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a" ContentType="audio/x-ms-wma"/>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4"/>
  </p:notesMasterIdLst>
  <p:sldIdLst>
    <p:sldId id="369" r:id="rId2"/>
    <p:sldId id="721" r:id="rId3"/>
    <p:sldId id="717" r:id="rId4"/>
    <p:sldId id="718" r:id="rId5"/>
    <p:sldId id="575" r:id="rId6"/>
    <p:sldId id="576" r:id="rId7"/>
    <p:sldId id="577" r:id="rId8"/>
    <p:sldId id="578" r:id="rId9"/>
    <p:sldId id="579" r:id="rId10"/>
    <p:sldId id="580" r:id="rId11"/>
    <p:sldId id="581" r:id="rId12"/>
    <p:sldId id="582" r:id="rId13"/>
    <p:sldId id="583" r:id="rId14"/>
    <p:sldId id="584" r:id="rId15"/>
    <p:sldId id="722" r:id="rId16"/>
    <p:sldId id="585" r:id="rId17"/>
    <p:sldId id="586" r:id="rId18"/>
    <p:sldId id="587" r:id="rId19"/>
    <p:sldId id="588" r:id="rId20"/>
    <p:sldId id="589" r:id="rId21"/>
    <p:sldId id="590" r:id="rId22"/>
    <p:sldId id="591" r:id="rId23"/>
    <p:sldId id="592" r:id="rId24"/>
    <p:sldId id="593" r:id="rId25"/>
    <p:sldId id="595" r:id="rId26"/>
    <p:sldId id="596" r:id="rId27"/>
    <p:sldId id="597" r:id="rId28"/>
    <p:sldId id="598" r:id="rId29"/>
    <p:sldId id="599" r:id="rId30"/>
    <p:sldId id="600" r:id="rId31"/>
    <p:sldId id="601" r:id="rId32"/>
    <p:sldId id="602" r:id="rId33"/>
    <p:sldId id="603" r:id="rId34"/>
    <p:sldId id="604" r:id="rId35"/>
    <p:sldId id="605" r:id="rId36"/>
    <p:sldId id="606" r:id="rId37"/>
    <p:sldId id="607" r:id="rId38"/>
    <p:sldId id="608" r:id="rId39"/>
    <p:sldId id="609" r:id="rId40"/>
    <p:sldId id="610" r:id="rId41"/>
    <p:sldId id="611" r:id="rId42"/>
    <p:sldId id="612" r:id="rId43"/>
    <p:sldId id="613" r:id="rId44"/>
    <p:sldId id="614" r:id="rId45"/>
    <p:sldId id="615" r:id="rId46"/>
    <p:sldId id="616" r:id="rId47"/>
    <p:sldId id="617" r:id="rId48"/>
    <p:sldId id="618" r:id="rId49"/>
    <p:sldId id="619" r:id="rId50"/>
    <p:sldId id="620" r:id="rId51"/>
    <p:sldId id="621" r:id="rId52"/>
    <p:sldId id="622" r:id="rId53"/>
    <p:sldId id="623" r:id="rId54"/>
    <p:sldId id="624" r:id="rId55"/>
    <p:sldId id="625" r:id="rId56"/>
    <p:sldId id="626" r:id="rId57"/>
    <p:sldId id="627" r:id="rId58"/>
    <p:sldId id="628" r:id="rId59"/>
    <p:sldId id="723" r:id="rId60"/>
    <p:sldId id="630" r:id="rId61"/>
    <p:sldId id="631" r:id="rId62"/>
    <p:sldId id="632" r:id="rId63"/>
    <p:sldId id="633" r:id="rId64"/>
    <p:sldId id="634" r:id="rId65"/>
    <p:sldId id="635" r:id="rId66"/>
    <p:sldId id="636" r:id="rId67"/>
    <p:sldId id="637" r:id="rId68"/>
    <p:sldId id="638" r:id="rId69"/>
    <p:sldId id="639" r:id="rId70"/>
    <p:sldId id="640" r:id="rId71"/>
    <p:sldId id="641" r:id="rId72"/>
    <p:sldId id="642" r:id="rId73"/>
    <p:sldId id="643" r:id="rId74"/>
    <p:sldId id="644" r:id="rId75"/>
    <p:sldId id="645" r:id="rId76"/>
    <p:sldId id="646" r:id="rId77"/>
    <p:sldId id="724" r:id="rId78"/>
    <p:sldId id="648" r:id="rId79"/>
    <p:sldId id="649" r:id="rId80"/>
    <p:sldId id="650" r:id="rId81"/>
    <p:sldId id="651" r:id="rId82"/>
    <p:sldId id="652" r:id="rId83"/>
    <p:sldId id="653" r:id="rId84"/>
    <p:sldId id="725" r:id="rId85"/>
    <p:sldId id="654" r:id="rId86"/>
    <p:sldId id="655" r:id="rId87"/>
    <p:sldId id="656" r:id="rId88"/>
    <p:sldId id="657" r:id="rId89"/>
    <p:sldId id="658" r:id="rId90"/>
    <p:sldId id="659" r:id="rId91"/>
    <p:sldId id="660" r:id="rId92"/>
    <p:sldId id="661" r:id="rId93"/>
    <p:sldId id="662" r:id="rId94"/>
    <p:sldId id="663" r:id="rId95"/>
    <p:sldId id="664" r:id="rId96"/>
    <p:sldId id="665" r:id="rId97"/>
    <p:sldId id="666" r:id="rId98"/>
    <p:sldId id="667" r:id="rId99"/>
    <p:sldId id="726" r:id="rId100"/>
    <p:sldId id="729" r:id="rId101"/>
    <p:sldId id="730" r:id="rId102"/>
    <p:sldId id="731" r:id="rId103"/>
    <p:sldId id="732" r:id="rId104"/>
    <p:sldId id="733" r:id="rId105"/>
    <p:sldId id="734" r:id="rId106"/>
    <p:sldId id="735" r:id="rId107"/>
    <p:sldId id="736" r:id="rId108"/>
    <p:sldId id="737" r:id="rId109"/>
    <p:sldId id="738" r:id="rId110"/>
    <p:sldId id="739" r:id="rId111"/>
    <p:sldId id="740" r:id="rId112"/>
    <p:sldId id="741" r:id="rId113"/>
    <p:sldId id="742" r:id="rId114"/>
    <p:sldId id="668" r:id="rId115"/>
    <p:sldId id="669" r:id="rId116"/>
    <p:sldId id="670" r:id="rId117"/>
    <p:sldId id="743" r:id="rId118"/>
    <p:sldId id="744" r:id="rId119"/>
    <p:sldId id="745" r:id="rId120"/>
    <p:sldId id="746" r:id="rId121"/>
    <p:sldId id="747" r:id="rId122"/>
    <p:sldId id="748" r:id="rId123"/>
    <p:sldId id="749" r:id="rId124"/>
    <p:sldId id="750" r:id="rId125"/>
    <p:sldId id="751" r:id="rId126"/>
    <p:sldId id="671" r:id="rId127"/>
    <p:sldId id="672" r:id="rId128"/>
    <p:sldId id="673" r:id="rId129"/>
    <p:sldId id="674" r:id="rId130"/>
    <p:sldId id="675" r:id="rId131"/>
    <p:sldId id="676" r:id="rId132"/>
    <p:sldId id="677" r:id="rId133"/>
    <p:sldId id="678" r:id="rId134"/>
    <p:sldId id="752" r:id="rId135"/>
    <p:sldId id="753" r:id="rId136"/>
    <p:sldId id="754" r:id="rId137"/>
    <p:sldId id="755" r:id="rId138"/>
    <p:sldId id="679" r:id="rId139"/>
    <p:sldId id="680" r:id="rId140"/>
    <p:sldId id="681" r:id="rId141"/>
    <p:sldId id="682" r:id="rId142"/>
    <p:sldId id="683" r:id="rId143"/>
    <p:sldId id="756" r:id="rId144"/>
    <p:sldId id="757" r:id="rId145"/>
    <p:sldId id="758" r:id="rId146"/>
    <p:sldId id="759" r:id="rId147"/>
    <p:sldId id="760" r:id="rId148"/>
    <p:sldId id="761" r:id="rId149"/>
    <p:sldId id="762" r:id="rId150"/>
    <p:sldId id="763" r:id="rId151"/>
    <p:sldId id="764" r:id="rId152"/>
    <p:sldId id="766" r:id="rId153"/>
    <p:sldId id="767" r:id="rId154"/>
    <p:sldId id="768" r:id="rId155"/>
    <p:sldId id="770" r:id="rId156"/>
    <p:sldId id="765" r:id="rId157"/>
    <p:sldId id="769" r:id="rId158"/>
    <p:sldId id="771" r:id="rId159"/>
    <p:sldId id="772" r:id="rId160"/>
    <p:sldId id="684" r:id="rId161"/>
    <p:sldId id="685" r:id="rId162"/>
    <p:sldId id="773" r:id="rId163"/>
    <p:sldId id="774" r:id="rId164"/>
    <p:sldId id="775" r:id="rId165"/>
    <p:sldId id="776" r:id="rId166"/>
    <p:sldId id="777" r:id="rId167"/>
    <p:sldId id="778" r:id="rId168"/>
    <p:sldId id="686" r:id="rId169"/>
    <p:sldId id="687" r:id="rId170"/>
    <p:sldId id="688" r:id="rId171"/>
    <p:sldId id="689" r:id="rId172"/>
    <p:sldId id="690" r:id="rId173"/>
    <p:sldId id="691" r:id="rId174"/>
    <p:sldId id="692" r:id="rId175"/>
    <p:sldId id="693" r:id="rId176"/>
    <p:sldId id="694" r:id="rId177"/>
    <p:sldId id="695" r:id="rId178"/>
    <p:sldId id="696" r:id="rId179"/>
    <p:sldId id="697" r:id="rId180"/>
    <p:sldId id="698" r:id="rId181"/>
    <p:sldId id="699" r:id="rId182"/>
    <p:sldId id="700" r:id="rId183"/>
    <p:sldId id="701" r:id="rId184"/>
    <p:sldId id="702" r:id="rId185"/>
    <p:sldId id="703" r:id="rId186"/>
    <p:sldId id="779" r:id="rId187"/>
    <p:sldId id="704" r:id="rId188"/>
    <p:sldId id="705" r:id="rId189"/>
    <p:sldId id="706" r:id="rId190"/>
    <p:sldId id="707" r:id="rId191"/>
    <p:sldId id="708" r:id="rId192"/>
    <p:sldId id="709" r:id="rId193"/>
    <p:sldId id="710" r:id="rId194"/>
    <p:sldId id="711" r:id="rId195"/>
    <p:sldId id="712" r:id="rId196"/>
    <p:sldId id="713" r:id="rId197"/>
    <p:sldId id="714" r:id="rId198"/>
    <p:sldId id="715" r:id="rId199"/>
    <p:sldId id="780" r:id="rId200"/>
    <p:sldId id="781" r:id="rId201"/>
    <p:sldId id="783" r:id="rId202"/>
    <p:sldId id="784" r:id="rId203"/>
    <p:sldId id="785" r:id="rId204"/>
    <p:sldId id="786" r:id="rId205"/>
    <p:sldId id="787" r:id="rId206"/>
    <p:sldId id="788" r:id="rId207"/>
    <p:sldId id="789" r:id="rId208"/>
    <p:sldId id="782" r:id="rId209"/>
    <p:sldId id="790" r:id="rId210"/>
    <p:sldId id="791" r:id="rId211"/>
    <p:sldId id="792" r:id="rId212"/>
    <p:sldId id="793" r:id="rId213"/>
  </p:sldIdLst>
  <p:sldSz cx="12190413" cy="6859588"/>
  <p:notesSz cx="6858000" cy="9144000"/>
  <p:custDataLst>
    <p:tags r:id="rId215"/>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608990" algn="l" rtl="0" fontAlgn="base">
      <a:spcBef>
        <a:spcPct val="0"/>
      </a:spcBef>
      <a:spcAft>
        <a:spcPct val="0"/>
      </a:spcAft>
      <a:defRPr kern="1200">
        <a:solidFill>
          <a:schemeClr val="tx1"/>
        </a:solidFill>
        <a:latin typeface="Calibri" pitchFamily="34" charset="0"/>
        <a:ea typeface="宋体" charset="-122"/>
        <a:cs typeface="+mn-cs"/>
      </a:defRPr>
    </a:lvl2pPr>
    <a:lvl3pPr marL="1217981" algn="l" rtl="0" fontAlgn="base">
      <a:spcBef>
        <a:spcPct val="0"/>
      </a:spcBef>
      <a:spcAft>
        <a:spcPct val="0"/>
      </a:spcAft>
      <a:defRPr kern="1200">
        <a:solidFill>
          <a:schemeClr val="tx1"/>
        </a:solidFill>
        <a:latin typeface="Calibri" pitchFamily="34" charset="0"/>
        <a:ea typeface="宋体" charset="-122"/>
        <a:cs typeface="+mn-cs"/>
      </a:defRPr>
    </a:lvl3pPr>
    <a:lvl4pPr marL="1826971" algn="l" rtl="0" fontAlgn="base">
      <a:spcBef>
        <a:spcPct val="0"/>
      </a:spcBef>
      <a:spcAft>
        <a:spcPct val="0"/>
      </a:spcAft>
      <a:defRPr kern="1200">
        <a:solidFill>
          <a:schemeClr val="tx1"/>
        </a:solidFill>
        <a:latin typeface="Calibri" pitchFamily="34" charset="0"/>
        <a:ea typeface="宋体" charset="-122"/>
        <a:cs typeface="+mn-cs"/>
      </a:defRPr>
    </a:lvl4pPr>
    <a:lvl5pPr marL="2435962" algn="l" rtl="0" fontAlgn="base">
      <a:spcBef>
        <a:spcPct val="0"/>
      </a:spcBef>
      <a:spcAft>
        <a:spcPct val="0"/>
      </a:spcAft>
      <a:defRPr kern="1200">
        <a:solidFill>
          <a:schemeClr val="tx1"/>
        </a:solidFill>
        <a:latin typeface="Calibri" pitchFamily="34" charset="0"/>
        <a:ea typeface="宋体" charset="-122"/>
        <a:cs typeface="+mn-cs"/>
      </a:defRPr>
    </a:lvl5pPr>
    <a:lvl6pPr marL="3044952" algn="l" defTabSz="1217981" rtl="0" eaLnBrk="1" latinLnBrk="0" hangingPunct="1">
      <a:defRPr kern="1200">
        <a:solidFill>
          <a:schemeClr val="tx1"/>
        </a:solidFill>
        <a:latin typeface="Calibri" pitchFamily="34" charset="0"/>
        <a:ea typeface="宋体" charset="-122"/>
        <a:cs typeface="+mn-cs"/>
      </a:defRPr>
    </a:lvl6pPr>
    <a:lvl7pPr marL="3653942" algn="l" defTabSz="1217981" rtl="0" eaLnBrk="1" latinLnBrk="0" hangingPunct="1">
      <a:defRPr kern="1200">
        <a:solidFill>
          <a:schemeClr val="tx1"/>
        </a:solidFill>
        <a:latin typeface="Calibri" pitchFamily="34" charset="0"/>
        <a:ea typeface="宋体" charset="-122"/>
        <a:cs typeface="+mn-cs"/>
      </a:defRPr>
    </a:lvl7pPr>
    <a:lvl8pPr marL="4262933" algn="l" defTabSz="1217981" rtl="0" eaLnBrk="1" latinLnBrk="0" hangingPunct="1">
      <a:defRPr kern="1200">
        <a:solidFill>
          <a:schemeClr val="tx1"/>
        </a:solidFill>
        <a:latin typeface="Calibri" pitchFamily="34" charset="0"/>
        <a:ea typeface="宋体" charset="-122"/>
        <a:cs typeface="+mn-cs"/>
      </a:defRPr>
    </a:lvl8pPr>
    <a:lvl9pPr marL="4871923" algn="l" defTabSz="1217981"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FFD079"/>
    <a:srgbClr val="F6C370"/>
    <a:srgbClr val="F69F1E"/>
    <a:srgbClr val="0099A9"/>
    <a:srgbClr val="EA5E66"/>
    <a:srgbClr val="005DA2"/>
    <a:srgbClr val="EA6103"/>
    <a:srgbClr val="D43E01"/>
    <a:srgbClr val="E8E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4660"/>
  </p:normalViewPr>
  <p:slideViewPr>
    <p:cSldViewPr>
      <p:cViewPr varScale="1">
        <p:scale>
          <a:sx n="67" d="100"/>
          <a:sy n="67" d="100"/>
        </p:scale>
        <p:origin x="480" y="52"/>
      </p:cViewPr>
      <p:guideLst>
        <p:guide orient="horz" pos="2161"/>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bleStyles" Target="tableStyles.xml"/><Relationship Id="rId3" Type="http://schemas.openxmlformats.org/officeDocument/2006/relationships/slide" Target="slides/slide2.xml"/><Relationship Id="rId214"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gs" Target="tags/tag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2017/8/26</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1217981" rtl="0" eaLnBrk="1" latinLnBrk="0" hangingPunct="1">
      <a:defRPr sz="1600" kern="1200">
        <a:solidFill>
          <a:schemeClr val="tx1"/>
        </a:solidFill>
        <a:latin typeface="+mn-lt"/>
        <a:ea typeface="微软雅黑" pitchFamily="34" charset="-122"/>
        <a:cs typeface="+mn-cs"/>
      </a:defRPr>
    </a:lvl1pPr>
    <a:lvl2pPr marL="608990" algn="l" defTabSz="1217981" rtl="0" eaLnBrk="1" latinLnBrk="0" hangingPunct="1">
      <a:defRPr sz="1600" kern="1200">
        <a:solidFill>
          <a:schemeClr val="tx1"/>
        </a:solidFill>
        <a:latin typeface="+mn-lt"/>
        <a:ea typeface="微软雅黑" pitchFamily="34" charset="-122"/>
        <a:cs typeface="+mn-cs"/>
      </a:defRPr>
    </a:lvl2pPr>
    <a:lvl3pPr marL="1217981" algn="l" defTabSz="1217981" rtl="0" eaLnBrk="1" latinLnBrk="0" hangingPunct="1">
      <a:defRPr sz="1600" kern="1200">
        <a:solidFill>
          <a:schemeClr val="tx1"/>
        </a:solidFill>
        <a:latin typeface="+mn-lt"/>
        <a:ea typeface="微软雅黑" pitchFamily="34" charset="-122"/>
        <a:cs typeface="+mn-cs"/>
      </a:defRPr>
    </a:lvl3pPr>
    <a:lvl4pPr marL="1826971" algn="l" defTabSz="1217981" rtl="0" eaLnBrk="1" latinLnBrk="0" hangingPunct="1">
      <a:defRPr sz="1600" kern="1200">
        <a:solidFill>
          <a:schemeClr val="tx1"/>
        </a:solidFill>
        <a:latin typeface="+mn-lt"/>
        <a:ea typeface="微软雅黑" pitchFamily="34" charset="-122"/>
        <a:cs typeface="+mn-cs"/>
      </a:defRPr>
    </a:lvl4pPr>
    <a:lvl5pPr marL="2435962" algn="l" defTabSz="1217981" rtl="0" eaLnBrk="1" latinLnBrk="0" hangingPunct="1">
      <a:defRPr sz="1600" kern="1200">
        <a:solidFill>
          <a:schemeClr val="tx1"/>
        </a:solidFill>
        <a:latin typeface="+mn-lt"/>
        <a:ea typeface="微软雅黑" pitchFamily="34" charset="-122"/>
        <a:cs typeface="+mn-cs"/>
      </a:defRPr>
    </a:lvl5pPr>
    <a:lvl6pPr marL="3044952" algn="l" defTabSz="1217981" rtl="0" eaLnBrk="1" latinLnBrk="0" hangingPunct="1">
      <a:defRPr sz="1600" kern="1200">
        <a:solidFill>
          <a:schemeClr val="tx1"/>
        </a:solidFill>
        <a:latin typeface="+mn-lt"/>
        <a:ea typeface="+mn-ea"/>
        <a:cs typeface="+mn-cs"/>
      </a:defRPr>
    </a:lvl6pPr>
    <a:lvl7pPr marL="3653942" algn="l" defTabSz="1217981" rtl="0" eaLnBrk="1" latinLnBrk="0" hangingPunct="1">
      <a:defRPr sz="1600" kern="1200">
        <a:solidFill>
          <a:schemeClr val="tx1"/>
        </a:solidFill>
        <a:latin typeface="+mn-lt"/>
        <a:ea typeface="+mn-ea"/>
        <a:cs typeface="+mn-cs"/>
      </a:defRPr>
    </a:lvl7pPr>
    <a:lvl8pPr marL="4262933" algn="l" defTabSz="1217981" rtl="0" eaLnBrk="1" latinLnBrk="0" hangingPunct="1">
      <a:defRPr sz="1600" kern="1200">
        <a:solidFill>
          <a:schemeClr val="tx1"/>
        </a:solidFill>
        <a:latin typeface="+mn-lt"/>
        <a:ea typeface="+mn-ea"/>
        <a:cs typeface="+mn-cs"/>
      </a:defRPr>
    </a:lvl8pPr>
    <a:lvl9pPr marL="4871923" algn="l" defTabSz="1217981"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113</a:t>
            </a:fld>
            <a:endParaRPr lang="zh-CN" altLang="en-US" dirty="0"/>
          </a:p>
        </p:txBody>
      </p:sp>
    </p:spTree>
    <p:extLst>
      <p:ext uri="{BB962C8B-B14F-4D97-AF65-F5344CB8AC3E}">
        <p14:creationId xmlns:p14="http://schemas.microsoft.com/office/powerpoint/2010/main" val="1219278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117</a:t>
            </a:fld>
            <a:endParaRPr lang="zh-CN" altLang="en-US" dirty="0"/>
          </a:p>
        </p:txBody>
      </p:sp>
    </p:spTree>
    <p:extLst>
      <p:ext uri="{BB962C8B-B14F-4D97-AF65-F5344CB8AC3E}">
        <p14:creationId xmlns:p14="http://schemas.microsoft.com/office/powerpoint/2010/main" val="62572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134</a:t>
            </a:fld>
            <a:endParaRPr lang="zh-CN" altLang="en-US" dirty="0"/>
          </a:p>
        </p:txBody>
      </p:sp>
    </p:spTree>
    <p:extLst>
      <p:ext uri="{BB962C8B-B14F-4D97-AF65-F5344CB8AC3E}">
        <p14:creationId xmlns:p14="http://schemas.microsoft.com/office/powerpoint/2010/main" val="3489169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143</a:t>
            </a:fld>
            <a:endParaRPr lang="zh-CN" altLang="en-US" dirty="0"/>
          </a:p>
        </p:txBody>
      </p:sp>
    </p:spTree>
    <p:extLst>
      <p:ext uri="{BB962C8B-B14F-4D97-AF65-F5344CB8AC3E}">
        <p14:creationId xmlns:p14="http://schemas.microsoft.com/office/powerpoint/2010/main" val="3201184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159</a:t>
            </a:fld>
            <a:endParaRPr lang="zh-CN" altLang="en-US" dirty="0"/>
          </a:p>
        </p:txBody>
      </p:sp>
    </p:spTree>
    <p:extLst>
      <p:ext uri="{BB962C8B-B14F-4D97-AF65-F5344CB8AC3E}">
        <p14:creationId xmlns:p14="http://schemas.microsoft.com/office/powerpoint/2010/main" val="2820126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186</a:t>
            </a:fld>
            <a:endParaRPr lang="zh-CN" altLang="en-US" dirty="0"/>
          </a:p>
        </p:txBody>
      </p:sp>
    </p:spTree>
    <p:extLst>
      <p:ext uri="{BB962C8B-B14F-4D97-AF65-F5344CB8AC3E}">
        <p14:creationId xmlns:p14="http://schemas.microsoft.com/office/powerpoint/2010/main" val="3722849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199</a:t>
            </a:fld>
            <a:endParaRPr lang="zh-CN" altLang="en-US" dirty="0"/>
          </a:p>
        </p:txBody>
      </p:sp>
    </p:spTree>
    <p:extLst>
      <p:ext uri="{BB962C8B-B14F-4D97-AF65-F5344CB8AC3E}">
        <p14:creationId xmlns:p14="http://schemas.microsoft.com/office/powerpoint/2010/main" val="3985278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196244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2770338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4207960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val="1401113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59</a:t>
            </a:fld>
            <a:endParaRPr lang="zh-CN" altLang="en-US" dirty="0"/>
          </a:p>
        </p:txBody>
      </p:sp>
    </p:spTree>
    <p:extLst>
      <p:ext uri="{BB962C8B-B14F-4D97-AF65-F5344CB8AC3E}">
        <p14:creationId xmlns:p14="http://schemas.microsoft.com/office/powerpoint/2010/main" val="259340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77</a:t>
            </a:fld>
            <a:endParaRPr lang="zh-CN" altLang="en-US" dirty="0"/>
          </a:p>
        </p:txBody>
      </p:sp>
    </p:spTree>
    <p:extLst>
      <p:ext uri="{BB962C8B-B14F-4D97-AF65-F5344CB8AC3E}">
        <p14:creationId xmlns:p14="http://schemas.microsoft.com/office/powerpoint/2010/main" val="858115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84</a:t>
            </a:fld>
            <a:endParaRPr lang="zh-CN" altLang="en-US" dirty="0"/>
          </a:p>
        </p:txBody>
      </p:sp>
    </p:spTree>
    <p:extLst>
      <p:ext uri="{BB962C8B-B14F-4D97-AF65-F5344CB8AC3E}">
        <p14:creationId xmlns:p14="http://schemas.microsoft.com/office/powerpoint/2010/main" val="401378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99</a:t>
            </a:fld>
            <a:endParaRPr lang="zh-CN" altLang="en-US" dirty="0"/>
          </a:p>
        </p:txBody>
      </p:sp>
    </p:spTree>
    <p:extLst>
      <p:ext uri="{BB962C8B-B14F-4D97-AF65-F5344CB8AC3E}">
        <p14:creationId xmlns:p14="http://schemas.microsoft.com/office/powerpoint/2010/main" val="695506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6348" y="152437"/>
            <a:ext cx="11276132" cy="56369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521" y="1152794"/>
            <a:ext cx="10971372" cy="524949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xfrm>
            <a:off x="7822182" y="6462623"/>
            <a:ext cx="3860298" cy="320749"/>
          </a:xfrm>
          <a:prstGeom prst="rect">
            <a:avLst/>
          </a:prstGeom>
          <a:ln/>
        </p:spPr>
        <p:txBody>
          <a:bodyPr/>
          <a:lstStyle>
            <a:lvl1pPr>
              <a:defRPr/>
            </a:lvl1pPr>
          </a:lstStyle>
          <a:p>
            <a:pPr>
              <a:defRPr/>
            </a:pPr>
            <a:r>
              <a:rPr lang="en-US" altLang="zh-CN"/>
              <a:t>NUIST</a:t>
            </a:r>
          </a:p>
        </p:txBody>
      </p:sp>
      <p:sp>
        <p:nvSpPr>
          <p:cNvPr id="5" name="Rectangle 6"/>
          <p:cNvSpPr>
            <a:spLocks noGrp="1" noChangeArrowheads="1"/>
          </p:cNvSpPr>
          <p:nvPr>
            <p:ph type="sldNum" sz="quarter" idx="11"/>
          </p:nvPr>
        </p:nvSpPr>
        <p:spPr>
          <a:xfrm>
            <a:off x="4672992" y="6462623"/>
            <a:ext cx="2844430" cy="320749"/>
          </a:xfrm>
          <a:prstGeom prst="rect">
            <a:avLst/>
          </a:prstGeom>
          <a:ln/>
        </p:spPr>
        <p:txBody>
          <a:bodyPr/>
          <a:lstStyle>
            <a:lvl1pPr>
              <a:defRPr/>
            </a:lvl1pPr>
          </a:lstStyle>
          <a:p>
            <a:pPr>
              <a:defRPr/>
            </a:pPr>
            <a:fld id="{6C31DB04-34C6-4E19-863E-1EA91390CDBD}" type="slidenum">
              <a:rPr lang="zh-CN" altLang="en-US"/>
              <a:pPr>
                <a:defRPr/>
              </a:pPr>
              <a:t>‹#›</a:t>
            </a:fld>
            <a:endParaRPr lang="en-US" altLang="zh-CN"/>
          </a:p>
        </p:txBody>
      </p:sp>
      <p:sp>
        <p:nvSpPr>
          <p:cNvPr id="6" name="Rectangle 4"/>
          <p:cNvSpPr>
            <a:spLocks noGrp="1" noChangeArrowheads="1"/>
          </p:cNvSpPr>
          <p:nvPr>
            <p:ph type="dt" sz="half" idx="12"/>
          </p:nvPr>
        </p:nvSpPr>
        <p:spPr>
          <a:xfrm>
            <a:off x="19049" y="838394"/>
            <a:ext cx="11276132" cy="228653"/>
          </a:xfrm>
          <a:prstGeom prst="rect">
            <a:avLst/>
          </a:prstGeom>
          <a:ln/>
        </p:spPr>
        <p:txBody>
          <a:bodyPr/>
          <a:lstStyle>
            <a:lvl1pPr>
              <a:defRPr/>
            </a:lvl1pPr>
          </a:lstStyle>
          <a:p>
            <a:pPr>
              <a:defRPr/>
            </a:pPr>
            <a:fld id="{CB071B8C-7E6A-463F-B563-583D95B4CF71}" type="datetime1">
              <a:rPr lang="zh-CN" altLang="en-US"/>
              <a:pPr>
                <a:defRPr/>
              </a:pPr>
              <a:t>2017/8/26</a:t>
            </a:fld>
            <a:endParaRPr lang="en-US" altLang="zh-CN"/>
          </a:p>
        </p:txBody>
      </p:sp>
    </p:spTree>
    <p:extLst>
      <p:ext uri="{BB962C8B-B14F-4D97-AF65-F5344CB8AC3E}">
        <p14:creationId xmlns:p14="http://schemas.microsoft.com/office/powerpoint/2010/main" val="4197443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281" y="609741"/>
            <a:ext cx="10361851" cy="1143265"/>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914281" y="6249847"/>
            <a:ext cx="2539669" cy="457306"/>
          </a:xfrm>
          <a:prstGeom prst="rect">
            <a:avLst/>
          </a:prstGeom>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4165058" y="6249847"/>
            <a:ext cx="3860297" cy="457306"/>
          </a:xfrm>
          <a:prstGeom prst="rect">
            <a:avLst/>
          </a:prstGeom>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8736463" y="6249847"/>
            <a:ext cx="2539669" cy="457306"/>
          </a:xfrm>
          <a:prstGeom prst="rect">
            <a:avLst/>
          </a:prstGeom>
          <a:ln/>
        </p:spPr>
        <p:txBody>
          <a:bodyPr/>
          <a:lstStyle>
            <a:lvl1pPr>
              <a:defRPr/>
            </a:lvl1pPr>
          </a:lstStyle>
          <a:p>
            <a:fld id="{49250DC9-073A-4F2D-AEFE-5CC5FBD95A5D}" type="slidenum">
              <a:rPr lang="en-US" altLang="zh-CN"/>
              <a:pPr/>
              <a:t>‹#›</a:t>
            </a:fld>
            <a:endParaRPr lang="en-US" altLang="zh-CN"/>
          </a:p>
        </p:txBody>
      </p:sp>
    </p:spTree>
    <p:extLst>
      <p:ext uri="{BB962C8B-B14F-4D97-AF65-F5344CB8AC3E}">
        <p14:creationId xmlns:p14="http://schemas.microsoft.com/office/powerpoint/2010/main" val="237376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281" y="609741"/>
            <a:ext cx="10361851" cy="1143265"/>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281" y="1981659"/>
            <a:ext cx="10361851" cy="4115753"/>
          </a:xfrm>
          <a:prstGeom prst="rect">
            <a:avLst/>
          </a:prstGeom>
        </p:spPr>
        <p:txBody>
          <a:bodyPr/>
          <a:lstStyle/>
          <a:p>
            <a:pPr lvl="0"/>
            <a:endParaRPr lang="zh-CN" altLang="en-US" noProof="0"/>
          </a:p>
        </p:txBody>
      </p:sp>
      <p:sp>
        <p:nvSpPr>
          <p:cNvPr id="4" name="Rectangle 4"/>
          <p:cNvSpPr>
            <a:spLocks noGrp="1" noChangeArrowheads="1"/>
          </p:cNvSpPr>
          <p:nvPr>
            <p:ph type="dt" sz="half" idx="10"/>
          </p:nvPr>
        </p:nvSpPr>
        <p:spPr>
          <a:xfrm>
            <a:off x="914281" y="6249847"/>
            <a:ext cx="2539669" cy="457306"/>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4165058" y="6249847"/>
            <a:ext cx="3860297" cy="457306"/>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8736463" y="6249847"/>
            <a:ext cx="2539669" cy="457306"/>
          </a:xfrm>
          <a:prstGeom prst="rect">
            <a:avLst/>
          </a:prstGeom>
          <a:ln/>
        </p:spPr>
        <p:txBody>
          <a:bodyPr/>
          <a:lstStyle>
            <a:lvl1pPr>
              <a:defRPr/>
            </a:lvl1pPr>
          </a:lstStyle>
          <a:p>
            <a:fld id="{5E9CC351-BA84-4809-A214-5D318F8E72CC}" type="slidenum">
              <a:rPr lang="en-US" altLang="zh-CN"/>
              <a:pPr/>
              <a:t>‹#›</a:t>
            </a:fld>
            <a:endParaRPr lang="en-US" altLang="zh-CN"/>
          </a:p>
        </p:txBody>
      </p:sp>
    </p:spTree>
    <p:extLst>
      <p:ext uri="{BB962C8B-B14F-4D97-AF65-F5344CB8AC3E}">
        <p14:creationId xmlns:p14="http://schemas.microsoft.com/office/powerpoint/2010/main" val="394316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414" y="0"/>
            <a:ext cx="12179586" cy="685958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6" r:id="rId2"/>
    <p:sldLayoutId id="2147483658" r:id="rId3"/>
    <p:sldLayoutId id="2147483662" r:id="rId4"/>
    <p:sldLayoutId id="2147483663"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rtl="0" fontAlgn="base">
        <a:spcBef>
          <a:spcPct val="0"/>
        </a:spcBef>
        <a:spcAft>
          <a:spcPct val="0"/>
        </a:spcAft>
        <a:defRPr sz="5900" kern="1200">
          <a:solidFill>
            <a:schemeClr val="tx1"/>
          </a:solidFill>
          <a:latin typeface="+mj-lt"/>
          <a:ea typeface="微软雅黑" pitchFamily="34" charset="-122"/>
          <a:cs typeface="+mj-cs"/>
        </a:defRPr>
      </a:lvl1pPr>
      <a:lvl2pPr algn="ctr" rtl="0" fontAlgn="base">
        <a:spcBef>
          <a:spcPct val="0"/>
        </a:spcBef>
        <a:spcAft>
          <a:spcPct val="0"/>
        </a:spcAft>
        <a:defRPr sz="5900">
          <a:solidFill>
            <a:schemeClr val="tx1"/>
          </a:solidFill>
          <a:latin typeface="Calibri" pitchFamily="34" charset="0"/>
          <a:ea typeface="宋体" charset="-122"/>
        </a:defRPr>
      </a:lvl2pPr>
      <a:lvl3pPr algn="ctr" rtl="0" fontAlgn="base">
        <a:spcBef>
          <a:spcPct val="0"/>
        </a:spcBef>
        <a:spcAft>
          <a:spcPct val="0"/>
        </a:spcAft>
        <a:defRPr sz="5900">
          <a:solidFill>
            <a:schemeClr val="tx1"/>
          </a:solidFill>
          <a:latin typeface="Calibri" pitchFamily="34" charset="0"/>
          <a:ea typeface="宋体" charset="-122"/>
        </a:defRPr>
      </a:lvl3pPr>
      <a:lvl4pPr algn="ctr" rtl="0" fontAlgn="base">
        <a:spcBef>
          <a:spcPct val="0"/>
        </a:spcBef>
        <a:spcAft>
          <a:spcPct val="0"/>
        </a:spcAft>
        <a:defRPr sz="5900">
          <a:solidFill>
            <a:schemeClr val="tx1"/>
          </a:solidFill>
          <a:latin typeface="Calibri" pitchFamily="34" charset="0"/>
          <a:ea typeface="宋体" charset="-122"/>
        </a:defRPr>
      </a:lvl4pPr>
      <a:lvl5pPr algn="ctr" rtl="0" fontAlgn="base">
        <a:spcBef>
          <a:spcPct val="0"/>
        </a:spcBef>
        <a:spcAft>
          <a:spcPct val="0"/>
        </a:spcAft>
        <a:defRPr sz="5900">
          <a:solidFill>
            <a:schemeClr val="tx1"/>
          </a:solidFill>
          <a:latin typeface="Calibri" pitchFamily="34" charset="0"/>
          <a:ea typeface="宋体" charset="-122"/>
        </a:defRPr>
      </a:lvl5pPr>
      <a:lvl6pPr marL="608990" algn="ctr" rtl="0" fontAlgn="base">
        <a:spcBef>
          <a:spcPct val="0"/>
        </a:spcBef>
        <a:spcAft>
          <a:spcPct val="0"/>
        </a:spcAft>
        <a:defRPr sz="5900">
          <a:solidFill>
            <a:schemeClr val="tx1"/>
          </a:solidFill>
          <a:latin typeface="Calibri" pitchFamily="34" charset="0"/>
          <a:ea typeface="宋体" charset="-122"/>
        </a:defRPr>
      </a:lvl6pPr>
      <a:lvl7pPr marL="1217981" algn="ctr" rtl="0" fontAlgn="base">
        <a:spcBef>
          <a:spcPct val="0"/>
        </a:spcBef>
        <a:spcAft>
          <a:spcPct val="0"/>
        </a:spcAft>
        <a:defRPr sz="5900">
          <a:solidFill>
            <a:schemeClr val="tx1"/>
          </a:solidFill>
          <a:latin typeface="Calibri" pitchFamily="34" charset="0"/>
          <a:ea typeface="宋体" charset="-122"/>
        </a:defRPr>
      </a:lvl7pPr>
      <a:lvl8pPr marL="1826971" algn="ctr" rtl="0" fontAlgn="base">
        <a:spcBef>
          <a:spcPct val="0"/>
        </a:spcBef>
        <a:spcAft>
          <a:spcPct val="0"/>
        </a:spcAft>
        <a:defRPr sz="5900">
          <a:solidFill>
            <a:schemeClr val="tx1"/>
          </a:solidFill>
          <a:latin typeface="Calibri" pitchFamily="34" charset="0"/>
          <a:ea typeface="宋体" charset="-122"/>
        </a:defRPr>
      </a:lvl8pPr>
      <a:lvl9pPr marL="2435962" algn="ctr" rtl="0" fontAlgn="base">
        <a:spcBef>
          <a:spcPct val="0"/>
        </a:spcBef>
        <a:spcAft>
          <a:spcPct val="0"/>
        </a:spcAft>
        <a:defRPr sz="5900">
          <a:solidFill>
            <a:schemeClr val="tx1"/>
          </a:solidFill>
          <a:latin typeface="Calibri" pitchFamily="34" charset="0"/>
          <a:ea typeface="宋体" charset="-122"/>
        </a:defRPr>
      </a:lvl9pPr>
    </p:titleStyle>
    <p:bodyStyle>
      <a:lvl1pPr marL="456743" indent="-456743" algn="l" rtl="0" fontAlgn="base">
        <a:spcBef>
          <a:spcPct val="20000"/>
        </a:spcBef>
        <a:spcAft>
          <a:spcPct val="0"/>
        </a:spcAft>
        <a:buFont typeface="Arial" charset="0"/>
        <a:buChar char="•"/>
        <a:defRPr sz="4300" kern="1200">
          <a:solidFill>
            <a:schemeClr val="tx1"/>
          </a:solidFill>
          <a:latin typeface="+mn-lt"/>
          <a:ea typeface="微软雅黑" pitchFamily="34" charset="-122"/>
          <a:cs typeface="+mn-cs"/>
        </a:defRPr>
      </a:lvl1pPr>
      <a:lvl2pPr marL="989609" indent="-380619" algn="l" rtl="0" fontAlgn="base">
        <a:spcBef>
          <a:spcPct val="20000"/>
        </a:spcBef>
        <a:spcAft>
          <a:spcPct val="0"/>
        </a:spcAft>
        <a:buFont typeface="Arial" charset="0"/>
        <a:buChar char="–"/>
        <a:defRPr sz="3700" kern="1200">
          <a:solidFill>
            <a:schemeClr val="tx1"/>
          </a:solidFill>
          <a:latin typeface="+mn-lt"/>
          <a:ea typeface="微软雅黑" pitchFamily="34" charset="-122"/>
          <a:cs typeface="+mn-cs"/>
        </a:defRPr>
      </a:lvl2pPr>
      <a:lvl3pPr marL="1522476" indent="-304495"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3pPr>
      <a:lvl4pPr marL="2131466"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4pPr>
      <a:lvl5pPr marL="2740457"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5pPr>
      <a:lvl6pPr marL="3349447"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843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742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641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7981" rtl="0" eaLnBrk="1" latinLnBrk="0" hangingPunct="1">
        <a:defRPr sz="2400" kern="1200">
          <a:solidFill>
            <a:schemeClr val="tx1"/>
          </a:solidFill>
          <a:latin typeface="+mn-lt"/>
          <a:ea typeface="+mn-ea"/>
          <a:cs typeface="+mn-cs"/>
        </a:defRPr>
      </a:lvl1pPr>
      <a:lvl2pPr marL="608990" algn="l" defTabSz="1217981" rtl="0" eaLnBrk="1" latinLnBrk="0" hangingPunct="1">
        <a:defRPr sz="2400" kern="1200">
          <a:solidFill>
            <a:schemeClr val="tx1"/>
          </a:solidFill>
          <a:latin typeface="+mn-lt"/>
          <a:ea typeface="+mn-ea"/>
          <a:cs typeface="+mn-cs"/>
        </a:defRPr>
      </a:lvl2pPr>
      <a:lvl3pPr marL="1217981" algn="l" defTabSz="1217981" rtl="0" eaLnBrk="1" latinLnBrk="0" hangingPunct="1">
        <a:defRPr sz="2400" kern="1200">
          <a:solidFill>
            <a:schemeClr val="tx1"/>
          </a:solidFill>
          <a:latin typeface="+mn-lt"/>
          <a:ea typeface="+mn-ea"/>
          <a:cs typeface="+mn-cs"/>
        </a:defRPr>
      </a:lvl3pPr>
      <a:lvl4pPr marL="1826971" algn="l" defTabSz="1217981" rtl="0" eaLnBrk="1" latinLnBrk="0" hangingPunct="1">
        <a:defRPr sz="2400" kern="1200">
          <a:solidFill>
            <a:schemeClr val="tx1"/>
          </a:solidFill>
          <a:latin typeface="+mn-lt"/>
          <a:ea typeface="+mn-ea"/>
          <a:cs typeface="+mn-cs"/>
        </a:defRPr>
      </a:lvl4pPr>
      <a:lvl5pPr marL="2435962" algn="l" defTabSz="1217981" rtl="0" eaLnBrk="1" latinLnBrk="0" hangingPunct="1">
        <a:defRPr sz="2400" kern="1200">
          <a:solidFill>
            <a:schemeClr val="tx1"/>
          </a:solidFill>
          <a:latin typeface="+mn-lt"/>
          <a:ea typeface="+mn-ea"/>
          <a:cs typeface="+mn-cs"/>
        </a:defRPr>
      </a:lvl5pPr>
      <a:lvl6pPr marL="3044952" algn="l" defTabSz="1217981" rtl="0" eaLnBrk="1" latinLnBrk="0" hangingPunct="1">
        <a:defRPr sz="2400" kern="1200">
          <a:solidFill>
            <a:schemeClr val="tx1"/>
          </a:solidFill>
          <a:latin typeface="+mn-lt"/>
          <a:ea typeface="+mn-ea"/>
          <a:cs typeface="+mn-cs"/>
        </a:defRPr>
      </a:lvl6pPr>
      <a:lvl7pPr marL="3653942" algn="l" defTabSz="1217981" rtl="0" eaLnBrk="1" latinLnBrk="0" hangingPunct="1">
        <a:defRPr sz="2400" kern="1200">
          <a:solidFill>
            <a:schemeClr val="tx1"/>
          </a:solidFill>
          <a:latin typeface="+mn-lt"/>
          <a:ea typeface="+mn-ea"/>
          <a:cs typeface="+mn-cs"/>
        </a:defRPr>
      </a:lvl7pPr>
      <a:lvl8pPr marL="4262933" algn="l" defTabSz="1217981" rtl="0" eaLnBrk="1" latinLnBrk="0" hangingPunct="1">
        <a:defRPr sz="2400" kern="1200">
          <a:solidFill>
            <a:schemeClr val="tx1"/>
          </a:solidFill>
          <a:latin typeface="+mn-lt"/>
          <a:ea typeface="+mn-ea"/>
          <a:cs typeface="+mn-cs"/>
        </a:defRPr>
      </a:lvl8pPr>
      <a:lvl9pPr marL="4871923" algn="l" defTabSz="1217981"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1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1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5.emf"/></Relationships>
</file>

<file path=ppt/slides/_rels/slide19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74.xml"/><Relationship Id="rId1" Type="http://schemas.openxmlformats.org/officeDocument/2006/relationships/slideLayout" Target="../slideLayouts/slideLayout3.xml"/><Relationship Id="rId5" Type="http://schemas.openxmlformats.org/officeDocument/2006/relationships/image" Target="../media/image9.png"/><Relationship Id="rId4" Type="http://schemas.microsoft.com/office/2007/relationships/hdphoto" Target="../media/hdphoto2.wdp"/></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oleObject" Target="../embeddings/oleObject2.bin"/><Relationship Id="rId7"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3.bin"/><Relationship Id="rId4" Type="http://schemas.openxmlformats.org/officeDocument/2006/relationships/image" Target="../media/image11.emf"/><Relationship Id="rId9" Type="http://schemas.openxmlformats.org/officeDocument/2006/relationships/image" Target="../media/image9.png"/></Relationships>
</file>

<file path=ppt/slides/_rels/slide6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7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35598" y="105072"/>
            <a:ext cx="6480720" cy="1440782"/>
            <a:chOff x="1126654" y="1094174"/>
            <a:chExt cx="9721080" cy="2161173"/>
          </a:xfrm>
        </p:grpSpPr>
        <p:sp>
          <p:nvSpPr>
            <p:cNvPr id="131" name="椭圆 130"/>
            <p:cNvSpPr/>
            <p:nvPr/>
          </p:nvSpPr>
          <p:spPr>
            <a:xfrm>
              <a:off x="2421482"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2" name="椭圆 131"/>
            <p:cNvSpPr/>
            <p:nvPr/>
          </p:nvSpPr>
          <p:spPr>
            <a:xfrm>
              <a:off x="4162268"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3" name="椭圆 132"/>
            <p:cNvSpPr/>
            <p:nvPr/>
          </p:nvSpPr>
          <p:spPr>
            <a:xfrm>
              <a:off x="5916856"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4" name="椭圆 133"/>
            <p:cNvSpPr/>
            <p:nvPr/>
          </p:nvSpPr>
          <p:spPr>
            <a:xfrm>
              <a:off x="7673627"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grpSp>
          <p:nvGrpSpPr>
            <p:cNvPr id="135" name="组合 134"/>
            <p:cNvGrpSpPr/>
            <p:nvPr/>
          </p:nvGrpSpPr>
          <p:grpSpPr>
            <a:xfrm>
              <a:off x="2583952" y="1311581"/>
              <a:ext cx="1806925" cy="1800729"/>
              <a:chOff x="3768359" y="1725446"/>
              <a:chExt cx="1930605" cy="1930605"/>
            </a:xfrm>
          </p:grpSpPr>
          <p:sp>
            <p:nvSpPr>
              <p:cNvPr id="136"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7" name="Oval 5"/>
              <p:cNvSpPr>
                <a:spLocks noChangeArrowheads="1"/>
              </p:cNvSpPr>
              <p:nvPr/>
            </p:nvSpPr>
            <p:spPr bwMode="auto">
              <a:xfrm>
                <a:off x="3823758" y="1780845"/>
                <a:ext cx="1819806" cy="1819806"/>
              </a:xfrm>
              <a:prstGeom prst="ellipse">
                <a:avLst/>
              </a:prstGeom>
              <a:solidFill>
                <a:srgbClr val="EA5E66"/>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38" name="组合 137"/>
            <p:cNvGrpSpPr/>
            <p:nvPr/>
          </p:nvGrpSpPr>
          <p:grpSpPr>
            <a:xfrm>
              <a:off x="4310734" y="1311581"/>
              <a:ext cx="1806925" cy="1800729"/>
              <a:chOff x="3768359" y="1725446"/>
              <a:chExt cx="1930605" cy="1930605"/>
            </a:xfrm>
          </p:grpSpPr>
          <p:sp>
            <p:nvSpPr>
              <p:cNvPr id="13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0" name="Oval 5"/>
              <p:cNvSpPr>
                <a:spLocks noChangeArrowheads="1"/>
              </p:cNvSpPr>
              <p:nvPr/>
            </p:nvSpPr>
            <p:spPr bwMode="auto">
              <a:xfrm>
                <a:off x="3823758" y="1780845"/>
                <a:ext cx="1819806" cy="1819806"/>
              </a:xfrm>
              <a:prstGeom prst="ellipse">
                <a:avLst/>
              </a:prstGeom>
              <a:solidFill>
                <a:srgbClr val="FFAB3F"/>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41" name="组合 140"/>
            <p:cNvGrpSpPr/>
            <p:nvPr/>
          </p:nvGrpSpPr>
          <p:grpSpPr>
            <a:xfrm>
              <a:off x="6059267" y="1311581"/>
              <a:ext cx="1806925" cy="1800729"/>
              <a:chOff x="3768359" y="1725446"/>
              <a:chExt cx="1930605" cy="1930605"/>
            </a:xfrm>
          </p:grpSpPr>
          <p:sp>
            <p:nvSpPr>
              <p:cNvPr id="14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3"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44" name="组合 143"/>
            <p:cNvGrpSpPr/>
            <p:nvPr/>
          </p:nvGrpSpPr>
          <p:grpSpPr>
            <a:xfrm>
              <a:off x="7800281" y="1311581"/>
              <a:ext cx="1806925" cy="1800729"/>
              <a:chOff x="3768359" y="1725446"/>
              <a:chExt cx="1930605" cy="1930605"/>
            </a:xfrm>
          </p:grpSpPr>
          <p:sp>
            <p:nvSpPr>
              <p:cNvPr id="14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6"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47" name="矩形 146"/>
            <p:cNvSpPr/>
            <p:nvPr/>
          </p:nvSpPr>
          <p:spPr>
            <a:xfrm>
              <a:off x="2865534"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汇</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8" name="矩形 147"/>
            <p:cNvSpPr/>
            <p:nvPr/>
          </p:nvSpPr>
          <p:spPr>
            <a:xfrm>
              <a:off x="4583038"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编</a:t>
              </a:r>
            </a:p>
          </p:txBody>
        </p:sp>
        <p:sp>
          <p:nvSpPr>
            <p:cNvPr id="149" name="矩形 148"/>
            <p:cNvSpPr/>
            <p:nvPr/>
          </p:nvSpPr>
          <p:spPr>
            <a:xfrm>
              <a:off x="6364053"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语</a:t>
              </a:r>
            </a:p>
          </p:txBody>
        </p:sp>
        <p:sp>
          <p:nvSpPr>
            <p:cNvPr id="150" name="矩形 149"/>
            <p:cNvSpPr/>
            <p:nvPr/>
          </p:nvSpPr>
          <p:spPr>
            <a:xfrm>
              <a:off x="8105589" y="1478863"/>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言</a:t>
              </a:r>
            </a:p>
          </p:txBody>
        </p:sp>
        <p:grpSp>
          <p:nvGrpSpPr>
            <p:cNvPr id="151" name="组合 150"/>
            <p:cNvGrpSpPr/>
            <p:nvPr/>
          </p:nvGrpSpPr>
          <p:grpSpPr>
            <a:xfrm>
              <a:off x="1989846" y="2144439"/>
              <a:ext cx="431636" cy="430156"/>
              <a:chOff x="3768359" y="1725446"/>
              <a:chExt cx="1930605" cy="1930605"/>
            </a:xfrm>
          </p:grpSpPr>
          <p:sp>
            <p:nvSpPr>
              <p:cNvPr id="15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3"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54" name="组合 153"/>
            <p:cNvGrpSpPr/>
            <p:nvPr/>
          </p:nvGrpSpPr>
          <p:grpSpPr>
            <a:xfrm>
              <a:off x="1567640" y="1952220"/>
              <a:ext cx="302034" cy="300998"/>
              <a:chOff x="3768359" y="1725446"/>
              <a:chExt cx="1930605" cy="1930605"/>
            </a:xfrm>
            <a:solidFill>
              <a:srgbClr val="EA5E66"/>
            </a:solidFill>
          </p:grpSpPr>
          <p:sp>
            <p:nvSpPr>
              <p:cNvPr id="155" name="Oval 5"/>
              <p:cNvSpPr>
                <a:spLocks noChangeArrowheads="1"/>
              </p:cNvSpPr>
              <p:nvPr/>
            </p:nvSpPr>
            <p:spPr bwMode="auto">
              <a:xfrm>
                <a:off x="3768359" y="1725446"/>
                <a:ext cx="1930605" cy="1930605"/>
              </a:xfrm>
              <a:prstGeom prst="ellipse">
                <a:avLst/>
              </a:prstGeom>
              <a:grp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6" name="Oval 5"/>
              <p:cNvSpPr>
                <a:spLocks noChangeArrowheads="1"/>
              </p:cNvSpPr>
              <p:nvPr/>
            </p:nvSpPr>
            <p:spPr bwMode="auto">
              <a:xfrm>
                <a:off x="3823758" y="1780845"/>
                <a:ext cx="1819806" cy="1819806"/>
              </a:xfrm>
              <a:prstGeom prst="ellipse">
                <a:avLst/>
              </a:prstGeom>
              <a:grp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57" name="组合 156"/>
            <p:cNvGrpSpPr/>
            <p:nvPr/>
          </p:nvGrpSpPr>
          <p:grpSpPr>
            <a:xfrm>
              <a:off x="4111234" y="1255401"/>
              <a:ext cx="216448" cy="215705"/>
              <a:chOff x="3768359" y="1725446"/>
              <a:chExt cx="1930605" cy="1930605"/>
            </a:xfrm>
          </p:grpSpPr>
          <p:sp>
            <p:nvSpPr>
              <p:cNvPr id="158"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9"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0" name="组合 159"/>
            <p:cNvGrpSpPr/>
            <p:nvPr/>
          </p:nvGrpSpPr>
          <p:grpSpPr>
            <a:xfrm>
              <a:off x="5930365" y="1197546"/>
              <a:ext cx="308857" cy="307798"/>
              <a:chOff x="3768359" y="1725446"/>
              <a:chExt cx="1930605" cy="1930605"/>
            </a:xfrm>
          </p:grpSpPr>
          <p:sp>
            <p:nvSpPr>
              <p:cNvPr id="16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3" name="组合 162"/>
            <p:cNvGrpSpPr/>
            <p:nvPr/>
          </p:nvGrpSpPr>
          <p:grpSpPr>
            <a:xfrm>
              <a:off x="5908250" y="2948141"/>
              <a:ext cx="266543" cy="265629"/>
              <a:chOff x="3768359" y="1725446"/>
              <a:chExt cx="1930605" cy="1930605"/>
            </a:xfrm>
          </p:grpSpPr>
          <p:sp>
            <p:nvSpPr>
              <p:cNvPr id="164"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5"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6" name="组合 165"/>
            <p:cNvGrpSpPr/>
            <p:nvPr/>
          </p:nvGrpSpPr>
          <p:grpSpPr>
            <a:xfrm>
              <a:off x="4222998" y="2925738"/>
              <a:ext cx="274210" cy="273270"/>
              <a:chOff x="3768359" y="1725446"/>
              <a:chExt cx="1930605" cy="1930605"/>
            </a:xfrm>
          </p:grpSpPr>
          <p:sp>
            <p:nvSpPr>
              <p:cNvPr id="16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8"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9" name="组合 168"/>
            <p:cNvGrpSpPr/>
            <p:nvPr/>
          </p:nvGrpSpPr>
          <p:grpSpPr>
            <a:xfrm>
              <a:off x="7717128" y="1094174"/>
              <a:ext cx="270006" cy="269080"/>
              <a:chOff x="3768359" y="1725446"/>
              <a:chExt cx="1930605" cy="1930605"/>
            </a:xfrm>
          </p:grpSpPr>
          <p:sp>
            <p:nvSpPr>
              <p:cNvPr id="170"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1" name="Oval 5"/>
              <p:cNvSpPr>
                <a:spLocks noChangeArrowheads="1"/>
              </p:cNvSpPr>
              <p:nvPr/>
            </p:nvSpPr>
            <p:spPr bwMode="auto">
              <a:xfrm>
                <a:off x="3823758" y="1780845"/>
                <a:ext cx="1819806" cy="1819806"/>
              </a:xfrm>
              <a:prstGeom prst="ellipse">
                <a:avLst/>
              </a:prstGeom>
              <a:solidFill>
                <a:srgbClr val="FFC000"/>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2" name="组合 171"/>
            <p:cNvGrpSpPr/>
            <p:nvPr/>
          </p:nvGrpSpPr>
          <p:grpSpPr>
            <a:xfrm>
              <a:off x="7823398" y="3017601"/>
              <a:ext cx="238564" cy="237746"/>
              <a:chOff x="3768359" y="1725446"/>
              <a:chExt cx="1930605" cy="1930605"/>
            </a:xfrm>
          </p:grpSpPr>
          <p:sp>
            <p:nvSpPr>
              <p:cNvPr id="17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4"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5" name="组合 174"/>
            <p:cNvGrpSpPr/>
            <p:nvPr/>
          </p:nvGrpSpPr>
          <p:grpSpPr>
            <a:xfrm>
              <a:off x="9656300" y="2067768"/>
              <a:ext cx="431636" cy="430156"/>
              <a:chOff x="3768359" y="1725446"/>
              <a:chExt cx="1930605" cy="1930605"/>
            </a:xfrm>
          </p:grpSpPr>
          <p:sp>
            <p:nvSpPr>
              <p:cNvPr id="176"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7"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8" name="组合 177"/>
            <p:cNvGrpSpPr/>
            <p:nvPr/>
          </p:nvGrpSpPr>
          <p:grpSpPr>
            <a:xfrm>
              <a:off x="10185717" y="1886048"/>
              <a:ext cx="302034" cy="300998"/>
              <a:chOff x="3768359" y="1725446"/>
              <a:chExt cx="1930605" cy="1930605"/>
            </a:xfrm>
          </p:grpSpPr>
          <p:sp>
            <p:nvSpPr>
              <p:cNvPr id="17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0" name="Oval 5"/>
              <p:cNvSpPr>
                <a:spLocks noChangeArrowheads="1"/>
              </p:cNvSpPr>
              <p:nvPr/>
            </p:nvSpPr>
            <p:spPr bwMode="auto">
              <a:xfrm>
                <a:off x="3823758" y="1780845"/>
                <a:ext cx="1819806" cy="1819806"/>
              </a:xfrm>
              <a:prstGeom prst="ellipse">
                <a:avLst/>
              </a:prstGeom>
              <a:solidFill>
                <a:srgbClr val="FDA93E"/>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81" name="组合 180"/>
            <p:cNvGrpSpPr/>
            <p:nvPr/>
          </p:nvGrpSpPr>
          <p:grpSpPr>
            <a:xfrm>
              <a:off x="10631286" y="2145366"/>
              <a:ext cx="216448" cy="215705"/>
              <a:chOff x="3768359" y="1725446"/>
              <a:chExt cx="1930605" cy="1930605"/>
            </a:xfrm>
          </p:grpSpPr>
          <p:sp>
            <p:nvSpPr>
              <p:cNvPr id="18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3"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84" name="组合 183"/>
            <p:cNvGrpSpPr/>
            <p:nvPr/>
          </p:nvGrpSpPr>
          <p:grpSpPr>
            <a:xfrm>
              <a:off x="1126654" y="2104863"/>
              <a:ext cx="216448" cy="215705"/>
              <a:chOff x="3768359" y="1725446"/>
              <a:chExt cx="1930605" cy="1930605"/>
            </a:xfrm>
          </p:grpSpPr>
          <p:sp>
            <p:nvSpPr>
              <p:cNvPr id="18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6"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187" name="圆角矩形 186"/>
          <p:cNvSpPr/>
          <p:nvPr/>
        </p:nvSpPr>
        <p:spPr>
          <a:xfrm>
            <a:off x="2659635" y="4142453"/>
            <a:ext cx="7252089" cy="672230"/>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88" name="TextBox 187"/>
          <p:cNvSpPr txBox="1"/>
          <p:nvPr/>
        </p:nvSpPr>
        <p:spPr>
          <a:xfrm>
            <a:off x="3361897" y="4140088"/>
            <a:ext cx="6930738" cy="692493"/>
          </a:xfrm>
          <a:prstGeom prst="rect">
            <a:avLst/>
          </a:prstGeom>
          <a:noFill/>
        </p:spPr>
        <p:txBody>
          <a:bodyPr wrap="none" lIns="121917" tIns="60958" rIns="121917" bIns="60958" rtlCol="0">
            <a:spAutoFit/>
          </a:bodyPr>
          <a:lstStyle/>
          <a:p>
            <a:pPr algn="ctr"/>
            <a:r>
              <a:rPr lang="zh-CN" altLang="en-US" sz="3700" b="1" dirty="0" smtClean="0">
                <a:solidFill>
                  <a:schemeClr val="tx1">
                    <a:lumMod val="65000"/>
                    <a:lumOff val="35000"/>
                  </a:schemeClr>
                </a:solidFill>
                <a:latin typeface="微软雅黑" pitchFamily="34" charset="-122"/>
                <a:ea typeface="微软雅黑" pitchFamily="34" charset="-122"/>
              </a:rPr>
              <a:t>第</a:t>
            </a:r>
            <a:r>
              <a:rPr lang="en-US" altLang="zh-CN" sz="3700" b="1" dirty="0" smtClean="0">
                <a:solidFill>
                  <a:schemeClr val="tx1">
                    <a:lumMod val="65000"/>
                    <a:lumOff val="35000"/>
                  </a:schemeClr>
                </a:solidFill>
                <a:latin typeface="微软雅黑" pitchFamily="34" charset="-122"/>
                <a:ea typeface="微软雅黑" pitchFamily="34" charset="-122"/>
              </a:rPr>
              <a:t>4</a:t>
            </a:r>
            <a:r>
              <a:rPr lang="zh-CN" altLang="en-US" sz="3700" b="1" dirty="0" smtClean="0">
                <a:solidFill>
                  <a:schemeClr val="tx1">
                    <a:lumMod val="65000"/>
                    <a:lumOff val="35000"/>
                  </a:schemeClr>
                </a:solidFill>
                <a:latin typeface="微软雅黑" pitchFamily="34" charset="-122"/>
                <a:ea typeface="微软雅黑" pitchFamily="34" charset="-122"/>
              </a:rPr>
              <a:t>章 </a:t>
            </a:r>
            <a:r>
              <a:rPr lang="en-US" altLang="zh-CN" sz="3700" b="1" dirty="0" smtClean="0">
                <a:solidFill>
                  <a:schemeClr val="tx1">
                    <a:lumMod val="65000"/>
                    <a:lumOff val="35000"/>
                  </a:schemeClr>
                </a:solidFill>
                <a:latin typeface="微软雅黑" pitchFamily="34" charset="-122"/>
                <a:ea typeface="微软雅黑" pitchFamily="34" charset="-122"/>
              </a:rPr>
              <a:t>80X86</a:t>
            </a:r>
            <a:r>
              <a:rPr lang="zh-CN" altLang="en-US" sz="3700" b="1" dirty="0">
                <a:solidFill>
                  <a:schemeClr val="tx1">
                    <a:lumMod val="65000"/>
                    <a:lumOff val="35000"/>
                  </a:schemeClr>
                </a:solidFill>
                <a:latin typeface="微软雅黑" pitchFamily="34" charset="-122"/>
                <a:ea typeface="微软雅黑" pitchFamily="34" charset="-122"/>
              </a:rPr>
              <a:t>汇编语言程序设计</a:t>
            </a:r>
          </a:p>
        </p:txBody>
      </p:sp>
      <p:grpSp>
        <p:nvGrpSpPr>
          <p:cNvPr id="189" name="组合 188"/>
          <p:cNvGrpSpPr/>
          <p:nvPr/>
        </p:nvGrpSpPr>
        <p:grpSpPr>
          <a:xfrm>
            <a:off x="2638222" y="4095400"/>
            <a:ext cx="959980" cy="766336"/>
            <a:chOff x="899592" y="2377261"/>
            <a:chExt cx="720079" cy="574619"/>
          </a:xfrm>
          <a:effectLst>
            <a:outerShdw blurRad="50800" dist="38100" dir="2700000" algn="tl" rotWithShape="0">
              <a:prstClr val="black">
                <a:alpha val="40000"/>
              </a:prstClr>
            </a:outerShdw>
          </a:effectLst>
        </p:grpSpPr>
        <p:sp>
          <p:nvSpPr>
            <p:cNvPr id="190" name="圆角矩形 189"/>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91" name="圆角矩形 190"/>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pic>
        <p:nvPicPr>
          <p:cNvPr id="192" name="Picture 2" descr="C:\Users\Administrator\Desktop\手.png"/>
          <p:cNvPicPr>
            <a:picLocks noChangeAspect="1" noChangeArrowheads="1"/>
          </p:cNvPicPr>
          <p:nvPr/>
        </p:nvPicPr>
        <p:blipFill>
          <a:blip r:embed="rId5"/>
          <a:srcRect/>
          <a:stretch>
            <a:fillRect/>
          </a:stretch>
        </p:blipFill>
        <p:spPr bwMode="auto">
          <a:xfrm flipH="1">
            <a:off x="2397217" y="4220104"/>
            <a:ext cx="3945966" cy="3835979"/>
          </a:xfrm>
          <a:prstGeom prst="rect">
            <a:avLst/>
          </a:prstGeom>
          <a:noFill/>
        </p:spPr>
      </p:pic>
      <p:sp>
        <p:nvSpPr>
          <p:cNvPr id="193" name="TextBox 7"/>
          <p:cNvSpPr>
            <a:spLocks noChangeArrowheads="1"/>
          </p:cNvSpPr>
          <p:nvPr/>
        </p:nvSpPr>
        <p:spPr bwMode="auto">
          <a:xfrm>
            <a:off x="5287651" y="4967377"/>
            <a:ext cx="4107101" cy="646331"/>
          </a:xfrm>
          <a:prstGeom prst="rect">
            <a:avLst/>
          </a:prstGeom>
          <a:noFill/>
          <a:ln>
            <a:noFill/>
          </a:ln>
          <a:effectLst/>
          <a:extLst>
            <a:ext uri="{909E8E84-426E-40DD-AFC4-6F175D3DCCD1}">
              <a14:hiddenFill xmlns:a14="http://schemas.microsoft.com/office/drawing/2010/main">
                <a:solidFill>
                  <a:schemeClr val="bg2">
                    <a:alpha val="7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eaLnBrk="0" hangingPunct="0"/>
            <a:r>
              <a:rPr lang="zh-CN" altLang="en-US" sz="3600" b="1" dirty="0" smtClean="0">
                <a:solidFill>
                  <a:srgbClr val="006CB8"/>
                </a:solidFill>
                <a:latin typeface="微软雅黑" pitchFamily="34" charset="-122"/>
                <a:ea typeface="微软雅黑" pitchFamily="34" charset="-122"/>
                <a:sym typeface="微软雅黑" pitchFamily="34" charset="-122"/>
              </a:rPr>
              <a:t>主编：王让定 朱莹</a:t>
            </a:r>
            <a:endParaRPr lang="zh-CN" altLang="en-US" sz="3600" b="1" dirty="0">
              <a:solidFill>
                <a:srgbClr val="006CB8"/>
              </a:solidFill>
              <a:latin typeface="微软雅黑" pitchFamily="34" charset="-122"/>
              <a:ea typeface="微软雅黑" pitchFamily="34" charset="-122"/>
            </a:endParaRPr>
          </a:p>
        </p:txBody>
      </p:sp>
      <p:sp>
        <p:nvSpPr>
          <p:cNvPr id="194" name="TextBox 7"/>
          <p:cNvSpPr>
            <a:spLocks noChangeArrowheads="1"/>
          </p:cNvSpPr>
          <p:nvPr/>
        </p:nvSpPr>
        <p:spPr bwMode="auto">
          <a:xfrm>
            <a:off x="4915367" y="5653593"/>
            <a:ext cx="360206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800" dirty="0" smtClean="0">
                <a:solidFill>
                  <a:schemeClr val="tx1">
                    <a:lumMod val="75000"/>
                    <a:lumOff val="25000"/>
                  </a:schemeClr>
                </a:solidFill>
                <a:latin typeface="微软雅黑" pitchFamily="34" charset="-122"/>
                <a:ea typeface="微软雅黑" pitchFamily="34" charset="-122"/>
                <a:sym typeface="微软雅黑" pitchFamily="34" charset="-122"/>
              </a:rPr>
              <a:t>宁波大学信息学院</a:t>
            </a:r>
            <a:endParaRPr lang="zh-CN" altLang="en-US" sz="280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nvGrpSpPr>
          <p:cNvPr id="195" name="组合 194"/>
          <p:cNvGrpSpPr/>
          <p:nvPr/>
        </p:nvGrpSpPr>
        <p:grpSpPr>
          <a:xfrm>
            <a:off x="9551590" y="6238106"/>
            <a:ext cx="458374" cy="413425"/>
            <a:chOff x="4634991" y="2138335"/>
            <a:chExt cx="428348" cy="386204"/>
          </a:xfrm>
        </p:grpSpPr>
        <p:sp>
          <p:nvSpPr>
            <p:cNvPr id="196" name="Freeform 5"/>
            <p:cNvSpPr>
              <a:spLocks/>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197" name="KSO_Shape"/>
            <p:cNvSpPr>
              <a:spLocks/>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198" name="组合 197"/>
          <p:cNvGrpSpPr/>
          <p:nvPr/>
        </p:nvGrpSpPr>
        <p:grpSpPr>
          <a:xfrm>
            <a:off x="10030513" y="6238106"/>
            <a:ext cx="458374" cy="413425"/>
            <a:chOff x="5076056" y="2138335"/>
            <a:chExt cx="428348" cy="386204"/>
          </a:xfrm>
        </p:grpSpPr>
        <p:sp>
          <p:nvSpPr>
            <p:cNvPr id="199" name="Freeform 5"/>
            <p:cNvSpPr>
              <a:spLocks/>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0" name="KSO_Shape"/>
            <p:cNvSpPr>
              <a:spLocks/>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1" name="组合 200"/>
          <p:cNvGrpSpPr/>
          <p:nvPr/>
        </p:nvGrpSpPr>
        <p:grpSpPr>
          <a:xfrm>
            <a:off x="10509436" y="6238106"/>
            <a:ext cx="458374" cy="413425"/>
            <a:chOff x="5557128" y="2138335"/>
            <a:chExt cx="428348" cy="386204"/>
          </a:xfrm>
        </p:grpSpPr>
        <p:sp>
          <p:nvSpPr>
            <p:cNvPr id="202" name="Freeform 5"/>
            <p:cNvSpPr>
              <a:spLocks/>
            </p:cNvSpPr>
            <p:nvPr/>
          </p:nvSpPr>
          <p:spPr bwMode="auto">
            <a:xfrm>
              <a:off x="5557128"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3" name="KSO_Shape"/>
            <p:cNvSpPr>
              <a:spLocks/>
            </p:cNvSpPr>
            <p:nvPr/>
          </p:nvSpPr>
          <p:spPr bwMode="auto">
            <a:xfrm>
              <a:off x="5652120" y="2208685"/>
              <a:ext cx="238362" cy="23597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4" name="组合 203"/>
          <p:cNvGrpSpPr/>
          <p:nvPr/>
        </p:nvGrpSpPr>
        <p:grpSpPr>
          <a:xfrm>
            <a:off x="10988359" y="6238106"/>
            <a:ext cx="458374" cy="413425"/>
            <a:chOff x="6068610" y="2138335"/>
            <a:chExt cx="428348" cy="386204"/>
          </a:xfrm>
        </p:grpSpPr>
        <p:sp>
          <p:nvSpPr>
            <p:cNvPr id="205" name="Freeform 5"/>
            <p:cNvSpPr>
              <a:spLocks/>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6" name="KSO_Shape"/>
            <p:cNvSpPr>
              <a:spLocks/>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7" name="组合 206"/>
          <p:cNvGrpSpPr/>
          <p:nvPr/>
        </p:nvGrpSpPr>
        <p:grpSpPr>
          <a:xfrm>
            <a:off x="11467280" y="6238106"/>
            <a:ext cx="458374" cy="413425"/>
            <a:chOff x="6623914" y="2138335"/>
            <a:chExt cx="428348" cy="386204"/>
          </a:xfrm>
        </p:grpSpPr>
        <p:sp>
          <p:nvSpPr>
            <p:cNvPr id="208" name="Freeform 5"/>
            <p:cNvSpPr>
              <a:spLocks/>
            </p:cNvSpPr>
            <p:nvPr/>
          </p:nvSpPr>
          <p:spPr bwMode="auto">
            <a:xfrm>
              <a:off x="6623914"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9" name="KSO_Shape"/>
            <p:cNvSpPr>
              <a:spLocks/>
            </p:cNvSpPr>
            <p:nvPr/>
          </p:nvSpPr>
          <p:spPr bwMode="auto">
            <a:xfrm>
              <a:off x="6715817" y="2193847"/>
              <a:ext cx="230254" cy="221044"/>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233" name="TextBox 232"/>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pic>
        <p:nvPicPr>
          <p:cNvPr id="9" name="05_He'S A Pirat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50735" y="-890686"/>
            <a:ext cx="609600" cy="609600"/>
          </a:xfrm>
          <a:prstGeom prst="rect">
            <a:avLst/>
          </a:prstGeom>
        </p:spPr>
      </p:pic>
      <p:grpSp>
        <p:nvGrpSpPr>
          <p:cNvPr id="310" name="组合 309"/>
          <p:cNvGrpSpPr/>
          <p:nvPr/>
        </p:nvGrpSpPr>
        <p:grpSpPr>
          <a:xfrm>
            <a:off x="5710219" y="2007007"/>
            <a:ext cx="6480720" cy="1440782"/>
            <a:chOff x="1126654" y="1094174"/>
            <a:chExt cx="9721080" cy="2161173"/>
          </a:xfrm>
        </p:grpSpPr>
        <p:sp>
          <p:nvSpPr>
            <p:cNvPr id="311" name="椭圆 310"/>
            <p:cNvSpPr/>
            <p:nvPr/>
          </p:nvSpPr>
          <p:spPr>
            <a:xfrm>
              <a:off x="2421482"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2" name="椭圆 311"/>
            <p:cNvSpPr/>
            <p:nvPr/>
          </p:nvSpPr>
          <p:spPr>
            <a:xfrm>
              <a:off x="4162268"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3" name="椭圆 312"/>
            <p:cNvSpPr/>
            <p:nvPr/>
          </p:nvSpPr>
          <p:spPr>
            <a:xfrm>
              <a:off x="5916856"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4" name="椭圆 313"/>
            <p:cNvSpPr/>
            <p:nvPr/>
          </p:nvSpPr>
          <p:spPr>
            <a:xfrm>
              <a:off x="7673627"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grpSp>
          <p:nvGrpSpPr>
            <p:cNvPr id="315" name="组合 314"/>
            <p:cNvGrpSpPr/>
            <p:nvPr/>
          </p:nvGrpSpPr>
          <p:grpSpPr>
            <a:xfrm>
              <a:off x="2583952" y="1311581"/>
              <a:ext cx="1806925" cy="1800729"/>
              <a:chOff x="3768359" y="1725446"/>
              <a:chExt cx="1930605" cy="1930605"/>
            </a:xfrm>
          </p:grpSpPr>
          <p:sp>
            <p:nvSpPr>
              <p:cNvPr id="36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6" name="Oval 5"/>
              <p:cNvSpPr>
                <a:spLocks noChangeArrowheads="1"/>
              </p:cNvSpPr>
              <p:nvPr/>
            </p:nvSpPr>
            <p:spPr bwMode="auto">
              <a:xfrm>
                <a:off x="3823758" y="1780845"/>
                <a:ext cx="1819806" cy="1819806"/>
              </a:xfrm>
              <a:prstGeom prst="ellipse">
                <a:avLst/>
              </a:prstGeom>
              <a:solidFill>
                <a:srgbClr val="EA5E66"/>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6" name="组合 315"/>
            <p:cNvGrpSpPr/>
            <p:nvPr/>
          </p:nvGrpSpPr>
          <p:grpSpPr>
            <a:xfrm>
              <a:off x="4310734" y="1311581"/>
              <a:ext cx="1806925" cy="1800729"/>
              <a:chOff x="3768359" y="1725446"/>
              <a:chExt cx="1930605" cy="1930605"/>
            </a:xfrm>
          </p:grpSpPr>
          <p:sp>
            <p:nvSpPr>
              <p:cNvPr id="36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4" name="Oval 5"/>
              <p:cNvSpPr>
                <a:spLocks noChangeArrowheads="1"/>
              </p:cNvSpPr>
              <p:nvPr/>
            </p:nvSpPr>
            <p:spPr bwMode="auto">
              <a:xfrm>
                <a:off x="3823758" y="1780845"/>
                <a:ext cx="1819806" cy="1819806"/>
              </a:xfrm>
              <a:prstGeom prst="ellipse">
                <a:avLst/>
              </a:prstGeom>
              <a:solidFill>
                <a:srgbClr val="FFAB3F"/>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7" name="组合 316"/>
            <p:cNvGrpSpPr/>
            <p:nvPr/>
          </p:nvGrpSpPr>
          <p:grpSpPr>
            <a:xfrm>
              <a:off x="6059267" y="1311581"/>
              <a:ext cx="1806925" cy="1800729"/>
              <a:chOff x="3768359" y="1725446"/>
              <a:chExt cx="1930605" cy="1930605"/>
            </a:xfrm>
          </p:grpSpPr>
          <p:sp>
            <p:nvSpPr>
              <p:cNvPr id="36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2"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8" name="组合 317"/>
            <p:cNvGrpSpPr/>
            <p:nvPr/>
          </p:nvGrpSpPr>
          <p:grpSpPr>
            <a:xfrm>
              <a:off x="7800281" y="1311581"/>
              <a:ext cx="1806925" cy="1800729"/>
              <a:chOff x="3768359" y="1725446"/>
              <a:chExt cx="1930605" cy="1930605"/>
            </a:xfrm>
          </p:grpSpPr>
          <p:sp>
            <p:nvSpPr>
              <p:cNvPr id="35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0"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19" name="矩形 318"/>
            <p:cNvSpPr/>
            <p:nvPr/>
          </p:nvSpPr>
          <p:spPr>
            <a:xfrm>
              <a:off x="2865533"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接</a:t>
              </a:r>
            </a:p>
          </p:txBody>
        </p:sp>
        <p:sp>
          <p:nvSpPr>
            <p:cNvPr id="320" name="矩形 319"/>
            <p:cNvSpPr/>
            <p:nvPr/>
          </p:nvSpPr>
          <p:spPr>
            <a:xfrm>
              <a:off x="4583038"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口</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1" name="矩形 320"/>
            <p:cNvSpPr/>
            <p:nvPr/>
          </p:nvSpPr>
          <p:spPr>
            <a:xfrm>
              <a:off x="6364052"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技</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2" name="矩形 321"/>
            <p:cNvSpPr/>
            <p:nvPr/>
          </p:nvSpPr>
          <p:spPr>
            <a:xfrm>
              <a:off x="8105589" y="1478863"/>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术</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323" name="组合 322"/>
            <p:cNvGrpSpPr/>
            <p:nvPr/>
          </p:nvGrpSpPr>
          <p:grpSpPr>
            <a:xfrm>
              <a:off x="1989846" y="2144439"/>
              <a:ext cx="431636" cy="430156"/>
              <a:chOff x="3768359" y="1725446"/>
              <a:chExt cx="1930605" cy="1930605"/>
            </a:xfrm>
          </p:grpSpPr>
          <p:sp>
            <p:nvSpPr>
              <p:cNvPr id="35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8"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4" name="组合 323"/>
            <p:cNvGrpSpPr/>
            <p:nvPr/>
          </p:nvGrpSpPr>
          <p:grpSpPr>
            <a:xfrm>
              <a:off x="1567640" y="1952220"/>
              <a:ext cx="302034" cy="300998"/>
              <a:chOff x="3768359" y="1725446"/>
              <a:chExt cx="1930605" cy="1930605"/>
            </a:xfrm>
            <a:solidFill>
              <a:srgbClr val="EA5E66"/>
            </a:solidFill>
          </p:grpSpPr>
          <p:sp>
            <p:nvSpPr>
              <p:cNvPr id="355" name="Oval 5"/>
              <p:cNvSpPr>
                <a:spLocks noChangeArrowheads="1"/>
              </p:cNvSpPr>
              <p:nvPr/>
            </p:nvSpPr>
            <p:spPr bwMode="auto">
              <a:xfrm>
                <a:off x="3768359" y="1725446"/>
                <a:ext cx="1930605" cy="1930605"/>
              </a:xfrm>
              <a:prstGeom prst="ellipse">
                <a:avLst/>
              </a:prstGeom>
              <a:grp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6" name="Oval 5"/>
              <p:cNvSpPr>
                <a:spLocks noChangeArrowheads="1"/>
              </p:cNvSpPr>
              <p:nvPr/>
            </p:nvSpPr>
            <p:spPr bwMode="auto">
              <a:xfrm>
                <a:off x="3823758" y="1780845"/>
                <a:ext cx="1819806" cy="1819806"/>
              </a:xfrm>
              <a:prstGeom prst="ellipse">
                <a:avLst/>
              </a:prstGeom>
              <a:grp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5" name="组合 324"/>
            <p:cNvGrpSpPr/>
            <p:nvPr/>
          </p:nvGrpSpPr>
          <p:grpSpPr>
            <a:xfrm>
              <a:off x="4111234" y="1255401"/>
              <a:ext cx="216448" cy="215705"/>
              <a:chOff x="3768359" y="1725446"/>
              <a:chExt cx="1930605" cy="1930605"/>
            </a:xfrm>
          </p:grpSpPr>
          <p:sp>
            <p:nvSpPr>
              <p:cNvPr id="35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4"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6" name="组合 325"/>
            <p:cNvGrpSpPr/>
            <p:nvPr/>
          </p:nvGrpSpPr>
          <p:grpSpPr>
            <a:xfrm>
              <a:off x="5930365" y="1197546"/>
              <a:ext cx="308857" cy="307798"/>
              <a:chOff x="3768359" y="1725446"/>
              <a:chExt cx="1930605" cy="1930605"/>
            </a:xfrm>
          </p:grpSpPr>
          <p:sp>
            <p:nvSpPr>
              <p:cNvPr id="35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7" name="组合 326"/>
            <p:cNvGrpSpPr/>
            <p:nvPr/>
          </p:nvGrpSpPr>
          <p:grpSpPr>
            <a:xfrm>
              <a:off x="5908250" y="2948141"/>
              <a:ext cx="266543" cy="265629"/>
              <a:chOff x="3768359" y="1725446"/>
              <a:chExt cx="1930605" cy="1930605"/>
            </a:xfrm>
          </p:grpSpPr>
          <p:sp>
            <p:nvSpPr>
              <p:cNvPr id="34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0"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8" name="组合 327"/>
            <p:cNvGrpSpPr/>
            <p:nvPr/>
          </p:nvGrpSpPr>
          <p:grpSpPr>
            <a:xfrm>
              <a:off x="4222998" y="2925738"/>
              <a:ext cx="274210" cy="273270"/>
              <a:chOff x="3768359" y="1725446"/>
              <a:chExt cx="1930605" cy="1930605"/>
            </a:xfrm>
          </p:grpSpPr>
          <p:sp>
            <p:nvSpPr>
              <p:cNvPr id="34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8"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9" name="组合 328"/>
            <p:cNvGrpSpPr/>
            <p:nvPr/>
          </p:nvGrpSpPr>
          <p:grpSpPr>
            <a:xfrm>
              <a:off x="7717128" y="1094174"/>
              <a:ext cx="270006" cy="269080"/>
              <a:chOff x="3768359" y="1725446"/>
              <a:chExt cx="1930605" cy="1930605"/>
            </a:xfrm>
          </p:grpSpPr>
          <p:sp>
            <p:nvSpPr>
              <p:cNvPr id="34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6" name="Oval 5"/>
              <p:cNvSpPr>
                <a:spLocks noChangeArrowheads="1"/>
              </p:cNvSpPr>
              <p:nvPr/>
            </p:nvSpPr>
            <p:spPr bwMode="auto">
              <a:xfrm>
                <a:off x="3823758" y="1780845"/>
                <a:ext cx="1819806" cy="1819806"/>
              </a:xfrm>
              <a:prstGeom prst="ellipse">
                <a:avLst/>
              </a:prstGeom>
              <a:solidFill>
                <a:srgbClr val="FFC000"/>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0" name="组合 329"/>
            <p:cNvGrpSpPr/>
            <p:nvPr/>
          </p:nvGrpSpPr>
          <p:grpSpPr>
            <a:xfrm>
              <a:off x="7823398" y="3017601"/>
              <a:ext cx="238564" cy="237746"/>
              <a:chOff x="3768359" y="1725446"/>
              <a:chExt cx="1930605" cy="1930605"/>
            </a:xfrm>
          </p:grpSpPr>
          <p:sp>
            <p:nvSpPr>
              <p:cNvPr id="34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4"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1" name="组合 330"/>
            <p:cNvGrpSpPr/>
            <p:nvPr/>
          </p:nvGrpSpPr>
          <p:grpSpPr>
            <a:xfrm>
              <a:off x="9656300" y="2067768"/>
              <a:ext cx="431636" cy="430156"/>
              <a:chOff x="3768359" y="1725446"/>
              <a:chExt cx="1930605" cy="1930605"/>
            </a:xfrm>
          </p:grpSpPr>
          <p:sp>
            <p:nvSpPr>
              <p:cNvPr id="34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2" name="组合 331"/>
            <p:cNvGrpSpPr/>
            <p:nvPr/>
          </p:nvGrpSpPr>
          <p:grpSpPr>
            <a:xfrm>
              <a:off x="10185717" y="1886048"/>
              <a:ext cx="302034" cy="300998"/>
              <a:chOff x="3768359" y="1725446"/>
              <a:chExt cx="1930605" cy="1930605"/>
            </a:xfrm>
          </p:grpSpPr>
          <p:sp>
            <p:nvSpPr>
              <p:cNvPr id="33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0" name="Oval 5"/>
              <p:cNvSpPr>
                <a:spLocks noChangeArrowheads="1"/>
              </p:cNvSpPr>
              <p:nvPr/>
            </p:nvSpPr>
            <p:spPr bwMode="auto">
              <a:xfrm>
                <a:off x="3823758" y="1780845"/>
                <a:ext cx="1819806" cy="1819806"/>
              </a:xfrm>
              <a:prstGeom prst="ellipse">
                <a:avLst/>
              </a:prstGeom>
              <a:solidFill>
                <a:srgbClr val="FDA93E"/>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3" name="组合 332"/>
            <p:cNvGrpSpPr/>
            <p:nvPr/>
          </p:nvGrpSpPr>
          <p:grpSpPr>
            <a:xfrm>
              <a:off x="10631286" y="2145366"/>
              <a:ext cx="216448" cy="215705"/>
              <a:chOff x="3768359" y="1725446"/>
              <a:chExt cx="1930605" cy="1930605"/>
            </a:xfrm>
          </p:grpSpPr>
          <p:sp>
            <p:nvSpPr>
              <p:cNvPr id="33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8"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4" name="组合 333"/>
            <p:cNvGrpSpPr/>
            <p:nvPr/>
          </p:nvGrpSpPr>
          <p:grpSpPr>
            <a:xfrm>
              <a:off x="1126654" y="2104863"/>
              <a:ext cx="216448" cy="215705"/>
              <a:chOff x="3768359" y="1725446"/>
              <a:chExt cx="1930605" cy="1930605"/>
            </a:xfrm>
          </p:grpSpPr>
          <p:sp>
            <p:nvSpPr>
              <p:cNvPr id="33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6"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367" name="六边形 366"/>
          <p:cNvSpPr/>
          <p:nvPr/>
        </p:nvSpPr>
        <p:spPr>
          <a:xfrm>
            <a:off x="5007148" y="1733312"/>
            <a:ext cx="1087757" cy="960892"/>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0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与</a:t>
            </a:r>
            <a:endParaRPr lang="zh-CN" altLang="en-US" sz="4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93889385"/>
      </p:ext>
    </p:extLst>
  </p:cSld>
  <p:clrMapOvr>
    <a:masterClrMapping/>
  </p:clrMapOvr>
  <mc:AlternateContent xmlns:mc="http://schemas.openxmlformats.org/markup-compatibility/2006" xmlns:p14="http://schemas.microsoft.com/office/powerpoint/2010/main">
    <mc:Choice Requires="p14">
      <p:transition spd="slow" p14:dur="3000" advClick="0">
        <p14:shre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9"/>
                                        </p:tgtEl>
                                      </p:cBhvr>
                                    </p:cmd>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fade">
                                      <p:cBhvr>
                                        <p:cTn id="10" dur="500"/>
                                        <p:tgtEl>
                                          <p:spTgt spid="187"/>
                                        </p:tgtEl>
                                      </p:cBhvr>
                                    </p:animEffect>
                                  </p:childTnLst>
                                </p:cTn>
                              </p:par>
                              <p:par>
                                <p:cTn id="11" presetID="10" presetClass="entr" presetSubtype="0" fill="hold" nodeType="withEffect">
                                  <p:stCondLst>
                                    <p:cond delay="0"/>
                                  </p:stCondLst>
                                  <p:childTnLst>
                                    <p:set>
                                      <p:cBhvr>
                                        <p:cTn id="12" dur="1" fill="hold">
                                          <p:stCondLst>
                                            <p:cond delay="0"/>
                                          </p:stCondLst>
                                        </p:cTn>
                                        <p:tgtEl>
                                          <p:spTgt spid="189"/>
                                        </p:tgtEl>
                                        <p:attrNameLst>
                                          <p:attrName>style.visibility</p:attrName>
                                        </p:attrNameLst>
                                      </p:cBhvr>
                                      <p:to>
                                        <p:strVal val="visible"/>
                                      </p:to>
                                    </p:set>
                                    <p:animEffect transition="in" filter="fade">
                                      <p:cBhvr>
                                        <p:cTn id="13" dur="500"/>
                                        <p:tgtEl>
                                          <p:spTgt spid="189"/>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63" presetClass="path" presetSubtype="0" accel="50000" decel="50000" fill="hold" nodeType="withEffect">
                                  <p:stCondLst>
                                    <p:cond delay="0"/>
                                  </p:stCondLst>
                                  <p:childTnLst>
                                    <p:animMotion origin="layout" path="M 4.44444E-6 -4.78691E-6 L 0.575 -4.78691E-6 " pathEditMode="relative" rAng="0" ptsTypes="AA">
                                      <p:cBhvr>
                                        <p:cTn id="18" dur="2000" fill="hold"/>
                                        <p:tgtEl>
                                          <p:spTgt spid="189"/>
                                        </p:tgtEl>
                                        <p:attrNameLst>
                                          <p:attrName>ppt_x</p:attrName>
                                          <p:attrName>ppt_y</p:attrName>
                                        </p:attrNameLst>
                                      </p:cBhvr>
                                      <p:rCtr x="28750" y="0"/>
                                    </p:animMotion>
                                  </p:childTnLst>
                                </p:cTn>
                              </p:par>
                              <p:par>
                                <p:cTn id="19" presetID="22" presetClass="entr" presetSubtype="8" fill="hold" grpId="0" nodeType="withEffect">
                                  <p:stCondLst>
                                    <p:cond delay="250"/>
                                  </p:stCondLst>
                                  <p:childTnLst>
                                    <p:set>
                                      <p:cBhvr>
                                        <p:cTn id="20" dur="1" fill="hold">
                                          <p:stCondLst>
                                            <p:cond delay="0"/>
                                          </p:stCondLst>
                                        </p:cTn>
                                        <p:tgtEl>
                                          <p:spTgt spid="188"/>
                                        </p:tgtEl>
                                        <p:attrNameLst>
                                          <p:attrName>style.visibility</p:attrName>
                                        </p:attrNameLst>
                                      </p:cBhvr>
                                      <p:to>
                                        <p:strVal val="visible"/>
                                      </p:to>
                                    </p:set>
                                    <p:animEffect transition="in" filter="wipe(left)">
                                      <p:cBhvr>
                                        <p:cTn id="21" dur="1750"/>
                                        <p:tgtEl>
                                          <p:spTgt spid="188"/>
                                        </p:tgtEl>
                                      </p:cBhvr>
                                    </p:animEffect>
                                  </p:childTnLst>
                                </p:cTn>
                              </p:par>
                              <p:par>
                                <p:cTn id="22" presetID="1" presetClass="entr" presetSubtype="0" fill="hold" nodeType="withEffect">
                                  <p:stCondLst>
                                    <p:cond delay="0"/>
                                  </p:stCondLst>
                                  <p:childTnLst>
                                    <p:set>
                                      <p:cBhvr>
                                        <p:cTn id="23" dur="1" fill="hold">
                                          <p:stCondLst>
                                            <p:cond delay="0"/>
                                          </p:stCondLst>
                                        </p:cTn>
                                        <p:tgtEl>
                                          <p:spTgt spid="192"/>
                                        </p:tgtEl>
                                        <p:attrNameLst>
                                          <p:attrName>style.visibility</p:attrName>
                                        </p:attrNameLst>
                                      </p:cBhvr>
                                      <p:to>
                                        <p:strVal val="visible"/>
                                      </p:to>
                                    </p:set>
                                  </p:childTnLst>
                                </p:cTn>
                              </p:par>
                              <p:par>
                                <p:cTn id="24" presetID="63" presetClass="path" presetSubtype="0" accel="50000" decel="50000" fill="hold" nodeType="withEffect">
                                  <p:stCondLst>
                                    <p:cond delay="0"/>
                                  </p:stCondLst>
                                  <p:childTnLst>
                                    <p:animMotion origin="layout" path="M -4.16667E-6 4.93827E-6 L 0.58351 4.93827E-6 " pathEditMode="relative" rAng="0" ptsTypes="AA">
                                      <p:cBhvr>
                                        <p:cTn id="25" dur="2000" fill="hold"/>
                                        <p:tgtEl>
                                          <p:spTgt spid="192"/>
                                        </p:tgtEl>
                                        <p:attrNameLst>
                                          <p:attrName>ppt_x</p:attrName>
                                          <p:attrName>ppt_y</p:attrName>
                                        </p:attrNameLst>
                                      </p:cBhvr>
                                      <p:rCtr x="29167" y="0"/>
                                    </p:animMotion>
                                  </p:childTnLst>
                                </p:cTn>
                              </p:par>
                            </p:childTnLst>
                          </p:cTn>
                        </p:par>
                        <p:par>
                          <p:cTn id="26" fill="hold">
                            <p:stCondLst>
                              <p:cond delay="2500"/>
                            </p:stCondLst>
                            <p:childTnLst>
                              <p:par>
                                <p:cTn id="27" presetID="42" presetClass="exit" presetSubtype="0" fill="hold" nodeType="afterEffect">
                                  <p:stCondLst>
                                    <p:cond delay="0"/>
                                  </p:stCondLst>
                                  <p:childTnLst>
                                    <p:animEffect transition="out" filter="fade">
                                      <p:cBhvr>
                                        <p:cTn id="28" dur="1000"/>
                                        <p:tgtEl>
                                          <p:spTgt spid="192"/>
                                        </p:tgtEl>
                                      </p:cBhvr>
                                    </p:animEffect>
                                    <p:anim calcmode="lin" valueType="num">
                                      <p:cBhvr>
                                        <p:cTn id="29" dur="1000"/>
                                        <p:tgtEl>
                                          <p:spTgt spid="192"/>
                                        </p:tgtEl>
                                        <p:attrNameLst>
                                          <p:attrName>ppt_x</p:attrName>
                                        </p:attrNameLst>
                                      </p:cBhvr>
                                      <p:tavLst>
                                        <p:tav tm="0">
                                          <p:val>
                                            <p:strVal val="ppt_x"/>
                                          </p:val>
                                        </p:tav>
                                        <p:tav tm="100000">
                                          <p:val>
                                            <p:strVal val="ppt_x"/>
                                          </p:val>
                                        </p:tav>
                                      </p:tavLst>
                                    </p:anim>
                                    <p:anim calcmode="lin" valueType="num">
                                      <p:cBhvr>
                                        <p:cTn id="30" dur="1000"/>
                                        <p:tgtEl>
                                          <p:spTgt spid="192"/>
                                        </p:tgtEl>
                                        <p:attrNameLst>
                                          <p:attrName>ppt_y</p:attrName>
                                        </p:attrNameLst>
                                      </p:cBhvr>
                                      <p:tavLst>
                                        <p:tav tm="0">
                                          <p:val>
                                            <p:strVal val="ppt_y"/>
                                          </p:val>
                                        </p:tav>
                                        <p:tav tm="100000">
                                          <p:val>
                                            <p:strVal val="ppt_y+.1"/>
                                          </p:val>
                                        </p:tav>
                                      </p:tavLst>
                                    </p:anim>
                                    <p:set>
                                      <p:cBhvr>
                                        <p:cTn id="31" dur="1" fill="hold">
                                          <p:stCondLst>
                                            <p:cond delay="999"/>
                                          </p:stCondLst>
                                        </p:cTn>
                                        <p:tgtEl>
                                          <p:spTgt spid="192"/>
                                        </p:tgtEl>
                                        <p:attrNameLst>
                                          <p:attrName>style.visibility</p:attrName>
                                        </p:attrNameLst>
                                      </p:cBhvr>
                                      <p:to>
                                        <p:strVal val="hidden"/>
                                      </p:to>
                                    </p:se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193"/>
                                        </p:tgtEl>
                                        <p:attrNameLst>
                                          <p:attrName>style.visibility</p:attrName>
                                        </p:attrNameLst>
                                      </p:cBhvr>
                                      <p:to>
                                        <p:strVal val="visible"/>
                                      </p:to>
                                    </p:set>
                                    <p:animEffect transition="in" filter="barn(inVertical)">
                                      <p:cBhvr>
                                        <p:cTn id="35" dur="500"/>
                                        <p:tgtEl>
                                          <p:spTgt spid="193"/>
                                        </p:tgtEl>
                                      </p:cBhvr>
                                    </p:animEffect>
                                  </p:childTnLst>
                                </p:cTn>
                              </p:par>
                            </p:childTnLst>
                          </p:cTn>
                        </p:par>
                        <p:par>
                          <p:cTn id="36" fill="hold">
                            <p:stCondLst>
                              <p:cond delay="4000"/>
                            </p:stCondLst>
                            <p:childTnLst>
                              <p:par>
                                <p:cTn id="37" presetID="52" presetClass="entr" presetSubtype="0" fill="hold" grpId="0" nodeType="afterEffect">
                                  <p:stCondLst>
                                    <p:cond delay="0"/>
                                  </p:stCondLst>
                                  <p:iterate type="lt">
                                    <p:tmPct val="10000"/>
                                  </p:iterate>
                                  <p:childTnLst>
                                    <p:set>
                                      <p:cBhvr>
                                        <p:cTn id="38" dur="1" fill="hold">
                                          <p:stCondLst>
                                            <p:cond delay="0"/>
                                          </p:stCondLst>
                                        </p:cTn>
                                        <p:tgtEl>
                                          <p:spTgt spid="194"/>
                                        </p:tgtEl>
                                        <p:attrNameLst>
                                          <p:attrName>style.visibility</p:attrName>
                                        </p:attrNameLst>
                                      </p:cBhvr>
                                      <p:to>
                                        <p:strVal val="visible"/>
                                      </p:to>
                                    </p:set>
                                    <p:animScale>
                                      <p:cBhvr>
                                        <p:cTn id="39" dur="500" decel="50000" fill="hold">
                                          <p:stCondLst>
                                            <p:cond delay="0"/>
                                          </p:stCondLst>
                                        </p:cTn>
                                        <p:tgtEl>
                                          <p:spTgt spid="19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500" decel="50000" fill="hold">
                                          <p:stCondLst>
                                            <p:cond delay="0"/>
                                          </p:stCondLst>
                                        </p:cTn>
                                        <p:tgtEl>
                                          <p:spTgt spid="194"/>
                                        </p:tgtEl>
                                        <p:attrNameLst>
                                          <p:attrName>ppt_x</p:attrName>
                                          <p:attrName>ppt_y</p:attrName>
                                        </p:attrNameLst>
                                      </p:cBhvr>
                                    </p:animMotion>
                                    <p:animEffect transition="in" filter="fade">
                                      <p:cBhvr>
                                        <p:cTn id="41" dur="500"/>
                                        <p:tgtEl>
                                          <p:spTgt spid="194"/>
                                        </p:tgtEl>
                                      </p:cBhvr>
                                    </p:animEffect>
                                  </p:childTnLst>
                                </p:cTn>
                              </p:par>
                            </p:childTnLst>
                          </p:cTn>
                        </p:par>
                        <p:par>
                          <p:cTn id="42" fill="hold">
                            <p:stCondLst>
                              <p:cond delay="4850"/>
                            </p:stCondLst>
                            <p:childTnLst>
                              <p:par>
                                <p:cTn id="43" presetID="2" presetClass="entr" presetSubtype="2" fill="hold" nodeType="afterEffect">
                                  <p:stCondLst>
                                    <p:cond delay="0"/>
                                  </p:stCondLst>
                                  <p:childTnLst>
                                    <p:set>
                                      <p:cBhvr>
                                        <p:cTn id="44" dur="1" fill="hold">
                                          <p:stCondLst>
                                            <p:cond delay="0"/>
                                          </p:stCondLst>
                                        </p:cTn>
                                        <p:tgtEl>
                                          <p:spTgt spid="207"/>
                                        </p:tgtEl>
                                        <p:attrNameLst>
                                          <p:attrName>style.visibility</p:attrName>
                                        </p:attrNameLst>
                                      </p:cBhvr>
                                      <p:to>
                                        <p:strVal val="visible"/>
                                      </p:to>
                                    </p:set>
                                    <p:anim calcmode="lin" valueType="num">
                                      <p:cBhvr additive="base">
                                        <p:cTn id="45" dur="500" fill="hold"/>
                                        <p:tgtEl>
                                          <p:spTgt spid="207"/>
                                        </p:tgtEl>
                                        <p:attrNameLst>
                                          <p:attrName>ppt_x</p:attrName>
                                        </p:attrNameLst>
                                      </p:cBhvr>
                                      <p:tavLst>
                                        <p:tav tm="0">
                                          <p:val>
                                            <p:strVal val="1+#ppt_w/2"/>
                                          </p:val>
                                        </p:tav>
                                        <p:tav tm="100000">
                                          <p:val>
                                            <p:strVal val="#ppt_x"/>
                                          </p:val>
                                        </p:tav>
                                      </p:tavLst>
                                    </p:anim>
                                    <p:anim calcmode="lin" valueType="num">
                                      <p:cBhvr additive="base">
                                        <p:cTn id="46" dur="500" fill="hold"/>
                                        <p:tgtEl>
                                          <p:spTgt spid="207"/>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200"/>
                                  </p:stCondLst>
                                  <p:childTnLst>
                                    <p:set>
                                      <p:cBhvr>
                                        <p:cTn id="48" dur="1" fill="hold">
                                          <p:stCondLst>
                                            <p:cond delay="0"/>
                                          </p:stCondLst>
                                        </p:cTn>
                                        <p:tgtEl>
                                          <p:spTgt spid="204"/>
                                        </p:tgtEl>
                                        <p:attrNameLst>
                                          <p:attrName>style.visibility</p:attrName>
                                        </p:attrNameLst>
                                      </p:cBhvr>
                                      <p:to>
                                        <p:strVal val="visible"/>
                                      </p:to>
                                    </p:set>
                                    <p:anim calcmode="lin" valueType="num">
                                      <p:cBhvr additive="base">
                                        <p:cTn id="49" dur="500" fill="hold"/>
                                        <p:tgtEl>
                                          <p:spTgt spid="204"/>
                                        </p:tgtEl>
                                        <p:attrNameLst>
                                          <p:attrName>ppt_x</p:attrName>
                                        </p:attrNameLst>
                                      </p:cBhvr>
                                      <p:tavLst>
                                        <p:tav tm="0">
                                          <p:val>
                                            <p:strVal val="1+#ppt_w/2"/>
                                          </p:val>
                                        </p:tav>
                                        <p:tav tm="100000">
                                          <p:val>
                                            <p:strVal val="#ppt_x"/>
                                          </p:val>
                                        </p:tav>
                                      </p:tavLst>
                                    </p:anim>
                                    <p:anim calcmode="lin" valueType="num">
                                      <p:cBhvr additive="base">
                                        <p:cTn id="50" dur="500" fill="hold"/>
                                        <p:tgtEl>
                                          <p:spTgt spid="20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400"/>
                                  </p:stCondLst>
                                  <p:childTnLst>
                                    <p:set>
                                      <p:cBhvr>
                                        <p:cTn id="52" dur="1" fill="hold">
                                          <p:stCondLst>
                                            <p:cond delay="0"/>
                                          </p:stCondLst>
                                        </p:cTn>
                                        <p:tgtEl>
                                          <p:spTgt spid="201"/>
                                        </p:tgtEl>
                                        <p:attrNameLst>
                                          <p:attrName>style.visibility</p:attrName>
                                        </p:attrNameLst>
                                      </p:cBhvr>
                                      <p:to>
                                        <p:strVal val="visible"/>
                                      </p:to>
                                    </p:set>
                                    <p:anim calcmode="lin" valueType="num">
                                      <p:cBhvr additive="base">
                                        <p:cTn id="53" dur="500" fill="hold"/>
                                        <p:tgtEl>
                                          <p:spTgt spid="201"/>
                                        </p:tgtEl>
                                        <p:attrNameLst>
                                          <p:attrName>ppt_x</p:attrName>
                                        </p:attrNameLst>
                                      </p:cBhvr>
                                      <p:tavLst>
                                        <p:tav tm="0">
                                          <p:val>
                                            <p:strVal val="1+#ppt_w/2"/>
                                          </p:val>
                                        </p:tav>
                                        <p:tav tm="100000">
                                          <p:val>
                                            <p:strVal val="#ppt_x"/>
                                          </p:val>
                                        </p:tav>
                                      </p:tavLst>
                                    </p:anim>
                                    <p:anim calcmode="lin" valueType="num">
                                      <p:cBhvr additive="base">
                                        <p:cTn id="54" dur="500" fill="hold"/>
                                        <p:tgtEl>
                                          <p:spTgt spid="201"/>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600"/>
                                  </p:stCondLst>
                                  <p:childTnLst>
                                    <p:set>
                                      <p:cBhvr>
                                        <p:cTn id="56" dur="1" fill="hold">
                                          <p:stCondLst>
                                            <p:cond delay="0"/>
                                          </p:stCondLst>
                                        </p:cTn>
                                        <p:tgtEl>
                                          <p:spTgt spid="198"/>
                                        </p:tgtEl>
                                        <p:attrNameLst>
                                          <p:attrName>style.visibility</p:attrName>
                                        </p:attrNameLst>
                                      </p:cBhvr>
                                      <p:to>
                                        <p:strVal val="visible"/>
                                      </p:to>
                                    </p:set>
                                    <p:anim calcmode="lin" valueType="num">
                                      <p:cBhvr additive="base">
                                        <p:cTn id="57" dur="500" fill="hold"/>
                                        <p:tgtEl>
                                          <p:spTgt spid="198"/>
                                        </p:tgtEl>
                                        <p:attrNameLst>
                                          <p:attrName>ppt_x</p:attrName>
                                        </p:attrNameLst>
                                      </p:cBhvr>
                                      <p:tavLst>
                                        <p:tav tm="0">
                                          <p:val>
                                            <p:strVal val="1+#ppt_w/2"/>
                                          </p:val>
                                        </p:tav>
                                        <p:tav tm="100000">
                                          <p:val>
                                            <p:strVal val="#ppt_x"/>
                                          </p:val>
                                        </p:tav>
                                      </p:tavLst>
                                    </p:anim>
                                    <p:anim calcmode="lin" valueType="num">
                                      <p:cBhvr additive="base">
                                        <p:cTn id="58" dur="500" fill="hold"/>
                                        <p:tgtEl>
                                          <p:spTgt spid="198"/>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80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fill="hold"/>
                                        <p:tgtEl>
                                          <p:spTgt spid="195"/>
                                        </p:tgtEl>
                                        <p:attrNameLst>
                                          <p:attrName>ppt_x</p:attrName>
                                        </p:attrNameLst>
                                      </p:cBhvr>
                                      <p:tavLst>
                                        <p:tav tm="0">
                                          <p:val>
                                            <p:strVal val="1+#ppt_w/2"/>
                                          </p:val>
                                        </p:tav>
                                        <p:tav tm="100000">
                                          <p:val>
                                            <p:strVal val="#ppt_x"/>
                                          </p:val>
                                        </p:tav>
                                      </p:tavLst>
                                    </p:anim>
                                    <p:anim calcmode="lin" valueType="num">
                                      <p:cBhvr additive="base">
                                        <p:cTn id="62" dur="500" fill="hold"/>
                                        <p:tgtEl>
                                          <p:spTgt spid="195"/>
                                        </p:tgtEl>
                                        <p:attrNameLst>
                                          <p:attrName>ppt_y</p:attrName>
                                        </p:attrNameLst>
                                      </p:cBhvr>
                                      <p:tavLst>
                                        <p:tav tm="0">
                                          <p:val>
                                            <p:strVal val="#ppt_y"/>
                                          </p:val>
                                        </p:tav>
                                        <p:tav tm="100000">
                                          <p:val>
                                            <p:strVal val="#ppt_y"/>
                                          </p:val>
                                        </p:tav>
                                      </p:tavLst>
                                    </p:anim>
                                  </p:childTnLst>
                                </p:cTn>
                              </p:par>
                            </p:childTnLst>
                          </p:cTn>
                        </p:par>
                        <p:par>
                          <p:cTn id="63" fill="hold">
                            <p:stCondLst>
                              <p:cond delay="6150"/>
                            </p:stCondLst>
                            <p:childTnLst>
                              <p:par>
                                <p:cTn id="64" presetID="10" presetClass="entr" presetSubtype="0" fill="hold" grpId="0" nodeType="after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fade">
                                      <p:cBhvr>
                                        <p:cTn id="66" dur="500"/>
                                        <p:tgtEl>
                                          <p:spTgt spid="233"/>
                                        </p:tgtEl>
                                      </p:cBhvr>
                                    </p:animEffect>
                                  </p:childTnLst>
                                </p:cTn>
                              </p:par>
                            </p:childTnLst>
                          </p:cTn>
                        </p:par>
                        <p:par>
                          <p:cTn id="67" fill="hold">
                            <p:stCondLst>
                              <p:cond delay="6650"/>
                            </p:stCondLst>
                            <p:childTnLst>
                              <p:par>
                                <p:cTn id="68" presetID="53" presetClass="entr" presetSubtype="528" fill="hold" grpId="0" nodeType="afterEffect">
                                  <p:stCondLst>
                                    <p:cond delay="0"/>
                                  </p:stCondLst>
                                  <p:childTnLst>
                                    <p:set>
                                      <p:cBhvr>
                                        <p:cTn id="69" dur="1" fill="hold">
                                          <p:stCondLst>
                                            <p:cond delay="0"/>
                                          </p:stCondLst>
                                        </p:cTn>
                                        <p:tgtEl>
                                          <p:spTgt spid="367"/>
                                        </p:tgtEl>
                                        <p:attrNameLst>
                                          <p:attrName>style.visibility</p:attrName>
                                        </p:attrNameLst>
                                      </p:cBhvr>
                                      <p:to>
                                        <p:strVal val="visible"/>
                                      </p:to>
                                    </p:set>
                                    <p:anim calcmode="lin" valueType="num">
                                      <p:cBhvr>
                                        <p:cTn id="70" dur="500" fill="hold"/>
                                        <p:tgtEl>
                                          <p:spTgt spid="367"/>
                                        </p:tgtEl>
                                        <p:attrNameLst>
                                          <p:attrName>ppt_w</p:attrName>
                                        </p:attrNameLst>
                                      </p:cBhvr>
                                      <p:tavLst>
                                        <p:tav tm="0">
                                          <p:val>
                                            <p:fltVal val="0"/>
                                          </p:val>
                                        </p:tav>
                                        <p:tav tm="100000">
                                          <p:val>
                                            <p:strVal val="#ppt_w"/>
                                          </p:val>
                                        </p:tav>
                                      </p:tavLst>
                                    </p:anim>
                                    <p:anim calcmode="lin" valueType="num">
                                      <p:cBhvr>
                                        <p:cTn id="71" dur="500" fill="hold"/>
                                        <p:tgtEl>
                                          <p:spTgt spid="367"/>
                                        </p:tgtEl>
                                        <p:attrNameLst>
                                          <p:attrName>ppt_h</p:attrName>
                                        </p:attrNameLst>
                                      </p:cBhvr>
                                      <p:tavLst>
                                        <p:tav tm="0">
                                          <p:val>
                                            <p:fltVal val="0"/>
                                          </p:val>
                                        </p:tav>
                                        <p:tav tm="100000">
                                          <p:val>
                                            <p:strVal val="#ppt_h"/>
                                          </p:val>
                                        </p:tav>
                                      </p:tavLst>
                                    </p:anim>
                                    <p:animEffect transition="in" filter="fade">
                                      <p:cBhvr>
                                        <p:cTn id="72" dur="500"/>
                                        <p:tgtEl>
                                          <p:spTgt spid="367"/>
                                        </p:tgtEl>
                                      </p:cBhvr>
                                    </p:animEffect>
                                    <p:anim calcmode="lin" valueType="num">
                                      <p:cBhvr>
                                        <p:cTn id="73" dur="500" fill="hold"/>
                                        <p:tgtEl>
                                          <p:spTgt spid="367"/>
                                        </p:tgtEl>
                                        <p:attrNameLst>
                                          <p:attrName>ppt_x</p:attrName>
                                        </p:attrNameLst>
                                      </p:cBhvr>
                                      <p:tavLst>
                                        <p:tav tm="0">
                                          <p:val>
                                            <p:fltVal val="0.5"/>
                                          </p:val>
                                        </p:tav>
                                        <p:tav tm="100000">
                                          <p:val>
                                            <p:strVal val="#ppt_x"/>
                                          </p:val>
                                        </p:tav>
                                      </p:tavLst>
                                    </p:anim>
                                    <p:anim calcmode="lin" valueType="num">
                                      <p:cBhvr>
                                        <p:cTn id="74" dur="500" fill="hold"/>
                                        <p:tgtEl>
                                          <p:spTgt spid="36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100000" numSld="999">
                <p:cTn id="75" repeatCount="indefinite" fill="hold" display="0">
                  <p:stCondLst>
                    <p:cond delay="indefinite"/>
                  </p:stCondLst>
                  <p:endCondLst>
                    <p:cond evt="onStopAudio" delay="0">
                      <p:tgtEl>
                        <p:sldTgt/>
                      </p:tgtEl>
                    </p:cond>
                  </p:endCondLst>
                </p:cTn>
                <p:tgtEl>
                  <p:spTgt spid="9"/>
                </p:tgtEl>
              </p:cMediaNode>
            </p:audio>
          </p:childTnLst>
        </p:cTn>
      </p:par>
    </p:tnLst>
    <p:bldLst>
      <p:bldP spid="187" grpId="0" animBg="1"/>
      <p:bldP spid="188" grpId="0"/>
      <p:bldP spid="193" grpId="0"/>
      <p:bldP spid="194" grpId="0"/>
      <p:bldP spid="233" grpId="0"/>
      <p:bldP spid="36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2148" y="643088"/>
            <a:ext cx="9146117" cy="5787776"/>
          </a:xfrm>
        </p:spPr>
        <p:txBody>
          <a:bodyPr/>
          <a:lstStyle/>
          <a:p>
            <a:pPr eaLnBrk="1">
              <a:buFontTx/>
              <a:buNone/>
              <a:defRPr/>
            </a:pPr>
            <a:r>
              <a:rPr lang="zh-CN" altLang="en-US" sz="2000" cap="all" dirty="0"/>
              <a:t>．</a:t>
            </a:r>
            <a:r>
              <a:rPr lang="zh-CN" altLang="en-US" sz="2000" b="1" cap="all" dirty="0" smtClean="0">
                <a:latin typeface="黑体" pitchFamily="2" charset="-122"/>
              </a:rPr>
              <a:t>例</a:t>
            </a:r>
            <a:r>
              <a:rPr lang="en-US" sz="2000" cap="all" dirty="0" smtClean="0">
                <a:latin typeface="黑体" pitchFamily="2" charset="-122"/>
                <a:ea typeface="黑体" pitchFamily="2" charset="-122"/>
              </a:rPr>
              <a:t> </a:t>
            </a:r>
            <a:r>
              <a:rPr lang="en-US" sz="2000" b="1" cap="all" dirty="0" smtClean="0">
                <a:latin typeface="黑体" pitchFamily="2" charset="-122"/>
                <a:ea typeface="黑体" pitchFamily="2" charset="-122"/>
              </a:rPr>
              <a:t> </a:t>
            </a:r>
            <a:r>
              <a:rPr lang="zh-CN" altLang="en-US" sz="2000" cap="all" dirty="0">
                <a:latin typeface="黑体" pitchFamily="2" charset="-122"/>
              </a:rPr>
              <a:t>简化段定义的源程序格式</a:t>
            </a:r>
            <a:endParaRPr lang="zh-CN" altLang="en-US" sz="2000" dirty="0">
              <a:latin typeface="黑体" pitchFamily="2" charset="-122"/>
            </a:endParaRPr>
          </a:p>
          <a:p>
            <a:pPr eaLnBrk="1">
              <a:buFontTx/>
              <a:buNone/>
              <a:defRPr/>
            </a:pPr>
            <a:r>
              <a:rPr lang="en-US" sz="2000" cap="all" dirty="0">
                <a:latin typeface="黑体" pitchFamily="2" charset="-122"/>
                <a:ea typeface="黑体" pitchFamily="2" charset="-122"/>
              </a:rPr>
              <a:t>model	small	</a:t>
            </a:r>
            <a:r>
              <a:rPr lang="zh-CN" altLang="en-US" sz="2000" cap="all" dirty="0">
                <a:latin typeface="黑体" pitchFamily="2" charset="-122"/>
              </a:rPr>
              <a:t>；定义程序的存储模式，小型程序一般采用小模式</a:t>
            </a:r>
            <a:r>
              <a:rPr lang="en-US" sz="2000" cap="all" dirty="0">
                <a:latin typeface="黑体" pitchFamily="2" charset="-122"/>
                <a:ea typeface="黑体" pitchFamily="2" charset="-122"/>
              </a:rPr>
              <a:t>small</a:t>
            </a:r>
            <a:endParaRPr lang="zh-CN" altLang="en-US" sz="2000" dirty="0">
              <a:latin typeface="黑体" pitchFamily="2" charset="-122"/>
            </a:endParaRPr>
          </a:p>
          <a:p>
            <a:pPr eaLnBrk="1">
              <a:buFontTx/>
              <a:buNone/>
              <a:defRPr/>
            </a:pPr>
            <a:r>
              <a:rPr lang="en-US" sz="2000" cap="all" dirty="0">
                <a:latin typeface="黑体" pitchFamily="2" charset="-122"/>
                <a:ea typeface="黑体" pitchFamily="2" charset="-122"/>
              </a:rPr>
              <a:t>    </a:t>
            </a:r>
            <a:r>
              <a:rPr lang="zh-CN" altLang="en-US" sz="2000" cap="all" dirty="0">
                <a:latin typeface="黑体" pitchFamily="2" charset="-122"/>
              </a:rPr>
              <a:t>．</a:t>
            </a:r>
            <a:r>
              <a:rPr lang="en-US" sz="2000" cap="all" dirty="0">
                <a:latin typeface="黑体" pitchFamily="2" charset="-122"/>
                <a:ea typeface="黑体" pitchFamily="2" charset="-122"/>
              </a:rPr>
              <a:t>stack			</a:t>
            </a:r>
            <a:r>
              <a:rPr lang="zh-CN" altLang="en-US" sz="2000" cap="all" dirty="0">
                <a:latin typeface="黑体" pitchFamily="2" charset="-122"/>
              </a:rPr>
              <a:t>；定义堆栈段</a:t>
            </a:r>
            <a:endParaRPr lang="zh-CN" altLang="en-US" sz="2000" dirty="0">
              <a:latin typeface="黑体" pitchFamily="2" charset="-122"/>
            </a:endParaRPr>
          </a:p>
          <a:p>
            <a:pPr eaLnBrk="1">
              <a:buFontTx/>
              <a:buNone/>
              <a:defRPr/>
            </a:pPr>
            <a:r>
              <a:rPr lang="en-US" sz="2000" cap="all" dirty="0">
                <a:latin typeface="黑体" pitchFamily="2" charset="-122"/>
                <a:ea typeface="黑体" pitchFamily="2" charset="-122"/>
              </a:rPr>
              <a:t>    </a:t>
            </a:r>
            <a:r>
              <a:rPr lang="zh-CN" altLang="en-US" sz="2000" cap="all" dirty="0">
                <a:latin typeface="黑体" pitchFamily="2" charset="-122"/>
              </a:rPr>
              <a:t>．</a:t>
            </a:r>
            <a:r>
              <a:rPr lang="en-US" sz="2000" cap="all" dirty="0">
                <a:latin typeface="黑体" pitchFamily="2" charset="-122"/>
                <a:ea typeface="黑体" pitchFamily="2" charset="-122"/>
              </a:rPr>
              <a:t>data 			</a:t>
            </a:r>
            <a:r>
              <a:rPr lang="zh-CN" altLang="en-US" sz="2000" cap="all" dirty="0">
                <a:latin typeface="黑体" pitchFamily="2" charset="-122"/>
              </a:rPr>
              <a:t>；定义数据段</a:t>
            </a:r>
            <a:endParaRPr lang="zh-CN" altLang="en-US" sz="2000" dirty="0">
              <a:latin typeface="黑体" pitchFamily="2" charset="-122"/>
            </a:endParaRPr>
          </a:p>
          <a:p>
            <a:pPr eaLnBrk="1">
              <a:buFontTx/>
              <a:buNone/>
              <a:defRPr/>
            </a:pPr>
            <a:r>
              <a:rPr lang="en-US" sz="2000" cap="all" dirty="0">
                <a:latin typeface="黑体" pitchFamily="2" charset="-122"/>
                <a:ea typeface="黑体" pitchFamily="2" charset="-122"/>
              </a:rPr>
              <a:t>     string    db ’H</a:t>
            </a:r>
            <a:r>
              <a:rPr lang="en-US" sz="2000" dirty="0">
                <a:latin typeface="黑体" pitchFamily="2" charset="-122"/>
                <a:ea typeface="黑体" pitchFamily="2" charset="-122"/>
              </a:rPr>
              <a:t>ello</a:t>
            </a:r>
            <a:r>
              <a:rPr lang="zh-CN" altLang="en-US" sz="2000" cap="all" dirty="0">
                <a:latin typeface="黑体" pitchFamily="2" charset="-122"/>
              </a:rPr>
              <a:t>，</a:t>
            </a:r>
            <a:r>
              <a:rPr lang="en-US" sz="2000" cap="all" dirty="0">
                <a:latin typeface="黑体" pitchFamily="2" charset="-122"/>
                <a:ea typeface="黑体" pitchFamily="2" charset="-122"/>
              </a:rPr>
              <a:t>E</a:t>
            </a:r>
            <a:r>
              <a:rPr lang="en-US" sz="2000" dirty="0">
                <a:latin typeface="黑体" pitchFamily="2" charset="-122"/>
                <a:ea typeface="黑体" pitchFamily="2" charset="-122"/>
              </a:rPr>
              <a:t>verybody</a:t>
            </a:r>
            <a:r>
              <a:rPr lang="en-US" sz="2000" cap="all" dirty="0">
                <a:latin typeface="黑体" pitchFamily="2" charset="-122"/>
                <a:ea typeface="黑体" pitchFamily="2" charset="-122"/>
              </a:rPr>
              <a:t> !’</a:t>
            </a:r>
            <a:r>
              <a:rPr lang="zh-CN" altLang="en-US" sz="2000" cap="all" dirty="0">
                <a:latin typeface="黑体" pitchFamily="2" charset="-122"/>
              </a:rPr>
              <a:t>，</a:t>
            </a:r>
            <a:r>
              <a:rPr lang="en-US" sz="2000" cap="all" dirty="0">
                <a:latin typeface="黑体" pitchFamily="2" charset="-122"/>
                <a:ea typeface="黑体" pitchFamily="2" charset="-122"/>
              </a:rPr>
              <a:t>0dh</a:t>
            </a:r>
            <a:r>
              <a:rPr lang="zh-CN" altLang="en-US" sz="2000" cap="all" dirty="0">
                <a:latin typeface="黑体" pitchFamily="2" charset="-122"/>
              </a:rPr>
              <a:t>，</a:t>
            </a:r>
            <a:r>
              <a:rPr lang="en-US" sz="2000" cap="all" dirty="0">
                <a:latin typeface="黑体" pitchFamily="2" charset="-122"/>
                <a:ea typeface="黑体" pitchFamily="2" charset="-122"/>
              </a:rPr>
              <a:t>0ah</a:t>
            </a:r>
            <a:r>
              <a:rPr lang="zh-CN" altLang="en-US" sz="2000" cap="all" dirty="0">
                <a:latin typeface="黑体" pitchFamily="2" charset="-122"/>
              </a:rPr>
              <a:t>，</a:t>
            </a:r>
            <a:r>
              <a:rPr lang="en-US" sz="2000" cap="all" dirty="0">
                <a:latin typeface="黑体" pitchFamily="2" charset="-122"/>
                <a:ea typeface="黑体" pitchFamily="2" charset="-122"/>
              </a:rPr>
              <a:t>’$’</a:t>
            </a:r>
          </a:p>
          <a:p>
            <a:pPr eaLnBrk="1">
              <a:buFontTx/>
              <a:buNone/>
              <a:defRPr/>
            </a:pPr>
            <a:r>
              <a:rPr lang="en-US" altLang="zh-CN" sz="2000" cap="all" dirty="0">
                <a:latin typeface="黑体" pitchFamily="2" charset="-122"/>
              </a:rPr>
              <a:t>       </a:t>
            </a:r>
            <a:r>
              <a:rPr lang="zh-CN" altLang="en-US" sz="2000" cap="all" dirty="0">
                <a:latin typeface="黑体" pitchFamily="2" charset="-122"/>
              </a:rPr>
              <a:t>；在数据段定义要显示的字符串</a:t>
            </a:r>
            <a:endParaRPr lang="zh-CN" altLang="en-US" sz="2000" dirty="0">
              <a:latin typeface="黑体" pitchFamily="2" charset="-122"/>
            </a:endParaRPr>
          </a:p>
          <a:p>
            <a:pPr eaLnBrk="1">
              <a:buFontTx/>
              <a:buNone/>
              <a:defRPr/>
            </a:pPr>
            <a:r>
              <a:rPr lang="en-US" sz="2000" cap="all" dirty="0">
                <a:latin typeface="黑体" pitchFamily="2" charset="-122"/>
                <a:ea typeface="黑体" pitchFamily="2" charset="-122"/>
              </a:rPr>
              <a:t>    </a:t>
            </a:r>
            <a:r>
              <a:rPr lang="zh-CN" altLang="en-US" sz="2000" cap="all" dirty="0">
                <a:latin typeface="黑体" pitchFamily="2" charset="-122"/>
              </a:rPr>
              <a:t>．</a:t>
            </a:r>
            <a:r>
              <a:rPr lang="en-US" sz="2000" cap="all" dirty="0">
                <a:latin typeface="黑体" pitchFamily="2" charset="-122"/>
                <a:ea typeface="黑体" pitchFamily="2" charset="-122"/>
              </a:rPr>
              <a:t>code 			</a:t>
            </a:r>
            <a:r>
              <a:rPr lang="zh-CN" altLang="en-US" sz="2000" cap="all" dirty="0">
                <a:latin typeface="黑体" pitchFamily="2" charset="-122"/>
              </a:rPr>
              <a:t>；定义代码段</a:t>
            </a:r>
            <a:endParaRPr lang="zh-CN" altLang="en-US" sz="2000" dirty="0">
              <a:latin typeface="黑体" pitchFamily="2" charset="-122"/>
            </a:endParaRPr>
          </a:p>
          <a:p>
            <a:pPr eaLnBrk="1">
              <a:buFontTx/>
              <a:buNone/>
              <a:defRPr/>
            </a:pPr>
            <a:r>
              <a:rPr lang="en-US" sz="2000" cap="all" dirty="0">
                <a:latin typeface="黑体" pitchFamily="2" charset="-122"/>
                <a:ea typeface="黑体" pitchFamily="2" charset="-122"/>
              </a:rPr>
              <a:t>    </a:t>
            </a:r>
            <a:r>
              <a:rPr lang="zh-CN" altLang="en-US" sz="2000" cap="all" dirty="0">
                <a:latin typeface="黑体" pitchFamily="2" charset="-122"/>
              </a:rPr>
              <a:t>．</a:t>
            </a:r>
            <a:r>
              <a:rPr lang="en-US" sz="2000" cap="all" dirty="0">
                <a:latin typeface="黑体" pitchFamily="2" charset="-122"/>
                <a:ea typeface="黑体" pitchFamily="2" charset="-122"/>
              </a:rPr>
              <a:t>startup	</a:t>
            </a:r>
            <a:r>
              <a:rPr lang="zh-CN" altLang="en-US" sz="2000" cap="all" dirty="0">
                <a:latin typeface="黑体" pitchFamily="2" charset="-122"/>
              </a:rPr>
              <a:t>；说明程序起始位置，并建立</a:t>
            </a:r>
            <a:r>
              <a:rPr lang="en-US" sz="2000" cap="all" dirty="0">
                <a:latin typeface="黑体" pitchFamily="2" charset="-122"/>
                <a:ea typeface="黑体" pitchFamily="2" charset="-122"/>
              </a:rPr>
              <a:t>DS</a:t>
            </a:r>
            <a:r>
              <a:rPr lang="zh-CN" altLang="en-US" sz="2000" cap="all" dirty="0">
                <a:latin typeface="黑体" pitchFamily="2" charset="-122"/>
              </a:rPr>
              <a:t>、</a:t>
            </a:r>
            <a:r>
              <a:rPr lang="en-US" sz="2000" cap="all" dirty="0">
                <a:latin typeface="黑体" pitchFamily="2" charset="-122"/>
                <a:ea typeface="黑体" pitchFamily="2" charset="-122"/>
              </a:rPr>
              <a:t>SS</a:t>
            </a:r>
            <a:r>
              <a:rPr lang="zh-CN" altLang="en-US" sz="2000" cap="all" dirty="0">
                <a:latin typeface="黑体" pitchFamily="2" charset="-122"/>
              </a:rPr>
              <a:t>内容（注</a:t>
            </a:r>
            <a:r>
              <a:rPr lang="en-US" sz="2000" cap="all" dirty="0">
                <a:latin typeface="黑体" pitchFamily="2" charset="-122"/>
                <a:ea typeface="黑体" pitchFamily="2" charset="-122"/>
              </a:rPr>
              <a:t>1</a:t>
            </a:r>
            <a:r>
              <a:rPr lang="zh-CN" altLang="en-US" sz="2000" cap="all" dirty="0">
                <a:latin typeface="黑体" pitchFamily="2" charset="-122"/>
              </a:rPr>
              <a:t>）</a:t>
            </a:r>
            <a:endParaRPr lang="zh-CN" altLang="en-US" sz="2000" dirty="0">
              <a:latin typeface="黑体" pitchFamily="2" charset="-122"/>
            </a:endParaRPr>
          </a:p>
          <a:p>
            <a:pPr eaLnBrk="1">
              <a:buFontTx/>
              <a:buNone/>
              <a:defRPr/>
            </a:pPr>
            <a:r>
              <a:rPr lang="en-US" sz="2000" cap="all" dirty="0">
                <a:latin typeface="黑体" pitchFamily="2" charset="-122"/>
                <a:ea typeface="黑体" pitchFamily="2" charset="-122"/>
              </a:rPr>
              <a:t>        </a:t>
            </a:r>
            <a:r>
              <a:rPr lang="en-US" sz="2000" cap="all" dirty="0" err="1">
                <a:latin typeface="黑体" pitchFamily="2" charset="-122"/>
                <a:ea typeface="黑体" pitchFamily="2" charset="-122"/>
              </a:rPr>
              <a:t>mov</a:t>
            </a:r>
            <a:r>
              <a:rPr lang="en-US" sz="2000" cap="all" dirty="0">
                <a:latin typeface="黑体" pitchFamily="2" charset="-122"/>
                <a:ea typeface="黑体" pitchFamily="2" charset="-122"/>
              </a:rPr>
              <a:t>	</a:t>
            </a:r>
            <a:r>
              <a:rPr lang="en-US" sz="2000" cap="all" dirty="0" err="1">
                <a:latin typeface="黑体" pitchFamily="2" charset="-122"/>
                <a:ea typeface="黑体" pitchFamily="2" charset="-122"/>
              </a:rPr>
              <a:t>dx</a:t>
            </a:r>
            <a:r>
              <a:rPr lang="zh-CN" altLang="en-US" sz="2000" cap="all" dirty="0">
                <a:latin typeface="黑体" pitchFamily="2" charset="-122"/>
              </a:rPr>
              <a:t>，</a:t>
            </a:r>
            <a:r>
              <a:rPr lang="en-US" sz="2000" cap="all" dirty="0">
                <a:latin typeface="黑体" pitchFamily="2" charset="-122"/>
                <a:ea typeface="黑体" pitchFamily="2" charset="-122"/>
              </a:rPr>
              <a:t>offset string	</a:t>
            </a:r>
            <a:r>
              <a:rPr lang="zh-CN" altLang="en-US" sz="2000" cap="all" dirty="0">
                <a:latin typeface="黑体" pitchFamily="2" charset="-122"/>
              </a:rPr>
              <a:t>；指定字符串在数据段的偏移地址</a:t>
            </a:r>
            <a:endParaRPr lang="zh-CN" altLang="en-US" sz="2000" dirty="0">
              <a:latin typeface="黑体" pitchFamily="2" charset="-122"/>
            </a:endParaRPr>
          </a:p>
          <a:p>
            <a:pPr eaLnBrk="1">
              <a:buFontTx/>
              <a:buNone/>
              <a:defRPr/>
            </a:pPr>
            <a:r>
              <a:rPr lang="en-US" sz="2000" cap="all" dirty="0">
                <a:latin typeface="黑体" pitchFamily="2" charset="-122"/>
                <a:ea typeface="黑体" pitchFamily="2" charset="-122"/>
              </a:rPr>
              <a:t>        </a:t>
            </a:r>
            <a:r>
              <a:rPr lang="en-US" sz="2000" cap="all" dirty="0" err="1">
                <a:latin typeface="黑体" pitchFamily="2" charset="-122"/>
                <a:ea typeface="黑体" pitchFamily="2" charset="-122"/>
              </a:rPr>
              <a:t>mov</a:t>
            </a:r>
            <a:r>
              <a:rPr lang="en-US" sz="2000" cap="all" dirty="0">
                <a:latin typeface="黑体" pitchFamily="2" charset="-122"/>
                <a:ea typeface="黑体" pitchFamily="2" charset="-122"/>
              </a:rPr>
              <a:t>	ah</a:t>
            </a:r>
            <a:r>
              <a:rPr lang="zh-CN" altLang="en-US" sz="2000" cap="all" dirty="0">
                <a:latin typeface="黑体" pitchFamily="2" charset="-122"/>
              </a:rPr>
              <a:t>，</a:t>
            </a:r>
            <a:r>
              <a:rPr lang="en-US" sz="2000" cap="all" dirty="0">
                <a:latin typeface="黑体" pitchFamily="2" charset="-122"/>
                <a:ea typeface="黑体" pitchFamily="2" charset="-122"/>
              </a:rPr>
              <a:t>9</a:t>
            </a:r>
            <a:endParaRPr lang="zh-CN" altLang="en-US" sz="2000" dirty="0">
              <a:latin typeface="黑体" pitchFamily="2" charset="-122"/>
            </a:endParaRPr>
          </a:p>
          <a:p>
            <a:pPr eaLnBrk="1">
              <a:buFontTx/>
              <a:buNone/>
              <a:defRPr/>
            </a:pPr>
            <a:r>
              <a:rPr lang="en-US" sz="2000" cap="all" dirty="0">
                <a:latin typeface="黑体" pitchFamily="2" charset="-122"/>
                <a:ea typeface="黑体" pitchFamily="2" charset="-122"/>
              </a:rPr>
              <a:t>        </a:t>
            </a:r>
            <a:r>
              <a:rPr lang="en-US" sz="2000" cap="all" dirty="0" err="1">
                <a:latin typeface="黑体" pitchFamily="2" charset="-122"/>
                <a:ea typeface="黑体" pitchFamily="2" charset="-122"/>
              </a:rPr>
              <a:t>int</a:t>
            </a:r>
            <a:r>
              <a:rPr lang="en-US" sz="2000" cap="all" dirty="0">
                <a:latin typeface="黑体" pitchFamily="2" charset="-122"/>
                <a:ea typeface="黑体" pitchFamily="2" charset="-122"/>
              </a:rPr>
              <a:t>		21h	</a:t>
            </a:r>
            <a:r>
              <a:rPr lang="zh-CN" altLang="en-US" sz="2000" cap="all" dirty="0">
                <a:latin typeface="黑体" pitchFamily="2" charset="-122"/>
              </a:rPr>
              <a:t>；利用</a:t>
            </a:r>
            <a:r>
              <a:rPr lang="en-US" sz="2000" cap="all" dirty="0">
                <a:latin typeface="黑体" pitchFamily="2" charset="-122"/>
                <a:ea typeface="黑体" pitchFamily="2" charset="-122"/>
              </a:rPr>
              <a:t>DOS</a:t>
            </a:r>
            <a:r>
              <a:rPr lang="zh-CN" altLang="en-US" sz="2000" cap="all" dirty="0">
                <a:latin typeface="黑体" pitchFamily="2" charset="-122"/>
              </a:rPr>
              <a:t>功能调用显示信息</a:t>
            </a:r>
            <a:endParaRPr lang="zh-CN" altLang="en-US" sz="2000" dirty="0">
              <a:latin typeface="黑体" pitchFamily="2" charset="-122"/>
            </a:endParaRPr>
          </a:p>
          <a:p>
            <a:pPr eaLnBrk="1">
              <a:buFontTx/>
              <a:buNone/>
              <a:defRPr/>
            </a:pPr>
            <a:r>
              <a:rPr lang="en-US" sz="2000" cap="all" dirty="0">
                <a:latin typeface="黑体" pitchFamily="2" charset="-122"/>
                <a:ea typeface="黑体" pitchFamily="2" charset="-122"/>
              </a:rPr>
              <a:t>    </a:t>
            </a:r>
            <a:r>
              <a:rPr lang="zh-CN" altLang="en-US" sz="2000" cap="all" dirty="0">
                <a:latin typeface="黑体" pitchFamily="2" charset="-122"/>
              </a:rPr>
              <a:t>．</a:t>
            </a:r>
            <a:r>
              <a:rPr lang="en-US" sz="2000" cap="all" dirty="0">
                <a:latin typeface="黑体" pitchFamily="2" charset="-122"/>
                <a:ea typeface="黑体" pitchFamily="2" charset="-122"/>
              </a:rPr>
              <a:t>exit 0 				</a:t>
            </a:r>
            <a:r>
              <a:rPr lang="zh-CN" altLang="en-US" sz="2000" cap="all" dirty="0">
                <a:latin typeface="黑体" pitchFamily="2" charset="-122"/>
              </a:rPr>
              <a:t>；程序结束点，返回</a:t>
            </a:r>
            <a:r>
              <a:rPr lang="en-US" sz="2000" cap="all" dirty="0">
                <a:latin typeface="黑体" pitchFamily="2" charset="-122"/>
                <a:ea typeface="黑体" pitchFamily="2" charset="-122"/>
              </a:rPr>
              <a:t>DOS</a:t>
            </a:r>
            <a:r>
              <a:rPr lang="zh-CN" altLang="en-US" sz="2000" cap="all" dirty="0">
                <a:latin typeface="黑体" pitchFamily="2" charset="-122"/>
              </a:rPr>
              <a:t>（注</a:t>
            </a:r>
            <a:r>
              <a:rPr lang="en-US" sz="2000" cap="all" dirty="0">
                <a:latin typeface="黑体" pitchFamily="2" charset="-122"/>
                <a:ea typeface="黑体" pitchFamily="2" charset="-122"/>
              </a:rPr>
              <a:t>2</a:t>
            </a:r>
            <a:r>
              <a:rPr lang="zh-CN" altLang="en-US" sz="2000" cap="all" dirty="0">
                <a:latin typeface="黑体" pitchFamily="2" charset="-122"/>
              </a:rPr>
              <a:t>）</a:t>
            </a:r>
            <a:endParaRPr lang="zh-CN" altLang="en-US" sz="2000" dirty="0">
              <a:latin typeface="黑体" pitchFamily="2" charset="-122"/>
            </a:endParaRPr>
          </a:p>
          <a:p>
            <a:pPr eaLnBrk="1">
              <a:buFontTx/>
              <a:buNone/>
              <a:defRPr/>
            </a:pPr>
            <a:r>
              <a:rPr lang="en-US" sz="2000" cap="all" dirty="0">
                <a:latin typeface="黑体" pitchFamily="2" charset="-122"/>
                <a:ea typeface="黑体" pitchFamily="2" charset="-122"/>
              </a:rPr>
              <a:t>    	end						</a:t>
            </a:r>
            <a:r>
              <a:rPr lang="zh-CN" altLang="en-US" sz="2000" cap="all" dirty="0">
                <a:latin typeface="黑体" pitchFamily="2" charset="-122"/>
              </a:rPr>
              <a:t>；汇编结束（注</a:t>
            </a:r>
            <a:r>
              <a:rPr lang="en-US" sz="2000" cap="all" dirty="0">
                <a:latin typeface="黑体" pitchFamily="2" charset="-122"/>
                <a:ea typeface="黑体" pitchFamily="2" charset="-122"/>
              </a:rPr>
              <a:t>3</a:t>
            </a:r>
            <a:r>
              <a:rPr lang="zh-CN" altLang="en-US" sz="2000" cap="all" dirty="0">
                <a:latin typeface="黑体" pitchFamily="2" charset="-122"/>
              </a:rPr>
              <a:t>）</a:t>
            </a:r>
            <a:endParaRPr lang="zh-CN" altLang="en-US" sz="2000" dirty="0">
              <a:latin typeface="黑体" pitchFamily="2" charset="-122"/>
            </a:endParaRPr>
          </a:p>
          <a:p>
            <a:pPr eaLnBrk="1" hangingPunct="1">
              <a:defRPr/>
            </a:pPr>
            <a:endParaRPr lang="zh-CN" altLang="en-US" sz="2000" dirty="0">
              <a:latin typeface="黑体" pitchFamily="2" charset="-122"/>
            </a:endParaRPr>
          </a:p>
        </p:txBody>
      </p:sp>
    </p:spTree>
    <p:extLst>
      <p:ext uri="{BB962C8B-B14F-4D97-AF65-F5344CB8AC3E}">
        <p14:creationId xmlns:p14="http://schemas.microsoft.com/office/powerpoint/2010/main" val="817629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918742" y="621482"/>
            <a:ext cx="7990149" cy="4393629"/>
          </a:xfrm>
        </p:spPr>
        <p:txBody>
          <a:bodyPr/>
          <a:lstStyle/>
          <a:p>
            <a:pPr eaLnBrk="1" hangingPunct="1">
              <a:lnSpc>
                <a:spcPct val="150000"/>
              </a:lnSpc>
            </a:pPr>
            <a:r>
              <a:rPr lang="en-US" altLang="zh-CN" sz="2400" smtClean="0">
                <a:latin typeface="黑体" panose="02010609060101010101" pitchFamily="49" charset="-122"/>
                <a:ea typeface="黑体" panose="02010609060101010101" pitchFamily="49" charset="-122"/>
              </a:rPr>
              <a:t>DOS</a:t>
            </a:r>
            <a:r>
              <a:rPr lang="zh-CN" altLang="en-US" sz="2400" dirty="0" smtClean="0">
                <a:latin typeface="黑体" panose="02010609060101010101" pitchFamily="49" charset="-122"/>
                <a:ea typeface="黑体" panose="02010609060101010101" pitchFamily="49" charset="-122"/>
              </a:rPr>
              <a:t>系统是单用户的操作系统</a:t>
            </a:r>
            <a:r>
              <a:rPr lang="en-US" altLang="zh-CN" sz="2400" dirty="0" smtClean="0">
                <a:latin typeface="黑体" panose="02010609060101010101" pitchFamily="49" charset="-122"/>
                <a:ea typeface="黑体" panose="02010609060101010101" pitchFamily="49" charset="-122"/>
              </a:rPr>
              <a:t>DOS</a:t>
            </a:r>
            <a:r>
              <a:rPr lang="zh-CN" altLang="en-US" sz="2400" dirty="0" smtClean="0">
                <a:latin typeface="黑体" panose="02010609060101010101" pitchFamily="49" charset="-122"/>
                <a:ea typeface="黑体" panose="02010609060101010101" pitchFamily="49" charset="-122"/>
              </a:rPr>
              <a:t>系统提供给用户的编程界面大体有如下几种：</a:t>
            </a:r>
          </a:p>
          <a:p>
            <a:pPr lvl="1" eaLnBrk="1" hangingPunct="1">
              <a:lnSpc>
                <a:spcPct val="150000"/>
              </a:lnSpc>
            </a:pPr>
            <a:r>
              <a:rPr lang="zh-CN" altLang="en-US" sz="2400" dirty="0">
                <a:latin typeface="黑体" panose="02010609060101010101" pitchFamily="49" charset="-122"/>
                <a:ea typeface="黑体" panose="02010609060101010101" pitchFamily="49" charset="-122"/>
              </a:rPr>
              <a:t>裸机层软件开发，利用芯片或板卡（适配器）支持的寄存器或内存数据区编程。需要用户非常清楚设备的硬件细节，编程较复杂，但软件实现速度最快。</a:t>
            </a:r>
          </a:p>
          <a:p>
            <a:pPr lvl="1" eaLnBrk="1" hangingPunct="1">
              <a:lnSpc>
                <a:spcPct val="150000"/>
              </a:lnSpc>
            </a:pPr>
            <a:r>
              <a:rPr lang="en-US" altLang="zh-CN" sz="2400" dirty="0">
                <a:latin typeface="黑体" panose="02010609060101010101" pitchFamily="49" charset="-122"/>
                <a:ea typeface="黑体" panose="02010609060101010101" pitchFamily="49" charset="-122"/>
              </a:rPr>
              <a:t>BIOS</a:t>
            </a:r>
            <a:r>
              <a:rPr lang="zh-CN" altLang="en-US" sz="2400" dirty="0">
                <a:latin typeface="黑体" panose="02010609060101010101" pitchFamily="49" charset="-122"/>
                <a:ea typeface="黑体" panose="02010609060101010101" pitchFamily="49" charset="-122"/>
              </a:rPr>
              <a:t>级软件开发，利用</a:t>
            </a:r>
            <a:r>
              <a:rPr lang="en-US" altLang="zh-CN" sz="2400" dirty="0">
                <a:latin typeface="黑体" panose="02010609060101010101" pitchFamily="49" charset="-122"/>
                <a:ea typeface="黑体" panose="02010609060101010101" pitchFamily="49" charset="-122"/>
              </a:rPr>
              <a:t>BIOS</a:t>
            </a:r>
            <a:r>
              <a:rPr lang="zh-CN" altLang="en-US" sz="2400" dirty="0">
                <a:latin typeface="黑体" panose="02010609060101010101" pitchFamily="49" charset="-122"/>
                <a:ea typeface="黑体" panose="02010609060101010101" pitchFamily="49" charset="-122"/>
              </a:rPr>
              <a:t>基本输入输出系统所提供的一些服务功能编程。</a:t>
            </a:r>
          </a:p>
          <a:p>
            <a:pPr lvl="1" eaLnBrk="1" hangingPunct="1">
              <a:lnSpc>
                <a:spcPct val="150000"/>
              </a:lnSpc>
            </a:pPr>
            <a:r>
              <a:rPr lang="zh-CN" altLang="en-US" sz="2400" dirty="0">
                <a:latin typeface="黑体" panose="02010609060101010101" pitchFamily="49" charset="-122"/>
                <a:ea typeface="黑体" panose="02010609060101010101" pitchFamily="49" charset="-122"/>
              </a:rPr>
              <a:t>系统功能级软件开发，利用</a:t>
            </a:r>
            <a:r>
              <a:rPr lang="en-US" altLang="zh-CN" sz="2400" dirty="0">
                <a:latin typeface="黑体" panose="02010609060101010101" pitchFamily="49" charset="-122"/>
                <a:ea typeface="黑体" panose="02010609060101010101" pitchFamily="49" charset="-122"/>
              </a:rPr>
              <a:t>DOS</a:t>
            </a:r>
            <a:r>
              <a:rPr lang="zh-CN" altLang="en-US" sz="2400" dirty="0">
                <a:latin typeface="黑体" panose="02010609060101010101" pitchFamily="49" charset="-122"/>
                <a:ea typeface="黑体" panose="02010609060101010101" pitchFamily="49" charset="-122"/>
              </a:rPr>
              <a:t>系统提供的系统功能编程。</a:t>
            </a:r>
          </a:p>
        </p:txBody>
      </p:sp>
    </p:spTree>
    <p:extLst>
      <p:ext uri="{BB962C8B-B14F-4D97-AF65-F5344CB8AC3E}">
        <p14:creationId xmlns:p14="http://schemas.microsoft.com/office/powerpoint/2010/main" val="2385772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422469" y="1845102"/>
            <a:ext cx="7559837" cy="4115753"/>
          </a:xfrm>
        </p:spPr>
        <p:txBody>
          <a:bodyPr/>
          <a:lstStyle/>
          <a:p>
            <a:pPr algn="just" eaLnBrk="1" hangingPunct="1">
              <a:buFontTx/>
              <a:buNone/>
            </a:pPr>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BIOS</a:t>
            </a:r>
            <a:r>
              <a:rPr lang="zh-CN" altLang="en-US" sz="2400" dirty="0" smtClean="0">
                <a:latin typeface="黑体" panose="02010609060101010101" pitchFamily="49" charset="-122"/>
                <a:ea typeface="黑体" panose="02010609060101010101" pitchFamily="49" charset="-122"/>
              </a:rPr>
              <a:t>级软件接口概述</a:t>
            </a:r>
          </a:p>
          <a:p>
            <a:pPr algn="just" eaLnBrk="1" hangingPunct="1">
              <a:lnSpc>
                <a:spcPct val="120000"/>
              </a:lnSpc>
            </a:pPr>
            <a:r>
              <a:rPr lang="zh-CN" altLang="en-US"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BIOS</a:t>
            </a:r>
            <a:r>
              <a:rPr lang="zh-CN" altLang="en-US" sz="2400" dirty="0">
                <a:latin typeface="黑体" panose="02010609060101010101" pitchFamily="49" charset="-122"/>
                <a:ea typeface="黑体" panose="02010609060101010101" pitchFamily="49" charset="-122"/>
              </a:rPr>
              <a:t>基本输入输出系统由一批子程序组成，负责管理系统内的输入输出设备</a:t>
            </a:r>
          </a:p>
          <a:p>
            <a:pPr algn="just" eaLnBrk="1" hangingPunct="1">
              <a:lnSpc>
                <a:spcPct val="120000"/>
              </a:lnSpc>
            </a:pPr>
            <a:r>
              <a:rPr lang="zh-CN" altLang="en-US" sz="2400" dirty="0">
                <a:latin typeface="黑体" panose="02010609060101010101" pitchFamily="49" charset="-122"/>
                <a:ea typeface="黑体" panose="02010609060101010101" pitchFamily="49" charset="-122"/>
              </a:rPr>
              <a:t>直接为</a:t>
            </a:r>
            <a:r>
              <a:rPr lang="en-US" altLang="zh-CN" sz="2400" dirty="0">
                <a:latin typeface="黑体" panose="02010609060101010101" pitchFamily="49" charset="-122"/>
                <a:ea typeface="黑体" panose="02010609060101010101" pitchFamily="49" charset="-122"/>
              </a:rPr>
              <a:t>DOS</a:t>
            </a:r>
            <a:r>
              <a:rPr lang="zh-CN" altLang="en-US" sz="2400" dirty="0">
                <a:latin typeface="黑体" panose="02010609060101010101" pitchFamily="49" charset="-122"/>
                <a:ea typeface="黑体" panose="02010609060101010101" pitchFamily="49" charset="-122"/>
              </a:rPr>
              <a:t>操作系统和应用程序提供底层设备驱动服务。</a:t>
            </a:r>
          </a:p>
          <a:p>
            <a:pPr algn="just" eaLnBrk="1" hangingPunct="1">
              <a:lnSpc>
                <a:spcPct val="120000"/>
              </a:lnSpc>
            </a:pPr>
            <a:r>
              <a:rPr lang="zh-CN" altLang="en-US" sz="2400" dirty="0">
                <a:latin typeface="黑体" panose="02010609060101010101" pitchFamily="49" charset="-122"/>
                <a:ea typeface="黑体" panose="02010609060101010101" pitchFamily="49" charset="-122"/>
              </a:rPr>
              <a:t>大多数的驱动程序以软件中断方式调用</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少数由硬件中断调用。</a:t>
            </a:r>
          </a:p>
        </p:txBody>
      </p:sp>
      <p:sp>
        <p:nvSpPr>
          <p:cNvPr id="4" name="TextBox 13"/>
          <p:cNvSpPr txBox="1"/>
          <p:nvPr/>
        </p:nvSpPr>
        <p:spPr>
          <a:xfrm>
            <a:off x="2926854" y="1087524"/>
            <a:ext cx="4608512"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BIOS</a:t>
            </a:r>
            <a:r>
              <a:rPr lang="zh-CN" altLang="en-US" sz="2700" b="1" dirty="0">
                <a:solidFill>
                  <a:schemeClr val="tx1">
                    <a:lumMod val="65000"/>
                    <a:lumOff val="35000"/>
                  </a:schemeClr>
                </a:solidFill>
                <a:latin typeface="微软雅黑"/>
                <a:ea typeface="微软雅黑"/>
              </a:rPr>
              <a:t>功能级软件接口及实现</a:t>
            </a:r>
            <a:endParaRPr lang="zh-CN" altLang="en-US" sz="2700" b="1" dirty="0">
              <a:solidFill>
                <a:schemeClr val="tx1">
                  <a:lumMod val="65000"/>
                  <a:lumOff val="35000"/>
                </a:schemeClr>
              </a:solidFill>
              <a:latin typeface="微软雅黑"/>
              <a:ea typeface="微软雅黑"/>
            </a:endParaRPr>
          </a:p>
        </p:txBody>
      </p:sp>
      <p:grpSp>
        <p:nvGrpSpPr>
          <p:cNvPr id="5" name="组合 4"/>
          <p:cNvGrpSpPr/>
          <p:nvPr/>
        </p:nvGrpSpPr>
        <p:grpSpPr>
          <a:xfrm>
            <a:off x="1979711" y="981101"/>
            <a:ext cx="762000" cy="618973"/>
            <a:chOff x="371883" y="333450"/>
            <a:chExt cx="762000" cy="618973"/>
          </a:xfrm>
        </p:grpSpPr>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30629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2062022" y="765353"/>
            <a:ext cx="4682622" cy="51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1" dirty="0" smtClean="0">
                <a:latin typeface="隶书" panose="02010509060101010101" pitchFamily="49" charset="-122"/>
                <a:ea typeface="隶书" panose="02010509060101010101" pitchFamily="49" charset="-122"/>
                <a:cs typeface="Times New Roman" panose="02020603050405020304" pitchFamily="18" charset="0"/>
              </a:rPr>
              <a:t>常用</a:t>
            </a:r>
            <a:r>
              <a:rPr kumimoji="0" lang="en-US" altLang="zh-CN" sz="2801" dirty="0">
                <a:latin typeface="隶书" panose="02010509060101010101" pitchFamily="49" charset="-122"/>
                <a:ea typeface="隶书" panose="02010509060101010101" pitchFamily="49" charset="-122"/>
                <a:cs typeface="Times New Roman" panose="02020603050405020304" pitchFamily="18" charset="0"/>
              </a:rPr>
              <a:t>BIOS</a:t>
            </a:r>
            <a:r>
              <a:rPr kumimoji="0" lang="zh-CN" altLang="en-US" sz="2801" dirty="0">
                <a:latin typeface="隶书" panose="02010509060101010101" pitchFamily="49" charset="-122"/>
                <a:ea typeface="隶书" panose="02010509060101010101" pitchFamily="49" charset="-122"/>
                <a:cs typeface="Times New Roman" panose="02020603050405020304" pitchFamily="18" charset="0"/>
              </a:rPr>
              <a:t>服务功能</a:t>
            </a:r>
          </a:p>
        </p:txBody>
      </p:sp>
      <p:graphicFrame>
        <p:nvGraphicFramePr>
          <p:cNvPr id="95301" name="Group 69"/>
          <p:cNvGraphicFramePr>
            <a:graphicFrameLocks noGrp="1"/>
          </p:cNvGraphicFramePr>
          <p:nvPr/>
        </p:nvGraphicFramePr>
        <p:xfrm>
          <a:off x="2206520" y="1413202"/>
          <a:ext cx="7921871" cy="4731950"/>
        </p:xfrm>
        <a:graphic>
          <a:graphicData uri="http://schemas.openxmlformats.org/drawingml/2006/table">
            <a:tbl>
              <a:tblPr/>
              <a:tblGrid>
                <a:gridCol w="2088045"/>
                <a:gridCol w="1186138"/>
                <a:gridCol w="4647688"/>
              </a:tblGrid>
              <a:tr h="457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BIOS</a:t>
                      </a:r>
                      <a:r>
                        <a:rPr kumimoji="1"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服务</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功能号</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功    能</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964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打印屏幕服务</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05H</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将当前视频页内容送到默认打印机</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2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视频服务</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10H</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为显示适配器提供</a:t>
                      </a:r>
                      <a:r>
                        <a:rPr kumimoji="1" lang="en-US" altLang="zh-CN"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I/O</a:t>
                      </a: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支持</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软盘服务</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13H</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提供软盘的读、写、格式化、初始化、诊断</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硬盘服务</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13H</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提供硬盘的读、写、格式化、初始化、诊断</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964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串行通信服务</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14H</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为串行适配器提供字符输入</a:t>
                      </a:r>
                      <a:r>
                        <a:rPr kumimoji="1" lang="en-US" altLang="zh-CN"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a:t>
                      </a: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输出</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2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系统服务</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15H</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系统级子服务</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964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键盘服务</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16H</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为键盘提供</a:t>
                      </a:r>
                      <a:r>
                        <a:rPr kumimoji="1" lang="en-US" altLang="zh-CN"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I/O</a:t>
                      </a: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支持</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2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并行打印机服务</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17H</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为并行打印机提供</a:t>
                      </a:r>
                      <a:r>
                        <a:rPr kumimoji="1" lang="en-US" altLang="zh-CN"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I/O</a:t>
                      </a: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支持 </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964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日期时间服务</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1AH</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设置和读取时间、日期、声源等</a:t>
                      </a:r>
                    </a:p>
                  </a:txBody>
                  <a:tcPr marL="91461" marR="91461"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37049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08107" y="609742"/>
            <a:ext cx="7774199" cy="803461"/>
          </a:xfrm>
        </p:spPr>
        <p:txBody>
          <a:bodyPr/>
          <a:lstStyle/>
          <a:p>
            <a:pPr algn="l" eaLnBrk="1" hangingPunct="1"/>
            <a:r>
              <a:rPr lang="en-US" altLang="zh-CN" sz="2400" dirty="0">
                <a:solidFill>
                  <a:srgbClr val="000000"/>
                </a:solidFill>
                <a:latin typeface="黑体" panose="02010609060101010101" pitchFamily="49" charset="-122"/>
              </a:rPr>
              <a:t>2</a:t>
            </a:r>
            <a:r>
              <a:rPr lang="zh-CN" altLang="en-US" sz="2400" dirty="0">
                <a:solidFill>
                  <a:srgbClr val="000000"/>
                </a:solidFill>
                <a:latin typeface="黑体" panose="02010609060101010101" pitchFamily="49" charset="-122"/>
              </a:rPr>
              <a:t>．视频服务</a:t>
            </a:r>
          </a:p>
        </p:txBody>
      </p:sp>
      <p:sp>
        <p:nvSpPr>
          <p:cNvPr id="12291" name="Rectangle 3"/>
          <p:cNvSpPr>
            <a:spLocks noGrp="1" noChangeArrowheads="1"/>
          </p:cNvSpPr>
          <p:nvPr>
            <p:ph type="body" idx="1"/>
          </p:nvPr>
        </p:nvSpPr>
        <p:spPr>
          <a:xfrm>
            <a:off x="2231721" y="1408689"/>
            <a:ext cx="8209275" cy="4249133"/>
          </a:xfrm>
        </p:spPr>
        <p:txBody>
          <a:bodyPr/>
          <a:lstStyle/>
          <a:p>
            <a:pPr eaLnBrk="1" hangingPunct="1"/>
            <a:r>
              <a:rPr lang="en-US" altLang="zh-CN" sz="2400" dirty="0">
                <a:latin typeface="黑体" panose="02010609060101010101" pitchFamily="49" charset="-122"/>
                <a:ea typeface="黑体" panose="02010609060101010101" pitchFamily="49" charset="-122"/>
              </a:rPr>
              <a:t>INT   l0H</a:t>
            </a:r>
          </a:p>
          <a:p>
            <a:pPr lvl="1" eaLnBrk="1" hangingPunct="1">
              <a:lnSpc>
                <a:spcPct val="120000"/>
              </a:lnSpc>
            </a:pPr>
            <a:r>
              <a:rPr lang="en-US" altLang="zh-CN" sz="2400" dirty="0">
                <a:latin typeface="黑体" panose="02010609060101010101" pitchFamily="49" charset="-122"/>
                <a:ea typeface="黑体" panose="02010609060101010101" pitchFamily="49" charset="-122"/>
              </a:rPr>
              <a:t>AH</a:t>
            </a:r>
            <a:r>
              <a:rPr lang="zh-CN" altLang="en-US" sz="2400" dirty="0">
                <a:latin typeface="黑体" panose="02010609060101010101" pitchFamily="49" charset="-122"/>
                <a:ea typeface="黑体" panose="02010609060101010101" pitchFamily="49" charset="-122"/>
              </a:rPr>
              <a:t>寄存器选择视频服务功能 </a:t>
            </a:r>
          </a:p>
          <a:p>
            <a:pPr lvl="1" eaLnBrk="1" hangingPunct="1">
              <a:lnSpc>
                <a:spcPct val="120000"/>
              </a:lnSpc>
            </a:pPr>
            <a:r>
              <a:rPr lang="zh-CN" altLang="en-US" sz="2400" dirty="0">
                <a:latin typeface="黑体" panose="02010609060101010101" pitchFamily="49" charset="-122"/>
                <a:ea typeface="黑体" panose="02010609060101010101" pitchFamily="49" charset="-122"/>
              </a:rPr>
              <a:t>待写的字符或像素值一般在</a:t>
            </a:r>
            <a:r>
              <a:rPr lang="en-US" altLang="zh-CN" sz="2400" dirty="0">
                <a:latin typeface="黑体" panose="02010609060101010101" pitchFamily="49" charset="-122"/>
                <a:ea typeface="黑体" panose="02010609060101010101" pitchFamily="49" charset="-122"/>
              </a:rPr>
              <a:t>AL</a:t>
            </a:r>
            <a:r>
              <a:rPr lang="zh-CN" altLang="en-US" sz="2400" dirty="0">
                <a:latin typeface="黑体" panose="02010609060101010101" pitchFamily="49" charset="-122"/>
                <a:ea typeface="黑体" panose="02010609060101010101" pitchFamily="49" charset="-122"/>
              </a:rPr>
              <a:t>寄存器中传递。</a:t>
            </a:r>
          </a:p>
          <a:p>
            <a:pPr lvl="1" eaLnBrk="1" hangingPunct="1">
              <a:lnSpc>
                <a:spcPct val="120000"/>
              </a:lnSpc>
            </a:pPr>
            <a:r>
              <a:rPr lang="zh-CN" altLang="en-US" sz="2400" dirty="0">
                <a:latin typeface="黑体" panose="02010609060101010101" pitchFamily="49" charset="-122"/>
                <a:ea typeface="黑体" panose="02010609060101010101" pitchFamily="49" charset="-122"/>
              </a:rPr>
              <a:t>功能调用保存</a:t>
            </a:r>
            <a:r>
              <a:rPr lang="en-US" altLang="zh-CN" sz="2400" dirty="0">
                <a:latin typeface="黑体" panose="02010609060101010101" pitchFamily="49" charset="-122"/>
                <a:ea typeface="黑体" panose="02010609060101010101" pitchFamily="49" charset="-122"/>
              </a:rPr>
              <a:t>BX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DX</a:t>
            </a:r>
            <a:r>
              <a:rPr lang="zh-CN" altLang="en-US" sz="2400" dirty="0">
                <a:latin typeface="黑体" panose="02010609060101010101" pitchFamily="49" charset="-122"/>
                <a:ea typeface="黑体" panose="02010609060101010101" pitchFamily="49" charset="-122"/>
              </a:rPr>
              <a:t>及段寄存器的值。其他寄存器的内容（特别是</a:t>
            </a:r>
            <a:r>
              <a:rPr lang="en-US" altLang="zh-CN" sz="2400" dirty="0">
                <a:latin typeface="黑体" panose="02010609060101010101" pitchFamily="49" charset="-122"/>
                <a:ea typeface="黑体" panose="02010609060101010101" pitchFamily="49" charset="-122"/>
              </a:rPr>
              <a:t>SI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DI</a:t>
            </a:r>
            <a:r>
              <a:rPr lang="zh-CN" altLang="en-US" sz="2400" dirty="0">
                <a:latin typeface="黑体" panose="02010609060101010101" pitchFamily="49" charset="-122"/>
                <a:ea typeface="黑体" panose="02010609060101010101" pitchFamily="49" charset="-122"/>
              </a:rPr>
              <a:t>）不保存 </a:t>
            </a:r>
          </a:p>
          <a:p>
            <a:pPr lvl="1" eaLnBrk="1" hangingPunct="1">
              <a:lnSpc>
                <a:spcPct val="120000"/>
              </a:lnSpc>
            </a:pPr>
            <a:r>
              <a:rPr lang="en-US" altLang="zh-CN" sz="2400" i="1" dirty="0">
                <a:latin typeface="黑体" panose="02010609060101010101" pitchFamily="49" charset="-122"/>
                <a:ea typeface="黑体" panose="02010609060101010101" pitchFamily="49" charset="-122"/>
              </a:rPr>
              <a:t>X</a:t>
            </a:r>
            <a:r>
              <a:rPr lang="zh-CN" altLang="en-US" sz="2400" dirty="0">
                <a:latin typeface="黑体" panose="02010609060101010101" pitchFamily="49" charset="-122"/>
                <a:ea typeface="黑体" panose="02010609060101010101" pitchFamily="49" charset="-122"/>
              </a:rPr>
              <a:t>坐标（列号）在</a:t>
            </a:r>
            <a:r>
              <a:rPr lang="en-US" altLang="zh-CN" sz="2400" dirty="0">
                <a:latin typeface="黑体" panose="02010609060101010101" pitchFamily="49" charset="-122"/>
                <a:ea typeface="黑体" panose="02010609060101010101" pitchFamily="49" charset="-122"/>
              </a:rPr>
              <a:t>CX</a:t>
            </a:r>
            <a:r>
              <a:rPr lang="zh-CN" altLang="en-US" sz="2400" dirty="0">
                <a:latin typeface="黑体" panose="02010609060101010101" pitchFamily="49" charset="-122"/>
                <a:ea typeface="黑体" panose="02010609060101010101" pitchFamily="49" charset="-122"/>
              </a:rPr>
              <a:t>（图形功能）中或</a:t>
            </a:r>
            <a:r>
              <a:rPr lang="en-US" altLang="zh-CN" sz="2400" dirty="0">
                <a:latin typeface="黑体" panose="02010609060101010101" pitchFamily="49" charset="-122"/>
                <a:ea typeface="黑体" panose="02010609060101010101" pitchFamily="49" charset="-122"/>
              </a:rPr>
              <a:t>DL</a:t>
            </a:r>
            <a:r>
              <a:rPr lang="zh-CN" altLang="en-US" sz="2400" dirty="0">
                <a:latin typeface="黑体" panose="02010609060101010101" pitchFamily="49" charset="-122"/>
                <a:ea typeface="黑体" panose="02010609060101010101" pitchFamily="49" charset="-122"/>
              </a:rPr>
              <a:t>（正文功能）中传递 </a:t>
            </a:r>
          </a:p>
          <a:p>
            <a:pPr lvl="1" eaLnBrk="1" hangingPunct="1">
              <a:lnSpc>
                <a:spcPct val="120000"/>
              </a:lnSpc>
            </a:pPr>
            <a:r>
              <a:rPr lang="zh-CN" altLang="en-US" sz="2400" dirty="0">
                <a:latin typeface="黑体" panose="02010609060101010101" pitchFamily="49" charset="-122"/>
                <a:ea typeface="黑体" panose="02010609060101010101" pitchFamily="49" charset="-122"/>
              </a:rPr>
              <a:t>显示页在</a:t>
            </a:r>
            <a:r>
              <a:rPr lang="en-US" altLang="zh-CN" sz="2400" dirty="0">
                <a:latin typeface="黑体" panose="02010609060101010101" pitchFamily="49" charset="-122"/>
                <a:ea typeface="黑体" panose="02010609060101010101" pitchFamily="49" charset="-122"/>
              </a:rPr>
              <a:t>BH</a:t>
            </a:r>
            <a:r>
              <a:rPr lang="zh-CN" altLang="en-US" sz="2400" dirty="0">
                <a:latin typeface="黑体" panose="02010609060101010101" pitchFamily="49" charset="-122"/>
                <a:ea typeface="黑体" panose="02010609060101010101" pitchFamily="49" charset="-122"/>
              </a:rPr>
              <a:t>中传递，显示页从零开始计数</a:t>
            </a:r>
            <a:r>
              <a:rPr lang="zh-CN" altLang="en-US" sz="2400" dirty="0" smtClean="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2112795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2062023" y="908261"/>
            <a:ext cx="8139409" cy="5185975"/>
          </a:xfrm>
        </p:spPr>
        <p:txBody>
          <a:bodyPr/>
          <a:lstStyle/>
          <a:p>
            <a:pPr eaLnBrk="1" hangingPunct="1">
              <a:buFontTx/>
              <a:buNone/>
            </a:pPr>
            <a:r>
              <a:rPr lang="zh-CN" altLang="en-US" sz="2400" dirty="0">
                <a:latin typeface="黑体" panose="02010609060101010101" pitchFamily="49" charset="-122"/>
                <a:ea typeface="黑体" panose="02010609060101010101" pitchFamily="49" charset="-122"/>
              </a:rPr>
              <a:t>例如：利用</a:t>
            </a:r>
            <a:r>
              <a:rPr lang="en-US" altLang="zh-CN" sz="2400" dirty="0">
                <a:latin typeface="黑体" panose="02010609060101010101" pitchFamily="49" charset="-122"/>
                <a:ea typeface="黑体" panose="02010609060101010101" pitchFamily="49" charset="-122"/>
              </a:rPr>
              <a:t>BIOS</a:t>
            </a:r>
            <a:r>
              <a:rPr lang="zh-CN" altLang="en-US" sz="2400" dirty="0">
                <a:latin typeface="黑体" panose="02010609060101010101" pitchFamily="49" charset="-122"/>
                <a:ea typeface="黑体" panose="02010609060101010101" pitchFamily="49" charset="-122"/>
              </a:rPr>
              <a:t>视频服务的</a:t>
            </a:r>
            <a:r>
              <a:rPr lang="en-US" altLang="zh-CN" sz="2400" dirty="0">
                <a:latin typeface="黑体" panose="02010609060101010101" pitchFamily="49" charset="-122"/>
                <a:ea typeface="黑体" panose="02010609060101010101" pitchFamily="49" charset="-122"/>
              </a:rPr>
              <a:t>AH=0CH</a:t>
            </a:r>
            <a:r>
              <a:rPr lang="zh-CN" altLang="en-US" sz="2400" dirty="0">
                <a:latin typeface="黑体" panose="02010609060101010101" pitchFamily="49" charset="-122"/>
                <a:ea typeface="黑体" panose="02010609060101010101" pitchFamily="49" charset="-122"/>
              </a:rPr>
              <a:t>子功能实现写像素点。</a:t>
            </a:r>
          </a:p>
          <a:p>
            <a:pPr lvl="1" eaLnBrk="1" hangingPunct="1"/>
            <a:r>
              <a:rPr lang="zh-CN" altLang="en-US" sz="2400" dirty="0" smtClean="0">
                <a:solidFill>
                  <a:srgbClr val="CC0000"/>
                </a:solidFill>
                <a:latin typeface="黑体" panose="02010609060101010101" pitchFamily="49" charset="-122"/>
                <a:ea typeface="黑体" panose="02010609060101010101" pitchFamily="49" charset="-122"/>
              </a:rPr>
              <a:t>调用子程序之前，需要用</a:t>
            </a:r>
            <a:r>
              <a:rPr lang="en-US" altLang="zh-CN" sz="2400" dirty="0" smtClean="0">
                <a:solidFill>
                  <a:srgbClr val="CC0000"/>
                </a:solidFill>
                <a:latin typeface="黑体" panose="02010609060101010101" pitchFamily="49" charset="-122"/>
                <a:ea typeface="黑体" panose="02010609060101010101" pitchFamily="49" charset="-122"/>
              </a:rPr>
              <a:t>DX</a:t>
            </a:r>
            <a:r>
              <a:rPr lang="zh-CN" altLang="en-US" sz="2400" dirty="0" smtClean="0">
                <a:solidFill>
                  <a:srgbClr val="CC0000"/>
                </a:solidFill>
                <a:latin typeface="黑体" panose="02010609060101010101" pitchFamily="49" charset="-122"/>
                <a:ea typeface="黑体" panose="02010609060101010101" pitchFamily="49" charset="-122"/>
              </a:rPr>
              <a:t>保存行号，</a:t>
            </a:r>
            <a:r>
              <a:rPr lang="en-US" altLang="zh-CN" sz="2400" dirty="0" smtClean="0">
                <a:solidFill>
                  <a:srgbClr val="CC0000"/>
                </a:solidFill>
                <a:latin typeface="黑体" panose="02010609060101010101" pitchFamily="49" charset="-122"/>
                <a:ea typeface="黑体" panose="02010609060101010101" pitchFamily="49" charset="-122"/>
              </a:rPr>
              <a:t>CX</a:t>
            </a:r>
            <a:r>
              <a:rPr lang="zh-CN" altLang="en-US" sz="2400" dirty="0" smtClean="0">
                <a:solidFill>
                  <a:srgbClr val="CC0000"/>
                </a:solidFill>
                <a:latin typeface="黑体" panose="02010609060101010101" pitchFamily="49" charset="-122"/>
                <a:ea typeface="黑体" panose="02010609060101010101" pitchFamily="49" charset="-122"/>
              </a:rPr>
              <a:t>保存列号，</a:t>
            </a:r>
            <a:r>
              <a:rPr lang="en-US" altLang="zh-CN" sz="2400" dirty="0" smtClean="0">
                <a:solidFill>
                  <a:srgbClr val="CC0000"/>
                </a:solidFill>
                <a:latin typeface="黑体" panose="02010609060101010101" pitchFamily="49" charset="-122"/>
                <a:ea typeface="黑体" panose="02010609060101010101" pitchFamily="49" charset="-122"/>
              </a:rPr>
              <a:t>AL</a:t>
            </a:r>
            <a:r>
              <a:rPr lang="zh-CN" altLang="en-US" sz="2400" dirty="0" smtClean="0">
                <a:solidFill>
                  <a:srgbClr val="CC0000"/>
                </a:solidFill>
                <a:latin typeface="黑体" panose="02010609060101010101" pitchFamily="49" charset="-122"/>
                <a:ea typeface="黑体" panose="02010609060101010101" pitchFamily="49" charset="-122"/>
              </a:rPr>
              <a:t>保存颜色值</a:t>
            </a:r>
            <a:r>
              <a:rPr lang="zh-CN" altLang="en-US" sz="2400" dirty="0" smtClean="0">
                <a:latin typeface="黑体" panose="02010609060101010101" pitchFamily="49" charset="-122"/>
                <a:ea typeface="黑体" panose="02010609060101010101" pitchFamily="49" charset="-122"/>
              </a:rPr>
              <a:t>，这是</a:t>
            </a:r>
            <a:r>
              <a:rPr lang="en-US" altLang="zh-CN" sz="2400" dirty="0" smtClean="0">
                <a:latin typeface="黑体" panose="02010609060101010101" pitchFamily="49" charset="-122"/>
                <a:ea typeface="黑体" panose="02010609060101010101" pitchFamily="49" charset="-122"/>
              </a:rPr>
              <a:t>0CH</a:t>
            </a:r>
            <a:r>
              <a:rPr lang="zh-CN" altLang="en-US" sz="2400" dirty="0" smtClean="0">
                <a:latin typeface="黑体" panose="02010609060101010101" pitchFamily="49" charset="-122"/>
                <a:ea typeface="黑体" panose="02010609060101010101" pitchFamily="49" charset="-122"/>
              </a:rPr>
              <a:t>子功能要求的。</a:t>
            </a:r>
            <a:endParaRPr lang="zh-CN" altLang="en-US" sz="2400" dirty="0">
              <a:latin typeface="黑体" panose="02010609060101010101" pitchFamily="49" charset="-122"/>
              <a:ea typeface="黑体" panose="02010609060101010101" pitchFamily="49" charset="-122"/>
            </a:endParaRPr>
          </a:p>
          <a:p>
            <a:pPr eaLnBrk="1" hangingPunct="1">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WRITINGPIXEL 	PROC		NEAR</a:t>
            </a:r>
          </a:p>
          <a:p>
            <a:pPr eaLnBrk="1" hangingPunct="1">
              <a:buFontTx/>
              <a:buNone/>
            </a:pPr>
            <a:r>
              <a:rPr lang="en-US" altLang="zh-CN" sz="2400" dirty="0">
                <a:latin typeface="黑体" panose="02010609060101010101" pitchFamily="49" charset="-122"/>
                <a:ea typeface="黑体" panose="02010609060101010101" pitchFamily="49" charset="-122"/>
              </a:rPr>
              <a:t>			PUSH		AX</a:t>
            </a:r>
          </a:p>
          <a:p>
            <a:pPr eaLnBrk="1" hangingPunct="1">
              <a:buFontTx/>
              <a:buNone/>
            </a:pPr>
            <a:r>
              <a:rPr lang="en-US" altLang="zh-CN" sz="2400" dirty="0">
                <a:latin typeface="黑体" panose="02010609060101010101" pitchFamily="49" charset="-122"/>
                <a:ea typeface="黑体" panose="02010609060101010101" pitchFamily="49" charset="-122"/>
              </a:rPr>
              <a:t>		     MOV		AH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0CH</a:t>
            </a:r>
          </a:p>
          <a:p>
            <a:pPr eaLnBrk="1" hangingPunct="1">
              <a:buFontTx/>
              <a:buNone/>
            </a:pPr>
            <a:r>
              <a:rPr lang="en-US" altLang="zh-CN" sz="2400" dirty="0">
                <a:latin typeface="黑体" panose="02010609060101010101" pitchFamily="49" charset="-122"/>
                <a:ea typeface="黑体" panose="02010609060101010101" pitchFamily="49" charset="-122"/>
              </a:rPr>
              <a:t>			INT		10H</a:t>
            </a:r>
          </a:p>
          <a:p>
            <a:pPr eaLnBrk="1" hangingPunct="1">
              <a:buFontTx/>
              <a:buNone/>
            </a:pPr>
            <a:r>
              <a:rPr lang="en-US" altLang="zh-CN" sz="2400" dirty="0">
                <a:latin typeface="黑体" panose="02010609060101010101" pitchFamily="49" charset="-122"/>
                <a:ea typeface="黑体" panose="02010609060101010101" pitchFamily="49" charset="-122"/>
              </a:rPr>
              <a:t>			POP		AX</a:t>
            </a:r>
          </a:p>
          <a:p>
            <a:pPr eaLnBrk="1" hangingPunct="1">
              <a:buFontTx/>
              <a:buNone/>
            </a:pPr>
            <a:r>
              <a:rPr lang="en-US" altLang="zh-CN" sz="2400" dirty="0">
                <a:latin typeface="黑体" panose="02010609060101010101" pitchFamily="49" charset="-122"/>
                <a:ea typeface="黑体" panose="02010609060101010101" pitchFamily="49" charset="-122"/>
              </a:rPr>
              <a:t>		WRITINGPIXEL		ENDP</a:t>
            </a:r>
          </a:p>
        </p:txBody>
      </p:sp>
    </p:spTree>
    <p:extLst>
      <p:ext uri="{BB962C8B-B14F-4D97-AF65-F5344CB8AC3E}">
        <p14:creationId xmlns:p14="http://schemas.microsoft.com/office/powerpoint/2010/main" val="3931494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8107" y="836807"/>
            <a:ext cx="7774199" cy="647850"/>
          </a:xfrm>
        </p:spPr>
        <p:txBody>
          <a:bodyPr/>
          <a:lstStyle/>
          <a:p>
            <a:pPr algn="l" eaLnBrk="1" hangingPunct="1"/>
            <a:r>
              <a:rPr lang="en-US" altLang="zh-CN" sz="2400" dirty="0">
                <a:solidFill>
                  <a:srgbClr val="000000"/>
                </a:solidFill>
                <a:latin typeface="黑体" panose="02010609060101010101" pitchFamily="49" charset="-122"/>
              </a:rPr>
              <a:t>3</a:t>
            </a:r>
            <a:r>
              <a:rPr lang="zh-CN" altLang="en-US" sz="2400" dirty="0">
                <a:solidFill>
                  <a:srgbClr val="000000"/>
                </a:solidFill>
                <a:latin typeface="黑体" panose="02010609060101010101" pitchFamily="49" charset="-122"/>
              </a:rPr>
              <a:t>．键盘服务</a:t>
            </a:r>
          </a:p>
        </p:txBody>
      </p:sp>
      <p:sp>
        <p:nvSpPr>
          <p:cNvPr id="14339" name="Rectangle 3"/>
          <p:cNvSpPr>
            <a:spLocks noGrp="1" noChangeArrowheads="1"/>
          </p:cNvSpPr>
          <p:nvPr>
            <p:ph type="body" idx="1"/>
          </p:nvPr>
        </p:nvSpPr>
        <p:spPr>
          <a:xfrm>
            <a:off x="2062758" y="1610098"/>
            <a:ext cx="9289033" cy="5249490"/>
          </a:xfrm>
        </p:spPr>
        <p:txBody>
          <a:bodyPr/>
          <a:lstStyle/>
          <a:p>
            <a:pPr eaLnBrk="1" hangingPunct="1">
              <a:lnSpc>
                <a:spcPct val="120000"/>
              </a:lnSpc>
            </a:pPr>
            <a:r>
              <a:rPr lang="zh-CN" altLang="en-US" sz="2400" dirty="0">
                <a:latin typeface="黑体" panose="02010609060101010101" pitchFamily="49" charset="-122"/>
                <a:ea typeface="黑体" panose="02010609060101010101" pitchFamily="49" charset="-122"/>
              </a:rPr>
              <a:t>键盘</a:t>
            </a:r>
            <a:r>
              <a:rPr lang="en-US" altLang="zh-CN" sz="2400" dirty="0">
                <a:latin typeface="黑体" panose="02010609060101010101" pitchFamily="49" charset="-122"/>
                <a:ea typeface="黑体" panose="02010609060101010101" pitchFamily="49" charset="-122"/>
              </a:rPr>
              <a:t>ISR</a:t>
            </a:r>
            <a:r>
              <a:rPr lang="zh-CN" altLang="en-US" sz="2400" dirty="0">
                <a:latin typeface="黑体" panose="02010609060101010101" pitchFamily="49" charset="-122"/>
                <a:ea typeface="黑体" panose="02010609060101010101" pitchFamily="49" charset="-122"/>
              </a:rPr>
              <a:t>（键盘中断服务程序） </a:t>
            </a:r>
            <a:r>
              <a:rPr lang="en-US" altLang="zh-CN" sz="2400" dirty="0">
                <a:latin typeface="黑体" panose="02010609060101010101" pitchFamily="49" charset="-122"/>
                <a:ea typeface="黑体" panose="02010609060101010101" pitchFamily="49" charset="-122"/>
              </a:rPr>
              <a:t>INT 09H</a:t>
            </a:r>
            <a:r>
              <a:rPr lang="zh-CN" altLang="en-US" sz="2400" dirty="0">
                <a:latin typeface="黑体" panose="02010609060101010101" pitchFamily="49" charset="-122"/>
                <a:ea typeface="黑体" panose="02010609060101010101" pitchFamily="49" charset="-122"/>
              </a:rPr>
              <a:t>硬件中断</a:t>
            </a:r>
          </a:p>
          <a:p>
            <a:pPr eaLnBrk="1" hangingPunct="1">
              <a:lnSpc>
                <a:spcPct val="120000"/>
              </a:lnSpc>
            </a:pPr>
            <a:r>
              <a:rPr lang="zh-CN" altLang="en-US" sz="2400" dirty="0">
                <a:latin typeface="黑体" panose="02010609060101010101" pitchFamily="49" charset="-122"/>
                <a:ea typeface="黑体" panose="02010609060101010101" pitchFamily="49" charset="-122"/>
              </a:rPr>
              <a:t>键盘</a:t>
            </a:r>
            <a:r>
              <a:rPr lang="en-US" altLang="zh-CN" sz="2400" dirty="0">
                <a:latin typeface="黑体" panose="02010609060101010101" pitchFamily="49" charset="-122"/>
                <a:ea typeface="黑体" panose="02010609060101010101" pitchFamily="49" charset="-122"/>
              </a:rPr>
              <a:t>DSR</a:t>
            </a:r>
            <a:r>
              <a:rPr lang="zh-CN" altLang="en-US" sz="2400" dirty="0">
                <a:latin typeface="黑体" panose="02010609060101010101" pitchFamily="49" charset="-122"/>
                <a:ea typeface="黑体" panose="02010609060101010101" pitchFamily="49" charset="-122"/>
              </a:rPr>
              <a:t>（键盘设备服务程序），</a:t>
            </a:r>
            <a:r>
              <a:rPr lang="en-US" altLang="zh-CN" sz="2400" dirty="0">
                <a:latin typeface="黑体" panose="02010609060101010101" pitchFamily="49" charset="-122"/>
                <a:ea typeface="黑体" panose="02010609060101010101" pitchFamily="49" charset="-122"/>
              </a:rPr>
              <a:t>INT 16H</a:t>
            </a:r>
            <a:r>
              <a:rPr lang="zh-CN" altLang="en-US" sz="2400" dirty="0">
                <a:latin typeface="黑体" panose="02010609060101010101" pitchFamily="49" charset="-122"/>
                <a:ea typeface="黑体" panose="02010609060101010101" pitchFamily="49" charset="-122"/>
              </a:rPr>
              <a:t>软件中断</a:t>
            </a:r>
          </a:p>
          <a:p>
            <a:pPr lvl="1" eaLnBrk="1" hangingPunct="1">
              <a:lnSpc>
                <a:spcPct val="120000"/>
              </a:lnSpc>
            </a:pPr>
            <a:r>
              <a:rPr lang="en-US" altLang="zh-CN" sz="2400" dirty="0">
                <a:latin typeface="黑体" panose="02010609060101010101" pitchFamily="49" charset="-122"/>
                <a:ea typeface="黑体" panose="02010609060101010101" pitchFamily="49" charset="-122"/>
              </a:rPr>
              <a:t>BIOS</a:t>
            </a:r>
            <a:r>
              <a:rPr lang="zh-CN" altLang="en-US" sz="2400" dirty="0">
                <a:latin typeface="黑体" panose="02010609060101010101" pitchFamily="49" charset="-122"/>
                <a:ea typeface="黑体" panose="02010609060101010101" pitchFamily="49" charset="-122"/>
              </a:rPr>
              <a:t>键盘服务包括</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个子功能：</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号功能、</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号功能、</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号功能</a:t>
            </a:r>
            <a:r>
              <a:rPr lang="zh-CN" altLang="en-US" sz="2400" dirty="0" smtClean="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3532450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54" name="Group 26"/>
          <p:cNvGraphicFramePr>
            <a:graphicFrameLocks noGrp="1"/>
          </p:cNvGraphicFramePr>
          <p:nvPr>
            <p:ph idx="1"/>
          </p:nvPr>
        </p:nvGraphicFramePr>
        <p:xfrm>
          <a:off x="2062022" y="1484657"/>
          <a:ext cx="7991737" cy="4126980"/>
        </p:xfrm>
        <a:graphic>
          <a:graphicData uri="http://schemas.openxmlformats.org/drawingml/2006/table">
            <a:tbl>
              <a:tblPr/>
              <a:tblGrid>
                <a:gridCol w="1511650"/>
                <a:gridCol w="2115039"/>
                <a:gridCol w="4365048"/>
              </a:tblGrid>
              <a:tr h="81127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子功能号 </a:t>
                      </a:r>
                      <a:endParaRPr kumimoji="1" lang="zh-CN" altLang="en-US" sz="5400" b="0" i="0" u="none" strike="noStrike" cap="none" normalizeH="0" baseline="0" smtClean="0">
                        <a:ln>
                          <a:noFill/>
                        </a:ln>
                        <a:solidFill>
                          <a:schemeClr val="tx1"/>
                        </a:solidFill>
                        <a:effectLst/>
                        <a:latin typeface="隶书" pitchFamily="49" charset="-122"/>
                        <a:ea typeface="隶书" pitchFamily="49" charset="-122"/>
                      </a:endParaRPr>
                    </a:p>
                  </a:txBody>
                  <a:tcPr marL="91461" marR="91461"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含    义</a:t>
                      </a:r>
                      <a:endParaRPr kumimoji="1" lang="zh-CN" altLang="en-US" sz="5400" b="0" i="0" u="none" strike="noStrike" cap="none" normalizeH="0" baseline="0" smtClean="0">
                        <a:ln>
                          <a:noFill/>
                        </a:ln>
                        <a:solidFill>
                          <a:schemeClr val="tx1"/>
                        </a:solidFill>
                        <a:effectLst/>
                        <a:latin typeface="隶书" pitchFamily="49" charset="-122"/>
                        <a:ea typeface="隶书" pitchFamily="49" charset="-122"/>
                      </a:endParaRPr>
                    </a:p>
                  </a:txBody>
                  <a:tcPr marL="91461" marR="91461"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出  口  参  数</a:t>
                      </a:r>
                      <a:endParaRPr kumimoji="1" lang="zh-CN" altLang="en-US" sz="5400" b="0" i="0" u="none" strike="noStrike" cap="none" normalizeH="0" baseline="0" smtClean="0">
                        <a:ln>
                          <a:noFill/>
                        </a:ln>
                        <a:solidFill>
                          <a:schemeClr val="tx1"/>
                        </a:solidFill>
                        <a:effectLst/>
                        <a:latin typeface="隶书" pitchFamily="49" charset="-122"/>
                        <a:ea typeface="隶书" pitchFamily="49" charset="-122"/>
                      </a:endParaRPr>
                    </a:p>
                  </a:txBody>
                  <a:tcPr marL="91461" marR="91461"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4628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AH=0</a:t>
                      </a:r>
                      <a:endParaRPr kumimoji="1" lang="en-US" altLang="zh-CN" sz="5400" b="0" i="0" u="none" strike="noStrike" cap="none" normalizeH="0" baseline="0" smtClean="0">
                        <a:ln>
                          <a:noFill/>
                        </a:ln>
                        <a:solidFill>
                          <a:schemeClr val="tx1"/>
                        </a:solidFill>
                        <a:effectLst/>
                        <a:latin typeface="隶书" pitchFamily="49" charset="-122"/>
                        <a:ea typeface="隶书" pitchFamily="49" charset="-122"/>
                      </a:endParaRPr>
                    </a:p>
                  </a:txBody>
                  <a:tcPr marL="91461" marR="91461"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从键盘输入一个字符</a:t>
                      </a:r>
                      <a:endParaRPr kumimoji="1" lang="zh-CN" altLang="en-US" sz="5400" b="0" i="0" u="none" strike="noStrike" cap="none" normalizeH="0" baseline="0" smtClean="0">
                        <a:ln>
                          <a:noFill/>
                        </a:ln>
                        <a:solidFill>
                          <a:schemeClr val="tx1"/>
                        </a:solidFill>
                        <a:effectLst/>
                        <a:latin typeface="隶书" pitchFamily="49" charset="-122"/>
                        <a:ea typeface="隶书" pitchFamily="49" charset="-122"/>
                      </a:endParaRPr>
                    </a:p>
                  </a:txBody>
                  <a:tcPr marL="91461" marR="91461"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AL=ASCII</a:t>
                      </a:r>
                      <a:r>
                        <a:rPr kumimoji="1"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码（或</a:t>
                      </a:r>
                      <a:r>
                        <a:rPr kumimoji="1"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0</a:t>
                      </a:r>
                      <a:r>
                        <a:rPr kumimoji="1"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a:t>
                      </a:r>
                      <a:endParaRPr kumimoji="1" lang="zh-CN" altLang="en-US" sz="36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AH=</a:t>
                      </a:r>
                      <a:r>
                        <a:rPr kumimoji="1"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扫描码（或扩展扫描码）</a:t>
                      </a:r>
                      <a:endParaRPr kumimoji="1" lang="zh-CN" altLang="en-US" sz="5400" b="0" i="0" u="none" strike="noStrike" cap="none" normalizeH="0" baseline="0" smtClean="0">
                        <a:ln>
                          <a:noFill/>
                        </a:ln>
                        <a:solidFill>
                          <a:schemeClr val="tx1"/>
                        </a:solidFill>
                        <a:effectLst/>
                        <a:latin typeface="隶书" pitchFamily="49" charset="-122"/>
                        <a:ea typeface="隶书" pitchFamily="49" charset="-122"/>
                      </a:endParaRPr>
                    </a:p>
                  </a:txBody>
                  <a:tcPr marL="91461" marR="91461"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4628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AH=1</a:t>
                      </a:r>
                      <a:endParaRPr kumimoji="1" lang="en-US" altLang="zh-CN" sz="5400" b="0" i="0" u="none" strike="noStrike" cap="none" normalizeH="0" baseline="0" smtClean="0">
                        <a:ln>
                          <a:noFill/>
                        </a:ln>
                        <a:solidFill>
                          <a:schemeClr val="tx1"/>
                        </a:solidFill>
                        <a:effectLst/>
                        <a:latin typeface="隶书" pitchFamily="49" charset="-122"/>
                        <a:ea typeface="隶书" pitchFamily="49" charset="-122"/>
                      </a:endParaRPr>
                    </a:p>
                  </a:txBody>
                  <a:tcPr marL="91461" marR="91461"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判断键盘有无字符输</a:t>
                      </a:r>
                      <a:endParaRPr kumimoji="1" lang="zh-CN" altLang="en-US" sz="5400" b="0" i="0" u="none" strike="noStrike" cap="none" normalizeH="0" baseline="0" smtClean="0">
                        <a:ln>
                          <a:noFill/>
                        </a:ln>
                        <a:solidFill>
                          <a:schemeClr val="tx1"/>
                        </a:solidFill>
                        <a:effectLst/>
                        <a:latin typeface="隶书" pitchFamily="49" charset="-122"/>
                        <a:ea typeface="隶书" pitchFamily="49" charset="-122"/>
                      </a:endParaRPr>
                    </a:p>
                  </a:txBody>
                  <a:tcPr marL="91461" marR="91461"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ZF=0 </a:t>
                      </a:r>
                      <a:r>
                        <a:rPr kumimoji="1"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有键按下，键代码保存在</a:t>
                      </a:r>
                      <a:r>
                        <a:rPr kumimoji="1"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AX</a:t>
                      </a:r>
                      <a:r>
                        <a:rPr kumimoji="1"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中</a:t>
                      </a:r>
                      <a:endParaRPr kumimoji="1" lang="zh-CN" altLang="en-US" sz="36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ZF=1 </a:t>
                      </a:r>
                      <a:r>
                        <a:rPr kumimoji="1"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无键按下</a:t>
                      </a:r>
                      <a:endParaRPr kumimoji="1" lang="zh-CN" altLang="en-US" sz="5400" b="0" i="0" u="none" strike="noStrike" cap="none" normalizeH="0" baseline="0" smtClean="0">
                        <a:ln>
                          <a:noFill/>
                        </a:ln>
                        <a:solidFill>
                          <a:schemeClr val="tx1"/>
                        </a:solidFill>
                        <a:effectLst/>
                        <a:latin typeface="隶书" pitchFamily="49" charset="-122"/>
                        <a:ea typeface="隶书" pitchFamily="49" charset="-122"/>
                      </a:endParaRPr>
                    </a:p>
                  </a:txBody>
                  <a:tcPr marL="91461" marR="91461"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313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AH=2</a:t>
                      </a:r>
                      <a:endParaRPr kumimoji="1" lang="en-US" altLang="zh-CN" sz="5400" b="0" i="0" u="none" strike="noStrike" cap="none" normalizeH="0" baseline="0" smtClean="0">
                        <a:ln>
                          <a:noFill/>
                        </a:ln>
                        <a:solidFill>
                          <a:schemeClr val="tx1"/>
                        </a:solidFill>
                        <a:effectLst/>
                        <a:latin typeface="隶书" pitchFamily="49" charset="-122"/>
                        <a:ea typeface="隶书" pitchFamily="49" charset="-122"/>
                      </a:endParaRPr>
                    </a:p>
                  </a:txBody>
                  <a:tcPr marL="91461" marR="91461"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当前键盘特殊键状态</a:t>
                      </a:r>
                      <a:endParaRPr kumimoji="1" lang="zh-CN" altLang="en-US" sz="5400" b="0" i="0" u="none" strike="noStrike" cap="none" normalizeH="0" baseline="0" smtClean="0">
                        <a:ln>
                          <a:noFill/>
                        </a:ln>
                        <a:solidFill>
                          <a:schemeClr val="tx1"/>
                        </a:solidFill>
                        <a:effectLst/>
                        <a:latin typeface="隶书" pitchFamily="49" charset="-122"/>
                        <a:ea typeface="隶书" pitchFamily="49" charset="-122"/>
                      </a:endParaRPr>
                    </a:p>
                  </a:txBody>
                  <a:tcPr marL="91461" marR="91461"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AL=KB-FLAG</a:t>
                      </a:r>
                      <a:r>
                        <a:rPr kumimoji="1"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的变量</a:t>
                      </a:r>
                      <a:endParaRPr kumimoji="1" lang="zh-CN" altLang="en-US" sz="5400" b="0" i="0" u="none" strike="noStrike" cap="none" normalizeH="0" baseline="0" smtClean="0">
                        <a:ln>
                          <a:noFill/>
                        </a:ln>
                        <a:solidFill>
                          <a:schemeClr val="tx1"/>
                        </a:solidFill>
                        <a:effectLst/>
                        <a:latin typeface="隶书" pitchFamily="49" charset="-122"/>
                        <a:ea typeface="隶书" pitchFamily="49" charset="-122"/>
                      </a:endParaRPr>
                    </a:p>
                  </a:txBody>
                  <a:tcPr marL="91461" marR="91461"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45812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08107" y="765353"/>
            <a:ext cx="7774199" cy="719304"/>
          </a:xfrm>
        </p:spPr>
        <p:txBody>
          <a:bodyPr/>
          <a:lstStyle/>
          <a:p>
            <a:pPr algn="l" eaLnBrk="1" hangingPunct="1"/>
            <a:r>
              <a:rPr lang="en-US" altLang="zh-CN" sz="2800" dirty="0">
                <a:latin typeface="黑体" panose="02010609060101010101" pitchFamily="49" charset="-122"/>
                <a:ea typeface="黑体" panose="02010609060101010101" pitchFamily="49" charset="-122"/>
              </a:rPr>
              <a:t>4</a:t>
            </a:r>
            <a:r>
              <a:rPr lang="zh-CN" altLang="en-US" sz="2800" dirty="0">
                <a:latin typeface="黑体" panose="02010609060101010101" pitchFamily="49" charset="-122"/>
                <a:ea typeface="黑体" panose="02010609060101010101" pitchFamily="49" charset="-122"/>
              </a:rPr>
              <a:t>．并行打印机服务</a:t>
            </a:r>
          </a:p>
        </p:txBody>
      </p:sp>
      <p:sp>
        <p:nvSpPr>
          <p:cNvPr id="16387" name="Rectangle 3"/>
          <p:cNvSpPr>
            <a:spLocks noGrp="1" noChangeArrowheads="1"/>
          </p:cNvSpPr>
          <p:nvPr>
            <p:ph type="body" idx="1"/>
          </p:nvPr>
        </p:nvSpPr>
        <p:spPr>
          <a:xfrm>
            <a:off x="2277973" y="1413202"/>
            <a:ext cx="7774199" cy="4115753"/>
          </a:xfrm>
        </p:spPr>
        <p:txBody>
          <a:bodyPr/>
          <a:lstStyle/>
          <a:p>
            <a:pPr eaLnBrk="1" hangingPunct="1"/>
            <a:r>
              <a:rPr lang="en-US" altLang="zh-CN" sz="2400" dirty="0" smtClean="0">
                <a:latin typeface="黑体" panose="02010609060101010101" pitchFamily="49" charset="-122"/>
                <a:ea typeface="黑体" panose="02010609060101010101" pitchFamily="49" charset="-122"/>
              </a:rPr>
              <a:t>INT 17H </a:t>
            </a:r>
          </a:p>
          <a:p>
            <a:pPr lvl="1" eaLnBrk="1" hangingPunct="1"/>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号功能（给打印机传送</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个字符）</a:t>
            </a:r>
          </a:p>
          <a:p>
            <a:pPr lvl="1" eaLnBrk="1" hangingPunct="1"/>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号功能（初始化打印机）</a:t>
            </a:r>
          </a:p>
          <a:p>
            <a:pPr lvl="1" eaLnBrk="1" hangingPunct="1"/>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号功能（读打印机状态）</a:t>
            </a:r>
          </a:p>
          <a:p>
            <a:pPr eaLnBrk="1" hangingPunct="1"/>
            <a:r>
              <a:rPr lang="zh-CN" altLang="en-US" sz="2400" dirty="0">
                <a:latin typeface="黑体" panose="02010609060101010101" pitchFamily="49" charset="-122"/>
                <a:ea typeface="黑体" panose="02010609060101010101" pitchFamily="49" charset="-122"/>
              </a:rPr>
              <a:t>均可通过</a:t>
            </a:r>
            <a:r>
              <a:rPr lang="en-US" altLang="zh-CN" sz="2400" dirty="0">
                <a:latin typeface="黑体" panose="02010609060101010101" pitchFamily="49" charset="-122"/>
                <a:ea typeface="黑体" panose="02010609060101010101" pitchFamily="49" charset="-122"/>
              </a:rPr>
              <a:t>AH</a:t>
            </a:r>
            <a:r>
              <a:rPr lang="zh-CN" altLang="en-US" sz="2400" dirty="0">
                <a:latin typeface="黑体" panose="02010609060101010101" pitchFamily="49" charset="-122"/>
                <a:ea typeface="黑体" panose="02010609060101010101" pitchFamily="49" charset="-122"/>
              </a:rPr>
              <a:t>返回打印机状态字节</a:t>
            </a:r>
            <a:r>
              <a:rPr lang="zh-CN" altLang="en-US" sz="2400" dirty="0" smtClean="0">
                <a:latin typeface="黑体" panose="02010609060101010101" pitchFamily="49" charset="-122"/>
                <a:ea typeface="黑体" panose="02010609060101010101" pitchFamily="49" charset="-122"/>
              </a:rPr>
              <a:t> </a:t>
            </a:r>
          </a:p>
        </p:txBody>
      </p:sp>
      <p:grpSp>
        <p:nvGrpSpPr>
          <p:cNvPr id="16388" name="Group 4"/>
          <p:cNvGrpSpPr>
            <a:grpSpLocks noChangeAspect="1"/>
          </p:cNvGrpSpPr>
          <p:nvPr/>
        </p:nvGrpSpPr>
        <p:grpSpPr bwMode="auto">
          <a:xfrm>
            <a:off x="1917527" y="4077644"/>
            <a:ext cx="8210862" cy="2035646"/>
            <a:chOff x="1471" y="9412"/>
            <a:chExt cx="6575" cy="1631"/>
          </a:xfrm>
        </p:grpSpPr>
        <p:sp>
          <p:nvSpPr>
            <p:cNvPr id="16389" name="AutoShape 5"/>
            <p:cNvSpPr>
              <a:spLocks noChangeAspect="1" noChangeArrowheads="1"/>
            </p:cNvSpPr>
            <p:nvPr/>
          </p:nvSpPr>
          <p:spPr bwMode="auto">
            <a:xfrm>
              <a:off x="1471" y="9412"/>
              <a:ext cx="6575" cy="1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390" name="Text Box 6"/>
            <p:cNvSpPr txBox="1">
              <a:spLocks noChangeArrowheads="1"/>
            </p:cNvSpPr>
            <p:nvPr/>
          </p:nvSpPr>
          <p:spPr bwMode="auto">
            <a:xfrm>
              <a:off x="1471" y="9955"/>
              <a:ext cx="1409" cy="27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t>=1</a:t>
              </a:r>
              <a:r>
                <a:rPr kumimoji="0" lang="zh-CN" altLang="en-US" sz="1200"/>
                <a:t>，不忙，打印机可用</a:t>
              </a:r>
            </a:p>
            <a:p>
              <a:pPr algn="just"/>
              <a:endParaRPr kumimoji="0" lang="en-US" altLang="zh-CN" sz="1200">
                <a:latin typeface="Arial" panose="020B0604020202020204" pitchFamily="34" charset="0"/>
              </a:endParaRPr>
            </a:p>
          </p:txBody>
        </p:sp>
        <p:grpSp>
          <p:nvGrpSpPr>
            <p:cNvPr id="16391" name="Group 7"/>
            <p:cNvGrpSpPr>
              <a:grpSpLocks/>
            </p:cNvGrpSpPr>
            <p:nvPr/>
          </p:nvGrpSpPr>
          <p:grpSpPr bwMode="auto">
            <a:xfrm>
              <a:off x="5855" y="9820"/>
              <a:ext cx="469" cy="543"/>
              <a:chOff x="6010" y="9819"/>
              <a:chExt cx="470" cy="817"/>
            </a:xfrm>
          </p:grpSpPr>
          <p:sp>
            <p:nvSpPr>
              <p:cNvPr id="16428" name="Line 8"/>
              <p:cNvSpPr>
                <a:spLocks noChangeShapeType="1"/>
              </p:cNvSpPr>
              <p:nvPr/>
            </p:nvSpPr>
            <p:spPr bwMode="auto">
              <a:xfrm>
                <a:off x="6010" y="9819"/>
                <a:ext cx="1" cy="8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9" name="Line 9"/>
              <p:cNvSpPr>
                <a:spLocks noChangeShapeType="1"/>
              </p:cNvSpPr>
              <p:nvPr/>
            </p:nvSpPr>
            <p:spPr bwMode="auto">
              <a:xfrm>
                <a:off x="6010" y="10635"/>
                <a:ext cx="47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392" name="Group 10"/>
            <p:cNvGrpSpPr>
              <a:grpSpLocks/>
            </p:cNvGrpSpPr>
            <p:nvPr/>
          </p:nvGrpSpPr>
          <p:grpSpPr bwMode="auto">
            <a:xfrm flipH="1">
              <a:off x="2567" y="9819"/>
              <a:ext cx="1880" cy="1087"/>
              <a:chOff x="4602" y="9820"/>
              <a:chExt cx="1879" cy="1360"/>
            </a:xfrm>
          </p:grpSpPr>
          <p:sp>
            <p:nvSpPr>
              <p:cNvPr id="16426" name="Line 11"/>
              <p:cNvSpPr>
                <a:spLocks noChangeShapeType="1"/>
              </p:cNvSpPr>
              <p:nvPr/>
            </p:nvSpPr>
            <p:spPr bwMode="auto">
              <a:xfrm>
                <a:off x="4602" y="9820"/>
                <a:ext cx="6" cy="13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7" name="Line 12"/>
              <p:cNvSpPr>
                <a:spLocks noChangeShapeType="1"/>
              </p:cNvSpPr>
              <p:nvPr/>
            </p:nvSpPr>
            <p:spPr bwMode="auto">
              <a:xfrm>
                <a:off x="4602" y="11179"/>
                <a:ext cx="187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393" name="Text Box 13"/>
            <p:cNvSpPr txBox="1">
              <a:spLocks noChangeArrowheads="1"/>
            </p:cNvSpPr>
            <p:nvPr/>
          </p:nvSpPr>
          <p:spPr bwMode="auto">
            <a:xfrm>
              <a:off x="1471" y="10227"/>
              <a:ext cx="1407"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t>=1</a:t>
              </a:r>
              <a:r>
                <a:rPr kumimoji="0" lang="zh-CN" altLang="en-US" sz="1200"/>
                <a:t>，打印机表示响应</a:t>
              </a:r>
            </a:p>
            <a:p>
              <a:endParaRPr kumimoji="0" lang="en-US" altLang="zh-CN" sz="1200">
                <a:latin typeface="Arial" panose="020B0604020202020204" pitchFamily="34" charset="0"/>
              </a:endParaRPr>
            </a:p>
          </p:txBody>
        </p:sp>
        <p:grpSp>
          <p:nvGrpSpPr>
            <p:cNvPr id="16394" name="Group 14"/>
            <p:cNvGrpSpPr>
              <a:grpSpLocks/>
            </p:cNvGrpSpPr>
            <p:nvPr/>
          </p:nvGrpSpPr>
          <p:grpSpPr bwMode="auto">
            <a:xfrm>
              <a:off x="2880" y="9819"/>
              <a:ext cx="627" cy="544"/>
              <a:chOff x="2723" y="9820"/>
              <a:chExt cx="470" cy="136"/>
            </a:xfrm>
          </p:grpSpPr>
          <p:sp>
            <p:nvSpPr>
              <p:cNvPr id="16424" name="Line 15"/>
              <p:cNvSpPr>
                <a:spLocks noChangeShapeType="1"/>
              </p:cNvSpPr>
              <p:nvPr/>
            </p:nvSpPr>
            <p:spPr bwMode="auto">
              <a:xfrm>
                <a:off x="3193" y="9820"/>
                <a:ext cx="0" cy="1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5" name="Line 16"/>
              <p:cNvSpPr>
                <a:spLocks noChangeShapeType="1"/>
              </p:cNvSpPr>
              <p:nvPr/>
            </p:nvSpPr>
            <p:spPr bwMode="auto">
              <a:xfrm flipH="1">
                <a:off x="2723" y="9956"/>
                <a:ext cx="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395" name="Text Box 17"/>
            <p:cNvSpPr txBox="1">
              <a:spLocks noChangeArrowheads="1"/>
            </p:cNvSpPr>
            <p:nvPr/>
          </p:nvSpPr>
          <p:spPr bwMode="auto">
            <a:xfrm>
              <a:off x="1784" y="10499"/>
              <a:ext cx="1248" cy="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t>=1</a:t>
              </a:r>
              <a:r>
                <a:rPr kumimoji="0" lang="zh-CN" altLang="en-US" sz="1200"/>
                <a:t>，打印机无纸</a:t>
              </a:r>
            </a:p>
            <a:p>
              <a:endParaRPr kumimoji="0" lang="en-US" altLang="zh-CN" sz="1200">
                <a:latin typeface="Arial" panose="020B0604020202020204" pitchFamily="34" charset="0"/>
              </a:endParaRPr>
            </a:p>
          </p:txBody>
        </p:sp>
        <p:grpSp>
          <p:nvGrpSpPr>
            <p:cNvPr id="16396" name="Group 18"/>
            <p:cNvGrpSpPr>
              <a:grpSpLocks/>
            </p:cNvGrpSpPr>
            <p:nvPr/>
          </p:nvGrpSpPr>
          <p:grpSpPr bwMode="auto">
            <a:xfrm>
              <a:off x="2880" y="9819"/>
              <a:ext cx="1097" cy="816"/>
              <a:chOff x="2723" y="9820"/>
              <a:chExt cx="470" cy="136"/>
            </a:xfrm>
          </p:grpSpPr>
          <p:sp>
            <p:nvSpPr>
              <p:cNvPr id="16422" name="Line 19"/>
              <p:cNvSpPr>
                <a:spLocks noChangeShapeType="1"/>
              </p:cNvSpPr>
              <p:nvPr/>
            </p:nvSpPr>
            <p:spPr bwMode="auto">
              <a:xfrm>
                <a:off x="3193" y="9820"/>
                <a:ext cx="0" cy="1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3" name="Line 20"/>
              <p:cNvSpPr>
                <a:spLocks noChangeShapeType="1"/>
              </p:cNvSpPr>
              <p:nvPr/>
            </p:nvSpPr>
            <p:spPr bwMode="auto">
              <a:xfrm flipH="1">
                <a:off x="2723" y="9956"/>
                <a:ext cx="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397" name="Text Box 21"/>
            <p:cNvSpPr txBox="1">
              <a:spLocks noChangeArrowheads="1"/>
            </p:cNvSpPr>
            <p:nvPr/>
          </p:nvSpPr>
          <p:spPr bwMode="auto">
            <a:xfrm>
              <a:off x="1784" y="10770"/>
              <a:ext cx="1096" cy="2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t>=1</a:t>
              </a:r>
              <a:r>
                <a:rPr kumimoji="0" lang="zh-CN" altLang="en-US" sz="1200"/>
                <a:t>，打印机选中</a:t>
              </a:r>
            </a:p>
            <a:p>
              <a:endParaRPr kumimoji="0" lang="en-US" altLang="zh-CN" sz="1200">
                <a:latin typeface="Arial" panose="020B0604020202020204" pitchFamily="34" charset="0"/>
              </a:endParaRPr>
            </a:p>
          </p:txBody>
        </p:sp>
        <p:sp>
          <p:nvSpPr>
            <p:cNvPr id="16398" name="Text Box 22"/>
            <p:cNvSpPr txBox="1">
              <a:spLocks noChangeArrowheads="1"/>
            </p:cNvSpPr>
            <p:nvPr/>
          </p:nvSpPr>
          <p:spPr bwMode="auto">
            <a:xfrm>
              <a:off x="6481" y="9955"/>
              <a:ext cx="1565" cy="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t>=1</a:t>
              </a:r>
              <a:r>
                <a:rPr kumimoji="0" lang="zh-CN" altLang="en-US" sz="1200"/>
                <a:t>，打印机出现超时错误</a:t>
              </a:r>
            </a:p>
            <a:p>
              <a:endParaRPr kumimoji="0" lang="en-US" altLang="zh-CN" sz="1200">
                <a:latin typeface="Arial" panose="020B0604020202020204" pitchFamily="34" charset="0"/>
              </a:endParaRPr>
            </a:p>
          </p:txBody>
        </p:sp>
        <p:sp>
          <p:nvSpPr>
            <p:cNvPr id="16399" name="Text Box 23"/>
            <p:cNvSpPr txBox="1">
              <a:spLocks noChangeArrowheads="1"/>
            </p:cNvSpPr>
            <p:nvPr/>
          </p:nvSpPr>
          <p:spPr bwMode="auto">
            <a:xfrm>
              <a:off x="6481" y="10227"/>
              <a:ext cx="1251"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200"/>
                <a:t>未定义</a:t>
              </a:r>
            </a:p>
            <a:p>
              <a:endParaRPr kumimoji="0" lang="en-US" altLang="zh-CN" sz="1200">
                <a:latin typeface="Arial" panose="020B0604020202020204" pitchFamily="34" charset="0"/>
              </a:endParaRPr>
            </a:p>
          </p:txBody>
        </p:sp>
        <p:sp>
          <p:nvSpPr>
            <p:cNvPr id="16400" name="Text Box 24"/>
            <p:cNvSpPr txBox="1">
              <a:spLocks noChangeArrowheads="1"/>
            </p:cNvSpPr>
            <p:nvPr/>
          </p:nvSpPr>
          <p:spPr bwMode="auto">
            <a:xfrm>
              <a:off x="6481" y="10499"/>
              <a:ext cx="937" cy="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200"/>
                <a:t>未定义</a:t>
              </a:r>
            </a:p>
            <a:p>
              <a:endParaRPr kumimoji="0" lang="en-US" altLang="zh-CN" sz="1200">
                <a:latin typeface="Arial" panose="020B0604020202020204" pitchFamily="34" charset="0"/>
              </a:endParaRPr>
            </a:p>
          </p:txBody>
        </p:sp>
        <p:sp>
          <p:nvSpPr>
            <p:cNvPr id="16401" name="Text Box 25"/>
            <p:cNvSpPr txBox="1">
              <a:spLocks noChangeArrowheads="1"/>
            </p:cNvSpPr>
            <p:nvPr/>
          </p:nvSpPr>
          <p:spPr bwMode="auto">
            <a:xfrm>
              <a:off x="6481" y="10770"/>
              <a:ext cx="1251"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t>=1</a:t>
              </a:r>
              <a:r>
                <a:rPr kumimoji="0" lang="zh-CN" altLang="en-US" sz="1200"/>
                <a:t>，打印机出错</a:t>
              </a:r>
            </a:p>
            <a:p>
              <a:endParaRPr kumimoji="0" lang="en-US" altLang="zh-CN" sz="1200">
                <a:latin typeface="Arial" panose="020B0604020202020204" pitchFamily="34" charset="0"/>
              </a:endParaRPr>
            </a:p>
          </p:txBody>
        </p:sp>
        <p:grpSp>
          <p:nvGrpSpPr>
            <p:cNvPr id="16402" name="Group 26"/>
            <p:cNvGrpSpPr>
              <a:grpSpLocks/>
            </p:cNvGrpSpPr>
            <p:nvPr/>
          </p:nvGrpSpPr>
          <p:grpSpPr bwMode="auto">
            <a:xfrm>
              <a:off x="5385" y="9820"/>
              <a:ext cx="939" cy="815"/>
              <a:chOff x="6010" y="9819"/>
              <a:chExt cx="470" cy="817"/>
            </a:xfrm>
          </p:grpSpPr>
          <p:sp>
            <p:nvSpPr>
              <p:cNvPr id="16420" name="Line 27"/>
              <p:cNvSpPr>
                <a:spLocks noChangeShapeType="1"/>
              </p:cNvSpPr>
              <p:nvPr/>
            </p:nvSpPr>
            <p:spPr bwMode="auto">
              <a:xfrm>
                <a:off x="6010" y="9819"/>
                <a:ext cx="1" cy="8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 name="Line 28"/>
              <p:cNvSpPr>
                <a:spLocks noChangeShapeType="1"/>
              </p:cNvSpPr>
              <p:nvPr/>
            </p:nvSpPr>
            <p:spPr bwMode="auto">
              <a:xfrm>
                <a:off x="6010" y="10635"/>
                <a:ext cx="47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403" name="Group 29"/>
            <p:cNvGrpSpPr>
              <a:grpSpLocks/>
            </p:cNvGrpSpPr>
            <p:nvPr/>
          </p:nvGrpSpPr>
          <p:grpSpPr bwMode="auto">
            <a:xfrm>
              <a:off x="4915" y="9820"/>
              <a:ext cx="1409" cy="1085"/>
              <a:chOff x="6010" y="9819"/>
              <a:chExt cx="470" cy="817"/>
            </a:xfrm>
          </p:grpSpPr>
          <p:sp>
            <p:nvSpPr>
              <p:cNvPr id="16418" name="Line 30"/>
              <p:cNvSpPr>
                <a:spLocks noChangeShapeType="1"/>
              </p:cNvSpPr>
              <p:nvPr/>
            </p:nvSpPr>
            <p:spPr bwMode="auto">
              <a:xfrm>
                <a:off x="6010" y="9819"/>
                <a:ext cx="1" cy="8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9" name="Line 31"/>
              <p:cNvSpPr>
                <a:spLocks noChangeShapeType="1"/>
              </p:cNvSpPr>
              <p:nvPr/>
            </p:nvSpPr>
            <p:spPr bwMode="auto">
              <a:xfrm>
                <a:off x="6010" y="10635"/>
                <a:ext cx="47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404" name="Group 32"/>
            <p:cNvGrpSpPr>
              <a:grpSpLocks/>
            </p:cNvGrpSpPr>
            <p:nvPr/>
          </p:nvGrpSpPr>
          <p:grpSpPr bwMode="auto">
            <a:xfrm>
              <a:off x="6168" y="9820"/>
              <a:ext cx="156" cy="271"/>
              <a:chOff x="6479" y="9819"/>
              <a:chExt cx="313" cy="273"/>
            </a:xfrm>
          </p:grpSpPr>
          <p:sp>
            <p:nvSpPr>
              <p:cNvPr id="16416" name="Line 33"/>
              <p:cNvSpPr>
                <a:spLocks noChangeShapeType="1"/>
              </p:cNvSpPr>
              <p:nvPr/>
            </p:nvSpPr>
            <p:spPr bwMode="auto">
              <a:xfrm>
                <a:off x="6479" y="9819"/>
                <a:ext cx="1"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7" name="Line 34"/>
              <p:cNvSpPr>
                <a:spLocks noChangeShapeType="1"/>
              </p:cNvSpPr>
              <p:nvPr/>
            </p:nvSpPr>
            <p:spPr bwMode="auto">
              <a:xfrm>
                <a:off x="6479" y="10091"/>
                <a:ext cx="3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05" name="Line 35"/>
            <p:cNvSpPr>
              <a:spLocks noChangeShapeType="1"/>
            </p:cNvSpPr>
            <p:nvPr/>
          </p:nvSpPr>
          <p:spPr bwMode="auto">
            <a:xfrm>
              <a:off x="5072" y="9412"/>
              <a:ext cx="1"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 name="Line 36"/>
            <p:cNvSpPr>
              <a:spLocks noChangeShapeType="1"/>
            </p:cNvSpPr>
            <p:nvPr/>
          </p:nvSpPr>
          <p:spPr bwMode="auto">
            <a:xfrm>
              <a:off x="3663" y="9412"/>
              <a:ext cx="1" cy="4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7" name="Line 37"/>
            <p:cNvSpPr>
              <a:spLocks noChangeShapeType="1"/>
            </p:cNvSpPr>
            <p:nvPr/>
          </p:nvSpPr>
          <p:spPr bwMode="auto">
            <a:xfrm>
              <a:off x="3193" y="9412"/>
              <a:ext cx="1" cy="4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8" name="Line 38"/>
            <p:cNvSpPr>
              <a:spLocks noChangeShapeType="1"/>
            </p:cNvSpPr>
            <p:nvPr/>
          </p:nvSpPr>
          <p:spPr bwMode="auto">
            <a:xfrm>
              <a:off x="6011" y="9412"/>
              <a:ext cx="1" cy="4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9" name="Line 39"/>
            <p:cNvSpPr>
              <a:spLocks noChangeShapeType="1"/>
            </p:cNvSpPr>
            <p:nvPr/>
          </p:nvSpPr>
          <p:spPr bwMode="auto">
            <a:xfrm>
              <a:off x="5541" y="9412"/>
              <a:ext cx="1"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0" name="Line 40"/>
            <p:cNvSpPr>
              <a:spLocks noChangeShapeType="1"/>
            </p:cNvSpPr>
            <p:nvPr/>
          </p:nvSpPr>
          <p:spPr bwMode="auto">
            <a:xfrm>
              <a:off x="4602" y="9412"/>
              <a:ext cx="1"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 name="Line 41"/>
            <p:cNvSpPr>
              <a:spLocks noChangeShapeType="1"/>
            </p:cNvSpPr>
            <p:nvPr/>
          </p:nvSpPr>
          <p:spPr bwMode="auto">
            <a:xfrm>
              <a:off x="4132" y="9412"/>
              <a:ext cx="1"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2" name="Text Box 42"/>
            <p:cNvSpPr txBox="1">
              <a:spLocks noChangeArrowheads="1"/>
            </p:cNvSpPr>
            <p:nvPr/>
          </p:nvSpPr>
          <p:spPr bwMode="auto">
            <a:xfrm>
              <a:off x="2723" y="9412"/>
              <a:ext cx="3759" cy="406"/>
            </a:xfrm>
            <a:prstGeom prst="rect">
              <a:avLst/>
            </a:prstGeom>
            <a:solidFill>
              <a:srgbClr val="FFFFFF">
                <a:alpha val="0"/>
              </a:srgbClr>
            </a:solidFill>
            <a:ln w="9525">
              <a:solidFill>
                <a:srgbClr val="000000"/>
              </a:solidFill>
              <a:miter lim="800000"/>
              <a:headEnd/>
              <a:tailEnd/>
            </a:ln>
          </p:spPr>
          <p:txBody>
            <a:bodyPr lIns="36008" rIns="36008"/>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80000"/>
                </a:lnSpc>
              </a:pPr>
              <a:r>
                <a:rPr kumimoji="0" lang="en-US" altLang="zh-CN" sz="2000"/>
                <a:t>D</a:t>
              </a:r>
              <a:r>
                <a:rPr kumimoji="0" lang="en-US" altLang="zh-CN" sz="2000" baseline="-25000"/>
                <a:t>7</a:t>
              </a:r>
              <a:r>
                <a:rPr kumimoji="0" lang="en-US" altLang="zh-CN" sz="2000"/>
                <a:t>      D</a:t>
              </a:r>
              <a:r>
                <a:rPr kumimoji="0" lang="en-US" altLang="zh-CN" sz="2000" baseline="-25000"/>
                <a:t>6</a:t>
              </a:r>
              <a:r>
                <a:rPr kumimoji="0" lang="en-US" altLang="zh-CN" sz="2000"/>
                <a:t>     D</a:t>
              </a:r>
              <a:r>
                <a:rPr kumimoji="0" lang="en-US" altLang="zh-CN" sz="2000" baseline="-25000"/>
                <a:t>5   </a:t>
              </a:r>
              <a:r>
                <a:rPr kumimoji="0" lang="en-US" altLang="zh-CN" sz="2000"/>
                <a:t>   D</a:t>
              </a:r>
              <a:r>
                <a:rPr kumimoji="0" lang="en-US" altLang="zh-CN" sz="2000" baseline="-25000"/>
                <a:t>4</a:t>
              </a:r>
              <a:r>
                <a:rPr kumimoji="0" lang="en-US" altLang="zh-CN" sz="2000"/>
                <a:t>     D</a:t>
              </a:r>
              <a:r>
                <a:rPr kumimoji="0" lang="en-US" altLang="zh-CN" sz="2000" baseline="-25000"/>
                <a:t>3</a:t>
              </a:r>
              <a:r>
                <a:rPr kumimoji="0" lang="en-US" altLang="zh-CN" sz="2000"/>
                <a:t>     D</a:t>
              </a:r>
              <a:r>
                <a:rPr kumimoji="0" lang="en-US" altLang="zh-CN" sz="2000" baseline="-25000"/>
                <a:t>2</a:t>
              </a:r>
              <a:r>
                <a:rPr kumimoji="0" lang="en-US" altLang="zh-CN" sz="2000"/>
                <a:t>     D</a:t>
              </a:r>
              <a:r>
                <a:rPr kumimoji="0" lang="en-US" altLang="zh-CN" sz="2000" baseline="-25000"/>
                <a:t>1</a:t>
              </a:r>
              <a:r>
                <a:rPr kumimoji="0" lang="en-US" altLang="zh-CN" sz="2000"/>
                <a:t>     D</a:t>
              </a:r>
              <a:r>
                <a:rPr kumimoji="0" lang="en-US" altLang="zh-CN" sz="2000" baseline="-25000"/>
                <a:t>0</a:t>
              </a:r>
              <a:endParaRPr kumimoji="0" lang="en-US" altLang="zh-CN" sz="2000">
                <a:latin typeface="Arial" panose="020B0604020202020204" pitchFamily="34" charset="0"/>
              </a:endParaRPr>
            </a:p>
          </p:txBody>
        </p:sp>
        <p:grpSp>
          <p:nvGrpSpPr>
            <p:cNvPr id="16413" name="Group 43"/>
            <p:cNvGrpSpPr>
              <a:grpSpLocks/>
            </p:cNvGrpSpPr>
            <p:nvPr/>
          </p:nvGrpSpPr>
          <p:grpSpPr bwMode="auto">
            <a:xfrm>
              <a:off x="2880" y="9820"/>
              <a:ext cx="156" cy="271"/>
              <a:chOff x="2723" y="9820"/>
              <a:chExt cx="470" cy="136"/>
            </a:xfrm>
          </p:grpSpPr>
          <p:sp>
            <p:nvSpPr>
              <p:cNvPr id="16414" name="Line 44"/>
              <p:cNvSpPr>
                <a:spLocks noChangeShapeType="1"/>
              </p:cNvSpPr>
              <p:nvPr/>
            </p:nvSpPr>
            <p:spPr bwMode="auto">
              <a:xfrm>
                <a:off x="3193" y="9820"/>
                <a:ext cx="0" cy="1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 name="Line 45"/>
              <p:cNvSpPr>
                <a:spLocks noChangeShapeType="1"/>
              </p:cNvSpPr>
              <p:nvPr/>
            </p:nvSpPr>
            <p:spPr bwMode="auto">
              <a:xfrm flipH="1">
                <a:off x="2723" y="9956"/>
                <a:ext cx="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3977956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071141" y="1152794"/>
            <a:ext cx="9509752" cy="5249490"/>
          </a:xfrm>
        </p:spPr>
        <p:txBody>
          <a:bodyPr/>
          <a:lstStyle/>
          <a:p>
            <a:pPr algn="just" eaLnBrk="1" hangingPunct="1">
              <a:buFontTx/>
              <a:buNone/>
            </a:pPr>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DOS</a:t>
            </a:r>
            <a:r>
              <a:rPr lang="zh-CN" altLang="en-US" sz="2400" dirty="0" smtClean="0">
                <a:latin typeface="黑体" panose="02010609060101010101" pitchFamily="49" charset="-122"/>
                <a:ea typeface="黑体" panose="02010609060101010101" pitchFamily="49" charset="-122"/>
              </a:rPr>
              <a:t>功能级软件接口调用概述</a:t>
            </a:r>
          </a:p>
          <a:p>
            <a:pPr lvl="1" algn="just" eaLnBrk="1" hangingPunct="1">
              <a:lnSpc>
                <a:spcPct val="120000"/>
              </a:lnSpc>
            </a:pPr>
            <a:r>
              <a:rPr lang="zh-CN" altLang="en-US" sz="2400" b="1" dirty="0">
                <a:latin typeface="黑体" panose="02010609060101010101" pitchFamily="49" charset="-122"/>
                <a:ea typeface="黑体" panose="02010609060101010101" pitchFamily="49" charset="-122"/>
              </a:rPr>
              <a:t>主要包括：磁盘管理、内存管理、基本输入输出管理等。</a:t>
            </a:r>
            <a:r>
              <a:rPr lang="zh-CN" altLang="en-US" sz="2400" dirty="0">
                <a:latin typeface="黑体" panose="02010609060101010101" pitchFamily="49" charset="-122"/>
                <a:ea typeface="黑体" panose="02010609060101010101" pitchFamily="49" charset="-122"/>
              </a:rPr>
              <a:t> </a:t>
            </a:r>
          </a:p>
          <a:p>
            <a:pPr lvl="1" algn="just" eaLnBrk="1" hangingPunct="1">
              <a:lnSpc>
                <a:spcPct val="120000"/>
              </a:lnSpc>
            </a:pPr>
            <a:r>
              <a:rPr lang="zh-CN" altLang="en-US" sz="2400" dirty="0">
                <a:latin typeface="黑体" panose="02010609060101010101" pitchFamily="49" charset="-122"/>
                <a:ea typeface="黑体" panose="02010609060101010101" pitchFamily="49" charset="-122"/>
              </a:rPr>
              <a:t>子功能都有一个</a:t>
            </a:r>
            <a:r>
              <a:rPr lang="en-US" altLang="zh-CN" sz="2400" dirty="0">
                <a:latin typeface="黑体" panose="02010609060101010101" pitchFamily="49" charset="-122"/>
                <a:ea typeface="黑体" panose="02010609060101010101" pitchFamily="49" charset="-122"/>
              </a:rPr>
              <a:t>00H~57H</a:t>
            </a:r>
            <a:r>
              <a:rPr lang="zh-CN" altLang="en-US" sz="2400" dirty="0">
                <a:latin typeface="黑体" panose="02010609060101010101" pitchFamily="49" charset="-122"/>
                <a:ea typeface="黑体" panose="02010609060101010101" pitchFamily="49" charset="-122"/>
              </a:rPr>
              <a:t>的功能编号 </a:t>
            </a:r>
          </a:p>
          <a:p>
            <a:pPr lvl="1" algn="just" eaLnBrk="1" hangingPunct="1">
              <a:lnSpc>
                <a:spcPct val="120000"/>
              </a:lnSpc>
            </a:pPr>
            <a:r>
              <a:rPr lang="en-US" altLang="zh-CN" sz="2400" dirty="0">
                <a:latin typeface="黑体" panose="02010609060101010101" pitchFamily="49" charset="-122"/>
                <a:ea typeface="黑体" panose="02010609060101010101" pitchFamily="49" charset="-122"/>
              </a:rPr>
              <a:t>INT 21H </a:t>
            </a:r>
            <a:endParaRPr lang="en-US" altLang="zh-CN" sz="2400" b="1" dirty="0">
              <a:latin typeface="黑体" panose="02010609060101010101" pitchFamily="49" charset="-122"/>
              <a:ea typeface="黑体" panose="02010609060101010101" pitchFamily="49" charset="-122"/>
            </a:endParaRPr>
          </a:p>
          <a:p>
            <a:pPr eaLnBrk="1" hangingPunct="1"/>
            <a:endParaRPr lang="en-US" altLang="zh-CN" sz="2400" dirty="0">
              <a:latin typeface="黑体" panose="02010609060101010101" pitchFamily="49" charset="-122"/>
              <a:ea typeface="黑体" panose="02010609060101010101" pitchFamily="49" charset="-122"/>
            </a:endParaRPr>
          </a:p>
        </p:txBody>
      </p:sp>
      <p:sp>
        <p:nvSpPr>
          <p:cNvPr id="4" name="TextBox 13"/>
          <p:cNvSpPr txBox="1"/>
          <p:nvPr/>
        </p:nvSpPr>
        <p:spPr>
          <a:xfrm>
            <a:off x="2865884" y="367865"/>
            <a:ext cx="5317553"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DOS</a:t>
            </a:r>
            <a:r>
              <a:rPr lang="zh-CN" altLang="en-US" sz="2700" b="1" dirty="0">
                <a:solidFill>
                  <a:schemeClr val="tx1">
                    <a:lumMod val="65000"/>
                    <a:lumOff val="35000"/>
                  </a:schemeClr>
                </a:solidFill>
                <a:latin typeface="微软雅黑"/>
                <a:ea typeface="微软雅黑"/>
              </a:rPr>
              <a:t>功能级软件接口及调用实例</a:t>
            </a:r>
            <a:endParaRPr lang="zh-CN" altLang="en-US" sz="2700" b="1" dirty="0">
              <a:solidFill>
                <a:schemeClr val="tx1">
                  <a:lumMod val="65000"/>
                  <a:lumOff val="35000"/>
                </a:schemeClr>
              </a:solidFill>
              <a:latin typeface="微软雅黑"/>
              <a:ea typeface="微软雅黑"/>
            </a:endParaRPr>
          </a:p>
        </p:txBody>
      </p:sp>
      <p:grpSp>
        <p:nvGrpSpPr>
          <p:cNvPr id="5" name="组合 4"/>
          <p:cNvGrpSpPr/>
          <p:nvPr/>
        </p:nvGrpSpPr>
        <p:grpSpPr>
          <a:xfrm>
            <a:off x="1918742" y="261442"/>
            <a:ext cx="762000" cy="618973"/>
            <a:chOff x="371883" y="333450"/>
            <a:chExt cx="762000" cy="618973"/>
          </a:xfrm>
        </p:grpSpPr>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5958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1990570" y="908261"/>
            <a:ext cx="8353770" cy="5328883"/>
          </a:xfrm>
        </p:spPr>
        <p:txBody>
          <a:bodyPr/>
          <a:lstStyle/>
          <a:p>
            <a:pPr eaLnBrk="1" hangingPunct="1">
              <a:lnSpc>
                <a:spcPct val="90000"/>
              </a:lnSpc>
            </a:pPr>
            <a:r>
              <a:rPr lang="en-US" altLang="zh-CN" sz="2400" dirty="0">
                <a:latin typeface="黑体" panose="02010609060101010101" pitchFamily="49" charset="-122"/>
                <a:ea typeface="黑体" panose="02010609060101010101" pitchFamily="49" charset="-122"/>
              </a:rPr>
              <a:t>00H~0CH	</a:t>
            </a:r>
            <a:r>
              <a:rPr lang="zh-CN" altLang="en-US" sz="2400" dirty="0">
                <a:latin typeface="黑体" panose="02010609060101010101" pitchFamily="49" charset="-122"/>
                <a:ea typeface="黑体" panose="02010609060101010101" pitchFamily="49" charset="-122"/>
              </a:rPr>
              <a:t>：字符</a:t>
            </a:r>
            <a:r>
              <a:rPr lang="en-US" altLang="zh-CN" sz="2400" dirty="0">
                <a:latin typeface="黑体" panose="02010609060101010101" pitchFamily="49" charset="-122"/>
                <a:ea typeface="黑体" panose="02010609060101010101" pitchFamily="49" charset="-122"/>
              </a:rPr>
              <a:t>I/O</a:t>
            </a:r>
            <a:r>
              <a:rPr lang="zh-CN" altLang="en-US" sz="2400" dirty="0">
                <a:latin typeface="黑体" panose="02010609060101010101" pitchFamily="49" charset="-122"/>
                <a:ea typeface="黑体" panose="02010609060101010101" pitchFamily="49" charset="-122"/>
              </a:rPr>
              <a:t>管理。包括键盘、显示器、打印机、异步通信口的管理</a:t>
            </a:r>
          </a:p>
          <a:p>
            <a:pPr eaLnBrk="1" hangingPunct="1">
              <a:lnSpc>
                <a:spcPct val="90000"/>
              </a:lnSpc>
            </a:pPr>
            <a:r>
              <a:rPr lang="en-US" altLang="zh-CN" sz="2400" dirty="0">
                <a:latin typeface="黑体" panose="02010609060101010101" pitchFamily="49" charset="-122"/>
                <a:ea typeface="黑体" panose="02010609060101010101" pitchFamily="49" charset="-122"/>
              </a:rPr>
              <a:t>0DH~24H</a:t>
            </a:r>
            <a:r>
              <a:rPr lang="zh-CN" altLang="en-US" sz="2400" dirty="0">
                <a:latin typeface="黑体" panose="02010609060101010101" pitchFamily="49" charset="-122"/>
                <a:ea typeface="黑体" panose="02010609060101010101" pitchFamily="49" charset="-122"/>
              </a:rPr>
              <a:t>：文件管理。包括复位、选择磁盘，打开、关闭、删除文件，顺序读、写文件，建立文件，重命名文件，查找驱动器分配表信息，随机读、写文件，查看文件长度</a:t>
            </a:r>
          </a:p>
          <a:p>
            <a:pPr eaLnBrk="1" hangingPunct="1">
              <a:lnSpc>
                <a:spcPct val="90000"/>
              </a:lnSpc>
            </a:pPr>
            <a:r>
              <a:rPr lang="en-US" altLang="zh-CN" sz="2400" dirty="0">
                <a:latin typeface="黑体" panose="02010609060101010101" pitchFamily="49" charset="-122"/>
                <a:ea typeface="黑体" panose="02010609060101010101" pitchFamily="49" charset="-122"/>
              </a:rPr>
              <a:t>25H~26H</a:t>
            </a:r>
            <a:r>
              <a:rPr lang="zh-CN" altLang="en-US" sz="2400" dirty="0">
                <a:latin typeface="黑体" panose="02010609060101010101" pitchFamily="49" charset="-122"/>
                <a:ea typeface="黑体" panose="02010609060101010101" pitchFamily="49" charset="-122"/>
              </a:rPr>
              <a:t>：非设备系统调用。包括设置中断向量，建立新程序段</a:t>
            </a:r>
          </a:p>
          <a:p>
            <a:pPr eaLnBrk="1" hangingPunct="1">
              <a:lnSpc>
                <a:spcPct val="90000"/>
              </a:lnSpc>
            </a:pPr>
            <a:r>
              <a:rPr lang="en-US" altLang="zh-CN" sz="2400" dirty="0">
                <a:latin typeface="黑体" panose="02010609060101010101" pitchFamily="49" charset="-122"/>
                <a:ea typeface="黑体" panose="02010609060101010101" pitchFamily="49" charset="-122"/>
              </a:rPr>
              <a:t>27H~29H</a:t>
            </a:r>
            <a:r>
              <a:rPr lang="zh-CN" altLang="en-US" sz="2400" dirty="0">
                <a:latin typeface="黑体" panose="02010609060101010101" pitchFamily="49" charset="-122"/>
                <a:ea typeface="黑体" panose="02010609060101010101" pitchFamily="49" charset="-122"/>
              </a:rPr>
              <a:t>：文件管理。包括随机块读写、分析文件名</a:t>
            </a:r>
          </a:p>
          <a:p>
            <a:pPr eaLnBrk="1" hangingPunct="1">
              <a:lnSpc>
                <a:spcPct val="90000"/>
              </a:lnSpc>
            </a:pPr>
            <a:r>
              <a:rPr lang="en-US" altLang="zh-CN" sz="2400" dirty="0">
                <a:latin typeface="黑体" panose="02010609060101010101" pitchFamily="49" charset="-122"/>
                <a:ea typeface="黑体" panose="02010609060101010101" pitchFamily="49" charset="-122"/>
              </a:rPr>
              <a:t>2AH~2EH</a:t>
            </a:r>
            <a:r>
              <a:rPr lang="zh-CN" altLang="en-US" sz="2400" dirty="0">
                <a:latin typeface="黑体" panose="02010609060101010101" pitchFamily="49" charset="-122"/>
                <a:ea typeface="黑体" panose="02010609060101010101" pitchFamily="49" charset="-122"/>
              </a:rPr>
              <a:t>：非设备系统调用。包括读取、设置日期、时间</a:t>
            </a:r>
          </a:p>
          <a:p>
            <a:pPr eaLnBrk="1" hangingPunct="1">
              <a:lnSpc>
                <a:spcPct val="90000"/>
              </a:lnSpc>
            </a:pPr>
            <a:r>
              <a:rPr lang="en-US" altLang="zh-CN" sz="2400" dirty="0">
                <a:latin typeface="黑体" panose="02010609060101010101" pitchFamily="49" charset="-122"/>
                <a:ea typeface="黑体" panose="02010609060101010101" pitchFamily="49" charset="-122"/>
              </a:rPr>
              <a:t>2FH~38H</a:t>
            </a:r>
            <a:r>
              <a:rPr lang="zh-CN" altLang="en-US" sz="2400" dirty="0">
                <a:latin typeface="黑体" panose="02010609060101010101" pitchFamily="49" charset="-122"/>
                <a:ea typeface="黑体" panose="02010609060101010101" pitchFamily="49" charset="-122"/>
              </a:rPr>
              <a:t>：扩充的系统调用。包括读取</a:t>
            </a:r>
            <a:r>
              <a:rPr lang="en-US" altLang="zh-CN" sz="2400" dirty="0">
                <a:latin typeface="黑体" panose="02010609060101010101" pitchFamily="49" charset="-122"/>
                <a:ea typeface="黑体" panose="02010609060101010101" pitchFamily="49" charset="-122"/>
              </a:rPr>
              <a:t>DOS</a:t>
            </a:r>
            <a:r>
              <a:rPr lang="zh-CN" altLang="en-US" sz="2400" dirty="0">
                <a:latin typeface="黑体" panose="02010609060101010101" pitchFamily="49" charset="-122"/>
                <a:ea typeface="黑体" panose="02010609060101010101" pitchFamily="49" charset="-122"/>
              </a:rPr>
              <a:t>版本号，终止进程，读取中断矢量，读取磁盘空闲空间</a:t>
            </a:r>
          </a:p>
          <a:p>
            <a:pPr eaLnBrk="1" hangingPunct="1">
              <a:lnSpc>
                <a:spcPct val="90000"/>
              </a:lnSpc>
            </a:pPr>
            <a:r>
              <a:rPr lang="en-US" altLang="zh-CN" sz="2400" dirty="0">
                <a:latin typeface="黑体" panose="02010609060101010101" pitchFamily="49" charset="-122"/>
                <a:ea typeface="黑体" panose="02010609060101010101" pitchFamily="49" charset="-122"/>
              </a:rPr>
              <a:t>39H~3BH</a:t>
            </a:r>
            <a:r>
              <a:rPr lang="zh-CN" altLang="en-US" sz="2400" dirty="0">
                <a:latin typeface="黑体" panose="02010609060101010101" pitchFamily="49" charset="-122"/>
                <a:ea typeface="黑体" panose="02010609060101010101" pitchFamily="49" charset="-122"/>
              </a:rPr>
              <a:t>：目录组。包括建立子目录，修改当前目录，删除目录项</a:t>
            </a:r>
          </a:p>
        </p:txBody>
      </p:sp>
    </p:spTree>
    <p:extLst>
      <p:ext uri="{BB962C8B-B14F-4D97-AF65-F5344CB8AC3E}">
        <p14:creationId xmlns:p14="http://schemas.microsoft.com/office/powerpoint/2010/main" val="4044634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6734" y="405458"/>
            <a:ext cx="8860301" cy="5430507"/>
          </a:xfrm>
        </p:spPr>
        <p:txBody>
          <a:bodyPr/>
          <a:lstStyle/>
          <a:p>
            <a:pPr eaLnBrk="1" hangingPunct="1">
              <a:buFontTx/>
              <a:buNone/>
              <a:defRPr/>
            </a:pPr>
            <a:r>
              <a:rPr lang="zh-CN" altLang="en-US" sz="2400" b="1" cap="all" dirty="0" smtClean="0">
                <a:latin typeface="黑体" pitchFamily="2" charset="-122"/>
              </a:rPr>
              <a:t>例</a:t>
            </a:r>
            <a:r>
              <a:rPr lang="en-US" sz="2400" cap="all" dirty="0" smtClean="0">
                <a:latin typeface="黑体" pitchFamily="2" charset="-122"/>
                <a:ea typeface="黑体" pitchFamily="2" charset="-122"/>
              </a:rPr>
              <a:t> </a:t>
            </a:r>
            <a:r>
              <a:rPr lang="zh-CN" altLang="en-US" sz="2400" dirty="0">
                <a:latin typeface="黑体" pitchFamily="2" charset="-122"/>
              </a:rPr>
              <a:t>完整段定义的源程序格式</a:t>
            </a:r>
            <a:endParaRPr lang="zh-CN" altLang="en-US" sz="2400" b="1" dirty="0">
              <a:latin typeface="黑体" pitchFamily="2" charset="-122"/>
            </a:endParaRPr>
          </a:p>
          <a:p>
            <a:pPr eaLnBrk="1">
              <a:buFontTx/>
              <a:buNone/>
              <a:defRPr/>
            </a:pPr>
            <a:r>
              <a:rPr lang="en-US" sz="2400" cap="all" dirty="0">
                <a:latin typeface="黑体" pitchFamily="2" charset="-122"/>
                <a:ea typeface="黑体" pitchFamily="2" charset="-122"/>
              </a:rPr>
              <a:t>    stack	segment stack	</a:t>
            </a:r>
            <a:r>
              <a:rPr lang="zh-CN" altLang="en-US" sz="2400" cap="all" dirty="0">
                <a:latin typeface="黑体" pitchFamily="2" charset="-122"/>
              </a:rPr>
              <a:t>；定义堆栈段</a:t>
            </a:r>
            <a:r>
              <a:rPr lang="en-US" sz="2400" cap="all" dirty="0">
                <a:latin typeface="黑体" pitchFamily="2" charset="-122"/>
                <a:ea typeface="黑体" pitchFamily="2" charset="-122"/>
              </a:rPr>
              <a:t>stack</a:t>
            </a:r>
            <a:endParaRPr lang="zh-CN" altLang="en-US" sz="2400" dirty="0">
              <a:latin typeface="黑体" pitchFamily="2" charset="-122"/>
            </a:endParaRPr>
          </a:p>
          <a:p>
            <a:pPr eaLnBrk="1">
              <a:buFontTx/>
              <a:buNone/>
              <a:defRPr/>
            </a:pPr>
            <a:r>
              <a:rPr lang="en-US" sz="2400" cap="all" dirty="0">
                <a:latin typeface="黑体" pitchFamily="2" charset="-122"/>
                <a:ea typeface="黑体" pitchFamily="2" charset="-122"/>
              </a:rPr>
              <a:t>    	</a:t>
            </a:r>
            <a:r>
              <a:rPr lang="en-US" sz="2400" cap="all" dirty="0" err="1">
                <a:latin typeface="黑体" pitchFamily="2" charset="-122"/>
                <a:ea typeface="黑体" pitchFamily="2" charset="-122"/>
              </a:rPr>
              <a:t>dw</a:t>
            </a:r>
            <a:r>
              <a:rPr lang="en-US" sz="2400" cap="all" dirty="0">
                <a:latin typeface="黑体" pitchFamily="2" charset="-122"/>
                <a:ea typeface="黑体" pitchFamily="2" charset="-122"/>
              </a:rPr>
              <a:t>		512 dup</a:t>
            </a:r>
            <a:r>
              <a:rPr lang="zh-CN" altLang="en-US" sz="2400" cap="all" dirty="0">
                <a:latin typeface="黑体" pitchFamily="2" charset="-122"/>
              </a:rPr>
              <a:t>（</a:t>
            </a:r>
            <a:r>
              <a:rPr lang="en-US" sz="2400" cap="all" dirty="0">
                <a:latin typeface="黑体" pitchFamily="2" charset="-122"/>
                <a:ea typeface="黑体" pitchFamily="2" charset="-122"/>
              </a:rPr>
              <a:t>?</a:t>
            </a:r>
            <a:r>
              <a:rPr lang="zh-CN" altLang="en-US" sz="2400" cap="all" dirty="0">
                <a:latin typeface="黑体" pitchFamily="2" charset="-122"/>
              </a:rPr>
              <a:t>）</a:t>
            </a:r>
            <a:r>
              <a:rPr lang="en-US" sz="2400" cap="all" dirty="0">
                <a:latin typeface="黑体" pitchFamily="2" charset="-122"/>
                <a:ea typeface="黑体" pitchFamily="2" charset="-122"/>
              </a:rPr>
              <a:t>	</a:t>
            </a:r>
            <a:r>
              <a:rPr lang="zh-CN" altLang="en-US" sz="2400" cap="all" dirty="0">
                <a:latin typeface="黑体" pitchFamily="2" charset="-122"/>
              </a:rPr>
              <a:t>；堆栈段的大小是</a:t>
            </a:r>
            <a:r>
              <a:rPr lang="en-US" sz="2400" cap="all" dirty="0">
                <a:latin typeface="黑体" pitchFamily="2" charset="-122"/>
                <a:ea typeface="黑体" pitchFamily="2" charset="-122"/>
              </a:rPr>
              <a:t>1024</a:t>
            </a:r>
            <a:r>
              <a:rPr lang="zh-CN" altLang="en-US" sz="2400" cap="all" dirty="0">
                <a:latin typeface="黑体" pitchFamily="2" charset="-122"/>
              </a:rPr>
              <a:t>字节（</a:t>
            </a:r>
            <a:r>
              <a:rPr lang="en-US" sz="2400" cap="all" dirty="0">
                <a:latin typeface="黑体" pitchFamily="2" charset="-122"/>
                <a:ea typeface="黑体" pitchFamily="2" charset="-122"/>
              </a:rPr>
              <a:t>512</a:t>
            </a:r>
            <a:r>
              <a:rPr lang="zh-CN" altLang="en-US" sz="2400" cap="all" dirty="0">
                <a:latin typeface="黑体" pitchFamily="2" charset="-122"/>
              </a:rPr>
              <a:t>字）空间</a:t>
            </a:r>
            <a:endParaRPr lang="zh-CN" altLang="en-US" sz="2400" dirty="0">
              <a:latin typeface="黑体" pitchFamily="2" charset="-122"/>
            </a:endParaRPr>
          </a:p>
          <a:p>
            <a:pPr eaLnBrk="1">
              <a:buFontTx/>
              <a:buNone/>
              <a:defRPr/>
            </a:pPr>
            <a:r>
              <a:rPr lang="en-US" sz="2400" cap="all" dirty="0">
                <a:latin typeface="黑体" pitchFamily="2" charset="-122"/>
                <a:ea typeface="黑体" pitchFamily="2" charset="-122"/>
              </a:rPr>
              <a:t>    stack	ends				</a:t>
            </a:r>
            <a:r>
              <a:rPr lang="zh-CN" altLang="en-US" sz="2400" cap="all" dirty="0">
                <a:latin typeface="黑体" pitchFamily="2" charset="-122"/>
              </a:rPr>
              <a:t>；堆栈段结束</a:t>
            </a:r>
            <a:endParaRPr lang="zh-CN" altLang="en-US" sz="2400" dirty="0">
              <a:latin typeface="黑体" pitchFamily="2" charset="-122"/>
            </a:endParaRPr>
          </a:p>
          <a:p>
            <a:pPr eaLnBrk="1">
              <a:buFontTx/>
              <a:buNone/>
              <a:defRPr/>
            </a:pPr>
            <a:r>
              <a:rPr lang="en-US" sz="2400" cap="all" dirty="0">
                <a:latin typeface="黑体" pitchFamily="2" charset="-122"/>
                <a:ea typeface="黑体" pitchFamily="2" charset="-122"/>
              </a:rPr>
              <a:t>    data	segment			</a:t>
            </a:r>
            <a:r>
              <a:rPr lang="zh-CN" altLang="en-US" sz="2400" cap="all" dirty="0">
                <a:latin typeface="黑体" pitchFamily="2" charset="-122"/>
              </a:rPr>
              <a:t>；定义数据段</a:t>
            </a:r>
            <a:r>
              <a:rPr lang="en-US" sz="2400" cap="all" dirty="0">
                <a:latin typeface="黑体" pitchFamily="2" charset="-122"/>
                <a:ea typeface="黑体" pitchFamily="2" charset="-122"/>
              </a:rPr>
              <a:t>data</a:t>
            </a:r>
            <a:endParaRPr lang="zh-CN" altLang="en-US" sz="2400" dirty="0">
              <a:latin typeface="黑体" pitchFamily="2" charset="-122"/>
            </a:endParaRPr>
          </a:p>
          <a:p>
            <a:pPr eaLnBrk="1">
              <a:buFontTx/>
              <a:buNone/>
              <a:defRPr/>
            </a:pPr>
            <a:r>
              <a:rPr lang="en-US" sz="2400" cap="all" dirty="0">
                <a:latin typeface="黑体" pitchFamily="2" charset="-122"/>
                <a:ea typeface="黑体" pitchFamily="2" charset="-122"/>
              </a:rPr>
              <a:t>string	db ‘H</a:t>
            </a:r>
            <a:r>
              <a:rPr lang="en-US" sz="2400" dirty="0">
                <a:latin typeface="黑体" pitchFamily="2" charset="-122"/>
                <a:ea typeface="黑体" pitchFamily="2" charset="-122"/>
              </a:rPr>
              <a:t>ello</a:t>
            </a:r>
            <a:r>
              <a:rPr lang="zh-CN" altLang="en-US" sz="2400" cap="all" dirty="0">
                <a:latin typeface="黑体" pitchFamily="2" charset="-122"/>
              </a:rPr>
              <a:t>，</a:t>
            </a:r>
            <a:r>
              <a:rPr lang="en-US" sz="2400" cap="all" dirty="0">
                <a:latin typeface="黑体" pitchFamily="2" charset="-122"/>
                <a:ea typeface="黑体" pitchFamily="2" charset="-122"/>
              </a:rPr>
              <a:t>E</a:t>
            </a:r>
            <a:r>
              <a:rPr lang="en-US" sz="2400" dirty="0">
                <a:latin typeface="黑体" pitchFamily="2" charset="-122"/>
                <a:ea typeface="黑体" pitchFamily="2" charset="-122"/>
              </a:rPr>
              <a:t>verybody</a:t>
            </a:r>
            <a:r>
              <a:rPr lang="en-US" sz="2400" cap="all" dirty="0">
                <a:latin typeface="黑体" pitchFamily="2" charset="-122"/>
                <a:ea typeface="黑体" pitchFamily="2" charset="-122"/>
              </a:rPr>
              <a:t> </a:t>
            </a:r>
            <a:r>
              <a:rPr lang="zh-CN" altLang="en-US" sz="2400" cap="all" dirty="0">
                <a:latin typeface="黑体" pitchFamily="2" charset="-122"/>
              </a:rPr>
              <a:t>！</a:t>
            </a:r>
            <a:r>
              <a:rPr lang="en-US" sz="2400" cap="all" dirty="0">
                <a:latin typeface="黑体" pitchFamily="2" charset="-122"/>
                <a:ea typeface="黑体" pitchFamily="2" charset="-122"/>
              </a:rPr>
              <a:t>’</a:t>
            </a:r>
            <a:r>
              <a:rPr lang="zh-CN" altLang="en-US" sz="2400" cap="all" dirty="0">
                <a:latin typeface="黑体" pitchFamily="2" charset="-122"/>
              </a:rPr>
              <a:t>，</a:t>
            </a:r>
            <a:r>
              <a:rPr lang="en-US" sz="2400" cap="all" dirty="0">
                <a:latin typeface="黑体" pitchFamily="2" charset="-122"/>
                <a:ea typeface="黑体" pitchFamily="2" charset="-122"/>
              </a:rPr>
              <a:t>0dh</a:t>
            </a:r>
            <a:r>
              <a:rPr lang="zh-CN" altLang="en-US" sz="2400" cap="all" dirty="0">
                <a:latin typeface="黑体" pitchFamily="2" charset="-122"/>
              </a:rPr>
              <a:t>，</a:t>
            </a:r>
            <a:r>
              <a:rPr lang="en-US" sz="2400" cap="all" dirty="0">
                <a:latin typeface="黑体" pitchFamily="2" charset="-122"/>
                <a:ea typeface="黑体" pitchFamily="2" charset="-122"/>
              </a:rPr>
              <a:t>0ah</a:t>
            </a:r>
            <a:r>
              <a:rPr lang="zh-CN" altLang="en-US" sz="2400" cap="all" dirty="0">
                <a:latin typeface="黑体" pitchFamily="2" charset="-122"/>
              </a:rPr>
              <a:t>，</a:t>
            </a:r>
            <a:r>
              <a:rPr lang="en-US" sz="2400" cap="all" dirty="0">
                <a:latin typeface="黑体" pitchFamily="2" charset="-122"/>
                <a:ea typeface="黑体" pitchFamily="2" charset="-122"/>
              </a:rPr>
              <a:t>’$’</a:t>
            </a:r>
            <a:endParaRPr lang="zh-CN" altLang="en-US" sz="2400" dirty="0">
              <a:latin typeface="黑体" pitchFamily="2" charset="-122"/>
            </a:endParaRPr>
          </a:p>
          <a:p>
            <a:pPr eaLnBrk="1">
              <a:buFontTx/>
              <a:buNone/>
              <a:defRPr/>
            </a:pPr>
            <a:r>
              <a:rPr lang="zh-CN" altLang="en-US" sz="2400" cap="all" dirty="0">
                <a:latin typeface="黑体" pitchFamily="2" charset="-122"/>
              </a:rPr>
              <a:t>；在数据段定义要显示的字符串</a:t>
            </a:r>
            <a:endParaRPr lang="zh-CN" altLang="en-US" sz="2400" dirty="0">
              <a:latin typeface="黑体" pitchFamily="2" charset="-122"/>
            </a:endParaRPr>
          </a:p>
          <a:p>
            <a:pPr eaLnBrk="1">
              <a:buFontTx/>
              <a:buNone/>
              <a:defRPr/>
            </a:pPr>
            <a:r>
              <a:rPr lang="en-US" sz="2400" cap="all" dirty="0">
                <a:latin typeface="黑体" pitchFamily="2" charset="-122"/>
                <a:ea typeface="黑体" pitchFamily="2" charset="-122"/>
              </a:rPr>
              <a:t>    data	ends				</a:t>
            </a:r>
            <a:r>
              <a:rPr lang="zh-CN" altLang="en-US" sz="2400" cap="all" dirty="0">
                <a:latin typeface="黑体" pitchFamily="2" charset="-122"/>
              </a:rPr>
              <a:t>；数据段结束</a:t>
            </a:r>
            <a:endParaRPr lang="zh-CN" altLang="en-US" sz="2400" dirty="0">
              <a:latin typeface="黑体" pitchFamily="2" charset="-122"/>
            </a:endParaRPr>
          </a:p>
          <a:p>
            <a:pPr eaLnBrk="1">
              <a:buFontTx/>
              <a:buNone/>
              <a:defRPr/>
            </a:pPr>
            <a:r>
              <a:rPr lang="en-US" sz="2400" cap="all" dirty="0">
                <a:latin typeface="黑体" pitchFamily="2" charset="-122"/>
                <a:ea typeface="黑体" pitchFamily="2" charset="-122"/>
              </a:rPr>
              <a:t>    code	segment  ‘code’	</a:t>
            </a:r>
            <a:r>
              <a:rPr lang="zh-CN" altLang="en-US" sz="2400" cap="all" dirty="0">
                <a:latin typeface="黑体" pitchFamily="2" charset="-122"/>
              </a:rPr>
              <a:t>；定义代码段</a:t>
            </a:r>
            <a:r>
              <a:rPr lang="en-US" sz="2400" cap="all" dirty="0">
                <a:latin typeface="黑体" pitchFamily="2" charset="-122"/>
                <a:ea typeface="黑体" pitchFamily="2" charset="-122"/>
              </a:rPr>
              <a:t>code </a:t>
            </a:r>
            <a:endParaRPr lang="zh-CN" altLang="en-US" sz="2400" dirty="0">
              <a:latin typeface="黑体" pitchFamily="2" charset="-122"/>
            </a:endParaRPr>
          </a:p>
          <a:p>
            <a:pPr eaLnBrk="1">
              <a:buFontTx/>
              <a:buNone/>
              <a:defRPr/>
            </a:pPr>
            <a:r>
              <a:rPr lang="en-US" sz="2400" cap="all" dirty="0">
                <a:latin typeface="黑体" pitchFamily="2" charset="-122"/>
                <a:ea typeface="黑体" pitchFamily="2" charset="-122"/>
              </a:rPr>
              <a:t>   	assume  </a:t>
            </a:r>
            <a:r>
              <a:rPr lang="en-US" sz="2400" cap="all" dirty="0" err="1">
                <a:latin typeface="黑体" pitchFamily="2" charset="-122"/>
                <a:ea typeface="黑体" pitchFamily="2" charset="-122"/>
              </a:rPr>
              <a:t>cs</a:t>
            </a:r>
            <a:r>
              <a:rPr lang="zh-CN" altLang="en-US" sz="2400" cap="all" dirty="0">
                <a:latin typeface="黑体" pitchFamily="2" charset="-122"/>
              </a:rPr>
              <a:t>：</a:t>
            </a:r>
            <a:r>
              <a:rPr lang="en-US" sz="2400" cap="all" dirty="0">
                <a:latin typeface="黑体" pitchFamily="2" charset="-122"/>
                <a:ea typeface="黑体" pitchFamily="2" charset="-122"/>
              </a:rPr>
              <a:t>code</a:t>
            </a:r>
            <a:r>
              <a:rPr lang="zh-CN" altLang="en-US" sz="2400" cap="all" dirty="0">
                <a:latin typeface="黑体" pitchFamily="2" charset="-122"/>
              </a:rPr>
              <a:t>，</a:t>
            </a:r>
            <a:r>
              <a:rPr lang="en-US" sz="2400" cap="all" dirty="0" err="1">
                <a:latin typeface="黑体" pitchFamily="2" charset="-122"/>
                <a:ea typeface="黑体" pitchFamily="2" charset="-122"/>
              </a:rPr>
              <a:t>ds</a:t>
            </a:r>
            <a:r>
              <a:rPr lang="zh-CN" altLang="en-US" sz="2400" cap="all" dirty="0">
                <a:latin typeface="黑体" pitchFamily="2" charset="-122"/>
              </a:rPr>
              <a:t>：</a:t>
            </a:r>
            <a:r>
              <a:rPr lang="en-US" sz="2400" cap="all" dirty="0">
                <a:latin typeface="黑体" pitchFamily="2" charset="-122"/>
                <a:ea typeface="黑体" pitchFamily="2" charset="-122"/>
              </a:rPr>
              <a:t>data</a:t>
            </a:r>
            <a:r>
              <a:rPr lang="zh-CN" altLang="en-US" sz="2400" cap="all" dirty="0">
                <a:latin typeface="黑体" pitchFamily="2" charset="-122"/>
              </a:rPr>
              <a:t>，</a:t>
            </a:r>
            <a:r>
              <a:rPr lang="en-US" sz="2400" cap="all" dirty="0" err="1">
                <a:latin typeface="黑体" pitchFamily="2" charset="-122"/>
                <a:ea typeface="黑体" pitchFamily="2" charset="-122"/>
              </a:rPr>
              <a:t>ss</a:t>
            </a:r>
            <a:r>
              <a:rPr lang="zh-CN" altLang="en-US" sz="2400" cap="all" dirty="0">
                <a:latin typeface="黑体" pitchFamily="2" charset="-122"/>
              </a:rPr>
              <a:t>：</a:t>
            </a:r>
            <a:r>
              <a:rPr lang="en-US" sz="2400" cap="all" dirty="0">
                <a:latin typeface="黑体" pitchFamily="2" charset="-122"/>
                <a:ea typeface="黑体" pitchFamily="2" charset="-122"/>
              </a:rPr>
              <a:t>stack</a:t>
            </a:r>
            <a:r>
              <a:rPr lang="zh-CN" altLang="en-US" sz="2400" cap="all" dirty="0">
                <a:latin typeface="黑体" pitchFamily="2" charset="-122"/>
              </a:rPr>
              <a:t>；确定</a:t>
            </a:r>
            <a:r>
              <a:rPr lang="en-US" sz="2400" cap="all" dirty="0">
                <a:latin typeface="黑体" pitchFamily="2" charset="-122"/>
                <a:ea typeface="黑体" pitchFamily="2" charset="-122"/>
              </a:rPr>
              <a:t>CS</a:t>
            </a:r>
            <a:r>
              <a:rPr lang="zh-CN" altLang="en-US" sz="2400" cap="all" dirty="0">
                <a:latin typeface="黑体" pitchFamily="2" charset="-122"/>
              </a:rPr>
              <a:t>、</a:t>
            </a:r>
            <a:r>
              <a:rPr lang="en-US" sz="2400" cap="all" dirty="0">
                <a:latin typeface="黑体" pitchFamily="2" charset="-122"/>
                <a:ea typeface="黑体" pitchFamily="2" charset="-122"/>
              </a:rPr>
              <a:t>DS</a:t>
            </a:r>
            <a:r>
              <a:rPr lang="zh-CN" altLang="en-US" sz="2400" cap="all" dirty="0">
                <a:latin typeface="黑体" pitchFamily="2" charset="-122"/>
              </a:rPr>
              <a:t>、</a:t>
            </a:r>
            <a:r>
              <a:rPr lang="en-US" sz="2400" cap="all" dirty="0">
                <a:latin typeface="黑体" pitchFamily="2" charset="-122"/>
                <a:ea typeface="黑体" pitchFamily="2" charset="-122"/>
              </a:rPr>
              <a:t>SS</a:t>
            </a:r>
            <a:r>
              <a:rPr lang="zh-CN" altLang="en-US" sz="2400" cap="all" dirty="0">
                <a:latin typeface="黑体" pitchFamily="2" charset="-122"/>
              </a:rPr>
              <a:t>指向的逻辑段</a:t>
            </a:r>
            <a:endParaRPr lang="zh-CN" altLang="en-US" sz="2400" dirty="0">
              <a:latin typeface="黑体" pitchFamily="2" charset="-122"/>
            </a:endParaRPr>
          </a:p>
          <a:p>
            <a:pPr eaLnBrk="1">
              <a:buFontTx/>
              <a:buNone/>
              <a:defRPr/>
            </a:pPr>
            <a:r>
              <a:rPr lang="en-US" sz="2400" cap="all" dirty="0">
                <a:latin typeface="黑体" pitchFamily="2" charset="-122"/>
                <a:ea typeface="黑体" pitchFamily="2" charset="-122"/>
              </a:rPr>
              <a:t>    start</a:t>
            </a:r>
            <a:r>
              <a:rPr lang="zh-CN" altLang="en-US" sz="2400" cap="all" dirty="0">
                <a:latin typeface="黑体" pitchFamily="2" charset="-122"/>
              </a:rPr>
              <a:t>：</a:t>
            </a:r>
            <a:r>
              <a:rPr lang="en-US" sz="2400" cap="all" dirty="0" err="1">
                <a:latin typeface="黑体" pitchFamily="2" charset="-122"/>
                <a:ea typeface="黑体" pitchFamily="2" charset="-122"/>
              </a:rPr>
              <a:t>mov</a:t>
            </a:r>
            <a:r>
              <a:rPr lang="en-US" sz="2400" cap="all" dirty="0">
                <a:latin typeface="黑体" pitchFamily="2" charset="-122"/>
                <a:ea typeface="黑体" pitchFamily="2" charset="-122"/>
              </a:rPr>
              <a:t> ax</a:t>
            </a:r>
            <a:r>
              <a:rPr lang="zh-CN" altLang="en-US" sz="2400" cap="all" dirty="0">
                <a:latin typeface="黑体" pitchFamily="2" charset="-122"/>
              </a:rPr>
              <a:t>，</a:t>
            </a:r>
            <a:r>
              <a:rPr lang="en-US" sz="2400" cap="all" dirty="0">
                <a:latin typeface="黑体" pitchFamily="2" charset="-122"/>
                <a:ea typeface="黑体" pitchFamily="2" charset="-122"/>
              </a:rPr>
              <a:t>data     </a:t>
            </a:r>
            <a:r>
              <a:rPr lang="zh-CN" altLang="en-US" sz="2400" cap="all" dirty="0">
                <a:latin typeface="黑体" pitchFamily="2" charset="-122"/>
              </a:rPr>
              <a:t>；设置数据段的段地址</a:t>
            </a:r>
            <a:r>
              <a:rPr lang="en-US" sz="2400" cap="all" dirty="0">
                <a:latin typeface="黑体" pitchFamily="2" charset="-122"/>
                <a:ea typeface="黑体" pitchFamily="2" charset="-122"/>
              </a:rPr>
              <a:t>DS</a:t>
            </a:r>
            <a:endParaRPr lang="zh-CN" altLang="en-US" sz="2400" dirty="0">
              <a:latin typeface="黑体" pitchFamily="2" charset="-122"/>
            </a:endParaRPr>
          </a:p>
          <a:p>
            <a:pPr eaLnBrk="1">
              <a:buFontTx/>
              <a:buNone/>
              <a:defRPr/>
            </a:pPr>
            <a:r>
              <a:rPr lang="en-US" sz="2400" cap="all" dirty="0">
                <a:latin typeface="黑体" pitchFamily="2" charset="-122"/>
                <a:ea typeface="黑体" pitchFamily="2" charset="-122"/>
              </a:rPr>
              <a:t>    		</a:t>
            </a:r>
            <a:r>
              <a:rPr lang="en-US" sz="2400" cap="all" dirty="0" err="1">
                <a:latin typeface="黑体" pitchFamily="2" charset="-122"/>
                <a:ea typeface="黑体" pitchFamily="2" charset="-122"/>
              </a:rPr>
              <a:t>mov</a:t>
            </a:r>
            <a:r>
              <a:rPr lang="en-US" sz="2400" cap="all" dirty="0">
                <a:latin typeface="黑体" pitchFamily="2" charset="-122"/>
                <a:ea typeface="黑体" pitchFamily="2" charset="-122"/>
              </a:rPr>
              <a:t> </a:t>
            </a:r>
            <a:r>
              <a:rPr lang="en-US" sz="2400" cap="all" dirty="0" err="1">
                <a:latin typeface="黑体" pitchFamily="2" charset="-122"/>
                <a:ea typeface="黑体" pitchFamily="2" charset="-122"/>
              </a:rPr>
              <a:t>ds</a:t>
            </a:r>
            <a:r>
              <a:rPr lang="zh-CN" altLang="en-US" sz="2400" cap="all" dirty="0">
                <a:latin typeface="黑体" pitchFamily="2" charset="-122"/>
              </a:rPr>
              <a:t>，</a:t>
            </a:r>
            <a:r>
              <a:rPr lang="en-US" sz="2400" cap="all" dirty="0">
                <a:latin typeface="黑体" pitchFamily="2" charset="-122"/>
                <a:ea typeface="黑体" pitchFamily="2" charset="-122"/>
              </a:rPr>
              <a:t>ax</a:t>
            </a:r>
            <a:endParaRPr lang="zh-CN" altLang="en-US" sz="2400" dirty="0">
              <a:latin typeface="黑体" pitchFamily="2" charset="-122"/>
            </a:endParaRPr>
          </a:p>
          <a:p>
            <a:pPr eaLnBrk="1" hangingPunct="1">
              <a:defRPr/>
            </a:pPr>
            <a:endParaRPr lang="zh-CN" altLang="en-US" sz="2000" dirty="0">
              <a:latin typeface="黑体" pitchFamily="2" charset="-122"/>
            </a:endParaRPr>
          </a:p>
        </p:txBody>
      </p:sp>
    </p:spTree>
    <p:extLst>
      <p:ext uri="{BB962C8B-B14F-4D97-AF65-F5344CB8AC3E}">
        <p14:creationId xmlns:p14="http://schemas.microsoft.com/office/powerpoint/2010/main" val="999595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2206519" y="908260"/>
            <a:ext cx="7774199" cy="5114522"/>
          </a:xfrm>
        </p:spPr>
        <p:txBody>
          <a:bodyPr/>
          <a:lstStyle/>
          <a:p>
            <a:pPr eaLnBrk="1" hangingPunct="1">
              <a:lnSpc>
                <a:spcPct val="105000"/>
              </a:lnSpc>
            </a:pPr>
            <a:r>
              <a:rPr lang="en-US" altLang="zh-CN" sz="2400">
                <a:latin typeface="黑体" panose="02010609060101010101" pitchFamily="49" charset="-122"/>
                <a:ea typeface="黑体" panose="02010609060101010101" pitchFamily="49" charset="-122"/>
              </a:rPr>
              <a:t>3CH~46H:	</a:t>
            </a:r>
            <a:r>
              <a:rPr lang="zh-CN" altLang="en-US" sz="2400">
                <a:latin typeface="黑体" panose="02010609060101010101" pitchFamily="49" charset="-122"/>
                <a:ea typeface="黑体" panose="02010609060101010101" pitchFamily="49" charset="-122"/>
              </a:rPr>
              <a:t>扩充的文件管理。包括建立、打开、关闭文件，从文件或设备读写数据，在指定路径删除、移动文件，修改文件属性，设备</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控制，复制文件标志</a:t>
            </a:r>
            <a:r>
              <a:rPr lang="en-US" altLang="zh-CN" sz="2400">
                <a:latin typeface="黑体" panose="02010609060101010101" pitchFamily="49" charset="-122"/>
                <a:ea typeface="黑体" panose="02010609060101010101" pitchFamily="49" charset="-122"/>
              </a:rPr>
              <a:t>47H</a:t>
            </a:r>
            <a:r>
              <a:rPr lang="zh-CN" altLang="en-US" sz="2400">
                <a:latin typeface="黑体" panose="02010609060101010101" pitchFamily="49" charset="-122"/>
                <a:ea typeface="黑体" panose="02010609060101010101" pitchFamily="49" charset="-122"/>
              </a:rPr>
              <a:t>取当前目录组。</a:t>
            </a:r>
          </a:p>
          <a:p>
            <a:pPr eaLnBrk="1" hangingPunct="1">
              <a:lnSpc>
                <a:spcPct val="105000"/>
              </a:lnSpc>
            </a:pPr>
            <a:r>
              <a:rPr lang="en-US" altLang="zh-CN" sz="2400">
                <a:latin typeface="黑体" panose="02010609060101010101" pitchFamily="49" charset="-122"/>
                <a:ea typeface="黑体" panose="02010609060101010101" pitchFamily="49" charset="-122"/>
              </a:rPr>
              <a:t>48H~4BH:	</a:t>
            </a:r>
            <a:r>
              <a:rPr lang="zh-CN" altLang="en-US" sz="2400">
                <a:latin typeface="黑体" panose="02010609060101010101" pitchFamily="49" charset="-122"/>
                <a:ea typeface="黑体" panose="02010609060101010101" pitchFamily="49" charset="-122"/>
              </a:rPr>
              <a:t>扩充的内存管理。包括分配内存、释放已分配的内存、分配内存块、装入或执行程序等</a:t>
            </a:r>
          </a:p>
          <a:p>
            <a:pPr eaLnBrk="1" hangingPunct="1">
              <a:lnSpc>
                <a:spcPct val="105000"/>
              </a:lnSpc>
            </a:pPr>
            <a:r>
              <a:rPr lang="en-US" altLang="zh-CN" sz="2400">
                <a:latin typeface="黑体" panose="02010609060101010101" pitchFamily="49" charset="-122"/>
                <a:ea typeface="黑体" panose="02010609060101010101" pitchFamily="49" charset="-122"/>
              </a:rPr>
              <a:t>4CH~4FH:	</a:t>
            </a:r>
            <a:r>
              <a:rPr lang="zh-CN" altLang="en-US" sz="2400">
                <a:latin typeface="黑体" panose="02010609060101010101" pitchFamily="49" charset="-122"/>
                <a:ea typeface="黑体" panose="02010609060101010101" pitchFamily="49" charset="-122"/>
              </a:rPr>
              <a:t>扩充的系统调用。包括终止进程、查询子程序的返回代码、查找第一个相匹配的文件、查找下一个相匹配的文件</a:t>
            </a:r>
          </a:p>
          <a:p>
            <a:pPr eaLnBrk="1" hangingPunct="1">
              <a:lnSpc>
                <a:spcPct val="105000"/>
              </a:lnSpc>
            </a:pPr>
            <a:r>
              <a:rPr lang="en-US" altLang="zh-CN" sz="2400">
                <a:latin typeface="黑体" panose="02010609060101010101" pitchFamily="49" charset="-122"/>
                <a:ea typeface="黑体" panose="02010609060101010101" pitchFamily="49" charset="-122"/>
              </a:rPr>
              <a:t>50H~53H:	</a:t>
            </a:r>
            <a:r>
              <a:rPr lang="zh-CN" altLang="en-US" sz="2400">
                <a:latin typeface="黑体" panose="02010609060101010101" pitchFamily="49" charset="-122"/>
                <a:ea typeface="黑体" panose="02010609060101010101" pitchFamily="49" charset="-122"/>
              </a:rPr>
              <a:t>扩充的系统调用。供</a:t>
            </a:r>
            <a:r>
              <a:rPr lang="en-US" altLang="zh-CN" sz="2400">
                <a:latin typeface="黑体" panose="02010609060101010101" pitchFamily="49" charset="-122"/>
                <a:ea typeface="黑体" panose="02010609060101010101" pitchFamily="49" charset="-122"/>
              </a:rPr>
              <a:t>DOS</a:t>
            </a:r>
            <a:r>
              <a:rPr lang="zh-CN" altLang="en-US" sz="2400">
                <a:latin typeface="黑体" panose="02010609060101010101" pitchFamily="49" charset="-122"/>
                <a:ea typeface="黑体" panose="02010609060101010101" pitchFamily="49" charset="-122"/>
              </a:rPr>
              <a:t>内部使用</a:t>
            </a:r>
          </a:p>
          <a:p>
            <a:pPr eaLnBrk="1" hangingPunct="1">
              <a:lnSpc>
                <a:spcPct val="105000"/>
              </a:lnSpc>
            </a:pPr>
            <a:r>
              <a:rPr lang="en-US" altLang="zh-CN" sz="2400">
                <a:latin typeface="黑体" panose="02010609060101010101" pitchFamily="49" charset="-122"/>
                <a:ea typeface="黑体" panose="02010609060101010101" pitchFamily="49" charset="-122"/>
              </a:rPr>
              <a:t>54H~57H:	</a:t>
            </a:r>
            <a:r>
              <a:rPr lang="zh-CN" altLang="en-US" sz="2400">
                <a:latin typeface="黑体" panose="02010609060101010101" pitchFamily="49" charset="-122"/>
                <a:ea typeface="黑体" panose="02010609060101010101" pitchFamily="49" charset="-122"/>
              </a:rPr>
              <a:t>扩充的系统调用。包括读取校验状态、重新命名文件、设置读取日期及时间</a:t>
            </a:r>
          </a:p>
        </p:txBody>
      </p:sp>
    </p:spTree>
    <p:extLst>
      <p:ext uri="{BB962C8B-B14F-4D97-AF65-F5344CB8AC3E}">
        <p14:creationId xmlns:p14="http://schemas.microsoft.com/office/powerpoint/2010/main" val="192048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07734" y="765498"/>
            <a:ext cx="9763738" cy="563693"/>
          </a:xfrm>
        </p:spPr>
        <p:txBody>
          <a:bodyPr/>
          <a:lstStyle/>
          <a:p>
            <a:pPr algn="just" eaLnBrk="1" hangingPunct="1">
              <a:spcBef>
                <a:spcPct val="20000"/>
              </a:spcBef>
            </a:pPr>
            <a:r>
              <a:rPr lang="en-US" altLang="zh-CN" sz="2400" dirty="0">
                <a:solidFill>
                  <a:srgbClr val="000000"/>
                </a:solidFill>
                <a:latin typeface="黑体" panose="02010609060101010101" pitchFamily="49" charset="-122"/>
                <a:ea typeface="黑体" panose="02010609060101010101" pitchFamily="49" charset="-122"/>
              </a:rPr>
              <a:t>2</a:t>
            </a:r>
            <a:r>
              <a:rPr lang="zh-CN" altLang="en-US" sz="2400" dirty="0">
                <a:solidFill>
                  <a:srgbClr val="000000"/>
                </a:solidFill>
                <a:latin typeface="黑体" panose="02010609060101010101" pitchFamily="49" charset="-122"/>
                <a:ea typeface="黑体" panose="02010609060101010101" pitchFamily="49" charset="-122"/>
              </a:rPr>
              <a:t>．基本</a:t>
            </a:r>
            <a:r>
              <a:rPr lang="en-US" altLang="zh-CN" sz="2400" dirty="0">
                <a:solidFill>
                  <a:srgbClr val="000000"/>
                </a:solidFill>
                <a:latin typeface="黑体" panose="02010609060101010101" pitchFamily="49" charset="-122"/>
                <a:ea typeface="黑体" panose="02010609060101010101" pitchFamily="49" charset="-122"/>
              </a:rPr>
              <a:t>I/O</a:t>
            </a:r>
            <a:r>
              <a:rPr lang="zh-CN" altLang="en-US" sz="2400" dirty="0">
                <a:solidFill>
                  <a:srgbClr val="000000"/>
                </a:solidFill>
                <a:latin typeface="黑体" panose="02010609060101010101" pitchFamily="49" charset="-122"/>
                <a:ea typeface="黑体" panose="02010609060101010101" pitchFamily="49" charset="-122"/>
              </a:rPr>
              <a:t>功能调用</a:t>
            </a:r>
          </a:p>
        </p:txBody>
      </p:sp>
      <p:sp>
        <p:nvSpPr>
          <p:cNvPr id="20483" name="Rectangle 3"/>
          <p:cNvSpPr>
            <a:spLocks noGrp="1" noChangeArrowheads="1"/>
          </p:cNvSpPr>
          <p:nvPr>
            <p:ph type="body" idx="1"/>
          </p:nvPr>
        </p:nvSpPr>
        <p:spPr>
          <a:xfrm>
            <a:off x="1990569" y="1557699"/>
            <a:ext cx="8426812" cy="4331702"/>
          </a:xfrm>
        </p:spPr>
        <p:txBody>
          <a:bodyPr/>
          <a:lstStyle/>
          <a:p>
            <a:pPr eaLnBrk="1" hangingPunct="1">
              <a:lnSpc>
                <a:spcPct val="110000"/>
              </a:lnSpc>
            </a:pPr>
            <a:r>
              <a:rPr lang="zh-CN" altLang="en-US" sz="2400">
                <a:latin typeface="黑体" panose="02010609060101010101" pitchFamily="49" charset="-122"/>
                <a:ea typeface="黑体" panose="02010609060101010101" pitchFamily="49" charset="-122"/>
              </a:rPr>
              <a:t>键盘输入（</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号调用）</a:t>
            </a:r>
          </a:p>
          <a:p>
            <a:pPr eaLnBrk="1" hangingPunct="1">
              <a:lnSpc>
                <a:spcPct val="110000"/>
              </a:lnSpc>
            </a:pPr>
            <a:r>
              <a:rPr lang="zh-CN" altLang="en-US" sz="2400">
                <a:latin typeface="黑体" panose="02010609060101010101" pitchFamily="49" charset="-122"/>
                <a:ea typeface="黑体" panose="02010609060101010101" pitchFamily="49" charset="-122"/>
              </a:rPr>
              <a:t>无回显的键盘输入（</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号调用）</a:t>
            </a:r>
          </a:p>
          <a:p>
            <a:pPr eaLnBrk="1" hangingPunct="1">
              <a:lnSpc>
                <a:spcPct val="110000"/>
              </a:lnSpc>
            </a:pPr>
            <a:r>
              <a:rPr lang="zh-CN" altLang="en-US" sz="2400">
                <a:latin typeface="黑体" panose="02010609060101010101" pitchFamily="49" charset="-122"/>
                <a:ea typeface="黑体" panose="02010609060101010101" pitchFamily="49" charset="-122"/>
              </a:rPr>
              <a:t>控制台输入输出（</a:t>
            </a:r>
            <a:r>
              <a:rPr lang="en-US" altLang="zh-CN" sz="2400">
                <a:latin typeface="黑体" panose="02010609060101010101" pitchFamily="49" charset="-122"/>
                <a:ea typeface="黑体" panose="02010609060101010101" pitchFamily="49" charset="-122"/>
              </a:rPr>
              <a:t>6</a:t>
            </a:r>
            <a:r>
              <a:rPr lang="zh-CN" altLang="en-US" sz="2400">
                <a:latin typeface="黑体" panose="02010609060101010101" pitchFamily="49" charset="-122"/>
                <a:ea typeface="黑体" panose="02010609060101010101" pitchFamily="49" charset="-122"/>
              </a:rPr>
              <a:t>号调用）</a:t>
            </a:r>
          </a:p>
          <a:p>
            <a:pPr eaLnBrk="1" hangingPunct="1">
              <a:lnSpc>
                <a:spcPct val="110000"/>
              </a:lnSpc>
            </a:pPr>
            <a:r>
              <a:rPr lang="zh-CN" altLang="en-US" sz="2400">
                <a:latin typeface="黑体" panose="02010609060101010101" pitchFamily="49" charset="-122"/>
                <a:ea typeface="黑体" panose="02010609060101010101" pitchFamily="49" charset="-122"/>
              </a:rPr>
              <a:t>无回显的控制台输入（</a:t>
            </a:r>
            <a:r>
              <a:rPr lang="en-US" altLang="zh-CN" sz="2400">
                <a:latin typeface="黑体" panose="02010609060101010101" pitchFamily="49" charset="-122"/>
                <a:ea typeface="黑体" panose="02010609060101010101" pitchFamily="49" charset="-122"/>
              </a:rPr>
              <a:t>7</a:t>
            </a:r>
            <a:r>
              <a:rPr lang="zh-CN" altLang="en-US" sz="2400">
                <a:latin typeface="黑体" panose="02010609060101010101" pitchFamily="49" charset="-122"/>
                <a:ea typeface="黑体" panose="02010609060101010101" pitchFamily="49" charset="-122"/>
              </a:rPr>
              <a:t>号调用）</a:t>
            </a:r>
          </a:p>
          <a:p>
            <a:pPr eaLnBrk="1" hangingPunct="1">
              <a:lnSpc>
                <a:spcPct val="110000"/>
              </a:lnSpc>
            </a:pPr>
            <a:r>
              <a:rPr lang="zh-CN" altLang="en-US" sz="2400">
                <a:latin typeface="黑体" panose="02010609060101010101" pitchFamily="49" charset="-122"/>
                <a:ea typeface="黑体" panose="02010609060101010101" pitchFamily="49" charset="-122"/>
              </a:rPr>
              <a:t>打印输出（</a:t>
            </a:r>
            <a:r>
              <a:rPr lang="en-US" altLang="zh-CN" sz="2400">
                <a:latin typeface="黑体" panose="02010609060101010101" pitchFamily="49" charset="-122"/>
                <a:ea typeface="黑体" panose="02010609060101010101" pitchFamily="49" charset="-122"/>
              </a:rPr>
              <a:t>5</a:t>
            </a:r>
            <a:r>
              <a:rPr lang="zh-CN" altLang="en-US" sz="2400">
                <a:latin typeface="黑体" panose="02010609060101010101" pitchFamily="49" charset="-122"/>
                <a:ea typeface="黑体" panose="02010609060101010101" pitchFamily="49" charset="-122"/>
              </a:rPr>
              <a:t>号调用）</a:t>
            </a:r>
          </a:p>
          <a:p>
            <a:pPr eaLnBrk="1" hangingPunct="1">
              <a:lnSpc>
                <a:spcPct val="110000"/>
              </a:lnSpc>
            </a:pPr>
            <a:r>
              <a:rPr lang="zh-CN" altLang="en-US" sz="2400">
                <a:latin typeface="黑体" panose="02010609060101010101" pitchFamily="49" charset="-122"/>
                <a:ea typeface="黑体" panose="02010609060101010101" pitchFamily="49" charset="-122"/>
              </a:rPr>
              <a:t>输出字符串（</a:t>
            </a:r>
            <a:r>
              <a:rPr lang="en-US" altLang="zh-CN" sz="2400">
                <a:latin typeface="黑体" panose="02010609060101010101" pitchFamily="49" charset="-122"/>
                <a:ea typeface="黑体" panose="02010609060101010101" pitchFamily="49" charset="-122"/>
              </a:rPr>
              <a:t>9</a:t>
            </a:r>
            <a:r>
              <a:rPr lang="zh-CN" altLang="en-US" sz="2400">
                <a:latin typeface="黑体" panose="02010609060101010101" pitchFamily="49" charset="-122"/>
                <a:ea typeface="黑体" panose="02010609060101010101" pitchFamily="49" charset="-122"/>
              </a:rPr>
              <a:t>号调用）</a:t>
            </a:r>
          </a:p>
          <a:p>
            <a:pPr eaLnBrk="1" hangingPunct="1">
              <a:lnSpc>
                <a:spcPct val="110000"/>
              </a:lnSpc>
            </a:pPr>
            <a:r>
              <a:rPr lang="zh-CN" altLang="en-US" sz="2400">
                <a:latin typeface="黑体" panose="02010609060101010101" pitchFamily="49" charset="-122"/>
                <a:ea typeface="黑体" panose="02010609060101010101" pitchFamily="49" charset="-122"/>
              </a:rPr>
              <a:t>输入字符串（</a:t>
            </a:r>
            <a:r>
              <a:rPr lang="en-US" altLang="zh-CN" sz="2400">
                <a:latin typeface="黑体" panose="02010609060101010101" pitchFamily="49" charset="-122"/>
                <a:ea typeface="黑体" panose="02010609060101010101" pitchFamily="49" charset="-122"/>
              </a:rPr>
              <a:t>0AH</a:t>
            </a:r>
            <a:r>
              <a:rPr lang="zh-CN" altLang="en-US" sz="2400">
                <a:latin typeface="黑体" panose="02010609060101010101" pitchFamily="49" charset="-122"/>
                <a:ea typeface="黑体" panose="02010609060101010101" pitchFamily="49" charset="-122"/>
              </a:rPr>
              <a:t>调用）</a:t>
            </a:r>
          </a:p>
          <a:p>
            <a:pPr eaLnBrk="1" hangingPunct="1">
              <a:lnSpc>
                <a:spcPct val="110000"/>
              </a:lnSpc>
            </a:pPr>
            <a:r>
              <a:rPr lang="zh-CN" altLang="en-US" sz="2400">
                <a:latin typeface="黑体" panose="02010609060101010101" pitchFamily="49" charset="-122"/>
                <a:ea typeface="黑体" panose="02010609060101010101" pitchFamily="49" charset="-122"/>
              </a:rPr>
              <a:t>异步通信输入输出（</a:t>
            </a: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号调用）</a:t>
            </a:r>
          </a:p>
          <a:p>
            <a:pPr eaLnBrk="1" hangingPunct="1">
              <a:lnSpc>
                <a:spcPct val="110000"/>
              </a:lnSpc>
            </a:pPr>
            <a:r>
              <a:rPr lang="zh-CN" altLang="en-US" sz="2400">
                <a:latin typeface="黑体" panose="02010609060101010101" pitchFamily="49" charset="-122"/>
                <a:ea typeface="黑体" panose="02010609060101010101" pitchFamily="49" charset="-122"/>
              </a:rPr>
              <a:t>日期与时间的设置与获取（</a:t>
            </a:r>
            <a:r>
              <a:rPr lang="en-US" altLang="zh-CN" sz="2400">
                <a:latin typeface="黑体" panose="02010609060101010101" pitchFamily="49" charset="-122"/>
                <a:ea typeface="黑体" panose="02010609060101010101" pitchFamily="49" charset="-122"/>
              </a:rPr>
              <a:t>2AH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2BH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2CH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2DH</a:t>
            </a:r>
            <a:r>
              <a:rPr lang="zh-CN" altLang="en-US" sz="2400">
                <a:latin typeface="黑体" panose="02010609060101010101" pitchFamily="49" charset="-122"/>
                <a:ea typeface="黑体" panose="02010609060101010101" pitchFamily="49" charset="-122"/>
              </a:rPr>
              <a:t>调用）</a:t>
            </a:r>
          </a:p>
        </p:txBody>
      </p:sp>
    </p:spTree>
    <p:extLst>
      <p:ext uri="{BB962C8B-B14F-4D97-AF65-F5344CB8AC3E}">
        <p14:creationId xmlns:p14="http://schemas.microsoft.com/office/powerpoint/2010/main" val="3239849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06519" y="692311"/>
            <a:ext cx="7774199" cy="658966"/>
          </a:xfrm>
        </p:spPr>
        <p:txBody>
          <a:bodyPr/>
          <a:lstStyle/>
          <a:p>
            <a:pPr algn="l" eaLnBrk="1" hangingPunct="1"/>
            <a:r>
              <a:rPr lang="en-US" altLang="zh-CN" sz="2400" dirty="0">
                <a:solidFill>
                  <a:srgbClr val="000000"/>
                </a:solidFill>
                <a:latin typeface="黑体" panose="02010609060101010101" pitchFamily="49" charset="-122"/>
                <a:ea typeface="黑体" panose="02010609060101010101" pitchFamily="49" charset="-122"/>
              </a:rPr>
              <a:t>3</a:t>
            </a:r>
            <a:r>
              <a:rPr lang="zh-CN" altLang="en-US"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DOS</a:t>
            </a:r>
            <a:r>
              <a:rPr lang="zh-CN" altLang="en-US" sz="2400" dirty="0">
                <a:solidFill>
                  <a:srgbClr val="000000"/>
                </a:solidFill>
                <a:latin typeface="黑体" panose="02010609060101010101" pitchFamily="49" charset="-122"/>
                <a:ea typeface="黑体" panose="02010609060101010101" pitchFamily="49" charset="-122"/>
              </a:rPr>
              <a:t>功能调用实例</a:t>
            </a:r>
          </a:p>
        </p:txBody>
      </p:sp>
      <p:sp>
        <p:nvSpPr>
          <p:cNvPr id="21507" name="Rectangle 3"/>
          <p:cNvSpPr>
            <a:spLocks noGrp="1" noChangeArrowheads="1"/>
          </p:cNvSpPr>
          <p:nvPr>
            <p:ph type="body" idx="1"/>
          </p:nvPr>
        </p:nvSpPr>
        <p:spPr>
          <a:xfrm>
            <a:off x="2206519" y="1413203"/>
            <a:ext cx="7774199" cy="4970025"/>
          </a:xfrm>
        </p:spPr>
        <p:txBody>
          <a:bodyPr/>
          <a:lstStyle/>
          <a:p>
            <a:pPr eaLnBrk="1" hangingPunct="1">
              <a:lnSpc>
                <a:spcPct val="110000"/>
              </a:lnSpc>
              <a:buFontTx/>
              <a:buNone/>
            </a:pPr>
            <a:r>
              <a:rPr lang="en-US" altLang="zh-CN" sz="2801"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利用</a:t>
            </a:r>
            <a:r>
              <a:rPr lang="en-US" altLang="zh-CN" sz="2400" dirty="0">
                <a:latin typeface="黑体" panose="02010609060101010101" pitchFamily="49" charset="-122"/>
                <a:ea typeface="黑体" panose="02010609060101010101" pitchFamily="49" charset="-122"/>
              </a:rPr>
              <a:t>9</a:t>
            </a:r>
            <a:r>
              <a:rPr lang="zh-CN" altLang="en-US" sz="2400" dirty="0">
                <a:latin typeface="黑体" panose="02010609060101010101" pitchFamily="49" charset="-122"/>
                <a:ea typeface="黑体" panose="02010609060101010101" pitchFamily="49" charset="-122"/>
              </a:rPr>
              <a:t>号功能显示字符串</a:t>
            </a:r>
          </a:p>
          <a:p>
            <a:pPr eaLnBrk="1" hangingPunct="1">
              <a:lnSpc>
                <a:spcPct val="11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MOV		AX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MYDATA</a:t>
            </a:r>
          </a:p>
          <a:p>
            <a:pPr eaLnBrk="1" hangingPunct="1">
              <a:lnSpc>
                <a:spcPct val="110000"/>
              </a:lnSpc>
              <a:buFontTx/>
              <a:buNone/>
            </a:pPr>
            <a:r>
              <a:rPr lang="en-US" altLang="zh-CN" sz="2400" dirty="0">
                <a:latin typeface="黑体" panose="02010609060101010101" pitchFamily="49" charset="-122"/>
                <a:ea typeface="黑体" panose="02010609060101010101" pitchFamily="49" charset="-122"/>
              </a:rPr>
              <a:t>		MOV		DS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AX</a:t>
            </a:r>
          </a:p>
          <a:p>
            <a:pPr eaLnBrk="1" hangingPunct="1">
              <a:lnSpc>
                <a:spcPct val="110000"/>
              </a:lnSpc>
              <a:buFontTx/>
              <a:buNone/>
            </a:pPr>
            <a:r>
              <a:rPr lang="en-US" altLang="zh-CN" sz="2400" dirty="0">
                <a:latin typeface="黑体" panose="02010609060101010101" pitchFamily="49" charset="-122"/>
                <a:ea typeface="黑体" panose="02010609060101010101" pitchFamily="49" charset="-122"/>
              </a:rPr>
              <a:t>DISP</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MOV		DX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OFFSET MESSEGE</a:t>
            </a:r>
          </a:p>
          <a:p>
            <a:pPr eaLnBrk="1" hangingPunct="1">
              <a:lnSpc>
                <a:spcPct val="110000"/>
              </a:lnSpc>
              <a:buFontTx/>
              <a:buNone/>
            </a:pPr>
            <a:r>
              <a:rPr lang="en-US" altLang="zh-CN" sz="2400" dirty="0">
                <a:latin typeface="黑体" panose="02010609060101010101" pitchFamily="49" charset="-122"/>
                <a:ea typeface="黑体" panose="02010609060101010101" pitchFamily="49" charset="-122"/>
              </a:rPr>
              <a:t>		MOV		AH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09H</a:t>
            </a:r>
          </a:p>
          <a:p>
            <a:pPr eaLnBrk="1" hangingPunct="1">
              <a:lnSpc>
                <a:spcPct val="110000"/>
              </a:lnSpc>
              <a:buFontTx/>
              <a:buNone/>
            </a:pPr>
            <a:r>
              <a:rPr lang="en-US" altLang="zh-CN" sz="2400" dirty="0">
                <a:latin typeface="黑体" panose="02010609060101010101" pitchFamily="49" charset="-122"/>
                <a:ea typeface="黑体" panose="02010609060101010101" pitchFamily="49" charset="-122"/>
              </a:rPr>
              <a:t>		INT		21H</a:t>
            </a:r>
          </a:p>
          <a:p>
            <a:pPr eaLnBrk="1" hangingPunct="1">
              <a:lnSpc>
                <a:spcPct val="110000"/>
              </a:lnSpc>
              <a:buFontTx/>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；利用</a:t>
            </a:r>
            <a:r>
              <a:rPr lang="en-US" altLang="zh-CN" sz="2400" dirty="0">
                <a:latin typeface="黑体" panose="02010609060101010101" pitchFamily="49" charset="-122"/>
                <a:ea typeface="黑体" panose="02010609060101010101" pitchFamily="49" charset="-122"/>
              </a:rPr>
              <a:t>10</a:t>
            </a:r>
            <a:r>
              <a:rPr lang="zh-CN" altLang="en-US" sz="2400" dirty="0">
                <a:latin typeface="黑体" panose="02010609060101010101" pitchFamily="49" charset="-122"/>
                <a:ea typeface="黑体" panose="02010609060101010101" pitchFamily="49" charset="-122"/>
              </a:rPr>
              <a:t>号功能接收字符到缓冲区</a:t>
            </a:r>
          </a:p>
          <a:p>
            <a:pPr eaLnBrk="1" hangingPunct="1">
              <a:lnSpc>
                <a:spcPct val="110000"/>
              </a:lnSpc>
              <a:buFontTx/>
              <a:buNone/>
            </a:pPr>
            <a:r>
              <a:rPr lang="en-US" altLang="zh-CN" sz="2400" dirty="0">
                <a:latin typeface="黑体" panose="02010609060101010101" pitchFamily="49" charset="-122"/>
                <a:ea typeface="黑体" panose="02010609060101010101" pitchFamily="49" charset="-122"/>
              </a:rPr>
              <a:t>KEY</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MOV		DX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OFFSET PARAMETERS</a:t>
            </a:r>
          </a:p>
          <a:p>
            <a:pPr eaLnBrk="1" hangingPunct="1">
              <a:lnSpc>
                <a:spcPct val="110000"/>
              </a:lnSpc>
              <a:buFontTx/>
              <a:buNone/>
            </a:pPr>
            <a:r>
              <a:rPr lang="en-US" altLang="zh-CN" sz="2400" dirty="0">
                <a:latin typeface="黑体" panose="02010609060101010101" pitchFamily="49" charset="-122"/>
                <a:ea typeface="黑体" panose="02010609060101010101" pitchFamily="49" charset="-122"/>
              </a:rPr>
              <a:t>		MOV		AH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10</a:t>
            </a:r>
          </a:p>
          <a:p>
            <a:pPr eaLnBrk="1" hangingPunct="1">
              <a:lnSpc>
                <a:spcPct val="110000"/>
              </a:lnSpc>
              <a:buFontTx/>
              <a:buNone/>
            </a:pPr>
            <a:r>
              <a:rPr lang="en-US" altLang="zh-CN" sz="2400" dirty="0">
                <a:latin typeface="黑体" panose="02010609060101010101" pitchFamily="49" charset="-122"/>
                <a:ea typeface="黑体" panose="02010609060101010101" pitchFamily="49" charset="-122"/>
              </a:rPr>
              <a:t>		INT		21H</a:t>
            </a:r>
          </a:p>
        </p:txBody>
      </p:sp>
    </p:spTree>
    <p:extLst>
      <p:ext uri="{BB962C8B-B14F-4D97-AF65-F5344CB8AC3E}">
        <p14:creationId xmlns:p14="http://schemas.microsoft.com/office/powerpoint/2010/main" val="3119666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456079" y="2784683"/>
            <a:ext cx="6007269"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5400" kern="0" dirty="0" smtClean="0">
                <a:solidFill>
                  <a:srgbClr val="EA5E66"/>
                </a:solidFill>
                <a:latin typeface="Arial"/>
                <a:ea typeface="微软雅黑"/>
              </a:rPr>
              <a:t>顺序结构程序设计</a:t>
            </a:r>
            <a:endParaRPr lang="zh-CN" altLang="en-US" sz="5400" kern="0" dirty="0">
              <a:solidFill>
                <a:srgbClr val="EA5E6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07</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1" name="组合 50"/>
          <p:cNvGrpSpPr/>
          <p:nvPr/>
        </p:nvGrpSpPr>
        <p:grpSpPr>
          <a:xfrm>
            <a:off x="2350790" y="2367417"/>
            <a:ext cx="1477153" cy="1477701"/>
            <a:chOff x="5699322" y="3963624"/>
            <a:chExt cx="132182" cy="132201"/>
          </a:xfrm>
          <a:solidFill>
            <a:srgbClr val="EA5E66"/>
          </a:solidFill>
        </p:grpSpPr>
        <p:sp>
          <p:nvSpPr>
            <p:cNvPr id="52" name="Freeform 412"/>
            <p:cNvSpPr>
              <a:spLocks noEditPoints="1"/>
            </p:cNvSpPr>
            <p:nvPr/>
          </p:nvSpPr>
          <p:spPr bwMode="auto">
            <a:xfrm>
              <a:off x="5781489" y="3963624"/>
              <a:ext cx="50015" cy="50022"/>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sp>
          <p:nvSpPr>
            <p:cNvPr id="53" name="Freeform 413"/>
            <p:cNvSpPr>
              <a:spLocks noEditPoints="1"/>
            </p:cNvSpPr>
            <p:nvPr/>
          </p:nvSpPr>
          <p:spPr bwMode="auto">
            <a:xfrm>
              <a:off x="5699322" y="3996972"/>
              <a:ext cx="98839" cy="98853"/>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983756227"/>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2062023" y="1845102"/>
            <a:ext cx="8064779" cy="3385333"/>
          </a:xfrm>
        </p:spPr>
        <p:txBody>
          <a:bodyPr/>
          <a:lstStyle/>
          <a:p>
            <a:pPr algn="just" eaLnBrk="1" hangingPunct="1">
              <a:lnSpc>
                <a:spcPct val="120000"/>
              </a:lnSpc>
            </a:pPr>
            <a:r>
              <a:rPr lang="zh-CN" altLang="en-US" sz="2400" dirty="0">
                <a:latin typeface="黑体" panose="02010609060101010101" pitchFamily="49" charset="-122"/>
              </a:rPr>
              <a:t>汇编语言源程序主体（代码段）可以有顺序、分支、循环、子程序和宏等结构。</a:t>
            </a:r>
          </a:p>
          <a:p>
            <a:pPr algn="just" eaLnBrk="1" hangingPunct="1">
              <a:lnSpc>
                <a:spcPct val="120000"/>
              </a:lnSpc>
            </a:pPr>
            <a:r>
              <a:rPr lang="zh-CN" altLang="en-US" sz="2400" dirty="0">
                <a:latin typeface="黑体" panose="02010609060101010101" pitchFamily="49" charset="-122"/>
              </a:rPr>
              <a:t>早期版本的汇编程序不直接支持结构化程序设计，可以用微处理器指令系统中的转移指令、循环指令、子程序调用及返回指令，实现程序的各种结构形式。</a:t>
            </a:r>
          </a:p>
          <a:p>
            <a:pPr eaLnBrk="1" hangingPunct="1">
              <a:lnSpc>
                <a:spcPct val="120000"/>
              </a:lnSpc>
            </a:pPr>
            <a:endParaRPr lang="en-US" altLang="zh-CN" sz="2400" dirty="0">
              <a:latin typeface="黑体" panose="02010609060101010101" pitchFamily="49" charset="-122"/>
            </a:endParaRPr>
          </a:p>
        </p:txBody>
      </p:sp>
    </p:spTree>
    <p:extLst>
      <p:ext uri="{BB962C8B-B14F-4D97-AF65-F5344CB8AC3E}">
        <p14:creationId xmlns:p14="http://schemas.microsoft.com/office/powerpoint/2010/main" val="4280068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2494806" y="1125538"/>
            <a:ext cx="7774199" cy="4115753"/>
          </a:xfrm>
        </p:spPr>
        <p:txBody>
          <a:bodyPr/>
          <a:lstStyle/>
          <a:p>
            <a:pPr eaLnBrk="1" hangingPunct="1">
              <a:lnSpc>
                <a:spcPct val="90000"/>
              </a:lnSpc>
            </a:pPr>
            <a:r>
              <a:rPr lang="zh-CN" altLang="en-US" sz="2400" b="1" dirty="0" smtClean="0">
                <a:latin typeface="黑体" panose="02010609060101010101" pitchFamily="49" charset="-122"/>
              </a:rPr>
              <a:t>例</a:t>
            </a:r>
            <a:r>
              <a:rPr lang="en-US" altLang="zh-CN" sz="2400" b="1" dirty="0" smtClean="0">
                <a:latin typeface="黑体" panose="02010609060101010101" pitchFamily="49" charset="-122"/>
              </a:rPr>
              <a:t> </a:t>
            </a:r>
            <a:r>
              <a:rPr lang="zh-CN" altLang="en-US" sz="2400" dirty="0">
                <a:latin typeface="黑体" panose="02010609060101010101" pitchFamily="49" charset="-122"/>
              </a:rPr>
              <a:t>求两个数的平均值。这两个数分别放在</a:t>
            </a:r>
            <a:r>
              <a:rPr lang="en-US" altLang="zh-CN" sz="2400" dirty="0">
                <a:latin typeface="黑体" panose="02010609060101010101" pitchFamily="49" charset="-122"/>
              </a:rPr>
              <a:t>X</a:t>
            </a:r>
            <a:r>
              <a:rPr lang="zh-CN" altLang="en-US" sz="2400" dirty="0">
                <a:latin typeface="黑体" panose="02010609060101010101" pitchFamily="49" charset="-122"/>
              </a:rPr>
              <a:t>单元和</a:t>
            </a:r>
            <a:r>
              <a:rPr lang="en-US" altLang="zh-CN" sz="2400" dirty="0">
                <a:latin typeface="黑体" panose="02010609060101010101" pitchFamily="49" charset="-122"/>
              </a:rPr>
              <a:t>Y </a:t>
            </a:r>
            <a:r>
              <a:rPr lang="zh-CN" altLang="en-US" sz="2400" dirty="0">
                <a:latin typeface="黑体" panose="02010609060101010101" pitchFamily="49" charset="-122"/>
              </a:rPr>
              <a:t>单元中，而平均值放在</a:t>
            </a:r>
            <a:r>
              <a:rPr lang="en-US" altLang="zh-CN" sz="2400" dirty="0">
                <a:latin typeface="黑体" panose="02010609060101010101" pitchFamily="49" charset="-122"/>
              </a:rPr>
              <a:t>Z</a:t>
            </a:r>
            <a:r>
              <a:rPr lang="zh-CN" altLang="en-US" sz="2400" dirty="0">
                <a:latin typeface="黑体" panose="02010609060101010101" pitchFamily="49" charset="-122"/>
              </a:rPr>
              <a:t>单元中。</a:t>
            </a:r>
          </a:p>
          <a:p>
            <a:pPr eaLnBrk="1" hangingPunct="1">
              <a:lnSpc>
                <a:spcPct val="90000"/>
              </a:lnSpc>
              <a:buFontTx/>
              <a:buNone/>
            </a:pPr>
            <a:r>
              <a:rPr lang="zh-CN" altLang="en-US" sz="2400" dirty="0">
                <a:latin typeface="黑体" panose="02010609060101010101" pitchFamily="49" charset="-122"/>
              </a:rPr>
              <a:t>根据题意，所设计的程序如下：</a:t>
            </a:r>
          </a:p>
          <a:p>
            <a:pPr eaLnBrk="1" hangingPunct="1">
              <a:lnSpc>
                <a:spcPct val="90000"/>
              </a:lnSpc>
              <a:buFontTx/>
              <a:buNone/>
            </a:pPr>
            <a:r>
              <a:rPr lang="zh-CN" altLang="en-US" sz="2400" dirty="0">
                <a:latin typeface="黑体" panose="02010609060101010101" pitchFamily="49" charset="-122"/>
              </a:rPr>
              <a:t>    </a:t>
            </a:r>
            <a:r>
              <a:rPr lang="en-US" altLang="zh-CN" sz="2400" dirty="0">
                <a:latin typeface="黑体" panose="02010609060101010101" pitchFamily="49" charset="-122"/>
              </a:rPr>
              <a:t>.MODEL	SMALL</a:t>
            </a:r>
          </a:p>
          <a:p>
            <a:pPr eaLnBrk="1" hangingPunct="1">
              <a:lnSpc>
                <a:spcPct val="90000"/>
              </a:lnSpc>
              <a:buFontTx/>
              <a:buNone/>
            </a:pPr>
            <a:r>
              <a:rPr lang="en-US" altLang="zh-CN" sz="2400" dirty="0">
                <a:latin typeface="黑体" panose="02010609060101010101" pitchFamily="49" charset="-122"/>
              </a:rPr>
              <a:t>    .STACK</a:t>
            </a:r>
          </a:p>
          <a:p>
            <a:pPr eaLnBrk="1" hangingPunct="1">
              <a:lnSpc>
                <a:spcPct val="90000"/>
              </a:lnSpc>
              <a:buFontTx/>
              <a:buNone/>
            </a:pPr>
            <a:r>
              <a:rPr lang="en-US" altLang="zh-CN" sz="2400" dirty="0">
                <a:latin typeface="黑体" panose="02010609060101010101" pitchFamily="49" charset="-122"/>
              </a:rPr>
              <a:t>    .DATA</a:t>
            </a:r>
          </a:p>
          <a:p>
            <a:pPr eaLnBrk="1" hangingPunct="1">
              <a:lnSpc>
                <a:spcPct val="90000"/>
              </a:lnSpc>
              <a:buFontTx/>
              <a:buNone/>
            </a:pPr>
            <a:r>
              <a:rPr lang="en-US" altLang="zh-CN" sz="2400" dirty="0">
                <a:latin typeface="黑体" panose="02010609060101010101" pitchFamily="49" charset="-122"/>
              </a:rPr>
              <a:t>    X		DB	8CH</a:t>
            </a:r>
          </a:p>
          <a:p>
            <a:pPr eaLnBrk="1" hangingPunct="1">
              <a:lnSpc>
                <a:spcPct val="90000"/>
              </a:lnSpc>
              <a:buFontTx/>
              <a:buNone/>
            </a:pPr>
            <a:r>
              <a:rPr lang="en-US" altLang="zh-CN" sz="2400" dirty="0">
                <a:latin typeface="黑体" panose="02010609060101010101" pitchFamily="49" charset="-122"/>
              </a:rPr>
              <a:t>    Y 		DB	64H</a:t>
            </a:r>
          </a:p>
          <a:p>
            <a:pPr eaLnBrk="1" hangingPunct="1">
              <a:lnSpc>
                <a:spcPct val="90000"/>
              </a:lnSpc>
              <a:buFontTx/>
              <a:buNone/>
            </a:pPr>
            <a:r>
              <a:rPr lang="en-US" altLang="zh-CN" sz="2400" dirty="0">
                <a:latin typeface="黑体" panose="02010609060101010101" pitchFamily="49" charset="-122"/>
              </a:rPr>
              <a:t>    Z		DB	</a:t>
            </a:r>
            <a:r>
              <a:rPr lang="zh-CN" altLang="en-US" sz="2400" dirty="0">
                <a:latin typeface="黑体" panose="02010609060101010101" pitchFamily="49" charset="-122"/>
              </a:rPr>
              <a:t>？</a:t>
            </a:r>
          </a:p>
        </p:txBody>
      </p:sp>
    </p:spTree>
    <p:extLst>
      <p:ext uri="{BB962C8B-B14F-4D97-AF65-F5344CB8AC3E}">
        <p14:creationId xmlns:p14="http://schemas.microsoft.com/office/powerpoint/2010/main" val="2504669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1"/>
          </p:nvPr>
        </p:nvSpPr>
        <p:spPr>
          <a:xfrm>
            <a:off x="2854846" y="981522"/>
            <a:ext cx="7850417" cy="4825529"/>
          </a:xfrm>
        </p:spPr>
        <p:txBody>
          <a:bodyPr/>
          <a:lstStyle/>
          <a:p>
            <a:pPr eaLnBrk="1" hangingPunct="1">
              <a:lnSpc>
                <a:spcPct val="90000"/>
              </a:lnSpc>
              <a:buFontTx/>
              <a:buNone/>
            </a:pPr>
            <a:r>
              <a:rPr lang="en-US" altLang="zh-CN" sz="2400" dirty="0">
                <a:latin typeface="黑体" panose="02010609060101010101" pitchFamily="49" charset="-122"/>
              </a:rPr>
              <a:t>.CODE</a:t>
            </a:r>
          </a:p>
          <a:p>
            <a:pPr eaLnBrk="1" hangingPunct="1">
              <a:lnSpc>
                <a:spcPct val="90000"/>
              </a:lnSpc>
              <a:buFontTx/>
              <a:buNone/>
            </a:pPr>
            <a:r>
              <a:rPr lang="en-US" altLang="zh-CN" sz="2400" dirty="0">
                <a:latin typeface="黑体" panose="02010609060101010101" pitchFamily="49" charset="-122"/>
              </a:rPr>
              <a:t>.STARTUP</a:t>
            </a:r>
          </a:p>
          <a:p>
            <a:pPr eaLnBrk="1" hangingPunct="1">
              <a:lnSpc>
                <a:spcPct val="90000"/>
              </a:lnSpc>
              <a:buFontTx/>
              <a:buNone/>
            </a:pPr>
            <a:r>
              <a:rPr lang="en-US" altLang="zh-CN" sz="2400" dirty="0">
                <a:latin typeface="黑体" panose="02010609060101010101" pitchFamily="49" charset="-122"/>
              </a:rPr>
              <a:t>   	MOV	AL</a:t>
            </a:r>
            <a:r>
              <a:rPr lang="zh-CN" altLang="en-US" sz="2400" dirty="0">
                <a:latin typeface="黑体" panose="02010609060101010101" pitchFamily="49" charset="-122"/>
              </a:rPr>
              <a:t>，</a:t>
            </a:r>
            <a:r>
              <a:rPr lang="en-US" altLang="zh-CN" sz="2400" dirty="0">
                <a:latin typeface="黑体" panose="02010609060101010101" pitchFamily="49" charset="-122"/>
              </a:rPr>
              <a:t>X		</a:t>
            </a:r>
            <a:r>
              <a:rPr lang="zh-CN" altLang="en-US" sz="2400" dirty="0">
                <a:latin typeface="黑体" panose="02010609060101010101" pitchFamily="49" charset="-122"/>
              </a:rPr>
              <a:t>；</a:t>
            </a:r>
            <a:r>
              <a:rPr lang="en-US" altLang="zh-CN" sz="2400" dirty="0">
                <a:latin typeface="黑体" panose="02010609060101010101" pitchFamily="49" charset="-122"/>
              </a:rPr>
              <a:t>AL←8CH</a:t>
            </a:r>
          </a:p>
          <a:p>
            <a:pPr eaLnBrk="1" hangingPunct="1">
              <a:lnSpc>
                <a:spcPct val="90000"/>
              </a:lnSpc>
              <a:buFontTx/>
              <a:buNone/>
            </a:pPr>
            <a:r>
              <a:rPr lang="en-US" altLang="zh-CN" sz="2400" dirty="0">
                <a:latin typeface="黑体" panose="02010609060101010101" pitchFamily="49" charset="-122"/>
              </a:rPr>
              <a:t>		ADD	AL</a:t>
            </a:r>
            <a:r>
              <a:rPr lang="zh-CN" altLang="en-US" sz="2400" dirty="0">
                <a:latin typeface="黑体" panose="02010609060101010101" pitchFamily="49" charset="-122"/>
              </a:rPr>
              <a:t>，</a:t>
            </a:r>
            <a:r>
              <a:rPr lang="en-US" altLang="zh-CN" sz="2400" dirty="0">
                <a:latin typeface="黑体" panose="02010609060101010101" pitchFamily="49" charset="-122"/>
              </a:rPr>
              <a:t>Y		</a:t>
            </a:r>
            <a:r>
              <a:rPr lang="zh-CN" altLang="en-US" sz="2400" dirty="0">
                <a:latin typeface="黑体" panose="02010609060101010101" pitchFamily="49" charset="-122"/>
              </a:rPr>
              <a:t>；</a:t>
            </a:r>
            <a:r>
              <a:rPr lang="en-US" altLang="zh-CN" sz="2400" dirty="0">
                <a:latin typeface="黑体" panose="02010609060101010101" pitchFamily="49" charset="-122"/>
              </a:rPr>
              <a:t>AL←8CH+64H</a:t>
            </a:r>
          </a:p>
          <a:p>
            <a:pPr eaLnBrk="1" hangingPunct="1">
              <a:lnSpc>
                <a:spcPct val="90000"/>
              </a:lnSpc>
              <a:buFontTx/>
              <a:buNone/>
            </a:pPr>
            <a:r>
              <a:rPr lang="en-US" altLang="zh-CN" sz="2400" dirty="0">
                <a:latin typeface="黑体" panose="02010609060101010101" pitchFamily="49" charset="-122"/>
              </a:rPr>
              <a:t>      MOV	AH</a:t>
            </a:r>
            <a:r>
              <a:rPr lang="zh-CN" altLang="en-US" sz="2400" dirty="0">
                <a:latin typeface="黑体" panose="02010609060101010101" pitchFamily="49" charset="-122"/>
              </a:rPr>
              <a:t>，</a:t>
            </a:r>
            <a:r>
              <a:rPr lang="en-US" altLang="zh-CN" sz="2400" dirty="0">
                <a:latin typeface="黑体" panose="02010609060101010101" pitchFamily="49" charset="-122"/>
              </a:rPr>
              <a:t>00H  	</a:t>
            </a:r>
            <a:r>
              <a:rPr lang="zh-CN" altLang="en-US" sz="2400" dirty="0">
                <a:latin typeface="黑体" panose="02010609060101010101" pitchFamily="49" charset="-122"/>
              </a:rPr>
              <a:t>；</a:t>
            </a:r>
            <a:r>
              <a:rPr lang="en-US" altLang="zh-CN" sz="2400" dirty="0">
                <a:latin typeface="黑体" panose="02010609060101010101" pitchFamily="49" charset="-122"/>
              </a:rPr>
              <a:t>AH←00H</a:t>
            </a:r>
          </a:p>
          <a:p>
            <a:pPr eaLnBrk="1" hangingPunct="1">
              <a:lnSpc>
                <a:spcPct val="90000"/>
              </a:lnSpc>
              <a:buFontTx/>
              <a:buNone/>
            </a:pPr>
            <a:r>
              <a:rPr lang="en-US" altLang="zh-CN" sz="2400" dirty="0">
                <a:latin typeface="黑体" panose="02010609060101010101" pitchFamily="49" charset="-122"/>
              </a:rPr>
              <a:t>		ADC	AH</a:t>
            </a:r>
            <a:r>
              <a:rPr lang="zh-CN" altLang="en-US" sz="2400" dirty="0">
                <a:latin typeface="黑体" panose="02010609060101010101" pitchFamily="49" charset="-122"/>
              </a:rPr>
              <a:t>，</a:t>
            </a:r>
            <a:r>
              <a:rPr lang="en-US" altLang="zh-CN" sz="2400" dirty="0">
                <a:latin typeface="黑体" panose="02010609060101010101" pitchFamily="49" charset="-122"/>
              </a:rPr>
              <a:t>00H 	</a:t>
            </a:r>
            <a:r>
              <a:rPr lang="zh-CN" altLang="en-US" sz="2400" dirty="0">
                <a:latin typeface="黑体" panose="02010609060101010101" pitchFamily="49" charset="-122"/>
              </a:rPr>
              <a:t>；进位送</a:t>
            </a:r>
            <a:r>
              <a:rPr lang="en-US" altLang="zh-CN" sz="2400" dirty="0">
                <a:latin typeface="黑体" panose="02010609060101010101" pitchFamily="49" charset="-122"/>
              </a:rPr>
              <a:t>AH</a:t>
            </a:r>
          </a:p>
          <a:p>
            <a:pPr eaLnBrk="1" hangingPunct="1">
              <a:lnSpc>
                <a:spcPct val="90000"/>
              </a:lnSpc>
              <a:buFontTx/>
              <a:buNone/>
            </a:pPr>
            <a:r>
              <a:rPr lang="en-US" altLang="zh-CN" sz="2400" dirty="0">
                <a:latin typeface="黑体" panose="02010609060101010101" pitchFamily="49" charset="-122"/>
              </a:rPr>
              <a:t>		MOV	BL</a:t>
            </a:r>
            <a:r>
              <a:rPr lang="zh-CN" altLang="en-US" sz="2400" dirty="0">
                <a:latin typeface="黑体" panose="02010609060101010101" pitchFamily="49" charset="-122"/>
              </a:rPr>
              <a:t>，</a:t>
            </a:r>
            <a:r>
              <a:rPr lang="en-US" altLang="zh-CN" sz="2400" dirty="0">
                <a:latin typeface="黑体" panose="02010609060101010101" pitchFamily="49" charset="-122"/>
              </a:rPr>
              <a:t>2    	</a:t>
            </a:r>
            <a:r>
              <a:rPr lang="zh-CN" altLang="en-US" sz="2400" dirty="0">
                <a:latin typeface="黑体" panose="02010609060101010101" pitchFamily="49" charset="-122"/>
              </a:rPr>
              <a:t>；除数</a:t>
            </a:r>
            <a:r>
              <a:rPr lang="en-US" altLang="zh-CN" sz="2400" dirty="0">
                <a:latin typeface="黑体" panose="02010609060101010101" pitchFamily="49" charset="-122"/>
              </a:rPr>
              <a:t>2→BL</a:t>
            </a:r>
          </a:p>
          <a:p>
            <a:pPr eaLnBrk="1" hangingPunct="1">
              <a:lnSpc>
                <a:spcPct val="90000"/>
              </a:lnSpc>
              <a:buFontTx/>
              <a:buNone/>
            </a:pPr>
            <a:r>
              <a:rPr lang="en-US" altLang="zh-CN" sz="2400" dirty="0">
                <a:latin typeface="黑体" panose="02010609060101010101" pitchFamily="49" charset="-122"/>
              </a:rPr>
              <a:t>		DIV	BL      	</a:t>
            </a:r>
            <a:r>
              <a:rPr lang="zh-CN" altLang="en-US" sz="2400" dirty="0">
                <a:latin typeface="黑体" panose="02010609060101010101" pitchFamily="49" charset="-122"/>
              </a:rPr>
              <a:t>；</a:t>
            </a:r>
            <a:r>
              <a:rPr lang="en-US" altLang="zh-CN" sz="2400" dirty="0">
                <a:latin typeface="黑体" panose="02010609060101010101" pitchFamily="49" charset="-122"/>
              </a:rPr>
              <a:t>AX</a:t>
            </a:r>
            <a:r>
              <a:rPr lang="zh-CN" altLang="en-US" sz="2400" dirty="0">
                <a:latin typeface="黑体" panose="02010609060101010101" pitchFamily="49" charset="-122"/>
              </a:rPr>
              <a:t>除以</a:t>
            </a:r>
            <a:r>
              <a:rPr lang="en-US" altLang="zh-CN" sz="2400" dirty="0">
                <a:latin typeface="黑体" panose="02010609060101010101" pitchFamily="49" charset="-122"/>
              </a:rPr>
              <a:t>BL</a:t>
            </a:r>
            <a:r>
              <a:rPr lang="zh-CN" altLang="en-US" sz="2400" dirty="0">
                <a:latin typeface="黑体" panose="02010609060101010101" pitchFamily="49" charset="-122"/>
              </a:rPr>
              <a:t>的内容，</a:t>
            </a:r>
          </a:p>
          <a:p>
            <a:pPr eaLnBrk="1" hangingPunct="1">
              <a:lnSpc>
                <a:spcPct val="90000"/>
              </a:lnSpc>
              <a:buFontTx/>
              <a:buNone/>
            </a:pPr>
            <a:r>
              <a:rPr lang="zh-CN" altLang="en-US" sz="2400" dirty="0">
                <a:latin typeface="黑体" panose="02010609060101010101" pitchFamily="49" charset="-122"/>
              </a:rPr>
              <a:t>                        ；商→</a:t>
            </a:r>
            <a:r>
              <a:rPr lang="en-US" altLang="zh-CN" sz="2400" dirty="0">
                <a:latin typeface="黑体" panose="02010609060101010101" pitchFamily="49" charset="-122"/>
              </a:rPr>
              <a:t>AL</a:t>
            </a:r>
            <a:r>
              <a:rPr lang="zh-CN" altLang="en-US" sz="2400" dirty="0">
                <a:latin typeface="黑体" panose="02010609060101010101" pitchFamily="49" charset="-122"/>
              </a:rPr>
              <a:t>，余数→</a:t>
            </a:r>
            <a:r>
              <a:rPr lang="en-US" altLang="zh-CN" sz="2400" dirty="0">
                <a:latin typeface="黑体" panose="02010609060101010101" pitchFamily="49" charset="-122"/>
              </a:rPr>
              <a:t>AH</a:t>
            </a:r>
          </a:p>
          <a:p>
            <a:pPr eaLnBrk="1" hangingPunct="1">
              <a:lnSpc>
                <a:spcPct val="90000"/>
              </a:lnSpc>
              <a:buFontTx/>
              <a:buNone/>
            </a:pPr>
            <a:r>
              <a:rPr lang="en-US" altLang="zh-CN" sz="2400" dirty="0">
                <a:latin typeface="黑体" panose="02010609060101010101" pitchFamily="49" charset="-122"/>
              </a:rPr>
              <a:t>		MOV	Z</a:t>
            </a:r>
            <a:r>
              <a:rPr lang="zh-CN" altLang="en-US" sz="2400" dirty="0">
                <a:latin typeface="黑体" panose="02010609060101010101" pitchFamily="49" charset="-122"/>
              </a:rPr>
              <a:t>，</a:t>
            </a:r>
            <a:r>
              <a:rPr lang="en-US" altLang="zh-CN" sz="2400" dirty="0">
                <a:latin typeface="黑体" panose="02010609060101010101" pitchFamily="49" charset="-122"/>
              </a:rPr>
              <a:t>AL   	</a:t>
            </a:r>
            <a:r>
              <a:rPr lang="zh-CN" altLang="en-US" sz="2400" dirty="0">
                <a:latin typeface="黑体" panose="02010609060101010101" pitchFamily="49" charset="-122"/>
              </a:rPr>
              <a:t>；结果送入</a:t>
            </a:r>
            <a:r>
              <a:rPr lang="en-US" altLang="zh-CN" sz="2400" dirty="0">
                <a:latin typeface="黑体" panose="02010609060101010101" pitchFamily="49" charset="-122"/>
              </a:rPr>
              <a:t>Z</a:t>
            </a:r>
            <a:r>
              <a:rPr lang="zh-CN" altLang="en-US" sz="2400" dirty="0">
                <a:latin typeface="黑体" panose="02010609060101010101" pitchFamily="49" charset="-122"/>
              </a:rPr>
              <a:t>单元</a:t>
            </a:r>
          </a:p>
          <a:p>
            <a:pPr eaLnBrk="1" hangingPunct="1">
              <a:lnSpc>
                <a:spcPct val="90000"/>
              </a:lnSpc>
              <a:buFontTx/>
              <a:buNone/>
            </a:pPr>
            <a:r>
              <a:rPr lang="zh-CN" altLang="en-US" sz="2400" dirty="0">
                <a:latin typeface="黑体" panose="02010609060101010101" pitchFamily="49" charset="-122"/>
              </a:rPr>
              <a:t>    		</a:t>
            </a:r>
            <a:r>
              <a:rPr lang="en-US" altLang="zh-CN" sz="2400" dirty="0">
                <a:latin typeface="黑体" panose="02010609060101010101" pitchFamily="49" charset="-122"/>
              </a:rPr>
              <a:t>.EXIT 0</a:t>
            </a:r>
          </a:p>
          <a:p>
            <a:pPr eaLnBrk="1" hangingPunct="1">
              <a:lnSpc>
                <a:spcPct val="90000"/>
              </a:lnSpc>
              <a:buFontTx/>
              <a:buNone/>
            </a:pPr>
            <a:r>
              <a:rPr lang="en-US" altLang="zh-CN" sz="2400" dirty="0">
                <a:latin typeface="黑体" panose="02010609060101010101" pitchFamily="49" charset="-122"/>
              </a:rPr>
              <a:t>END</a:t>
            </a:r>
          </a:p>
        </p:txBody>
      </p:sp>
    </p:spTree>
    <p:extLst>
      <p:ext uri="{BB962C8B-B14F-4D97-AF65-F5344CB8AC3E}">
        <p14:creationId xmlns:p14="http://schemas.microsoft.com/office/powerpoint/2010/main" val="2927618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519142" y="2637706"/>
            <a:ext cx="5472608"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6000" kern="0" dirty="0">
                <a:solidFill>
                  <a:srgbClr val="0099A9"/>
                </a:solidFill>
                <a:latin typeface="Arial"/>
                <a:ea typeface="微软雅黑"/>
              </a:rPr>
              <a:t>分支程序设计</a:t>
            </a:r>
            <a:endParaRPr lang="zh-CN" altLang="en-US" sz="6000" kern="0" dirty="0">
              <a:solidFill>
                <a:srgbClr val="0099A9"/>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08</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4" name="组合 53"/>
          <p:cNvGrpSpPr/>
          <p:nvPr/>
        </p:nvGrpSpPr>
        <p:grpSpPr>
          <a:xfrm>
            <a:off x="2524837" y="2227653"/>
            <a:ext cx="1449872" cy="1417567"/>
            <a:chOff x="5710238" y="3049588"/>
            <a:chExt cx="771526" cy="754062"/>
          </a:xfrm>
          <a:solidFill>
            <a:srgbClr val="0099A9"/>
          </a:solidFill>
        </p:grpSpPr>
        <p:sp>
          <p:nvSpPr>
            <p:cNvPr id="55" name="Freeform 355"/>
            <p:cNvSpPr>
              <a:spLocks/>
            </p:cNvSpPr>
            <p:nvPr/>
          </p:nvSpPr>
          <p:spPr bwMode="auto">
            <a:xfrm>
              <a:off x="6026151" y="3049588"/>
              <a:ext cx="106363" cy="125413"/>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6" name="Freeform 356"/>
            <p:cNvSpPr>
              <a:spLocks/>
            </p:cNvSpPr>
            <p:nvPr/>
          </p:nvSpPr>
          <p:spPr bwMode="auto">
            <a:xfrm>
              <a:off x="5797551" y="3160713"/>
              <a:ext cx="479425" cy="49847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7" name="Freeform 357"/>
            <p:cNvSpPr>
              <a:spLocks noEditPoints="1"/>
            </p:cNvSpPr>
            <p:nvPr/>
          </p:nvSpPr>
          <p:spPr bwMode="auto">
            <a:xfrm>
              <a:off x="5710238" y="3370263"/>
              <a:ext cx="169863" cy="155575"/>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8" name="Freeform 358"/>
            <p:cNvSpPr>
              <a:spLocks/>
            </p:cNvSpPr>
            <p:nvPr/>
          </p:nvSpPr>
          <p:spPr bwMode="auto">
            <a:xfrm>
              <a:off x="5721351" y="3340100"/>
              <a:ext cx="760413" cy="463550"/>
            </a:xfrm>
            <a:custGeom>
              <a:avLst/>
              <a:gdLst>
                <a:gd name="T0" fmla="*/ 479 w 479"/>
                <a:gd name="T1" fmla="*/ 0 h 292"/>
                <a:gd name="T2" fmla="*/ 395 w 479"/>
                <a:gd name="T3" fmla="*/ 33 h 292"/>
                <a:gd name="T4" fmla="*/ 412 w 479"/>
                <a:gd name="T5" fmla="*/ 45 h 292"/>
                <a:gd name="T6" fmla="*/ 307 w 479"/>
                <a:gd name="T7" fmla="*/ 158 h 292"/>
                <a:gd name="T8" fmla="*/ 213 w 479"/>
                <a:gd name="T9" fmla="*/ 148 h 292"/>
                <a:gd name="T10" fmla="*/ 139 w 479"/>
                <a:gd name="T11" fmla="*/ 225 h 292"/>
                <a:gd name="T12" fmla="*/ 62 w 479"/>
                <a:gd name="T13" fmla="*/ 187 h 292"/>
                <a:gd name="T14" fmla="*/ 0 w 479"/>
                <a:gd name="T15" fmla="*/ 266 h 292"/>
                <a:gd name="T16" fmla="*/ 33 w 479"/>
                <a:gd name="T17" fmla="*/ 292 h 292"/>
                <a:gd name="T18" fmla="*/ 74 w 479"/>
                <a:gd name="T19" fmla="*/ 242 h 292"/>
                <a:gd name="T20" fmla="*/ 148 w 479"/>
                <a:gd name="T21" fmla="*/ 278 h 292"/>
                <a:gd name="T22" fmla="*/ 230 w 479"/>
                <a:gd name="T23" fmla="*/ 194 h 292"/>
                <a:gd name="T24" fmla="*/ 323 w 479"/>
                <a:gd name="T25" fmla="*/ 204 h 292"/>
                <a:gd name="T26" fmla="*/ 448 w 479"/>
                <a:gd name="T27" fmla="*/ 72 h 292"/>
                <a:gd name="T28" fmla="*/ 472 w 479"/>
                <a:gd name="T29" fmla="*/ 88 h 292"/>
                <a:gd name="T30" fmla="*/ 479 w 479"/>
                <a:gd name="T3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292">
                  <a:moveTo>
                    <a:pt x="479" y="0"/>
                  </a:moveTo>
                  <a:lnTo>
                    <a:pt x="395" y="33"/>
                  </a:lnTo>
                  <a:lnTo>
                    <a:pt x="412" y="45"/>
                  </a:lnTo>
                  <a:lnTo>
                    <a:pt x="307" y="158"/>
                  </a:lnTo>
                  <a:lnTo>
                    <a:pt x="213" y="148"/>
                  </a:lnTo>
                  <a:lnTo>
                    <a:pt x="139" y="225"/>
                  </a:lnTo>
                  <a:lnTo>
                    <a:pt x="62" y="187"/>
                  </a:lnTo>
                  <a:lnTo>
                    <a:pt x="0" y="266"/>
                  </a:lnTo>
                  <a:lnTo>
                    <a:pt x="33" y="292"/>
                  </a:lnTo>
                  <a:lnTo>
                    <a:pt x="74" y="242"/>
                  </a:lnTo>
                  <a:lnTo>
                    <a:pt x="148" y="278"/>
                  </a:lnTo>
                  <a:lnTo>
                    <a:pt x="230" y="194"/>
                  </a:lnTo>
                  <a:lnTo>
                    <a:pt x="323" y="204"/>
                  </a:lnTo>
                  <a:lnTo>
                    <a:pt x="448" y="72"/>
                  </a:lnTo>
                  <a:lnTo>
                    <a:pt x="472" y="88"/>
                  </a:lnTo>
                  <a:lnTo>
                    <a:pt x="479" y="0"/>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grpSp>
    </p:spTree>
    <p:extLst>
      <p:ext uri="{BB962C8B-B14F-4D97-AF65-F5344CB8AC3E}">
        <p14:creationId xmlns:p14="http://schemas.microsoft.com/office/powerpoint/2010/main" val="1008505830"/>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3922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p:cNvSpPr>
          <p:nvPr>
            <p:ph idx="1"/>
          </p:nvPr>
        </p:nvSpPr>
        <p:spPr>
          <a:xfrm>
            <a:off x="1765150" y="981522"/>
            <a:ext cx="8645939" cy="5716323"/>
          </a:xfrm>
        </p:spPr>
        <p:txBody>
          <a:bodyPr/>
          <a:lstStyle/>
          <a:p>
            <a:pPr>
              <a:lnSpc>
                <a:spcPct val="150000"/>
              </a:lnSpc>
              <a:buFontTx/>
              <a:buNone/>
            </a:pPr>
            <a:r>
              <a:rPr lang="en-US" altLang="zh-CN" sz="2400" b="1" dirty="0" smtClean="0">
                <a:latin typeface="黑体" panose="02010609060101010101" pitchFamily="49" charset="-122"/>
                <a:ea typeface="黑体" panose="02010609060101010101" pitchFamily="49" charset="-122"/>
              </a:rPr>
              <a:t>1. </a:t>
            </a:r>
            <a:r>
              <a:rPr lang="zh-CN" altLang="en-US" sz="2400" b="1" dirty="0" smtClean="0">
                <a:latin typeface="黑体" panose="02010609060101010101" pitchFamily="49" charset="-122"/>
                <a:ea typeface="黑体" panose="02010609060101010101" pitchFamily="49" charset="-122"/>
              </a:rPr>
              <a:t>无条件转移</a:t>
            </a:r>
            <a:r>
              <a:rPr lang="zh-CN" altLang="en-US" sz="2400" b="1" dirty="0">
                <a:latin typeface="黑体" panose="02010609060101010101" pitchFamily="49" charset="-122"/>
                <a:ea typeface="黑体" panose="02010609060101010101" pitchFamily="49" charset="-122"/>
              </a:rPr>
              <a:t>指令</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在</a:t>
            </a:r>
            <a:r>
              <a:rPr lang="en-US" altLang="zh-CN" sz="2400" dirty="0">
                <a:latin typeface="黑体" panose="02010609060101010101" pitchFamily="49" charset="-122"/>
                <a:ea typeface="黑体" panose="02010609060101010101" pitchFamily="49" charset="-122"/>
              </a:rPr>
              <a:t>8086/8088</a:t>
            </a:r>
            <a:r>
              <a:rPr lang="zh-CN" altLang="en-US" sz="2400" dirty="0">
                <a:latin typeface="黑体" panose="02010609060101010101" pitchFamily="49" charset="-122"/>
                <a:ea typeface="黑体" panose="02010609060101010101" pitchFamily="49" charset="-122"/>
              </a:rPr>
              <a:t>系统中，程序的寻址由</a:t>
            </a:r>
            <a:r>
              <a:rPr lang="en-US" altLang="zh-CN" sz="2400" dirty="0">
                <a:latin typeface="黑体" panose="02010609060101010101" pitchFamily="49" charset="-122"/>
                <a:ea typeface="黑体" panose="02010609060101010101" pitchFamily="49" charset="-122"/>
              </a:rPr>
              <a:t>CS</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两部分组成。改变</a:t>
            </a:r>
            <a:r>
              <a:rPr lang="en-US" altLang="zh-CN" sz="2400" dirty="0">
                <a:latin typeface="黑体" panose="02010609060101010101" pitchFamily="49" charset="-122"/>
                <a:ea typeface="黑体" panose="02010609060101010101" pitchFamily="49" charset="-122"/>
              </a:rPr>
              <a:t>CS</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或只改变</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都能使程序转移到一个新的地址去执行。</a:t>
            </a:r>
          </a:p>
          <a:p>
            <a:pPr>
              <a:lnSpc>
                <a:spcPct val="150000"/>
              </a:lnSpc>
              <a:buFontTx/>
              <a:buNone/>
            </a:pPr>
            <a:r>
              <a:rPr lang="zh-CN" altLang="en-US" sz="2400" dirty="0">
                <a:latin typeface="黑体" panose="02010609060101010101" pitchFamily="49" charset="-122"/>
                <a:ea typeface="黑体" panose="02010609060101010101" pitchFamily="49" charset="-122"/>
              </a:rPr>
              <a:t>指令格式：</a:t>
            </a:r>
            <a:r>
              <a:rPr lang="fr-FR" altLang="zh-CN" sz="2400" dirty="0">
                <a:latin typeface="黑体" panose="02010609060101010101" pitchFamily="49" charset="-122"/>
                <a:ea typeface="黑体" panose="02010609060101010101" pitchFamily="49" charset="-122"/>
              </a:rPr>
              <a:t>JMP  dest</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fr-FR" altLang="zh-CN" sz="2400" dirty="0">
                <a:latin typeface="黑体" panose="02010609060101010101" pitchFamily="49" charset="-122"/>
                <a:ea typeface="黑体" panose="02010609060101010101" pitchFamily="49" charset="-122"/>
              </a:rPr>
              <a:t>JMP  reg/m16</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指令功能：</a:t>
            </a:r>
            <a:r>
              <a:rPr lang="en-US" altLang="zh-CN" sz="2400" dirty="0">
                <a:latin typeface="黑体" panose="02010609060101010101" pitchFamily="49" charset="-122"/>
                <a:ea typeface="黑体" panose="02010609060101010101" pitchFamily="49" charset="-122"/>
              </a:rPr>
              <a:t>JMP</a:t>
            </a:r>
            <a:r>
              <a:rPr lang="zh-CN" altLang="en-US" sz="2400" dirty="0">
                <a:latin typeface="黑体" panose="02010609060101010101" pitchFamily="49" charset="-122"/>
                <a:ea typeface="黑体" panose="02010609060101010101" pitchFamily="49" charset="-122"/>
              </a:rPr>
              <a:t>指令无条件地转移到指令所指定的目标地址，</a:t>
            </a:r>
            <a:r>
              <a:rPr lang="en-US" altLang="zh-CN" sz="2400" dirty="0" err="1">
                <a:latin typeface="黑体" panose="02010609060101010101" pitchFamily="49" charset="-122"/>
                <a:ea typeface="黑体" panose="02010609060101010101" pitchFamily="49" charset="-122"/>
              </a:rPr>
              <a:t>dest</a:t>
            </a:r>
            <a:r>
              <a:rPr lang="zh-CN" altLang="en-US" sz="2400" dirty="0">
                <a:latin typeface="黑体" panose="02010609060101010101" pitchFamily="49" charset="-122"/>
                <a:ea typeface="黑体" panose="02010609060101010101" pitchFamily="49" charset="-122"/>
              </a:rPr>
              <a:t>标号提供转移目的地址，或者由寄存器、存储器提供转移目的地址。</a:t>
            </a:r>
          </a:p>
          <a:p>
            <a:endParaRPr lang="zh-CN" altLang="en-US" dirty="0" smtClean="0"/>
          </a:p>
        </p:txBody>
      </p:sp>
      <p:sp>
        <p:nvSpPr>
          <p:cNvPr id="3" name="TextBox 13"/>
          <p:cNvSpPr txBox="1"/>
          <p:nvPr/>
        </p:nvSpPr>
        <p:spPr>
          <a:xfrm>
            <a:off x="2422798" y="333450"/>
            <a:ext cx="5112568"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无条件转移指令和条件转移指令</a:t>
            </a:r>
            <a:endParaRPr lang="zh-CN" altLang="en-US" sz="2700" b="1" dirty="0">
              <a:solidFill>
                <a:schemeClr val="tx1">
                  <a:lumMod val="65000"/>
                  <a:lumOff val="35000"/>
                </a:schemeClr>
              </a:solidFill>
              <a:latin typeface="微软雅黑"/>
              <a:ea typeface="微软雅黑"/>
            </a:endParaRPr>
          </a:p>
        </p:txBody>
      </p:sp>
      <p:grpSp>
        <p:nvGrpSpPr>
          <p:cNvPr id="4" name="组合 3"/>
          <p:cNvGrpSpPr/>
          <p:nvPr/>
        </p:nvGrpSpPr>
        <p:grpSpPr>
          <a:xfrm>
            <a:off x="1475655" y="227027"/>
            <a:ext cx="762000" cy="618973"/>
            <a:chOff x="371883" y="333450"/>
            <a:chExt cx="762000" cy="618973"/>
          </a:xfrm>
        </p:grpSpPr>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97021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08107" y="785996"/>
            <a:ext cx="7774199" cy="5311416"/>
          </a:xfrm>
        </p:spPr>
        <p:txBody>
          <a:bodyPr/>
          <a:lstStyle/>
          <a:p>
            <a:pPr eaLnBrk="1">
              <a:buFontTx/>
              <a:buNone/>
              <a:defRPr/>
            </a:pPr>
            <a:r>
              <a:rPr lang="en-US" sz="2400" cap="all" dirty="0" err="1">
                <a:latin typeface="黑体" pitchFamily="2" charset="-122"/>
                <a:ea typeface="黑体" pitchFamily="2" charset="-122"/>
              </a:rPr>
              <a:t>mov</a:t>
            </a:r>
            <a:r>
              <a:rPr lang="en-US" sz="2400" cap="all" dirty="0">
                <a:latin typeface="黑体" pitchFamily="2" charset="-122"/>
                <a:ea typeface="黑体" pitchFamily="2" charset="-122"/>
              </a:rPr>
              <a:t> </a:t>
            </a:r>
            <a:r>
              <a:rPr lang="en-US" sz="2400" cap="all" dirty="0" err="1">
                <a:latin typeface="黑体" pitchFamily="2" charset="-122"/>
                <a:ea typeface="黑体" pitchFamily="2" charset="-122"/>
              </a:rPr>
              <a:t>dx</a:t>
            </a:r>
            <a:r>
              <a:rPr lang="zh-CN" altLang="en-US" sz="2400" cap="all" dirty="0">
                <a:latin typeface="黑体" pitchFamily="2" charset="-122"/>
              </a:rPr>
              <a:t>，</a:t>
            </a:r>
            <a:r>
              <a:rPr lang="en-US" sz="2400" cap="all" dirty="0">
                <a:latin typeface="黑体" pitchFamily="2" charset="-122"/>
                <a:ea typeface="黑体" pitchFamily="2" charset="-122"/>
              </a:rPr>
              <a:t>offset string   </a:t>
            </a:r>
            <a:endParaRPr lang="zh-CN" altLang="en-US" sz="2400" dirty="0">
              <a:latin typeface="黑体" pitchFamily="2" charset="-122"/>
            </a:endParaRPr>
          </a:p>
          <a:p>
            <a:pPr eaLnBrk="1">
              <a:buFontTx/>
              <a:buNone/>
              <a:defRPr/>
            </a:pPr>
            <a:r>
              <a:rPr lang="zh-CN" altLang="en-US" sz="2400" cap="all" dirty="0">
                <a:latin typeface="黑体" pitchFamily="2" charset="-122"/>
              </a:rPr>
              <a:t>；利用功能调用显示信息</a:t>
            </a:r>
            <a:endParaRPr lang="zh-CN" altLang="en-US" sz="2400" dirty="0">
              <a:latin typeface="黑体" pitchFamily="2" charset="-122"/>
            </a:endParaRPr>
          </a:p>
          <a:p>
            <a:pPr eaLnBrk="1">
              <a:buFontTx/>
              <a:buNone/>
              <a:defRPr/>
            </a:pPr>
            <a:r>
              <a:rPr lang="en-US" sz="2400" cap="all" dirty="0" err="1">
                <a:latin typeface="黑体" pitchFamily="2" charset="-122"/>
                <a:ea typeface="黑体" pitchFamily="2" charset="-122"/>
              </a:rPr>
              <a:t>mov</a:t>
            </a:r>
            <a:r>
              <a:rPr lang="en-US" sz="2400" cap="all" dirty="0">
                <a:latin typeface="黑体" pitchFamily="2" charset="-122"/>
                <a:ea typeface="黑体" pitchFamily="2" charset="-122"/>
              </a:rPr>
              <a:t> ah</a:t>
            </a:r>
            <a:r>
              <a:rPr lang="zh-CN" altLang="en-US" sz="2400" cap="all" dirty="0">
                <a:latin typeface="黑体" pitchFamily="2" charset="-122"/>
              </a:rPr>
              <a:t>，</a:t>
            </a:r>
            <a:r>
              <a:rPr lang="en-US" sz="2400" cap="all" dirty="0">
                <a:latin typeface="黑体" pitchFamily="2" charset="-122"/>
                <a:ea typeface="黑体" pitchFamily="2" charset="-122"/>
              </a:rPr>
              <a:t>9</a:t>
            </a:r>
            <a:endParaRPr lang="zh-CN" altLang="en-US" sz="2400" dirty="0">
              <a:latin typeface="黑体" pitchFamily="2" charset="-122"/>
            </a:endParaRPr>
          </a:p>
          <a:p>
            <a:pPr eaLnBrk="1">
              <a:buFontTx/>
              <a:buNone/>
              <a:defRPr/>
            </a:pPr>
            <a:r>
              <a:rPr lang="en-US" sz="2400" cap="all" dirty="0" err="1">
                <a:latin typeface="黑体" pitchFamily="2" charset="-122"/>
                <a:ea typeface="黑体" pitchFamily="2" charset="-122"/>
              </a:rPr>
              <a:t>int</a:t>
            </a:r>
            <a:r>
              <a:rPr lang="en-US" sz="2400" cap="all" dirty="0">
                <a:latin typeface="黑体" pitchFamily="2" charset="-122"/>
                <a:ea typeface="黑体" pitchFamily="2" charset="-122"/>
              </a:rPr>
              <a:t>  21h</a:t>
            </a:r>
            <a:endParaRPr lang="zh-CN" altLang="en-US" sz="2400" dirty="0">
              <a:latin typeface="黑体" pitchFamily="2" charset="-122"/>
            </a:endParaRPr>
          </a:p>
          <a:p>
            <a:pPr eaLnBrk="1">
              <a:buFontTx/>
              <a:buNone/>
              <a:defRPr/>
            </a:pPr>
            <a:r>
              <a:rPr lang="en-US" sz="2400" cap="all" dirty="0" err="1">
                <a:latin typeface="黑体" pitchFamily="2" charset="-122"/>
                <a:ea typeface="黑体" pitchFamily="2" charset="-122"/>
              </a:rPr>
              <a:t>mov</a:t>
            </a:r>
            <a:r>
              <a:rPr lang="en-US" sz="2400" cap="all" dirty="0">
                <a:latin typeface="黑体" pitchFamily="2" charset="-122"/>
                <a:ea typeface="黑体" pitchFamily="2" charset="-122"/>
              </a:rPr>
              <a:t> ax</a:t>
            </a:r>
            <a:r>
              <a:rPr lang="zh-CN" altLang="en-US" sz="2400" cap="all" dirty="0">
                <a:latin typeface="黑体" pitchFamily="2" charset="-122"/>
              </a:rPr>
              <a:t>，</a:t>
            </a:r>
            <a:r>
              <a:rPr lang="en-US" sz="2400" cap="all" dirty="0">
                <a:latin typeface="黑体" pitchFamily="2" charset="-122"/>
                <a:ea typeface="黑体" pitchFamily="2" charset="-122"/>
              </a:rPr>
              <a:t>4c00h </a:t>
            </a:r>
            <a:r>
              <a:rPr lang="zh-CN" altLang="en-US" sz="2400" cap="all" dirty="0">
                <a:latin typeface="黑体" pitchFamily="2" charset="-122"/>
              </a:rPr>
              <a:t>；利用系统功能调用返回</a:t>
            </a:r>
            <a:r>
              <a:rPr lang="en-US" sz="2400" cap="all" dirty="0">
                <a:latin typeface="黑体" pitchFamily="2" charset="-122"/>
                <a:ea typeface="黑体" pitchFamily="2" charset="-122"/>
              </a:rPr>
              <a:t>DOS</a:t>
            </a:r>
            <a:endParaRPr lang="zh-CN" altLang="en-US" sz="2400" dirty="0">
              <a:latin typeface="黑体" pitchFamily="2" charset="-122"/>
            </a:endParaRPr>
          </a:p>
          <a:p>
            <a:pPr eaLnBrk="1">
              <a:buFontTx/>
              <a:buNone/>
              <a:defRPr/>
            </a:pPr>
            <a:r>
              <a:rPr lang="en-US" sz="2400" cap="all" dirty="0" err="1">
                <a:latin typeface="黑体" pitchFamily="2" charset="-122"/>
                <a:ea typeface="黑体" pitchFamily="2" charset="-122"/>
              </a:rPr>
              <a:t>int</a:t>
            </a:r>
            <a:r>
              <a:rPr lang="en-US" sz="2400" cap="all" dirty="0">
                <a:latin typeface="黑体" pitchFamily="2" charset="-122"/>
                <a:ea typeface="黑体" pitchFamily="2" charset="-122"/>
              </a:rPr>
              <a:t>  21h</a:t>
            </a:r>
            <a:endParaRPr lang="zh-CN" altLang="en-US" sz="2400" dirty="0">
              <a:latin typeface="黑体" pitchFamily="2" charset="-122"/>
            </a:endParaRPr>
          </a:p>
          <a:p>
            <a:pPr eaLnBrk="1">
              <a:buFontTx/>
              <a:buNone/>
              <a:defRPr/>
            </a:pPr>
            <a:r>
              <a:rPr lang="en-US" sz="2400" cap="all" dirty="0">
                <a:latin typeface="黑体" pitchFamily="2" charset="-122"/>
                <a:ea typeface="黑体" pitchFamily="2" charset="-122"/>
              </a:rPr>
              <a:t>code	ends              </a:t>
            </a:r>
            <a:r>
              <a:rPr lang="zh-CN" altLang="en-US" sz="2400" cap="all" dirty="0">
                <a:latin typeface="黑体" pitchFamily="2" charset="-122"/>
              </a:rPr>
              <a:t>；代码段结束</a:t>
            </a:r>
            <a:endParaRPr lang="zh-CN" altLang="en-US" sz="2400" dirty="0">
              <a:latin typeface="黑体" pitchFamily="2" charset="-122"/>
            </a:endParaRPr>
          </a:p>
          <a:p>
            <a:pPr eaLnBrk="1">
              <a:buFontTx/>
              <a:buNone/>
              <a:defRPr/>
            </a:pPr>
            <a:r>
              <a:rPr lang="en-US" sz="2400" cap="all" dirty="0">
                <a:latin typeface="黑体" pitchFamily="2" charset="-122"/>
                <a:ea typeface="黑体" pitchFamily="2" charset="-122"/>
              </a:rPr>
              <a:t>end	start</a:t>
            </a:r>
            <a:r>
              <a:rPr lang="zh-CN" altLang="en-US" sz="2400" cap="all" dirty="0">
                <a:latin typeface="黑体" pitchFamily="2" charset="-122"/>
              </a:rPr>
              <a:t>；汇编结束，同时表明程序起始位置为标号</a:t>
            </a:r>
            <a:r>
              <a:rPr lang="en-US" sz="2400" cap="all" dirty="0">
                <a:latin typeface="黑体" pitchFamily="2" charset="-122"/>
                <a:ea typeface="黑体" pitchFamily="2" charset="-122"/>
              </a:rPr>
              <a:t>start</a:t>
            </a:r>
            <a:r>
              <a:rPr lang="zh-CN" altLang="en-US" sz="2400" cap="all" dirty="0">
                <a:latin typeface="黑体" pitchFamily="2" charset="-122"/>
              </a:rPr>
              <a:t>处</a:t>
            </a:r>
            <a:endParaRPr lang="zh-CN" altLang="en-US" sz="2400" dirty="0">
              <a:latin typeface="黑体" pitchFamily="2" charset="-122"/>
            </a:endParaRPr>
          </a:p>
          <a:p>
            <a:pPr eaLnBrk="1" hangingPunct="1">
              <a:defRPr/>
            </a:pPr>
            <a:endParaRPr lang="zh-CN" altLang="en-US" sz="2400" dirty="0">
              <a:latin typeface="黑体" pitchFamily="2" charset="-122"/>
            </a:endParaRPr>
          </a:p>
        </p:txBody>
      </p:sp>
    </p:spTree>
    <p:extLst>
      <p:ext uri="{BB962C8B-B14F-4D97-AF65-F5344CB8AC3E}">
        <p14:creationId xmlns:p14="http://schemas.microsoft.com/office/powerpoint/2010/main" val="2226278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2"/>
          <p:cNvSpPr>
            <a:spLocks noGrp="1"/>
          </p:cNvSpPr>
          <p:nvPr>
            <p:ph idx="1"/>
          </p:nvPr>
        </p:nvSpPr>
        <p:spPr>
          <a:xfrm>
            <a:off x="1879419" y="857449"/>
            <a:ext cx="8431576" cy="5239963"/>
          </a:xfrm>
        </p:spPr>
        <p:txBody>
          <a:bodyPr/>
          <a:lstStyle/>
          <a:p>
            <a:pPr>
              <a:lnSpc>
                <a:spcPct val="150000"/>
              </a:lnSpc>
              <a:buFontTx/>
              <a:buNone/>
            </a:pPr>
            <a:r>
              <a:rPr lang="zh-CN" altLang="en-US" sz="2400">
                <a:latin typeface="黑体" panose="02010609060101010101" pitchFamily="49" charset="-122"/>
                <a:ea typeface="黑体" panose="02010609060101010101" pitchFamily="49" charset="-122"/>
              </a:rPr>
              <a:t>根据目标地址相对于转移指令的位置，转移可分为短转移、段内转移和段间转移。</a:t>
            </a:r>
          </a:p>
          <a:p>
            <a:pPr>
              <a:lnSpc>
                <a:spcPct val="150000"/>
              </a:lnSpc>
            </a:pPr>
            <a:r>
              <a:rPr lang="zh-CN" altLang="en-US" sz="2400">
                <a:latin typeface="黑体" panose="02010609060101010101" pitchFamily="49" charset="-122"/>
                <a:ea typeface="黑体" panose="02010609060101010101" pitchFamily="49" charset="-122"/>
              </a:rPr>
              <a:t>短（</a:t>
            </a:r>
            <a:r>
              <a:rPr lang="en-US" altLang="zh-CN" sz="2400">
                <a:latin typeface="黑体" panose="02010609060101010101" pitchFamily="49" charset="-122"/>
                <a:ea typeface="黑体" panose="02010609060101010101" pitchFamily="49" charset="-122"/>
              </a:rPr>
              <a:t>SHORT</a:t>
            </a:r>
            <a:r>
              <a:rPr lang="zh-CN" altLang="en-US" sz="2400">
                <a:latin typeface="黑体" panose="02010609060101010101" pitchFamily="49" charset="-122"/>
                <a:ea typeface="黑体" panose="02010609060101010101" pitchFamily="49" charset="-122"/>
              </a:rPr>
              <a:t>）转移属于相对转移，指在段内短距离（</a:t>
            </a:r>
            <a:r>
              <a:rPr 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128</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127</a:t>
            </a:r>
            <a:r>
              <a:rPr lang="zh-CN" altLang="en-US" sz="2400">
                <a:latin typeface="黑体" panose="02010609060101010101" pitchFamily="49" charset="-122"/>
                <a:ea typeface="黑体" panose="02010609060101010101" pitchFamily="49" charset="-122"/>
              </a:rPr>
              <a:t>）转移。</a:t>
            </a:r>
          </a:p>
          <a:p>
            <a:pPr>
              <a:lnSpc>
                <a:spcPct val="150000"/>
              </a:lnSpc>
            </a:pPr>
            <a:r>
              <a:rPr lang="zh-CN" altLang="en-US" sz="2400">
                <a:latin typeface="黑体" panose="02010609060101010101" pitchFamily="49" charset="-122"/>
                <a:ea typeface="黑体" panose="02010609060101010101" pitchFamily="49" charset="-122"/>
              </a:rPr>
              <a:t>段内（</a:t>
            </a:r>
            <a:r>
              <a:rPr lang="en-US" altLang="zh-CN" sz="2400">
                <a:latin typeface="黑体" panose="02010609060101010101" pitchFamily="49" charset="-122"/>
                <a:ea typeface="黑体" panose="02010609060101010101" pitchFamily="49" charset="-122"/>
              </a:rPr>
              <a:t>NEAR</a:t>
            </a:r>
            <a:r>
              <a:rPr lang="zh-CN" altLang="en-US" sz="2400">
                <a:latin typeface="黑体" panose="02010609060101010101" pitchFamily="49" charset="-122"/>
                <a:ea typeface="黑体" panose="02010609060101010101" pitchFamily="49" charset="-122"/>
              </a:rPr>
              <a:t>）转移指</a:t>
            </a:r>
            <a:r>
              <a:rPr lang="en-US" altLang="zh-CN" sz="2400">
                <a:latin typeface="黑体" panose="02010609060101010101" pitchFamily="49" charset="-122"/>
                <a:ea typeface="黑体" panose="02010609060101010101" pitchFamily="49" charset="-122"/>
              </a:rPr>
              <a:t>CS</a:t>
            </a:r>
            <a:r>
              <a:rPr lang="zh-CN" altLang="en-US" sz="2400">
                <a:latin typeface="黑体" panose="02010609060101010101" pitchFamily="49" charset="-122"/>
                <a:ea typeface="黑体" panose="02010609060101010101" pitchFamily="49" charset="-122"/>
              </a:rPr>
              <a:t>值不变，只给出地址偏移值的转移；这种转移的目标地址与转移指令都在同一段内。</a:t>
            </a:r>
          </a:p>
          <a:p>
            <a:pPr>
              <a:lnSpc>
                <a:spcPct val="150000"/>
              </a:lnSpc>
            </a:pPr>
            <a:r>
              <a:rPr lang="zh-CN" altLang="en-US" sz="2400">
                <a:latin typeface="黑体" panose="02010609060101010101" pitchFamily="49" charset="-122"/>
                <a:ea typeface="黑体" panose="02010609060101010101" pitchFamily="49" charset="-122"/>
              </a:rPr>
              <a:t>段间（</a:t>
            </a:r>
            <a:r>
              <a:rPr lang="en-US" altLang="zh-CN" sz="2400">
                <a:latin typeface="黑体" panose="02010609060101010101" pitchFamily="49" charset="-122"/>
                <a:ea typeface="黑体" panose="02010609060101010101" pitchFamily="49" charset="-122"/>
              </a:rPr>
              <a:t>FAR</a:t>
            </a:r>
            <a:r>
              <a:rPr lang="zh-CN" altLang="en-US" sz="2400">
                <a:latin typeface="黑体" panose="02010609060101010101" pitchFamily="49" charset="-122"/>
                <a:ea typeface="黑体" panose="02010609060101010101" pitchFamily="49" charset="-122"/>
              </a:rPr>
              <a:t>）转移指</a:t>
            </a:r>
            <a:r>
              <a:rPr lang="en-US" altLang="zh-CN" sz="2400">
                <a:latin typeface="黑体" panose="02010609060101010101" pitchFamily="49" charset="-122"/>
                <a:ea typeface="黑体" panose="02010609060101010101" pitchFamily="49" charset="-122"/>
              </a:rPr>
              <a:t>CS</a:t>
            </a:r>
            <a:r>
              <a:rPr lang="zh-CN" altLang="en-US" sz="2400">
                <a:latin typeface="黑体" panose="02010609060101010101" pitchFamily="49" charset="-122"/>
                <a:ea typeface="黑体" panose="02010609060101010101" pitchFamily="49" charset="-122"/>
              </a:rPr>
              <a:t>段值和</a:t>
            </a:r>
            <a:r>
              <a:rPr lang="en-US" altLang="zh-CN" sz="2400">
                <a:latin typeface="黑体" panose="02010609060101010101" pitchFamily="49" charset="-122"/>
                <a:ea typeface="黑体" panose="02010609060101010101" pitchFamily="49" charset="-122"/>
              </a:rPr>
              <a:t>IP</a:t>
            </a:r>
            <a:r>
              <a:rPr lang="zh-CN" altLang="en-US" sz="2400">
                <a:latin typeface="黑体" panose="02010609060101010101" pitchFamily="49" charset="-122"/>
                <a:ea typeface="黑体" panose="02010609060101010101" pitchFamily="49" charset="-122"/>
              </a:rPr>
              <a:t>值都发生改变的转移。在这种情况下，程序从一个段转移到另一段中的某一地址去执行，因此，</a:t>
            </a:r>
            <a:r>
              <a:rPr lang="en-US" altLang="zh-CN" sz="2400">
                <a:latin typeface="黑体" panose="02010609060101010101" pitchFamily="49" charset="-122"/>
                <a:ea typeface="黑体" panose="02010609060101010101" pitchFamily="49" charset="-122"/>
              </a:rPr>
              <a:t>JMP</a:t>
            </a:r>
            <a:r>
              <a:rPr lang="zh-CN" altLang="en-US" sz="2400">
                <a:latin typeface="黑体" panose="02010609060101010101" pitchFamily="49" charset="-122"/>
                <a:ea typeface="黑体" panose="02010609060101010101" pitchFamily="49" charset="-122"/>
              </a:rPr>
              <a:t>指令中要同时给出段值和偏移值。</a:t>
            </a:r>
          </a:p>
        </p:txBody>
      </p:sp>
    </p:spTree>
    <p:extLst>
      <p:ext uri="{BB962C8B-B14F-4D97-AF65-F5344CB8AC3E}">
        <p14:creationId xmlns:p14="http://schemas.microsoft.com/office/powerpoint/2010/main" val="851262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p:cNvSpPr>
            <a:spLocks noGrp="1"/>
          </p:cNvSpPr>
          <p:nvPr>
            <p:ph idx="1"/>
          </p:nvPr>
        </p:nvSpPr>
        <p:spPr>
          <a:xfrm>
            <a:off x="2022327" y="571632"/>
            <a:ext cx="8074306" cy="5430507"/>
          </a:xfrm>
        </p:spPr>
        <p:txBody>
          <a:bodyPr/>
          <a:lstStyle/>
          <a:p>
            <a:pPr>
              <a:buFontTx/>
              <a:buNone/>
            </a:pP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endParaRPr lang="en-US" sz="2400" b="1" dirty="0" smtClean="0">
              <a:latin typeface="黑体" panose="02010609060101010101" pitchFamily="49" charset="-122"/>
              <a:ea typeface="黑体" panose="02010609060101010101" pitchFamily="49" charset="-122"/>
            </a:endParaRPr>
          </a:p>
          <a:p>
            <a:pPr>
              <a:buFontTx/>
              <a:buNone/>
            </a:pPr>
            <a:r>
              <a:rPr lang="en-US" altLang="zh-CN" sz="2400" dirty="0" smtClean="0">
                <a:latin typeface="黑体" panose="02010609060101010101" pitchFamily="49" charset="-122"/>
                <a:ea typeface="黑体" panose="02010609060101010101" pitchFamily="49" charset="-122"/>
              </a:rPr>
              <a:t>JMP  </a:t>
            </a:r>
            <a:r>
              <a:rPr lang="en-US" altLang="zh-CN" sz="2400" dirty="0">
                <a:latin typeface="黑体" panose="02010609060101010101" pitchFamily="49" charset="-122"/>
                <a:ea typeface="黑体" panose="02010609060101010101" pitchFamily="49" charset="-122"/>
              </a:rPr>
              <a:t>NEAR PTR TABLE[BX]    </a:t>
            </a:r>
            <a:r>
              <a:rPr lang="zh-CN" altLang="en-US" sz="2400" dirty="0">
                <a:latin typeface="黑体" panose="02010609060101010101" pitchFamily="49" charset="-122"/>
                <a:ea typeface="黑体" panose="02010609060101010101" pitchFamily="49" charset="-122"/>
              </a:rPr>
              <a:t>；为段内转移，</a:t>
            </a:r>
            <a:r>
              <a:rPr lang="en-US" altLang="zh-CN" sz="2400" dirty="0">
                <a:latin typeface="黑体" panose="02010609060101010101" pitchFamily="49" charset="-122"/>
                <a:ea typeface="黑体" panose="02010609060101010101" pitchFamily="49" charset="-122"/>
              </a:rPr>
              <a:t>IP←[BX+TABLE][BX+TABLE +1]</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JMP  FAR PTR TABLE[BX]      </a:t>
            </a:r>
            <a:r>
              <a:rPr lang="zh-CN" altLang="en-US" sz="2400" dirty="0">
                <a:latin typeface="黑体" panose="02010609060101010101" pitchFamily="49" charset="-122"/>
                <a:ea typeface="黑体" panose="02010609060101010101" pitchFamily="49" charset="-122"/>
              </a:rPr>
              <a:t>；为段间转移，</a:t>
            </a:r>
            <a:r>
              <a:rPr lang="en-US" altLang="zh-CN" sz="2400" dirty="0">
                <a:latin typeface="黑体" panose="02010609060101010101" pitchFamily="49" charset="-122"/>
                <a:ea typeface="黑体" panose="02010609060101010101" pitchFamily="49" charset="-122"/>
              </a:rPr>
              <a:t>IP←[BX+TABLE][BX+TABLE +1]</a:t>
            </a:r>
            <a:endParaRPr lang="zh-CN" altLang="en-US" sz="2400" dirty="0">
              <a:latin typeface="黑体" panose="02010609060101010101" pitchFamily="49" charset="-122"/>
              <a:ea typeface="黑体" panose="02010609060101010101" pitchFamily="49" charset="-122"/>
            </a:endParaRPr>
          </a:p>
          <a:p>
            <a:pPr>
              <a:buFontTx/>
              <a:buNone/>
            </a:pPr>
            <a:r>
              <a:rPr lang="zh-CN" altLang="en-US"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CS←[BX+TABLE+2][BX+TABLE +3]</a:t>
            </a:r>
            <a:endParaRPr lang="zh-CN" altLang="en-US" sz="2400" dirty="0">
              <a:latin typeface="黑体" panose="02010609060101010101" pitchFamily="49" charset="-122"/>
              <a:ea typeface="黑体" panose="02010609060101010101" pitchFamily="49" charset="-122"/>
            </a:endParaRPr>
          </a:p>
          <a:p>
            <a:pPr>
              <a:buFontTx/>
              <a:buNone/>
            </a:pPr>
            <a:r>
              <a:rPr lang="zh-CN" altLang="en-US" sz="2400" dirty="0">
                <a:latin typeface="黑体" panose="02010609060101010101" pitchFamily="49" charset="-122"/>
                <a:ea typeface="黑体" panose="02010609060101010101" pitchFamily="49" charset="-122"/>
              </a:rPr>
              <a:t>在</a:t>
            </a:r>
            <a:r>
              <a:rPr lang="en-US" altLang="zh-CN" sz="2400" dirty="0">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位寻址方式下，可以用</a:t>
            </a:r>
            <a:r>
              <a:rPr lang="en-US" altLang="zh-CN" sz="2400" dirty="0">
                <a:latin typeface="黑体" panose="02010609060101010101" pitchFamily="49" charset="-122"/>
                <a:ea typeface="黑体" panose="02010609060101010101" pitchFamily="49" charset="-122"/>
              </a:rPr>
              <a:t>WORD</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DWORD</a:t>
            </a:r>
            <a:r>
              <a:rPr lang="zh-CN" altLang="en-US" sz="2400" dirty="0">
                <a:latin typeface="黑体" panose="02010609060101010101" pitchFamily="49" charset="-122"/>
                <a:ea typeface="黑体" panose="02010609060101010101" pitchFamily="49" charset="-122"/>
              </a:rPr>
              <a:t>来区分不带标号的转移是段内转移还是段间转移。</a:t>
            </a:r>
          </a:p>
          <a:p>
            <a:pPr>
              <a:buFontTx/>
              <a:buNone/>
            </a:pP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3.60</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JMP  WORD PTR [BX]          </a:t>
            </a:r>
            <a:r>
              <a:rPr lang="zh-CN" altLang="en-US" sz="2400" dirty="0">
                <a:latin typeface="黑体" panose="02010609060101010101" pitchFamily="49" charset="-122"/>
                <a:ea typeface="黑体" panose="02010609060101010101" pitchFamily="49" charset="-122"/>
              </a:rPr>
              <a:t>；为段内转移，</a:t>
            </a:r>
            <a:r>
              <a:rPr lang="en-US" altLang="zh-CN" sz="2400" dirty="0">
                <a:latin typeface="黑体" panose="02010609060101010101" pitchFamily="49" charset="-122"/>
                <a:ea typeface="黑体" panose="02010609060101010101" pitchFamily="49" charset="-122"/>
              </a:rPr>
              <a:t>IP←[BX][BX+1]</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JMP  DWORD PTR [BX]        </a:t>
            </a:r>
            <a:r>
              <a:rPr lang="zh-CN" altLang="en-US" sz="2400" dirty="0">
                <a:latin typeface="黑体" panose="02010609060101010101" pitchFamily="49" charset="-122"/>
                <a:ea typeface="黑体" panose="02010609060101010101" pitchFamily="49" charset="-122"/>
              </a:rPr>
              <a:t>；为段间转移，</a:t>
            </a:r>
            <a:r>
              <a:rPr lang="en-US" altLang="zh-CN" sz="2400" dirty="0">
                <a:latin typeface="黑体" panose="02010609060101010101" pitchFamily="49" charset="-122"/>
                <a:ea typeface="黑体" panose="02010609060101010101" pitchFamily="49" charset="-122"/>
              </a:rPr>
              <a:t>IP←[BX][BX+1]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CS←[BX+2][BX+3]</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63924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2"/>
          <p:cNvSpPr>
            <a:spLocks noGrp="1"/>
          </p:cNvSpPr>
          <p:nvPr>
            <p:ph idx="1"/>
          </p:nvPr>
        </p:nvSpPr>
        <p:spPr>
          <a:xfrm>
            <a:off x="1879419" y="0"/>
            <a:ext cx="8574484" cy="5311417"/>
          </a:xfrm>
        </p:spPr>
        <p:txBody>
          <a:bodyPr/>
          <a:lstStyle/>
          <a:p>
            <a:pPr>
              <a:buFontTx/>
              <a:buNone/>
            </a:pP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endParaRPr lang="en-US" sz="2400" b="1" dirty="0" smtClean="0">
              <a:latin typeface="黑体" panose="02010609060101010101" pitchFamily="49" charset="-122"/>
              <a:ea typeface="黑体" panose="02010609060101010101" pitchFamily="49" charset="-122"/>
            </a:endParaRPr>
          </a:p>
          <a:p>
            <a:pPr>
              <a:buFontTx/>
              <a:buNone/>
            </a:pPr>
            <a:r>
              <a:rPr lang="en-US" altLang="zh-CN" sz="2400" dirty="0" smtClean="0">
                <a:latin typeface="黑体" panose="02010609060101010101" pitchFamily="49" charset="-122"/>
                <a:ea typeface="黑体" panose="02010609060101010101" pitchFamily="49" charset="-122"/>
              </a:rPr>
              <a:t>DRVTBL  </a:t>
            </a:r>
            <a:r>
              <a:rPr lang="en-US" altLang="zh-CN" sz="2400" dirty="0">
                <a:latin typeface="黑体" panose="02010609060101010101" pitchFamily="49" charset="-122"/>
                <a:ea typeface="黑体" panose="02010609060101010101" pitchFamily="49" charset="-122"/>
              </a:rPr>
              <a:t>LABEL  WORD</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DW  DRV$INIT</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DW  MEDI$CHK</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DW  ENTRY</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   		┇   </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ENTRY</a:t>
            </a:r>
            <a:r>
              <a:rPr lang="zh-CN" altLang="en-US" sz="2400" dirty="0">
                <a:latin typeface="黑体" panose="02010609060101010101" pitchFamily="49" charset="-122"/>
                <a:ea typeface="黑体" panose="02010609060101010101" pitchFamily="49" charset="-122"/>
              </a:rPr>
              <a:t>：</a:t>
            </a:r>
          </a:p>
          <a:p>
            <a:pPr>
              <a:buFontTx/>
              <a:buNone/>
            </a:pP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AX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SEG DRVTBL</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DS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AX</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SI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NUMBER </a:t>
            </a:r>
            <a:r>
              <a:rPr lang="en-US" altLang="zh-CN" sz="2400" dirty="0" smtClean="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NUMBER</a:t>
            </a:r>
            <a:r>
              <a:rPr lang="zh-CN" altLang="en-US" sz="2400" dirty="0">
                <a:latin typeface="黑体" panose="02010609060101010101" pitchFamily="49" charset="-122"/>
                <a:ea typeface="黑体" panose="02010609060101010101" pitchFamily="49" charset="-122"/>
              </a:rPr>
              <a:t>为表中</a:t>
            </a:r>
            <a:r>
              <a:rPr lang="en-US" altLang="zh-CN" sz="2400" dirty="0">
                <a:latin typeface="黑体" panose="02010609060101010101" pitchFamily="49" charset="-122"/>
                <a:ea typeface="黑体" panose="02010609060101010101" pitchFamily="49" charset="-122"/>
              </a:rPr>
              <a:t>ENTRY</a:t>
            </a:r>
            <a:r>
              <a:rPr lang="zh-CN" altLang="en-US" sz="2400" dirty="0">
                <a:latin typeface="黑体" panose="02010609060101010101" pitchFamily="49" charset="-122"/>
                <a:ea typeface="黑体" panose="02010609060101010101" pitchFamily="49" charset="-122"/>
              </a:rPr>
              <a:t>存储地址相对</a:t>
            </a:r>
          </a:p>
          <a:p>
            <a:pPr>
              <a:buFontTx/>
              <a:buNone/>
            </a:pPr>
            <a:r>
              <a:rPr lang="zh-CN" altLang="en-US"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DRVTBL</a:t>
            </a:r>
            <a:r>
              <a:rPr lang="zh-CN" altLang="en-US" sz="2400" dirty="0">
                <a:latin typeface="黑体" panose="02010609060101010101" pitchFamily="49" charset="-122"/>
                <a:ea typeface="黑体" panose="02010609060101010101" pitchFamily="49" charset="-122"/>
              </a:rPr>
              <a:t>的偏移量</a:t>
            </a:r>
          </a:p>
          <a:p>
            <a:pPr>
              <a:buFontTx/>
              <a:buNone/>
            </a:pPr>
            <a:r>
              <a:rPr lang="en-US" altLang="zh-CN" sz="2400" dirty="0">
                <a:latin typeface="黑体" panose="02010609060101010101" pitchFamily="49" charset="-122"/>
                <a:ea typeface="黑体" panose="02010609060101010101" pitchFamily="49" charset="-122"/>
              </a:rPr>
              <a:t>JMP  NEAR PTR DRVTBL[SI]</a:t>
            </a:r>
            <a:endParaRPr lang="zh-CN" altLang="en-US" sz="2400" dirty="0">
              <a:latin typeface="黑体" panose="02010609060101010101" pitchFamily="49" charset="-122"/>
              <a:ea typeface="黑体" panose="02010609060101010101" pitchFamily="49" charset="-122"/>
            </a:endParaRPr>
          </a:p>
          <a:p>
            <a:endParaRPr lang="zh-CN" altLang="en-US" dirty="0" smtClean="0"/>
          </a:p>
        </p:txBody>
      </p:sp>
    </p:spTree>
    <p:extLst>
      <p:ext uri="{BB962C8B-B14F-4D97-AF65-F5344CB8AC3E}">
        <p14:creationId xmlns:p14="http://schemas.microsoft.com/office/powerpoint/2010/main" val="33073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p:cNvSpPr>
          <p:nvPr>
            <p:ph idx="1"/>
          </p:nvPr>
        </p:nvSpPr>
        <p:spPr>
          <a:xfrm>
            <a:off x="766614" y="621482"/>
            <a:ext cx="10585176" cy="5544616"/>
          </a:xfrm>
        </p:spPr>
        <p:txBody>
          <a:bodyPr/>
          <a:lstStyle/>
          <a:p>
            <a:pPr marL="0" indent="0">
              <a:buNone/>
            </a:pPr>
            <a:r>
              <a:rPr lang="en-US" altLang="zh-CN" sz="2400" b="1" dirty="0" smtClean="0">
                <a:latin typeface="黑体" panose="02010609060101010101" pitchFamily="49" charset="-122"/>
                <a:ea typeface="黑体" panose="02010609060101010101" pitchFamily="49" charset="-122"/>
              </a:rPr>
              <a:t>2. </a:t>
            </a:r>
            <a:r>
              <a:rPr lang="zh-CN" altLang="en-US" sz="2400" b="1" dirty="0" smtClean="0">
                <a:latin typeface="黑体" panose="02010609060101010101" pitchFamily="49" charset="-122"/>
                <a:ea typeface="黑体" panose="02010609060101010101" pitchFamily="49" charset="-122"/>
              </a:rPr>
              <a:t>条件转移</a:t>
            </a:r>
            <a:r>
              <a:rPr lang="zh-CN" altLang="en-US" sz="2400" b="1" dirty="0">
                <a:latin typeface="黑体" panose="02010609060101010101" pitchFamily="49" charset="-122"/>
                <a:ea typeface="黑体" panose="02010609060101010101" pitchFamily="49" charset="-122"/>
              </a:rPr>
              <a:t>指令</a:t>
            </a:r>
            <a:endParaRPr lang="zh-CN" altLang="en-US"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）无符号数条件转移指令格式及其功能</a:t>
            </a:r>
          </a:p>
          <a:p>
            <a:pPr marL="0" indent="0">
              <a:buNone/>
            </a:pPr>
            <a:r>
              <a:rPr lang="en-US" altLang="zh-CN" sz="2400" dirty="0">
                <a:latin typeface="黑体" panose="02010609060101010101" pitchFamily="49" charset="-122"/>
                <a:ea typeface="黑体" panose="02010609060101010101" pitchFamily="49" charset="-122"/>
              </a:rPr>
              <a:t>JA/JNBE	label	</a:t>
            </a:r>
            <a:r>
              <a:rPr lang="zh-CN" altLang="en-US" sz="2400" dirty="0">
                <a:latin typeface="黑体" panose="02010609060101010101" pitchFamily="49" charset="-122"/>
                <a:ea typeface="黑体" panose="02010609060101010101" pitchFamily="49" charset="-122"/>
              </a:rPr>
              <a:t>；高于</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不低于等于，条件满足则转移到</a:t>
            </a:r>
            <a:r>
              <a:rPr lang="en-US" altLang="zh-CN" sz="2400" dirty="0">
                <a:latin typeface="黑体" panose="02010609060101010101" pitchFamily="49" charset="-122"/>
                <a:ea typeface="黑体" panose="02010609060101010101" pitchFamily="49" charset="-122"/>
              </a:rPr>
              <a:t>label</a:t>
            </a:r>
            <a:r>
              <a:rPr lang="zh-CN" altLang="en-US" sz="2400" dirty="0">
                <a:latin typeface="黑体" panose="02010609060101010101" pitchFamily="49" charset="-122"/>
                <a:ea typeface="黑体" panose="02010609060101010101" pitchFamily="49" charset="-122"/>
              </a:rPr>
              <a:t>指定的地址。</a:t>
            </a:r>
          </a:p>
          <a:p>
            <a:pPr marL="0" indent="0">
              <a:buNone/>
            </a:pPr>
            <a:r>
              <a:rPr lang="en-US" altLang="zh-CN" sz="2400" dirty="0">
                <a:latin typeface="黑体" panose="02010609060101010101" pitchFamily="49" charset="-122"/>
                <a:ea typeface="黑体" panose="02010609060101010101" pitchFamily="49" charset="-122"/>
              </a:rPr>
              <a:t>JAE/JNB	label	</a:t>
            </a:r>
            <a:r>
              <a:rPr lang="zh-CN" altLang="en-US" sz="2400" dirty="0">
                <a:latin typeface="黑体" panose="02010609060101010101" pitchFamily="49" charset="-122"/>
                <a:ea typeface="黑体" panose="02010609060101010101" pitchFamily="49" charset="-122"/>
              </a:rPr>
              <a:t>；高于等于</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不低于，条件满足则转移到</a:t>
            </a:r>
            <a:r>
              <a:rPr lang="en-US" altLang="zh-CN" sz="2400" dirty="0">
                <a:latin typeface="黑体" panose="02010609060101010101" pitchFamily="49" charset="-122"/>
                <a:ea typeface="黑体" panose="02010609060101010101" pitchFamily="49" charset="-122"/>
              </a:rPr>
              <a:t>label</a:t>
            </a:r>
            <a:r>
              <a:rPr lang="zh-CN" altLang="en-US" sz="2400" dirty="0">
                <a:latin typeface="黑体" panose="02010609060101010101" pitchFamily="49" charset="-122"/>
                <a:ea typeface="黑体" panose="02010609060101010101" pitchFamily="49" charset="-122"/>
              </a:rPr>
              <a:t>指定的地址。</a:t>
            </a:r>
          </a:p>
          <a:p>
            <a:pPr marL="0" indent="0">
              <a:buNone/>
            </a:pPr>
            <a:r>
              <a:rPr lang="en-US" altLang="zh-CN" sz="2400" dirty="0">
                <a:latin typeface="黑体" panose="02010609060101010101" pitchFamily="49" charset="-122"/>
                <a:ea typeface="黑体" panose="02010609060101010101" pitchFamily="49" charset="-122"/>
              </a:rPr>
              <a:t>JB/JNAE	label	</a:t>
            </a:r>
            <a:r>
              <a:rPr lang="zh-CN" altLang="en-US" sz="2400" dirty="0">
                <a:latin typeface="黑体" panose="02010609060101010101" pitchFamily="49" charset="-122"/>
                <a:ea typeface="黑体" panose="02010609060101010101" pitchFamily="49" charset="-122"/>
              </a:rPr>
              <a:t>；低于</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不高于等于，条件满足则转移到</a:t>
            </a:r>
            <a:r>
              <a:rPr lang="en-US" altLang="zh-CN" sz="2400" dirty="0">
                <a:latin typeface="黑体" panose="02010609060101010101" pitchFamily="49" charset="-122"/>
                <a:ea typeface="黑体" panose="02010609060101010101" pitchFamily="49" charset="-122"/>
              </a:rPr>
              <a:t>label</a:t>
            </a:r>
            <a:r>
              <a:rPr lang="zh-CN" altLang="en-US" sz="2400" dirty="0">
                <a:latin typeface="黑体" panose="02010609060101010101" pitchFamily="49" charset="-122"/>
                <a:ea typeface="黑体" panose="02010609060101010101" pitchFamily="49" charset="-122"/>
              </a:rPr>
              <a:t>指定的地址。</a:t>
            </a:r>
          </a:p>
          <a:p>
            <a:pPr marL="0" indent="0">
              <a:buNone/>
            </a:pPr>
            <a:r>
              <a:rPr lang="en-US" altLang="zh-CN" sz="2400" dirty="0">
                <a:latin typeface="黑体" panose="02010609060101010101" pitchFamily="49" charset="-122"/>
                <a:ea typeface="黑体" panose="02010609060101010101" pitchFamily="49" charset="-122"/>
              </a:rPr>
              <a:t>JBE/JNA	label	</a:t>
            </a:r>
            <a:r>
              <a:rPr lang="zh-CN" altLang="en-US" sz="2400" dirty="0">
                <a:latin typeface="黑体" panose="02010609060101010101" pitchFamily="49" charset="-122"/>
                <a:ea typeface="黑体" panose="02010609060101010101" pitchFamily="49" charset="-122"/>
              </a:rPr>
              <a:t>；低于等于</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不高于，条件满足则转移到</a:t>
            </a:r>
            <a:r>
              <a:rPr lang="en-US" altLang="zh-CN" sz="2400" dirty="0">
                <a:latin typeface="黑体" panose="02010609060101010101" pitchFamily="49" charset="-122"/>
                <a:ea typeface="黑体" panose="02010609060101010101" pitchFamily="49" charset="-122"/>
              </a:rPr>
              <a:t>label</a:t>
            </a:r>
            <a:r>
              <a:rPr lang="zh-CN" altLang="en-US" sz="2400" dirty="0">
                <a:latin typeface="黑体" panose="02010609060101010101" pitchFamily="49" charset="-122"/>
                <a:ea typeface="黑体" panose="02010609060101010101" pitchFamily="49" charset="-122"/>
              </a:rPr>
              <a:t>指定的地址。</a:t>
            </a:r>
            <a:r>
              <a:rPr lang="en-US"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JC	label	</a:t>
            </a:r>
            <a:r>
              <a:rPr lang="zh-CN" altLang="en-US" sz="2400" dirty="0">
                <a:latin typeface="黑体" panose="02010609060101010101" pitchFamily="49" charset="-122"/>
                <a:ea typeface="黑体" panose="02010609060101010101" pitchFamily="49" charset="-122"/>
              </a:rPr>
              <a:t>；有进位，条件满足则转移到</a:t>
            </a:r>
            <a:r>
              <a:rPr lang="en-US" altLang="zh-CN" sz="2400" dirty="0">
                <a:latin typeface="黑体" panose="02010609060101010101" pitchFamily="49" charset="-122"/>
                <a:ea typeface="黑体" panose="02010609060101010101" pitchFamily="49" charset="-122"/>
              </a:rPr>
              <a:t>label</a:t>
            </a:r>
            <a:r>
              <a:rPr lang="zh-CN" altLang="en-US" sz="2400" dirty="0">
                <a:latin typeface="黑体" panose="02010609060101010101" pitchFamily="49" charset="-122"/>
                <a:ea typeface="黑体" panose="02010609060101010101" pitchFamily="49" charset="-122"/>
              </a:rPr>
              <a:t>指定的地址。</a:t>
            </a:r>
          </a:p>
          <a:p>
            <a:pPr marL="0" indent="0">
              <a:buNone/>
            </a:pPr>
            <a:r>
              <a:rPr lang="en-US" altLang="zh-CN" sz="2400" dirty="0">
                <a:latin typeface="黑体" panose="02010609060101010101" pitchFamily="49" charset="-122"/>
                <a:ea typeface="黑体" panose="02010609060101010101" pitchFamily="49" charset="-122"/>
              </a:rPr>
              <a:t>JE/JZ label </a:t>
            </a:r>
            <a:r>
              <a:rPr lang="zh-CN" altLang="en-US" sz="2400" dirty="0">
                <a:latin typeface="黑体" panose="02010609060101010101" pitchFamily="49" charset="-122"/>
                <a:ea typeface="黑体" panose="02010609060101010101" pitchFamily="49" charset="-122"/>
              </a:rPr>
              <a:t>；等于</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为</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，条件满足则转移到</a:t>
            </a:r>
            <a:r>
              <a:rPr lang="en-US" altLang="zh-CN" sz="2400" dirty="0">
                <a:latin typeface="黑体" panose="02010609060101010101" pitchFamily="49" charset="-122"/>
                <a:ea typeface="黑体" panose="02010609060101010101" pitchFamily="49" charset="-122"/>
              </a:rPr>
              <a:t>label</a:t>
            </a:r>
            <a:r>
              <a:rPr lang="zh-CN" altLang="en-US" sz="2400" dirty="0">
                <a:latin typeface="黑体" panose="02010609060101010101" pitchFamily="49" charset="-122"/>
                <a:ea typeface="黑体" panose="02010609060101010101" pitchFamily="49" charset="-122"/>
              </a:rPr>
              <a:t>指定的地址</a:t>
            </a:r>
          </a:p>
          <a:p>
            <a:pPr marL="0" indent="0">
              <a:buNone/>
            </a:pPr>
            <a:r>
              <a:rPr lang="en-US" altLang="zh-CN" sz="2400" dirty="0">
                <a:latin typeface="黑体" panose="02010609060101010101" pitchFamily="49" charset="-122"/>
                <a:ea typeface="黑体" panose="02010609060101010101" pitchFamily="49" charset="-122"/>
              </a:rPr>
              <a:t>JNC	label </a:t>
            </a:r>
            <a:r>
              <a:rPr lang="zh-CN" altLang="en-US" sz="2400" dirty="0">
                <a:latin typeface="黑体" panose="02010609060101010101" pitchFamily="49" charset="-122"/>
                <a:ea typeface="黑体" panose="02010609060101010101" pitchFamily="49" charset="-122"/>
              </a:rPr>
              <a:t>；无进位，条件满足则转移到</a:t>
            </a:r>
            <a:r>
              <a:rPr lang="en-US" altLang="zh-CN" sz="2400" dirty="0">
                <a:latin typeface="黑体" panose="02010609060101010101" pitchFamily="49" charset="-122"/>
                <a:ea typeface="黑体" panose="02010609060101010101" pitchFamily="49" charset="-122"/>
              </a:rPr>
              <a:t>label</a:t>
            </a:r>
            <a:r>
              <a:rPr lang="zh-CN" altLang="en-US" sz="2400" dirty="0">
                <a:latin typeface="黑体" panose="02010609060101010101" pitchFamily="49" charset="-122"/>
                <a:ea typeface="黑体" panose="02010609060101010101" pitchFamily="49" charset="-122"/>
              </a:rPr>
              <a:t>指定的地址。</a:t>
            </a:r>
          </a:p>
          <a:p>
            <a:pPr marL="0" indent="0">
              <a:buNone/>
            </a:pPr>
            <a:r>
              <a:rPr lang="en-US" altLang="zh-CN" sz="2400" dirty="0">
                <a:latin typeface="黑体" panose="02010609060101010101" pitchFamily="49" charset="-122"/>
                <a:ea typeface="黑体" panose="02010609060101010101" pitchFamily="49" charset="-122"/>
              </a:rPr>
              <a:t>JNE/JNZ label  	</a:t>
            </a:r>
            <a:r>
              <a:rPr lang="zh-CN" altLang="en-US" sz="2400" dirty="0">
                <a:latin typeface="黑体" panose="02010609060101010101" pitchFamily="49" charset="-122"/>
                <a:ea typeface="黑体" panose="02010609060101010101" pitchFamily="49" charset="-122"/>
              </a:rPr>
              <a:t>；不等于</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不为</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，条件满足则转移到</a:t>
            </a:r>
            <a:r>
              <a:rPr lang="en-US" altLang="zh-CN" sz="2400" dirty="0">
                <a:latin typeface="黑体" panose="02010609060101010101" pitchFamily="49" charset="-122"/>
                <a:ea typeface="黑体" panose="02010609060101010101" pitchFamily="49" charset="-122"/>
              </a:rPr>
              <a:t>label</a:t>
            </a:r>
            <a:r>
              <a:rPr lang="zh-CN" altLang="en-US" sz="2400" dirty="0">
                <a:latin typeface="黑体" panose="02010609060101010101" pitchFamily="49" charset="-122"/>
                <a:ea typeface="黑体" panose="02010609060101010101" pitchFamily="49" charset="-122"/>
              </a:rPr>
              <a:t>指定的地址</a:t>
            </a:r>
          </a:p>
          <a:p>
            <a:pPr marL="0" indent="0">
              <a:buNone/>
            </a:pPr>
            <a:r>
              <a:rPr lang="en-US" altLang="zh-CN" sz="2400" dirty="0">
                <a:latin typeface="黑体" panose="02010609060101010101" pitchFamily="49" charset="-122"/>
                <a:ea typeface="黑体" panose="02010609060101010101" pitchFamily="49" charset="-122"/>
              </a:rPr>
              <a:t>JNP/</a:t>
            </a:r>
            <a:r>
              <a:rPr lang="en-US" altLang="zh-CN" sz="2400" dirty="0" err="1">
                <a:latin typeface="黑体" panose="02010609060101010101" pitchFamily="49" charset="-122"/>
                <a:ea typeface="黑体" panose="02010609060101010101" pitchFamily="49" charset="-122"/>
              </a:rPr>
              <a:t>JPOlabel</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；非偶</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奇，条件满足则转移到</a:t>
            </a:r>
            <a:r>
              <a:rPr lang="en-US" altLang="zh-CN" sz="2400" dirty="0">
                <a:latin typeface="黑体" panose="02010609060101010101" pitchFamily="49" charset="-122"/>
                <a:ea typeface="黑体" panose="02010609060101010101" pitchFamily="49" charset="-122"/>
              </a:rPr>
              <a:t>label</a:t>
            </a:r>
            <a:r>
              <a:rPr lang="zh-CN" altLang="en-US" sz="2400" dirty="0">
                <a:latin typeface="黑体" panose="02010609060101010101" pitchFamily="49" charset="-122"/>
                <a:ea typeface="黑体" panose="02010609060101010101" pitchFamily="49" charset="-122"/>
              </a:rPr>
              <a:t>指定的地址</a:t>
            </a:r>
          </a:p>
          <a:p>
            <a:pPr marL="0" indent="0">
              <a:buNone/>
            </a:pPr>
            <a:r>
              <a:rPr lang="en-US" altLang="zh-CN" sz="2400" dirty="0">
                <a:latin typeface="黑体" panose="02010609060101010101" pitchFamily="49" charset="-122"/>
                <a:ea typeface="黑体" panose="02010609060101010101" pitchFamily="49" charset="-122"/>
              </a:rPr>
              <a:t>JP/JPE	label  	</a:t>
            </a:r>
            <a:r>
              <a:rPr lang="zh-CN" altLang="en-US" sz="2400" dirty="0">
                <a:latin typeface="黑体" panose="02010609060101010101" pitchFamily="49" charset="-122"/>
                <a:ea typeface="黑体" panose="02010609060101010101" pitchFamily="49" charset="-122"/>
              </a:rPr>
              <a:t>；偶</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偶，条件满足则转移到</a:t>
            </a:r>
            <a:r>
              <a:rPr lang="en-US" altLang="zh-CN" sz="2400" dirty="0">
                <a:latin typeface="黑体" panose="02010609060101010101" pitchFamily="49" charset="-122"/>
                <a:ea typeface="黑体" panose="02010609060101010101" pitchFamily="49" charset="-122"/>
              </a:rPr>
              <a:t>label</a:t>
            </a:r>
            <a:r>
              <a:rPr lang="zh-CN" altLang="en-US" sz="2400" dirty="0">
                <a:latin typeface="黑体" panose="02010609060101010101" pitchFamily="49" charset="-122"/>
                <a:ea typeface="黑体" panose="02010609060101010101" pitchFamily="49" charset="-122"/>
              </a:rPr>
              <a:t>指定的地址。</a:t>
            </a:r>
          </a:p>
          <a:p>
            <a:endParaRPr lang="zh-CN" altLang="en-US" dirty="0" smtClean="0"/>
          </a:p>
        </p:txBody>
      </p:sp>
    </p:spTree>
    <p:extLst>
      <p:ext uri="{BB962C8B-B14F-4D97-AF65-F5344CB8AC3E}">
        <p14:creationId xmlns:p14="http://schemas.microsoft.com/office/powerpoint/2010/main" val="1468836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p:cNvSpPr>
            <a:spLocks noGrp="1"/>
          </p:cNvSpPr>
          <p:nvPr>
            <p:ph idx="1"/>
          </p:nvPr>
        </p:nvSpPr>
        <p:spPr>
          <a:xfrm>
            <a:off x="1807964" y="142909"/>
            <a:ext cx="8645939" cy="6430863"/>
          </a:xfrm>
        </p:spPr>
        <p:txBody>
          <a:bodyPr/>
          <a:lstStyle/>
          <a:p>
            <a:pPr>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）带符号数条件转移指令格式及其功能</a:t>
            </a:r>
          </a:p>
          <a:p>
            <a:r>
              <a:rPr lang="en-US" altLang="zh-CN" sz="2400">
                <a:latin typeface="黑体" panose="02010609060101010101" pitchFamily="49" charset="-122"/>
                <a:ea typeface="黑体" panose="02010609060101010101" pitchFamily="49" charset="-122"/>
              </a:rPr>
              <a:t>JG/JNLE	label 	</a:t>
            </a:r>
            <a:r>
              <a:rPr lang="zh-CN" altLang="en-US" sz="2400">
                <a:latin typeface="黑体" panose="02010609060101010101" pitchFamily="49" charset="-122"/>
                <a:ea typeface="黑体" panose="02010609060101010101" pitchFamily="49" charset="-122"/>
              </a:rPr>
              <a:t>；大于</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不小于等于，条件满足则转移到</a:t>
            </a:r>
            <a:r>
              <a:rPr lang="en-US" altLang="zh-CN" sz="2400">
                <a:latin typeface="黑体" panose="02010609060101010101" pitchFamily="49" charset="-122"/>
                <a:ea typeface="黑体" panose="02010609060101010101" pitchFamily="49" charset="-122"/>
              </a:rPr>
              <a:t>label</a:t>
            </a:r>
            <a:r>
              <a:rPr lang="zh-CN" altLang="en-US" sz="2400">
                <a:latin typeface="黑体" panose="02010609060101010101" pitchFamily="49" charset="-122"/>
                <a:ea typeface="黑体" panose="02010609060101010101" pitchFamily="49" charset="-122"/>
              </a:rPr>
              <a:t>指定的地址。</a:t>
            </a:r>
          </a:p>
          <a:p>
            <a:r>
              <a:rPr lang="en-US" altLang="zh-CN" sz="2400">
                <a:latin typeface="黑体" panose="02010609060101010101" pitchFamily="49" charset="-122"/>
                <a:ea typeface="黑体" panose="02010609060101010101" pitchFamily="49" charset="-122"/>
              </a:rPr>
              <a:t>JGE/JNL	label  	</a:t>
            </a:r>
            <a:r>
              <a:rPr lang="zh-CN" altLang="en-US" sz="2400">
                <a:latin typeface="黑体" panose="02010609060101010101" pitchFamily="49" charset="-122"/>
                <a:ea typeface="黑体" panose="02010609060101010101" pitchFamily="49" charset="-122"/>
              </a:rPr>
              <a:t>；大于等于</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不小于，条件满足则转移到</a:t>
            </a:r>
            <a:r>
              <a:rPr lang="en-US" altLang="zh-CN" sz="2400">
                <a:latin typeface="黑体" panose="02010609060101010101" pitchFamily="49" charset="-122"/>
                <a:ea typeface="黑体" panose="02010609060101010101" pitchFamily="49" charset="-122"/>
              </a:rPr>
              <a:t>label</a:t>
            </a:r>
            <a:r>
              <a:rPr lang="zh-CN" altLang="en-US" sz="2400">
                <a:latin typeface="黑体" panose="02010609060101010101" pitchFamily="49" charset="-122"/>
                <a:ea typeface="黑体" panose="02010609060101010101" pitchFamily="49" charset="-122"/>
              </a:rPr>
              <a:t>指定的地址。</a:t>
            </a:r>
          </a:p>
          <a:p>
            <a:r>
              <a:rPr lang="en-US" altLang="zh-CN" sz="2400">
                <a:latin typeface="黑体" panose="02010609060101010101" pitchFamily="49" charset="-122"/>
                <a:ea typeface="黑体" panose="02010609060101010101" pitchFamily="49" charset="-122"/>
              </a:rPr>
              <a:t>JL/JNGE	label  	</a:t>
            </a:r>
            <a:r>
              <a:rPr lang="zh-CN" altLang="en-US" sz="2400">
                <a:latin typeface="黑体" panose="02010609060101010101" pitchFamily="49" charset="-122"/>
                <a:ea typeface="黑体" panose="02010609060101010101" pitchFamily="49" charset="-122"/>
              </a:rPr>
              <a:t>；小于</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不大于等于，条件满足则转移到</a:t>
            </a:r>
            <a:r>
              <a:rPr lang="en-US" altLang="zh-CN" sz="2400">
                <a:latin typeface="黑体" panose="02010609060101010101" pitchFamily="49" charset="-122"/>
                <a:ea typeface="黑体" panose="02010609060101010101" pitchFamily="49" charset="-122"/>
              </a:rPr>
              <a:t>label</a:t>
            </a:r>
            <a:r>
              <a:rPr lang="zh-CN" altLang="en-US" sz="2400">
                <a:latin typeface="黑体" panose="02010609060101010101" pitchFamily="49" charset="-122"/>
                <a:ea typeface="黑体" panose="02010609060101010101" pitchFamily="49" charset="-122"/>
              </a:rPr>
              <a:t>指定的地址。</a:t>
            </a:r>
          </a:p>
          <a:p>
            <a:r>
              <a:rPr lang="en-US" altLang="zh-CN" sz="2400">
                <a:latin typeface="黑体" panose="02010609060101010101" pitchFamily="49" charset="-122"/>
                <a:ea typeface="黑体" panose="02010609060101010101" pitchFamily="49" charset="-122"/>
              </a:rPr>
              <a:t>JLE/JNG	label  	</a:t>
            </a:r>
            <a:r>
              <a:rPr lang="zh-CN" altLang="en-US" sz="2400">
                <a:latin typeface="黑体" panose="02010609060101010101" pitchFamily="49" charset="-122"/>
                <a:ea typeface="黑体" panose="02010609060101010101" pitchFamily="49" charset="-122"/>
              </a:rPr>
              <a:t>；小于等于</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不大于，条件满足则转移到</a:t>
            </a:r>
            <a:r>
              <a:rPr lang="en-US" altLang="zh-CN" sz="2400">
                <a:latin typeface="黑体" panose="02010609060101010101" pitchFamily="49" charset="-122"/>
                <a:ea typeface="黑体" panose="02010609060101010101" pitchFamily="49" charset="-122"/>
              </a:rPr>
              <a:t>label</a:t>
            </a:r>
            <a:r>
              <a:rPr lang="zh-CN" altLang="en-US" sz="2400">
                <a:latin typeface="黑体" panose="02010609060101010101" pitchFamily="49" charset="-122"/>
                <a:ea typeface="黑体" panose="02010609060101010101" pitchFamily="49" charset="-122"/>
              </a:rPr>
              <a:t>指定的地址。</a:t>
            </a:r>
          </a:p>
          <a:p>
            <a:r>
              <a:rPr lang="en-US" altLang="zh-CN" sz="2400">
                <a:latin typeface="黑体" panose="02010609060101010101" pitchFamily="49" charset="-122"/>
                <a:ea typeface="黑体" panose="02010609060101010101" pitchFamily="49" charset="-122"/>
              </a:rPr>
              <a:t>JNO	    label  	</a:t>
            </a:r>
            <a:r>
              <a:rPr lang="zh-CN" altLang="en-US" sz="2400">
                <a:latin typeface="黑体" panose="02010609060101010101" pitchFamily="49" charset="-122"/>
                <a:ea typeface="黑体" panose="02010609060101010101" pitchFamily="49" charset="-122"/>
              </a:rPr>
              <a:t>；无溢出，条件满足则转移到</a:t>
            </a:r>
            <a:r>
              <a:rPr lang="en-US" altLang="zh-CN" sz="2400">
                <a:latin typeface="黑体" panose="02010609060101010101" pitchFamily="49" charset="-122"/>
                <a:ea typeface="黑体" panose="02010609060101010101" pitchFamily="49" charset="-122"/>
              </a:rPr>
              <a:t>label</a:t>
            </a:r>
            <a:r>
              <a:rPr lang="zh-CN" altLang="en-US" sz="2400">
                <a:latin typeface="黑体" panose="02010609060101010101" pitchFamily="49" charset="-122"/>
                <a:ea typeface="黑体" panose="02010609060101010101" pitchFamily="49" charset="-122"/>
              </a:rPr>
              <a:t>指定的地址。</a:t>
            </a:r>
          </a:p>
          <a:p>
            <a:r>
              <a:rPr lang="en-US" altLang="zh-CN" sz="2400">
                <a:latin typeface="黑体" panose="02010609060101010101" pitchFamily="49" charset="-122"/>
                <a:ea typeface="黑体" panose="02010609060101010101" pitchFamily="49" charset="-122"/>
              </a:rPr>
              <a:t>JNS	    label	</a:t>
            </a:r>
            <a:r>
              <a:rPr lang="zh-CN" altLang="en-US" sz="2400">
                <a:latin typeface="黑体" panose="02010609060101010101" pitchFamily="49" charset="-122"/>
                <a:ea typeface="黑体" panose="02010609060101010101" pitchFamily="49" charset="-122"/>
              </a:rPr>
              <a:t>；正数或</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，条件满足则转移到</a:t>
            </a:r>
            <a:r>
              <a:rPr lang="en-US" altLang="zh-CN" sz="2400">
                <a:latin typeface="黑体" panose="02010609060101010101" pitchFamily="49" charset="-122"/>
                <a:ea typeface="黑体" panose="02010609060101010101" pitchFamily="49" charset="-122"/>
              </a:rPr>
              <a:t>label</a:t>
            </a:r>
            <a:r>
              <a:rPr lang="zh-CN" altLang="en-US" sz="2400">
                <a:latin typeface="黑体" panose="02010609060101010101" pitchFamily="49" charset="-122"/>
                <a:ea typeface="黑体" panose="02010609060101010101" pitchFamily="49" charset="-122"/>
              </a:rPr>
              <a:t>指定的地址。</a:t>
            </a:r>
          </a:p>
          <a:p>
            <a:r>
              <a:rPr lang="en-US" altLang="zh-CN" sz="2400">
                <a:latin typeface="黑体" panose="02010609060101010101" pitchFamily="49" charset="-122"/>
                <a:ea typeface="黑体" panose="02010609060101010101" pitchFamily="49" charset="-122"/>
              </a:rPr>
              <a:t>JO	  labe</a:t>
            </a:r>
            <a:r>
              <a:rPr lang="zh-CN" altLang="en-US" sz="2400">
                <a:latin typeface="黑体" panose="02010609060101010101" pitchFamily="49" charset="-122"/>
                <a:ea typeface="黑体" panose="02010609060101010101" pitchFamily="49" charset="-122"/>
              </a:rPr>
              <a:t>；溢出，条件满足则转移到</a:t>
            </a:r>
            <a:r>
              <a:rPr lang="en-US" altLang="zh-CN" sz="2400">
                <a:latin typeface="黑体" panose="02010609060101010101" pitchFamily="49" charset="-122"/>
                <a:ea typeface="黑体" panose="02010609060101010101" pitchFamily="49" charset="-122"/>
              </a:rPr>
              <a:t>label</a:t>
            </a:r>
            <a:r>
              <a:rPr lang="zh-CN" altLang="en-US" sz="2400">
                <a:latin typeface="黑体" panose="02010609060101010101" pitchFamily="49" charset="-122"/>
                <a:ea typeface="黑体" panose="02010609060101010101" pitchFamily="49" charset="-122"/>
              </a:rPr>
              <a:t>指定的地址。</a:t>
            </a:r>
          </a:p>
          <a:p>
            <a:r>
              <a:rPr lang="en-US" altLang="zh-CN" sz="2400">
                <a:latin typeface="黑体" panose="02010609060101010101" pitchFamily="49" charset="-122"/>
                <a:ea typeface="黑体" panose="02010609060101010101" pitchFamily="49" charset="-122"/>
              </a:rPr>
              <a:t>JS	 label</a:t>
            </a:r>
            <a:r>
              <a:rPr lang="zh-CN" altLang="en-US" sz="2400">
                <a:latin typeface="黑体" panose="02010609060101010101" pitchFamily="49" charset="-122"/>
                <a:ea typeface="黑体" panose="02010609060101010101" pitchFamily="49" charset="-122"/>
              </a:rPr>
              <a:t>；负数，条件满足则转移到</a:t>
            </a:r>
            <a:r>
              <a:rPr lang="en-US" altLang="zh-CN" sz="2400">
                <a:latin typeface="黑体" panose="02010609060101010101" pitchFamily="49" charset="-122"/>
                <a:ea typeface="黑体" panose="02010609060101010101" pitchFamily="49" charset="-122"/>
              </a:rPr>
              <a:t>label</a:t>
            </a:r>
            <a:r>
              <a:rPr lang="zh-CN" altLang="en-US" sz="2400">
                <a:latin typeface="黑体" panose="02010609060101010101" pitchFamily="49" charset="-122"/>
                <a:ea typeface="黑体" panose="02010609060101010101" pitchFamily="49" charset="-122"/>
              </a:rPr>
              <a:t>指定的地址。</a:t>
            </a:r>
          </a:p>
          <a:p>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74850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2"/>
          <p:cNvSpPr>
            <a:spLocks noGrp="1"/>
          </p:cNvSpPr>
          <p:nvPr>
            <p:ph idx="1"/>
          </p:nvPr>
        </p:nvSpPr>
        <p:spPr>
          <a:xfrm>
            <a:off x="2350789" y="1152794"/>
            <a:ext cx="6768753" cy="5249490"/>
          </a:xfrm>
        </p:spPr>
        <p:txBody>
          <a:bodyPr/>
          <a:lstStyle/>
          <a:p>
            <a:pPr>
              <a:lnSpc>
                <a:spcPct val="150000"/>
              </a:lnSpc>
              <a:buFontTx/>
              <a:buNone/>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）据</a:t>
            </a:r>
            <a:r>
              <a:rPr lang="en-US" altLang="zh-CN" sz="2400" dirty="0">
                <a:latin typeface="黑体" panose="02010609060101010101" pitchFamily="49" charset="-122"/>
                <a:ea typeface="黑体" panose="02010609060101010101" pitchFamily="49" charset="-122"/>
              </a:rPr>
              <a:t>CX</a:t>
            </a:r>
            <a:r>
              <a:rPr lang="zh-CN" altLang="en-US" sz="2400" dirty="0">
                <a:latin typeface="黑体" panose="02010609060101010101" pitchFamily="49" charset="-122"/>
                <a:ea typeface="黑体" panose="02010609060101010101" pitchFamily="49" charset="-122"/>
              </a:rPr>
              <a:t>中的值来决定转移的指令格式及其功能</a:t>
            </a:r>
          </a:p>
          <a:p>
            <a:pPr>
              <a:lnSpc>
                <a:spcPct val="150000"/>
              </a:lnSpc>
            </a:pPr>
            <a:r>
              <a:rPr lang="en-US" altLang="zh-CN" sz="2400" dirty="0">
                <a:latin typeface="黑体" panose="02010609060101010101" pitchFamily="49" charset="-122"/>
                <a:ea typeface="黑体" panose="02010609060101010101" pitchFamily="49" charset="-122"/>
              </a:rPr>
              <a:t>JCXZ	label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CX</a:t>
            </a:r>
            <a:r>
              <a:rPr lang="zh-CN" altLang="en-US" sz="2400" dirty="0">
                <a:latin typeface="黑体" panose="02010609060101010101" pitchFamily="49" charset="-122"/>
                <a:ea typeface="黑体" panose="02010609060101010101" pitchFamily="49" charset="-122"/>
              </a:rPr>
              <a:t>中的值为</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，则转移到</a:t>
            </a:r>
            <a:r>
              <a:rPr lang="en-US" altLang="zh-CN" sz="2400" dirty="0">
                <a:latin typeface="黑体" panose="02010609060101010101" pitchFamily="49" charset="-122"/>
                <a:ea typeface="黑体" panose="02010609060101010101" pitchFamily="49" charset="-122"/>
              </a:rPr>
              <a:t>label</a:t>
            </a:r>
            <a:r>
              <a:rPr lang="zh-CN" altLang="en-US" sz="2400" dirty="0">
                <a:latin typeface="黑体" panose="02010609060101010101" pitchFamily="49" charset="-122"/>
                <a:ea typeface="黑体" panose="02010609060101010101" pitchFamily="49" charset="-122"/>
              </a:rPr>
              <a:t>指定的地址。</a:t>
            </a:r>
          </a:p>
          <a:p>
            <a:endParaRPr lang="zh-CN" altLang="en-US" dirty="0" smtClean="0"/>
          </a:p>
        </p:txBody>
      </p:sp>
    </p:spTree>
    <p:extLst>
      <p:ext uri="{BB962C8B-B14F-4D97-AF65-F5344CB8AC3E}">
        <p14:creationId xmlns:p14="http://schemas.microsoft.com/office/powerpoint/2010/main" val="4134881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2206519" y="1700607"/>
            <a:ext cx="7774199" cy="4115753"/>
          </a:xfrm>
        </p:spPr>
        <p:txBody>
          <a:bodyPr/>
          <a:lstStyle/>
          <a:p>
            <a:pPr eaLnBrk="1" hangingPunct="1">
              <a:lnSpc>
                <a:spcPct val="120000"/>
              </a:lnSpc>
            </a:pPr>
            <a:r>
              <a:rPr lang="zh-CN" altLang="en-US" sz="2400">
                <a:latin typeface="黑体" panose="02010609060101010101" pitchFamily="49" charset="-122"/>
              </a:rPr>
              <a:t>单分支</a:t>
            </a:r>
            <a:r>
              <a:rPr lang="en-US" altLang="zh-CN" sz="2400">
                <a:latin typeface="黑体" panose="02010609060101010101" pitchFamily="49" charset="-122"/>
              </a:rPr>
              <a:t>IF</a:t>
            </a:r>
            <a:r>
              <a:rPr lang="zh-CN" altLang="en-US" sz="2400">
                <a:latin typeface="黑体" panose="02010609060101010101" pitchFamily="49" charset="-122"/>
              </a:rPr>
              <a:t>－</a:t>
            </a:r>
            <a:r>
              <a:rPr lang="en-US" altLang="zh-CN" sz="2400">
                <a:latin typeface="黑体" panose="02010609060101010101" pitchFamily="49" charset="-122"/>
              </a:rPr>
              <a:t>THEN</a:t>
            </a:r>
          </a:p>
          <a:p>
            <a:pPr eaLnBrk="1" hangingPunct="1">
              <a:lnSpc>
                <a:spcPct val="120000"/>
              </a:lnSpc>
            </a:pPr>
            <a:r>
              <a:rPr lang="zh-CN" altLang="en-US" sz="2400">
                <a:latin typeface="黑体" panose="02010609060101010101" pitchFamily="49" charset="-122"/>
              </a:rPr>
              <a:t>双分支</a:t>
            </a:r>
            <a:r>
              <a:rPr lang="en-US" altLang="zh-CN" sz="2400">
                <a:latin typeface="黑体" panose="02010609060101010101" pitchFamily="49" charset="-122"/>
              </a:rPr>
              <a:t>IF</a:t>
            </a:r>
            <a:r>
              <a:rPr lang="zh-CN" altLang="en-US" sz="2400">
                <a:latin typeface="黑体" panose="02010609060101010101" pitchFamily="49" charset="-122"/>
              </a:rPr>
              <a:t>－</a:t>
            </a:r>
            <a:r>
              <a:rPr lang="en-US" altLang="zh-CN" sz="2400">
                <a:latin typeface="黑体" panose="02010609060101010101" pitchFamily="49" charset="-122"/>
              </a:rPr>
              <a:t>THEN—ELSE</a:t>
            </a:r>
          </a:p>
          <a:p>
            <a:pPr eaLnBrk="1" hangingPunct="1">
              <a:lnSpc>
                <a:spcPct val="120000"/>
              </a:lnSpc>
            </a:pPr>
            <a:r>
              <a:rPr lang="zh-CN" altLang="en-US" sz="2400">
                <a:latin typeface="黑体" panose="02010609060101010101" pitchFamily="49" charset="-122"/>
              </a:rPr>
              <a:t>条件转移</a:t>
            </a:r>
            <a:r>
              <a:rPr lang="en-US" altLang="zh-CN" sz="2400">
                <a:latin typeface="黑体" panose="02010609060101010101" pitchFamily="49" charset="-122"/>
              </a:rPr>
              <a:t>Jcc</a:t>
            </a:r>
            <a:r>
              <a:rPr lang="zh-CN" altLang="en-US" sz="2400">
                <a:latin typeface="黑体" panose="02010609060101010101" pitchFamily="49" charset="-122"/>
              </a:rPr>
              <a:t>和无条件转移</a:t>
            </a:r>
            <a:r>
              <a:rPr lang="en-US" altLang="zh-CN" sz="2400">
                <a:latin typeface="黑体" panose="02010609060101010101" pitchFamily="49" charset="-122"/>
              </a:rPr>
              <a:t>JMP</a:t>
            </a:r>
            <a:r>
              <a:rPr lang="zh-CN" altLang="en-US" sz="2400">
                <a:latin typeface="黑体" panose="02010609060101010101" pitchFamily="49" charset="-122"/>
              </a:rPr>
              <a:t>指令用于实现程序的分支结构。</a:t>
            </a:r>
          </a:p>
          <a:p>
            <a:pPr lvl="1" eaLnBrk="1" hangingPunct="1">
              <a:lnSpc>
                <a:spcPct val="120000"/>
              </a:lnSpc>
            </a:pPr>
            <a:r>
              <a:rPr lang="en-US" altLang="zh-CN" sz="2400">
                <a:latin typeface="黑体" panose="02010609060101010101" pitchFamily="49" charset="-122"/>
              </a:rPr>
              <a:t>JMP</a:t>
            </a:r>
            <a:r>
              <a:rPr lang="zh-CN" altLang="en-US" sz="2400">
                <a:latin typeface="黑体" panose="02010609060101010101" pitchFamily="49" charset="-122"/>
              </a:rPr>
              <a:t>指令仅实现了转移到指定位置，</a:t>
            </a:r>
          </a:p>
          <a:p>
            <a:pPr lvl="1" eaLnBrk="1" hangingPunct="1">
              <a:lnSpc>
                <a:spcPct val="120000"/>
              </a:lnSpc>
            </a:pPr>
            <a:r>
              <a:rPr lang="en-US" altLang="zh-CN" sz="2400">
                <a:latin typeface="黑体" panose="02010609060101010101" pitchFamily="49" charset="-122"/>
              </a:rPr>
              <a:t>Jcc</a:t>
            </a:r>
            <a:r>
              <a:rPr lang="zh-CN" altLang="en-US" sz="2400">
                <a:latin typeface="黑体" panose="02010609060101010101" pitchFamily="49" charset="-122"/>
              </a:rPr>
              <a:t>指令则可根据条件转移到指定位置或不转移而顺序执行后续指令序列。</a:t>
            </a:r>
          </a:p>
        </p:txBody>
      </p:sp>
      <p:sp>
        <p:nvSpPr>
          <p:cNvPr id="4" name="TextBox 13"/>
          <p:cNvSpPr txBox="1"/>
          <p:nvPr/>
        </p:nvSpPr>
        <p:spPr>
          <a:xfrm>
            <a:off x="2926854" y="1087524"/>
            <a:ext cx="4608512"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分支结构程序设计举例</a:t>
            </a:r>
            <a:endParaRPr lang="zh-CN" altLang="en-US" sz="2700" b="1" dirty="0">
              <a:solidFill>
                <a:schemeClr val="tx1">
                  <a:lumMod val="65000"/>
                  <a:lumOff val="35000"/>
                </a:schemeClr>
              </a:solidFill>
              <a:latin typeface="微软雅黑"/>
              <a:ea typeface="微软雅黑"/>
            </a:endParaRPr>
          </a:p>
        </p:txBody>
      </p:sp>
      <p:grpSp>
        <p:nvGrpSpPr>
          <p:cNvPr id="5" name="组合 4"/>
          <p:cNvGrpSpPr/>
          <p:nvPr/>
        </p:nvGrpSpPr>
        <p:grpSpPr>
          <a:xfrm>
            <a:off x="1979711" y="981101"/>
            <a:ext cx="762000" cy="618973"/>
            <a:chOff x="371883" y="333450"/>
            <a:chExt cx="762000" cy="618973"/>
          </a:xfrm>
        </p:grpSpPr>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92374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62758" y="765498"/>
            <a:ext cx="4320480" cy="563693"/>
          </a:xfrm>
        </p:spPr>
        <p:txBody>
          <a:bodyPr/>
          <a:lstStyle/>
          <a:p>
            <a:pPr algn="l" eaLnBrk="1" hangingPunct="1"/>
            <a:r>
              <a:rPr lang="en-US" altLang="zh-CN" sz="2400" dirty="0" smtClean="0">
                <a:solidFill>
                  <a:schemeClr val="tx1"/>
                </a:solidFill>
                <a:latin typeface="黑体" panose="02010609060101010101" pitchFamily="49" charset="-122"/>
                <a:ea typeface="黑体" panose="02010609060101010101" pitchFamily="49" charset="-122"/>
              </a:rPr>
              <a:t>1</a:t>
            </a:r>
            <a:r>
              <a:rPr lang="zh-CN" altLang="en-US" sz="2400" dirty="0" smtClean="0">
                <a:solidFill>
                  <a:schemeClr val="tx1"/>
                </a:solidFill>
                <a:latin typeface="黑体" panose="02010609060101010101" pitchFamily="49" charset="-122"/>
                <a:ea typeface="黑体" panose="02010609060101010101" pitchFamily="49" charset="-122"/>
              </a:rPr>
              <a:t>．单分支结构</a:t>
            </a:r>
          </a:p>
        </p:txBody>
      </p:sp>
      <p:sp>
        <p:nvSpPr>
          <p:cNvPr id="106499" name="Rectangle 3"/>
          <p:cNvSpPr>
            <a:spLocks noGrp="1" noChangeArrowheads="1"/>
          </p:cNvSpPr>
          <p:nvPr>
            <p:ph type="body" idx="1"/>
          </p:nvPr>
        </p:nvSpPr>
        <p:spPr>
          <a:xfrm>
            <a:off x="2208107" y="1700607"/>
            <a:ext cx="7774199" cy="4396805"/>
          </a:xfrm>
        </p:spPr>
        <p:txBody>
          <a:bodyPr/>
          <a:lstStyle/>
          <a:p>
            <a:pPr eaLnBrk="1" hangingPunct="1">
              <a:buFontTx/>
              <a:buNone/>
            </a:pPr>
            <a:r>
              <a:rPr lang="zh-CN" altLang="en-US" sz="2400" b="1" dirty="0" smtClean="0">
                <a:latin typeface="黑体" panose="02010609060101010101" pitchFamily="49" charset="-122"/>
                <a:ea typeface="黑体" panose="02010609060101010101" pitchFamily="49" charset="-122"/>
              </a:rPr>
              <a:t>例</a:t>
            </a:r>
            <a:r>
              <a:rPr lang="en-US" altLang="zh-CN" sz="2400" b="1" dirty="0" smtClean="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计算</a:t>
            </a:r>
            <a:r>
              <a:rPr lang="en-US" altLang="zh-CN" sz="2400" dirty="0">
                <a:latin typeface="黑体" panose="02010609060101010101" pitchFamily="49" charset="-122"/>
                <a:ea typeface="黑体" panose="02010609060101010101" pitchFamily="49" charset="-122"/>
              </a:rPr>
              <a:t>AX</a:t>
            </a:r>
            <a:r>
              <a:rPr lang="zh-CN" altLang="en-US" sz="2400" dirty="0">
                <a:latin typeface="黑体" panose="02010609060101010101" pitchFamily="49" charset="-122"/>
                <a:ea typeface="黑体" panose="02010609060101010101" pitchFamily="49" charset="-122"/>
              </a:rPr>
              <a:t>中符号数绝对值的程序段。</a:t>
            </a:r>
          </a:p>
          <a:p>
            <a:pPr eaLnBrk="1" hangingPunct="1">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CMP	AX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a:t>
            </a:r>
          </a:p>
          <a:p>
            <a:pPr eaLnBrk="1" hangingPunct="1">
              <a:buFontTx/>
              <a:buNone/>
            </a:pPr>
            <a:r>
              <a:rPr lang="en-US" altLang="zh-CN" sz="2400" dirty="0">
                <a:latin typeface="黑体" panose="02010609060101010101" pitchFamily="49" charset="-122"/>
                <a:ea typeface="黑体" panose="02010609060101010101" pitchFamily="49" charset="-122"/>
              </a:rPr>
              <a:t>         JGE	NONNEG  </a:t>
            </a:r>
            <a:r>
              <a:rPr lang="zh-CN" altLang="en-US" sz="2400" dirty="0">
                <a:latin typeface="黑体" panose="02010609060101010101" pitchFamily="49" charset="-122"/>
                <a:ea typeface="黑体" panose="02010609060101010101" pitchFamily="49" charset="-122"/>
              </a:rPr>
              <a:t>；分支条件：</a:t>
            </a:r>
            <a:r>
              <a:rPr lang="en-US" altLang="zh-CN" sz="2400" dirty="0">
                <a:latin typeface="黑体" panose="02010609060101010101" pitchFamily="49" charset="-122"/>
                <a:ea typeface="黑体" panose="02010609060101010101" pitchFamily="49" charset="-122"/>
              </a:rPr>
              <a:t>AX≥0</a:t>
            </a:r>
          </a:p>
          <a:p>
            <a:pPr eaLnBrk="1" hangingPunct="1">
              <a:buFontTx/>
              <a:buNone/>
            </a:pPr>
            <a:r>
              <a:rPr lang="en-US" altLang="zh-CN" sz="2400" dirty="0">
                <a:latin typeface="黑体" panose="02010609060101010101" pitchFamily="49" charset="-122"/>
                <a:ea typeface="黑体" panose="02010609060101010101" pitchFamily="49" charset="-122"/>
              </a:rPr>
              <a:t>         NEG	AX	  </a:t>
            </a:r>
            <a:r>
              <a:rPr lang="zh-CN" altLang="en-US" sz="2400" dirty="0">
                <a:latin typeface="黑体" panose="02010609060101010101" pitchFamily="49" charset="-122"/>
                <a:ea typeface="黑体" panose="02010609060101010101" pitchFamily="49" charset="-122"/>
              </a:rPr>
              <a:t>；条件不满足，负数，</a:t>
            </a:r>
          </a:p>
          <a:p>
            <a:pPr eaLnBrk="1" hangingPunct="1">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执行分支体进行求补</a:t>
            </a:r>
          </a:p>
          <a:p>
            <a:pPr eaLnBrk="1" hangingPunct="1">
              <a:buFontTx/>
              <a:buNone/>
            </a:pPr>
            <a:r>
              <a:rPr lang="en-US" altLang="zh-CN" sz="2400" dirty="0">
                <a:latin typeface="黑体" panose="02010609060101010101" pitchFamily="49" charset="-122"/>
                <a:ea typeface="黑体" panose="02010609060101010101" pitchFamily="49" charset="-122"/>
              </a:rPr>
              <a:t>NONNEG</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MOV   RESULT</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AX </a:t>
            </a:r>
            <a:r>
              <a:rPr lang="zh-CN" altLang="en-US" sz="2400" dirty="0">
                <a:latin typeface="黑体" panose="02010609060101010101" pitchFamily="49" charset="-122"/>
                <a:ea typeface="黑体" panose="02010609060101010101" pitchFamily="49" charset="-122"/>
              </a:rPr>
              <a:t>；条件满足，</a:t>
            </a:r>
          </a:p>
          <a:p>
            <a:pPr eaLnBrk="1" hangingPunct="1">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为正数，保存结果</a:t>
            </a:r>
          </a:p>
        </p:txBody>
      </p:sp>
    </p:spTree>
    <p:extLst>
      <p:ext uri="{BB962C8B-B14F-4D97-AF65-F5344CB8AC3E}">
        <p14:creationId xmlns:p14="http://schemas.microsoft.com/office/powerpoint/2010/main" val="11991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body" idx="1"/>
          </p:nvPr>
        </p:nvSpPr>
        <p:spPr>
          <a:xfrm>
            <a:off x="2133477" y="1052757"/>
            <a:ext cx="7774199" cy="4971613"/>
          </a:xfrm>
        </p:spPr>
        <p:txBody>
          <a:bodyPr/>
          <a:lstStyle/>
          <a:p>
            <a:pPr eaLnBrk="1" hangingPunct="1">
              <a:buFontTx/>
              <a:buNone/>
            </a:pPr>
            <a:r>
              <a:rPr lang="en-US" altLang="zh-CN" sz="2801">
                <a:latin typeface="黑体" panose="02010609060101010101" pitchFamily="49" charset="-122"/>
              </a:rPr>
              <a:t>		</a:t>
            </a:r>
            <a:r>
              <a:rPr lang="en-US" altLang="zh-CN" sz="2400">
                <a:latin typeface="黑体" panose="02010609060101010101" pitchFamily="49" charset="-122"/>
              </a:rPr>
              <a:t>CMP	AX</a:t>
            </a:r>
            <a:r>
              <a:rPr lang="zh-CN" altLang="en-US" sz="2400">
                <a:latin typeface="黑体" panose="02010609060101010101" pitchFamily="49" charset="-122"/>
              </a:rPr>
              <a:t>，</a:t>
            </a:r>
            <a:r>
              <a:rPr lang="en-US" altLang="zh-CN" sz="2400">
                <a:latin typeface="黑体" panose="02010609060101010101" pitchFamily="49" charset="-122"/>
              </a:rPr>
              <a:t>0</a:t>
            </a:r>
          </a:p>
          <a:p>
            <a:pPr eaLnBrk="1" hangingPunct="1">
              <a:buFontTx/>
              <a:buNone/>
            </a:pPr>
            <a:r>
              <a:rPr lang="en-US" altLang="zh-CN" sz="2400">
                <a:latin typeface="黑体" panose="02010609060101010101" pitchFamily="49" charset="-122"/>
              </a:rPr>
              <a:t>     	JL	YESNEG	</a:t>
            </a:r>
            <a:r>
              <a:rPr lang="zh-CN" altLang="en-US" sz="2400">
                <a:latin typeface="黑体" panose="02010609060101010101" pitchFamily="49" charset="-122"/>
              </a:rPr>
              <a:t>；分支条件：</a:t>
            </a:r>
            <a:r>
              <a:rPr lang="en-US" altLang="zh-CN" sz="2400">
                <a:latin typeface="黑体" panose="02010609060101010101" pitchFamily="49" charset="-122"/>
              </a:rPr>
              <a:t>AX &lt; 0</a:t>
            </a:r>
          </a:p>
          <a:p>
            <a:pPr eaLnBrk="1" hangingPunct="1">
              <a:buFontTx/>
              <a:buNone/>
            </a:pPr>
            <a:r>
              <a:rPr lang="en-US" altLang="zh-CN" sz="2400">
                <a:latin typeface="黑体" panose="02010609060101010101" pitchFamily="49" charset="-122"/>
              </a:rPr>
              <a:t>     	JMP    NONENG     </a:t>
            </a:r>
            <a:r>
              <a:rPr lang="zh-CN" altLang="en-US" sz="2400">
                <a:latin typeface="黑体" panose="02010609060101010101" pitchFamily="49" charset="-122"/>
              </a:rPr>
              <a:t>；条件不满足，正数，</a:t>
            </a:r>
          </a:p>
          <a:p>
            <a:pPr eaLnBrk="1" hangingPunct="1">
              <a:buFontTx/>
              <a:buNone/>
            </a:pPr>
            <a:r>
              <a:rPr lang="zh-CN" altLang="en-US" sz="2400">
                <a:latin typeface="黑体" panose="02010609060101010101" pitchFamily="49" charset="-122"/>
              </a:rPr>
              <a:t>                        </a:t>
            </a:r>
            <a:r>
              <a:rPr lang="en-US" altLang="zh-CN" sz="2400">
                <a:latin typeface="黑体" panose="02010609060101010101" pitchFamily="49" charset="-122"/>
              </a:rPr>
              <a:t>;</a:t>
            </a:r>
            <a:r>
              <a:rPr lang="zh-CN" altLang="en-US" sz="2400">
                <a:latin typeface="黑体" panose="02010609060101010101" pitchFamily="49" charset="-122"/>
              </a:rPr>
              <a:t>转向保存结果</a:t>
            </a:r>
          </a:p>
          <a:p>
            <a:pPr eaLnBrk="1" hangingPunct="1">
              <a:buFontTx/>
              <a:buNone/>
            </a:pPr>
            <a:r>
              <a:rPr lang="en-US" altLang="zh-CN" sz="2400">
                <a:latin typeface="黑体" panose="02010609060101010101" pitchFamily="49" charset="-122"/>
              </a:rPr>
              <a:t>YESNEG</a:t>
            </a:r>
            <a:r>
              <a:rPr lang="zh-CN" altLang="en-US" sz="2400">
                <a:latin typeface="黑体" panose="02010609060101010101" pitchFamily="49" charset="-122"/>
              </a:rPr>
              <a:t>：</a:t>
            </a:r>
            <a:r>
              <a:rPr lang="en-US" altLang="zh-CN" sz="2400">
                <a:latin typeface="黑体" panose="02010609060101010101" pitchFamily="49" charset="-122"/>
              </a:rPr>
              <a:t>NEG AX          </a:t>
            </a:r>
            <a:r>
              <a:rPr lang="zh-CN" altLang="en-US" sz="2400">
                <a:latin typeface="黑体" panose="02010609060101010101" pitchFamily="49" charset="-122"/>
              </a:rPr>
              <a:t>；条件满足，为负数，</a:t>
            </a:r>
          </a:p>
          <a:p>
            <a:pPr eaLnBrk="1" hangingPunct="1">
              <a:buFontTx/>
              <a:buNone/>
            </a:pPr>
            <a:r>
              <a:rPr lang="zh-CN" altLang="en-US" sz="2400">
                <a:latin typeface="黑体" panose="02010609060101010101" pitchFamily="49" charset="-122"/>
              </a:rPr>
              <a:t>                        </a:t>
            </a:r>
            <a:r>
              <a:rPr lang="en-US" altLang="zh-CN" sz="2400">
                <a:latin typeface="黑体" panose="02010609060101010101" pitchFamily="49" charset="-122"/>
              </a:rPr>
              <a:t>;</a:t>
            </a:r>
            <a:r>
              <a:rPr lang="zh-CN" altLang="en-US" sz="2400">
                <a:latin typeface="黑体" panose="02010609060101010101" pitchFamily="49" charset="-122"/>
              </a:rPr>
              <a:t>需要求补</a:t>
            </a:r>
          </a:p>
          <a:p>
            <a:pPr eaLnBrk="1" hangingPunct="1">
              <a:buFontTx/>
              <a:buNone/>
            </a:pPr>
            <a:r>
              <a:rPr lang="en-US" altLang="zh-CN" sz="2400">
                <a:latin typeface="黑体" panose="02010609060101010101" pitchFamily="49" charset="-122"/>
              </a:rPr>
              <a:t>NONNEG</a:t>
            </a:r>
            <a:r>
              <a:rPr lang="zh-CN" altLang="en-US" sz="2400">
                <a:latin typeface="黑体" panose="02010609060101010101" pitchFamily="49" charset="-122"/>
              </a:rPr>
              <a:t>：</a:t>
            </a:r>
            <a:r>
              <a:rPr lang="en-US" altLang="zh-CN" sz="2400">
                <a:latin typeface="黑体" panose="02010609060101010101" pitchFamily="49" charset="-122"/>
              </a:rPr>
              <a:t>MOV RESULT</a:t>
            </a:r>
            <a:r>
              <a:rPr lang="zh-CN" altLang="en-US" sz="2400">
                <a:latin typeface="黑体" panose="02010609060101010101" pitchFamily="49" charset="-122"/>
              </a:rPr>
              <a:t>，</a:t>
            </a:r>
            <a:r>
              <a:rPr lang="en-US" altLang="zh-CN" sz="2400">
                <a:latin typeface="黑体" panose="02010609060101010101" pitchFamily="49" charset="-122"/>
              </a:rPr>
              <a:t>AX  </a:t>
            </a:r>
            <a:r>
              <a:rPr lang="zh-CN" altLang="en-US" sz="2400">
                <a:latin typeface="黑体" panose="02010609060101010101" pitchFamily="49" charset="-122"/>
              </a:rPr>
              <a:t>；保存结果</a:t>
            </a:r>
          </a:p>
          <a:p>
            <a:pPr eaLnBrk="1" hangingPunct="1">
              <a:buFontTx/>
              <a:buNone/>
            </a:pPr>
            <a:r>
              <a:rPr lang="zh-CN" altLang="en-US" sz="2400">
                <a:latin typeface="黑体" panose="02010609060101010101" pitchFamily="49" charset="-122"/>
              </a:rPr>
              <a:t>	选择分支条件不当，不仅多了一个</a:t>
            </a:r>
            <a:r>
              <a:rPr lang="en-US" altLang="zh-CN" sz="2400">
                <a:latin typeface="黑体" panose="02010609060101010101" pitchFamily="49" charset="-122"/>
              </a:rPr>
              <a:t>JMP</a:t>
            </a:r>
            <a:r>
              <a:rPr lang="zh-CN" altLang="en-US" sz="2400">
                <a:latin typeface="黑体" panose="02010609060101010101" pitchFamily="49" charset="-122"/>
              </a:rPr>
              <a:t>指令，而且也容易出错。</a:t>
            </a:r>
          </a:p>
        </p:txBody>
      </p:sp>
    </p:spTree>
    <p:extLst>
      <p:ext uri="{BB962C8B-B14F-4D97-AF65-F5344CB8AC3E}">
        <p14:creationId xmlns:p14="http://schemas.microsoft.com/office/powerpoint/2010/main" val="664761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062758" y="477466"/>
            <a:ext cx="3240586" cy="563693"/>
          </a:xfrm>
        </p:spPr>
        <p:txBody>
          <a:bodyPr/>
          <a:lstStyle/>
          <a:p>
            <a:pPr algn="l" eaLnBrk="1" hangingPunct="1"/>
            <a:r>
              <a:rPr lang="en-US" altLang="zh-CN" sz="2400" dirty="0" smtClean="0">
                <a:solidFill>
                  <a:schemeClr val="tx1"/>
                </a:solidFill>
                <a:latin typeface="黑体" panose="02010609060101010101" pitchFamily="49" charset="-122"/>
                <a:ea typeface="黑体" panose="02010609060101010101" pitchFamily="49" charset="-122"/>
              </a:rPr>
              <a:t>2</a:t>
            </a:r>
            <a:r>
              <a:rPr lang="zh-CN" altLang="en-US" sz="2400" dirty="0" smtClean="0">
                <a:solidFill>
                  <a:schemeClr val="tx1"/>
                </a:solidFill>
                <a:latin typeface="黑体" panose="02010609060101010101" pitchFamily="49" charset="-122"/>
                <a:ea typeface="黑体" panose="02010609060101010101" pitchFamily="49" charset="-122"/>
              </a:rPr>
              <a:t>．双分支结构</a:t>
            </a:r>
          </a:p>
        </p:txBody>
      </p:sp>
      <p:sp>
        <p:nvSpPr>
          <p:cNvPr id="108547" name="Rectangle 3"/>
          <p:cNvSpPr>
            <a:spLocks noGrp="1" noChangeArrowheads="1"/>
          </p:cNvSpPr>
          <p:nvPr>
            <p:ph type="body" idx="1"/>
          </p:nvPr>
        </p:nvSpPr>
        <p:spPr>
          <a:xfrm>
            <a:off x="1912429" y="1269554"/>
            <a:ext cx="6781829" cy="5249490"/>
          </a:xfrm>
        </p:spPr>
        <p:txBody>
          <a:bodyPr/>
          <a:lstStyle/>
          <a:p>
            <a:pPr eaLnBrk="1" hangingPunct="1">
              <a:lnSpc>
                <a:spcPct val="120000"/>
              </a:lnSpc>
            </a:pPr>
            <a:r>
              <a:rPr lang="zh-CN" altLang="en-US" sz="2400" dirty="0">
                <a:latin typeface="黑体" panose="02010609060101010101" pitchFamily="49" charset="-122"/>
                <a:ea typeface="黑体" panose="02010609060101010101" pitchFamily="49" charset="-122"/>
              </a:rPr>
              <a:t>对于双分支程序，顺序执行的分支语句体</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不会自动跳过分支语句体</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，所以分支语句体</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最后一定要有一条</a:t>
            </a:r>
            <a:r>
              <a:rPr lang="en-US" altLang="zh-CN" sz="2400" dirty="0">
                <a:latin typeface="黑体" panose="02010609060101010101" pitchFamily="49" charset="-122"/>
                <a:ea typeface="黑体" panose="02010609060101010101" pitchFamily="49" charset="-122"/>
              </a:rPr>
              <a:t>JMP</a:t>
            </a:r>
            <a:r>
              <a:rPr lang="zh-CN" altLang="en-US" sz="2400" dirty="0">
                <a:latin typeface="黑体" panose="02010609060101010101" pitchFamily="49" charset="-122"/>
                <a:ea typeface="黑体" panose="02010609060101010101" pitchFamily="49" charset="-122"/>
              </a:rPr>
              <a:t>指令跳过分支体</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，即分支汇点处；否则将进入顺序分支语句体</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而出现错误 。</a:t>
            </a:r>
          </a:p>
        </p:txBody>
      </p:sp>
    </p:spTree>
    <p:extLst>
      <p:ext uri="{BB962C8B-B14F-4D97-AF65-F5344CB8AC3E}">
        <p14:creationId xmlns:p14="http://schemas.microsoft.com/office/powerpoint/2010/main" val="3192465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Group 3"/>
          <p:cNvGrpSpPr>
            <a:grpSpLocks/>
          </p:cNvGrpSpPr>
          <p:nvPr/>
        </p:nvGrpSpPr>
        <p:grpSpPr bwMode="auto">
          <a:xfrm>
            <a:off x="2493923" y="1637092"/>
            <a:ext cx="7088240" cy="4457144"/>
            <a:chOff x="476" y="1031"/>
            <a:chExt cx="4464" cy="2807"/>
          </a:xfrm>
        </p:grpSpPr>
        <p:sp>
          <p:nvSpPr>
            <p:cNvPr id="17412" name="Oval 4"/>
            <p:cNvSpPr>
              <a:spLocks noChangeArrowheads="1"/>
            </p:cNvSpPr>
            <p:nvPr/>
          </p:nvSpPr>
          <p:spPr bwMode="auto">
            <a:xfrm>
              <a:off x="476" y="1570"/>
              <a:ext cx="953" cy="317"/>
            </a:xfrm>
            <a:prstGeom prst="ellipse">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1">
                  <a:latin typeface="Arial" panose="020B0604020202020204" pitchFamily="34" charset="0"/>
                </a:rPr>
                <a:t>源程序编辑</a:t>
              </a:r>
              <a:endParaRPr kumimoji="0" lang="zh-CN" altLang="en-US" sz="1800">
                <a:latin typeface="Arial" panose="020B0604020202020204" pitchFamily="34" charset="0"/>
              </a:endParaRPr>
            </a:p>
          </p:txBody>
        </p:sp>
        <p:sp>
          <p:nvSpPr>
            <p:cNvPr id="17413" name="Oval 5"/>
            <p:cNvSpPr>
              <a:spLocks noChangeArrowheads="1"/>
            </p:cNvSpPr>
            <p:nvPr/>
          </p:nvSpPr>
          <p:spPr bwMode="auto">
            <a:xfrm>
              <a:off x="2064" y="1570"/>
              <a:ext cx="953" cy="317"/>
            </a:xfrm>
            <a:prstGeom prst="ellipse">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1">
                  <a:latin typeface="Arial" panose="020B0604020202020204" pitchFamily="34" charset="0"/>
                </a:rPr>
                <a:t>源程序汇编</a:t>
              </a:r>
              <a:endParaRPr kumimoji="0" lang="zh-CN" altLang="en-US" sz="1800">
                <a:latin typeface="Arial" panose="020B0604020202020204" pitchFamily="34" charset="0"/>
              </a:endParaRPr>
            </a:p>
          </p:txBody>
        </p:sp>
        <p:sp>
          <p:nvSpPr>
            <p:cNvPr id="17414" name="Oval 6"/>
            <p:cNvSpPr>
              <a:spLocks noChangeArrowheads="1"/>
            </p:cNvSpPr>
            <p:nvPr/>
          </p:nvSpPr>
          <p:spPr bwMode="auto">
            <a:xfrm>
              <a:off x="3742" y="1570"/>
              <a:ext cx="953" cy="317"/>
            </a:xfrm>
            <a:prstGeom prst="ellipse">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1">
                  <a:latin typeface="Arial" panose="020B0604020202020204" pitchFamily="34" charset="0"/>
                </a:rPr>
                <a:t>目标文件链接</a:t>
              </a:r>
              <a:endParaRPr kumimoji="0" lang="zh-CN" altLang="en-US" sz="1800">
                <a:latin typeface="Arial" panose="020B0604020202020204" pitchFamily="34" charset="0"/>
              </a:endParaRPr>
            </a:p>
          </p:txBody>
        </p:sp>
        <p:sp>
          <p:nvSpPr>
            <p:cNvPr id="17415" name="Oval 7"/>
            <p:cNvSpPr>
              <a:spLocks noChangeArrowheads="1"/>
            </p:cNvSpPr>
            <p:nvPr/>
          </p:nvSpPr>
          <p:spPr bwMode="auto">
            <a:xfrm>
              <a:off x="1973" y="2568"/>
              <a:ext cx="1226" cy="317"/>
            </a:xfrm>
            <a:prstGeom prst="ellipse">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1">
                  <a:latin typeface="Arial" panose="020B0604020202020204" pitchFamily="34" charset="0"/>
                </a:rPr>
                <a:t>可执行文件调试</a:t>
              </a:r>
              <a:endParaRPr kumimoji="0" lang="zh-CN" altLang="en-US" sz="1800">
                <a:latin typeface="Arial" panose="020B0604020202020204" pitchFamily="34" charset="0"/>
              </a:endParaRPr>
            </a:p>
          </p:txBody>
        </p:sp>
        <p:sp>
          <p:nvSpPr>
            <p:cNvPr id="17416" name="Line 8"/>
            <p:cNvSpPr>
              <a:spLocks noChangeShapeType="1"/>
            </p:cNvSpPr>
            <p:nvPr/>
          </p:nvSpPr>
          <p:spPr bwMode="auto">
            <a:xfrm>
              <a:off x="1474" y="1752"/>
              <a:ext cx="5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17" name="Line 9"/>
            <p:cNvSpPr>
              <a:spLocks noChangeShapeType="1"/>
            </p:cNvSpPr>
            <p:nvPr/>
          </p:nvSpPr>
          <p:spPr bwMode="auto">
            <a:xfrm>
              <a:off x="3061" y="1752"/>
              <a:ext cx="5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18" name="Line 10"/>
            <p:cNvSpPr>
              <a:spLocks noChangeShapeType="1"/>
            </p:cNvSpPr>
            <p:nvPr/>
          </p:nvSpPr>
          <p:spPr bwMode="auto">
            <a:xfrm flipH="1">
              <a:off x="3107" y="1933"/>
              <a:ext cx="817" cy="6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19" name="Line 11"/>
            <p:cNvSpPr>
              <a:spLocks noChangeShapeType="1"/>
            </p:cNvSpPr>
            <p:nvPr/>
          </p:nvSpPr>
          <p:spPr bwMode="auto">
            <a:xfrm flipH="1" flipV="1">
              <a:off x="1156" y="1979"/>
              <a:ext cx="1044"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0" name="Text Box 12"/>
            <p:cNvSpPr txBox="1">
              <a:spLocks noChangeArrowheads="1"/>
            </p:cNvSpPr>
            <p:nvPr/>
          </p:nvSpPr>
          <p:spPr bwMode="auto">
            <a:xfrm>
              <a:off x="1474" y="1480"/>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latin typeface="Arial" panose="020B0604020202020204" pitchFamily="34" charset="0"/>
                </a:rPr>
                <a:t>.ASM</a:t>
              </a:r>
            </a:p>
          </p:txBody>
        </p:sp>
        <p:sp>
          <p:nvSpPr>
            <p:cNvPr id="17421" name="Text Box 13"/>
            <p:cNvSpPr txBox="1">
              <a:spLocks noChangeArrowheads="1"/>
            </p:cNvSpPr>
            <p:nvPr/>
          </p:nvSpPr>
          <p:spPr bwMode="auto">
            <a:xfrm>
              <a:off x="3107" y="1480"/>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latin typeface="Arial" panose="020B0604020202020204" pitchFamily="34" charset="0"/>
                </a:rPr>
                <a:t>.OBJ</a:t>
              </a:r>
            </a:p>
          </p:txBody>
        </p:sp>
        <p:sp>
          <p:nvSpPr>
            <p:cNvPr id="17422" name="Text Box 14"/>
            <p:cNvSpPr txBox="1">
              <a:spLocks noChangeArrowheads="1"/>
            </p:cNvSpPr>
            <p:nvPr/>
          </p:nvSpPr>
          <p:spPr bwMode="auto">
            <a:xfrm>
              <a:off x="2653" y="3158"/>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latin typeface="Arial" panose="020B0604020202020204" pitchFamily="34" charset="0"/>
                </a:rPr>
                <a:t>.EXE</a:t>
              </a:r>
            </a:p>
          </p:txBody>
        </p:sp>
        <p:sp>
          <p:nvSpPr>
            <p:cNvPr id="17423" name="Oval 15"/>
            <p:cNvSpPr>
              <a:spLocks noChangeArrowheads="1"/>
            </p:cNvSpPr>
            <p:nvPr/>
          </p:nvSpPr>
          <p:spPr bwMode="auto">
            <a:xfrm>
              <a:off x="2154" y="3521"/>
              <a:ext cx="953" cy="317"/>
            </a:xfrm>
            <a:prstGeom prst="ellipse">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1">
                  <a:latin typeface="Arial" panose="020B0604020202020204" pitchFamily="34" charset="0"/>
                </a:rPr>
                <a:t>可执行文件</a:t>
              </a:r>
              <a:endParaRPr kumimoji="0" lang="zh-CN" altLang="en-US" sz="1800">
                <a:latin typeface="Arial" panose="020B0604020202020204" pitchFamily="34" charset="0"/>
              </a:endParaRPr>
            </a:p>
          </p:txBody>
        </p:sp>
        <p:sp>
          <p:nvSpPr>
            <p:cNvPr id="17424" name="Line 16"/>
            <p:cNvSpPr>
              <a:spLocks noChangeShapeType="1"/>
            </p:cNvSpPr>
            <p:nvPr/>
          </p:nvSpPr>
          <p:spPr bwMode="auto">
            <a:xfrm flipH="1">
              <a:off x="2562" y="2931"/>
              <a:ext cx="0"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5" name="Rectangle 17"/>
            <p:cNvSpPr>
              <a:spLocks noChangeArrowheads="1"/>
            </p:cNvSpPr>
            <p:nvPr/>
          </p:nvSpPr>
          <p:spPr bwMode="auto">
            <a:xfrm>
              <a:off x="2517" y="1031"/>
              <a:ext cx="15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solidFill>
                    <a:srgbClr val="CC0000"/>
                  </a:solidFill>
                  <a:latin typeface="Arial" panose="020B0604020202020204" pitchFamily="34" charset="0"/>
                </a:rPr>
                <a:t>MASM	LT401A</a:t>
              </a:r>
              <a:r>
                <a:rPr kumimoji="0" lang="en-US" altLang="zh-CN" sz="1800" b="1">
                  <a:solidFill>
                    <a:srgbClr val="CC0000"/>
                  </a:solidFill>
                  <a:latin typeface="Arial" panose="020B0604020202020204" pitchFamily="34" charset="0"/>
                </a:rPr>
                <a:t>.</a:t>
              </a:r>
              <a:r>
                <a:rPr kumimoji="0" lang="en-US" altLang="zh-CN" sz="1800">
                  <a:solidFill>
                    <a:srgbClr val="CC0000"/>
                  </a:solidFill>
                  <a:latin typeface="Arial" panose="020B0604020202020204" pitchFamily="34" charset="0"/>
                </a:rPr>
                <a:t>ASM/</a:t>
              </a:r>
            </a:p>
            <a:p>
              <a:pPr eaLnBrk="1" hangingPunct="1"/>
              <a:r>
                <a:rPr kumimoji="0" lang="en-US" altLang="zh-CN" sz="1800">
                  <a:solidFill>
                    <a:srgbClr val="CC0000"/>
                  </a:solidFill>
                  <a:latin typeface="Arial" panose="020B0604020202020204" pitchFamily="34" charset="0"/>
                </a:rPr>
                <a:t>ML LT401A</a:t>
              </a:r>
              <a:r>
                <a:rPr kumimoji="0" lang="en-US" altLang="zh-CN" sz="1800" b="1">
                  <a:solidFill>
                    <a:srgbClr val="CC0000"/>
                  </a:solidFill>
                  <a:latin typeface="Arial" panose="020B0604020202020204" pitchFamily="34" charset="0"/>
                </a:rPr>
                <a:t>.</a:t>
              </a:r>
              <a:r>
                <a:rPr kumimoji="0" lang="en-US" altLang="zh-CN" sz="1800">
                  <a:solidFill>
                    <a:srgbClr val="CC0000"/>
                  </a:solidFill>
                  <a:latin typeface="Arial" panose="020B0604020202020204" pitchFamily="34" charset="0"/>
                </a:rPr>
                <a:t>ASM</a:t>
              </a:r>
              <a:r>
                <a:rPr kumimoji="0" lang="en-US" altLang="zh-CN" sz="1800">
                  <a:latin typeface="Arial" panose="020B0604020202020204" pitchFamily="34" charset="0"/>
                </a:rPr>
                <a:t> </a:t>
              </a:r>
            </a:p>
          </p:txBody>
        </p:sp>
        <p:sp>
          <p:nvSpPr>
            <p:cNvPr id="17426" name="Rectangle 18"/>
            <p:cNvSpPr>
              <a:spLocks noChangeArrowheads="1"/>
            </p:cNvSpPr>
            <p:nvPr/>
          </p:nvSpPr>
          <p:spPr bwMode="auto">
            <a:xfrm>
              <a:off x="3424" y="2341"/>
              <a:ext cx="1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solidFill>
                    <a:srgbClr val="CC0000"/>
                  </a:solidFill>
                  <a:latin typeface="Arial" panose="020B0604020202020204" pitchFamily="34" charset="0"/>
                </a:rPr>
                <a:t>LINK	LT401A</a:t>
              </a:r>
              <a:r>
                <a:rPr kumimoji="0" lang="en-US" altLang="zh-CN" sz="1800" b="1">
                  <a:solidFill>
                    <a:srgbClr val="CC0000"/>
                  </a:solidFill>
                  <a:latin typeface="Arial" panose="020B0604020202020204" pitchFamily="34" charset="0"/>
                </a:rPr>
                <a:t>.</a:t>
              </a:r>
              <a:r>
                <a:rPr kumimoji="0" lang="en-US" altLang="zh-CN" sz="1800">
                  <a:solidFill>
                    <a:srgbClr val="CC0000"/>
                  </a:solidFill>
                  <a:latin typeface="Arial" panose="020B0604020202020204" pitchFamily="34" charset="0"/>
                </a:rPr>
                <a:t>OBJ</a:t>
              </a:r>
            </a:p>
          </p:txBody>
        </p:sp>
        <p:sp>
          <p:nvSpPr>
            <p:cNvPr id="17427" name="Rectangle 19"/>
            <p:cNvSpPr>
              <a:spLocks noChangeArrowheads="1"/>
            </p:cNvSpPr>
            <p:nvPr/>
          </p:nvSpPr>
          <p:spPr bwMode="auto">
            <a:xfrm>
              <a:off x="703" y="3022"/>
              <a:ext cx="1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solidFill>
                    <a:srgbClr val="CC0000"/>
                  </a:solidFill>
                  <a:latin typeface="Arial" panose="020B0604020202020204" pitchFamily="34" charset="0"/>
                </a:rPr>
                <a:t>    DEBUG LT401A</a:t>
              </a:r>
              <a:r>
                <a:rPr kumimoji="0" lang="en-US" altLang="zh-CN" sz="1800" b="1">
                  <a:solidFill>
                    <a:srgbClr val="CC0000"/>
                  </a:solidFill>
                  <a:latin typeface="Arial" panose="020B0604020202020204" pitchFamily="34" charset="0"/>
                </a:rPr>
                <a:t>.</a:t>
              </a:r>
              <a:r>
                <a:rPr kumimoji="0" lang="en-US" altLang="zh-CN" sz="1800">
                  <a:solidFill>
                    <a:srgbClr val="CC0000"/>
                  </a:solidFill>
                  <a:latin typeface="Arial" panose="020B0604020202020204" pitchFamily="34" charset="0"/>
                </a:rPr>
                <a:t>EXE</a:t>
              </a:r>
            </a:p>
          </p:txBody>
        </p:sp>
        <p:sp>
          <p:nvSpPr>
            <p:cNvPr id="17428" name="Text Box 20"/>
            <p:cNvSpPr txBox="1">
              <a:spLocks noChangeArrowheads="1"/>
            </p:cNvSpPr>
            <p:nvPr/>
          </p:nvSpPr>
          <p:spPr bwMode="auto">
            <a:xfrm>
              <a:off x="884" y="2251"/>
              <a:ext cx="6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latin typeface="Arial" panose="020B0604020202020204" pitchFamily="34" charset="0"/>
                </a:rPr>
                <a:t>修改源代码</a:t>
              </a:r>
            </a:p>
          </p:txBody>
        </p:sp>
        <p:sp>
          <p:nvSpPr>
            <p:cNvPr id="17429" name="Text Box 21"/>
            <p:cNvSpPr txBox="1">
              <a:spLocks noChangeArrowheads="1"/>
            </p:cNvSpPr>
            <p:nvPr/>
          </p:nvSpPr>
          <p:spPr bwMode="auto">
            <a:xfrm>
              <a:off x="1973" y="3249"/>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800">
                  <a:latin typeface="Arial" panose="020B0604020202020204" pitchFamily="34" charset="0"/>
                </a:rPr>
                <a:t>正确</a:t>
              </a:r>
            </a:p>
          </p:txBody>
        </p:sp>
      </p:grpSp>
      <p:sp>
        <p:nvSpPr>
          <p:cNvPr id="22" name="TextBox 51"/>
          <p:cNvSpPr txBox="1"/>
          <p:nvPr/>
        </p:nvSpPr>
        <p:spPr>
          <a:xfrm>
            <a:off x="2571985" y="684996"/>
            <a:ext cx="5251413" cy="430887"/>
          </a:xfrm>
          <a:prstGeom prst="rect">
            <a:avLst/>
          </a:prstGeom>
          <a:noFill/>
        </p:spPr>
        <p:txBody>
          <a:bodyPr wrap="square" lIns="0" tIns="0" rIns="0" bIns="0" rtlCol="0">
            <a:spAutoFit/>
          </a:bodyPr>
          <a:lstStyle/>
          <a:p>
            <a:r>
              <a:rPr lang="zh-CN" altLang="en-US" sz="2800" b="1" dirty="0">
                <a:solidFill>
                  <a:schemeClr val="tx1">
                    <a:lumMod val="65000"/>
                    <a:lumOff val="35000"/>
                  </a:schemeClr>
                </a:solidFill>
                <a:latin typeface="微软雅黑"/>
                <a:ea typeface="微软雅黑"/>
              </a:rPr>
              <a:t>汇编语言程序</a:t>
            </a:r>
            <a:r>
              <a:rPr lang="zh-CN" altLang="en-US" sz="2800" b="1" dirty="0" smtClean="0">
                <a:solidFill>
                  <a:schemeClr val="tx1">
                    <a:lumMod val="65000"/>
                    <a:lumOff val="35000"/>
                  </a:schemeClr>
                </a:solidFill>
                <a:latin typeface="微软雅黑"/>
                <a:ea typeface="微软雅黑"/>
              </a:rPr>
              <a:t>的开发过程</a:t>
            </a:r>
            <a:endParaRPr lang="zh-CN" altLang="en-US" sz="2800" b="1" dirty="0">
              <a:solidFill>
                <a:schemeClr val="tx1">
                  <a:lumMod val="65000"/>
                  <a:lumOff val="35000"/>
                </a:schemeClr>
              </a:solidFill>
              <a:latin typeface="微软雅黑"/>
              <a:ea typeface="微软雅黑"/>
            </a:endParaRPr>
          </a:p>
        </p:txBody>
      </p:sp>
      <p:pic>
        <p:nvPicPr>
          <p:cNvPr id="23"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24843" y="578573"/>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24"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7242" y="587945"/>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553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50000">
                                          <p:cBhvr additive="base">
                                            <p:cTn id="7" dur="1200" fill="hold"/>
                                            <p:tgtEl>
                                              <p:spTgt spid="23"/>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14:bounceEnd="50000">
                                          <p:cBhvr additive="base">
                                            <p:cTn id="11" dur="1200" fill="hold"/>
                                            <p:tgtEl>
                                              <p:spTgt spid="24"/>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24"/>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200" fill="hold"/>
                                            <p:tgtEl>
                                              <p:spTgt spid="23"/>
                                            </p:tgtEl>
                                            <p:attrNameLst>
                                              <p:attrName>ppt_x</p:attrName>
                                            </p:attrNameLst>
                                          </p:cBhvr>
                                          <p:tavLst>
                                            <p:tav tm="0">
                                              <p:val>
                                                <p:strVal val="0-#ppt_w/2"/>
                                              </p:val>
                                            </p:tav>
                                            <p:tav tm="100000">
                                              <p:val>
                                                <p:strVal val="#ppt_x"/>
                                              </p:val>
                                            </p:tav>
                                          </p:tavLst>
                                        </p:anim>
                                        <p:anim calcmode="lin" valueType="num">
                                          <p:cBhvr additive="base">
                                            <p:cTn id="8" dur="12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1200" fill="hold"/>
                                            <p:tgtEl>
                                              <p:spTgt spid="24"/>
                                            </p:tgtEl>
                                            <p:attrNameLst>
                                              <p:attrName>ppt_x</p:attrName>
                                            </p:attrNameLst>
                                          </p:cBhvr>
                                          <p:tavLst>
                                            <p:tav tm="0">
                                              <p:val>
                                                <p:strVal val="#ppt_x"/>
                                              </p:val>
                                            </p:tav>
                                            <p:tav tm="100000">
                                              <p:val>
                                                <p:strVal val="#ppt_x"/>
                                              </p:val>
                                            </p:tav>
                                          </p:tavLst>
                                        </p:anim>
                                        <p:anim calcmode="lin" valueType="num">
                                          <p:cBhvr additive="base">
                                            <p:cTn id="12" dur="1200" fill="hold"/>
                                            <p:tgtEl>
                                              <p:spTgt spid="24"/>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body" idx="1"/>
          </p:nvPr>
        </p:nvSpPr>
        <p:spPr>
          <a:xfrm>
            <a:off x="2208107" y="1052758"/>
            <a:ext cx="7774199" cy="5044654"/>
          </a:xfrm>
        </p:spPr>
        <p:txBody>
          <a:bodyPr/>
          <a:lstStyle/>
          <a:p>
            <a:pPr eaLnBrk="1" hangingPunct="1">
              <a:lnSpc>
                <a:spcPct val="90000"/>
              </a:lnSpc>
              <a:buFontTx/>
              <a:buNone/>
            </a:pPr>
            <a:r>
              <a:rPr lang="en-US" altLang="zh-CN" dirty="0" smtClean="0">
                <a:solidFill>
                  <a:schemeClr val="tx1"/>
                </a:solidFill>
                <a:latin typeface="黑体" panose="02010609060101010101" pitchFamily="49" charset="-122"/>
              </a:rPr>
              <a:t> </a:t>
            </a:r>
            <a:r>
              <a:rPr lang="zh-CN" altLang="en-US" sz="2400" b="1" dirty="0" smtClean="0">
                <a:latin typeface="黑体" panose="02010609060101010101" pitchFamily="49" charset="-122"/>
              </a:rPr>
              <a:t>例</a:t>
            </a:r>
            <a:r>
              <a:rPr lang="en-US" altLang="zh-CN" sz="2400" b="1" dirty="0" smtClean="0">
                <a:latin typeface="黑体" panose="02010609060101010101" pitchFamily="49" charset="-122"/>
              </a:rPr>
              <a:t> </a:t>
            </a:r>
            <a:r>
              <a:rPr lang="zh-CN" altLang="en-US" sz="2400" dirty="0">
                <a:latin typeface="黑体" panose="02010609060101010101" pitchFamily="49" charset="-122"/>
              </a:rPr>
              <a:t>显示</a:t>
            </a:r>
            <a:r>
              <a:rPr lang="en-US" altLang="zh-CN" sz="2400" dirty="0">
                <a:latin typeface="黑体" panose="02010609060101010101" pitchFamily="49" charset="-122"/>
              </a:rPr>
              <a:t>BX</a:t>
            </a:r>
            <a:r>
              <a:rPr lang="zh-CN" altLang="en-US" sz="2400" dirty="0">
                <a:latin typeface="黑体" panose="02010609060101010101" pitchFamily="49" charset="-122"/>
              </a:rPr>
              <a:t>最高位的程序段。</a:t>
            </a:r>
          </a:p>
          <a:p>
            <a:pPr eaLnBrk="1" hangingPunct="1">
              <a:lnSpc>
                <a:spcPct val="90000"/>
              </a:lnSpc>
              <a:buFontTx/>
              <a:buNone/>
            </a:pPr>
            <a:r>
              <a:rPr lang="zh-CN" altLang="en-US" sz="2400" dirty="0">
                <a:latin typeface="黑体" panose="02010609060101010101" pitchFamily="49" charset="-122"/>
              </a:rPr>
              <a:t>    	</a:t>
            </a:r>
            <a:r>
              <a:rPr lang="en-US" altLang="zh-CN" sz="2400" dirty="0">
                <a:latin typeface="黑体" panose="02010609060101010101" pitchFamily="49" charset="-122"/>
              </a:rPr>
              <a:t>SHL	BX</a:t>
            </a:r>
            <a:r>
              <a:rPr lang="zh-CN" altLang="en-US" sz="2400" dirty="0">
                <a:latin typeface="黑体" panose="02010609060101010101" pitchFamily="49" charset="-122"/>
              </a:rPr>
              <a:t>，</a:t>
            </a:r>
            <a:r>
              <a:rPr lang="en-US" altLang="zh-CN" sz="2400" dirty="0">
                <a:latin typeface="黑体" panose="02010609060101010101" pitchFamily="49" charset="-122"/>
              </a:rPr>
              <a:t>1   </a:t>
            </a:r>
            <a:r>
              <a:rPr lang="zh-CN" altLang="en-US" sz="2400" dirty="0">
                <a:latin typeface="黑体" panose="02010609060101010101" pitchFamily="49" charset="-122"/>
              </a:rPr>
              <a:t>；</a:t>
            </a:r>
            <a:r>
              <a:rPr lang="en-US" altLang="zh-CN" sz="2400" dirty="0">
                <a:latin typeface="黑体" panose="02010609060101010101" pitchFamily="49" charset="-122"/>
              </a:rPr>
              <a:t>BX</a:t>
            </a:r>
            <a:r>
              <a:rPr lang="zh-CN" altLang="en-US" sz="2400" dirty="0">
                <a:latin typeface="黑体" panose="02010609060101010101" pitchFamily="49" charset="-122"/>
              </a:rPr>
              <a:t>最高位移入</a:t>
            </a:r>
            <a:r>
              <a:rPr lang="en-US" altLang="zh-CN" sz="2400" dirty="0">
                <a:latin typeface="黑体" panose="02010609060101010101" pitchFamily="49" charset="-122"/>
              </a:rPr>
              <a:t>CF</a:t>
            </a:r>
            <a:r>
              <a:rPr lang="zh-CN" altLang="en-US" sz="2400" dirty="0">
                <a:latin typeface="黑体" panose="02010609060101010101" pitchFamily="49" charset="-122"/>
              </a:rPr>
              <a:t>标志</a:t>
            </a:r>
          </a:p>
          <a:p>
            <a:pPr eaLnBrk="1" hangingPunct="1">
              <a:lnSpc>
                <a:spcPct val="90000"/>
              </a:lnSpc>
              <a:buFontTx/>
              <a:buNone/>
            </a:pPr>
            <a:r>
              <a:rPr lang="zh-CN" altLang="en-US" sz="2400" dirty="0">
                <a:latin typeface="黑体" panose="02010609060101010101" pitchFamily="49" charset="-122"/>
              </a:rPr>
              <a:t>    	</a:t>
            </a:r>
            <a:r>
              <a:rPr lang="en-US" altLang="zh-CN" sz="2400" dirty="0">
                <a:latin typeface="黑体" panose="02010609060101010101" pitchFamily="49" charset="-122"/>
              </a:rPr>
              <a:t>JC	ONE   </a:t>
            </a:r>
            <a:r>
              <a:rPr lang="zh-CN" altLang="en-US" sz="2400" dirty="0">
                <a:latin typeface="黑体" panose="02010609060101010101" pitchFamily="49" charset="-122"/>
              </a:rPr>
              <a:t>；</a:t>
            </a:r>
            <a:r>
              <a:rPr lang="en-US" altLang="zh-CN" sz="2400" dirty="0">
                <a:latin typeface="黑体" panose="02010609060101010101" pitchFamily="49" charset="-122"/>
              </a:rPr>
              <a:t>CF</a:t>
            </a:r>
            <a:r>
              <a:rPr lang="zh-CN" altLang="en-US" sz="2400" dirty="0">
                <a:latin typeface="黑体" panose="02010609060101010101" pitchFamily="49" charset="-122"/>
              </a:rPr>
              <a:t>＝</a:t>
            </a:r>
            <a:r>
              <a:rPr lang="en-US" altLang="zh-CN" sz="2400" dirty="0">
                <a:latin typeface="黑体" panose="02010609060101010101" pitchFamily="49" charset="-122"/>
              </a:rPr>
              <a:t>1</a:t>
            </a:r>
            <a:r>
              <a:rPr lang="zh-CN" altLang="en-US" sz="2400" dirty="0">
                <a:latin typeface="黑体" panose="02010609060101010101" pitchFamily="49" charset="-122"/>
              </a:rPr>
              <a:t>，即最高位为</a:t>
            </a:r>
            <a:r>
              <a:rPr lang="en-US" altLang="zh-CN" sz="2400" dirty="0">
                <a:latin typeface="黑体" panose="02010609060101010101" pitchFamily="49" charset="-122"/>
              </a:rPr>
              <a:t>1</a:t>
            </a:r>
            <a:r>
              <a:rPr lang="zh-CN" altLang="en-US" sz="2400" dirty="0">
                <a:latin typeface="黑体" panose="02010609060101010101" pitchFamily="49" charset="-122"/>
              </a:rPr>
              <a:t>，转移</a:t>
            </a:r>
          </a:p>
          <a:p>
            <a:pPr eaLnBrk="1" hangingPunct="1">
              <a:lnSpc>
                <a:spcPct val="90000"/>
              </a:lnSpc>
              <a:buFontTx/>
              <a:buNone/>
            </a:pPr>
            <a:r>
              <a:rPr lang="zh-CN" altLang="en-US" sz="2400" dirty="0">
                <a:latin typeface="黑体" panose="02010609060101010101" pitchFamily="49" charset="-122"/>
              </a:rPr>
              <a:t>    	</a:t>
            </a:r>
            <a:r>
              <a:rPr lang="en-US" altLang="zh-CN" sz="2400" dirty="0">
                <a:latin typeface="黑体" panose="02010609060101010101" pitchFamily="49" charset="-122"/>
              </a:rPr>
              <a:t>MOV	DL</a:t>
            </a:r>
            <a:r>
              <a:rPr lang="zh-CN" altLang="en-US" sz="2400" dirty="0">
                <a:latin typeface="黑体" panose="02010609060101010101" pitchFamily="49" charset="-122"/>
              </a:rPr>
              <a:t>，’</a:t>
            </a:r>
            <a:r>
              <a:rPr lang="en-US" altLang="zh-CN" sz="2400" dirty="0">
                <a:latin typeface="黑体" panose="02010609060101010101" pitchFamily="49" charset="-122"/>
              </a:rPr>
              <a:t>0’   </a:t>
            </a:r>
            <a:r>
              <a:rPr lang="zh-CN" altLang="en-US" sz="2400" dirty="0">
                <a:latin typeface="黑体" panose="02010609060101010101" pitchFamily="49" charset="-122"/>
              </a:rPr>
              <a:t>；</a:t>
            </a:r>
            <a:r>
              <a:rPr lang="en-US" altLang="zh-CN" sz="2400" dirty="0">
                <a:latin typeface="黑体" panose="02010609060101010101" pitchFamily="49" charset="-122"/>
              </a:rPr>
              <a:t>CF</a:t>
            </a:r>
            <a:r>
              <a:rPr lang="zh-CN" altLang="en-US" sz="2400" dirty="0">
                <a:latin typeface="黑体" panose="02010609060101010101" pitchFamily="49" charset="-122"/>
              </a:rPr>
              <a:t>＝</a:t>
            </a:r>
            <a:r>
              <a:rPr lang="en-US" altLang="zh-CN" sz="2400" dirty="0">
                <a:latin typeface="黑体" panose="02010609060101010101" pitchFamily="49" charset="-122"/>
              </a:rPr>
              <a:t>0</a:t>
            </a:r>
            <a:r>
              <a:rPr lang="zh-CN" altLang="en-US" sz="2400" dirty="0">
                <a:latin typeface="黑体" panose="02010609060101010101" pitchFamily="49" charset="-122"/>
              </a:rPr>
              <a:t>，即最高位为</a:t>
            </a:r>
            <a:r>
              <a:rPr lang="en-US" altLang="zh-CN" sz="2400" dirty="0">
                <a:latin typeface="黑体" panose="02010609060101010101" pitchFamily="49" charset="-122"/>
              </a:rPr>
              <a:t>0</a:t>
            </a:r>
          </a:p>
          <a:p>
            <a:pPr eaLnBrk="1" hangingPunct="1">
              <a:lnSpc>
                <a:spcPct val="90000"/>
              </a:lnSpc>
              <a:buFontTx/>
              <a:buNone/>
            </a:pPr>
            <a:r>
              <a:rPr lang="en-US" altLang="zh-CN" sz="2400" dirty="0">
                <a:latin typeface="黑体" panose="02010609060101010101" pitchFamily="49" charset="-122"/>
              </a:rPr>
              <a:t>                    </a:t>
            </a:r>
            <a:r>
              <a:rPr lang="zh-CN" altLang="en-US" sz="2400" dirty="0">
                <a:latin typeface="黑体" panose="02010609060101010101" pitchFamily="49" charset="-122"/>
              </a:rPr>
              <a:t>；</a:t>
            </a:r>
            <a:r>
              <a:rPr lang="en-US" altLang="zh-CN" sz="2400" dirty="0">
                <a:latin typeface="黑体" panose="02010609060101010101" pitchFamily="49" charset="-122"/>
              </a:rPr>
              <a:t>DL←’0’</a:t>
            </a:r>
          </a:p>
          <a:p>
            <a:pPr eaLnBrk="1" hangingPunct="1">
              <a:lnSpc>
                <a:spcPct val="90000"/>
              </a:lnSpc>
              <a:buFontTx/>
              <a:buNone/>
            </a:pPr>
            <a:r>
              <a:rPr lang="en-US" altLang="zh-CN" sz="2400" dirty="0">
                <a:latin typeface="黑体" panose="02010609060101010101" pitchFamily="49" charset="-122"/>
              </a:rPr>
              <a:t>     JMP	TWO     </a:t>
            </a:r>
            <a:r>
              <a:rPr lang="zh-CN" altLang="en-US" sz="2400" dirty="0">
                <a:latin typeface="黑体" panose="02010609060101010101" pitchFamily="49" charset="-122"/>
              </a:rPr>
              <a:t>；一定要跳过另一个分支体</a:t>
            </a:r>
          </a:p>
          <a:p>
            <a:pPr eaLnBrk="1" hangingPunct="1">
              <a:lnSpc>
                <a:spcPct val="90000"/>
              </a:lnSpc>
              <a:buFontTx/>
              <a:buNone/>
            </a:pPr>
            <a:r>
              <a:rPr lang="en-US" altLang="zh-CN" sz="2400" dirty="0">
                <a:latin typeface="黑体" panose="02010609060101010101" pitchFamily="49" charset="-122"/>
              </a:rPr>
              <a:t>ONE</a:t>
            </a:r>
            <a:r>
              <a:rPr lang="zh-CN" altLang="en-US" sz="2400" dirty="0">
                <a:latin typeface="黑体" panose="02010609060101010101" pitchFamily="49" charset="-122"/>
              </a:rPr>
              <a:t>：</a:t>
            </a:r>
            <a:r>
              <a:rPr lang="en-US" altLang="zh-CN" sz="2400" dirty="0">
                <a:latin typeface="黑体" panose="02010609060101010101" pitchFamily="49" charset="-122"/>
              </a:rPr>
              <a:t>MOV	DL</a:t>
            </a:r>
            <a:r>
              <a:rPr lang="zh-CN" altLang="en-US" sz="2400" dirty="0">
                <a:latin typeface="黑体" panose="02010609060101010101" pitchFamily="49" charset="-122"/>
              </a:rPr>
              <a:t>，’</a:t>
            </a:r>
            <a:r>
              <a:rPr lang="en-US" altLang="zh-CN" sz="2400" dirty="0">
                <a:latin typeface="黑体" panose="02010609060101010101" pitchFamily="49" charset="-122"/>
              </a:rPr>
              <a:t>1’   </a:t>
            </a:r>
            <a:r>
              <a:rPr lang="zh-CN" altLang="en-US" sz="2400" dirty="0">
                <a:latin typeface="黑体" panose="02010609060101010101" pitchFamily="49" charset="-122"/>
              </a:rPr>
              <a:t>；</a:t>
            </a:r>
            <a:r>
              <a:rPr lang="en-US" altLang="zh-CN" sz="2400" dirty="0">
                <a:latin typeface="黑体" panose="02010609060101010101" pitchFamily="49" charset="-122"/>
              </a:rPr>
              <a:t>DL←‘1’</a:t>
            </a:r>
          </a:p>
          <a:p>
            <a:pPr eaLnBrk="1" hangingPunct="1">
              <a:lnSpc>
                <a:spcPct val="90000"/>
              </a:lnSpc>
              <a:buFontTx/>
              <a:buNone/>
            </a:pPr>
            <a:r>
              <a:rPr lang="en-US" altLang="zh-CN" sz="2400" dirty="0">
                <a:latin typeface="黑体" panose="02010609060101010101" pitchFamily="49" charset="-122"/>
              </a:rPr>
              <a:t>TWO</a:t>
            </a:r>
            <a:r>
              <a:rPr lang="zh-CN" altLang="en-US" sz="2400" dirty="0">
                <a:latin typeface="黑体" panose="02010609060101010101" pitchFamily="49" charset="-122"/>
              </a:rPr>
              <a:t>：</a:t>
            </a:r>
            <a:r>
              <a:rPr lang="en-US" altLang="zh-CN" sz="2400" dirty="0">
                <a:latin typeface="黑体" panose="02010609060101010101" pitchFamily="49" charset="-122"/>
              </a:rPr>
              <a:t>MOV	AH</a:t>
            </a:r>
            <a:r>
              <a:rPr lang="zh-CN" altLang="en-US" sz="2400" dirty="0">
                <a:latin typeface="黑体" panose="02010609060101010101" pitchFamily="49" charset="-122"/>
              </a:rPr>
              <a:t>，</a:t>
            </a:r>
            <a:r>
              <a:rPr lang="en-US" altLang="zh-CN" sz="2400" dirty="0">
                <a:latin typeface="黑体" panose="02010609060101010101" pitchFamily="49" charset="-122"/>
              </a:rPr>
              <a:t>2</a:t>
            </a:r>
          </a:p>
          <a:p>
            <a:pPr eaLnBrk="1" hangingPunct="1">
              <a:lnSpc>
                <a:spcPct val="90000"/>
              </a:lnSpc>
              <a:buFontTx/>
              <a:buNone/>
            </a:pPr>
            <a:r>
              <a:rPr lang="en-US" altLang="zh-CN" sz="2400" dirty="0">
                <a:latin typeface="黑体" panose="02010609060101010101" pitchFamily="49" charset="-122"/>
              </a:rPr>
              <a:t>    	INT	21H      </a:t>
            </a:r>
            <a:r>
              <a:rPr lang="zh-CN" altLang="en-US" sz="2400" dirty="0">
                <a:latin typeface="黑体" panose="02010609060101010101" pitchFamily="49" charset="-122"/>
              </a:rPr>
              <a:t>；显示</a:t>
            </a:r>
          </a:p>
        </p:txBody>
      </p:sp>
    </p:spTree>
    <p:extLst>
      <p:ext uri="{BB962C8B-B14F-4D97-AF65-F5344CB8AC3E}">
        <p14:creationId xmlns:p14="http://schemas.microsoft.com/office/powerpoint/2010/main" val="207305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054646" y="693490"/>
            <a:ext cx="10971372" cy="5249490"/>
          </a:xfrm>
        </p:spPr>
        <p:txBody>
          <a:bodyPr/>
          <a:lstStyle/>
          <a:p>
            <a:pPr eaLnBrk="1" hangingPunct="1"/>
            <a:r>
              <a:rPr lang="zh-CN" altLang="en-US" sz="2400" dirty="0" smtClean="0">
                <a:solidFill>
                  <a:schemeClr val="tx1"/>
                </a:solidFill>
                <a:latin typeface="黑体" panose="02010609060101010101" pitchFamily="49" charset="-122"/>
              </a:rPr>
              <a:t>单分支与双分支</a:t>
            </a:r>
          </a:p>
        </p:txBody>
      </p:sp>
      <p:sp>
        <p:nvSpPr>
          <p:cNvPr id="3076" name="Rectangle 4"/>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074" name="Object 5"/>
          <p:cNvGraphicFramePr>
            <a:graphicFrameLocks noChangeAspect="1"/>
          </p:cNvGraphicFramePr>
          <p:nvPr/>
        </p:nvGraphicFramePr>
        <p:xfrm>
          <a:off x="2349427" y="981303"/>
          <a:ext cx="7131112" cy="4850936"/>
        </p:xfrm>
        <a:graphic>
          <a:graphicData uri="http://schemas.openxmlformats.org/presentationml/2006/ole">
            <mc:AlternateContent xmlns:mc="http://schemas.openxmlformats.org/markup-compatibility/2006">
              <mc:Choice xmlns:v="urn:schemas-microsoft-com:vml" Requires="v">
                <p:oleObj spid="_x0000_s17435" name="Visio" r:id="rId3" imgW="2251191" imgH="1534205" progId="Visio.Drawing.11">
                  <p:embed/>
                </p:oleObj>
              </mc:Choice>
              <mc:Fallback>
                <p:oleObj name="Visio" r:id="rId3" imgW="2251191" imgH="153420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9427" y="981303"/>
                        <a:ext cx="7131112" cy="4850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9031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2422798" y="909514"/>
            <a:ext cx="3024562" cy="563693"/>
          </a:xfrm>
        </p:spPr>
        <p:txBody>
          <a:bodyPr/>
          <a:lstStyle/>
          <a:p>
            <a:pPr algn="l" eaLnBrk="1" hangingPunct="1"/>
            <a:r>
              <a:rPr lang="en-US" altLang="zh-CN" sz="2400" dirty="0" smtClean="0">
                <a:solidFill>
                  <a:schemeClr val="tx1"/>
                </a:solidFill>
                <a:latin typeface="黑体" panose="02010609060101010101" pitchFamily="49" charset="-122"/>
                <a:ea typeface="黑体" panose="02010609060101010101" pitchFamily="49" charset="-122"/>
              </a:rPr>
              <a:t>3</a:t>
            </a:r>
            <a:r>
              <a:rPr lang="zh-CN" altLang="en-US" sz="2400" dirty="0" smtClean="0">
                <a:solidFill>
                  <a:schemeClr val="tx1"/>
                </a:solidFill>
                <a:latin typeface="黑体" panose="02010609060101010101" pitchFamily="49" charset="-122"/>
                <a:ea typeface="黑体" panose="02010609060101010101" pitchFamily="49" charset="-122"/>
              </a:rPr>
              <a:t>．分支程序设计</a:t>
            </a:r>
          </a:p>
        </p:txBody>
      </p:sp>
      <p:sp>
        <p:nvSpPr>
          <p:cNvPr id="96259" name="Rectangle 3"/>
          <p:cNvSpPr>
            <a:spLocks noGrp="1" noChangeArrowheads="1"/>
          </p:cNvSpPr>
          <p:nvPr>
            <p:ph type="body" idx="1"/>
          </p:nvPr>
        </p:nvSpPr>
        <p:spPr>
          <a:xfrm>
            <a:off x="2206519" y="1629152"/>
            <a:ext cx="7774199" cy="4115753"/>
          </a:xfrm>
        </p:spPr>
        <p:txBody>
          <a:bodyPr/>
          <a:lstStyle/>
          <a:p>
            <a:pPr eaLnBrk="1" hangingPunct="1">
              <a:lnSpc>
                <a:spcPct val="120000"/>
              </a:lnSpc>
              <a:buFontTx/>
              <a:buNone/>
            </a:pPr>
            <a:r>
              <a:rPr lang="en-US" altLang="zh-CN" dirty="0" smtClean="0">
                <a:solidFill>
                  <a:schemeClr val="tx1"/>
                </a:solidFill>
                <a:latin typeface="黑体" panose="02010609060101010101" pitchFamily="49" charset="-122"/>
              </a:rPr>
              <a:t> </a:t>
            </a:r>
            <a:r>
              <a:rPr lang="zh-CN" altLang="en-US" sz="2400" b="1" dirty="0" smtClean="0">
                <a:latin typeface="黑体" panose="02010609060101010101" pitchFamily="49" charset="-122"/>
              </a:rPr>
              <a:t>例</a:t>
            </a:r>
            <a:r>
              <a:rPr lang="en-US" altLang="zh-CN" sz="2400" b="1" dirty="0" smtClean="0">
                <a:latin typeface="黑体" panose="02010609060101010101" pitchFamily="49" charset="-122"/>
              </a:rPr>
              <a:t> </a:t>
            </a:r>
            <a:r>
              <a:rPr lang="zh-CN" altLang="en-US" sz="2400" dirty="0">
                <a:latin typeface="黑体" panose="02010609060101010101" pitchFamily="49" charset="-122"/>
              </a:rPr>
              <a:t>判断方程</a:t>
            </a:r>
            <a:r>
              <a:rPr lang="en-US" altLang="zh-CN" sz="2400" dirty="0">
                <a:latin typeface="黑体" panose="02010609060101010101" pitchFamily="49" charset="-122"/>
              </a:rPr>
              <a:t>AX</a:t>
            </a:r>
            <a:r>
              <a:rPr lang="en-US" altLang="zh-CN" sz="2400" baseline="30000" dirty="0">
                <a:latin typeface="黑体" panose="02010609060101010101" pitchFamily="49" charset="-122"/>
              </a:rPr>
              <a:t>2</a:t>
            </a:r>
            <a:r>
              <a:rPr lang="en-US" altLang="zh-CN" sz="2400" dirty="0">
                <a:latin typeface="黑体" panose="02010609060101010101" pitchFamily="49" charset="-122"/>
              </a:rPr>
              <a:t>+BX</a:t>
            </a:r>
            <a:r>
              <a:rPr lang="zh-CN" altLang="en-US" sz="2400" dirty="0">
                <a:latin typeface="黑体" panose="02010609060101010101" pitchFamily="49" charset="-122"/>
              </a:rPr>
              <a:t>＋</a:t>
            </a:r>
            <a:r>
              <a:rPr lang="en-US" altLang="zh-CN" sz="2400" dirty="0">
                <a:latin typeface="黑体" panose="02010609060101010101" pitchFamily="49" charset="-122"/>
              </a:rPr>
              <a:t>C</a:t>
            </a:r>
            <a:r>
              <a:rPr lang="zh-CN" altLang="en-US" sz="2400" dirty="0">
                <a:latin typeface="黑体" panose="02010609060101010101" pitchFamily="49" charset="-122"/>
              </a:rPr>
              <a:t>＝</a:t>
            </a:r>
            <a:r>
              <a:rPr lang="en-US" altLang="zh-CN" sz="2400" dirty="0">
                <a:latin typeface="黑体" panose="02010609060101010101" pitchFamily="49" charset="-122"/>
              </a:rPr>
              <a:t>0</a:t>
            </a:r>
            <a:r>
              <a:rPr lang="zh-CN" altLang="en-US" sz="2400" dirty="0">
                <a:latin typeface="黑体" panose="02010609060101010101" pitchFamily="49" charset="-122"/>
              </a:rPr>
              <a:t>是否有实根，若有实根则将字节变量</a:t>
            </a:r>
            <a:r>
              <a:rPr lang="en-US" altLang="zh-CN" sz="2400" dirty="0">
                <a:latin typeface="黑体" panose="02010609060101010101" pitchFamily="49" charset="-122"/>
              </a:rPr>
              <a:t>TAG</a:t>
            </a:r>
            <a:r>
              <a:rPr lang="zh-CN" altLang="en-US" sz="2400" dirty="0">
                <a:latin typeface="黑体" panose="02010609060101010101" pitchFamily="49" charset="-122"/>
              </a:rPr>
              <a:t>置</a:t>
            </a:r>
            <a:r>
              <a:rPr lang="en-US" altLang="zh-CN" sz="2400" dirty="0">
                <a:latin typeface="黑体" panose="02010609060101010101" pitchFamily="49" charset="-122"/>
              </a:rPr>
              <a:t>1</a:t>
            </a:r>
            <a:r>
              <a:rPr lang="zh-CN" altLang="en-US" sz="2400" dirty="0">
                <a:latin typeface="黑体" panose="02010609060101010101" pitchFamily="49" charset="-122"/>
              </a:rPr>
              <a:t>，否则置</a:t>
            </a:r>
            <a:r>
              <a:rPr lang="en-US" altLang="zh-CN" sz="2400" dirty="0">
                <a:latin typeface="黑体" panose="02010609060101010101" pitchFamily="49" charset="-122"/>
              </a:rPr>
              <a:t>0</a:t>
            </a:r>
            <a:r>
              <a:rPr lang="zh-CN" altLang="en-US" sz="2400" dirty="0">
                <a:latin typeface="黑体" panose="02010609060101010101" pitchFamily="49" charset="-122"/>
              </a:rPr>
              <a:t>。假设</a:t>
            </a:r>
            <a:r>
              <a:rPr lang="en-US" altLang="zh-CN" sz="2400" dirty="0">
                <a:latin typeface="黑体" panose="02010609060101010101" pitchFamily="49" charset="-122"/>
              </a:rPr>
              <a:t>A</a:t>
            </a:r>
            <a:r>
              <a:rPr lang="zh-CN" altLang="en-US" sz="2400" dirty="0">
                <a:latin typeface="黑体" panose="02010609060101010101" pitchFamily="49" charset="-122"/>
              </a:rPr>
              <a:t>、</a:t>
            </a:r>
            <a:r>
              <a:rPr lang="en-US" altLang="zh-CN" sz="2400" dirty="0">
                <a:latin typeface="黑体" panose="02010609060101010101" pitchFamily="49" charset="-122"/>
              </a:rPr>
              <a:t>B</a:t>
            </a:r>
            <a:r>
              <a:rPr lang="zh-CN" altLang="en-US" sz="2400" dirty="0">
                <a:latin typeface="黑体" panose="02010609060101010101" pitchFamily="49" charset="-122"/>
              </a:rPr>
              <a:t>、</a:t>
            </a:r>
            <a:r>
              <a:rPr lang="en-US" altLang="zh-CN" sz="2400" dirty="0">
                <a:latin typeface="黑体" panose="02010609060101010101" pitchFamily="49" charset="-122"/>
              </a:rPr>
              <a:t>C</a:t>
            </a:r>
            <a:r>
              <a:rPr lang="zh-CN" altLang="en-US" sz="2400" dirty="0">
                <a:latin typeface="黑体" panose="02010609060101010101" pitchFamily="49" charset="-122"/>
              </a:rPr>
              <a:t>均为字节变量，数据范围为−</a:t>
            </a:r>
            <a:r>
              <a:rPr lang="en-US" altLang="zh-CN" sz="2400" dirty="0">
                <a:latin typeface="黑体" panose="02010609060101010101" pitchFamily="49" charset="-122"/>
              </a:rPr>
              <a:t>128—+127</a:t>
            </a:r>
            <a:r>
              <a:rPr lang="zh-CN" altLang="en-US" sz="2400" dirty="0">
                <a:latin typeface="黑体" panose="02010609060101010101" pitchFamily="49" charset="-122"/>
              </a:rPr>
              <a:t>。</a:t>
            </a:r>
          </a:p>
          <a:p>
            <a:pPr eaLnBrk="1" hangingPunct="1">
              <a:lnSpc>
                <a:spcPct val="120000"/>
              </a:lnSpc>
              <a:buFontTx/>
              <a:buNone/>
            </a:pPr>
            <a:r>
              <a:rPr lang="zh-CN" altLang="en-US" sz="2400" dirty="0">
                <a:latin typeface="黑体" panose="02010609060101010101" pitchFamily="49" charset="-122"/>
              </a:rPr>
              <a:t>    分析：二元一次方程有根的条件是：</a:t>
            </a:r>
            <a:r>
              <a:rPr lang="en-US" altLang="zh-CN" sz="2400" dirty="0">
                <a:latin typeface="黑体" panose="02010609060101010101" pitchFamily="49" charset="-122"/>
              </a:rPr>
              <a:t>B2</a:t>
            </a:r>
            <a:r>
              <a:rPr lang="zh-CN" altLang="en-US" sz="2400" dirty="0">
                <a:latin typeface="黑体" panose="02010609060101010101" pitchFamily="49" charset="-122"/>
              </a:rPr>
              <a:t>－</a:t>
            </a:r>
            <a:r>
              <a:rPr lang="en-US" altLang="zh-CN" sz="2400" dirty="0">
                <a:latin typeface="黑体" panose="02010609060101010101" pitchFamily="49" charset="-122"/>
              </a:rPr>
              <a:t>4AC≥0</a:t>
            </a:r>
            <a:r>
              <a:rPr lang="zh-CN" altLang="en-US" sz="2400" dirty="0">
                <a:latin typeface="黑体" panose="02010609060101010101" pitchFamily="49" charset="-122"/>
              </a:rPr>
              <a:t>。依据题意，首先计算出</a:t>
            </a:r>
            <a:r>
              <a:rPr lang="en-US" altLang="zh-CN" sz="2400" dirty="0">
                <a:latin typeface="黑体" panose="02010609060101010101" pitchFamily="49" charset="-122"/>
              </a:rPr>
              <a:t>B2</a:t>
            </a:r>
            <a:r>
              <a:rPr lang="zh-CN" altLang="en-US" sz="2400" dirty="0">
                <a:latin typeface="黑体" panose="02010609060101010101" pitchFamily="49" charset="-122"/>
              </a:rPr>
              <a:t>和</a:t>
            </a:r>
            <a:r>
              <a:rPr lang="en-US" altLang="zh-CN" sz="2400" dirty="0">
                <a:latin typeface="黑体" panose="02010609060101010101" pitchFamily="49" charset="-122"/>
              </a:rPr>
              <a:t>4AC</a:t>
            </a:r>
            <a:r>
              <a:rPr lang="zh-CN" altLang="en-US" sz="2400" dirty="0">
                <a:latin typeface="黑体" panose="02010609060101010101" pitchFamily="49" charset="-122"/>
              </a:rPr>
              <a:t>，然后比较两者大小，根据比较结果分别给</a:t>
            </a:r>
            <a:r>
              <a:rPr lang="en-US" altLang="zh-CN" sz="2400" dirty="0">
                <a:latin typeface="黑体" panose="02010609060101010101" pitchFamily="49" charset="-122"/>
              </a:rPr>
              <a:t>TAG</a:t>
            </a:r>
            <a:r>
              <a:rPr lang="zh-CN" altLang="en-US" sz="2400" dirty="0">
                <a:latin typeface="黑体" panose="02010609060101010101" pitchFamily="49" charset="-122"/>
              </a:rPr>
              <a:t>赋不同的值。</a:t>
            </a:r>
          </a:p>
        </p:txBody>
      </p:sp>
    </p:spTree>
    <p:extLst>
      <p:ext uri="{BB962C8B-B14F-4D97-AF65-F5344CB8AC3E}">
        <p14:creationId xmlns:p14="http://schemas.microsoft.com/office/powerpoint/2010/main" val="1888052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a:xfrm>
            <a:off x="2208107" y="908260"/>
            <a:ext cx="7774199" cy="5189151"/>
          </a:xfrm>
        </p:spPr>
        <p:txBody>
          <a:bodyPr/>
          <a:lstStyle/>
          <a:p>
            <a:pPr eaLnBrk="1" hangingPunct="1">
              <a:lnSpc>
                <a:spcPct val="120000"/>
              </a:lnSpc>
              <a:buFontTx/>
              <a:buNone/>
            </a:pPr>
            <a:r>
              <a:rPr lang="zh-CN" altLang="en-US" sz="2400" b="1" dirty="0" smtClean="0">
                <a:latin typeface="黑体" panose="02010609060101010101" pitchFamily="49" charset="-122"/>
              </a:rPr>
              <a:t>例</a:t>
            </a:r>
            <a:r>
              <a:rPr lang="en-US" altLang="zh-CN" sz="2400" b="1" dirty="0">
                <a:latin typeface="黑体" panose="02010609060101010101" pitchFamily="49" charset="-122"/>
              </a:rPr>
              <a:t> </a:t>
            </a:r>
            <a:r>
              <a:rPr lang="zh-CN" altLang="en-US" sz="2400" dirty="0" smtClean="0">
                <a:latin typeface="黑体" panose="02010609060101010101" pitchFamily="49" charset="-122"/>
              </a:rPr>
              <a:t>设计</a:t>
            </a:r>
            <a:r>
              <a:rPr lang="zh-CN" altLang="en-US" sz="2400" dirty="0">
                <a:latin typeface="黑体" panose="02010609060101010101" pitchFamily="49" charset="-122"/>
              </a:rPr>
              <a:t>根据键盘输入的</a:t>
            </a:r>
            <a:r>
              <a:rPr lang="en-US" altLang="zh-CN" sz="2400" dirty="0">
                <a:latin typeface="黑体" panose="02010609060101010101" pitchFamily="49" charset="-122"/>
              </a:rPr>
              <a:t>1~8</a:t>
            </a:r>
            <a:r>
              <a:rPr lang="zh-CN" altLang="en-US" sz="2400" dirty="0">
                <a:latin typeface="黑体" panose="02010609060101010101" pitchFamily="49" charset="-122"/>
              </a:rPr>
              <a:t>数字转向</a:t>
            </a:r>
            <a:r>
              <a:rPr lang="en-US" altLang="zh-CN" sz="2400" dirty="0">
                <a:latin typeface="黑体" panose="02010609060101010101" pitchFamily="49" charset="-122"/>
              </a:rPr>
              <a:t>8</a:t>
            </a:r>
            <a:r>
              <a:rPr lang="zh-CN" altLang="en-US" sz="2400" dirty="0">
                <a:latin typeface="黑体" panose="02010609060101010101" pitchFamily="49" charset="-122"/>
              </a:rPr>
              <a:t>个不同的处理程序段的程序。</a:t>
            </a:r>
          </a:p>
          <a:p>
            <a:pPr eaLnBrk="1" hangingPunct="1">
              <a:lnSpc>
                <a:spcPct val="120000"/>
              </a:lnSpc>
              <a:buFontTx/>
              <a:buNone/>
            </a:pPr>
            <a:r>
              <a:rPr lang="zh-CN" altLang="en-US" sz="2400" dirty="0">
                <a:latin typeface="黑体" panose="02010609060101010101" pitchFamily="49" charset="-122"/>
              </a:rPr>
              <a:t>    分析：在数据段定义一个存储区，顺序存放</a:t>
            </a:r>
            <a:r>
              <a:rPr lang="en-US" altLang="zh-CN" sz="2400" dirty="0">
                <a:latin typeface="黑体" panose="02010609060101010101" pitchFamily="49" charset="-122"/>
              </a:rPr>
              <a:t>8</a:t>
            </a:r>
            <a:r>
              <a:rPr lang="zh-CN" altLang="en-US" sz="2400" dirty="0">
                <a:latin typeface="黑体" panose="02010609060101010101" pitchFamily="49" charset="-122"/>
              </a:rPr>
              <a:t>个处理程序段的起始地址。由于所有程序都在一个代码段，所以，用字定义伪指令</a:t>
            </a:r>
            <a:r>
              <a:rPr lang="en-US" altLang="zh-CN" sz="2400" dirty="0">
                <a:latin typeface="黑体" panose="02010609060101010101" pitchFamily="49" charset="-122"/>
              </a:rPr>
              <a:t>DW</a:t>
            </a:r>
            <a:r>
              <a:rPr lang="zh-CN" altLang="en-US" sz="2400" dirty="0">
                <a:latin typeface="黑体" panose="02010609060101010101" pitchFamily="49" charset="-122"/>
              </a:rPr>
              <a:t>存入偏移地址。另外，为了具有良好的交互性，程序首先提示输入数字，然后判断是否为</a:t>
            </a:r>
            <a:r>
              <a:rPr lang="en-US" altLang="zh-CN" sz="2400" dirty="0">
                <a:latin typeface="黑体" panose="02010609060101010101" pitchFamily="49" charset="-122"/>
              </a:rPr>
              <a:t>1~8</a:t>
            </a:r>
            <a:r>
              <a:rPr lang="zh-CN" altLang="en-US" sz="2400" dirty="0">
                <a:latin typeface="黑体" panose="02010609060101010101" pitchFamily="49" charset="-122"/>
              </a:rPr>
              <a:t>。不是有效数字，则重新提示；若是有效数字，则形成表中的正确偏移，并按地址表跳转。</a:t>
            </a:r>
          </a:p>
        </p:txBody>
      </p:sp>
    </p:spTree>
    <p:extLst>
      <p:ext uri="{BB962C8B-B14F-4D97-AF65-F5344CB8AC3E}">
        <p14:creationId xmlns:p14="http://schemas.microsoft.com/office/powerpoint/2010/main" val="201716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4845870" y="2637706"/>
            <a:ext cx="6289896" cy="111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6000" kern="0" dirty="0">
                <a:solidFill>
                  <a:schemeClr val="accent6"/>
                </a:solidFill>
                <a:latin typeface="Arial"/>
                <a:ea typeface="微软雅黑"/>
              </a:rPr>
              <a:t>循环程序设计</a:t>
            </a:r>
            <a:endParaRPr lang="zh-CN" altLang="en-US" sz="6000" kern="0" dirty="0">
              <a:solidFill>
                <a:schemeClr val="accent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97" name="Freeform 21"/>
          <p:cNvSpPr>
            <a:spLocks noEditPoints="1"/>
          </p:cNvSpPr>
          <p:nvPr/>
        </p:nvSpPr>
        <p:spPr bwMode="auto">
          <a:xfrm>
            <a:off x="2514525" y="2395355"/>
            <a:ext cx="1314580" cy="1361190"/>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accent6"/>
          </a:solidFill>
          <a:ln>
            <a:noFill/>
          </a:ln>
          <a:effectLst>
            <a:innerShdw blurRad="63500" dist="50800" dir="13500000">
              <a:prstClr val="black">
                <a:alpha val="50000"/>
              </a:prstClr>
            </a:innerShdw>
          </a:effectLst>
        </p:spPr>
        <p:txBody>
          <a:bodyPr vert="horz" wrap="square" lIns="121890" tIns="60945" rIns="121890" bIns="60945" numCol="1" anchor="t" anchorCtr="0" compatLnSpc="1">
            <a:prstTxWarp prst="textNoShape">
              <a:avLst/>
            </a:prstTxWarp>
          </a:bodyPr>
          <a:lstStyle/>
          <a:p>
            <a:endParaRPr lang="zh-CN" altLang="en-US">
              <a:solidFill>
                <a:srgbClr val="FF0000"/>
              </a:solidFill>
              <a:latin typeface="微软雅黑" pitchFamily="34" charset="-122"/>
              <a:ea typeface="微软雅黑" pitchFamily="34" charset="-122"/>
            </a:endParaRPr>
          </a:p>
        </p:txBody>
      </p:sp>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09</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338157864"/>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500"/>
                                        <p:tgtEl>
                                          <p:spTgt spid="9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97" grpId="0" animBg="1"/>
      <p:bldP spid="104" grpId="0"/>
      <p:bldP spid="145"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p:cNvSpPr>
            <a:spLocks noGrp="1"/>
          </p:cNvSpPr>
          <p:nvPr>
            <p:ph idx="1"/>
          </p:nvPr>
        </p:nvSpPr>
        <p:spPr>
          <a:xfrm>
            <a:off x="1846734" y="908636"/>
            <a:ext cx="8574484" cy="5787776"/>
          </a:xfrm>
        </p:spPr>
        <p:txBody>
          <a:bodyPr/>
          <a:lstStyle/>
          <a:p>
            <a:pPr>
              <a:lnSpc>
                <a:spcPct val="150000"/>
              </a:lnSpc>
              <a:buFontTx/>
              <a:buNone/>
            </a:pPr>
            <a:r>
              <a:rPr lang="zh-CN" altLang="en-US" sz="2400" dirty="0" smtClean="0">
                <a:latin typeface="黑体" panose="02010609060101010101" pitchFamily="49" charset="-122"/>
                <a:ea typeface="黑体" panose="02010609060101010101" pitchFamily="49" charset="-122"/>
              </a:rPr>
              <a:t>循环</a:t>
            </a:r>
            <a:r>
              <a:rPr lang="zh-CN" altLang="en-US" sz="2400" dirty="0">
                <a:latin typeface="黑体" panose="02010609060101010101" pitchFamily="49" charset="-122"/>
                <a:ea typeface="黑体" panose="02010609060101010101" pitchFamily="49" charset="-122"/>
              </a:rPr>
              <a:t>指令实际上</a:t>
            </a:r>
            <a:r>
              <a:rPr lang="zh-CN" altLang="en-US" sz="2400" dirty="0" smtClean="0">
                <a:latin typeface="黑体" panose="02010609060101010101" pitchFamily="49" charset="-122"/>
                <a:ea typeface="黑体" panose="02010609060101010101" pitchFamily="49" charset="-122"/>
              </a:rPr>
              <a:t>也</a:t>
            </a:r>
            <a:r>
              <a:rPr lang="zh-CN" altLang="en-US" sz="2400" b="1" dirty="0">
                <a:latin typeface="黑体" panose="02010609060101010101" pitchFamily="49" charset="-122"/>
                <a:ea typeface="黑体" panose="02010609060101010101" pitchFamily="49" charset="-122"/>
              </a:rPr>
              <a:t>令</a:t>
            </a:r>
            <a:r>
              <a:rPr lang="en-US" altLang="zh-CN" sz="2400" b="1" dirty="0">
                <a:latin typeface="黑体" panose="02010609060101010101" pitchFamily="49" charset="-122"/>
                <a:ea typeface="黑体" panose="02010609060101010101" pitchFamily="49" charset="-122"/>
              </a:rPr>
              <a:t>LOOP</a:t>
            </a:r>
            <a:r>
              <a:rPr lang="zh-CN" altLang="en-US" sz="2400" dirty="0" smtClean="0">
                <a:latin typeface="黑体" panose="02010609060101010101" pitchFamily="49" charset="-122"/>
                <a:ea typeface="黑体" panose="02010609060101010101" pitchFamily="49" charset="-122"/>
              </a:rPr>
              <a:t>是</a:t>
            </a:r>
            <a:r>
              <a:rPr lang="zh-CN" altLang="en-US" sz="2400" dirty="0">
                <a:latin typeface="黑体" panose="02010609060101010101" pitchFamily="49" charset="-122"/>
                <a:ea typeface="黑体" panose="02010609060101010101" pitchFamily="49" charset="-122"/>
              </a:rPr>
              <a:t>条件转移指令，它用存放在</a:t>
            </a:r>
            <a:r>
              <a:rPr lang="en-US" altLang="zh-CN" sz="2400" dirty="0">
                <a:latin typeface="黑体" panose="02010609060101010101" pitchFamily="49" charset="-122"/>
                <a:ea typeface="黑体" panose="02010609060101010101" pitchFamily="49" charset="-122"/>
              </a:rPr>
              <a:t>CX</a:t>
            </a:r>
            <a:r>
              <a:rPr lang="zh-CN" altLang="en-US" sz="2400" dirty="0">
                <a:latin typeface="黑体" panose="02010609060101010101" pitchFamily="49" charset="-122"/>
                <a:ea typeface="黑体" panose="02010609060101010101" pitchFamily="49" charset="-122"/>
              </a:rPr>
              <a:t>中的数作为循环重复计数值递减计数，直到</a:t>
            </a:r>
            <a:r>
              <a:rPr lang="en-US" altLang="zh-CN" sz="2400" dirty="0">
                <a:latin typeface="黑体" panose="02010609060101010101" pitchFamily="49" charset="-122"/>
                <a:ea typeface="黑体" panose="02010609060101010101" pitchFamily="49" charset="-122"/>
              </a:rPr>
              <a:t>CX</a:t>
            </a:r>
            <a:r>
              <a:rPr lang="zh-CN" altLang="en-US" sz="2400" dirty="0">
                <a:latin typeface="黑体" panose="02010609060101010101" pitchFamily="49" charset="-122"/>
                <a:ea typeface="黑体" panose="02010609060101010101" pitchFamily="49" charset="-122"/>
              </a:rPr>
              <a:t>中的数为</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时终止循环。</a:t>
            </a:r>
          </a:p>
          <a:p>
            <a:pPr>
              <a:lnSpc>
                <a:spcPct val="150000"/>
              </a:lnSpc>
              <a:buFontTx/>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LOOP</a:t>
            </a:r>
            <a:r>
              <a:rPr lang="zh-CN" altLang="en-US" sz="2400" dirty="0">
                <a:latin typeface="黑体" panose="02010609060101010101" pitchFamily="49" charset="-122"/>
                <a:ea typeface="黑体" panose="02010609060101010101" pitchFamily="49" charset="-122"/>
              </a:rPr>
              <a:t>循环指令</a:t>
            </a:r>
          </a:p>
          <a:p>
            <a:pPr>
              <a:lnSpc>
                <a:spcPct val="150000"/>
              </a:lnSpc>
              <a:buFontTx/>
              <a:buNone/>
            </a:pPr>
            <a:r>
              <a:rPr lang="zh-CN" altLang="en-US" sz="2400" dirty="0">
                <a:latin typeface="黑体" panose="02010609060101010101" pitchFamily="49" charset="-122"/>
                <a:ea typeface="黑体" panose="02010609060101010101" pitchFamily="49" charset="-122"/>
              </a:rPr>
              <a:t>指令格式：</a:t>
            </a:r>
            <a:r>
              <a:rPr 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LOOP  label</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指令功能：在执行</a:t>
            </a:r>
            <a:r>
              <a:rPr lang="en-US" altLang="zh-CN" sz="2400" dirty="0">
                <a:latin typeface="黑体" panose="02010609060101010101" pitchFamily="49" charset="-122"/>
                <a:ea typeface="黑体" panose="02010609060101010101" pitchFamily="49" charset="-122"/>
              </a:rPr>
              <a:t>LOOP</a:t>
            </a:r>
            <a:r>
              <a:rPr lang="zh-CN" altLang="en-US" sz="2400" dirty="0">
                <a:latin typeface="黑体" panose="02010609060101010101" pitchFamily="49" charset="-122"/>
                <a:ea typeface="黑体" panose="02010609060101010101" pitchFamily="49" charset="-122"/>
              </a:rPr>
              <a:t>指令时，处理器先将</a:t>
            </a:r>
            <a:r>
              <a:rPr lang="en-US" altLang="zh-CN" sz="2400" dirty="0">
                <a:latin typeface="黑体" panose="02010609060101010101" pitchFamily="49" charset="-122"/>
                <a:ea typeface="黑体" panose="02010609060101010101" pitchFamily="49" charset="-122"/>
              </a:rPr>
              <a:t>CX</a:t>
            </a:r>
            <a:r>
              <a:rPr lang="zh-CN" altLang="en-US" sz="2400" dirty="0">
                <a:latin typeface="黑体" panose="02010609060101010101" pitchFamily="49" charset="-122"/>
                <a:ea typeface="黑体" panose="02010609060101010101" pitchFamily="49" charset="-122"/>
              </a:rPr>
              <a:t>中计数值减</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，再判其值：如果计数值不为</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，则转到</a:t>
            </a:r>
            <a:r>
              <a:rPr lang="en-US" altLang="zh-CN" sz="2400" dirty="0">
                <a:latin typeface="黑体" panose="02010609060101010101" pitchFamily="49" charset="-122"/>
                <a:ea typeface="黑体" panose="02010609060101010101" pitchFamily="49" charset="-122"/>
              </a:rPr>
              <a:t>LOOP</a:t>
            </a:r>
            <a:r>
              <a:rPr lang="zh-CN" altLang="en-US" sz="2400" dirty="0">
                <a:latin typeface="黑体" panose="02010609060101010101" pitchFamily="49" charset="-122"/>
                <a:ea typeface="黑体" panose="02010609060101010101" pitchFamily="49" charset="-122"/>
              </a:rPr>
              <a:t>指令中指出的目标语句（执行循环体内的语句）；如果计数值为</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，则执行</a:t>
            </a:r>
            <a:r>
              <a:rPr lang="en-US" altLang="zh-CN" sz="2400" dirty="0">
                <a:latin typeface="黑体" panose="02010609060101010101" pitchFamily="49" charset="-122"/>
                <a:ea typeface="黑体" panose="02010609060101010101" pitchFamily="49" charset="-122"/>
              </a:rPr>
              <a:t>LOOP</a:t>
            </a:r>
            <a:r>
              <a:rPr lang="zh-CN" altLang="en-US" sz="2400" dirty="0">
                <a:latin typeface="黑体" panose="02010609060101010101" pitchFamily="49" charset="-122"/>
                <a:ea typeface="黑体" panose="02010609060101010101" pitchFamily="49" charset="-122"/>
              </a:rPr>
              <a:t>指令后的下条指令（退出循环）。如果</a:t>
            </a:r>
            <a:r>
              <a:rPr lang="en-US" altLang="zh-CN" sz="2400" dirty="0">
                <a:latin typeface="黑体" panose="02010609060101010101" pitchFamily="49" charset="-122"/>
                <a:ea typeface="黑体" panose="02010609060101010101" pitchFamily="49" charset="-122"/>
              </a:rPr>
              <a:t>CX</a:t>
            </a:r>
            <a:r>
              <a:rPr lang="zh-CN" altLang="en-US" sz="2400" dirty="0">
                <a:latin typeface="黑体" panose="02010609060101010101" pitchFamily="49" charset="-122"/>
                <a:ea typeface="黑体" panose="02010609060101010101" pitchFamily="49" charset="-122"/>
              </a:rPr>
              <a:t>的初值为</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，则循环将进行</a:t>
            </a:r>
            <a:r>
              <a:rPr lang="en-US" altLang="zh-CN" sz="2400" dirty="0">
                <a:latin typeface="黑体" panose="02010609060101010101" pitchFamily="49" charset="-122"/>
                <a:ea typeface="黑体" panose="02010609060101010101" pitchFamily="49" charset="-122"/>
              </a:rPr>
              <a:t>2</a:t>
            </a:r>
            <a:r>
              <a:rPr lang="en-US" altLang="zh-CN" sz="2400" baseline="30000" dirty="0">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次。</a:t>
            </a:r>
          </a:p>
          <a:p>
            <a:endParaRPr lang="zh-CN" altLang="en-US" sz="2400" dirty="0"/>
          </a:p>
        </p:txBody>
      </p:sp>
      <p:sp>
        <p:nvSpPr>
          <p:cNvPr id="3" name="TextBox 13"/>
          <p:cNvSpPr txBox="1"/>
          <p:nvPr/>
        </p:nvSpPr>
        <p:spPr>
          <a:xfrm>
            <a:off x="2926854" y="405458"/>
            <a:ext cx="2759956" cy="415498"/>
          </a:xfrm>
          <a:prstGeom prst="rect">
            <a:avLst/>
          </a:prstGeom>
          <a:noFill/>
        </p:spPr>
        <p:txBody>
          <a:bodyPr wrap="square" lIns="0" tIns="0" rIns="0" bIns="0" rtlCol="0">
            <a:spAutoFit/>
          </a:bodyPr>
          <a:lstStyle/>
          <a:p>
            <a:r>
              <a:rPr lang="zh-CN" altLang="en-US" sz="2700" b="1" dirty="0" smtClean="0">
                <a:solidFill>
                  <a:schemeClr val="tx1">
                    <a:lumMod val="65000"/>
                    <a:lumOff val="35000"/>
                  </a:schemeClr>
                </a:solidFill>
                <a:latin typeface="微软雅黑"/>
                <a:ea typeface="微软雅黑"/>
              </a:rPr>
              <a:t>循环指令</a:t>
            </a:r>
            <a:endParaRPr lang="zh-CN" altLang="en-US" sz="2700" b="1" dirty="0">
              <a:solidFill>
                <a:schemeClr val="tx1">
                  <a:lumMod val="65000"/>
                  <a:lumOff val="35000"/>
                </a:schemeClr>
              </a:solidFill>
              <a:latin typeface="微软雅黑"/>
              <a:ea typeface="微软雅黑"/>
            </a:endParaRPr>
          </a:p>
        </p:txBody>
      </p:sp>
      <p:grpSp>
        <p:nvGrpSpPr>
          <p:cNvPr id="4" name="组合 3"/>
          <p:cNvGrpSpPr/>
          <p:nvPr/>
        </p:nvGrpSpPr>
        <p:grpSpPr>
          <a:xfrm>
            <a:off x="1979711" y="299035"/>
            <a:ext cx="762000" cy="618973"/>
            <a:chOff x="371883" y="333450"/>
            <a:chExt cx="762000" cy="618973"/>
          </a:xfrm>
        </p:grpSpPr>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68813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p:cNvSpPr>
          <p:nvPr>
            <p:ph idx="1"/>
          </p:nvPr>
        </p:nvSpPr>
        <p:spPr>
          <a:xfrm>
            <a:off x="1736511" y="142909"/>
            <a:ext cx="8931754" cy="6502318"/>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LOOPE/LOOPZ</a:t>
            </a:r>
            <a:r>
              <a:rPr lang="zh-CN" altLang="en-US" sz="2400">
                <a:latin typeface="黑体" panose="02010609060101010101" pitchFamily="49" charset="-122"/>
                <a:ea typeface="黑体" panose="02010609060101010101" pitchFamily="49" charset="-122"/>
              </a:rPr>
              <a:t>循环指令</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LOOPE  label</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LOOPZ  label</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LOOPE</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LOOPZ</a:t>
            </a:r>
            <a:r>
              <a:rPr lang="zh-CN" altLang="en-US" sz="2400">
                <a:latin typeface="黑体" panose="02010609060101010101" pitchFamily="49" charset="-122"/>
                <a:ea typeface="黑体" panose="02010609060101010101" pitchFamily="49" charset="-122"/>
              </a:rPr>
              <a:t>是同一条指令的两种不同的助记符，其指令功能是：执行本指令时，将</a:t>
            </a:r>
            <a:r>
              <a:rPr lang="en-US" altLang="zh-CN" sz="2400">
                <a:latin typeface="黑体" panose="02010609060101010101" pitchFamily="49" charset="-122"/>
                <a:ea typeface="黑体" panose="02010609060101010101" pitchFamily="49" charset="-122"/>
              </a:rPr>
              <a:t>CX</a:t>
            </a:r>
            <a:r>
              <a:rPr lang="zh-CN" altLang="en-US" sz="2400">
                <a:latin typeface="黑体" panose="02010609060101010101" pitchFamily="49" charset="-122"/>
                <a:ea typeface="黑体" panose="02010609060101010101" pitchFamily="49" charset="-122"/>
              </a:rPr>
              <a:t>寄存器的内容减</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并回送</a:t>
            </a:r>
            <a:r>
              <a:rPr lang="en-US" altLang="zh-CN" sz="2400">
                <a:latin typeface="黑体" panose="02010609060101010101" pitchFamily="49" charset="-122"/>
                <a:ea typeface="黑体" panose="02010609060101010101" pitchFamily="49" charset="-122"/>
              </a:rPr>
              <a:t>CX</a:t>
            </a:r>
            <a:r>
              <a:rPr lang="zh-CN" altLang="en-US" sz="2400">
                <a:latin typeface="黑体" panose="02010609060101010101" pitchFamily="49" charset="-122"/>
                <a:ea typeface="黑体" panose="02010609060101010101" pitchFamily="49" charset="-122"/>
              </a:rPr>
              <a:t>寄存器，</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不受</a:t>
            </a:r>
            <a:r>
              <a:rPr lang="en-US" altLang="zh-CN" sz="2400">
                <a:latin typeface="黑体" panose="02010609060101010101" pitchFamily="49" charset="-122"/>
                <a:ea typeface="黑体" panose="02010609060101010101" pitchFamily="49" charset="-122"/>
              </a:rPr>
              <a:t>CX</a:t>
            </a:r>
            <a:r>
              <a:rPr lang="zh-CN" altLang="en-US" sz="2400">
                <a:latin typeface="黑体" panose="02010609060101010101" pitchFamily="49" charset="-122"/>
                <a:ea typeface="黑体" panose="02010609060101010101" pitchFamily="49" charset="-122"/>
              </a:rPr>
              <a:t>减</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的影响。</a:t>
            </a:r>
          </a:p>
          <a:p>
            <a:pPr>
              <a:lnSpc>
                <a:spcPct val="150000"/>
              </a:lnSpc>
              <a:buFontTx/>
              <a:buNone/>
            </a:pPr>
            <a:r>
              <a:rPr lang="zh-CN" altLang="en-US" sz="2400">
                <a:latin typeface="黑体" panose="02010609060101010101" pitchFamily="49" charset="-122"/>
                <a:ea typeface="黑体" panose="02010609060101010101" pitchFamily="49" charset="-122"/>
              </a:rPr>
              <a:t>这两条指令执行后是否循环，依下述条件判断：</a:t>
            </a:r>
          </a:p>
          <a:p>
            <a:pPr>
              <a:lnSpc>
                <a:spcPct val="150000"/>
              </a:lnSpc>
              <a:buFontTx/>
              <a:buNone/>
            </a:pPr>
            <a:r>
              <a:rPr lang="zh-CN" altLang="en-US" sz="2400">
                <a:latin typeface="黑体" panose="02010609060101010101" pitchFamily="49" charset="-122"/>
                <a:ea typeface="黑体" panose="02010609060101010101" pitchFamily="49" charset="-122"/>
              </a:rPr>
              <a:t>如果</a:t>
            </a:r>
            <a:r>
              <a:rPr lang="en-US" altLang="zh-CN" sz="2400">
                <a:latin typeface="黑体" panose="02010609060101010101" pitchFamily="49" charset="-122"/>
                <a:ea typeface="黑体" panose="02010609060101010101" pitchFamily="49" charset="-122"/>
              </a:rPr>
              <a:t>CX≠0</a:t>
            </a:r>
            <a:r>
              <a:rPr lang="zh-CN" altLang="en-US" sz="2400">
                <a:latin typeface="黑体" panose="02010609060101010101" pitchFamily="49" charset="-122"/>
                <a:ea typeface="黑体" panose="02010609060101010101" pitchFamily="49" charset="-122"/>
              </a:rPr>
              <a:t>且</a:t>
            </a:r>
            <a:r>
              <a:rPr lang="en-US" altLang="zh-CN" sz="2400">
                <a:latin typeface="黑体" panose="02010609060101010101" pitchFamily="49" charset="-122"/>
                <a:ea typeface="黑体" panose="02010609060101010101" pitchFamily="49" charset="-122"/>
              </a:rPr>
              <a:t>ZF=1</a:t>
            </a:r>
            <a:r>
              <a:rPr lang="zh-CN" altLang="en-US" sz="2400">
                <a:latin typeface="黑体" panose="02010609060101010101" pitchFamily="49" charset="-122"/>
                <a:ea typeface="黑体" panose="02010609060101010101" pitchFamily="49" charset="-122"/>
              </a:rPr>
              <a:t>，则转移到目的标号执行，</a:t>
            </a:r>
            <a:r>
              <a:rPr lang="en-US" altLang="zh-CN" sz="2400">
                <a:latin typeface="黑体" panose="02010609060101010101" pitchFamily="49" charset="-122"/>
                <a:ea typeface="黑体" panose="02010609060101010101" pitchFamily="49" charset="-122"/>
              </a:rPr>
              <a:t>IP←IP</a:t>
            </a:r>
            <a:r>
              <a:rPr lang="zh-CN" altLang="en-US" sz="2400">
                <a:latin typeface="黑体" panose="02010609060101010101" pitchFamily="49" charset="-122"/>
                <a:ea typeface="黑体" panose="02010609060101010101" pitchFamily="49" charset="-122"/>
              </a:rPr>
              <a:t>（现行）</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偏移量。</a:t>
            </a:r>
          </a:p>
          <a:p>
            <a:pPr>
              <a:lnSpc>
                <a:spcPct val="150000"/>
              </a:lnSpc>
              <a:buFontTx/>
              <a:buNone/>
            </a:pPr>
            <a:r>
              <a:rPr lang="zh-CN" altLang="en-US" sz="2400">
                <a:latin typeface="黑体" panose="02010609060101010101" pitchFamily="49" charset="-122"/>
                <a:ea typeface="黑体" panose="02010609060101010101" pitchFamily="49" charset="-122"/>
              </a:rPr>
              <a:t>如果</a:t>
            </a:r>
            <a:r>
              <a:rPr lang="en-US" altLang="zh-CN" sz="2400">
                <a:latin typeface="黑体" panose="02010609060101010101" pitchFamily="49" charset="-122"/>
                <a:ea typeface="黑体" panose="02010609060101010101" pitchFamily="49" charset="-122"/>
              </a:rPr>
              <a:t>CX≠0</a:t>
            </a:r>
            <a:r>
              <a:rPr lang="zh-CN" altLang="en-US" sz="2400">
                <a:latin typeface="黑体" panose="02010609060101010101" pitchFamily="49" charset="-122"/>
                <a:ea typeface="黑体" panose="02010609060101010101" pitchFamily="49" charset="-122"/>
              </a:rPr>
              <a:t>且</a:t>
            </a:r>
            <a:r>
              <a:rPr lang="en-US" altLang="zh-CN" sz="2400">
                <a:latin typeface="黑体" panose="02010609060101010101" pitchFamily="49" charset="-122"/>
                <a:ea typeface="黑体" panose="02010609060101010101" pitchFamily="49" charset="-122"/>
              </a:rPr>
              <a:t>ZF=0</a:t>
            </a:r>
            <a:r>
              <a:rPr lang="zh-CN" altLang="en-US" sz="2400">
                <a:latin typeface="黑体" panose="02010609060101010101" pitchFamily="49" charset="-122"/>
                <a:ea typeface="黑体" panose="02010609060101010101" pitchFamily="49" charset="-122"/>
              </a:rPr>
              <a:t>，则停止循环，按指令顺序执行。</a:t>
            </a:r>
          </a:p>
          <a:p>
            <a:pPr>
              <a:lnSpc>
                <a:spcPct val="150000"/>
              </a:lnSpc>
              <a:buFontTx/>
              <a:buNone/>
            </a:pPr>
            <a:r>
              <a:rPr lang="zh-CN" altLang="en-US" sz="2400">
                <a:latin typeface="黑体" panose="02010609060101010101" pitchFamily="49" charset="-122"/>
                <a:ea typeface="黑体" panose="02010609060101010101" pitchFamily="49" charset="-122"/>
              </a:rPr>
              <a:t>如果</a:t>
            </a:r>
            <a:r>
              <a:rPr lang="en-US" altLang="zh-CN" sz="2400">
                <a:latin typeface="黑体" panose="02010609060101010101" pitchFamily="49" charset="-122"/>
                <a:ea typeface="黑体" panose="02010609060101010101" pitchFamily="49" charset="-122"/>
              </a:rPr>
              <a:t>CX=0</a:t>
            </a:r>
            <a:r>
              <a:rPr lang="zh-CN" altLang="en-US" sz="2400">
                <a:latin typeface="黑体" panose="02010609060101010101" pitchFamily="49" charset="-122"/>
                <a:ea typeface="黑体" panose="02010609060101010101" pitchFamily="49" charset="-122"/>
              </a:rPr>
              <a:t>（无论</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如何）停止循环，按指令顺序执行。</a:t>
            </a:r>
          </a:p>
          <a:p>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60583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内容占位符 2"/>
          <p:cNvSpPr>
            <a:spLocks noGrp="1"/>
          </p:cNvSpPr>
          <p:nvPr>
            <p:ph idx="1"/>
          </p:nvPr>
        </p:nvSpPr>
        <p:spPr>
          <a:xfrm>
            <a:off x="1522148" y="643087"/>
            <a:ext cx="9146117" cy="5454324"/>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LOOPNE/LOOPNZ</a:t>
            </a:r>
            <a:r>
              <a:rPr lang="zh-CN" altLang="en-US" sz="2400">
                <a:latin typeface="黑体" panose="02010609060101010101" pitchFamily="49" charset="-122"/>
                <a:ea typeface="黑体" panose="02010609060101010101" pitchFamily="49" charset="-122"/>
              </a:rPr>
              <a:t>循环指令</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LOOPNE/ LOOPNZ label</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LOOPNE</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LOOPNZ</a:t>
            </a:r>
            <a:r>
              <a:rPr lang="zh-CN" altLang="en-US" sz="2400">
                <a:latin typeface="黑体" panose="02010609060101010101" pitchFamily="49" charset="-122"/>
                <a:ea typeface="黑体" panose="02010609060101010101" pitchFamily="49" charset="-122"/>
              </a:rPr>
              <a:t>是同一条指令的两种不同的助记符，其指令功能：将</a:t>
            </a:r>
            <a:r>
              <a:rPr lang="en-US" altLang="zh-CN" sz="2400">
                <a:latin typeface="黑体" panose="02010609060101010101" pitchFamily="49" charset="-122"/>
                <a:ea typeface="黑体" panose="02010609060101010101" pitchFamily="49" charset="-122"/>
              </a:rPr>
              <a:t>CX</a:t>
            </a:r>
            <a:r>
              <a:rPr lang="zh-CN" altLang="en-US" sz="2400">
                <a:latin typeface="黑体" panose="02010609060101010101" pitchFamily="49" charset="-122"/>
                <a:ea typeface="黑体" panose="02010609060101010101" pitchFamily="49" charset="-122"/>
              </a:rPr>
              <a:t>寄存器的内容减</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并回送</a:t>
            </a:r>
            <a:r>
              <a:rPr lang="en-US" altLang="zh-CN" sz="2400">
                <a:latin typeface="黑体" panose="02010609060101010101" pitchFamily="49" charset="-122"/>
                <a:ea typeface="黑体" panose="02010609060101010101" pitchFamily="49" charset="-122"/>
              </a:rPr>
              <a:t>CX</a:t>
            </a:r>
            <a:r>
              <a:rPr lang="zh-CN" altLang="en-US" sz="2400">
                <a:latin typeface="黑体" panose="02010609060101010101" pitchFamily="49" charset="-122"/>
                <a:ea typeface="黑体" panose="02010609060101010101" pitchFamily="49" charset="-122"/>
              </a:rPr>
              <a:t>寄存器，</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不受</a:t>
            </a:r>
            <a:r>
              <a:rPr lang="en-US" altLang="zh-CN" sz="2400">
                <a:latin typeface="黑体" panose="02010609060101010101" pitchFamily="49" charset="-122"/>
                <a:ea typeface="黑体" panose="02010609060101010101" pitchFamily="49" charset="-122"/>
              </a:rPr>
              <a:t>CX</a:t>
            </a:r>
            <a:r>
              <a:rPr lang="zh-CN" altLang="en-US" sz="2400">
                <a:latin typeface="黑体" panose="02010609060101010101" pitchFamily="49" charset="-122"/>
                <a:ea typeface="黑体" panose="02010609060101010101" pitchFamily="49" charset="-122"/>
              </a:rPr>
              <a:t>减</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的影响。</a:t>
            </a:r>
          </a:p>
          <a:p>
            <a:pPr>
              <a:lnSpc>
                <a:spcPct val="150000"/>
              </a:lnSpc>
            </a:pPr>
            <a:r>
              <a:rPr lang="zh-CN" altLang="en-US" sz="2400">
                <a:latin typeface="黑体" panose="02010609060101010101" pitchFamily="49" charset="-122"/>
                <a:ea typeface="黑体" panose="02010609060101010101" pitchFamily="49" charset="-122"/>
              </a:rPr>
              <a:t>判断是否循环的条件是：</a:t>
            </a:r>
          </a:p>
          <a:p>
            <a:pPr>
              <a:lnSpc>
                <a:spcPct val="150000"/>
              </a:lnSpc>
              <a:buFontTx/>
              <a:buNone/>
            </a:pPr>
            <a:r>
              <a:rPr lang="zh-CN" altLang="en-US" sz="2400">
                <a:latin typeface="黑体" panose="02010609060101010101" pitchFamily="49" charset="-122"/>
                <a:ea typeface="黑体" panose="02010609060101010101" pitchFamily="49" charset="-122"/>
              </a:rPr>
              <a:t>如果</a:t>
            </a:r>
            <a:r>
              <a:rPr lang="en-US" altLang="zh-CN" sz="2400">
                <a:latin typeface="黑体" panose="02010609060101010101" pitchFamily="49" charset="-122"/>
                <a:ea typeface="黑体" panose="02010609060101010101" pitchFamily="49" charset="-122"/>
              </a:rPr>
              <a:t>CX≠0</a:t>
            </a:r>
            <a:r>
              <a:rPr lang="zh-CN" altLang="en-US" sz="2400">
                <a:latin typeface="黑体" panose="02010609060101010101" pitchFamily="49" charset="-122"/>
                <a:ea typeface="黑体" panose="02010609060101010101" pitchFamily="49" charset="-122"/>
              </a:rPr>
              <a:t>且</a:t>
            </a:r>
            <a:r>
              <a:rPr lang="en-US" altLang="zh-CN" sz="2400">
                <a:latin typeface="黑体" panose="02010609060101010101" pitchFamily="49" charset="-122"/>
                <a:ea typeface="黑体" panose="02010609060101010101" pitchFamily="49" charset="-122"/>
              </a:rPr>
              <a:t>ZF=0</a:t>
            </a:r>
            <a:r>
              <a:rPr lang="zh-CN" altLang="en-US" sz="2400">
                <a:latin typeface="黑体" panose="02010609060101010101" pitchFamily="49" charset="-122"/>
                <a:ea typeface="黑体" panose="02010609060101010101" pitchFamily="49" charset="-122"/>
              </a:rPr>
              <a:t>，继续循环，转到目的标号执行，即</a:t>
            </a:r>
            <a:r>
              <a:rPr lang="en-US" altLang="zh-CN" sz="2400">
                <a:latin typeface="黑体" panose="02010609060101010101" pitchFamily="49" charset="-122"/>
                <a:ea typeface="黑体" panose="02010609060101010101" pitchFamily="49" charset="-122"/>
              </a:rPr>
              <a:t>IP←IP</a:t>
            </a:r>
            <a:r>
              <a:rPr lang="zh-CN" altLang="en-US" sz="2400">
                <a:latin typeface="黑体" panose="02010609060101010101" pitchFamily="49" charset="-122"/>
                <a:ea typeface="黑体" panose="02010609060101010101" pitchFamily="49" charset="-122"/>
              </a:rPr>
              <a:t>（现行）</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偏移量。</a:t>
            </a:r>
          </a:p>
          <a:p>
            <a:pPr>
              <a:lnSpc>
                <a:spcPct val="150000"/>
              </a:lnSpc>
              <a:buFontTx/>
              <a:buNone/>
            </a:pPr>
            <a:r>
              <a:rPr lang="zh-CN" altLang="en-US" sz="2400">
                <a:latin typeface="黑体" panose="02010609060101010101" pitchFamily="49" charset="-122"/>
                <a:ea typeface="黑体" panose="02010609060101010101" pitchFamily="49" charset="-122"/>
              </a:rPr>
              <a:t>如果</a:t>
            </a:r>
            <a:r>
              <a:rPr lang="en-US" altLang="zh-CN" sz="2400">
                <a:latin typeface="黑体" panose="02010609060101010101" pitchFamily="49" charset="-122"/>
                <a:ea typeface="黑体" panose="02010609060101010101" pitchFamily="49" charset="-122"/>
              </a:rPr>
              <a:t>CX≠0</a:t>
            </a:r>
            <a:r>
              <a:rPr lang="zh-CN" altLang="en-US" sz="2400">
                <a:latin typeface="黑体" panose="02010609060101010101" pitchFamily="49" charset="-122"/>
                <a:ea typeface="黑体" panose="02010609060101010101" pitchFamily="49" charset="-122"/>
              </a:rPr>
              <a:t>且</a:t>
            </a:r>
            <a:r>
              <a:rPr lang="en-US" altLang="zh-CN" sz="2400">
                <a:latin typeface="黑体" panose="02010609060101010101" pitchFamily="49" charset="-122"/>
                <a:ea typeface="黑体" panose="02010609060101010101" pitchFamily="49" charset="-122"/>
              </a:rPr>
              <a:t>ZF=1</a:t>
            </a:r>
            <a:r>
              <a:rPr lang="zh-CN" altLang="en-US" sz="2400">
                <a:latin typeface="黑体" panose="02010609060101010101" pitchFamily="49" charset="-122"/>
                <a:ea typeface="黑体" panose="02010609060101010101" pitchFamily="49" charset="-122"/>
              </a:rPr>
              <a:t>，则停止循环，按指令顺序执行。</a:t>
            </a:r>
          </a:p>
          <a:p>
            <a:pPr>
              <a:lnSpc>
                <a:spcPct val="150000"/>
              </a:lnSpc>
              <a:buFontTx/>
              <a:buNone/>
            </a:pPr>
            <a:r>
              <a:rPr lang="zh-CN" altLang="en-US" sz="2400">
                <a:latin typeface="黑体" panose="02010609060101010101" pitchFamily="49" charset="-122"/>
                <a:ea typeface="黑体" panose="02010609060101010101" pitchFamily="49" charset="-122"/>
              </a:rPr>
              <a:t>如果</a:t>
            </a:r>
            <a:r>
              <a:rPr lang="en-US" altLang="zh-CN" sz="2400">
                <a:latin typeface="黑体" panose="02010609060101010101" pitchFamily="49" charset="-122"/>
                <a:ea typeface="黑体" panose="02010609060101010101" pitchFamily="49" charset="-122"/>
              </a:rPr>
              <a:t>CX=0</a:t>
            </a:r>
            <a:r>
              <a:rPr lang="zh-CN" altLang="en-US" sz="2400">
                <a:latin typeface="黑体" panose="02010609060101010101" pitchFamily="49" charset="-122"/>
                <a:ea typeface="黑体" panose="02010609060101010101" pitchFamily="49" charset="-122"/>
              </a:rPr>
              <a:t>停止循环，按指令顺序执行。</a:t>
            </a:r>
          </a:p>
          <a:p>
            <a:pPr>
              <a:lnSpc>
                <a:spcPct val="150000"/>
              </a:lnSpc>
              <a:buFontTx/>
              <a:buNone/>
            </a:pPr>
            <a:r>
              <a:rPr lang="zh-CN" altLang="en-US" sz="2400">
                <a:latin typeface="黑体" panose="02010609060101010101" pitchFamily="49" charset="-122"/>
                <a:ea typeface="黑体" panose="02010609060101010101" pitchFamily="49" charset="-122"/>
              </a:rPr>
              <a:t>注意：</a:t>
            </a:r>
            <a:r>
              <a:rPr lang="en-US" altLang="zh-CN" sz="2400">
                <a:latin typeface="黑体" panose="02010609060101010101" pitchFamily="49" charset="-122"/>
                <a:ea typeface="黑体" panose="02010609060101010101" pitchFamily="49" charset="-122"/>
              </a:rPr>
              <a:t>LOOPE/LOOPZ</a:t>
            </a:r>
            <a:r>
              <a:rPr lang="zh-CN" altLang="en-US" sz="2400">
                <a:latin typeface="黑体" panose="02010609060101010101" pitchFamily="49" charset="-122"/>
                <a:ea typeface="黑体" panose="02010609060101010101" pitchFamily="49" charset="-122"/>
              </a:rPr>
              <a:t>与</a:t>
            </a:r>
            <a:r>
              <a:rPr lang="en-US" altLang="zh-CN" sz="2400">
                <a:latin typeface="黑体" panose="02010609060101010101" pitchFamily="49" charset="-122"/>
                <a:ea typeface="黑体" panose="02010609060101010101" pitchFamily="49" charset="-122"/>
              </a:rPr>
              <a:t>LOOPNE/LOOPNZ</a:t>
            </a:r>
            <a:r>
              <a:rPr lang="zh-CN" altLang="en-US" sz="2400">
                <a:latin typeface="黑体" panose="02010609060101010101" pitchFamily="49" charset="-122"/>
                <a:ea typeface="黑体" panose="02010609060101010101" pitchFamily="49" charset="-122"/>
              </a:rPr>
              <a:t>指令对标志位没有影响</a:t>
            </a:r>
          </a:p>
        </p:txBody>
      </p:sp>
    </p:spTree>
    <p:extLst>
      <p:ext uri="{BB962C8B-B14F-4D97-AF65-F5344CB8AC3E}">
        <p14:creationId xmlns:p14="http://schemas.microsoft.com/office/powerpoint/2010/main" val="3710565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2278782" y="1197546"/>
            <a:ext cx="7774199" cy="4115753"/>
          </a:xfrm>
        </p:spPr>
        <p:txBody>
          <a:bodyPr/>
          <a:lstStyle/>
          <a:p>
            <a:pPr eaLnBrk="1" hangingPunct="1">
              <a:lnSpc>
                <a:spcPct val="150000"/>
              </a:lnSpc>
              <a:buFontTx/>
              <a:buNone/>
            </a:pP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．循环结构</a:t>
            </a:r>
          </a:p>
          <a:p>
            <a:pPr lvl="1" eaLnBrk="1" hangingPunct="1">
              <a:lnSpc>
                <a:spcPct val="150000"/>
              </a:lnSpc>
            </a:pPr>
            <a:r>
              <a:rPr lang="zh-CN" altLang="en-US" sz="2400" b="1" dirty="0">
                <a:latin typeface="黑体" panose="02010609060101010101" pitchFamily="49" charset="-122"/>
                <a:ea typeface="黑体" panose="02010609060101010101" pitchFamily="49" charset="-122"/>
              </a:rPr>
              <a:t>循环初始部分	</a:t>
            </a:r>
            <a:r>
              <a:rPr lang="zh-CN" altLang="en-US" sz="2400" dirty="0">
                <a:latin typeface="黑体" panose="02010609060101010101" pitchFamily="49" charset="-122"/>
                <a:ea typeface="黑体" panose="02010609060101010101" pitchFamily="49" charset="-122"/>
              </a:rPr>
              <a:t>开始循环准备必要的条件，如循环次数、循环体需要的初始值等。</a:t>
            </a:r>
          </a:p>
          <a:p>
            <a:pPr lvl="1" eaLnBrk="1" hangingPunct="1">
              <a:lnSpc>
                <a:spcPct val="150000"/>
              </a:lnSpc>
            </a:pPr>
            <a:r>
              <a:rPr lang="zh-CN" altLang="en-US" sz="2400" b="1" dirty="0">
                <a:latin typeface="黑体" panose="02010609060101010101" pitchFamily="49" charset="-122"/>
                <a:ea typeface="黑体" panose="02010609060101010101" pitchFamily="49" charset="-122"/>
              </a:rPr>
              <a:t>循环体部分	</a:t>
            </a:r>
            <a:r>
              <a:rPr lang="zh-CN" altLang="en-US" sz="2400" dirty="0">
                <a:latin typeface="黑体" panose="02010609060101010101" pitchFamily="49" charset="-122"/>
                <a:ea typeface="黑体" panose="02010609060101010101" pitchFamily="49" charset="-122"/>
              </a:rPr>
              <a:t>是循环工作的主要部分，是为完成某种特定功能而设计的重复执行的程序段。</a:t>
            </a:r>
          </a:p>
          <a:p>
            <a:pPr lvl="1" eaLnBrk="1" hangingPunct="1">
              <a:lnSpc>
                <a:spcPct val="150000"/>
              </a:lnSpc>
            </a:pPr>
            <a:r>
              <a:rPr lang="zh-CN" altLang="en-US" sz="2400" b="1" dirty="0">
                <a:latin typeface="黑体" panose="02010609060101010101" pitchFamily="49" charset="-122"/>
                <a:ea typeface="黑体" panose="02010609060101010101" pitchFamily="49" charset="-122"/>
              </a:rPr>
              <a:t>修改部分	</a:t>
            </a:r>
            <a:r>
              <a:rPr lang="zh-CN" altLang="en-US" sz="2400" dirty="0">
                <a:latin typeface="黑体" panose="02010609060101010101" pitchFamily="49" charset="-122"/>
                <a:ea typeface="黑体" panose="02010609060101010101" pitchFamily="49" charset="-122"/>
              </a:rPr>
              <a:t>对循环条件、相关信息（如计数器的值、操作数地址等）进行修改的程序段。</a:t>
            </a:r>
          </a:p>
          <a:p>
            <a:pPr lvl="1" eaLnBrk="1" hangingPunct="1">
              <a:lnSpc>
                <a:spcPct val="150000"/>
              </a:lnSpc>
            </a:pPr>
            <a:r>
              <a:rPr lang="zh-CN" altLang="en-US" sz="2400" b="1" dirty="0">
                <a:latin typeface="黑体" panose="02010609060101010101" pitchFamily="49" charset="-122"/>
                <a:ea typeface="黑体" panose="02010609060101010101" pitchFamily="49" charset="-122"/>
              </a:rPr>
              <a:t>循环控制部分	</a:t>
            </a:r>
            <a:r>
              <a:rPr lang="zh-CN" altLang="en-US" sz="2400" dirty="0">
                <a:latin typeface="黑体" panose="02010609060101010101" pitchFamily="49" charset="-122"/>
                <a:ea typeface="黑体" panose="02010609060101010101" pitchFamily="49" charset="-122"/>
              </a:rPr>
              <a:t>判断循环条件是否成立，决定是否继续循环，</a:t>
            </a:r>
          </a:p>
        </p:txBody>
      </p:sp>
      <p:sp>
        <p:nvSpPr>
          <p:cNvPr id="4" name="TextBox 13"/>
          <p:cNvSpPr txBox="1"/>
          <p:nvPr/>
        </p:nvSpPr>
        <p:spPr>
          <a:xfrm>
            <a:off x="2926854" y="405458"/>
            <a:ext cx="2759956"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循环</a:t>
            </a:r>
            <a:r>
              <a:rPr lang="zh-CN" altLang="en-US" sz="2700" b="1" dirty="0" smtClean="0">
                <a:solidFill>
                  <a:schemeClr val="tx1">
                    <a:lumMod val="65000"/>
                    <a:lumOff val="35000"/>
                  </a:schemeClr>
                </a:solidFill>
                <a:latin typeface="微软雅黑"/>
                <a:ea typeface="微软雅黑"/>
              </a:rPr>
              <a:t>程序设计</a:t>
            </a:r>
            <a:r>
              <a:rPr lang="zh-CN" altLang="en-US" sz="2700" b="1" dirty="0">
                <a:solidFill>
                  <a:schemeClr val="tx1">
                    <a:lumMod val="65000"/>
                    <a:lumOff val="35000"/>
                  </a:schemeClr>
                </a:solidFill>
                <a:latin typeface="微软雅黑"/>
                <a:ea typeface="微软雅黑"/>
              </a:rPr>
              <a:t>举例</a:t>
            </a:r>
            <a:endParaRPr lang="zh-CN" altLang="en-US" sz="2700" b="1" dirty="0">
              <a:solidFill>
                <a:schemeClr val="tx1">
                  <a:lumMod val="65000"/>
                  <a:lumOff val="35000"/>
                </a:schemeClr>
              </a:solidFill>
              <a:latin typeface="微软雅黑"/>
              <a:ea typeface="微软雅黑"/>
            </a:endParaRPr>
          </a:p>
        </p:txBody>
      </p:sp>
      <p:grpSp>
        <p:nvGrpSpPr>
          <p:cNvPr id="5" name="组合 4"/>
          <p:cNvGrpSpPr/>
          <p:nvPr/>
        </p:nvGrpSpPr>
        <p:grpSpPr>
          <a:xfrm>
            <a:off x="1979711" y="299035"/>
            <a:ext cx="762000" cy="618973"/>
            <a:chOff x="371883" y="333450"/>
            <a:chExt cx="762000" cy="618973"/>
          </a:xfrm>
        </p:grpSpPr>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5062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2006594" y="621482"/>
            <a:ext cx="9691910" cy="563693"/>
          </a:xfrm>
        </p:spPr>
        <p:txBody>
          <a:bodyPr/>
          <a:lstStyle/>
          <a:p>
            <a:pPr algn="l" eaLnBrk="1" hangingPunct="1"/>
            <a:r>
              <a:rPr lang="en-US" altLang="zh-CN" sz="2400" dirty="0" smtClean="0">
                <a:solidFill>
                  <a:schemeClr val="tx1"/>
                </a:solidFill>
                <a:latin typeface="黑体" panose="02010609060101010101" pitchFamily="49" charset="-122"/>
                <a:ea typeface="黑体" panose="02010609060101010101" pitchFamily="49" charset="-122"/>
              </a:rPr>
              <a:t>2</a:t>
            </a:r>
            <a:r>
              <a:rPr lang="zh-CN" altLang="en-US" sz="2400" dirty="0" smtClean="0">
                <a:solidFill>
                  <a:schemeClr val="tx1"/>
                </a:solidFill>
                <a:latin typeface="黑体" panose="02010609060101010101" pitchFamily="49" charset="-122"/>
                <a:ea typeface="黑体" panose="02010609060101010101" pitchFamily="49" charset="-122"/>
              </a:rPr>
              <a:t>．循环程序设计</a:t>
            </a:r>
          </a:p>
        </p:txBody>
      </p:sp>
      <p:sp>
        <p:nvSpPr>
          <p:cNvPr id="113667" name="Rectangle 3"/>
          <p:cNvSpPr>
            <a:spLocks noGrp="1" noChangeArrowheads="1"/>
          </p:cNvSpPr>
          <p:nvPr>
            <p:ph type="body" idx="1"/>
          </p:nvPr>
        </p:nvSpPr>
        <p:spPr>
          <a:xfrm>
            <a:off x="1918742" y="1269554"/>
            <a:ext cx="8209275" cy="4177679"/>
          </a:xfrm>
        </p:spPr>
        <p:txBody>
          <a:bodyPr/>
          <a:lstStyle/>
          <a:p>
            <a:pPr eaLnBrk="1" hangingPunct="1">
              <a:lnSpc>
                <a:spcPct val="115000"/>
              </a:lnSpc>
              <a:buFontTx/>
              <a:buNone/>
            </a:pPr>
            <a:r>
              <a:rPr lang="en-US" altLang="zh-CN" dirty="0" smtClean="0">
                <a:solidFill>
                  <a:schemeClr val="tx1"/>
                </a:solidFill>
                <a:latin typeface="黑体" panose="02010609060101010101" pitchFamily="49" charset="-122"/>
              </a:rPr>
              <a:t> </a:t>
            </a:r>
            <a:r>
              <a:rPr lang="zh-CN" altLang="en-US" sz="2400" b="1" dirty="0" smtClean="0">
                <a:latin typeface="黑体" panose="02010609060101010101" pitchFamily="49" charset="-122"/>
              </a:rPr>
              <a:t>例</a:t>
            </a:r>
            <a:r>
              <a:rPr lang="en-US" altLang="zh-CN" sz="2400" b="1" dirty="0" smtClean="0">
                <a:latin typeface="黑体" panose="02010609060101010101" pitchFamily="49" charset="-122"/>
              </a:rPr>
              <a:t> </a:t>
            </a:r>
            <a:r>
              <a:rPr lang="zh-CN" altLang="en-US" sz="2400" dirty="0">
                <a:latin typeface="黑体" panose="02010609060101010101" pitchFamily="49" charset="-122"/>
              </a:rPr>
              <a:t>计算</a:t>
            </a:r>
            <a:r>
              <a:rPr lang="en-US" altLang="zh-CN" sz="2400" dirty="0">
                <a:latin typeface="黑体" panose="02010609060101010101" pitchFamily="49" charset="-122"/>
              </a:rPr>
              <a:t>1~100</a:t>
            </a:r>
            <a:r>
              <a:rPr lang="zh-CN" altLang="en-US" sz="2400" dirty="0">
                <a:latin typeface="黑体" panose="02010609060101010101" pitchFamily="49" charset="-122"/>
              </a:rPr>
              <a:t>数字之和，并将结果存入字变量</a:t>
            </a:r>
            <a:r>
              <a:rPr lang="en-US" altLang="zh-CN" sz="2400" dirty="0">
                <a:latin typeface="黑体" panose="02010609060101010101" pitchFamily="49" charset="-122"/>
              </a:rPr>
              <a:t>SUM</a:t>
            </a:r>
            <a:r>
              <a:rPr lang="zh-CN" altLang="en-US" sz="2400" dirty="0">
                <a:latin typeface="黑体" panose="02010609060101010101" pitchFamily="49" charset="-122"/>
              </a:rPr>
              <a:t>中。</a:t>
            </a:r>
          </a:p>
          <a:p>
            <a:pPr eaLnBrk="1" hangingPunct="1">
              <a:lnSpc>
                <a:spcPct val="115000"/>
              </a:lnSpc>
              <a:buFontTx/>
              <a:buNone/>
            </a:pPr>
            <a:r>
              <a:rPr lang="zh-CN" altLang="en-US" sz="2400" dirty="0">
                <a:latin typeface="黑体" panose="02010609060101010101" pitchFamily="49" charset="-122"/>
              </a:rPr>
              <a:t>    分析：程序要求</a:t>
            </a:r>
            <a:r>
              <a:rPr lang="en-US" altLang="zh-CN" sz="2400" dirty="0">
                <a:latin typeface="黑体" panose="02010609060101010101" pitchFamily="49" charset="-122"/>
              </a:rPr>
              <a:t>SUM</a:t>
            </a:r>
            <a:r>
              <a:rPr lang="zh-CN" altLang="en-US" sz="2400" dirty="0">
                <a:latin typeface="黑体" panose="02010609060101010101" pitchFamily="49" charset="-122"/>
              </a:rPr>
              <a:t>＝</a:t>
            </a:r>
            <a:r>
              <a:rPr lang="en-US" altLang="zh-CN" sz="2400" dirty="0">
                <a:latin typeface="黑体" panose="02010609060101010101" pitchFamily="49" charset="-122"/>
              </a:rPr>
              <a:t>1+2+3…+99+100</a:t>
            </a:r>
            <a:r>
              <a:rPr lang="zh-CN" altLang="en-US" sz="2400" dirty="0">
                <a:latin typeface="黑体" panose="02010609060101010101" pitchFamily="49" charset="-122"/>
              </a:rPr>
              <a:t>，这是一个典型的记数循环，完成</a:t>
            </a:r>
            <a:r>
              <a:rPr lang="en-US" altLang="zh-CN" sz="2400" dirty="0">
                <a:latin typeface="黑体" panose="02010609060101010101" pitchFamily="49" charset="-122"/>
              </a:rPr>
              <a:t>100</a:t>
            </a:r>
            <a:r>
              <a:rPr lang="zh-CN" altLang="en-US" sz="2400" dirty="0">
                <a:latin typeface="黑体" panose="02010609060101010101" pitchFamily="49" charset="-122"/>
              </a:rPr>
              <a:t>次简单加法。</a:t>
            </a:r>
          </a:p>
          <a:p>
            <a:pPr eaLnBrk="1" hangingPunct="1">
              <a:lnSpc>
                <a:spcPct val="115000"/>
              </a:lnSpc>
              <a:buFontTx/>
              <a:buNone/>
            </a:pPr>
            <a:r>
              <a:rPr lang="zh-CN" altLang="en-US" sz="2400" dirty="0">
                <a:latin typeface="黑体" panose="02010609060101010101" pitchFamily="49" charset="-122"/>
              </a:rPr>
              <a:t>	编写一个</a:t>
            </a:r>
            <a:r>
              <a:rPr lang="en-US" altLang="zh-CN" sz="2400" dirty="0">
                <a:latin typeface="黑体" panose="02010609060101010101" pitchFamily="49" charset="-122"/>
              </a:rPr>
              <a:t>100</a:t>
            </a:r>
            <a:r>
              <a:rPr lang="zh-CN" altLang="en-US" sz="2400" dirty="0">
                <a:latin typeface="黑体" panose="02010609060101010101" pitchFamily="49" charset="-122"/>
              </a:rPr>
              <a:t>次的计数循环结构；循环开始前将被加数清</a:t>
            </a:r>
            <a:r>
              <a:rPr lang="en-US" altLang="zh-CN" sz="2400" dirty="0">
                <a:latin typeface="黑体" panose="02010609060101010101" pitchFamily="49" charset="-122"/>
              </a:rPr>
              <a:t>0</a:t>
            </a:r>
            <a:r>
              <a:rPr lang="zh-CN" altLang="en-US" sz="2400" dirty="0">
                <a:latin typeface="黑体" panose="02010609060101010101" pitchFamily="49" charset="-122"/>
              </a:rPr>
              <a:t>，加数置</a:t>
            </a:r>
            <a:r>
              <a:rPr lang="en-US" altLang="zh-CN" sz="2400" dirty="0">
                <a:latin typeface="黑体" panose="02010609060101010101" pitchFamily="49" charset="-122"/>
              </a:rPr>
              <a:t>1</a:t>
            </a:r>
            <a:r>
              <a:rPr lang="zh-CN" altLang="en-US" sz="2400" dirty="0">
                <a:latin typeface="黑体" panose="02010609060101010101" pitchFamily="49" charset="-122"/>
              </a:rPr>
              <a:t>，循环体内完成一次累加，每次的加数递增</a:t>
            </a:r>
            <a:r>
              <a:rPr lang="en-US" altLang="zh-CN" sz="2400" dirty="0">
                <a:latin typeface="黑体" panose="02010609060101010101" pitchFamily="49" charset="-122"/>
              </a:rPr>
              <a:t>1</a:t>
            </a:r>
            <a:r>
              <a:rPr lang="zh-CN" altLang="en-US" sz="2400" dirty="0">
                <a:latin typeface="黑体" panose="02010609060101010101" pitchFamily="49" charset="-122"/>
              </a:rPr>
              <a:t>。</a:t>
            </a:r>
            <a:r>
              <a:rPr lang="en-US" altLang="zh-CN" sz="2400" dirty="0">
                <a:latin typeface="黑体" panose="02010609060101010101" pitchFamily="49" charset="-122"/>
              </a:rPr>
              <a:t>LOOP</a:t>
            </a:r>
            <a:r>
              <a:rPr lang="zh-CN" altLang="en-US" sz="2400" dirty="0">
                <a:latin typeface="黑体" panose="02010609060101010101" pitchFamily="49" charset="-122"/>
              </a:rPr>
              <a:t>指令要求循环次数预置给</a:t>
            </a:r>
            <a:r>
              <a:rPr lang="en-US" altLang="zh-CN" sz="2400" dirty="0">
                <a:latin typeface="黑体" panose="02010609060101010101" pitchFamily="49" charset="-122"/>
              </a:rPr>
              <a:t>CX</a:t>
            </a:r>
            <a:r>
              <a:rPr lang="zh-CN" altLang="en-US" sz="2400" dirty="0">
                <a:latin typeface="黑体" panose="02010609060101010101" pitchFamily="49" charset="-122"/>
              </a:rPr>
              <a:t>，每次循环</a:t>
            </a:r>
            <a:r>
              <a:rPr lang="en-US" altLang="zh-CN" sz="2400" dirty="0">
                <a:latin typeface="黑体" panose="02010609060101010101" pitchFamily="49" charset="-122"/>
              </a:rPr>
              <a:t>CX</a:t>
            </a:r>
            <a:r>
              <a:rPr lang="zh-CN" altLang="en-US" sz="2400" dirty="0">
                <a:latin typeface="黑体" panose="02010609060101010101" pitchFamily="49" charset="-122"/>
              </a:rPr>
              <a:t>递减</a:t>
            </a:r>
            <a:r>
              <a:rPr lang="en-US" altLang="zh-CN" sz="2400" dirty="0">
                <a:latin typeface="黑体" panose="02010609060101010101" pitchFamily="49" charset="-122"/>
              </a:rPr>
              <a:t>1</a:t>
            </a:r>
            <a:r>
              <a:rPr lang="zh-CN" altLang="en-US" sz="2400" dirty="0">
                <a:latin typeface="黑体" panose="02010609060101010101" pitchFamily="49" charset="-122"/>
              </a:rPr>
              <a:t>。</a:t>
            </a:r>
          </a:p>
          <a:p>
            <a:pPr eaLnBrk="1" hangingPunct="1">
              <a:lnSpc>
                <a:spcPct val="115000"/>
              </a:lnSpc>
              <a:buFontTx/>
              <a:buNone/>
            </a:pPr>
            <a:r>
              <a:rPr lang="zh-CN" altLang="en-US" sz="2400" dirty="0">
                <a:latin typeface="黑体" panose="02010609060101010101" pitchFamily="49" charset="-122"/>
              </a:rPr>
              <a:t>	循环体内加数就可以直接用循环控制变量</a:t>
            </a:r>
            <a:r>
              <a:rPr lang="en-US" altLang="zh-CN" sz="2400" dirty="0">
                <a:latin typeface="黑体" panose="02010609060101010101" pitchFamily="49" charset="-122"/>
              </a:rPr>
              <a:t>CX</a:t>
            </a:r>
            <a:r>
              <a:rPr lang="zh-CN" altLang="en-US" sz="2400" dirty="0">
                <a:latin typeface="黑体" panose="02010609060101010101" pitchFamily="49" charset="-122"/>
              </a:rPr>
              <a:t>，简化循环体。</a:t>
            </a:r>
          </a:p>
        </p:txBody>
      </p:sp>
    </p:spTree>
    <p:extLst>
      <p:ext uri="{BB962C8B-B14F-4D97-AF65-F5344CB8AC3E}">
        <p14:creationId xmlns:p14="http://schemas.microsoft.com/office/powerpoint/2010/main" val="4078442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2208107" y="1295700"/>
            <a:ext cx="7774199" cy="4496841"/>
          </a:xfrm>
        </p:spPr>
        <p:txBody>
          <a:bodyPr/>
          <a:lstStyle/>
          <a:p>
            <a:pPr eaLnBrk="1" hangingPunct="1"/>
            <a:r>
              <a:rPr lang="en-US" altLang="zh-CN" sz="2400" dirty="0" smtClean="0">
                <a:solidFill>
                  <a:schemeClr val="tx1"/>
                </a:solidFill>
                <a:latin typeface="黑体" panose="02010609060101010101" pitchFamily="49" charset="-122"/>
                <a:ea typeface="黑体" panose="02010609060101010101" pitchFamily="49" charset="-122"/>
              </a:rPr>
              <a:t>ML</a:t>
            </a:r>
            <a:r>
              <a:rPr lang="en-US" altLang="zh-CN" sz="2400" b="1" dirty="0" smtClean="0">
                <a:solidFill>
                  <a:schemeClr val="tx1"/>
                </a:solidFill>
                <a:latin typeface="黑体" panose="02010609060101010101" pitchFamily="49" charset="-122"/>
                <a:ea typeface="黑体" panose="02010609060101010101" pitchFamily="49" charset="-122"/>
              </a:rPr>
              <a:t>.</a:t>
            </a:r>
            <a:r>
              <a:rPr lang="en-US" altLang="zh-CN" sz="2400" dirty="0" smtClean="0">
                <a:solidFill>
                  <a:schemeClr val="tx1"/>
                </a:solidFill>
                <a:latin typeface="黑体" panose="02010609060101010101" pitchFamily="49" charset="-122"/>
                <a:ea typeface="黑体" panose="02010609060101010101" pitchFamily="49" charset="-122"/>
              </a:rPr>
              <a:t>EXE 		</a:t>
            </a:r>
            <a:r>
              <a:rPr lang="zh-CN" altLang="en-US" sz="2400" dirty="0" smtClean="0">
                <a:solidFill>
                  <a:schemeClr val="tx1"/>
                </a:solidFill>
                <a:latin typeface="黑体" panose="02010609060101010101" pitchFamily="49" charset="-122"/>
                <a:ea typeface="黑体" panose="02010609060101010101" pitchFamily="49" charset="-122"/>
              </a:rPr>
              <a:t>汇编程序</a:t>
            </a:r>
          </a:p>
          <a:p>
            <a:pPr eaLnBrk="1" hangingPunct="1"/>
            <a:r>
              <a:rPr lang="en-US" altLang="zh-CN" sz="2400" dirty="0" smtClean="0">
                <a:solidFill>
                  <a:schemeClr val="tx1"/>
                </a:solidFill>
                <a:latin typeface="黑体" panose="02010609060101010101" pitchFamily="49" charset="-122"/>
                <a:ea typeface="黑体" panose="02010609060101010101" pitchFamily="49" charset="-122"/>
              </a:rPr>
              <a:t>ML</a:t>
            </a:r>
            <a:r>
              <a:rPr lang="en-US" altLang="zh-CN" sz="2400" b="1" dirty="0" smtClean="0">
                <a:solidFill>
                  <a:schemeClr val="tx1"/>
                </a:solidFill>
                <a:latin typeface="黑体" panose="02010609060101010101" pitchFamily="49" charset="-122"/>
                <a:ea typeface="黑体" panose="02010609060101010101" pitchFamily="49" charset="-122"/>
              </a:rPr>
              <a:t>.</a:t>
            </a:r>
            <a:r>
              <a:rPr lang="en-US" altLang="zh-CN" sz="2400" dirty="0" smtClean="0">
                <a:solidFill>
                  <a:schemeClr val="tx1"/>
                </a:solidFill>
                <a:latin typeface="黑体" panose="02010609060101010101" pitchFamily="49" charset="-122"/>
                <a:ea typeface="黑体" panose="02010609060101010101" pitchFamily="49" charset="-122"/>
              </a:rPr>
              <a:t>ERR     	</a:t>
            </a:r>
            <a:r>
              <a:rPr lang="zh-CN" altLang="en-US" sz="2400" dirty="0" smtClean="0">
                <a:solidFill>
                  <a:schemeClr val="tx1"/>
                </a:solidFill>
                <a:latin typeface="黑体" panose="02010609060101010101" pitchFamily="49" charset="-122"/>
                <a:ea typeface="黑体" panose="02010609060101010101" pitchFamily="49" charset="-122"/>
              </a:rPr>
              <a:t>汇编错误信息文件</a:t>
            </a:r>
          </a:p>
          <a:p>
            <a:pPr eaLnBrk="1" hangingPunct="1"/>
            <a:r>
              <a:rPr lang="en-US" altLang="zh-CN" sz="2400" dirty="0" smtClean="0">
                <a:solidFill>
                  <a:schemeClr val="tx1"/>
                </a:solidFill>
                <a:latin typeface="黑体" panose="02010609060101010101" pitchFamily="49" charset="-122"/>
                <a:ea typeface="黑体" panose="02010609060101010101" pitchFamily="49" charset="-122"/>
              </a:rPr>
              <a:t>DOSXNT</a:t>
            </a:r>
            <a:r>
              <a:rPr lang="en-US" altLang="zh-CN" sz="2400" b="1" dirty="0" smtClean="0">
                <a:solidFill>
                  <a:schemeClr val="tx1"/>
                </a:solidFill>
                <a:latin typeface="黑体" panose="02010609060101010101" pitchFamily="49" charset="-122"/>
                <a:ea typeface="黑体" panose="02010609060101010101" pitchFamily="49" charset="-122"/>
              </a:rPr>
              <a:t>.</a:t>
            </a:r>
            <a:r>
              <a:rPr lang="en-US" altLang="zh-CN" sz="2400" dirty="0" smtClean="0">
                <a:solidFill>
                  <a:schemeClr val="tx1"/>
                </a:solidFill>
                <a:latin typeface="黑体" panose="02010609060101010101" pitchFamily="49" charset="-122"/>
                <a:ea typeface="黑体" panose="02010609060101010101" pitchFamily="49" charset="-122"/>
              </a:rPr>
              <a:t>EXE 	MS-DOS</a:t>
            </a:r>
            <a:r>
              <a:rPr lang="zh-CN" altLang="en-US" sz="2400" dirty="0" smtClean="0">
                <a:solidFill>
                  <a:schemeClr val="tx1"/>
                </a:solidFill>
                <a:latin typeface="黑体" panose="02010609060101010101" pitchFamily="49" charset="-122"/>
                <a:ea typeface="黑体" panose="02010609060101010101" pitchFamily="49" charset="-122"/>
              </a:rPr>
              <a:t>扩展文件</a:t>
            </a:r>
          </a:p>
          <a:p>
            <a:pPr eaLnBrk="1" hangingPunct="1"/>
            <a:r>
              <a:rPr lang="en-US" altLang="zh-CN" sz="2400" dirty="0" smtClean="0">
                <a:solidFill>
                  <a:schemeClr val="tx1"/>
                </a:solidFill>
                <a:latin typeface="黑体" panose="02010609060101010101" pitchFamily="49" charset="-122"/>
                <a:ea typeface="黑体" panose="02010609060101010101" pitchFamily="49" charset="-122"/>
              </a:rPr>
              <a:t>LINK</a:t>
            </a:r>
            <a:r>
              <a:rPr lang="en-US" altLang="zh-CN" sz="2400" b="1" dirty="0" smtClean="0">
                <a:solidFill>
                  <a:schemeClr val="tx1"/>
                </a:solidFill>
                <a:latin typeface="黑体" panose="02010609060101010101" pitchFamily="49" charset="-122"/>
                <a:ea typeface="黑体" panose="02010609060101010101" pitchFamily="49" charset="-122"/>
              </a:rPr>
              <a:t>.</a:t>
            </a:r>
            <a:r>
              <a:rPr lang="en-US" altLang="zh-CN" sz="2400" dirty="0" smtClean="0">
                <a:solidFill>
                  <a:schemeClr val="tx1"/>
                </a:solidFill>
                <a:latin typeface="黑体" panose="02010609060101010101" pitchFamily="49" charset="-122"/>
                <a:ea typeface="黑体" panose="02010609060101010101" pitchFamily="49" charset="-122"/>
              </a:rPr>
              <a:t>EXE    	</a:t>
            </a:r>
            <a:r>
              <a:rPr lang="zh-CN" altLang="en-US" sz="2400" dirty="0" smtClean="0">
                <a:solidFill>
                  <a:schemeClr val="tx1"/>
                </a:solidFill>
                <a:latin typeface="黑体" panose="02010609060101010101" pitchFamily="49" charset="-122"/>
                <a:ea typeface="黑体" panose="02010609060101010101" pitchFamily="49" charset="-122"/>
              </a:rPr>
              <a:t>连接程序</a:t>
            </a:r>
          </a:p>
          <a:p>
            <a:pPr eaLnBrk="1" hangingPunct="1"/>
            <a:r>
              <a:rPr lang="en-US" altLang="zh-CN" sz="2400" dirty="0" smtClean="0">
                <a:solidFill>
                  <a:schemeClr val="tx1"/>
                </a:solidFill>
                <a:latin typeface="黑体" panose="02010609060101010101" pitchFamily="49" charset="-122"/>
                <a:ea typeface="黑体" panose="02010609060101010101" pitchFamily="49" charset="-122"/>
              </a:rPr>
              <a:t>LIB</a:t>
            </a:r>
            <a:r>
              <a:rPr lang="en-US" altLang="zh-CN" sz="2400" b="1" dirty="0" smtClean="0">
                <a:solidFill>
                  <a:schemeClr val="tx1"/>
                </a:solidFill>
                <a:latin typeface="黑体" panose="02010609060101010101" pitchFamily="49" charset="-122"/>
                <a:ea typeface="黑体" panose="02010609060101010101" pitchFamily="49" charset="-122"/>
              </a:rPr>
              <a:t>.</a:t>
            </a:r>
            <a:r>
              <a:rPr lang="en-US" altLang="zh-CN" sz="2400" dirty="0" smtClean="0">
                <a:solidFill>
                  <a:schemeClr val="tx1"/>
                </a:solidFill>
                <a:latin typeface="黑体" panose="02010609060101010101" pitchFamily="49" charset="-122"/>
                <a:ea typeface="黑体" panose="02010609060101010101" pitchFamily="49" charset="-122"/>
              </a:rPr>
              <a:t>EXE    		</a:t>
            </a:r>
            <a:r>
              <a:rPr lang="zh-CN" altLang="en-US" sz="2400" dirty="0" smtClean="0">
                <a:solidFill>
                  <a:schemeClr val="tx1"/>
                </a:solidFill>
                <a:latin typeface="黑体" panose="02010609060101010101" pitchFamily="49" charset="-122"/>
                <a:ea typeface="黑体" panose="02010609060101010101" pitchFamily="49" charset="-122"/>
              </a:rPr>
              <a:t>子程序库管理文件</a:t>
            </a:r>
          </a:p>
          <a:p>
            <a:pPr eaLnBrk="1" hangingPunct="1"/>
            <a:r>
              <a:rPr lang="en-US" altLang="zh-CN" sz="2400" dirty="0" smtClean="0">
                <a:solidFill>
                  <a:schemeClr val="tx1"/>
                </a:solidFill>
                <a:latin typeface="黑体" panose="02010609060101010101" pitchFamily="49" charset="-122"/>
                <a:ea typeface="黑体" panose="02010609060101010101" pitchFamily="49" charset="-122"/>
              </a:rPr>
              <a:t>MASM5.1</a:t>
            </a:r>
            <a:r>
              <a:rPr lang="zh-CN" altLang="en-US" sz="2400" dirty="0" smtClean="0">
                <a:solidFill>
                  <a:schemeClr val="tx1"/>
                </a:solidFill>
                <a:latin typeface="黑体" panose="02010609060101010101" pitchFamily="49" charset="-122"/>
                <a:ea typeface="黑体" panose="02010609060101010101" pitchFamily="49" charset="-122"/>
              </a:rPr>
              <a:t>以下</a:t>
            </a:r>
            <a:r>
              <a:rPr lang="en-US" altLang="zh-CN" sz="2400" dirty="0" smtClean="0">
                <a:solidFill>
                  <a:schemeClr val="tx1"/>
                </a:solidFill>
                <a:latin typeface="黑体" panose="02010609060101010101" pitchFamily="49" charset="-122"/>
                <a:ea typeface="黑体" panose="02010609060101010101" pitchFamily="49" charset="-122"/>
              </a:rPr>
              <a:t>:</a:t>
            </a:r>
          </a:p>
          <a:p>
            <a:pPr lvl="1" eaLnBrk="1" hangingPunct="1"/>
            <a:r>
              <a:rPr lang="en-US" altLang="zh-CN" sz="2400" dirty="0" smtClean="0">
                <a:solidFill>
                  <a:schemeClr val="tx1"/>
                </a:solidFill>
                <a:latin typeface="黑体" panose="02010609060101010101" pitchFamily="49" charset="-122"/>
                <a:ea typeface="黑体" panose="02010609060101010101" pitchFamily="49" charset="-122"/>
              </a:rPr>
              <a:t>MASM.EXE</a:t>
            </a:r>
          </a:p>
        </p:txBody>
      </p:sp>
    </p:spTree>
    <p:extLst>
      <p:ext uri="{BB962C8B-B14F-4D97-AF65-F5344CB8AC3E}">
        <p14:creationId xmlns:p14="http://schemas.microsoft.com/office/powerpoint/2010/main" val="2511281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body" idx="1"/>
          </p:nvPr>
        </p:nvSpPr>
        <p:spPr>
          <a:xfrm>
            <a:off x="2208107" y="908261"/>
            <a:ext cx="7774199" cy="5401925"/>
          </a:xfrm>
        </p:spPr>
        <p:txBody>
          <a:bodyPr/>
          <a:lstStyle/>
          <a:p>
            <a:pPr eaLnBrk="1" hangingPunct="1">
              <a:lnSpc>
                <a:spcPct val="80000"/>
              </a:lnSpc>
              <a:buFontTx/>
              <a:buNone/>
            </a:pPr>
            <a:r>
              <a:rPr lang="en-US" altLang="zh-CN" sz="2400">
                <a:latin typeface="黑体" panose="02010609060101010101" pitchFamily="49" charset="-122"/>
              </a:rPr>
              <a:t> .MODEL	SMALL</a:t>
            </a:r>
          </a:p>
          <a:p>
            <a:pPr eaLnBrk="1" hangingPunct="1">
              <a:lnSpc>
                <a:spcPct val="80000"/>
              </a:lnSpc>
              <a:buFontTx/>
              <a:buNone/>
            </a:pPr>
            <a:r>
              <a:rPr lang="en-US" altLang="zh-CN" sz="2400">
                <a:latin typeface="黑体" panose="02010609060101010101" pitchFamily="49" charset="-122"/>
              </a:rPr>
              <a:t>    .STACK</a:t>
            </a:r>
          </a:p>
          <a:p>
            <a:pPr eaLnBrk="1" hangingPunct="1">
              <a:lnSpc>
                <a:spcPct val="80000"/>
              </a:lnSpc>
              <a:buFontTx/>
              <a:buNone/>
            </a:pPr>
            <a:r>
              <a:rPr lang="en-US" altLang="zh-CN" sz="2400">
                <a:latin typeface="黑体" panose="02010609060101010101" pitchFamily="49" charset="-122"/>
              </a:rPr>
              <a:t>    .DATA</a:t>
            </a:r>
          </a:p>
          <a:p>
            <a:pPr eaLnBrk="1" hangingPunct="1">
              <a:lnSpc>
                <a:spcPct val="80000"/>
              </a:lnSpc>
              <a:buFontTx/>
              <a:buNone/>
            </a:pPr>
            <a:r>
              <a:rPr lang="en-US" altLang="zh-CN" sz="2400">
                <a:latin typeface="黑体" panose="02010609060101010101" pitchFamily="49" charset="-122"/>
              </a:rPr>
              <a:t>    	SUM	DW  ?</a:t>
            </a:r>
          </a:p>
          <a:p>
            <a:pPr eaLnBrk="1" hangingPunct="1">
              <a:lnSpc>
                <a:spcPct val="80000"/>
              </a:lnSpc>
              <a:buFontTx/>
              <a:buNone/>
            </a:pPr>
            <a:r>
              <a:rPr lang="en-US" altLang="zh-CN" sz="2400">
                <a:latin typeface="黑体" panose="02010609060101010101" pitchFamily="49" charset="-122"/>
              </a:rPr>
              <a:t>    .CODE</a:t>
            </a:r>
          </a:p>
          <a:p>
            <a:pPr eaLnBrk="1" hangingPunct="1">
              <a:lnSpc>
                <a:spcPct val="80000"/>
              </a:lnSpc>
              <a:buFontTx/>
              <a:buNone/>
            </a:pPr>
            <a:r>
              <a:rPr lang="en-US" altLang="zh-CN" sz="2400">
                <a:latin typeface="黑体" panose="02010609060101010101" pitchFamily="49" charset="-122"/>
              </a:rPr>
              <a:t>    .STARTUP</a:t>
            </a:r>
          </a:p>
          <a:p>
            <a:pPr eaLnBrk="1" hangingPunct="1">
              <a:lnSpc>
                <a:spcPct val="80000"/>
              </a:lnSpc>
              <a:buFontTx/>
              <a:buNone/>
            </a:pPr>
            <a:r>
              <a:rPr lang="en-US" altLang="zh-CN" sz="2400">
                <a:latin typeface="黑体" panose="02010609060101010101" pitchFamily="49" charset="-122"/>
              </a:rPr>
              <a:t>            XOR	AX</a:t>
            </a:r>
            <a:r>
              <a:rPr lang="zh-CN" altLang="en-US" sz="2400">
                <a:latin typeface="黑体" panose="02010609060101010101" pitchFamily="49" charset="-122"/>
              </a:rPr>
              <a:t>，</a:t>
            </a:r>
            <a:r>
              <a:rPr lang="en-US" altLang="zh-CN" sz="2400">
                <a:latin typeface="黑体" panose="02010609060101010101" pitchFamily="49" charset="-122"/>
              </a:rPr>
              <a:t>AX   </a:t>
            </a:r>
            <a:r>
              <a:rPr lang="zh-CN" altLang="en-US" sz="2400">
                <a:latin typeface="黑体" panose="02010609060101010101" pitchFamily="49" charset="-122"/>
              </a:rPr>
              <a:t>；被加数</a:t>
            </a:r>
            <a:r>
              <a:rPr lang="en-US" altLang="zh-CN" sz="2400">
                <a:latin typeface="黑体" panose="02010609060101010101" pitchFamily="49" charset="-122"/>
              </a:rPr>
              <a:t>AX</a:t>
            </a:r>
            <a:r>
              <a:rPr lang="zh-CN" altLang="en-US" sz="2400">
                <a:latin typeface="黑体" panose="02010609060101010101" pitchFamily="49" charset="-122"/>
              </a:rPr>
              <a:t>清</a:t>
            </a:r>
            <a:r>
              <a:rPr lang="en-US" altLang="zh-CN" sz="2400">
                <a:latin typeface="黑体" panose="02010609060101010101" pitchFamily="49" charset="-122"/>
              </a:rPr>
              <a:t>0</a:t>
            </a:r>
          </a:p>
          <a:p>
            <a:pPr eaLnBrk="1" hangingPunct="1">
              <a:lnSpc>
                <a:spcPct val="80000"/>
              </a:lnSpc>
              <a:buFontTx/>
              <a:buNone/>
            </a:pPr>
            <a:r>
              <a:rPr lang="en-US" altLang="zh-CN" sz="2400">
                <a:latin typeface="黑体" panose="02010609060101010101" pitchFamily="49" charset="-122"/>
              </a:rPr>
              <a:t>            MOV	CX</a:t>
            </a:r>
            <a:r>
              <a:rPr lang="zh-CN" altLang="en-US" sz="2400">
                <a:latin typeface="黑体" panose="02010609060101010101" pitchFamily="49" charset="-122"/>
              </a:rPr>
              <a:t>，</a:t>
            </a:r>
            <a:r>
              <a:rPr lang="en-US" altLang="zh-CN" sz="2400">
                <a:latin typeface="黑体" panose="02010609060101010101" pitchFamily="49" charset="-122"/>
              </a:rPr>
              <a:t>100</a:t>
            </a:r>
          </a:p>
          <a:p>
            <a:pPr eaLnBrk="1" hangingPunct="1">
              <a:lnSpc>
                <a:spcPct val="80000"/>
              </a:lnSpc>
              <a:buFontTx/>
              <a:buNone/>
            </a:pPr>
            <a:r>
              <a:rPr lang="en-US" altLang="zh-CN" sz="2400">
                <a:latin typeface="黑体" panose="02010609060101010101" pitchFamily="49" charset="-122"/>
              </a:rPr>
              <a:t>    AGAIN</a:t>
            </a:r>
            <a:r>
              <a:rPr lang="zh-CN" altLang="en-US" sz="2400">
                <a:latin typeface="黑体" panose="02010609060101010101" pitchFamily="49" charset="-122"/>
              </a:rPr>
              <a:t>：	</a:t>
            </a:r>
            <a:r>
              <a:rPr lang="en-US" altLang="zh-CN" sz="2400">
                <a:latin typeface="黑体" panose="02010609060101010101" pitchFamily="49" charset="-122"/>
              </a:rPr>
              <a:t>ADD	AX</a:t>
            </a:r>
            <a:r>
              <a:rPr lang="zh-CN" altLang="en-US" sz="2400">
                <a:latin typeface="黑体" panose="02010609060101010101" pitchFamily="49" charset="-122"/>
              </a:rPr>
              <a:t>，</a:t>
            </a:r>
            <a:r>
              <a:rPr lang="en-US" altLang="zh-CN" sz="2400">
                <a:latin typeface="黑体" panose="02010609060101010101" pitchFamily="49" charset="-122"/>
              </a:rPr>
              <a:t>CX </a:t>
            </a:r>
            <a:r>
              <a:rPr lang="zh-CN" altLang="en-US" sz="2400">
                <a:latin typeface="黑体" panose="02010609060101010101" pitchFamily="49" charset="-122"/>
              </a:rPr>
              <a:t>；从</a:t>
            </a:r>
            <a:r>
              <a:rPr lang="en-US" altLang="zh-CN" sz="2400">
                <a:latin typeface="黑体" panose="02010609060101010101" pitchFamily="49" charset="-122"/>
              </a:rPr>
              <a:t>100</a:t>
            </a:r>
            <a:r>
              <a:rPr lang="zh-CN" altLang="en-US" sz="2400">
                <a:latin typeface="黑体" panose="02010609060101010101" pitchFamily="49" charset="-122"/>
              </a:rPr>
              <a:t>，</a:t>
            </a:r>
            <a:r>
              <a:rPr lang="en-US" altLang="zh-CN" sz="2400">
                <a:latin typeface="黑体" panose="02010609060101010101" pitchFamily="49" charset="-122"/>
              </a:rPr>
              <a:t>99</a:t>
            </a:r>
            <a:r>
              <a:rPr lang="zh-CN" altLang="en-US" sz="2400">
                <a:latin typeface="黑体" panose="02010609060101010101" pitchFamily="49" charset="-122"/>
              </a:rPr>
              <a:t>，</a:t>
            </a:r>
            <a:r>
              <a:rPr lang="en-US" altLang="zh-CN" sz="2400">
                <a:latin typeface="黑体" panose="02010609060101010101" pitchFamily="49" charset="-122"/>
              </a:rPr>
              <a:t>…</a:t>
            </a:r>
            <a:r>
              <a:rPr lang="zh-CN" altLang="en-US" sz="2400">
                <a:latin typeface="黑体" panose="02010609060101010101" pitchFamily="49" charset="-122"/>
              </a:rPr>
              <a:t>，</a:t>
            </a:r>
            <a:r>
              <a:rPr lang="en-US" altLang="zh-CN" sz="2400">
                <a:latin typeface="黑体" panose="02010609060101010101" pitchFamily="49" charset="-122"/>
              </a:rPr>
              <a:t>2</a:t>
            </a:r>
            <a:r>
              <a:rPr lang="zh-CN" altLang="en-US" sz="2400">
                <a:latin typeface="黑体" panose="02010609060101010101" pitchFamily="49" charset="-122"/>
              </a:rPr>
              <a:t>，</a:t>
            </a:r>
            <a:r>
              <a:rPr lang="en-US" altLang="zh-CN" sz="2400">
                <a:latin typeface="黑体" panose="02010609060101010101" pitchFamily="49" charset="-122"/>
              </a:rPr>
              <a:t>1</a:t>
            </a:r>
            <a:r>
              <a:rPr lang="zh-CN" altLang="en-US" sz="2400">
                <a:latin typeface="黑体" panose="02010609060101010101" pitchFamily="49" charset="-122"/>
              </a:rPr>
              <a:t>倒序累加</a:t>
            </a:r>
          </a:p>
          <a:p>
            <a:pPr eaLnBrk="1" hangingPunct="1">
              <a:lnSpc>
                <a:spcPct val="80000"/>
              </a:lnSpc>
              <a:buFontTx/>
              <a:buNone/>
            </a:pPr>
            <a:r>
              <a:rPr lang="zh-CN" altLang="en-US" sz="2400">
                <a:latin typeface="黑体" panose="02010609060101010101" pitchFamily="49" charset="-122"/>
              </a:rPr>
              <a:t>          	</a:t>
            </a:r>
            <a:r>
              <a:rPr lang="en-US" altLang="zh-CN" sz="2400">
                <a:latin typeface="黑体" panose="02010609060101010101" pitchFamily="49" charset="-122"/>
              </a:rPr>
              <a:t>LOOP	AGAIN</a:t>
            </a:r>
          </a:p>
          <a:p>
            <a:pPr eaLnBrk="1" hangingPunct="1">
              <a:lnSpc>
                <a:spcPct val="80000"/>
              </a:lnSpc>
              <a:buFontTx/>
              <a:buNone/>
            </a:pPr>
            <a:r>
              <a:rPr lang="en-US" altLang="zh-CN" sz="2400">
                <a:latin typeface="黑体" panose="02010609060101010101" pitchFamily="49" charset="-122"/>
              </a:rPr>
              <a:t>          	MOV	SUM</a:t>
            </a:r>
            <a:r>
              <a:rPr lang="zh-CN" altLang="en-US" sz="2400">
                <a:latin typeface="黑体" panose="02010609060101010101" pitchFamily="49" charset="-122"/>
              </a:rPr>
              <a:t>，</a:t>
            </a:r>
            <a:r>
              <a:rPr lang="en-US" altLang="zh-CN" sz="2400">
                <a:latin typeface="黑体" panose="02010609060101010101" pitchFamily="49" charset="-122"/>
              </a:rPr>
              <a:t>AX </a:t>
            </a:r>
            <a:r>
              <a:rPr lang="zh-CN" altLang="en-US" sz="2400">
                <a:latin typeface="黑体" panose="02010609060101010101" pitchFamily="49" charset="-122"/>
              </a:rPr>
              <a:t>；将累加和送入指定单元</a:t>
            </a:r>
          </a:p>
          <a:p>
            <a:pPr eaLnBrk="1" hangingPunct="1">
              <a:lnSpc>
                <a:spcPct val="80000"/>
              </a:lnSpc>
              <a:buFontTx/>
              <a:buNone/>
            </a:pPr>
            <a:r>
              <a:rPr lang="zh-CN" altLang="en-US" sz="2400">
                <a:latin typeface="黑体" panose="02010609060101010101" pitchFamily="49" charset="-122"/>
              </a:rPr>
              <a:t>    </a:t>
            </a:r>
            <a:r>
              <a:rPr lang="en-US" altLang="zh-CN" sz="2400">
                <a:latin typeface="黑体" panose="02010609060101010101" pitchFamily="49" charset="-122"/>
              </a:rPr>
              <a:t>.EXIT 0</a:t>
            </a:r>
          </a:p>
          <a:p>
            <a:pPr eaLnBrk="1" hangingPunct="1">
              <a:lnSpc>
                <a:spcPct val="80000"/>
              </a:lnSpc>
              <a:buFontTx/>
              <a:buNone/>
            </a:pPr>
            <a:r>
              <a:rPr lang="en-US" altLang="zh-CN" sz="2400">
                <a:latin typeface="黑体" panose="02010609060101010101" pitchFamily="49" charset="-122"/>
              </a:rPr>
              <a:t>END</a:t>
            </a:r>
          </a:p>
        </p:txBody>
      </p:sp>
    </p:spTree>
    <p:extLst>
      <p:ext uri="{BB962C8B-B14F-4D97-AF65-F5344CB8AC3E}">
        <p14:creationId xmlns:p14="http://schemas.microsoft.com/office/powerpoint/2010/main" val="195812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type="body" idx="1"/>
          </p:nvPr>
        </p:nvSpPr>
        <p:spPr>
          <a:xfrm>
            <a:off x="2208107" y="1268707"/>
            <a:ext cx="7774199" cy="4177679"/>
          </a:xfrm>
        </p:spPr>
        <p:txBody>
          <a:bodyPr/>
          <a:lstStyle/>
          <a:p>
            <a:pPr eaLnBrk="1" hangingPunct="1">
              <a:lnSpc>
                <a:spcPct val="120000"/>
              </a:lnSpc>
              <a:buFontTx/>
              <a:buNone/>
            </a:pPr>
            <a:r>
              <a:rPr lang="en-US" altLang="zh-CN" sz="2801" dirty="0">
                <a:latin typeface="黑体" panose="02010609060101010101" pitchFamily="49" charset="-122"/>
              </a:rPr>
              <a:t> </a:t>
            </a:r>
            <a:r>
              <a:rPr lang="zh-CN" altLang="en-US" sz="2400" b="1" dirty="0" smtClean="0">
                <a:latin typeface="黑体" panose="02010609060101010101" pitchFamily="49" charset="-122"/>
              </a:rPr>
              <a:t>例</a:t>
            </a:r>
            <a:r>
              <a:rPr lang="en-US" altLang="zh-CN" sz="2400" b="1" dirty="0" smtClean="0">
                <a:latin typeface="黑体" panose="02010609060101010101" pitchFamily="49" charset="-122"/>
              </a:rPr>
              <a:t> </a:t>
            </a:r>
            <a:r>
              <a:rPr lang="zh-CN" altLang="en-US" sz="2400" dirty="0">
                <a:latin typeface="黑体" panose="02010609060101010101" pitchFamily="49" charset="-122"/>
              </a:rPr>
              <a:t>把一个字符串中的所有大写字母改为小写字母，该字符串以</a:t>
            </a:r>
            <a:r>
              <a:rPr lang="en-US" altLang="zh-CN" sz="2400" dirty="0">
                <a:latin typeface="黑体" panose="02010609060101010101" pitchFamily="49" charset="-122"/>
              </a:rPr>
              <a:t>0</a:t>
            </a:r>
            <a:r>
              <a:rPr lang="zh-CN" altLang="en-US" sz="2400" dirty="0">
                <a:latin typeface="黑体" panose="02010609060101010101" pitchFamily="49" charset="-122"/>
              </a:rPr>
              <a:t>结尾。</a:t>
            </a:r>
          </a:p>
          <a:p>
            <a:pPr eaLnBrk="1" hangingPunct="1">
              <a:lnSpc>
                <a:spcPct val="120000"/>
              </a:lnSpc>
              <a:buFontTx/>
              <a:buNone/>
            </a:pPr>
            <a:r>
              <a:rPr lang="zh-CN" altLang="en-US" sz="2400" dirty="0">
                <a:latin typeface="黑体" panose="02010609060101010101" pitchFamily="49" charset="-122"/>
              </a:rPr>
              <a:t>    分析：这是一个循环次数不定的循环程序结构，宜用转移指令决定是否结束循环，并应该先判断后循环。</a:t>
            </a:r>
          </a:p>
          <a:p>
            <a:pPr eaLnBrk="1" hangingPunct="1">
              <a:lnSpc>
                <a:spcPct val="120000"/>
              </a:lnSpc>
              <a:buFontTx/>
              <a:buNone/>
            </a:pPr>
            <a:r>
              <a:rPr lang="zh-CN" altLang="en-US" sz="2400" dirty="0">
                <a:latin typeface="黑体" panose="02010609060101010101" pitchFamily="49" charset="-122"/>
              </a:rPr>
              <a:t>	循环体判断每个字符，如果是大写字母则转换为小写，否则不予处理；循环体中具有分支结构。大小写字母的</a:t>
            </a:r>
            <a:r>
              <a:rPr lang="en-US" altLang="zh-CN" sz="2400" dirty="0">
                <a:latin typeface="黑体" panose="02010609060101010101" pitchFamily="49" charset="-122"/>
              </a:rPr>
              <a:t>ASCII</a:t>
            </a:r>
            <a:r>
              <a:rPr lang="zh-CN" altLang="en-US" sz="2400" dirty="0">
                <a:latin typeface="黑体" panose="02010609060101010101" pitchFamily="49" charset="-122"/>
              </a:rPr>
              <a:t>码不同之处是：大写字母</a:t>
            </a:r>
            <a:r>
              <a:rPr lang="en-US" altLang="zh-CN" sz="2400" dirty="0">
                <a:latin typeface="黑体" panose="02010609060101010101" pitchFamily="49" charset="-122"/>
              </a:rPr>
              <a:t>D5</a:t>
            </a:r>
            <a:r>
              <a:rPr lang="zh-CN" altLang="en-US" sz="2400" dirty="0">
                <a:latin typeface="黑体" panose="02010609060101010101" pitchFamily="49" charset="-122"/>
              </a:rPr>
              <a:t>＝</a:t>
            </a:r>
            <a:r>
              <a:rPr lang="en-US" altLang="zh-CN" sz="2400" dirty="0">
                <a:latin typeface="黑体" panose="02010609060101010101" pitchFamily="49" charset="-122"/>
              </a:rPr>
              <a:t>0</a:t>
            </a:r>
            <a:r>
              <a:rPr lang="zh-CN" altLang="en-US" sz="2400" dirty="0">
                <a:latin typeface="黑体" panose="02010609060101010101" pitchFamily="49" charset="-122"/>
              </a:rPr>
              <a:t>，而小写字母</a:t>
            </a:r>
            <a:r>
              <a:rPr lang="en-US" altLang="zh-CN" sz="2400" dirty="0">
                <a:latin typeface="黑体" panose="02010609060101010101" pitchFamily="49" charset="-122"/>
              </a:rPr>
              <a:t>D5</a:t>
            </a:r>
            <a:r>
              <a:rPr lang="zh-CN" altLang="en-US" sz="2400" dirty="0">
                <a:latin typeface="黑体" panose="02010609060101010101" pitchFamily="49" charset="-122"/>
              </a:rPr>
              <a:t>＝</a:t>
            </a:r>
            <a:r>
              <a:rPr lang="en-US" altLang="zh-CN" sz="2400" dirty="0">
                <a:latin typeface="黑体" panose="02010609060101010101" pitchFamily="49" charset="-122"/>
              </a:rPr>
              <a:t>1</a:t>
            </a:r>
            <a:r>
              <a:rPr lang="zh-CN" altLang="en-US" sz="2400" dirty="0">
                <a:latin typeface="黑体" panose="02010609060101010101" pitchFamily="49" charset="-122"/>
              </a:rPr>
              <a:t>。 </a:t>
            </a:r>
          </a:p>
        </p:txBody>
      </p:sp>
    </p:spTree>
    <p:extLst>
      <p:ext uri="{BB962C8B-B14F-4D97-AF65-F5344CB8AC3E}">
        <p14:creationId xmlns:p14="http://schemas.microsoft.com/office/powerpoint/2010/main" val="2899126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body" idx="1"/>
          </p:nvPr>
        </p:nvSpPr>
        <p:spPr>
          <a:xfrm>
            <a:off x="1917527" y="765352"/>
            <a:ext cx="8155287" cy="5330472"/>
          </a:xfrm>
        </p:spPr>
        <p:txBody>
          <a:bodyPr/>
          <a:lstStyle/>
          <a:p>
            <a:pPr eaLnBrk="1" hangingPunct="1">
              <a:lnSpc>
                <a:spcPct val="80000"/>
              </a:lnSpc>
              <a:buFontTx/>
              <a:buNone/>
            </a:pPr>
            <a:r>
              <a:rPr lang="en-US" altLang="zh-CN" sz="1800">
                <a:latin typeface="黑体" panose="02010609060101010101" pitchFamily="49" charset="-122"/>
              </a:rPr>
              <a:t>.MODEL	SMALL</a:t>
            </a:r>
          </a:p>
          <a:p>
            <a:pPr eaLnBrk="1" hangingPunct="1">
              <a:lnSpc>
                <a:spcPct val="80000"/>
              </a:lnSpc>
              <a:buFontTx/>
              <a:buNone/>
            </a:pPr>
            <a:r>
              <a:rPr lang="en-US" altLang="zh-CN" sz="1800">
                <a:latin typeface="黑体" panose="02010609060101010101" pitchFamily="49" charset="-122"/>
              </a:rPr>
              <a:t>    .STACK</a:t>
            </a:r>
          </a:p>
          <a:p>
            <a:pPr eaLnBrk="1" hangingPunct="1">
              <a:lnSpc>
                <a:spcPct val="80000"/>
              </a:lnSpc>
              <a:buFontTx/>
              <a:buNone/>
            </a:pPr>
            <a:r>
              <a:rPr lang="en-US" altLang="zh-CN" sz="1800">
                <a:latin typeface="黑体" panose="02010609060101010101" pitchFamily="49" charset="-122"/>
              </a:rPr>
              <a:t>    .DATA</a:t>
            </a:r>
          </a:p>
          <a:p>
            <a:pPr eaLnBrk="1" hangingPunct="1">
              <a:lnSpc>
                <a:spcPct val="80000"/>
              </a:lnSpc>
              <a:buFontTx/>
              <a:buNone/>
            </a:pPr>
            <a:r>
              <a:rPr lang="en-US" altLang="zh-CN" sz="1800">
                <a:latin typeface="黑体" panose="02010609060101010101" pitchFamily="49" charset="-122"/>
              </a:rPr>
              <a:t>    STRING 	DB	‘HELLO</a:t>
            </a:r>
            <a:r>
              <a:rPr lang="zh-CN" altLang="en-US" sz="1800">
                <a:latin typeface="黑体" panose="02010609060101010101" pitchFamily="49" charset="-122"/>
              </a:rPr>
              <a:t>，</a:t>
            </a:r>
            <a:r>
              <a:rPr lang="en-US" altLang="zh-CN" sz="1800">
                <a:latin typeface="黑体" panose="02010609060101010101" pitchFamily="49" charset="-122"/>
              </a:rPr>
              <a:t>EVERYBODY!’</a:t>
            </a:r>
            <a:r>
              <a:rPr lang="zh-CN" altLang="en-US" sz="1800">
                <a:latin typeface="黑体" panose="02010609060101010101" pitchFamily="49" charset="-122"/>
              </a:rPr>
              <a:t>，</a:t>
            </a:r>
            <a:r>
              <a:rPr lang="en-US" altLang="zh-CN" sz="1800">
                <a:latin typeface="黑体" panose="02010609060101010101" pitchFamily="49" charset="-122"/>
              </a:rPr>
              <a:t>0	    .CODE</a:t>
            </a:r>
          </a:p>
          <a:p>
            <a:pPr eaLnBrk="1" hangingPunct="1">
              <a:lnSpc>
                <a:spcPct val="80000"/>
              </a:lnSpc>
              <a:buFontTx/>
              <a:buNone/>
            </a:pPr>
            <a:r>
              <a:rPr lang="en-US" altLang="zh-CN" sz="1800">
                <a:latin typeface="黑体" panose="02010609060101010101" pitchFamily="49" charset="-122"/>
              </a:rPr>
              <a:t>    .STARTUP</a:t>
            </a:r>
          </a:p>
          <a:p>
            <a:pPr eaLnBrk="1" hangingPunct="1">
              <a:lnSpc>
                <a:spcPct val="80000"/>
              </a:lnSpc>
              <a:buFontTx/>
              <a:buNone/>
            </a:pPr>
            <a:r>
              <a:rPr lang="en-US" altLang="zh-CN" sz="1800">
                <a:latin typeface="黑体" panose="02010609060101010101" pitchFamily="49" charset="-122"/>
              </a:rPr>
              <a:t>    		MOV 	BX</a:t>
            </a:r>
            <a:r>
              <a:rPr lang="zh-CN" altLang="en-US" sz="1800">
                <a:latin typeface="黑体" panose="02010609060101010101" pitchFamily="49" charset="-122"/>
              </a:rPr>
              <a:t>，</a:t>
            </a:r>
            <a:r>
              <a:rPr lang="en-US" altLang="zh-CN" sz="1800">
                <a:latin typeface="黑体" panose="02010609060101010101" pitchFamily="49" charset="-122"/>
              </a:rPr>
              <a:t>OFFSET STRING</a:t>
            </a:r>
          </a:p>
          <a:p>
            <a:pPr eaLnBrk="1" hangingPunct="1">
              <a:lnSpc>
                <a:spcPct val="80000"/>
              </a:lnSpc>
              <a:buFontTx/>
              <a:buNone/>
            </a:pPr>
            <a:r>
              <a:rPr lang="en-US" altLang="zh-CN" sz="1800">
                <a:latin typeface="黑体" panose="02010609060101010101" pitchFamily="49" charset="-122"/>
              </a:rPr>
              <a:t>    AGAIN</a:t>
            </a:r>
            <a:r>
              <a:rPr lang="zh-CN" altLang="en-US" sz="1800">
                <a:latin typeface="黑体" panose="02010609060101010101" pitchFamily="49" charset="-122"/>
              </a:rPr>
              <a:t>：  	</a:t>
            </a:r>
            <a:r>
              <a:rPr lang="en-US" altLang="zh-CN" sz="1800">
                <a:latin typeface="黑体" panose="02010609060101010101" pitchFamily="49" charset="-122"/>
              </a:rPr>
              <a:t>MOV	AL</a:t>
            </a:r>
            <a:r>
              <a:rPr lang="zh-CN" altLang="en-US" sz="1800">
                <a:latin typeface="黑体" panose="02010609060101010101" pitchFamily="49" charset="-122"/>
              </a:rPr>
              <a:t>，</a:t>
            </a:r>
            <a:r>
              <a:rPr lang="en-US" altLang="zh-CN" sz="1800">
                <a:latin typeface="黑体" panose="02010609060101010101" pitchFamily="49" charset="-122"/>
              </a:rPr>
              <a:t>[BX] 	</a:t>
            </a:r>
            <a:r>
              <a:rPr lang="zh-CN" altLang="en-US" sz="1800">
                <a:latin typeface="黑体" panose="02010609060101010101" pitchFamily="49" charset="-122"/>
              </a:rPr>
              <a:t>；取</a:t>
            </a:r>
            <a:r>
              <a:rPr lang="en-US" altLang="zh-CN" sz="1800">
                <a:latin typeface="黑体" panose="02010609060101010101" pitchFamily="49" charset="-122"/>
              </a:rPr>
              <a:t>—</a:t>
            </a:r>
            <a:r>
              <a:rPr lang="zh-CN" altLang="en-US" sz="1800">
                <a:latin typeface="黑体" panose="02010609060101010101" pitchFamily="49" charset="-122"/>
              </a:rPr>
              <a:t>个字符</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OR	AL</a:t>
            </a:r>
            <a:r>
              <a:rPr lang="zh-CN" altLang="en-US" sz="1800">
                <a:latin typeface="黑体" panose="02010609060101010101" pitchFamily="49" charset="-122"/>
              </a:rPr>
              <a:t>，</a:t>
            </a:r>
            <a:r>
              <a:rPr lang="en-US" altLang="zh-CN" sz="1800">
                <a:latin typeface="黑体" panose="02010609060101010101" pitchFamily="49" charset="-122"/>
              </a:rPr>
              <a:t>AL   	</a:t>
            </a:r>
            <a:r>
              <a:rPr lang="zh-CN" altLang="en-US" sz="1800">
                <a:latin typeface="黑体" panose="02010609060101010101" pitchFamily="49" charset="-122"/>
              </a:rPr>
              <a:t>；是否为结尾符</a:t>
            </a:r>
            <a:r>
              <a:rPr lang="en-US" altLang="zh-CN" sz="1800">
                <a:latin typeface="黑体" panose="02010609060101010101" pitchFamily="49" charset="-122"/>
              </a:rPr>
              <a:t>0</a:t>
            </a:r>
          </a:p>
          <a:p>
            <a:pPr eaLnBrk="1" hangingPunct="1">
              <a:lnSpc>
                <a:spcPct val="80000"/>
              </a:lnSpc>
              <a:buFontTx/>
              <a:buNone/>
            </a:pPr>
            <a:r>
              <a:rPr lang="en-US" altLang="zh-CN" sz="1800">
                <a:latin typeface="黑体" panose="02010609060101010101" pitchFamily="49" charset="-122"/>
              </a:rPr>
              <a:t>    		JZ	DONE    	</a:t>
            </a:r>
            <a:r>
              <a:rPr lang="zh-CN" altLang="en-US" sz="1800">
                <a:latin typeface="黑体" panose="02010609060101010101" pitchFamily="49" charset="-122"/>
              </a:rPr>
              <a:t>；是，退出循环</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CMP 	AL</a:t>
            </a:r>
            <a:r>
              <a:rPr lang="zh-CN" altLang="en-US" sz="1800">
                <a:latin typeface="黑体" panose="02010609060101010101" pitchFamily="49" charset="-122"/>
              </a:rPr>
              <a:t>，’</a:t>
            </a:r>
            <a:r>
              <a:rPr lang="en-US" altLang="zh-CN" sz="1800">
                <a:latin typeface="黑体" panose="02010609060101010101" pitchFamily="49" charset="-122"/>
              </a:rPr>
              <a:t>A’   	</a:t>
            </a:r>
            <a:r>
              <a:rPr lang="zh-CN" altLang="en-US" sz="1800">
                <a:latin typeface="黑体" panose="02010609060101010101" pitchFamily="49" charset="-122"/>
              </a:rPr>
              <a:t>；是否为大写</a:t>
            </a:r>
            <a:r>
              <a:rPr lang="en-US" altLang="zh-CN" sz="1800">
                <a:latin typeface="黑体" panose="02010609060101010101" pitchFamily="49" charset="-122"/>
              </a:rPr>
              <a:t>A~Z</a:t>
            </a:r>
          </a:p>
          <a:p>
            <a:pPr eaLnBrk="1" hangingPunct="1">
              <a:lnSpc>
                <a:spcPct val="80000"/>
              </a:lnSpc>
              <a:buFontTx/>
              <a:buNone/>
            </a:pPr>
            <a:r>
              <a:rPr lang="en-US" altLang="zh-CN" sz="1800">
                <a:latin typeface="黑体" panose="02010609060101010101" pitchFamily="49" charset="-122"/>
              </a:rPr>
              <a:t>    		JB	NEXT</a:t>
            </a:r>
          </a:p>
          <a:p>
            <a:pPr eaLnBrk="1" hangingPunct="1">
              <a:lnSpc>
                <a:spcPct val="80000"/>
              </a:lnSpc>
              <a:buFontTx/>
              <a:buNone/>
            </a:pPr>
            <a:r>
              <a:rPr lang="en-US" altLang="zh-CN" sz="1800">
                <a:latin typeface="黑体" panose="02010609060101010101" pitchFamily="49" charset="-122"/>
              </a:rPr>
              <a:t>    		CMP 	AL</a:t>
            </a:r>
            <a:r>
              <a:rPr lang="zh-CN" altLang="en-US" sz="1800">
                <a:latin typeface="黑体" panose="02010609060101010101" pitchFamily="49" charset="-122"/>
              </a:rPr>
              <a:t>，’</a:t>
            </a:r>
            <a:r>
              <a:rPr lang="en-US" altLang="zh-CN" sz="1800">
                <a:latin typeface="黑体" panose="02010609060101010101" pitchFamily="49" charset="-122"/>
              </a:rPr>
              <a:t>Z’</a:t>
            </a:r>
          </a:p>
          <a:p>
            <a:pPr eaLnBrk="1" hangingPunct="1">
              <a:lnSpc>
                <a:spcPct val="80000"/>
              </a:lnSpc>
              <a:buFontTx/>
              <a:buNone/>
            </a:pPr>
            <a:r>
              <a:rPr lang="en-US" altLang="zh-CN" sz="1800">
                <a:latin typeface="黑体" panose="02010609060101010101" pitchFamily="49" charset="-122"/>
              </a:rPr>
              <a:t>    		JA 	NEXT</a:t>
            </a:r>
          </a:p>
          <a:p>
            <a:pPr eaLnBrk="1" hangingPunct="1">
              <a:lnSpc>
                <a:spcPct val="80000"/>
              </a:lnSpc>
              <a:buFontTx/>
              <a:buNone/>
            </a:pPr>
            <a:r>
              <a:rPr lang="en-US" altLang="zh-CN" sz="1800">
                <a:latin typeface="黑体" panose="02010609060101010101" pitchFamily="49" charset="-122"/>
              </a:rPr>
              <a:t>    		OR 	AL</a:t>
            </a:r>
            <a:r>
              <a:rPr lang="zh-CN" altLang="en-US" sz="1800">
                <a:latin typeface="黑体" panose="02010609060101010101" pitchFamily="49" charset="-122"/>
              </a:rPr>
              <a:t>，</a:t>
            </a:r>
            <a:r>
              <a:rPr lang="en-US" altLang="zh-CN" sz="1800">
                <a:latin typeface="黑体" panose="02010609060101010101" pitchFamily="49" charset="-122"/>
              </a:rPr>
              <a:t>20H   	</a:t>
            </a:r>
            <a:r>
              <a:rPr lang="zh-CN" altLang="en-US" sz="1600">
                <a:latin typeface="黑体" panose="02010609060101010101" pitchFamily="49" charset="-122"/>
              </a:rPr>
              <a:t>；是，转换为小写字母（使</a:t>
            </a:r>
            <a:r>
              <a:rPr lang="en-US" altLang="zh-CN" sz="1600">
                <a:latin typeface="黑体" panose="02010609060101010101" pitchFamily="49" charset="-122"/>
              </a:rPr>
              <a:t>D5</a:t>
            </a:r>
            <a:r>
              <a:rPr lang="zh-CN" altLang="en-US" sz="1600">
                <a:latin typeface="黑体" panose="02010609060101010101" pitchFamily="49" charset="-122"/>
              </a:rPr>
              <a:t>＝</a:t>
            </a:r>
            <a:r>
              <a:rPr lang="en-US" altLang="zh-CN" sz="1600">
                <a:latin typeface="黑体" panose="02010609060101010101" pitchFamily="49" charset="-122"/>
              </a:rPr>
              <a:t>1</a:t>
            </a:r>
            <a:r>
              <a:rPr lang="zh-CN" altLang="en-US" sz="1600">
                <a:latin typeface="黑体" panose="02010609060101010101" pitchFamily="49" charset="-122"/>
              </a:rPr>
              <a:t>）</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MOV 	[BX]</a:t>
            </a:r>
            <a:r>
              <a:rPr lang="zh-CN" altLang="en-US" sz="1800">
                <a:latin typeface="黑体" panose="02010609060101010101" pitchFamily="49" charset="-122"/>
              </a:rPr>
              <a:t>，</a:t>
            </a:r>
            <a:r>
              <a:rPr lang="en-US" altLang="zh-CN" sz="1800">
                <a:latin typeface="黑体" panose="02010609060101010101" pitchFamily="49" charset="-122"/>
              </a:rPr>
              <a:t>AL 	</a:t>
            </a:r>
            <a:r>
              <a:rPr lang="zh-CN" altLang="en-US" sz="1800">
                <a:latin typeface="黑体" panose="02010609060101010101" pitchFamily="49" charset="-122"/>
              </a:rPr>
              <a:t>；仍保存在原位置</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NEXT</a:t>
            </a:r>
            <a:r>
              <a:rPr lang="zh-CN" altLang="en-US" sz="1800">
                <a:latin typeface="黑体" panose="02010609060101010101" pitchFamily="49" charset="-122"/>
              </a:rPr>
              <a:t>：   	</a:t>
            </a:r>
            <a:r>
              <a:rPr lang="en-US" altLang="zh-CN" sz="1800">
                <a:latin typeface="黑体" panose="02010609060101010101" pitchFamily="49" charset="-122"/>
              </a:rPr>
              <a:t>INC 	BX</a:t>
            </a:r>
          </a:p>
          <a:p>
            <a:pPr eaLnBrk="1" hangingPunct="1">
              <a:lnSpc>
                <a:spcPct val="80000"/>
              </a:lnSpc>
              <a:buFontTx/>
              <a:buNone/>
            </a:pPr>
            <a:r>
              <a:rPr lang="en-US" altLang="zh-CN" sz="1800">
                <a:latin typeface="黑体" panose="02010609060101010101" pitchFamily="49" charset="-122"/>
              </a:rPr>
              <a:t>    		JMP	AGAIN  	</a:t>
            </a:r>
            <a:r>
              <a:rPr lang="zh-CN" altLang="en-US" sz="1800">
                <a:latin typeface="黑体" panose="02010609060101010101" pitchFamily="49" charset="-122"/>
              </a:rPr>
              <a:t>；继续循环</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DONE</a:t>
            </a:r>
            <a:r>
              <a:rPr lang="zh-CN" altLang="en-US" sz="1800">
                <a:latin typeface="黑体" panose="02010609060101010101" pitchFamily="49" charset="-122"/>
              </a:rPr>
              <a:t>：		</a:t>
            </a:r>
            <a:r>
              <a:rPr lang="en-US" altLang="zh-CN" sz="1800">
                <a:latin typeface="黑体" panose="02010609060101010101" pitchFamily="49" charset="-122"/>
              </a:rPr>
              <a:t>.EXIT 0</a:t>
            </a:r>
          </a:p>
          <a:p>
            <a:pPr eaLnBrk="1" hangingPunct="1">
              <a:lnSpc>
                <a:spcPct val="80000"/>
              </a:lnSpc>
              <a:buFontTx/>
              <a:buNone/>
            </a:pPr>
            <a:r>
              <a:rPr lang="en-US" altLang="zh-CN" sz="1800">
                <a:latin typeface="黑体" panose="02010609060101010101" pitchFamily="49" charset="-122"/>
              </a:rPr>
              <a:t>END</a:t>
            </a:r>
          </a:p>
        </p:txBody>
      </p:sp>
    </p:spTree>
    <p:extLst>
      <p:ext uri="{BB962C8B-B14F-4D97-AF65-F5344CB8AC3E}">
        <p14:creationId xmlns:p14="http://schemas.microsoft.com/office/powerpoint/2010/main" val="2603823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072962" y="2637706"/>
            <a:ext cx="5964474"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6000" kern="0" dirty="0">
                <a:solidFill>
                  <a:schemeClr val="accent6"/>
                </a:solidFill>
                <a:latin typeface="Arial"/>
                <a:ea typeface="微软雅黑"/>
              </a:rPr>
              <a:t>串处理程序设计</a:t>
            </a:r>
            <a:endParaRPr lang="zh-CN" altLang="en-US" sz="6000" kern="0" dirty="0">
              <a:solidFill>
                <a:schemeClr val="accent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10</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6" name="组合 55"/>
          <p:cNvGrpSpPr/>
          <p:nvPr/>
        </p:nvGrpSpPr>
        <p:grpSpPr>
          <a:xfrm>
            <a:off x="2588145" y="2356669"/>
            <a:ext cx="1331343" cy="1438559"/>
            <a:chOff x="2782033" y="2877344"/>
            <a:chExt cx="571561" cy="617451"/>
          </a:xfrm>
          <a:solidFill>
            <a:schemeClr val="accent6"/>
          </a:solidFill>
        </p:grpSpPr>
        <p:sp>
          <p:nvSpPr>
            <p:cNvPr id="57" name="Freeform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sp>
          <p:nvSpPr>
            <p:cNvPr id="58" name="Freeform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83731321"/>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内容占位符 2"/>
          <p:cNvSpPr>
            <a:spLocks noGrp="1"/>
          </p:cNvSpPr>
          <p:nvPr>
            <p:ph idx="1"/>
          </p:nvPr>
        </p:nvSpPr>
        <p:spPr>
          <a:xfrm>
            <a:off x="1494705" y="837506"/>
            <a:ext cx="9146117" cy="5594233"/>
          </a:xfrm>
        </p:spPr>
        <p:txBody>
          <a:bodyPr/>
          <a:lstStyle/>
          <a:p>
            <a:pPr>
              <a:lnSpc>
                <a:spcPct val="120000"/>
              </a:lnSpc>
            </a:pPr>
            <a:r>
              <a:rPr lang="zh-CN" altLang="en-US" sz="2400" dirty="0" smtClean="0">
                <a:latin typeface="黑体" panose="02010609060101010101" pitchFamily="49" charset="-122"/>
                <a:ea typeface="黑体" panose="02010609060101010101" pitchFamily="49" charset="-122"/>
              </a:rPr>
              <a:t>一般</a:t>
            </a:r>
            <a:r>
              <a:rPr lang="zh-CN" altLang="en-US" sz="2400" dirty="0">
                <a:latin typeface="黑体" panose="02010609060101010101" pitchFamily="49" charset="-122"/>
                <a:ea typeface="黑体" panose="02010609060101010101" pitchFamily="49" charset="-122"/>
              </a:rPr>
              <a:t>情况下，串操作处理的数据指在内存中地址连续的字节串（或字串），也就是处理一组数据或字符，数据串的长度最长为</a:t>
            </a:r>
            <a:r>
              <a:rPr lang="en-US" altLang="zh-CN" sz="2400" dirty="0">
                <a:latin typeface="黑体" panose="02010609060101010101" pitchFamily="49" charset="-122"/>
                <a:ea typeface="黑体" panose="02010609060101010101" pitchFamily="49" charset="-122"/>
              </a:rPr>
              <a:t>64KB</a:t>
            </a:r>
            <a:r>
              <a:rPr lang="zh-CN" altLang="en-US" sz="2400" dirty="0">
                <a:latin typeface="黑体" panose="02010609060101010101" pitchFamily="49" charset="-122"/>
                <a:ea typeface="黑体" panose="02010609060101010101" pitchFamily="49" charset="-122"/>
              </a:rPr>
              <a:t>。</a:t>
            </a:r>
          </a:p>
          <a:p>
            <a:pPr>
              <a:lnSpc>
                <a:spcPct val="120000"/>
              </a:lnSpc>
            </a:pPr>
            <a:r>
              <a:rPr lang="zh-CN" altLang="en-US" sz="2400" dirty="0">
                <a:latin typeface="黑体" panose="02010609060101010101" pitchFamily="49" charset="-122"/>
                <a:ea typeface="黑体" panose="02010609060101010101" pitchFamily="49" charset="-122"/>
              </a:rPr>
              <a:t>串操作类指令要求</a:t>
            </a:r>
            <a:r>
              <a:rPr lang="en-US" altLang="zh-CN" sz="2400" dirty="0">
                <a:latin typeface="黑体" panose="02010609060101010101" pitchFamily="49" charset="-122"/>
                <a:ea typeface="黑体" panose="02010609060101010101" pitchFamily="49" charset="-122"/>
              </a:rPr>
              <a:t>SI</a:t>
            </a:r>
            <a:r>
              <a:rPr lang="zh-CN" altLang="en-US" sz="2400" dirty="0">
                <a:latin typeface="黑体" panose="02010609060101010101" pitchFamily="49" charset="-122"/>
                <a:ea typeface="黑体" panose="02010609060101010101" pitchFamily="49" charset="-122"/>
              </a:rPr>
              <a:t>为源串操作数指针，</a:t>
            </a:r>
            <a:r>
              <a:rPr lang="en-US" altLang="zh-CN" sz="2400" dirty="0">
                <a:latin typeface="黑体" panose="02010609060101010101" pitchFamily="49" charset="-122"/>
                <a:ea typeface="黑体" panose="02010609060101010101" pitchFamily="49" charset="-122"/>
              </a:rPr>
              <a:t>DI</a:t>
            </a:r>
            <a:r>
              <a:rPr lang="zh-CN" altLang="en-US" sz="2400" dirty="0">
                <a:latin typeface="黑体" panose="02010609060101010101" pitchFamily="49" charset="-122"/>
                <a:ea typeface="黑体" panose="02010609060101010101" pitchFamily="49" charset="-122"/>
              </a:rPr>
              <a:t>为目标操作数指针，每条指令一般只处理一个字节（或字）数据，而且每处理完一个数据，其地址指针会自动</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（或</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），指向下一个要处理的数据。指针是增还是减取决于状态寄存器（</a:t>
            </a:r>
            <a:r>
              <a:rPr lang="en-US" altLang="zh-CN" sz="2400" dirty="0">
                <a:latin typeface="黑体" panose="02010609060101010101" pitchFamily="49" charset="-122"/>
                <a:ea typeface="黑体" panose="02010609060101010101" pitchFamily="49" charset="-122"/>
              </a:rPr>
              <a:t>FLAGS</a:t>
            </a:r>
            <a:r>
              <a:rPr lang="zh-CN" altLang="en-US" sz="2400" dirty="0">
                <a:latin typeface="黑体" panose="02010609060101010101" pitchFamily="49" charset="-122"/>
                <a:ea typeface="黑体" panose="02010609060101010101" pitchFamily="49" charset="-122"/>
              </a:rPr>
              <a:t>）中</a:t>
            </a:r>
            <a:r>
              <a:rPr lang="en-US" altLang="zh-CN" sz="2400" dirty="0">
                <a:latin typeface="黑体" panose="02010609060101010101" pitchFamily="49" charset="-122"/>
                <a:ea typeface="黑体" panose="02010609060101010101" pitchFamily="49" charset="-122"/>
              </a:rPr>
              <a:t>DF</a:t>
            </a:r>
            <a:r>
              <a:rPr lang="zh-CN" altLang="en-US" sz="2400" dirty="0">
                <a:latin typeface="黑体" panose="02010609060101010101" pitchFamily="49" charset="-122"/>
                <a:ea typeface="黑体" panose="02010609060101010101" pitchFamily="49" charset="-122"/>
              </a:rPr>
              <a:t>的状态（</a:t>
            </a:r>
            <a:r>
              <a:rPr lang="en-US" altLang="zh-CN" sz="2400" dirty="0">
                <a:latin typeface="黑体" panose="02010609060101010101" pitchFamily="49" charset="-122"/>
                <a:ea typeface="黑体" panose="02010609060101010101" pitchFamily="49" charset="-122"/>
              </a:rPr>
              <a:t>DF=0</a:t>
            </a:r>
            <a:r>
              <a:rPr lang="zh-CN" altLang="en-US" sz="2400" dirty="0">
                <a:latin typeface="黑体" panose="02010609060101010101" pitchFamily="49" charset="-122"/>
                <a:ea typeface="黑体" panose="02010609060101010101" pitchFamily="49" charset="-122"/>
              </a:rPr>
              <a:t>，则增址；</a:t>
            </a:r>
            <a:r>
              <a:rPr lang="en-US" altLang="zh-CN" sz="2400" dirty="0">
                <a:latin typeface="黑体" panose="02010609060101010101" pitchFamily="49" charset="-122"/>
                <a:ea typeface="黑体" panose="02010609060101010101" pitchFamily="49" charset="-122"/>
              </a:rPr>
              <a:t>DF=1</a:t>
            </a:r>
            <a:r>
              <a:rPr lang="zh-CN" altLang="en-US" sz="2400" dirty="0">
                <a:latin typeface="黑体" panose="02010609060101010101" pitchFamily="49" charset="-122"/>
                <a:ea typeface="黑体" panose="02010609060101010101" pitchFamily="49" charset="-122"/>
              </a:rPr>
              <a:t>，则减址）。指针是增（减）</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还是增（减）</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取决于字节操作还是字操作。</a:t>
            </a:r>
          </a:p>
          <a:p>
            <a:pPr>
              <a:lnSpc>
                <a:spcPct val="120000"/>
              </a:lnSpc>
            </a:pPr>
            <a:r>
              <a:rPr lang="zh-CN" altLang="en-US" sz="2400" dirty="0">
                <a:latin typeface="黑体" panose="02010609060101010101" pitchFamily="49" charset="-122"/>
                <a:ea typeface="黑体" panose="02010609060101010101" pitchFamily="49" charset="-122"/>
              </a:rPr>
              <a:t>单独的串操作指令只能对单个串元素进行操作，只有在这些指令前加上重复前缀</a:t>
            </a:r>
            <a:r>
              <a:rPr lang="en-US" altLang="zh-CN" sz="2400" dirty="0">
                <a:latin typeface="黑体" panose="02010609060101010101" pitchFamily="49" charset="-122"/>
                <a:ea typeface="黑体" panose="02010609060101010101" pitchFamily="49" charset="-122"/>
              </a:rPr>
              <a:t>REP</a:t>
            </a:r>
            <a:r>
              <a:rPr lang="zh-CN" altLang="en-US" sz="2400" dirty="0">
                <a:latin typeface="黑体" panose="02010609060101010101" pitchFamily="49" charset="-122"/>
                <a:ea typeface="黑体" panose="02010609060101010101" pitchFamily="49" charset="-122"/>
              </a:rPr>
              <a:t>，才能实现对整个串的操作；在重复前缀的作用下，串指令的基本操作不断重复。</a:t>
            </a:r>
          </a:p>
          <a:p>
            <a:pPr>
              <a:lnSpc>
                <a:spcPct val="120000"/>
              </a:lnSpc>
            </a:pPr>
            <a:endParaRPr lang="zh-CN" altLang="en-US" sz="2400" dirty="0"/>
          </a:p>
        </p:txBody>
      </p:sp>
      <p:sp>
        <p:nvSpPr>
          <p:cNvPr id="3" name="TextBox 16"/>
          <p:cNvSpPr txBox="1"/>
          <p:nvPr/>
        </p:nvSpPr>
        <p:spPr>
          <a:xfrm>
            <a:off x="2134766" y="214363"/>
            <a:ext cx="2687948"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8086</a:t>
            </a:r>
            <a:r>
              <a:rPr lang="zh-CN" altLang="en-US" sz="2700" b="1" dirty="0">
                <a:solidFill>
                  <a:schemeClr val="tx1">
                    <a:lumMod val="65000"/>
                    <a:lumOff val="35000"/>
                  </a:schemeClr>
                </a:solidFill>
                <a:latin typeface="微软雅黑"/>
                <a:ea typeface="微软雅黑"/>
              </a:rPr>
              <a:t>串操作指令</a:t>
            </a:r>
            <a:endParaRPr lang="zh-CN" altLang="en-US" sz="2700" b="1" dirty="0">
              <a:solidFill>
                <a:schemeClr val="tx1">
                  <a:lumMod val="65000"/>
                  <a:lumOff val="35000"/>
                </a:schemeClr>
              </a:solidFill>
              <a:latin typeface="微软雅黑"/>
              <a:ea typeface="微软雅黑"/>
            </a:endParaRPr>
          </a:p>
        </p:txBody>
      </p:sp>
      <p:pic>
        <p:nvPicPr>
          <p:cNvPr id="4"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187623" y="10794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5"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0022" y="11731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163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00" fill="hold"/>
                                            <p:tgtEl>
                                              <p:spTgt spid="4"/>
                                            </p:tgtEl>
                                            <p:attrNameLst>
                                              <p:attrName>ppt_x</p:attrName>
                                            </p:attrNameLst>
                                          </p:cBhvr>
                                          <p:tavLst>
                                            <p:tav tm="0">
                                              <p:val>
                                                <p:strVal val="0-#ppt_w/2"/>
                                              </p:val>
                                            </p:tav>
                                            <p:tav tm="100000">
                                              <p:val>
                                                <p:strVal val="#ppt_x"/>
                                              </p:val>
                                            </p:tav>
                                          </p:tavLst>
                                        </p:anim>
                                        <p:anim calcmode="lin" valueType="num">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00" fill="hold"/>
                                            <p:tgtEl>
                                              <p:spTgt spid="5"/>
                                            </p:tgtEl>
                                            <p:attrNameLst>
                                              <p:attrName>ppt_x</p:attrName>
                                            </p:attrNameLst>
                                          </p:cBhvr>
                                          <p:tavLst>
                                            <p:tav tm="0">
                                              <p:val>
                                                <p:strVal val="#ppt_x"/>
                                              </p:val>
                                            </p:tav>
                                            <p:tav tm="100000">
                                              <p:val>
                                                <p:strVal val="#ppt_x"/>
                                              </p:val>
                                            </p:tav>
                                          </p:tavLst>
                                        </p:anim>
                                        <p:anim calcmode="lin" valueType="num">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2"/>
          <p:cNvSpPr>
            <a:spLocks noGrp="1"/>
          </p:cNvSpPr>
          <p:nvPr>
            <p:ph idx="1"/>
          </p:nvPr>
        </p:nvSpPr>
        <p:spPr>
          <a:xfrm>
            <a:off x="2236688" y="785996"/>
            <a:ext cx="7931399" cy="5787776"/>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(1) </a:t>
            </a:r>
            <a:r>
              <a:rPr lang="zh-CN" altLang="en-US" sz="2400" b="1">
                <a:latin typeface="黑体" panose="02010609060101010101" pitchFamily="49" charset="-122"/>
                <a:ea typeface="黑体" panose="02010609060101010101" pitchFamily="49" charset="-122"/>
              </a:rPr>
              <a:t>串传送指令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MOVSB</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MOVSW</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指令功能：串传送指令</a:t>
            </a:r>
            <a:r>
              <a:rPr lang="en-US" altLang="zh-CN" sz="2400">
                <a:latin typeface="黑体" panose="02010609060101010101" pitchFamily="49" charset="-122"/>
                <a:ea typeface="黑体" panose="02010609060101010101" pitchFamily="49" charset="-122"/>
              </a:rPr>
              <a:t>MOVSB</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MOVSW</a:t>
            </a:r>
            <a:r>
              <a:rPr lang="zh-CN" altLang="en-US" sz="2400">
                <a:latin typeface="黑体" panose="02010609060101010101" pitchFamily="49" charset="-122"/>
                <a:ea typeface="黑体" panose="02010609060101010101" pitchFamily="49" charset="-122"/>
              </a:rPr>
              <a:t>分别将</a:t>
            </a:r>
            <a:r>
              <a:rPr lang="en-US" altLang="zh-CN" sz="2400">
                <a:latin typeface="黑体" panose="02010609060101010101" pitchFamily="49" charset="-122"/>
                <a:ea typeface="黑体" panose="02010609060101010101" pitchFamily="49" charset="-122"/>
              </a:rPr>
              <a:t>DS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SI</a:t>
            </a:r>
            <a:r>
              <a:rPr lang="zh-CN" altLang="en-US" sz="2400">
                <a:latin typeface="黑体" panose="02010609060101010101" pitchFamily="49" charset="-122"/>
                <a:ea typeface="黑体" panose="02010609060101010101" pitchFamily="49" charset="-122"/>
              </a:rPr>
              <a:t>所指向的串元素移送到由</a:t>
            </a:r>
            <a:r>
              <a:rPr lang="en-US" altLang="zh-CN" sz="2400">
                <a:latin typeface="黑体" panose="02010609060101010101" pitchFamily="49" charset="-122"/>
                <a:ea typeface="黑体" panose="02010609060101010101" pitchFamily="49" charset="-122"/>
              </a:rPr>
              <a:t>ES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DI</a:t>
            </a:r>
            <a:r>
              <a:rPr lang="zh-CN" altLang="en-US" sz="2400">
                <a:latin typeface="黑体" panose="02010609060101010101" pitchFamily="49" charset="-122"/>
                <a:ea typeface="黑体" panose="02010609060101010101" pitchFamily="49" charset="-122"/>
              </a:rPr>
              <a:t>指向的位置。</a:t>
            </a:r>
            <a:r>
              <a:rPr lang="en-US" altLang="zh-CN" sz="2400">
                <a:latin typeface="黑体" panose="02010609060101010101" pitchFamily="49" charset="-122"/>
                <a:ea typeface="黑体" panose="02010609060101010101" pitchFamily="49" charset="-122"/>
              </a:rPr>
              <a:t>MOVSB</a:t>
            </a:r>
            <a:r>
              <a:rPr lang="zh-CN" altLang="en-US" sz="2400">
                <a:latin typeface="黑体" panose="02010609060101010101" pitchFamily="49" charset="-122"/>
                <a:ea typeface="黑体" panose="02010609060101010101" pitchFamily="49" charset="-122"/>
              </a:rPr>
              <a:t>作用于字节元素，</a:t>
            </a:r>
            <a:r>
              <a:rPr lang="en-US" altLang="zh-CN" sz="2400">
                <a:latin typeface="黑体" panose="02010609060101010101" pitchFamily="49" charset="-122"/>
                <a:ea typeface="黑体" panose="02010609060101010101" pitchFamily="49" charset="-122"/>
              </a:rPr>
              <a:t>MOVSW</a:t>
            </a:r>
            <a:r>
              <a:rPr lang="zh-CN" altLang="en-US" sz="2400">
                <a:latin typeface="黑体" panose="02010609060101010101" pitchFamily="49" charset="-122"/>
                <a:ea typeface="黑体" panose="02010609060101010101" pitchFamily="49" charset="-122"/>
              </a:rPr>
              <a:t>作用于字元素，根据</a:t>
            </a:r>
            <a:r>
              <a:rPr lang="en-US" altLang="zh-CN" sz="2400">
                <a:latin typeface="黑体" panose="02010609060101010101" pitchFamily="49" charset="-122"/>
                <a:ea typeface="黑体" panose="02010609060101010101" pitchFamily="49" charset="-122"/>
              </a:rPr>
              <a:t>DF</a:t>
            </a:r>
            <a:r>
              <a:rPr lang="zh-CN" altLang="en-US" sz="2400">
                <a:latin typeface="黑体" panose="02010609060101010101" pitchFamily="49" charset="-122"/>
                <a:ea typeface="黑体" panose="02010609060101010101" pitchFamily="49" charset="-122"/>
              </a:rPr>
              <a:t>的值确定增值或减值</a:t>
            </a:r>
            <a:r>
              <a:rPr lang="en-US" altLang="zh-CN" sz="2400">
                <a:latin typeface="黑体" panose="02010609060101010101" pitchFamily="49" charset="-122"/>
                <a:ea typeface="黑体" panose="02010609060101010101" pitchFamily="49" charset="-122"/>
              </a:rPr>
              <a:t>SI</a:t>
            </a:r>
            <a:r>
              <a:rPr lang="zh-CN" altLang="en-US" sz="2400">
                <a:latin typeface="黑体" panose="02010609060101010101" pitchFamily="49" charset="-122"/>
                <a:ea typeface="黑体" panose="02010609060101010101" pitchFamily="49" charset="-122"/>
              </a:rPr>
              <a:t>与</a:t>
            </a:r>
            <a:r>
              <a:rPr lang="en-US" altLang="zh-CN" sz="2400">
                <a:latin typeface="黑体" panose="02010609060101010101" pitchFamily="49" charset="-122"/>
                <a:ea typeface="黑体" panose="02010609060101010101" pitchFamily="49" charset="-122"/>
              </a:rPr>
              <a:t>DI</a:t>
            </a:r>
            <a:r>
              <a:rPr lang="zh-CN" altLang="en-US" sz="2400">
                <a:latin typeface="黑体" panose="02010609060101010101" pitchFamily="49" charset="-122"/>
                <a:ea typeface="黑体" panose="02010609060101010101" pitchFamily="49" charset="-122"/>
              </a:rPr>
              <a:t>。</a:t>
            </a:r>
          </a:p>
          <a:p>
            <a:pPr>
              <a:lnSpc>
                <a:spcPct val="150000"/>
              </a:lnSpc>
              <a:buFontTx/>
              <a:buNone/>
            </a:pPr>
            <a:r>
              <a:rPr lang="zh-CN" altLang="en-US" sz="2400">
                <a:latin typeface="黑体" panose="02010609060101010101" pitchFamily="49" charset="-122"/>
                <a:ea typeface="黑体" panose="02010609060101010101" pitchFamily="49" charset="-122"/>
              </a:rPr>
              <a:t>当串传送指令与重复前缀</a:t>
            </a:r>
            <a:r>
              <a:rPr lang="en-US" altLang="zh-CN" sz="2400">
                <a:latin typeface="黑体" panose="02010609060101010101" pitchFamily="49" charset="-122"/>
                <a:ea typeface="黑体" panose="02010609060101010101" pitchFamily="49" charset="-122"/>
              </a:rPr>
              <a:t>REP</a:t>
            </a:r>
            <a:r>
              <a:rPr lang="zh-CN" altLang="en-US" sz="2400">
                <a:latin typeface="黑体" panose="02010609060101010101" pitchFamily="49" charset="-122"/>
                <a:ea typeface="黑体" panose="02010609060101010101" pitchFamily="49" charset="-122"/>
              </a:rPr>
              <a:t>一起使用时，才能完成将整个串从源存储区域传送到目的存储区域的操作。为此，程序必须在执行串传送指令前设置好</a:t>
            </a:r>
            <a:r>
              <a:rPr lang="en-US" altLang="zh-CN" sz="2400">
                <a:latin typeface="黑体" panose="02010609060101010101" pitchFamily="49" charset="-122"/>
                <a:ea typeface="黑体" panose="02010609060101010101" pitchFamily="49" charset="-122"/>
              </a:rPr>
              <a:t>CX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SI</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DI</a:t>
            </a:r>
            <a:r>
              <a:rPr lang="zh-CN" altLang="en-US" sz="2400">
                <a:latin typeface="黑体" panose="02010609060101010101" pitchFamily="49" charset="-122"/>
                <a:ea typeface="黑体" panose="02010609060101010101" pitchFamily="49" charset="-122"/>
              </a:rPr>
              <a:t>的值。</a:t>
            </a:r>
          </a:p>
          <a:p>
            <a:pPr>
              <a:lnSpc>
                <a:spcPct val="150000"/>
              </a:lnSpc>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74171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2"/>
          <p:cNvSpPr>
            <a:spLocks noGrp="1"/>
          </p:cNvSpPr>
          <p:nvPr>
            <p:ph idx="1"/>
          </p:nvPr>
        </p:nvSpPr>
        <p:spPr>
          <a:xfrm>
            <a:off x="1807964" y="571633"/>
            <a:ext cx="8574484" cy="5573415"/>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(2) </a:t>
            </a:r>
            <a:r>
              <a:rPr lang="zh-CN" altLang="en-US" sz="2400" b="1">
                <a:latin typeface="黑体" panose="02010609060101010101" pitchFamily="49" charset="-122"/>
                <a:ea typeface="黑体" panose="02010609060101010101" pitchFamily="49" charset="-122"/>
              </a:rPr>
              <a:t>串比较指令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CMPSB</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CMPSW</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指令功能：串字节比较指令</a:t>
            </a:r>
            <a:r>
              <a:rPr lang="en-US" altLang="zh-CN" sz="2400">
                <a:latin typeface="黑体" panose="02010609060101010101" pitchFamily="49" charset="-122"/>
                <a:ea typeface="黑体" panose="02010609060101010101" pitchFamily="49" charset="-122"/>
              </a:rPr>
              <a:t>CMPSB</a:t>
            </a:r>
            <a:r>
              <a:rPr lang="zh-CN" altLang="en-US" sz="2400">
                <a:latin typeface="黑体" panose="02010609060101010101" pitchFamily="49" charset="-122"/>
                <a:ea typeface="黑体" panose="02010609060101010101" pitchFamily="49" charset="-122"/>
              </a:rPr>
              <a:t>把寄存器</a:t>
            </a:r>
            <a:r>
              <a:rPr lang="en-US" altLang="zh-CN" sz="2400">
                <a:latin typeface="黑体" panose="02010609060101010101" pitchFamily="49" charset="-122"/>
                <a:ea typeface="黑体" panose="02010609060101010101" pitchFamily="49" charset="-122"/>
              </a:rPr>
              <a:t>SI</a:t>
            </a:r>
            <a:r>
              <a:rPr lang="zh-CN" altLang="en-US" sz="2400">
                <a:latin typeface="黑体" panose="02010609060101010101" pitchFamily="49" charset="-122"/>
                <a:ea typeface="黑体" panose="02010609060101010101" pitchFamily="49" charset="-122"/>
              </a:rPr>
              <a:t>所指向的一个字节数据与由寄存器</a:t>
            </a:r>
            <a:r>
              <a:rPr lang="en-US" altLang="zh-CN" sz="2400">
                <a:latin typeface="黑体" panose="02010609060101010101" pitchFamily="49" charset="-122"/>
                <a:ea typeface="黑体" panose="02010609060101010101" pitchFamily="49" charset="-122"/>
              </a:rPr>
              <a:t>DI</a:t>
            </a:r>
            <a:r>
              <a:rPr lang="zh-CN" altLang="en-US" sz="2400">
                <a:latin typeface="黑体" panose="02010609060101010101" pitchFamily="49" charset="-122"/>
                <a:ea typeface="黑体" panose="02010609060101010101" pitchFamily="49" charset="-122"/>
              </a:rPr>
              <a:t>所指向一个字节数据采用相减方式比较，相减结果影响有关标志位</a:t>
            </a:r>
            <a:r>
              <a:rPr lang="en-US" altLang="zh-CN" sz="2400">
                <a:latin typeface="黑体" panose="02010609060101010101" pitchFamily="49" charset="-122"/>
                <a:ea typeface="黑体" panose="02010609060101010101" pitchFamily="49" charset="-122"/>
              </a:rPr>
              <a:t>(AF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PF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SF</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，但不会影响两个操作数，然后根据方向标志位</a:t>
            </a:r>
            <a:r>
              <a:rPr lang="en-US" altLang="zh-CN" sz="2400">
                <a:latin typeface="黑体" panose="02010609060101010101" pitchFamily="49" charset="-122"/>
                <a:ea typeface="黑体" panose="02010609060101010101" pitchFamily="49" charset="-122"/>
              </a:rPr>
              <a:t>DF</a:t>
            </a:r>
            <a:r>
              <a:rPr lang="zh-CN" altLang="en-US" sz="2400">
                <a:latin typeface="黑体" panose="02010609060101010101" pitchFamily="49" charset="-122"/>
                <a:ea typeface="黑体" panose="02010609060101010101" pitchFamily="49" charset="-122"/>
              </a:rPr>
              <a:t>的使</a:t>
            </a:r>
            <a:r>
              <a:rPr lang="en-US" altLang="zh-CN" sz="2400">
                <a:latin typeface="黑体" panose="02010609060101010101" pitchFamily="49" charset="-122"/>
                <a:ea typeface="黑体" panose="02010609060101010101" pitchFamily="49" charset="-122"/>
              </a:rPr>
              <a:t>SI</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DI</a:t>
            </a:r>
            <a:r>
              <a:rPr lang="zh-CN" altLang="en-US" sz="2400">
                <a:latin typeface="黑体" panose="02010609060101010101" pitchFamily="49" charset="-122"/>
                <a:ea typeface="黑体" panose="02010609060101010101" pitchFamily="49" charset="-122"/>
              </a:rPr>
              <a:t>之值分别增</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或减</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。串字比较指令</a:t>
            </a:r>
            <a:r>
              <a:rPr lang="en-US" altLang="zh-CN" sz="2400">
                <a:latin typeface="黑体" panose="02010609060101010101" pitchFamily="49" charset="-122"/>
                <a:ea typeface="黑体" panose="02010609060101010101" pitchFamily="49" charset="-122"/>
              </a:rPr>
              <a:t>CMPSW</a:t>
            </a:r>
            <a:r>
              <a:rPr lang="zh-CN" altLang="en-US" sz="2400">
                <a:latin typeface="黑体" panose="02010609060101010101" pitchFamily="49" charset="-122"/>
                <a:ea typeface="黑体" panose="02010609060101010101" pitchFamily="49" charset="-122"/>
              </a:rPr>
              <a:t>把寄存器</a:t>
            </a:r>
            <a:r>
              <a:rPr lang="en-US" altLang="zh-CN" sz="2400">
                <a:latin typeface="黑体" panose="02010609060101010101" pitchFamily="49" charset="-122"/>
                <a:ea typeface="黑体" panose="02010609060101010101" pitchFamily="49" charset="-122"/>
              </a:rPr>
              <a:t>SI</a:t>
            </a:r>
            <a:r>
              <a:rPr lang="zh-CN" altLang="en-US" sz="2400">
                <a:latin typeface="黑体" panose="02010609060101010101" pitchFamily="49" charset="-122"/>
                <a:ea typeface="黑体" panose="02010609060101010101" pitchFamily="49" charset="-122"/>
              </a:rPr>
              <a:t>所指向的一个字数据与由寄存器</a:t>
            </a:r>
            <a:r>
              <a:rPr lang="en-US" altLang="zh-CN" sz="2400">
                <a:latin typeface="黑体" panose="02010609060101010101" pitchFamily="49" charset="-122"/>
                <a:ea typeface="黑体" panose="02010609060101010101" pitchFamily="49" charset="-122"/>
              </a:rPr>
              <a:t>DI</a:t>
            </a:r>
            <a:r>
              <a:rPr lang="zh-CN" altLang="en-US" sz="2400">
                <a:latin typeface="黑体" panose="02010609060101010101" pitchFamily="49" charset="-122"/>
                <a:ea typeface="黑体" panose="02010609060101010101" pitchFamily="49" charset="-122"/>
              </a:rPr>
              <a:t>所指向的一个字数据比较，结果影响有关标志位，但不会影响两个操作数，然后根据方向标志位</a:t>
            </a:r>
            <a:r>
              <a:rPr lang="en-US" altLang="zh-CN" sz="2400">
                <a:latin typeface="黑体" panose="02010609060101010101" pitchFamily="49" charset="-122"/>
                <a:ea typeface="黑体" panose="02010609060101010101" pitchFamily="49" charset="-122"/>
              </a:rPr>
              <a:t>DF</a:t>
            </a:r>
            <a:r>
              <a:rPr lang="zh-CN" altLang="en-US" sz="2400">
                <a:latin typeface="黑体" panose="02010609060101010101" pitchFamily="49" charset="-122"/>
                <a:ea typeface="黑体" panose="02010609060101010101" pitchFamily="49" charset="-122"/>
              </a:rPr>
              <a:t>的使</a:t>
            </a:r>
            <a:r>
              <a:rPr lang="en-US" altLang="zh-CN" sz="2400">
                <a:latin typeface="黑体" panose="02010609060101010101" pitchFamily="49" charset="-122"/>
                <a:ea typeface="黑体" panose="02010609060101010101" pitchFamily="49" charset="-122"/>
              </a:rPr>
              <a:t>SI</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DI</a:t>
            </a:r>
            <a:r>
              <a:rPr lang="zh-CN" altLang="en-US" sz="2400">
                <a:latin typeface="黑体" panose="02010609060101010101" pitchFamily="49" charset="-122"/>
                <a:ea typeface="黑体" panose="02010609060101010101" pitchFamily="49" charset="-122"/>
              </a:rPr>
              <a:t>之值分别增</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或减</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748556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2"/>
          <p:cNvSpPr>
            <a:spLocks noGrp="1"/>
          </p:cNvSpPr>
          <p:nvPr>
            <p:ph idx="1"/>
          </p:nvPr>
        </p:nvSpPr>
        <p:spPr>
          <a:xfrm>
            <a:off x="2208107" y="857449"/>
            <a:ext cx="7774199" cy="5239963"/>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(3) </a:t>
            </a:r>
            <a:r>
              <a:rPr lang="zh-CN" altLang="en-US" sz="2400" b="1">
                <a:latin typeface="黑体" panose="02010609060101010101" pitchFamily="49" charset="-122"/>
                <a:ea typeface="黑体" panose="02010609060101010101" pitchFamily="49" charset="-122"/>
              </a:rPr>
              <a:t>串扫描指令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SCASB</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SCASW</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指令功能：串字节扫描指令</a:t>
            </a:r>
            <a:r>
              <a:rPr lang="en-US" altLang="zh-CN" sz="2400">
                <a:latin typeface="黑体" panose="02010609060101010101" pitchFamily="49" charset="-122"/>
                <a:ea typeface="黑体" panose="02010609060101010101" pitchFamily="49" charset="-122"/>
              </a:rPr>
              <a:t>SCASB</a:t>
            </a:r>
            <a:r>
              <a:rPr lang="zh-CN" altLang="en-US" sz="2400">
                <a:latin typeface="黑体" panose="02010609060101010101" pitchFamily="49" charset="-122"/>
                <a:ea typeface="黑体" panose="02010609060101010101" pitchFamily="49" charset="-122"/>
              </a:rPr>
              <a:t>把累加器</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的内容与由寄存器</a:t>
            </a:r>
            <a:r>
              <a:rPr lang="en-US" altLang="zh-CN" sz="2400">
                <a:latin typeface="黑体" panose="02010609060101010101" pitchFamily="49" charset="-122"/>
                <a:ea typeface="黑体" panose="02010609060101010101" pitchFamily="49" charset="-122"/>
              </a:rPr>
              <a:t>DI</a:t>
            </a:r>
            <a:r>
              <a:rPr lang="zh-CN" altLang="en-US" sz="2400">
                <a:latin typeface="黑体" panose="02010609060101010101" pitchFamily="49" charset="-122"/>
                <a:ea typeface="黑体" panose="02010609060101010101" pitchFamily="49" charset="-122"/>
              </a:rPr>
              <a:t>所指向一个字节数据采用相减方式比较，相减结果影响有关标志位</a:t>
            </a:r>
            <a:r>
              <a:rPr lang="en-US" altLang="zh-CN" sz="2400">
                <a:latin typeface="黑体" panose="02010609060101010101" pitchFamily="49" charset="-122"/>
                <a:ea typeface="黑体" panose="02010609060101010101" pitchFamily="49" charset="-122"/>
              </a:rPr>
              <a:t>(AF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PF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SF</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，但不影响两个操作数，然后根据方向标志</a:t>
            </a:r>
            <a:r>
              <a:rPr lang="en-US" altLang="zh-CN" sz="2400">
                <a:latin typeface="黑体" panose="02010609060101010101" pitchFamily="49" charset="-122"/>
                <a:ea typeface="黑体" panose="02010609060101010101" pitchFamily="49" charset="-122"/>
              </a:rPr>
              <a:t>DF</a:t>
            </a:r>
            <a:r>
              <a:rPr lang="zh-CN" altLang="en-US" sz="2400">
                <a:latin typeface="黑体" panose="02010609060101010101" pitchFamily="49" charset="-122"/>
                <a:ea typeface="黑体" panose="02010609060101010101" pitchFamily="49" charset="-122"/>
              </a:rPr>
              <a:t>使之值增</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或减</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。串字扫描指令</a:t>
            </a:r>
            <a:r>
              <a:rPr lang="en-US" altLang="zh-CN" sz="2400">
                <a:latin typeface="黑体" panose="02010609060101010101" pitchFamily="49" charset="-122"/>
                <a:ea typeface="黑体" panose="02010609060101010101" pitchFamily="49" charset="-122"/>
              </a:rPr>
              <a:t>SCASW</a:t>
            </a:r>
            <a:r>
              <a:rPr lang="zh-CN" altLang="en-US" sz="2400">
                <a:latin typeface="黑体" panose="02010609060101010101" pitchFamily="49" charset="-122"/>
                <a:ea typeface="黑体" panose="02010609060101010101" pitchFamily="49" charset="-122"/>
              </a:rPr>
              <a:t>把累加器</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的内容与由寄存器</a:t>
            </a:r>
            <a:r>
              <a:rPr lang="en-US" altLang="zh-CN" sz="2400">
                <a:latin typeface="黑体" panose="02010609060101010101" pitchFamily="49" charset="-122"/>
                <a:ea typeface="黑体" panose="02010609060101010101" pitchFamily="49" charset="-122"/>
              </a:rPr>
              <a:t>DI</a:t>
            </a:r>
            <a:r>
              <a:rPr lang="zh-CN" altLang="en-US" sz="2400">
                <a:latin typeface="黑体" panose="02010609060101010101" pitchFamily="49" charset="-122"/>
                <a:ea typeface="黑体" panose="02010609060101010101" pitchFamily="49" charset="-122"/>
              </a:rPr>
              <a:t>所指向的一个字数据比较，结果影响标志，然后根据方向标志</a:t>
            </a:r>
            <a:r>
              <a:rPr lang="en-US" altLang="zh-CN" sz="2400">
                <a:latin typeface="黑体" panose="02010609060101010101" pitchFamily="49" charset="-122"/>
                <a:ea typeface="黑体" panose="02010609060101010101" pitchFamily="49" charset="-122"/>
              </a:rPr>
              <a:t>DF</a:t>
            </a:r>
            <a:r>
              <a:rPr lang="zh-CN" altLang="en-US" sz="2400">
                <a:latin typeface="黑体" panose="02010609060101010101" pitchFamily="49" charset="-122"/>
                <a:ea typeface="黑体" panose="02010609060101010101" pitchFamily="49" charset="-122"/>
              </a:rPr>
              <a:t>使</a:t>
            </a:r>
            <a:r>
              <a:rPr lang="en-US" altLang="zh-CN" sz="2400">
                <a:latin typeface="黑体" panose="02010609060101010101" pitchFamily="49" charset="-122"/>
                <a:ea typeface="黑体" panose="02010609060101010101" pitchFamily="49" charset="-122"/>
              </a:rPr>
              <a:t>DI</a:t>
            </a:r>
            <a:r>
              <a:rPr lang="zh-CN" altLang="en-US" sz="2400">
                <a:latin typeface="黑体" panose="02010609060101010101" pitchFamily="49" charset="-122"/>
                <a:ea typeface="黑体" panose="02010609060101010101" pitchFamily="49" charset="-122"/>
              </a:rPr>
              <a:t>之值增</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或减</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a:t>
            </a:r>
          </a:p>
          <a:p>
            <a:endParaRPr lang="zh-CN" altLang="en-US" smtClean="0"/>
          </a:p>
        </p:txBody>
      </p:sp>
    </p:spTree>
    <p:extLst>
      <p:ext uri="{BB962C8B-B14F-4D97-AF65-F5344CB8AC3E}">
        <p14:creationId xmlns:p14="http://schemas.microsoft.com/office/powerpoint/2010/main" val="4168841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2"/>
          <p:cNvSpPr>
            <a:spLocks noGrp="1"/>
          </p:cNvSpPr>
          <p:nvPr>
            <p:ph idx="1"/>
          </p:nvPr>
        </p:nvSpPr>
        <p:spPr>
          <a:xfrm>
            <a:off x="2208107" y="785996"/>
            <a:ext cx="7774199" cy="5311416"/>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4</a:t>
            </a:r>
            <a:r>
              <a:rPr lang="zh-CN" altLang="en-US" sz="2400" b="1">
                <a:latin typeface="黑体" panose="02010609060101010101" pitchFamily="49" charset="-122"/>
                <a:ea typeface="黑体" panose="02010609060101010101" pitchFamily="49" charset="-122"/>
              </a:rPr>
              <a:t>）串装入指令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LODSB</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LODSW</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指令功能：串装入指令是将寄存器</a:t>
            </a:r>
            <a:r>
              <a:rPr lang="en-US" altLang="zh-CN" sz="2400">
                <a:latin typeface="黑体" panose="02010609060101010101" pitchFamily="49" charset="-122"/>
                <a:ea typeface="黑体" panose="02010609060101010101" pitchFamily="49" charset="-122"/>
              </a:rPr>
              <a:t>SI</a:t>
            </a:r>
            <a:r>
              <a:rPr lang="zh-CN" altLang="en-US" sz="2400">
                <a:latin typeface="黑体" panose="02010609060101010101" pitchFamily="49" charset="-122"/>
                <a:ea typeface="黑体" panose="02010609060101010101" pitchFamily="49" charset="-122"/>
              </a:rPr>
              <a:t>所指的字节或字数据装入</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或</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，如果操作数的类型为字节，则采用</a:t>
            </a:r>
            <a:r>
              <a:rPr lang="en-US" altLang="zh-CN" sz="2400">
                <a:latin typeface="黑体" panose="02010609060101010101" pitchFamily="49" charset="-122"/>
                <a:ea typeface="黑体" panose="02010609060101010101" pitchFamily="49" charset="-122"/>
              </a:rPr>
              <a:t>LODSB</a:t>
            </a:r>
            <a:r>
              <a:rPr lang="zh-CN" altLang="en-US" sz="2400">
                <a:latin typeface="黑体" panose="02010609060101010101" pitchFamily="49" charset="-122"/>
                <a:ea typeface="黑体" panose="02010609060101010101" pitchFamily="49" charset="-122"/>
              </a:rPr>
              <a:t>指令；如果操作数的类型为字，则采用</a:t>
            </a:r>
            <a:r>
              <a:rPr lang="en-US" altLang="zh-CN" sz="2400">
                <a:latin typeface="黑体" panose="02010609060101010101" pitchFamily="49" charset="-122"/>
                <a:ea typeface="黑体" panose="02010609060101010101" pitchFamily="49" charset="-122"/>
              </a:rPr>
              <a:t>LODSW</a:t>
            </a:r>
            <a:r>
              <a:rPr lang="zh-CN" altLang="en-US" sz="2400">
                <a:latin typeface="黑体" panose="02010609060101010101" pitchFamily="49" charset="-122"/>
                <a:ea typeface="黑体" panose="02010609060101010101" pitchFamily="49" charset="-122"/>
              </a:rPr>
              <a:t>指令。使用上述格式的串装入指令时，仍必须先给</a:t>
            </a:r>
            <a:r>
              <a:rPr lang="en-US" altLang="zh-CN" sz="2400">
                <a:latin typeface="黑体" panose="02010609060101010101" pitchFamily="49" charset="-122"/>
                <a:ea typeface="黑体" panose="02010609060101010101" pitchFamily="49" charset="-122"/>
              </a:rPr>
              <a:t>SI</a:t>
            </a:r>
            <a:r>
              <a:rPr lang="zh-CN" altLang="en-US" sz="2400">
                <a:latin typeface="黑体" panose="02010609060101010101" pitchFamily="49" charset="-122"/>
                <a:ea typeface="黑体" panose="02010609060101010101" pitchFamily="49" charset="-122"/>
              </a:rPr>
              <a:t>赋合适的值。</a:t>
            </a:r>
          </a:p>
          <a:p>
            <a:endParaRPr lang="zh-CN" altLang="en-US" sz="2400"/>
          </a:p>
        </p:txBody>
      </p:sp>
    </p:spTree>
    <p:extLst>
      <p:ext uri="{BB962C8B-B14F-4D97-AF65-F5344CB8AC3E}">
        <p14:creationId xmlns:p14="http://schemas.microsoft.com/office/powerpoint/2010/main" val="3273576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2"/>
          <p:cNvSpPr>
            <a:spLocks noGrp="1"/>
          </p:cNvSpPr>
          <p:nvPr>
            <p:ph idx="1"/>
          </p:nvPr>
        </p:nvSpPr>
        <p:spPr>
          <a:xfrm>
            <a:off x="1807964" y="785996"/>
            <a:ext cx="8174342" cy="5311416"/>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(5) </a:t>
            </a:r>
            <a:r>
              <a:rPr lang="zh-CN" altLang="en-US" sz="2400" b="1">
                <a:latin typeface="黑体" panose="02010609060101010101" pitchFamily="49" charset="-122"/>
                <a:ea typeface="黑体" panose="02010609060101010101" pitchFamily="49" charset="-122"/>
              </a:rPr>
              <a:t>串存储指令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STOSB</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          STOSW</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指令功能：字符串存储指令只是把累加器的值存到字符串中，即替换字符串中的一个字符。串存储指令</a:t>
            </a:r>
            <a:r>
              <a:rPr lang="en-US" altLang="zh-CN" sz="2400">
                <a:latin typeface="黑体" panose="02010609060101010101" pitchFamily="49" charset="-122"/>
                <a:ea typeface="黑体" panose="02010609060101010101" pitchFamily="49" charset="-122"/>
              </a:rPr>
              <a:t>STOSB/STOSW</a:t>
            </a:r>
            <a:r>
              <a:rPr lang="zh-CN" altLang="en-US" sz="2400">
                <a:latin typeface="黑体" panose="02010609060101010101" pitchFamily="49" charset="-122"/>
                <a:ea typeface="黑体" panose="02010609060101010101" pitchFamily="49" charset="-122"/>
              </a:rPr>
              <a:t>把累加器</a:t>
            </a:r>
            <a:r>
              <a:rPr lang="en-US" altLang="zh-CN" sz="2400">
                <a:latin typeface="黑体" panose="02010609060101010101" pitchFamily="49" charset="-122"/>
                <a:ea typeface="黑体" panose="02010609060101010101" pitchFamily="49" charset="-122"/>
              </a:rPr>
              <a:t>AL/AX</a:t>
            </a:r>
            <a:r>
              <a:rPr lang="zh-CN" altLang="en-US" sz="2400">
                <a:latin typeface="黑体" panose="02010609060101010101" pitchFamily="49" charset="-122"/>
                <a:ea typeface="黑体" panose="02010609060101010101" pitchFamily="49" charset="-122"/>
              </a:rPr>
              <a:t>的内容送到寄存器</a:t>
            </a:r>
            <a:r>
              <a:rPr lang="en-US" altLang="zh-CN" sz="2400">
                <a:latin typeface="黑体" panose="02010609060101010101" pitchFamily="49" charset="-122"/>
                <a:ea typeface="黑体" panose="02010609060101010101" pitchFamily="49" charset="-122"/>
              </a:rPr>
              <a:t>DI</a:t>
            </a:r>
            <a:r>
              <a:rPr lang="zh-CN" altLang="en-US" sz="2400">
                <a:latin typeface="黑体" panose="02010609060101010101" pitchFamily="49" charset="-122"/>
                <a:ea typeface="黑体" panose="02010609060101010101" pitchFamily="49" charset="-122"/>
              </a:rPr>
              <a:t>所指向的存储单元中，然后根据方向标志</a:t>
            </a:r>
            <a:r>
              <a:rPr lang="en-US" altLang="zh-CN" sz="2400">
                <a:latin typeface="黑体" panose="02010609060101010101" pitchFamily="49" charset="-122"/>
                <a:ea typeface="黑体" panose="02010609060101010101" pitchFamily="49" charset="-122"/>
              </a:rPr>
              <a:t>DF</a:t>
            </a:r>
            <a:r>
              <a:rPr lang="zh-CN" altLang="en-US" sz="2400">
                <a:latin typeface="黑体" panose="02010609060101010101" pitchFamily="49" charset="-122"/>
                <a:ea typeface="黑体" panose="02010609060101010101" pitchFamily="49" charset="-122"/>
              </a:rPr>
              <a:t>使</a:t>
            </a:r>
            <a:r>
              <a:rPr lang="en-US" altLang="zh-CN" sz="2400">
                <a:latin typeface="黑体" panose="02010609060101010101" pitchFamily="49" charset="-122"/>
                <a:ea typeface="黑体" panose="02010609060101010101" pitchFamily="49" charset="-122"/>
              </a:rPr>
              <a:t>DI</a:t>
            </a:r>
            <a:r>
              <a:rPr lang="zh-CN" altLang="en-US" sz="2400">
                <a:latin typeface="黑体" panose="02010609060101010101" pitchFamily="49" charset="-122"/>
                <a:ea typeface="黑体" panose="02010609060101010101" pitchFamily="49" charset="-122"/>
              </a:rPr>
              <a:t>值增</a:t>
            </a:r>
            <a:r>
              <a:rPr lang="en-US" altLang="zh-CN" sz="2400">
                <a:latin typeface="黑体" panose="02010609060101010101" pitchFamily="49" charset="-122"/>
                <a:ea typeface="黑体" panose="02010609060101010101" pitchFamily="49" charset="-122"/>
              </a:rPr>
              <a:t>1/2</a:t>
            </a:r>
            <a:r>
              <a:rPr lang="zh-CN" altLang="en-US" sz="2400">
                <a:latin typeface="黑体" panose="02010609060101010101" pitchFamily="49" charset="-122"/>
                <a:ea typeface="黑体" panose="02010609060101010101" pitchFamily="49" charset="-122"/>
              </a:rPr>
              <a:t>或减</a:t>
            </a:r>
            <a:r>
              <a:rPr lang="en-US" altLang="zh-CN" sz="2400">
                <a:latin typeface="黑体" panose="02010609060101010101" pitchFamily="49" charset="-122"/>
                <a:ea typeface="黑体" panose="02010609060101010101" pitchFamily="49" charset="-122"/>
              </a:rPr>
              <a:t>1/2</a:t>
            </a:r>
            <a:r>
              <a:rPr lang="zh-CN" altLang="en-US" sz="2400">
                <a:latin typeface="黑体" panose="02010609060101010101" pitchFamily="49" charset="-122"/>
                <a:ea typeface="黑体" panose="02010609060101010101" pitchFamily="49" charset="-122"/>
              </a:rPr>
              <a:t>。</a:t>
            </a:r>
          </a:p>
          <a:p>
            <a:endParaRPr lang="zh-CN" altLang="en-US" smtClean="0"/>
          </a:p>
        </p:txBody>
      </p:sp>
    </p:spTree>
    <p:extLst>
      <p:ext uri="{BB962C8B-B14F-4D97-AF65-F5344CB8AC3E}">
        <p14:creationId xmlns:p14="http://schemas.microsoft.com/office/powerpoint/2010/main" val="3790592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072962" y="2637706"/>
            <a:ext cx="5964474"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en-US" altLang="zh-CN" sz="4800" kern="0" dirty="0">
                <a:solidFill>
                  <a:schemeClr val="accent6"/>
                </a:solidFill>
                <a:latin typeface="Arial"/>
                <a:ea typeface="微软雅黑"/>
              </a:rPr>
              <a:t>MASM</a:t>
            </a:r>
            <a:r>
              <a:rPr lang="zh-CN" altLang="en-US" sz="4800" kern="0" dirty="0">
                <a:solidFill>
                  <a:schemeClr val="accent6"/>
                </a:solidFill>
                <a:latin typeface="Arial"/>
                <a:ea typeface="微软雅黑"/>
              </a:rPr>
              <a:t>汇编语言表达式、运算符</a:t>
            </a: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02</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6" name="组合 55"/>
          <p:cNvGrpSpPr/>
          <p:nvPr/>
        </p:nvGrpSpPr>
        <p:grpSpPr>
          <a:xfrm>
            <a:off x="2588145" y="2356669"/>
            <a:ext cx="1331343" cy="1438559"/>
            <a:chOff x="2782033" y="2877344"/>
            <a:chExt cx="571561" cy="617451"/>
          </a:xfrm>
          <a:solidFill>
            <a:schemeClr val="accent6"/>
          </a:solidFill>
        </p:grpSpPr>
        <p:sp>
          <p:nvSpPr>
            <p:cNvPr id="57" name="Freeform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sp>
          <p:nvSpPr>
            <p:cNvPr id="58" name="Freeform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58644327"/>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内容占位符 2"/>
          <p:cNvSpPr>
            <a:spLocks noGrp="1"/>
          </p:cNvSpPr>
          <p:nvPr>
            <p:ph idx="1"/>
          </p:nvPr>
        </p:nvSpPr>
        <p:spPr>
          <a:xfrm>
            <a:off x="2208107" y="857449"/>
            <a:ext cx="7774199" cy="5239963"/>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(6) </a:t>
            </a:r>
            <a:r>
              <a:rPr lang="zh-CN" altLang="en-US" sz="2400" b="1">
                <a:latin typeface="黑体" panose="02010609060101010101" pitchFamily="49" charset="-122"/>
                <a:ea typeface="黑体" panose="02010609060101010101" pitchFamily="49" charset="-122"/>
              </a:rPr>
              <a:t>重复前缀</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REP</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REPE/REPZ</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REPNE/REPNZ</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这三种重复前缀指令不能单独使用，只能加在串操作指令之前，用来控制跟在其后的字符串操作指令，使之重复执行，重复前缀不影响标志位。</a:t>
            </a:r>
          </a:p>
        </p:txBody>
      </p:sp>
    </p:spTree>
    <p:extLst>
      <p:ext uri="{BB962C8B-B14F-4D97-AF65-F5344CB8AC3E}">
        <p14:creationId xmlns:p14="http://schemas.microsoft.com/office/powerpoint/2010/main" val="3653064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2"/>
          <p:cNvSpPr>
            <a:spLocks noGrp="1"/>
          </p:cNvSpPr>
          <p:nvPr>
            <p:ph idx="1"/>
          </p:nvPr>
        </p:nvSpPr>
        <p:spPr>
          <a:xfrm>
            <a:off x="1807964" y="857449"/>
            <a:ext cx="8503031" cy="5239963"/>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REP</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无条件重复前缀。</a:t>
            </a:r>
          </a:p>
          <a:p>
            <a:pPr>
              <a:lnSpc>
                <a:spcPct val="150000"/>
              </a:lnSpc>
              <a:buFontTx/>
              <a:buNone/>
            </a:pPr>
            <a:r>
              <a:rPr lang="zh-CN" altLang="en-US" sz="2400">
                <a:latin typeface="黑体" panose="02010609060101010101" pitchFamily="49" charset="-122"/>
                <a:ea typeface="黑体" panose="02010609060101010101" pitchFamily="49" charset="-122"/>
              </a:rPr>
              <a:t>指令功能：该指令无条件执行其后的指令，由</a:t>
            </a:r>
            <a:r>
              <a:rPr lang="en-US" altLang="zh-CN" sz="2400">
                <a:latin typeface="黑体" panose="02010609060101010101" pitchFamily="49" charset="-122"/>
                <a:ea typeface="黑体" panose="02010609060101010101" pitchFamily="49" charset="-122"/>
              </a:rPr>
              <a:t>CX</a:t>
            </a:r>
            <a:r>
              <a:rPr lang="zh-CN" altLang="en-US" sz="2400">
                <a:latin typeface="黑体" panose="02010609060101010101" pitchFamily="49" charset="-122"/>
                <a:ea typeface="黑体" panose="02010609060101010101" pitchFamily="49" charset="-122"/>
              </a:rPr>
              <a:t>寄存器指定重复次数，每执行一次，则</a:t>
            </a:r>
            <a:r>
              <a:rPr lang="en-US" altLang="zh-CN" sz="2400">
                <a:latin typeface="黑体" panose="02010609060101010101" pitchFamily="49" charset="-122"/>
                <a:ea typeface="黑体" panose="02010609060101010101" pitchFamily="49" charset="-122"/>
              </a:rPr>
              <a:t>CX←CX-1</a:t>
            </a:r>
            <a:r>
              <a:rPr lang="zh-CN" altLang="en-US" sz="2400">
                <a:latin typeface="黑体" panose="02010609060101010101" pitchFamily="49" charset="-122"/>
                <a:ea typeface="黑体" panose="02010609060101010101" pitchFamily="49" charset="-122"/>
              </a:rPr>
              <a:t>，若</a:t>
            </a:r>
            <a:r>
              <a:rPr lang="en-US" altLang="zh-CN" sz="2400">
                <a:latin typeface="黑体" panose="02010609060101010101" pitchFamily="49" charset="-122"/>
                <a:ea typeface="黑体" panose="02010609060101010101" pitchFamily="49" charset="-122"/>
              </a:rPr>
              <a:t>CX≠0</a:t>
            </a:r>
            <a:r>
              <a:rPr lang="zh-CN" altLang="en-US" sz="2400">
                <a:latin typeface="黑体" panose="02010609060101010101" pitchFamily="49" charset="-122"/>
                <a:ea typeface="黑体" panose="02010609060101010101" pitchFamily="49" charset="-122"/>
              </a:rPr>
              <a:t>，继续执行其后的指令，一直到</a:t>
            </a:r>
            <a:r>
              <a:rPr lang="en-US" altLang="zh-CN" sz="2400">
                <a:latin typeface="黑体" panose="02010609060101010101" pitchFamily="49" charset="-122"/>
                <a:ea typeface="黑体" panose="02010609060101010101" pitchFamily="49" charset="-122"/>
              </a:rPr>
              <a:t>CX=0</a:t>
            </a:r>
            <a:r>
              <a:rPr lang="zh-CN" altLang="en-US" sz="2400">
                <a:latin typeface="黑体" panose="02010609060101010101" pitchFamily="49" charset="-122"/>
                <a:ea typeface="黑体" panose="02010609060101010101" pitchFamily="49" charset="-122"/>
              </a:rPr>
              <a:t>为止。</a:t>
            </a:r>
            <a:r>
              <a:rPr lang="en-US" altLang="zh-CN" sz="2400">
                <a:latin typeface="黑体" panose="02010609060101010101" pitchFamily="49" charset="-122"/>
                <a:ea typeface="黑体" panose="02010609060101010101" pitchFamily="49" charset="-122"/>
              </a:rPr>
              <a:t>REP</a:t>
            </a:r>
            <a:r>
              <a:rPr lang="zh-CN" altLang="en-US" sz="2400">
                <a:latin typeface="黑体" panose="02010609060101010101" pitchFamily="49" charset="-122"/>
                <a:ea typeface="黑体" panose="02010609060101010101" pitchFamily="49" charset="-122"/>
              </a:rPr>
              <a:t>前缀常与</a:t>
            </a:r>
            <a:r>
              <a:rPr lang="en-US" altLang="zh-CN" sz="2400">
                <a:latin typeface="黑体" panose="02010609060101010101" pitchFamily="49" charset="-122"/>
                <a:ea typeface="黑体" panose="02010609060101010101" pitchFamily="49" charset="-122"/>
              </a:rPr>
              <a:t>MOVS</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STOS</a:t>
            </a:r>
            <a:r>
              <a:rPr lang="zh-CN" altLang="en-US" sz="2400">
                <a:latin typeface="黑体" panose="02010609060101010101" pitchFamily="49" charset="-122"/>
                <a:ea typeface="黑体" panose="02010609060101010101" pitchFamily="49" charset="-122"/>
              </a:rPr>
              <a:t>串操作指令配合使用。</a:t>
            </a:r>
          </a:p>
          <a:p>
            <a:endParaRPr lang="zh-CN" altLang="en-US" smtClean="0"/>
          </a:p>
        </p:txBody>
      </p:sp>
    </p:spTree>
    <p:extLst>
      <p:ext uri="{BB962C8B-B14F-4D97-AF65-F5344CB8AC3E}">
        <p14:creationId xmlns:p14="http://schemas.microsoft.com/office/powerpoint/2010/main" val="4010993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内容占位符 2"/>
          <p:cNvSpPr>
            <a:spLocks noGrp="1"/>
          </p:cNvSpPr>
          <p:nvPr>
            <p:ph idx="1"/>
          </p:nvPr>
        </p:nvSpPr>
        <p:spPr>
          <a:xfrm>
            <a:off x="2022326" y="785995"/>
            <a:ext cx="8217214" cy="5430507"/>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REPE/REPZ   </a:t>
            </a:r>
            <a:r>
              <a:rPr lang="zh-CN" altLang="en-US" sz="2400">
                <a:latin typeface="黑体" panose="02010609060101010101" pitchFamily="49" charset="-122"/>
                <a:ea typeface="黑体" panose="02010609060101010101" pitchFamily="49" charset="-122"/>
              </a:rPr>
              <a:t>有条件重复前缀。</a:t>
            </a:r>
          </a:p>
          <a:p>
            <a:pPr>
              <a:lnSpc>
                <a:spcPct val="150000"/>
              </a:lnSpc>
            </a:pPr>
            <a:r>
              <a:rPr lang="zh-CN" altLang="en-US" sz="2400">
                <a:latin typeface="黑体" panose="02010609060101010101" pitchFamily="49" charset="-122"/>
                <a:ea typeface="黑体" panose="02010609060101010101" pitchFamily="49" charset="-122"/>
              </a:rPr>
              <a:t>指令功能：该指令条件为相等</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结果为</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时重复前缀，该前缀与</a:t>
            </a:r>
            <a:r>
              <a:rPr lang="en-US" altLang="zh-CN" sz="2400">
                <a:latin typeface="黑体" panose="02010609060101010101" pitchFamily="49" charset="-122"/>
                <a:ea typeface="黑体" panose="02010609060101010101" pitchFamily="49" charset="-122"/>
              </a:rPr>
              <a:t>CMPS</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SCAS</a:t>
            </a:r>
            <a:r>
              <a:rPr lang="zh-CN" altLang="en-US" sz="2400">
                <a:latin typeface="黑体" panose="02010609060101010101" pitchFamily="49" charset="-122"/>
                <a:ea typeface="黑体" panose="02010609060101010101" pitchFamily="49" charset="-122"/>
              </a:rPr>
              <a:t>串操作指令配合使用。</a:t>
            </a:r>
          </a:p>
          <a:p>
            <a:pPr>
              <a:lnSpc>
                <a:spcPct val="150000"/>
              </a:lnSpc>
            </a:pPr>
            <a:r>
              <a:rPr lang="zh-CN" altLang="en-US" sz="2400">
                <a:latin typeface="黑体" panose="02010609060101010101" pitchFamily="49" charset="-122"/>
                <a:ea typeface="黑体" panose="02010609060101010101" pitchFamily="49" charset="-122"/>
              </a:rPr>
              <a:t>只有当</a:t>
            </a:r>
            <a:r>
              <a:rPr lang="en-US" altLang="zh-CN" sz="2400">
                <a:latin typeface="黑体" panose="02010609060101010101" pitchFamily="49" charset="-122"/>
                <a:ea typeface="黑体" panose="02010609060101010101" pitchFamily="49" charset="-122"/>
              </a:rPr>
              <a:t>CX≠0</a:t>
            </a:r>
            <a:r>
              <a:rPr lang="zh-CN" altLang="en-US" sz="2400">
                <a:latin typeface="黑体" panose="02010609060101010101" pitchFamily="49" charset="-122"/>
                <a:ea typeface="黑体" panose="02010609060101010101" pitchFamily="49" charset="-122"/>
              </a:rPr>
              <a:t>且</a:t>
            </a:r>
            <a:r>
              <a:rPr lang="en-US" altLang="zh-CN" sz="2400">
                <a:latin typeface="黑体" panose="02010609060101010101" pitchFamily="49" charset="-122"/>
                <a:ea typeface="黑体" panose="02010609060101010101" pitchFamily="49" charset="-122"/>
              </a:rPr>
              <a:t>ZF=1</a:t>
            </a:r>
            <a:r>
              <a:rPr lang="zh-CN" altLang="en-US" sz="2400">
                <a:latin typeface="黑体" panose="02010609060101010101" pitchFamily="49" charset="-122"/>
                <a:ea typeface="黑体" panose="02010609060101010101" pitchFamily="49" charset="-122"/>
              </a:rPr>
              <a:t>（表示两个操作数比较相等）时，继续执行其后的比较或扫描指令；否则当</a:t>
            </a:r>
            <a:r>
              <a:rPr lang="en-US" altLang="zh-CN" sz="2400">
                <a:latin typeface="黑体" panose="02010609060101010101" pitchFamily="49" charset="-122"/>
                <a:ea typeface="黑体" panose="02010609060101010101" pitchFamily="49" charset="-122"/>
              </a:rPr>
              <a:t>CX=0</a:t>
            </a:r>
            <a:r>
              <a:rPr lang="zh-CN" altLang="en-US" sz="2400">
                <a:latin typeface="黑体" panose="02010609060101010101" pitchFamily="49" charset="-122"/>
                <a:ea typeface="黑体" panose="02010609060101010101" pitchFamily="49" charset="-122"/>
              </a:rPr>
              <a:t>或者</a:t>
            </a:r>
            <a:r>
              <a:rPr lang="en-US" altLang="zh-CN" sz="2400">
                <a:latin typeface="黑体" panose="02010609060101010101" pitchFamily="49" charset="-122"/>
                <a:ea typeface="黑体" panose="02010609060101010101" pitchFamily="49" charset="-122"/>
              </a:rPr>
              <a:t>ZF=0</a:t>
            </a:r>
            <a:r>
              <a:rPr lang="zh-CN" altLang="en-US" sz="2400">
                <a:latin typeface="黑体" panose="02010609060101010101" pitchFamily="49" charset="-122"/>
                <a:ea typeface="黑体" panose="02010609060101010101" pitchFamily="49" charset="-122"/>
              </a:rPr>
              <a:t>（表示两个操作数比较不相等）时，则停止执行其后的字符串指令，结束该操作。</a:t>
            </a:r>
          </a:p>
          <a:p>
            <a:endParaRPr lang="zh-CN" altLang="en-US" smtClean="0"/>
          </a:p>
        </p:txBody>
      </p:sp>
    </p:spTree>
    <p:extLst>
      <p:ext uri="{BB962C8B-B14F-4D97-AF65-F5344CB8AC3E}">
        <p14:creationId xmlns:p14="http://schemas.microsoft.com/office/powerpoint/2010/main" val="368628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内容占位符 2"/>
          <p:cNvSpPr>
            <a:spLocks noGrp="1"/>
          </p:cNvSpPr>
          <p:nvPr>
            <p:ph idx="1"/>
          </p:nvPr>
        </p:nvSpPr>
        <p:spPr>
          <a:xfrm>
            <a:off x="2208106" y="1000357"/>
            <a:ext cx="7959980" cy="5097055"/>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3) REPNE/REPNZ</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有条件重复前缀。</a:t>
            </a:r>
          </a:p>
          <a:p>
            <a:pPr>
              <a:lnSpc>
                <a:spcPct val="150000"/>
              </a:lnSpc>
              <a:buFontTx/>
              <a:buNone/>
            </a:pPr>
            <a:r>
              <a:rPr lang="zh-CN" altLang="en-US" sz="2400">
                <a:latin typeface="黑体" panose="02010609060101010101" pitchFamily="49" charset="-122"/>
                <a:ea typeface="黑体" panose="02010609060101010101" pitchFamily="49" charset="-122"/>
              </a:rPr>
              <a:t>指令功能：该指令条件为不相等</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结果不为</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时重复前缀。</a:t>
            </a:r>
          </a:p>
          <a:p>
            <a:pPr>
              <a:lnSpc>
                <a:spcPct val="150000"/>
              </a:lnSpc>
            </a:pPr>
            <a:endParaRPr lang="zh-CN" altLang="en-US" sz="2400"/>
          </a:p>
        </p:txBody>
      </p:sp>
    </p:spTree>
    <p:extLst>
      <p:ext uri="{BB962C8B-B14F-4D97-AF65-F5344CB8AC3E}">
        <p14:creationId xmlns:p14="http://schemas.microsoft.com/office/powerpoint/2010/main" val="889373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内容占位符 2"/>
          <p:cNvSpPr>
            <a:spLocks noGrp="1"/>
          </p:cNvSpPr>
          <p:nvPr>
            <p:ph idx="1"/>
          </p:nvPr>
        </p:nvSpPr>
        <p:spPr>
          <a:xfrm>
            <a:off x="1879418" y="714541"/>
            <a:ext cx="8503030" cy="5382871"/>
          </a:xfrm>
        </p:spPr>
        <p:txBody>
          <a:bodyPr/>
          <a:lstStyle/>
          <a:p>
            <a:pPr>
              <a:lnSpc>
                <a:spcPct val="150000"/>
              </a:lnSpc>
            </a:pPr>
            <a:r>
              <a:rPr lang="zh-CN" altLang="en-US" sz="2400">
                <a:latin typeface="黑体" panose="02010609060101010101" pitchFamily="49" charset="-122"/>
                <a:ea typeface="黑体" panose="02010609060101010101" pitchFamily="49" charset="-122"/>
              </a:rPr>
              <a:t>有关串操作指令的重复前缀、操作数以及地址指针所用的寄存器等情况归纳如下，见表</a:t>
            </a:r>
            <a:r>
              <a:rPr lang="en-US" altLang="zh-CN" sz="2400">
                <a:latin typeface="黑体" panose="02010609060101010101" pitchFamily="49" charset="-122"/>
                <a:ea typeface="黑体" panose="02010609060101010101" pitchFamily="49" charset="-122"/>
              </a:rPr>
              <a:t>3.3</a:t>
            </a:r>
            <a:r>
              <a:rPr lang="zh-CN" altLang="en-US" sz="2400">
                <a:latin typeface="黑体" panose="02010609060101010101" pitchFamily="49" charset="-122"/>
                <a:ea typeface="黑体" panose="02010609060101010101" pitchFamily="49" charset="-122"/>
              </a:rPr>
              <a:t>所示。</a:t>
            </a:r>
          </a:p>
        </p:txBody>
      </p:sp>
      <p:graphicFrame>
        <p:nvGraphicFramePr>
          <p:cNvPr id="4" name="表格 3"/>
          <p:cNvGraphicFramePr>
            <a:graphicFrameLocks noGrp="1"/>
          </p:cNvGraphicFramePr>
          <p:nvPr/>
        </p:nvGraphicFramePr>
        <p:xfrm>
          <a:off x="2522504" y="2500892"/>
          <a:ext cx="6573771" cy="3029792"/>
        </p:xfrm>
        <a:graphic>
          <a:graphicData uri="http://schemas.openxmlformats.org/drawingml/2006/table">
            <a:tbl>
              <a:tblPr/>
              <a:tblGrid>
                <a:gridCol w="1554163"/>
                <a:gridCol w="1760460"/>
                <a:gridCol w="1629574"/>
                <a:gridCol w="1629574"/>
              </a:tblGrid>
              <a:tr h="609741">
                <a:tc>
                  <a:txBody>
                    <a:bodyPr/>
                    <a:lstStyle/>
                    <a:p>
                      <a:pPr algn="ctr">
                        <a:spcAft>
                          <a:spcPts val="0"/>
                        </a:spcAft>
                      </a:pPr>
                      <a:r>
                        <a:rPr lang="zh-CN" sz="2000" kern="100" dirty="0">
                          <a:latin typeface="黑体" pitchFamily="2" charset="-122"/>
                          <a:ea typeface="黑体" pitchFamily="2" charset="-122"/>
                        </a:rPr>
                        <a:t>指令</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黑体" pitchFamily="2" charset="-122"/>
                          <a:ea typeface="黑体" pitchFamily="2" charset="-122"/>
                        </a:rPr>
                        <a:t>重复前缀</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黑体" pitchFamily="2" charset="-122"/>
                          <a:ea typeface="黑体" pitchFamily="2" charset="-122"/>
                        </a:rPr>
                        <a:t>操作数</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黑体" pitchFamily="2" charset="-122"/>
                          <a:ea typeface="黑体" pitchFamily="2" charset="-122"/>
                        </a:rPr>
                        <a:t>地址指针寄存器</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333">
                <a:tc rowSpan="2">
                  <a:txBody>
                    <a:bodyPr/>
                    <a:lstStyle/>
                    <a:p>
                      <a:pPr algn="ctr">
                        <a:spcAft>
                          <a:spcPts val="0"/>
                        </a:spcAft>
                      </a:pPr>
                      <a:r>
                        <a:rPr lang="en-US" sz="2000" kern="100">
                          <a:latin typeface="黑体" pitchFamily="2" charset="-122"/>
                          <a:ea typeface="黑体" pitchFamily="2" charset="-122"/>
                        </a:rPr>
                        <a:t>MOVS</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266700" algn="ctr">
                        <a:spcAft>
                          <a:spcPts val="0"/>
                        </a:spcAft>
                      </a:pPr>
                      <a:r>
                        <a:rPr lang="en-US" sz="2000" kern="100" dirty="0">
                          <a:latin typeface="黑体" pitchFamily="2" charset="-122"/>
                          <a:ea typeface="黑体" pitchFamily="2" charset="-122"/>
                        </a:rPr>
                        <a:t>REP</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黑体" pitchFamily="2" charset="-122"/>
                          <a:ea typeface="黑体" pitchFamily="2" charset="-122"/>
                        </a:rPr>
                        <a:t>目标</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黑体" pitchFamily="2" charset="-122"/>
                          <a:ea typeface="黑体" pitchFamily="2" charset="-122"/>
                        </a:rPr>
                        <a:t>ES:DI</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33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2000" kern="100" dirty="0">
                          <a:latin typeface="黑体" pitchFamily="2" charset="-122"/>
                          <a:ea typeface="黑体" pitchFamily="2" charset="-122"/>
                        </a:rPr>
                        <a:t>源</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黑体" pitchFamily="2" charset="-122"/>
                          <a:ea typeface="黑体" pitchFamily="2" charset="-122"/>
                        </a:rPr>
                        <a:t>DS:SI</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193">
                <a:tc rowSpan="2">
                  <a:txBody>
                    <a:bodyPr/>
                    <a:lstStyle/>
                    <a:p>
                      <a:pPr algn="ctr">
                        <a:spcAft>
                          <a:spcPts val="0"/>
                        </a:spcAft>
                      </a:pPr>
                      <a:r>
                        <a:rPr lang="en-US" sz="2000" kern="100">
                          <a:latin typeface="黑体" pitchFamily="2" charset="-122"/>
                          <a:ea typeface="黑体" pitchFamily="2" charset="-122"/>
                        </a:rPr>
                        <a:t>CMPS</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266700" algn="ctr">
                        <a:spcAft>
                          <a:spcPts val="0"/>
                        </a:spcAft>
                      </a:pPr>
                      <a:r>
                        <a:rPr lang="en-US" sz="2000" kern="100">
                          <a:latin typeface="黑体" pitchFamily="2" charset="-122"/>
                          <a:ea typeface="黑体" pitchFamily="2" charset="-122"/>
                        </a:rPr>
                        <a:t>REPE/REPZ</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黑体" pitchFamily="2" charset="-122"/>
                          <a:ea typeface="黑体" pitchFamily="2" charset="-122"/>
                        </a:rPr>
                        <a:t>目标</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黑体" pitchFamily="2" charset="-122"/>
                          <a:ea typeface="黑体" pitchFamily="2" charset="-122"/>
                        </a:rPr>
                        <a:t>DS:SI</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19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2000" kern="100">
                          <a:latin typeface="黑体" pitchFamily="2" charset="-122"/>
                          <a:ea typeface="黑体" pitchFamily="2" charset="-122"/>
                        </a:rPr>
                        <a:t>源</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黑体" pitchFamily="2" charset="-122"/>
                          <a:ea typeface="黑体" pitchFamily="2" charset="-122"/>
                        </a:rPr>
                        <a:t>ES:DI</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333">
                <a:tc>
                  <a:txBody>
                    <a:bodyPr/>
                    <a:lstStyle/>
                    <a:p>
                      <a:pPr algn="ctr">
                        <a:spcAft>
                          <a:spcPts val="0"/>
                        </a:spcAft>
                      </a:pPr>
                      <a:r>
                        <a:rPr lang="en-US" sz="2000" kern="100">
                          <a:latin typeface="黑体" pitchFamily="2" charset="-122"/>
                          <a:ea typeface="黑体" pitchFamily="2" charset="-122"/>
                        </a:rPr>
                        <a:t>SCAS</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66700" algn="ctr">
                        <a:spcAft>
                          <a:spcPts val="0"/>
                        </a:spcAft>
                      </a:pPr>
                      <a:r>
                        <a:rPr lang="en-US" sz="2000" kern="100">
                          <a:latin typeface="黑体" pitchFamily="2" charset="-122"/>
                          <a:ea typeface="黑体" pitchFamily="2" charset="-122"/>
                        </a:rPr>
                        <a:t>REPE/REPZ</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黑体" pitchFamily="2" charset="-122"/>
                          <a:ea typeface="黑体" pitchFamily="2" charset="-122"/>
                        </a:rPr>
                        <a:t>目标</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黑体" pitchFamily="2" charset="-122"/>
                          <a:ea typeface="黑体" pitchFamily="2" charset="-122"/>
                        </a:rPr>
                        <a:t>ES:DI</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333">
                <a:tc>
                  <a:txBody>
                    <a:bodyPr/>
                    <a:lstStyle/>
                    <a:p>
                      <a:pPr algn="ctr">
                        <a:spcAft>
                          <a:spcPts val="0"/>
                        </a:spcAft>
                      </a:pPr>
                      <a:r>
                        <a:rPr lang="en-US" sz="2000" kern="100">
                          <a:latin typeface="黑体" pitchFamily="2" charset="-122"/>
                          <a:ea typeface="黑体" pitchFamily="2" charset="-122"/>
                        </a:rPr>
                        <a:t>LODS</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黑体" pitchFamily="2" charset="-122"/>
                          <a:ea typeface="黑体" pitchFamily="2" charset="-122"/>
                        </a:rPr>
                        <a:t>无</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黑体" pitchFamily="2" charset="-122"/>
                          <a:ea typeface="黑体" pitchFamily="2" charset="-122"/>
                        </a:rPr>
                        <a:t>源</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黑体" pitchFamily="2" charset="-122"/>
                          <a:ea typeface="黑体" pitchFamily="2" charset="-122"/>
                        </a:rPr>
                        <a:t>DS:DI</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333">
                <a:tc>
                  <a:txBody>
                    <a:bodyPr/>
                    <a:lstStyle/>
                    <a:p>
                      <a:pPr algn="ctr">
                        <a:spcAft>
                          <a:spcPts val="0"/>
                        </a:spcAft>
                      </a:pPr>
                      <a:r>
                        <a:rPr lang="en-US" sz="2000" kern="100">
                          <a:latin typeface="黑体" pitchFamily="2" charset="-122"/>
                          <a:ea typeface="黑体" pitchFamily="2" charset="-122"/>
                        </a:rPr>
                        <a:t>STOS</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66700" algn="ctr">
                        <a:spcAft>
                          <a:spcPts val="0"/>
                        </a:spcAft>
                      </a:pPr>
                      <a:r>
                        <a:rPr lang="en-US" sz="2000" kern="100">
                          <a:latin typeface="黑体" pitchFamily="2" charset="-122"/>
                          <a:ea typeface="黑体" pitchFamily="2" charset="-122"/>
                        </a:rPr>
                        <a:t>REP</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黑体" pitchFamily="2" charset="-122"/>
                          <a:ea typeface="黑体" pitchFamily="2" charset="-122"/>
                        </a:rPr>
                        <a:t>目标</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黑体" pitchFamily="2" charset="-122"/>
                          <a:ea typeface="黑体" pitchFamily="2" charset="-122"/>
                        </a:rPr>
                        <a:t>ES:DI</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1992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内容占位符 2"/>
          <p:cNvSpPr>
            <a:spLocks noGrp="1"/>
          </p:cNvSpPr>
          <p:nvPr>
            <p:ph idx="1"/>
          </p:nvPr>
        </p:nvSpPr>
        <p:spPr>
          <a:xfrm>
            <a:off x="2208107" y="857449"/>
            <a:ext cx="7774199" cy="5239963"/>
          </a:xfrm>
        </p:spPr>
        <p:txBody>
          <a:bodyPr/>
          <a:lstStyle/>
          <a:p>
            <a:pPr>
              <a:lnSpc>
                <a:spcPct val="150000"/>
              </a:lnSpc>
              <a:buFontTx/>
              <a:buNone/>
            </a:pPr>
            <a:r>
              <a:rPr lang="zh-CN" altLang="en-US" sz="2400" b="1" dirty="0" smtClean="0">
                <a:latin typeface="黑体" panose="02010609060101010101" pitchFamily="49" charset="-122"/>
                <a:ea typeface="黑体" panose="02010609060101010101" pitchFamily="49" charset="-122"/>
              </a:rPr>
              <a:t>位</a:t>
            </a:r>
            <a:r>
              <a:rPr lang="zh-CN" altLang="en-US" sz="2400" b="1" dirty="0">
                <a:latin typeface="黑体" panose="02010609060101010101" pitchFamily="49" charset="-122"/>
                <a:ea typeface="黑体" panose="02010609060101010101" pitchFamily="49" charset="-122"/>
              </a:rPr>
              <a:t>串操作指令</a:t>
            </a:r>
          </a:p>
          <a:p>
            <a:pPr>
              <a:lnSpc>
                <a:spcPct val="150000"/>
              </a:lnSpc>
            </a:pPr>
            <a:r>
              <a:rPr lang="zh-CN" altLang="en-US" sz="2400" dirty="0">
                <a:latin typeface="黑体" panose="02010609060101010101" pitchFamily="49" charset="-122"/>
                <a:ea typeface="黑体" panose="02010609060101010101" pitchFamily="49" charset="-122"/>
              </a:rPr>
              <a:t>串操作指令包括</a:t>
            </a:r>
            <a:r>
              <a:rPr 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MOVS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CMPS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SCAS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LODS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STOS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INS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OUTS</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前</a:t>
            </a:r>
            <a:r>
              <a:rPr lang="en-US" altLang="zh-CN" sz="2400"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个指令是</a:t>
            </a:r>
            <a:r>
              <a:rPr lang="en-US" altLang="zh-CN" sz="2400" dirty="0">
                <a:latin typeface="黑体" panose="02010609060101010101" pitchFamily="49" charset="-122"/>
                <a:ea typeface="黑体" panose="02010609060101010101" pitchFamily="49" charset="-122"/>
              </a:rPr>
              <a:t>8086</a:t>
            </a:r>
            <a:r>
              <a:rPr lang="zh-CN" altLang="en-US" sz="2400" dirty="0">
                <a:latin typeface="黑体" panose="02010609060101010101" pitchFamily="49" charset="-122"/>
                <a:ea typeface="黑体" panose="02010609060101010101" pitchFamily="49" charset="-122"/>
              </a:rPr>
              <a:t>中原有的，在</a:t>
            </a:r>
            <a:r>
              <a:rPr lang="en-US" altLang="zh-CN" sz="2400" dirty="0">
                <a:latin typeface="黑体" panose="02010609060101010101" pitchFamily="49" charset="-122"/>
                <a:ea typeface="黑体" panose="02010609060101010101" pitchFamily="49" charset="-122"/>
              </a:rPr>
              <a:t>80386</a:t>
            </a:r>
            <a:r>
              <a:rPr lang="zh-CN" altLang="en-US" sz="2400" dirty="0">
                <a:latin typeface="黑体" panose="02010609060101010101" pitchFamily="49" charset="-122"/>
                <a:ea typeface="黑体" panose="02010609060101010101" pitchFamily="49" charset="-122"/>
              </a:rPr>
              <a:t>指令系统增加了对</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位寄存器的支持，如</a:t>
            </a:r>
            <a:r>
              <a:rPr lang="en-US" altLang="zh-CN" sz="2400" dirty="0">
                <a:latin typeface="黑体" panose="02010609060101010101" pitchFamily="49" charset="-122"/>
                <a:ea typeface="黑体" panose="02010609060101010101" pitchFamily="49" charset="-122"/>
              </a:rPr>
              <a:t>MOVS</a:t>
            </a:r>
            <a:r>
              <a:rPr lang="zh-CN" altLang="en-US" sz="2400" dirty="0">
                <a:latin typeface="黑体" panose="02010609060101010101" pitchFamily="49" charset="-122"/>
                <a:ea typeface="黑体" panose="02010609060101010101" pitchFamily="49" charset="-122"/>
              </a:rPr>
              <a:t>可以写成</a:t>
            </a:r>
            <a:r>
              <a:rPr lang="en-US" altLang="zh-CN" sz="2400" dirty="0">
                <a:latin typeface="黑体" panose="02010609060101010101" pitchFamily="49" charset="-122"/>
                <a:ea typeface="黑体" panose="02010609060101010101" pitchFamily="49" charset="-122"/>
              </a:rPr>
              <a:t>MOVSB</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MOVSW</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MOVSD</a:t>
            </a:r>
            <a:r>
              <a:rPr lang="zh-CN" altLang="en-US" sz="2400" dirty="0">
                <a:latin typeface="黑体" panose="02010609060101010101" pitchFamily="49" charset="-122"/>
                <a:ea typeface="黑体" panose="02010609060101010101" pitchFamily="49" charset="-122"/>
              </a:rPr>
              <a:t>。它们的源变址寄存器、目的变址寄存器及计数器是用</a:t>
            </a:r>
            <a:r>
              <a:rPr lang="en-US" altLang="zh-CN" sz="2400" dirty="0">
                <a:latin typeface="黑体" panose="02010609060101010101" pitchFamily="49" charset="-122"/>
                <a:ea typeface="黑体" panose="02010609060101010101" pitchFamily="49" charset="-122"/>
              </a:rPr>
              <a:t>ESI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EDI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ECX</a:t>
            </a:r>
            <a:r>
              <a:rPr lang="zh-CN" altLang="en-US" sz="2400" dirty="0">
                <a:latin typeface="黑体" panose="02010609060101010101" pitchFamily="49" charset="-122"/>
                <a:ea typeface="黑体" panose="02010609060101010101" pitchFamily="49" charset="-122"/>
              </a:rPr>
              <a:t>还是用</a:t>
            </a:r>
            <a:r>
              <a:rPr lang="en-US" altLang="zh-CN" sz="2400" dirty="0">
                <a:latin typeface="黑体" panose="02010609060101010101" pitchFamily="49" charset="-122"/>
                <a:ea typeface="黑体" panose="02010609060101010101" pitchFamily="49" charset="-122"/>
              </a:rPr>
              <a:t>SI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CX</a:t>
            </a:r>
            <a:r>
              <a:rPr lang="zh-CN" altLang="en-US" sz="2400" dirty="0">
                <a:latin typeface="黑体" panose="02010609060101010101" pitchFamily="49" charset="-122"/>
                <a:ea typeface="黑体" panose="02010609060101010101" pitchFamily="49" charset="-122"/>
              </a:rPr>
              <a:t>由它所在的段决定。若是</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位段，则使用前者，否则使用后者。</a:t>
            </a:r>
          </a:p>
          <a:p>
            <a:endParaRPr lang="zh-CN" altLang="en-US" sz="2400" dirty="0"/>
          </a:p>
        </p:txBody>
      </p:sp>
      <p:sp>
        <p:nvSpPr>
          <p:cNvPr id="3" name="TextBox 16"/>
          <p:cNvSpPr txBox="1"/>
          <p:nvPr/>
        </p:nvSpPr>
        <p:spPr>
          <a:xfrm>
            <a:off x="2926854" y="351448"/>
            <a:ext cx="3312368"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80386</a:t>
            </a:r>
            <a:r>
              <a:rPr lang="zh-CN" altLang="en-US" sz="2700" b="1" dirty="0">
                <a:solidFill>
                  <a:schemeClr val="tx1">
                    <a:lumMod val="65000"/>
                    <a:lumOff val="35000"/>
                  </a:schemeClr>
                </a:solidFill>
                <a:latin typeface="微软雅黑"/>
                <a:ea typeface="微软雅黑"/>
              </a:rPr>
              <a:t>串操作指令</a:t>
            </a:r>
            <a:endParaRPr lang="zh-CN" altLang="en-US" sz="2700" b="1" dirty="0">
              <a:solidFill>
                <a:schemeClr val="tx1">
                  <a:lumMod val="65000"/>
                  <a:lumOff val="35000"/>
                </a:schemeClr>
              </a:solidFill>
              <a:latin typeface="微软雅黑"/>
              <a:ea typeface="微软雅黑"/>
            </a:endParaRPr>
          </a:p>
        </p:txBody>
      </p:sp>
      <p:pic>
        <p:nvPicPr>
          <p:cNvPr id="4"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979711" y="245025"/>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5"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2110" y="254397"/>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42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00" fill="hold"/>
                                            <p:tgtEl>
                                              <p:spTgt spid="4"/>
                                            </p:tgtEl>
                                            <p:attrNameLst>
                                              <p:attrName>ppt_x</p:attrName>
                                            </p:attrNameLst>
                                          </p:cBhvr>
                                          <p:tavLst>
                                            <p:tav tm="0">
                                              <p:val>
                                                <p:strVal val="0-#ppt_w/2"/>
                                              </p:val>
                                            </p:tav>
                                            <p:tav tm="100000">
                                              <p:val>
                                                <p:strVal val="#ppt_x"/>
                                              </p:val>
                                            </p:tav>
                                          </p:tavLst>
                                        </p:anim>
                                        <p:anim calcmode="lin" valueType="num">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00" fill="hold"/>
                                            <p:tgtEl>
                                              <p:spTgt spid="5"/>
                                            </p:tgtEl>
                                            <p:attrNameLst>
                                              <p:attrName>ppt_x</p:attrName>
                                            </p:attrNameLst>
                                          </p:cBhvr>
                                          <p:tavLst>
                                            <p:tav tm="0">
                                              <p:val>
                                                <p:strVal val="#ppt_x"/>
                                              </p:val>
                                            </p:tav>
                                            <p:tav tm="100000">
                                              <p:val>
                                                <p:strVal val="#ppt_x"/>
                                              </p:val>
                                            </p:tav>
                                          </p:tavLst>
                                        </p:anim>
                                        <p:anim calcmode="lin" valueType="num">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内容占位符 2"/>
          <p:cNvSpPr>
            <a:spLocks noGrp="1"/>
          </p:cNvSpPr>
          <p:nvPr>
            <p:ph idx="1"/>
          </p:nvPr>
        </p:nvSpPr>
        <p:spPr>
          <a:xfrm>
            <a:off x="2165235" y="837506"/>
            <a:ext cx="9114547" cy="4974090"/>
          </a:xfrm>
        </p:spPr>
        <p:txBody>
          <a:bodyPr/>
          <a:lstStyle/>
          <a:p>
            <a:pPr>
              <a:buFontTx/>
              <a:buNone/>
            </a:pP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endParaRPr lang="en-US" sz="2400" b="1" dirty="0" smtClean="0">
              <a:latin typeface="黑体" panose="02010609060101010101" pitchFamily="49" charset="-122"/>
              <a:ea typeface="黑体" panose="02010609060101010101" pitchFamily="49" charset="-122"/>
            </a:endParaRPr>
          </a:p>
          <a:p>
            <a:pPr>
              <a:buFontTx/>
              <a:buNone/>
            </a:pPr>
            <a:r>
              <a:rPr lang="en-US" altLang="zh-CN" sz="2400" dirty="0" smtClean="0">
                <a:latin typeface="黑体" panose="02010609060101010101" pitchFamily="49" charset="-122"/>
                <a:ea typeface="黑体" panose="02010609060101010101" pitchFamily="49" charset="-122"/>
              </a:rPr>
              <a:t>S_POINT  </a:t>
            </a:r>
            <a:r>
              <a:rPr lang="en-US" altLang="zh-CN" sz="2400" dirty="0">
                <a:latin typeface="黑体" panose="02010609060101010101" pitchFamily="49" charset="-122"/>
                <a:ea typeface="黑体" panose="02010609060101010101" pitchFamily="49" charset="-122"/>
              </a:rPr>
              <a:t>DD S_ADDR</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D_POINT  DD D_ADDR</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S_ADDR   DB…                      </a:t>
            </a:r>
            <a:r>
              <a:rPr lang="zh-CN" altLang="en-US" sz="2400" dirty="0">
                <a:latin typeface="黑体" panose="02010609060101010101" pitchFamily="49" charset="-122"/>
                <a:ea typeface="黑体" panose="02010609060101010101" pitchFamily="49" charset="-122"/>
              </a:rPr>
              <a:t>；源数据区</a:t>
            </a:r>
            <a:r>
              <a:rPr lang="en-US"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a:buFontTx/>
              <a:buNone/>
            </a:pPr>
            <a:r>
              <a:rPr 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D_ADDR   DB…                      </a:t>
            </a:r>
            <a:r>
              <a:rPr lang="zh-CN" altLang="en-US" sz="2400" dirty="0">
                <a:latin typeface="黑体" panose="02010609060101010101" pitchFamily="49" charset="-122"/>
                <a:ea typeface="黑体" panose="02010609060101010101" pitchFamily="49" charset="-122"/>
              </a:rPr>
              <a:t>；目的数据区</a:t>
            </a:r>
          </a:p>
          <a:p>
            <a:pPr>
              <a:buFontTx/>
              <a:buNone/>
            </a:pP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LDS  SI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S_POINT                    </a:t>
            </a:r>
            <a:r>
              <a:rPr lang="zh-CN" altLang="en-US" sz="2400" dirty="0">
                <a:latin typeface="黑体" panose="02010609060101010101" pitchFamily="49" charset="-122"/>
                <a:ea typeface="黑体" panose="02010609060101010101" pitchFamily="49" charset="-122"/>
              </a:rPr>
              <a:t>；置全地址指针</a:t>
            </a:r>
            <a:r>
              <a:rPr lang="en-US" altLang="zh-CN" sz="2400" dirty="0">
                <a:latin typeface="黑体" panose="02010609060101010101" pitchFamily="49" charset="-122"/>
                <a:ea typeface="黑体" panose="02010609060101010101" pitchFamily="49" charset="-122"/>
              </a:rPr>
              <a:t>DS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SI</a:t>
            </a:r>
            <a:r>
              <a:rPr lang="zh-CN" altLang="en-US" sz="2400" dirty="0">
                <a:latin typeface="黑体" panose="02010609060101010101" pitchFamily="49" charset="-122"/>
                <a:ea typeface="黑体" panose="02010609060101010101" pitchFamily="49" charset="-122"/>
              </a:rPr>
              <a:t>值</a:t>
            </a:r>
          </a:p>
          <a:p>
            <a:pPr>
              <a:buFontTx/>
              <a:buNone/>
            </a:pPr>
            <a:r>
              <a:rPr lang="en-US" altLang="zh-CN" sz="2400" dirty="0">
                <a:latin typeface="黑体" panose="02010609060101010101" pitchFamily="49" charset="-122"/>
                <a:ea typeface="黑体" panose="02010609060101010101" pitchFamily="49" charset="-122"/>
              </a:rPr>
              <a:t>LES  DI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D_POINT                    </a:t>
            </a:r>
            <a:r>
              <a:rPr lang="zh-CN" altLang="en-US" sz="2400" dirty="0">
                <a:latin typeface="黑体" panose="02010609060101010101" pitchFamily="49" charset="-122"/>
                <a:ea typeface="黑体" panose="02010609060101010101" pitchFamily="49" charset="-122"/>
              </a:rPr>
              <a:t>；置全地址指针</a:t>
            </a:r>
            <a:r>
              <a:rPr lang="en-US" altLang="zh-CN" sz="2400" dirty="0">
                <a:latin typeface="黑体" panose="02010609060101010101" pitchFamily="49" charset="-122"/>
                <a:ea typeface="黑体" panose="02010609060101010101" pitchFamily="49" charset="-122"/>
              </a:rPr>
              <a:t>ES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DI</a:t>
            </a:r>
            <a:r>
              <a:rPr lang="zh-CN" altLang="en-US" sz="2400" dirty="0">
                <a:latin typeface="黑体" panose="02010609060101010101" pitchFamily="49" charset="-122"/>
                <a:ea typeface="黑体" panose="02010609060101010101" pitchFamily="49" charset="-122"/>
              </a:rPr>
              <a:t>值</a:t>
            </a:r>
          </a:p>
          <a:p>
            <a:pPr>
              <a:buFontTx/>
              <a:buNone/>
            </a:pPr>
            <a:r>
              <a:rPr lang="en-US" altLang="zh-CN" sz="2400" dirty="0">
                <a:latin typeface="黑体" panose="02010609060101010101" pitchFamily="49" charset="-122"/>
                <a:ea typeface="黑体" panose="02010609060101010101" pitchFamily="49" charset="-122"/>
              </a:rPr>
              <a:t>	CLD                                  </a:t>
            </a:r>
            <a:r>
              <a:rPr lang="zh-CN" altLang="en-US" sz="2400" dirty="0">
                <a:latin typeface="黑体" panose="02010609060101010101" pitchFamily="49" charset="-122"/>
                <a:ea typeface="黑体" panose="02010609060101010101" pitchFamily="49" charset="-122"/>
              </a:rPr>
              <a:t>；将方向标志</a:t>
            </a:r>
            <a:r>
              <a:rPr lang="en-US" altLang="zh-CN" sz="2400" dirty="0">
                <a:latin typeface="黑体" panose="02010609060101010101" pitchFamily="49" charset="-122"/>
                <a:ea typeface="黑体" panose="02010609060101010101" pitchFamily="49" charset="-122"/>
              </a:rPr>
              <a:t>DF</a:t>
            </a:r>
            <a:r>
              <a:rPr lang="zh-CN" altLang="en-US" sz="2400" dirty="0">
                <a:latin typeface="黑体" panose="02010609060101010101" pitchFamily="49" charset="-122"/>
                <a:ea typeface="黑体" panose="02010609060101010101" pitchFamily="49" charset="-122"/>
              </a:rPr>
              <a:t>清</a:t>
            </a:r>
            <a:r>
              <a:rPr lang="en-US" altLang="zh-CN" sz="2400" dirty="0">
                <a:latin typeface="黑体" panose="02010609060101010101" pitchFamily="49" charset="-122"/>
                <a:ea typeface="黑体" panose="02010609060101010101" pitchFamily="49" charset="-122"/>
              </a:rPr>
              <a:t>0</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CX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LENGTH                   </a:t>
            </a:r>
            <a:r>
              <a:rPr lang="zh-CN" altLang="en-US" sz="2400" dirty="0">
                <a:latin typeface="黑体" panose="02010609060101010101" pitchFamily="49" charset="-122"/>
                <a:ea typeface="黑体" panose="02010609060101010101" pitchFamily="49" charset="-122"/>
              </a:rPr>
              <a:t>；置串长度值</a:t>
            </a:r>
          </a:p>
          <a:p>
            <a:pPr>
              <a:buFontTx/>
              <a:buNone/>
            </a:pPr>
            <a:r>
              <a:rPr lang="en-US" altLang="zh-CN" sz="2400" dirty="0">
                <a:latin typeface="黑体" panose="02010609060101010101" pitchFamily="49" charset="-122"/>
                <a:ea typeface="黑体" panose="02010609060101010101" pitchFamily="49" charset="-122"/>
              </a:rPr>
              <a:t>REP  MOVSB</a:t>
            </a:r>
            <a:endParaRPr lang="zh-CN" altLang="en-US" sz="2400" dirty="0">
              <a:latin typeface="黑体" panose="02010609060101010101" pitchFamily="49" charset="-122"/>
              <a:ea typeface="黑体" panose="02010609060101010101" pitchFamily="49" charset="-122"/>
            </a:endParaRPr>
          </a:p>
          <a:p>
            <a:endParaRPr lang="zh-CN" altLang="en-US" sz="2400" dirty="0"/>
          </a:p>
        </p:txBody>
      </p:sp>
      <p:sp>
        <p:nvSpPr>
          <p:cNvPr id="3" name="TextBox 16"/>
          <p:cNvSpPr txBox="1"/>
          <p:nvPr/>
        </p:nvSpPr>
        <p:spPr>
          <a:xfrm>
            <a:off x="2134766" y="214363"/>
            <a:ext cx="3960440"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串操作程序设计举例</a:t>
            </a:r>
            <a:endParaRPr lang="zh-CN" altLang="en-US" sz="2700" b="1" dirty="0">
              <a:solidFill>
                <a:schemeClr val="tx1">
                  <a:lumMod val="65000"/>
                  <a:lumOff val="35000"/>
                </a:schemeClr>
              </a:solidFill>
              <a:latin typeface="微软雅黑"/>
              <a:ea typeface="微软雅黑"/>
            </a:endParaRPr>
          </a:p>
        </p:txBody>
      </p:sp>
      <p:pic>
        <p:nvPicPr>
          <p:cNvPr id="4"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187623" y="10794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5"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0022" y="11731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045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00" fill="hold"/>
                                            <p:tgtEl>
                                              <p:spTgt spid="4"/>
                                            </p:tgtEl>
                                            <p:attrNameLst>
                                              <p:attrName>ppt_x</p:attrName>
                                            </p:attrNameLst>
                                          </p:cBhvr>
                                          <p:tavLst>
                                            <p:tav tm="0">
                                              <p:val>
                                                <p:strVal val="0-#ppt_w/2"/>
                                              </p:val>
                                            </p:tav>
                                            <p:tav tm="100000">
                                              <p:val>
                                                <p:strVal val="#ppt_x"/>
                                              </p:val>
                                            </p:tav>
                                          </p:tavLst>
                                        </p:anim>
                                        <p:anim calcmode="lin" valueType="num">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00" fill="hold"/>
                                            <p:tgtEl>
                                              <p:spTgt spid="5"/>
                                            </p:tgtEl>
                                            <p:attrNameLst>
                                              <p:attrName>ppt_x</p:attrName>
                                            </p:attrNameLst>
                                          </p:cBhvr>
                                          <p:tavLst>
                                            <p:tav tm="0">
                                              <p:val>
                                                <p:strVal val="#ppt_x"/>
                                              </p:val>
                                            </p:tav>
                                            <p:tav tm="100000">
                                              <p:val>
                                                <p:strVal val="#ppt_x"/>
                                              </p:val>
                                            </p:tav>
                                          </p:tavLst>
                                        </p:anim>
                                        <p:anim calcmode="lin" valueType="num">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2"/>
          <p:cNvSpPr>
            <a:spLocks noGrp="1"/>
          </p:cNvSpPr>
          <p:nvPr>
            <p:ph idx="1"/>
          </p:nvPr>
        </p:nvSpPr>
        <p:spPr>
          <a:xfrm>
            <a:off x="2165235" y="714540"/>
            <a:ext cx="7774199" cy="5239963"/>
          </a:xfrm>
        </p:spPr>
        <p:txBody>
          <a:bodyPr/>
          <a:lstStyle/>
          <a:p>
            <a:pPr>
              <a:buFontTx/>
              <a:buNone/>
            </a:pP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endParaRPr lang="en-US" sz="2400" b="1" dirty="0" smtClean="0">
              <a:latin typeface="黑体" panose="02010609060101010101" pitchFamily="49" charset="-122"/>
              <a:ea typeface="黑体" panose="02010609060101010101" pitchFamily="49" charset="-122"/>
            </a:endParaRPr>
          </a:p>
          <a:p>
            <a:pPr>
              <a:buFontTx/>
              <a:buNone/>
            </a:pPr>
            <a:r>
              <a:rPr lang="zh-CN" altLang="en-US" sz="2400" dirty="0" smtClean="0">
                <a:latin typeface="黑体" panose="02010609060101010101" pitchFamily="49" charset="-122"/>
                <a:ea typeface="黑体" panose="02010609060101010101" pitchFamily="49" charset="-122"/>
              </a:rPr>
              <a:t>把</a:t>
            </a:r>
            <a:r>
              <a:rPr lang="en-US" altLang="zh-CN" sz="2400" dirty="0">
                <a:latin typeface="黑体" panose="02010609060101010101" pitchFamily="49" charset="-122"/>
                <a:ea typeface="黑体" panose="02010609060101010101" pitchFamily="49" charset="-122"/>
              </a:rPr>
              <a:t>DATA1</a:t>
            </a:r>
            <a:r>
              <a:rPr lang="zh-CN" altLang="en-US" sz="2400" dirty="0">
                <a:latin typeface="黑体" panose="02010609060101010101" pitchFamily="49" charset="-122"/>
                <a:ea typeface="黑体" panose="02010609060101010101" pitchFamily="49" charset="-122"/>
              </a:rPr>
              <a:t>段从</a:t>
            </a:r>
            <a:r>
              <a:rPr lang="en-US" altLang="zh-CN" sz="2400" dirty="0">
                <a:latin typeface="黑体" panose="02010609060101010101" pitchFamily="49" charset="-122"/>
                <a:ea typeface="黑体" panose="02010609060101010101" pitchFamily="49" charset="-122"/>
              </a:rPr>
              <a:t>0020H</a:t>
            </a:r>
            <a:r>
              <a:rPr lang="zh-CN" altLang="en-US" sz="2400" dirty="0">
                <a:latin typeface="黑体" panose="02010609060101010101" pitchFamily="49" charset="-122"/>
                <a:ea typeface="黑体" panose="02010609060101010101" pitchFamily="49" charset="-122"/>
              </a:rPr>
              <a:t>开始的</a:t>
            </a:r>
            <a:r>
              <a:rPr lang="en-US" altLang="zh-CN" sz="2400" dirty="0">
                <a:latin typeface="黑体" panose="02010609060101010101" pitchFamily="49" charset="-122"/>
                <a:ea typeface="黑体" panose="02010609060101010101" pitchFamily="49" charset="-122"/>
              </a:rPr>
              <a:t>30H</a:t>
            </a:r>
            <a:r>
              <a:rPr lang="zh-CN" altLang="en-US" sz="2400" dirty="0">
                <a:latin typeface="黑体" panose="02010609060101010101" pitchFamily="49" charset="-122"/>
                <a:ea typeface="黑体" panose="02010609060101010101" pitchFamily="49" charset="-122"/>
              </a:rPr>
              <a:t>个字节串和</a:t>
            </a:r>
            <a:r>
              <a:rPr lang="en-US" altLang="zh-CN" sz="2400" dirty="0">
                <a:latin typeface="黑体" panose="02010609060101010101" pitchFamily="49" charset="-122"/>
                <a:ea typeface="黑体" panose="02010609060101010101" pitchFamily="49" charset="-122"/>
              </a:rPr>
              <a:t>DATA2</a:t>
            </a:r>
            <a:r>
              <a:rPr lang="zh-CN" altLang="en-US" sz="2400" dirty="0">
                <a:latin typeface="黑体" panose="02010609060101010101" pitchFamily="49" charset="-122"/>
                <a:ea typeface="黑体" panose="02010609060101010101" pitchFamily="49" charset="-122"/>
              </a:rPr>
              <a:t>段从</a:t>
            </a:r>
            <a:r>
              <a:rPr lang="en-US" altLang="zh-CN" sz="2400" dirty="0">
                <a:latin typeface="黑体" panose="02010609060101010101" pitchFamily="49" charset="-122"/>
                <a:ea typeface="黑体" panose="02010609060101010101" pitchFamily="49" charset="-122"/>
              </a:rPr>
              <a:t>0100H</a:t>
            </a:r>
            <a:r>
              <a:rPr lang="zh-CN" altLang="en-US" sz="2400" dirty="0">
                <a:latin typeface="黑体" panose="02010609060101010101" pitchFamily="49" charset="-122"/>
                <a:ea typeface="黑体" panose="02010609060101010101" pitchFamily="49" charset="-122"/>
              </a:rPr>
              <a:t>开始的</a:t>
            </a:r>
            <a:r>
              <a:rPr lang="en-US" altLang="zh-CN" sz="2400" dirty="0">
                <a:latin typeface="黑体" panose="02010609060101010101" pitchFamily="49" charset="-122"/>
                <a:ea typeface="黑体" panose="02010609060101010101" pitchFamily="49" charset="-122"/>
              </a:rPr>
              <a:t>30H</a:t>
            </a:r>
            <a:r>
              <a:rPr lang="zh-CN" altLang="en-US" sz="2400" dirty="0">
                <a:latin typeface="黑体" panose="02010609060101010101" pitchFamily="49" charset="-122"/>
                <a:ea typeface="黑体" panose="02010609060101010101" pitchFamily="49" charset="-122"/>
              </a:rPr>
              <a:t>个字节串进行比较。</a:t>
            </a:r>
          </a:p>
          <a:p>
            <a:pPr>
              <a:buFontTx/>
              <a:buNone/>
            </a:pPr>
            <a:r>
              <a:rPr lang="zh-CN" altLang="en-US" sz="2400" b="1" dirty="0">
                <a:latin typeface="黑体" panose="02010609060101010101" pitchFamily="49" charset="-122"/>
                <a:ea typeface="黑体" panose="02010609060101010101" pitchFamily="49" charset="-122"/>
              </a:rPr>
              <a:t>解</a:t>
            </a:r>
            <a:r>
              <a:rPr lang="zh-CN" altLang="en-US" sz="2400" dirty="0">
                <a:latin typeface="黑体" panose="02010609060101010101" pitchFamily="49" charset="-122"/>
                <a:ea typeface="黑体" panose="02010609060101010101" pitchFamily="49" charset="-122"/>
              </a:rPr>
              <a:t>：依题意，程序段为：</a:t>
            </a:r>
          </a:p>
          <a:p>
            <a:pPr>
              <a:buFontTx/>
              <a:buNone/>
            </a:pPr>
            <a:r>
              <a:rPr lang="en-US" altLang="zh-CN" sz="2400" dirty="0">
                <a:latin typeface="黑体" panose="02010609060101010101" pitchFamily="49" charset="-122"/>
                <a:ea typeface="黑体" panose="02010609060101010101" pitchFamily="49" charset="-122"/>
              </a:rPr>
              <a:t>MOV  AX, DATA1</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DS, AX</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AX, DATA2</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ES, AX</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SI, 0020H</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DI, 0100H</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CX, 0030H</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CLD</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REPE  CMPS</a:t>
            </a:r>
            <a:endParaRPr lang="zh-CN" altLang="en-US" sz="2400" dirty="0">
              <a:latin typeface="黑体" panose="02010609060101010101" pitchFamily="49" charset="-122"/>
              <a:ea typeface="黑体" panose="02010609060101010101" pitchFamily="49" charset="-122"/>
            </a:endParaRPr>
          </a:p>
          <a:p>
            <a:endParaRPr lang="zh-CN" altLang="en-US" dirty="0" smtClean="0"/>
          </a:p>
        </p:txBody>
      </p:sp>
    </p:spTree>
    <p:extLst>
      <p:ext uri="{BB962C8B-B14F-4D97-AF65-F5344CB8AC3E}">
        <p14:creationId xmlns:p14="http://schemas.microsoft.com/office/powerpoint/2010/main" val="2144674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4606" y="117426"/>
            <a:ext cx="11377264" cy="504056"/>
          </a:xfrm>
        </p:spPr>
        <p:txBody>
          <a:bodyPr/>
          <a:lstStyle/>
          <a:p>
            <a:pPr marL="0" indent="0">
              <a:buNone/>
            </a:pPr>
            <a:r>
              <a:rPr lang="zh-CN" altLang="en-US" sz="2400" dirty="0" smtClean="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编写</a:t>
            </a:r>
            <a:r>
              <a:rPr lang="zh-CN" altLang="en-US" sz="2400" dirty="0">
                <a:latin typeface="黑体" panose="02010609060101010101" pitchFamily="49" charset="-122"/>
                <a:ea typeface="黑体" panose="02010609060101010101" pitchFamily="49" charset="-122"/>
              </a:rPr>
              <a:t>程序查找</a:t>
            </a:r>
            <a:r>
              <a:rPr lang="en-US" altLang="zh-CN" sz="2400" dirty="0">
                <a:latin typeface="黑体" panose="02010609060101010101" pitchFamily="49" charset="-122"/>
                <a:ea typeface="黑体" panose="02010609060101010101" pitchFamily="49" charset="-122"/>
              </a:rPr>
              <a:t>STR1</a:t>
            </a:r>
            <a:r>
              <a:rPr lang="zh-CN" altLang="en-US" sz="2400" dirty="0">
                <a:latin typeface="黑体" panose="02010609060101010101" pitchFamily="49" charset="-122"/>
                <a:ea typeface="黑体" panose="02010609060101010101" pitchFamily="49" charset="-122"/>
              </a:rPr>
              <a:t>串中是否有字母‘</a:t>
            </a:r>
            <a:r>
              <a:rPr lang="en-US" altLang="zh-CN" sz="2400" dirty="0">
                <a:latin typeface="黑体" panose="02010609060101010101" pitchFamily="49" charset="-122"/>
                <a:ea typeface="黑体" panose="02010609060101010101" pitchFamily="49" charset="-122"/>
              </a:rPr>
              <a:t>J’</a:t>
            </a:r>
            <a:r>
              <a:rPr lang="zh-CN" altLang="en-US" sz="2400" dirty="0">
                <a:latin typeface="黑体" panose="02010609060101010101" pitchFamily="49" charset="-122"/>
                <a:ea typeface="黑体" panose="02010609060101010101" pitchFamily="49" charset="-122"/>
              </a:rPr>
              <a:t>，如果有输出‘</a:t>
            </a:r>
            <a:r>
              <a:rPr lang="en-US" altLang="zh-CN" sz="2400" dirty="0">
                <a:latin typeface="黑体" panose="02010609060101010101" pitchFamily="49" charset="-122"/>
                <a:ea typeface="黑体" panose="02010609060101010101" pitchFamily="49" charset="-122"/>
              </a:rPr>
              <a:t>Y’</a:t>
            </a:r>
            <a:r>
              <a:rPr lang="zh-CN" altLang="en-US" sz="2400" dirty="0">
                <a:latin typeface="黑体" panose="02010609060101010101" pitchFamily="49" charset="-122"/>
                <a:ea typeface="黑体" panose="02010609060101010101" pitchFamily="49" charset="-122"/>
              </a:rPr>
              <a:t>，否则输出‘</a:t>
            </a:r>
            <a:r>
              <a:rPr lang="en-US" altLang="zh-CN" sz="2400" dirty="0">
                <a:latin typeface="黑体" panose="02010609060101010101" pitchFamily="49" charset="-122"/>
                <a:ea typeface="黑体" panose="02010609060101010101" pitchFamily="49" charset="-122"/>
              </a:rPr>
              <a:t>N’</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4" name="文本框 3"/>
          <p:cNvSpPr txBox="1"/>
          <p:nvPr/>
        </p:nvSpPr>
        <p:spPr>
          <a:xfrm>
            <a:off x="1414686" y="868438"/>
            <a:ext cx="5544616" cy="5613845"/>
          </a:xfrm>
          <a:prstGeom prst="rect">
            <a:avLst/>
          </a:prstGeom>
          <a:noFill/>
        </p:spPr>
        <p:txBody>
          <a:bodyPr wrap="square" lIns="0" tIns="0" rIns="0" bIns="0" rtlCol="0">
            <a:spAutoFit/>
          </a:bodyPr>
          <a:lstStyle/>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DATAS SEGMENT</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STR1 DB‘ASDFGHJK’</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DATAS ENDS</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CODES SEGMENT</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    ASSUME CS:CODES,DS:DATAS,ES: DATAS</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START:</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    MOV AX,DATAS</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    MOV DS,AX</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    MOV ES,AX</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MOV DI,OFFSET SRT1</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MOV AL,’J’ </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MOV </a:t>
            </a:r>
            <a:r>
              <a:rPr lang="en-US" altLang="zh-CN" sz="2400" dirty="0" smtClean="0">
                <a:solidFill>
                  <a:prstClr val="black"/>
                </a:solidFill>
                <a:latin typeface="黑体" panose="02010609060101010101" pitchFamily="49" charset="-122"/>
                <a:ea typeface="黑体" panose="02010609060101010101" pitchFamily="49" charset="-122"/>
              </a:rPr>
              <a:t>CX,8</a:t>
            </a:r>
            <a:endParaRPr lang="en-US" altLang="zh-CN" sz="2400" dirty="0">
              <a:solidFill>
                <a:prstClr val="black"/>
              </a:solidFill>
              <a:latin typeface="黑体" panose="02010609060101010101" pitchFamily="49" charset="-122"/>
              <a:ea typeface="黑体" panose="02010609060101010101" pitchFamily="49" charset="-122"/>
            </a:endParaRPr>
          </a:p>
        </p:txBody>
      </p:sp>
      <p:sp>
        <p:nvSpPr>
          <p:cNvPr id="5" name="文本框 4"/>
          <p:cNvSpPr txBox="1"/>
          <p:nvPr/>
        </p:nvSpPr>
        <p:spPr>
          <a:xfrm>
            <a:off x="7319342" y="837506"/>
            <a:ext cx="3816424" cy="5687711"/>
          </a:xfrm>
          <a:prstGeom prst="rect">
            <a:avLst/>
          </a:prstGeom>
          <a:noFill/>
        </p:spPr>
        <p:txBody>
          <a:bodyPr wrap="square" lIns="0" tIns="0" rIns="0" bIns="0" rtlCol="0">
            <a:spAutoFit/>
          </a:bodyPr>
          <a:lstStyle/>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 REPNZ SCASB;</a:t>
            </a:r>
            <a:r>
              <a:rPr lang="zh-CN" altLang="en-US" sz="2400" dirty="0">
                <a:solidFill>
                  <a:prstClr val="black"/>
                </a:solidFill>
                <a:latin typeface="黑体" panose="02010609060101010101" pitchFamily="49" charset="-122"/>
                <a:ea typeface="黑体" panose="02010609060101010101" pitchFamily="49" charset="-122"/>
              </a:rPr>
              <a:t>字符搜索</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JNZ  JM1</a:t>
            </a:r>
            <a:endParaRPr lang="en-US" altLang="zh-CN" sz="2400" dirty="0" smtClean="0">
              <a:solidFill>
                <a:prstClr val="black"/>
              </a:solidFill>
              <a:latin typeface="黑体" panose="02010609060101010101" pitchFamily="49" charset="-122"/>
              <a:ea typeface="黑体" panose="02010609060101010101" pitchFamily="49" charset="-122"/>
            </a:endParaRPr>
          </a:p>
          <a:p>
            <a:pPr lvl="0">
              <a:spcBef>
                <a:spcPct val="20000"/>
              </a:spcBef>
            </a:pPr>
            <a:r>
              <a:rPr lang="en-US" altLang="zh-CN" sz="2400" dirty="0" smtClean="0">
                <a:solidFill>
                  <a:prstClr val="black"/>
                </a:solidFill>
                <a:latin typeface="黑体" panose="02010609060101010101" pitchFamily="49" charset="-122"/>
                <a:ea typeface="黑体" panose="02010609060101010101" pitchFamily="49" charset="-122"/>
              </a:rPr>
              <a:t>MOV </a:t>
            </a:r>
            <a:r>
              <a:rPr lang="en-US" altLang="zh-CN" sz="2400" dirty="0">
                <a:solidFill>
                  <a:prstClr val="black"/>
                </a:solidFill>
                <a:latin typeface="黑体" panose="02010609060101010101" pitchFamily="49" charset="-122"/>
                <a:ea typeface="黑体" panose="02010609060101010101" pitchFamily="49" charset="-122"/>
              </a:rPr>
              <a:t>DL,’Y’</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MOV AH,2</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    INT 21H</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    JMP EXT</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JM1:MOV DL,’N’</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    MOV AH,2</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    INT 21H</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EXT:MOV AH,4CH</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    INT 21H</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CODES ENDS</a:t>
            </a:r>
          </a:p>
          <a:p>
            <a:pPr lvl="0">
              <a:spcBef>
                <a:spcPct val="20000"/>
              </a:spcBef>
            </a:pPr>
            <a:r>
              <a:rPr lang="en-US" altLang="zh-CN" sz="2400" dirty="0">
                <a:solidFill>
                  <a:prstClr val="black"/>
                </a:solidFill>
                <a:latin typeface="黑体" panose="02010609060101010101" pitchFamily="49" charset="-122"/>
                <a:ea typeface="黑体" panose="02010609060101010101" pitchFamily="49" charset="-122"/>
              </a:rPr>
              <a:t>    END START</a:t>
            </a:r>
            <a:endParaRPr lang="en-US" altLang="zh-CN"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9465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456079" y="2784683"/>
            <a:ext cx="6007269"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6000" kern="0" dirty="0">
                <a:solidFill>
                  <a:srgbClr val="EA5E66"/>
                </a:solidFill>
                <a:latin typeface="Arial"/>
                <a:ea typeface="微软雅黑"/>
              </a:rPr>
              <a:t>子程序设计</a:t>
            </a:r>
            <a:endParaRPr lang="zh-CN" altLang="en-US" sz="6000" kern="0" dirty="0">
              <a:solidFill>
                <a:srgbClr val="EA5E6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03</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1" name="组合 50"/>
          <p:cNvGrpSpPr/>
          <p:nvPr/>
        </p:nvGrpSpPr>
        <p:grpSpPr>
          <a:xfrm>
            <a:off x="2350790" y="2367417"/>
            <a:ext cx="1477153" cy="1477701"/>
            <a:chOff x="5699322" y="3963624"/>
            <a:chExt cx="132182" cy="132201"/>
          </a:xfrm>
          <a:solidFill>
            <a:srgbClr val="EA5E66"/>
          </a:solidFill>
        </p:grpSpPr>
        <p:sp>
          <p:nvSpPr>
            <p:cNvPr id="52" name="Freeform 412"/>
            <p:cNvSpPr>
              <a:spLocks noEditPoints="1"/>
            </p:cNvSpPr>
            <p:nvPr/>
          </p:nvSpPr>
          <p:spPr bwMode="auto">
            <a:xfrm>
              <a:off x="5781489" y="3963624"/>
              <a:ext cx="50015" cy="50022"/>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sp>
          <p:nvSpPr>
            <p:cNvPr id="53" name="Freeform 413"/>
            <p:cNvSpPr>
              <a:spLocks noEditPoints="1"/>
            </p:cNvSpPr>
            <p:nvPr/>
          </p:nvSpPr>
          <p:spPr bwMode="auto">
            <a:xfrm>
              <a:off x="5699322" y="3996972"/>
              <a:ext cx="98839" cy="98853"/>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96680622"/>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2062023" y="1143265"/>
            <a:ext cx="7994913" cy="5024013"/>
          </a:xfrm>
        </p:spPr>
        <p:txBody>
          <a:bodyPr/>
          <a:lstStyle/>
          <a:p>
            <a:pPr eaLnBrk="1" hangingPunct="1">
              <a:buFontTx/>
              <a:buNone/>
            </a:pPr>
            <a:endParaRPr lang="zh-CN" altLang="en-US" sz="2400" dirty="0">
              <a:latin typeface="黑体" panose="02010609060101010101" pitchFamily="49" charset="-122"/>
            </a:endParaRPr>
          </a:p>
          <a:p>
            <a:pPr eaLnBrk="1" hangingPunct="1">
              <a:lnSpc>
                <a:spcPct val="150000"/>
              </a:lnSpc>
              <a:buFontTx/>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常量</a:t>
            </a:r>
          </a:p>
          <a:p>
            <a:pPr eaLnBrk="1" hangingPunct="1">
              <a:lnSpc>
                <a:spcPct val="150000"/>
              </a:lnSpc>
              <a:buFontTx/>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数字常量</a:t>
            </a:r>
          </a:p>
          <a:p>
            <a:pPr eaLnBrk="1" hangingPunct="1">
              <a:lnSpc>
                <a:spcPct val="150000"/>
              </a:lnSpc>
              <a:buFontTx/>
              <a:buNone/>
            </a:pPr>
            <a:r>
              <a:rPr lang="zh-CN" altLang="en-US" sz="2400" dirty="0">
                <a:latin typeface="黑体" panose="02010609060101010101" pitchFamily="49" charset="-122"/>
                <a:ea typeface="黑体" panose="02010609060101010101" pitchFamily="49" charset="-122"/>
              </a:rPr>
              <a:t>   二进制常量</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以</a:t>
            </a:r>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结尾</a:t>
            </a:r>
          </a:p>
          <a:p>
            <a:pPr algn="just" eaLnBrk="1" hangingPunct="1">
              <a:lnSpc>
                <a:spcPct val="150000"/>
              </a:lnSpc>
              <a:buFontTx/>
              <a:buNone/>
            </a:pPr>
            <a:r>
              <a:rPr lang="zh-CN" altLang="en-US" sz="2400" dirty="0">
                <a:latin typeface="黑体" panose="02010609060101010101" pitchFamily="49" charset="-122"/>
                <a:ea typeface="黑体" panose="02010609060101010101" pitchFamily="49" charset="-122"/>
              </a:rPr>
              <a:t>  十进制常量</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以</a:t>
            </a:r>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结尾或省略</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汇编语言中默认无标记数为十进制数</a:t>
            </a:r>
            <a:r>
              <a:rPr lang="en-US" altLang="zh-CN" sz="2400" dirty="0">
                <a:latin typeface="黑体" panose="02010609060101010101" pitchFamily="49" charset="-122"/>
                <a:ea typeface="黑体" panose="02010609060101010101" pitchFamily="49" charset="-122"/>
              </a:rPr>
              <a:t>)</a:t>
            </a:r>
          </a:p>
          <a:p>
            <a:pPr algn="just" eaLnBrk="1" hangingPunct="1">
              <a:lnSpc>
                <a:spcPct val="150000"/>
              </a:lnSpc>
              <a:buFontTx/>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十六进制常量</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以</a:t>
            </a:r>
            <a:r>
              <a:rPr lang="en-US" altLang="zh-CN" sz="2400" dirty="0">
                <a:latin typeface="黑体" panose="02010609060101010101" pitchFamily="49" charset="-122"/>
                <a:ea typeface="黑体" panose="02010609060101010101" pitchFamily="49" charset="-122"/>
              </a:rPr>
              <a:t>H</a:t>
            </a:r>
            <a:r>
              <a:rPr lang="zh-CN" altLang="en-US" sz="2400" dirty="0">
                <a:latin typeface="黑体" panose="02010609060101010101" pitchFamily="49" charset="-122"/>
                <a:ea typeface="黑体" panose="02010609060101010101" pitchFamily="49" charset="-122"/>
              </a:rPr>
              <a:t>结尾</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如</a:t>
            </a:r>
            <a:r>
              <a:rPr lang="en-US" altLang="zh-CN" sz="2400" dirty="0">
                <a:latin typeface="黑体" panose="02010609060101010101" pitchFamily="49" charset="-122"/>
                <a:ea typeface="黑体" panose="02010609060101010101" pitchFamily="49" charset="-122"/>
              </a:rPr>
              <a:t>0A8C6H</a:t>
            </a:r>
            <a:r>
              <a:rPr lang="en-US" altLang="zh-CN" sz="2400" dirty="0" smtClean="0">
                <a:solidFill>
                  <a:schemeClr val="tx1"/>
                </a:solidFill>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
        <p:nvSpPr>
          <p:cNvPr id="5" name="TextBox 51"/>
          <p:cNvSpPr txBox="1"/>
          <p:nvPr/>
        </p:nvSpPr>
        <p:spPr>
          <a:xfrm>
            <a:off x="2571985" y="684996"/>
            <a:ext cx="5251413" cy="430887"/>
          </a:xfrm>
          <a:prstGeom prst="rect">
            <a:avLst/>
          </a:prstGeom>
          <a:noFill/>
        </p:spPr>
        <p:txBody>
          <a:bodyPr wrap="square" lIns="0" tIns="0" rIns="0" bIns="0" rtlCol="0">
            <a:spAutoFit/>
          </a:bodyPr>
          <a:lstStyle/>
          <a:p>
            <a:r>
              <a:rPr lang="zh-CN" altLang="en-US" sz="2800" b="1" dirty="0" smtClean="0">
                <a:solidFill>
                  <a:schemeClr val="tx1">
                    <a:lumMod val="65000"/>
                    <a:lumOff val="35000"/>
                  </a:schemeClr>
                </a:solidFill>
                <a:latin typeface="微软雅黑"/>
                <a:ea typeface="微软雅黑"/>
              </a:rPr>
              <a:t>常量、运算符及表达式</a:t>
            </a:r>
            <a:endParaRPr lang="zh-CN" altLang="en-US" sz="2800" b="1" dirty="0">
              <a:solidFill>
                <a:schemeClr val="tx1">
                  <a:lumMod val="65000"/>
                  <a:lumOff val="35000"/>
                </a:schemeClr>
              </a:solidFill>
              <a:latin typeface="微软雅黑"/>
              <a:ea typeface="微软雅黑"/>
            </a:endParaRPr>
          </a:p>
        </p:txBody>
      </p:sp>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24843" y="578573"/>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7242" y="587945"/>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975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2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50000">
                                          <p:cBhvr additive="base">
                                            <p:cTn id="11" dur="12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00" fill="hold"/>
                                            <p:tgtEl>
                                              <p:spTgt spid="6"/>
                                            </p:tgtEl>
                                            <p:attrNameLst>
                                              <p:attrName>ppt_x</p:attrName>
                                            </p:attrNameLst>
                                          </p:cBhvr>
                                          <p:tavLst>
                                            <p:tav tm="0">
                                              <p:val>
                                                <p:strVal val="0-#ppt_w/2"/>
                                              </p:val>
                                            </p:tav>
                                            <p:tav tm="100000">
                                              <p:val>
                                                <p:strVal val="#ppt_x"/>
                                              </p:val>
                                            </p:tav>
                                          </p:tavLst>
                                        </p:anim>
                                        <p:anim calcmode="lin" valueType="num">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00" fill="hold"/>
                                            <p:tgtEl>
                                              <p:spTgt spid="7"/>
                                            </p:tgtEl>
                                            <p:attrNameLst>
                                              <p:attrName>ppt_x</p:attrName>
                                            </p:attrNameLst>
                                          </p:cBhvr>
                                          <p:tavLst>
                                            <p:tav tm="0">
                                              <p:val>
                                                <p:strVal val="#ppt_x"/>
                                              </p:val>
                                            </p:tav>
                                            <p:tav tm="100000">
                                              <p:val>
                                                <p:strVal val="#ppt_x"/>
                                              </p:val>
                                            </p:tav>
                                          </p:tavLst>
                                        </p:anim>
                                        <p:anim calcmode="lin" valueType="num">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1990569" y="1773649"/>
            <a:ext cx="8293431" cy="3426618"/>
          </a:xfrm>
        </p:spPr>
        <p:txBody>
          <a:bodyPr/>
          <a:lstStyle/>
          <a:p>
            <a:pPr eaLnBrk="1" hangingPunct="1">
              <a:lnSpc>
                <a:spcPct val="120000"/>
              </a:lnSpc>
            </a:pPr>
            <a:r>
              <a:rPr lang="zh-CN" altLang="en-US" sz="2400">
                <a:latin typeface="黑体" panose="02010609060101010101" pitchFamily="49" charset="-122"/>
              </a:rPr>
              <a:t>当程序功能相对复杂，所有的语句序列均写到一起时，程序结构将显得零乱</a:t>
            </a:r>
          </a:p>
          <a:p>
            <a:pPr eaLnBrk="1" hangingPunct="1">
              <a:lnSpc>
                <a:spcPct val="120000"/>
              </a:lnSpc>
            </a:pPr>
            <a:r>
              <a:rPr lang="zh-CN" altLang="en-US" sz="2400">
                <a:latin typeface="黑体" panose="02010609060101010101" pitchFamily="49" charset="-122"/>
              </a:rPr>
              <a:t>编程时把功能相对独立的程序段单独编写和调试，作为一个相对独立的模块供程序使用，这就是子程序。</a:t>
            </a:r>
          </a:p>
          <a:p>
            <a:pPr eaLnBrk="1" hangingPunct="1">
              <a:lnSpc>
                <a:spcPct val="120000"/>
              </a:lnSpc>
            </a:pPr>
            <a:r>
              <a:rPr lang="zh-CN" altLang="en-US" sz="2400">
                <a:latin typeface="黑体" panose="02010609060101010101" pitchFamily="49" charset="-122"/>
              </a:rPr>
              <a:t>子程序可以实现源程序的模块化，简化源程序结构。</a:t>
            </a:r>
          </a:p>
          <a:p>
            <a:pPr eaLnBrk="1" hangingPunct="1">
              <a:lnSpc>
                <a:spcPct val="120000"/>
              </a:lnSpc>
            </a:pPr>
            <a:r>
              <a:rPr lang="zh-CN" altLang="en-US" sz="2400">
                <a:latin typeface="黑体" panose="02010609060101010101" pitchFamily="49" charset="-122"/>
              </a:rPr>
              <a:t>子程序还可以使模块得到复用，进而提高编程效率。</a:t>
            </a:r>
            <a:r>
              <a:rPr lang="zh-CN" altLang="en-US" smtClean="0">
                <a:solidFill>
                  <a:schemeClr val="tx1"/>
                </a:solidFill>
                <a:latin typeface="黑体" panose="02010609060101010101" pitchFamily="49" charset="-122"/>
              </a:rPr>
              <a:t> </a:t>
            </a:r>
          </a:p>
        </p:txBody>
      </p:sp>
    </p:spTree>
    <p:extLst>
      <p:ext uri="{BB962C8B-B14F-4D97-AF65-F5344CB8AC3E}">
        <p14:creationId xmlns:p14="http://schemas.microsoft.com/office/powerpoint/2010/main" val="1522100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2220887" y="1485578"/>
            <a:ext cx="7774199" cy="4393629"/>
          </a:xfrm>
        </p:spPr>
        <p:txBody>
          <a:bodyPr/>
          <a:lstStyle/>
          <a:p>
            <a:pPr eaLnBrk="1" hangingPunct="1">
              <a:buFontTx/>
              <a:buNone/>
            </a:pPr>
            <a:r>
              <a:rPr lang="en-US" altLang="zh-CN" sz="2400" dirty="0" smtClean="0">
                <a:latin typeface="黑体" panose="02010609060101010101" pitchFamily="49" charset="-122"/>
              </a:rPr>
              <a:t>1.</a:t>
            </a:r>
            <a:r>
              <a:rPr lang="zh-CN" altLang="en-US" sz="2400" dirty="0" smtClean="0">
                <a:latin typeface="黑体" panose="02010609060101010101" pitchFamily="49" charset="-122"/>
              </a:rPr>
              <a:t>子程序的</a:t>
            </a:r>
            <a:r>
              <a:rPr lang="zh-CN" altLang="en-US" sz="2400" dirty="0">
                <a:latin typeface="黑体" panose="02010609060101010101" pitchFamily="49" charset="-122"/>
              </a:rPr>
              <a:t>定义 </a:t>
            </a:r>
          </a:p>
          <a:p>
            <a:pPr eaLnBrk="1" hangingPunct="1">
              <a:buFontTx/>
              <a:buNone/>
            </a:pPr>
            <a:r>
              <a:rPr lang="zh-CN" altLang="en-US" sz="2400" dirty="0" smtClean="0">
                <a:latin typeface="黑体" panose="02010609060101010101" pitchFamily="49" charset="-122"/>
              </a:rPr>
              <a:t>    过程</a:t>
            </a:r>
            <a:r>
              <a:rPr lang="zh-CN" altLang="en-US" sz="2400" dirty="0">
                <a:latin typeface="黑体" panose="02010609060101010101" pitchFamily="49" charset="-122"/>
              </a:rPr>
              <a:t>名  </a:t>
            </a:r>
            <a:r>
              <a:rPr lang="en-US" altLang="zh-CN" sz="2400" dirty="0">
                <a:latin typeface="黑体" panose="02010609060101010101" pitchFamily="49" charset="-122"/>
              </a:rPr>
              <a:t>PROC [NEAR/FAR]</a:t>
            </a:r>
          </a:p>
          <a:p>
            <a:pPr eaLnBrk="1" hangingPunct="1">
              <a:buFontTx/>
              <a:buNone/>
            </a:pPr>
            <a:r>
              <a:rPr lang="en-US" altLang="zh-CN" sz="2400" dirty="0">
                <a:latin typeface="黑体" panose="02010609060101010101" pitchFamily="49" charset="-122"/>
              </a:rPr>
              <a:t>            </a:t>
            </a:r>
            <a:r>
              <a:rPr lang="zh-CN" altLang="en-US" sz="2400" dirty="0">
                <a:latin typeface="黑体" panose="02010609060101010101" pitchFamily="49" charset="-122"/>
              </a:rPr>
              <a:t>过程体</a:t>
            </a:r>
          </a:p>
          <a:p>
            <a:pPr eaLnBrk="1" hangingPunct="1">
              <a:buFontTx/>
              <a:buNone/>
            </a:pPr>
            <a:r>
              <a:rPr lang="zh-CN" altLang="en-US" sz="2400" dirty="0">
                <a:latin typeface="黑体" panose="02010609060101010101" pitchFamily="49" charset="-122"/>
              </a:rPr>
              <a:t>    过程名  </a:t>
            </a:r>
            <a:r>
              <a:rPr lang="en-US" altLang="zh-CN" sz="2400" dirty="0">
                <a:latin typeface="黑体" panose="02010609060101010101" pitchFamily="49" charset="-122"/>
              </a:rPr>
              <a:t>ENDP</a:t>
            </a:r>
          </a:p>
          <a:p>
            <a:pPr algn="just" eaLnBrk="1" hangingPunct="1">
              <a:buFontTx/>
              <a:buNone/>
            </a:pPr>
            <a:r>
              <a:rPr lang="en-US" altLang="zh-CN" sz="2400" dirty="0">
                <a:latin typeface="黑体" panose="02010609060101010101" pitchFamily="49" charset="-122"/>
              </a:rPr>
              <a:t>2</a:t>
            </a:r>
            <a:r>
              <a:rPr lang="zh-CN" altLang="en-US" sz="2400" dirty="0">
                <a:latin typeface="黑体" panose="02010609060101010101" pitchFamily="49" charset="-122"/>
              </a:rPr>
              <a:t>．过程的调用与返回</a:t>
            </a:r>
          </a:p>
          <a:p>
            <a:pPr lvl="1" eaLnBrk="1" hangingPunct="1"/>
            <a:r>
              <a:rPr lang="zh-CN" altLang="en-US" sz="2400" dirty="0">
                <a:latin typeface="黑体" panose="02010609060101010101" pitchFamily="49" charset="-122"/>
              </a:rPr>
              <a:t>由指令</a:t>
            </a:r>
            <a:r>
              <a:rPr lang="en-US" altLang="zh-CN" sz="2400" dirty="0">
                <a:latin typeface="黑体" panose="02010609060101010101" pitchFamily="49" charset="-122"/>
              </a:rPr>
              <a:t>CALL</a:t>
            </a:r>
            <a:r>
              <a:rPr lang="zh-CN" altLang="en-US" sz="2400" dirty="0">
                <a:latin typeface="黑体" panose="02010609060101010101" pitchFamily="49" charset="-122"/>
              </a:rPr>
              <a:t>和</a:t>
            </a:r>
            <a:r>
              <a:rPr lang="en-US" altLang="zh-CN" sz="2400" dirty="0">
                <a:latin typeface="黑体" panose="02010609060101010101" pitchFamily="49" charset="-122"/>
              </a:rPr>
              <a:t>RET</a:t>
            </a:r>
            <a:r>
              <a:rPr lang="zh-CN" altLang="en-US" sz="2400" dirty="0">
                <a:latin typeface="黑体" panose="02010609060101010101" pitchFamily="49" charset="-122"/>
              </a:rPr>
              <a:t>来完成 </a:t>
            </a:r>
          </a:p>
          <a:p>
            <a:pPr lvl="1" eaLnBrk="1" hangingPunct="1"/>
            <a:r>
              <a:rPr lang="zh-CN" altLang="en-US" sz="2400" dirty="0">
                <a:latin typeface="黑体" panose="02010609060101010101" pitchFamily="49" charset="-122"/>
              </a:rPr>
              <a:t>要保证</a:t>
            </a:r>
            <a:r>
              <a:rPr lang="en-US" altLang="zh-CN" sz="2400" dirty="0">
                <a:latin typeface="黑体" panose="02010609060101010101" pitchFamily="49" charset="-122"/>
              </a:rPr>
              <a:t>RET</a:t>
            </a:r>
            <a:r>
              <a:rPr lang="zh-CN" altLang="en-US" sz="2400" dirty="0">
                <a:latin typeface="黑体" panose="02010609060101010101" pitchFamily="49" charset="-122"/>
              </a:rPr>
              <a:t>指令执行前堆栈栈顶的内容刚好是过程返回的地址 </a:t>
            </a:r>
          </a:p>
          <a:p>
            <a:pPr lvl="1" eaLnBrk="1" hangingPunct="1"/>
            <a:r>
              <a:rPr lang="zh-CN" altLang="en-US" sz="2400" dirty="0">
                <a:latin typeface="黑体" panose="02010609060101010101" pitchFamily="49" charset="-122"/>
              </a:rPr>
              <a:t>注意寄存器的保护与恢复 </a:t>
            </a:r>
          </a:p>
        </p:txBody>
      </p:sp>
      <p:sp>
        <p:nvSpPr>
          <p:cNvPr id="4" name="TextBox 16"/>
          <p:cNvSpPr txBox="1"/>
          <p:nvPr/>
        </p:nvSpPr>
        <p:spPr>
          <a:xfrm>
            <a:off x="2998862" y="693490"/>
            <a:ext cx="3597999"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子程序的定义与调用</a:t>
            </a:r>
            <a:endParaRPr lang="zh-CN" altLang="en-US" sz="2700" b="1" dirty="0">
              <a:solidFill>
                <a:schemeClr val="tx1">
                  <a:lumMod val="65000"/>
                  <a:lumOff val="35000"/>
                </a:schemeClr>
              </a:solidFill>
              <a:latin typeface="微软雅黑"/>
              <a:ea typeface="微软雅黑"/>
            </a:endParaRPr>
          </a:p>
        </p:txBody>
      </p:sp>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51720" y="587067"/>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4119" y="596439"/>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689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2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2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0-#ppt_w/2"/>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内容占位符 2"/>
          <p:cNvSpPr>
            <a:spLocks noGrp="1"/>
          </p:cNvSpPr>
          <p:nvPr>
            <p:ph idx="1"/>
          </p:nvPr>
        </p:nvSpPr>
        <p:spPr>
          <a:xfrm>
            <a:off x="1807964" y="142909"/>
            <a:ext cx="8645939" cy="6502318"/>
          </a:xfrm>
        </p:spPr>
        <p:txBody>
          <a:bodyPr/>
          <a:lstStyle/>
          <a:p>
            <a:pPr>
              <a:lnSpc>
                <a:spcPct val="150000"/>
              </a:lnSpc>
              <a:buFontTx/>
              <a:buNone/>
            </a:pPr>
            <a:r>
              <a:rPr lang="zh-CN" altLang="en-US" sz="2400" dirty="0" smtClean="0">
                <a:latin typeface="黑体" panose="02010609060101010101" pitchFamily="49" charset="-122"/>
                <a:ea typeface="黑体" panose="02010609060101010101" pitchFamily="49" charset="-122"/>
              </a:rPr>
              <a:t>子程序</a:t>
            </a:r>
            <a:r>
              <a:rPr lang="zh-CN" altLang="en-US" sz="2400" dirty="0">
                <a:latin typeface="黑体" panose="02010609060101010101" pitchFamily="49" charset="-122"/>
                <a:ea typeface="黑体" panose="02010609060101010101" pitchFamily="49" charset="-122"/>
              </a:rPr>
              <a:t>调用与返回指令</a:t>
            </a:r>
            <a:endParaRPr lang="en-US" altLang="zh-CN" sz="2400" dirty="0">
              <a:latin typeface="黑体" panose="02010609060101010101" pitchFamily="49" charset="-122"/>
              <a:ea typeface="黑体" panose="02010609060101010101" pitchFamily="49" charset="-122"/>
            </a:endParaRPr>
          </a:p>
          <a:p>
            <a:pPr>
              <a:lnSpc>
                <a:spcPct val="150000"/>
              </a:lnSpc>
              <a:buFontTx/>
              <a:buNone/>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）调用指令</a:t>
            </a:r>
            <a:r>
              <a:rPr lang="en-US" altLang="zh-CN" sz="2400" b="1" dirty="0">
                <a:latin typeface="黑体" panose="02010609060101010101" pitchFamily="49" charset="-122"/>
                <a:ea typeface="黑体" panose="02010609060101010101" pitchFamily="49" charset="-122"/>
              </a:rPr>
              <a:t>CALL</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用于调用子程序。</a:t>
            </a:r>
          </a:p>
          <a:p>
            <a:pPr>
              <a:lnSpc>
                <a:spcPct val="150000"/>
              </a:lnSpc>
              <a:buFontTx/>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）段内直接调用</a:t>
            </a:r>
          </a:p>
          <a:p>
            <a:pPr>
              <a:lnSpc>
                <a:spcPct val="150000"/>
              </a:lnSpc>
              <a:buFontTx/>
              <a:buNone/>
            </a:pPr>
            <a:r>
              <a:rPr lang="zh-CN" altLang="en-US" sz="2400" dirty="0">
                <a:latin typeface="黑体" panose="02010609060101010101" pitchFamily="49" charset="-122"/>
                <a:ea typeface="黑体" panose="02010609060101010101" pitchFamily="49" charset="-122"/>
              </a:rPr>
              <a:t>指令格式：</a:t>
            </a:r>
            <a:r>
              <a:rPr lang="en-US" altLang="zh-CN" sz="2400" dirty="0">
                <a:latin typeface="黑体" panose="02010609060101010101" pitchFamily="49" charset="-122"/>
                <a:ea typeface="黑体" panose="02010609060101010101" pitchFamily="49" charset="-122"/>
              </a:rPr>
              <a:t>CALL  DST </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要求：</a:t>
            </a:r>
            <a:r>
              <a:rPr lang="en-US" altLang="zh-CN" sz="2400" dirty="0">
                <a:latin typeface="黑体" panose="02010609060101010101" pitchFamily="49" charset="-122"/>
                <a:ea typeface="黑体" panose="02010609060101010101" pitchFamily="49" charset="-122"/>
              </a:rPr>
              <a:t>DST</a:t>
            </a:r>
            <a:r>
              <a:rPr lang="zh-CN" altLang="en-US" sz="2400" dirty="0">
                <a:latin typeface="黑体" panose="02010609060101010101" pitchFamily="49" charset="-122"/>
                <a:ea typeface="黑体" panose="02010609060101010101" pitchFamily="49" charset="-122"/>
              </a:rPr>
              <a:t>为子程序名。</a:t>
            </a:r>
          </a:p>
          <a:p>
            <a:pPr>
              <a:lnSpc>
                <a:spcPct val="150000"/>
              </a:lnSpc>
              <a:buFontTx/>
              <a:buNone/>
            </a:pPr>
            <a:r>
              <a:rPr lang="zh-CN" altLang="en-US" sz="2400" dirty="0">
                <a:latin typeface="黑体" panose="02010609060101010101" pitchFamily="49" charset="-122"/>
                <a:ea typeface="黑体" panose="02010609060101010101" pitchFamily="49" charset="-122"/>
              </a:rPr>
              <a:t>指令功能：调用一个近子程序，该子程序在本段内。指令汇编后，得到</a:t>
            </a:r>
            <a:r>
              <a:rPr lang="en-US" altLang="zh-CN" sz="2400" dirty="0">
                <a:latin typeface="黑体" panose="02010609060101010101" pitchFamily="49" charset="-122"/>
                <a:ea typeface="黑体" panose="02010609060101010101" pitchFamily="49" charset="-122"/>
              </a:rPr>
              <a:t>CALL</a:t>
            </a:r>
            <a:r>
              <a:rPr lang="zh-CN" altLang="en-US" sz="2400" dirty="0">
                <a:latin typeface="黑体" panose="02010609060101010101" pitchFamily="49" charset="-122"/>
                <a:ea typeface="黑体" panose="02010609060101010101" pitchFamily="49" charset="-122"/>
              </a:rPr>
              <a:t>的下一条指令与被调用的子程序入口地址之间的</a:t>
            </a:r>
            <a:r>
              <a:rPr lang="en-US" altLang="zh-CN" sz="2400" dirty="0">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位相对偏移量</a:t>
            </a:r>
            <a:r>
              <a:rPr lang="en-US" altLang="zh-CN" sz="2400" dirty="0">
                <a:latin typeface="黑体" panose="02010609060101010101" pitchFamily="49" charset="-122"/>
                <a:ea typeface="黑体" panose="02010609060101010101" pitchFamily="49" charset="-122"/>
              </a:rPr>
              <a:t>DISP</a:t>
            </a:r>
            <a:r>
              <a:rPr lang="zh-CN" altLang="en-US" sz="2400" dirty="0">
                <a:latin typeface="黑体" panose="02010609060101010101" pitchFamily="49" charset="-122"/>
                <a:ea typeface="黑体" panose="02010609060101010101" pitchFamily="49" charset="-122"/>
              </a:rPr>
              <a:t>。段内调用指令功能是将当前指令指针</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内容自动压入堆栈，堆栈指针</a:t>
            </a:r>
            <a:r>
              <a:rPr lang="en-US" altLang="zh-CN" sz="2400" dirty="0">
                <a:latin typeface="黑体" panose="02010609060101010101" pitchFamily="49" charset="-122"/>
                <a:ea typeface="黑体" panose="02010609060101010101" pitchFamily="49" charset="-122"/>
              </a:rPr>
              <a:t>SP</a:t>
            </a:r>
            <a:r>
              <a:rPr lang="zh-CN" altLang="en-US" sz="2400" dirty="0">
                <a:latin typeface="黑体" panose="02010609060101010101" pitchFamily="49" charset="-122"/>
                <a:ea typeface="黑体" panose="02010609060101010101" pitchFamily="49" charset="-122"/>
              </a:rPr>
              <a:t>自动减</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，然后将相对偏移量</a:t>
            </a:r>
            <a:r>
              <a:rPr lang="en-US" altLang="zh-CN" sz="2400" dirty="0">
                <a:latin typeface="黑体" panose="02010609060101010101" pitchFamily="49" charset="-122"/>
                <a:ea typeface="黑体" panose="02010609060101010101" pitchFamily="49" charset="-122"/>
              </a:rPr>
              <a:t>DISP</a:t>
            </a:r>
            <a:r>
              <a:rPr lang="zh-CN" altLang="en-US" sz="2400" dirty="0">
                <a:latin typeface="黑体" panose="02010609060101010101" pitchFamily="49" charset="-122"/>
                <a:ea typeface="黑体" panose="02010609060101010101" pitchFamily="49" charset="-122"/>
              </a:rPr>
              <a:t>送到</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中，使程序控制转移到调用的子程序。</a:t>
            </a:r>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88370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内容占位符 2"/>
          <p:cNvSpPr>
            <a:spLocks noGrp="1"/>
          </p:cNvSpPr>
          <p:nvPr>
            <p:ph idx="1"/>
          </p:nvPr>
        </p:nvSpPr>
        <p:spPr>
          <a:xfrm>
            <a:off x="1665056" y="714541"/>
            <a:ext cx="8717392" cy="5382871"/>
          </a:xfrm>
        </p:spPr>
        <p:txBody>
          <a:bodyPr/>
          <a:lstStyle/>
          <a:p>
            <a:pPr>
              <a:lnSpc>
                <a:spcPct val="150000"/>
              </a:lnSpc>
              <a:buFontTx/>
              <a:buNone/>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）段内间接调用</a:t>
            </a:r>
          </a:p>
          <a:p>
            <a:pPr>
              <a:lnSpc>
                <a:spcPct val="150000"/>
              </a:lnSpc>
              <a:buFontTx/>
              <a:buNone/>
            </a:pPr>
            <a:r>
              <a:rPr lang="zh-CN" altLang="en-US" sz="2400" dirty="0">
                <a:latin typeface="黑体" panose="02010609060101010101" pitchFamily="49" charset="-122"/>
                <a:ea typeface="黑体" panose="02010609060101010101" pitchFamily="49" charset="-122"/>
              </a:rPr>
              <a:t>指令格式：</a:t>
            </a:r>
            <a:r>
              <a:rPr lang="en-US" altLang="zh-CN" sz="2400" dirty="0">
                <a:latin typeface="黑体" panose="02010609060101010101" pitchFamily="49" charset="-122"/>
                <a:ea typeface="黑体" panose="02010609060101010101" pitchFamily="49" charset="-122"/>
              </a:rPr>
              <a:t>CALL  SRC</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要求：</a:t>
            </a:r>
            <a:r>
              <a:rPr lang="en-US" altLang="zh-CN" sz="2400" dirty="0">
                <a:latin typeface="黑体" panose="02010609060101010101" pitchFamily="49" charset="-122"/>
                <a:ea typeface="黑体" panose="02010609060101010101" pitchFamily="49" charset="-122"/>
              </a:rPr>
              <a:t>SRC</a:t>
            </a:r>
            <a:r>
              <a:rPr lang="zh-CN" altLang="en-US" sz="2400" dirty="0">
                <a:latin typeface="黑体" panose="02010609060101010101" pitchFamily="49" charset="-122"/>
                <a:ea typeface="黑体" panose="02010609060101010101" pitchFamily="49" charset="-122"/>
              </a:rPr>
              <a:t>为</a:t>
            </a:r>
            <a:r>
              <a:rPr lang="en-US" altLang="zh-CN" sz="2400" dirty="0">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位寄存器或者各种寻址方式的存储器操作数。</a:t>
            </a:r>
          </a:p>
          <a:p>
            <a:pPr>
              <a:lnSpc>
                <a:spcPct val="150000"/>
              </a:lnSpc>
              <a:buFontTx/>
              <a:buNone/>
            </a:pPr>
            <a:r>
              <a:rPr lang="zh-CN" altLang="en-US" sz="2400" dirty="0">
                <a:latin typeface="黑体" panose="02010609060101010101" pitchFamily="49" charset="-122"/>
                <a:ea typeface="黑体" panose="02010609060101010101" pitchFamily="49" charset="-122"/>
              </a:rPr>
              <a:t>指令功能：将指令指针寄存器</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的内容自动压入堆栈，然后将</a:t>
            </a:r>
            <a:r>
              <a:rPr lang="en-US" altLang="zh-CN" sz="2400" dirty="0">
                <a:latin typeface="黑体" panose="02010609060101010101" pitchFamily="49" charset="-122"/>
                <a:ea typeface="黑体" panose="02010609060101010101" pitchFamily="49" charset="-122"/>
              </a:rPr>
              <a:t>SRC</a:t>
            </a:r>
            <a:r>
              <a:rPr lang="zh-CN" altLang="en-US" sz="2400" dirty="0">
                <a:latin typeface="黑体" panose="02010609060101010101" pitchFamily="49" charset="-122"/>
                <a:ea typeface="黑体" panose="02010609060101010101" pitchFamily="49" charset="-122"/>
              </a:rPr>
              <a:t>的内容传送到</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，转到子程序的入口地址去执行。</a:t>
            </a:r>
          </a:p>
          <a:p>
            <a:pPr>
              <a:lnSpc>
                <a:spcPct val="150000"/>
              </a:lnSpc>
              <a:buFontTx/>
              <a:buNone/>
            </a:pP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CALL  </a:t>
            </a:r>
            <a:r>
              <a:rPr lang="en-US" altLang="zh-CN" sz="2400" dirty="0">
                <a:latin typeface="黑体" panose="02010609060101010101" pitchFamily="49" charset="-122"/>
                <a:ea typeface="黑体" panose="02010609060101010101" pitchFamily="49" charset="-122"/>
              </a:rPr>
              <a:t>CX                     </a:t>
            </a:r>
            <a:r>
              <a:rPr lang="zh-CN" altLang="en-US" sz="2400" dirty="0">
                <a:latin typeface="黑体" panose="02010609060101010101" pitchFamily="49" charset="-122"/>
                <a:ea typeface="黑体" panose="02010609060101010101" pitchFamily="49" charset="-122"/>
              </a:rPr>
              <a:t>；子程序入口地址的偏移量为</a:t>
            </a:r>
            <a:r>
              <a:rPr lang="en-US" altLang="zh-CN" sz="2400" dirty="0">
                <a:latin typeface="黑体" panose="02010609060101010101" pitchFamily="49" charset="-122"/>
                <a:ea typeface="黑体" panose="02010609060101010101" pitchFamily="49" charset="-122"/>
              </a:rPr>
              <a:t>CX</a:t>
            </a:r>
            <a:r>
              <a:rPr lang="zh-CN" altLang="en-US" sz="2400" dirty="0">
                <a:latin typeface="黑体" panose="02010609060101010101" pitchFamily="49" charset="-122"/>
                <a:ea typeface="黑体" panose="02010609060101010101" pitchFamily="49" charset="-122"/>
              </a:rPr>
              <a:t>的内容</a:t>
            </a:r>
          </a:p>
          <a:p>
            <a:pPr>
              <a:lnSpc>
                <a:spcPct val="150000"/>
              </a:lnSpc>
              <a:buFontTx/>
              <a:buNone/>
            </a:pPr>
            <a:r>
              <a:rPr lang="en-US" altLang="zh-CN" sz="2400" dirty="0">
                <a:latin typeface="黑体" panose="02010609060101010101" pitchFamily="49" charset="-122"/>
                <a:ea typeface="黑体" panose="02010609060101010101" pitchFamily="49" charset="-122"/>
              </a:rPr>
              <a:t>CALL  WORD PTR [BX+SI+20H]   </a:t>
            </a:r>
            <a:r>
              <a:rPr lang="zh-CN" altLang="en-US" sz="2400" dirty="0">
                <a:latin typeface="黑体" panose="02010609060101010101" pitchFamily="49" charset="-122"/>
                <a:ea typeface="黑体" panose="02010609060101010101" pitchFamily="49" charset="-122"/>
              </a:rPr>
              <a:t>；子程序入口地址：</a:t>
            </a:r>
            <a:r>
              <a:rPr lang="en-US" altLang="zh-CN" sz="2400" dirty="0">
                <a:latin typeface="黑体" panose="02010609060101010101" pitchFamily="49" charset="-122"/>
                <a:ea typeface="黑体" panose="02010609060101010101" pitchFamily="49" charset="-122"/>
              </a:rPr>
              <a:t>IP←[BX+SI+20H]</a:t>
            </a:r>
            <a:r>
              <a:rPr lang="zh-CN" altLang="en-US" sz="2400" dirty="0">
                <a:latin typeface="黑体" panose="02010609060101010101" pitchFamily="49" charset="-122"/>
                <a:ea typeface="黑体" panose="02010609060101010101" pitchFamily="49" charset="-122"/>
              </a:rPr>
              <a:t>单元中的字数据</a:t>
            </a:r>
          </a:p>
          <a:p>
            <a:endParaRPr lang="zh-CN" altLang="en-US" sz="2400" dirty="0"/>
          </a:p>
        </p:txBody>
      </p:sp>
    </p:spTree>
    <p:extLst>
      <p:ext uri="{BB962C8B-B14F-4D97-AF65-F5344CB8AC3E}">
        <p14:creationId xmlns:p14="http://schemas.microsoft.com/office/powerpoint/2010/main" val="1036120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内容占位符 2"/>
          <p:cNvSpPr>
            <a:spLocks noGrp="1"/>
          </p:cNvSpPr>
          <p:nvPr>
            <p:ph idx="1"/>
          </p:nvPr>
        </p:nvSpPr>
        <p:spPr>
          <a:xfrm>
            <a:off x="1879418" y="714541"/>
            <a:ext cx="8788846" cy="5168509"/>
          </a:xfrm>
        </p:spPr>
        <p:txBody>
          <a:bodyPr/>
          <a:lstStyle/>
          <a:p>
            <a:pPr>
              <a:lnSpc>
                <a:spcPct val="150000"/>
              </a:lnSpc>
              <a:buFontTx/>
              <a:buNone/>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）段间直接调用</a:t>
            </a:r>
          </a:p>
          <a:p>
            <a:pPr>
              <a:lnSpc>
                <a:spcPct val="150000"/>
              </a:lnSpc>
              <a:buFontTx/>
              <a:buNone/>
            </a:pPr>
            <a:r>
              <a:rPr lang="zh-CN" altLang="en-US" sz="2400" dirty="0">
                <a:latin typeface="黑体" panose="02010609060101010101" pitchFamily="49" charset="-122"/>
                <a:ea typeface="黑体" panose="02010609060101010101" pitchFamily="49" charset="-122"/>
              </a:rPr>
              <a:t>指令格式：</a:t>
            </a:r>
            <a:r>
              <a:rPr lang="en-US" altLang="zh-CN" sz="2400" dirty="0">
                <a:latin typeface="黑体" panose="02010609060101010101" pitchFamily="49" charset="-122"/>
                <a:ea typeface="黑体" panose="02010609060101010101" pitchFamily="49" charset="-122"/>
              </a:rPr>
              <a:t>CALL  DST</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要求：</a:t>
            </a:r>
            <a:r>
              <a:rPr lang="en-US" altLang="zh-CN" sz="2400" dirty="0">
                <a:latin typeface="黑体" panose="02010609060101010101" pitchFamily="49" charset="-122"/>
                <a:ea typeface="黑体" panose="02010609060101010101" pitchFamily="49" charset="-122"/>
              </a:rPr>
              <a:t>DST</a:t>
            </a:r>
            <a:r>
              <a:rPr lang="zh-CN" altLang="en-US" sz="2400" dirty="0">
                <a:latin typeface="黑体" panose="02010609060101010101" pitchFamily="49" charset="-122"/>
                <a:ea typeface="黑体" panose="02010609060101010101" pitchFamily="49" charset="-122"/>
              </a:rPr>
              <a:t>给出子程序入口地址的完整信息，即段基地址</a:t>
            </a:r>
            <a:r>
              <a:rPr lang="en-US" altLang="zh-CN" sz="2400" dirty="0">
                <a:latin typeface="黑体" panose="02010609060101010101" pitchFamily="49" charset="-122"/>
                <a:ea typeface="黑体" panose="02010609060101010101" pitchFamily="49" charset="-122"/>
              </a:rPr>
              <a:t>CS</a:t>
            </a:r>
            <a:r>
              <a:rPr lang="zh-CN" altLang="en-US" sz="2400" dirty="0">
                <a:latin typeface="黑体" panose="02010609060101010101" pitchFamily="49" charset="-122"/>
                <a:ea typeface="黑体" panose="02010609060101010101" pitchFamily="49" charset="-122"/>
              </a:rPr>
              <a:t>和偏移量</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a:t>
            </a:r>
          </a:p>
          <a:p>
            <a:pPr>
              <a:lnSpc>
                <a:spcPct val="150000"/>
              </a:lnSpc>
              <a:buFontTx/>
              <a:buNone/>
            </a:pPr>
            <a:r>
              <a:rPr lang="zh-CN" altLang="en-US" sz="2400" dirty="0">
                <a:latin typeface="黑体" panose="02010609060101010101" pitchFamily="49" charset="-122"/>
                <a:ea typeface="黑体" panose="02010609060101010101" pitchFamily="49" charset="-122"/>
              </a:rPr>
              <a:t>指令功能：把现行</a:t>
            </a:r>
            <a:r>
              <a:rPr lang="en-US" altLang="zh-CN" sz="2400" dirty="0">
                <a:latin typeface="黑体" panose="02010609060101010101" pitchFamily="49" charset="-122"/>
                <a:ea typeface="黑体" panose="02010609060101010101" pitchFamily="49" charset="-122"/>
              </a:rPr>
              <a:t>CS</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值压入堆栈，再把子程序对应段基址和偏移地址分别送入</a:t>
            </a:r>
            <a:r>
              <a:rPr lang="en-US" altLang="zh-CN" sz="2400" dirty="0">
                <a:latin typeface="黑体" panose="02010609060101010101" pitchFamily="49" charset="-122"/>
                <a:ea typeface="黑体" panose="02010609060101010101" pitchFamily="49" charset="-122"/>
              </a:rPr>
              <a:t>CS</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，程序转向子程序执行。</a:t>
            </a:r>
          </a:p>
          <a:p>
            <a:pPr>
              <a:lnSpc>
                <a:spcPct val="150000"/>
              </a:lnSpc>
              <a:buFontTx/>
              <a:buNone/>
            </a:pP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CALL  </a:t>
            </a:r>
            <a:r>
              <a:rPr lang="en-US" altLang="zh-CN" sz="2400" dirty="0">
                <a:latin typeface="黑体" panose="02010609060101010101" pitchFamily="49" charset="-122"/>
                <a:ea typeface="黑体" panose="02010609060101010101" pitchFamily="49" charset="-122"/>
              </a:rPr>
              <a:t>2500H:1000H          </a:t>
            </a:r>
            <a:r>
              <a:rPr lang="zh-CN" altLang="en-US" sz="2400" dirty="0">
                <a:latin typeface="黑体" panose="02010609060101010101" pitchFamily="49" charset="-122"/>
                <a:ea typeface="黑体" panose="02010609060101010101" pitchFamily="49" charset="-122"/>
              </a:rPr>
              <a:t>；子程序入口地址为</a:t>
            </a:r>
            <a:r>
              <a:rPr lang="en-US" altLang="zh-CN" sz="2400" dirty="0">
                <a:latin typeface="黑体" panose="02010609060101010101" pitchFamily="49" charset="-122"/>
                <a:ea typeface="黑体" panose="02010609060101010101" pitchFamily="49" charset="-122"/>
              </a:rPr>
              <a:t>2500H:1000H </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CALL  FAR PTR PROCNAME   </a:t>
            </a:r>
            <a:r>
              <a:rPr lang="zh-CN" altLang="en-US" sz="2400" dirty="0">
                <a:latin typeface="黑体" panose="02010609060101010101" pitchFamily="49" charset="-122"/>
                <a:ea typeface="黑体" panose="02010609060101010101" pitchFamily="49" charset="-122"/>
              </a:rPr>
              <a:t>；子程序入口地址在另一段内</a:t>
            </a:r>
          </a:p>
          <a:p>
            <a:endParaRPr lang="zh-CN" altLang="en-US" sz="2400" dirty="0"/>
          </a:p>
        </p:txBody>
      </p:sp>
    </p:spTree>
    <p:extLst>
      <p:ext uri="{BB962C8B-B14F-4D97-AF65-F5344CB8AC3E}">
        <p14:creationId xmlns:p14="http://schemas.microsoft.com/office/powerpoint/2010/main" val="1895193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内容占位符 2"/>
          <p:cNvSpPr>
            <a:spLocks noGrp="1"/>
          </p:cNvSpPr>
          <p:nvPr>
            <p:ph idx="1"/>
          </p:nvPr>
        </p:nvSpPr>
        <p:spPr>
          <a:xfrm>
            <a:off x="1665056" y="643087"/>
            <a:ext cx="8645939" cy="5382871"/>
          </a:xfrm>
        </p:spPr>
        <p:txBody>
          <a:bodyPr/>
          <a:lstStyle/>
          <a:p>
            <a:pPr>
              <a:buFontTx/>
              <a:buNone/>
            </a:pP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假设</a:t>
            </a:r>
            <a:r>
              <a:rPr lang="zh-CN" altLang="en-US" sz="2400" dirty="0">
                <a:latin typeface="黑体" panose="02010609060101010101" pitchFamily="49" charset="-122"/>
                <a:ea typeface="黑体" panose="02010609060101010101" pitchFamily="49" charset="-122"/>
              </a:rPr>
              <a:t>在存储器中存有两个目标子程序地址</a:t>
            </a:r>
            <a:r>
              <a:rPr 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SIP0</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SIP1</a:t>
            </a:r>
            <a:r>
              <a:rPr lang="zh-CN" altLang="en-US" sz="2400" dirty="0">
                <a:latin typeface="黑体" panose="02010609060101010101" pitchFamily="49" charset="-122"/>
                <a:ea typeface="黑体" panose="02010609060101010101" pitchFamily="49" charset="-122"/>
              </a:rPr>
              <a:t>，序号分别为</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，下面一段程序根据</a:t>
            </a:r>
            <a:r>
              <a:rPr lang="en-US" altLang="zh-CN" sz="2400" dirty="0">
                <a:latin typeface="黑体" panose="02010609060101010101" pitchFamily="49" charset="-122"/>
                <a:ea typeface="黑体" panose="02010609060101010101" pitchFamily="49" charset="-122"/>
              </a:rPr>
              <a:t>SI</a:t>
            </a:r>
            <a:r>
              <a:rPr lang="zh-CN" altLang="en-US" sz="2400" dirty="0">
                <a:latin typeface="黑体" panose="02010609060101010101" pitchFamily="49" charset="-122"/>
                <a:ea typeface="黑体" panose="02010609060101010101" pitchFamily="49" charset="-122"/>
              </a:rPr>
              <a:t>寄存器的赋值，能调用不同目标子程序。</a:t>
            </a:r>
          </a:p>
          <a:p>
            <a:pPr>
              <a:buFontTx/>
              <a:buNone/>
            </a:pPr>
            <a:r>
              <a:rPr lang="en-US" altLang="zh-CN" sz="2400" dirty="0">
                <a:latin typeface="黑体" panose="02010609060101010101" pitchFamily="49" charset="-122"/>
                <a:ea typeface="黑体" panose="02010609060101010101" pitchFamily="49" charset="-122"/>
              </a:rPr>
              <a:t>PROCTABL  DD  SIP0</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DD  SIP1</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AX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SEG  PROCTABL</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DS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AX</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SI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ENTRY            </a:t>
            </a:r>
          </a:p>
          <a:p>
            <a:pPr>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ENTRY</a:t>
            </a:r>
            <a:r>
              <a:rPr lang="zh-CN" altLang="en-US" sz="2400" dirty="0">
                <a:latin typeface="黑体" panose="02010609060101010101" pitchFamily="49" charset="-122"/>
                <a:ea typeface="黑体" panose="02010609060101010101" pitchFamily="49" charset="-122"/>
              </a:rPr>
              <a:t>是目标子程序的序号的</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倍，</a:t>
            </a:r>
          </a:p>
          <a:p>
            <a:pPr>
              <a:buFontTx/>
              <a:buNone/>
            </a:pPr>
            <a:r>
              <a:rPr lang="zh-CN" altLang="en-US" sz="2400" dirty="0">
                <a:latin typeface="黑体" panose="02010609060101010101" pitchFamily="49" charset="-122"/>
                <a:ea typeface="黑体" panose="02010609060101010101" pitchFamily="49" charset="-122"/>
              </a:rPr>
              <a:t>；即相对于</a:t>
            </a:r>
            <a:r>
              <a:rPr lang="en-US" altLang="zh-CN" sz="2400" dirty="0">
                <a:latin typeface="黑体" panose="02010609060101010101" pitchFamily="49" charset="-122"/>
                <a:ea typeface="黑体" panose="02010609060101010101" pitchFamily="49" charset="-122"/>
              </a:rPr>
              <a:t>PROCTABL</a:t>
            </a:r>
            <a:r>
              <a:rPr lang="zh-CN" altLang="en-US" sz="2400" dirty="0">
                <a:latin typeface="黑体" panose="02010609060101010101" pitchFamily="49" charset="-122"/>
                <a:ea typeface="黑体" panose="02010609060101010101" pitchFamily="49" charset="-122"/>
              </a:rPr>
              <a:t>的字节地址</a:t>
            </a:r>
          </a:p>
          <a:p>
            <a:pPr>
              <a:buFontTx/>
              <a:buNone/>
            </a:pPr>
            <a:r>
              <a:rPr lang="en-US" altLang="zh-CN" sz="2400" dirty="0">
                <a:latin typeface="黑体" panose="02010609060101010101" pitchFamily="49" charset="-122"/>
                <a:ea typeface="黑体" panose="02010609060101010101" pitchFamily="49" charset="-122"/>
              </a:rPr>
              <a:t>CALL  FAR PTR PROCTABL [SI]</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56503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内容占位符 2"/>
          <p:cNvSpPr>
            <a:spLocks noGrp="1"/>
          </p:cNvSpPr>
          <p:nvPr>
            <p:ph idx="1"/>
          </p:nvPr>
        </p:nvSpPr>
        <p:spPr>
          <a:xfrm>
            <a:off x="1807964" y="714541"/>
            <a:ext cx="8503031" cy="5930686"/>
          </a:xfrm>
        </p:spPr>
        <p:txBody>
          <a:bodyPr/>
          <a:lstStyle/>
          <a:p>
            <a:pPr>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）返回指令</a:t>
            </a:r>
            <a:r>
              <a:rPr lang="en-US" altLang="zh-CN" sz="2400" b="1">
                <a:latin typeface="黑体" panose="02010609060101010101" pitchFamily="49" charset="-122"/>
                <a:ea typeface="黑体" panose="02010609060101010101" pitchFamily="49" charset="-122"/>
              </a:rPr>
              <a:t>RET</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）段内返回</a:t>
            </a:r>
          </a:p>
          <a:p>
            <a:pPr>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RET</a:t>
            </a:r>
            <a:endParaRPr lang="zh-CN" altLang="en-US" sz="2400">
              <a:latin typeface="黑体" panose="02010609060101010101" pitchFamily="49" charset="-122"/>
              <a:ea typeface="黑体" panose="02010609060101010101" pitchFamily="49" charset="-122"/>
            </a:endParaRPr>
          </a:p>
          <a:p>
            <a:pPr>
              <a:buFontTx/>
              <a:buNone/>
            </a:pPr>
            <a:r>
              <a:rPr lang="zh-CN" altLang="en-US" sz="2400">
                <a:latin typeface="黑体" panose="02010609060101010101" pitchFamily="49" charset="-122"/>
                <a:ea typeface="黑体" panose="02010609060101010101" pitchFamily="49" charset="-122"/>
              </a:rPr>
              <a:t>指令功能：把保护堆栈区的断点偏移地址送入指令指针寄存器</a:t>
            </a:r>
            <a:r>
              <a:rPr lang="en-US" altLang="zh-CN" sz="2400">
                <a:latin typeface="黑体" panose="02010609060101010101" pitchFamily="49" charset="-122"/>
                <a:ea typeface="黑体" panose="02010609060101010101" pitchFamily="49" charset="-122"/>
              </a:rPr>
              <a:t>IP</a:t>
            </a:r>
            <a:r>
              <a:rPr lang="zh-CN" altLang="en-US" sz="2400">
                <a:latin typeface="黑体" panose="02010609060101010101" pitchFamily="49" charset="-122"/>
                <a:ea typeface="黑体" panose="02010609060101010101" pitchFamily="49" charset="-122"/>
              </a:rPr>
              <a:t>，返回调用程序的地方继续执行。</a:t>
            </a:r>
          </a:p>
          <a:p>
            <a:pPr>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）段间返回</a:t>
            </a:r>
          </a:p>
          <a:p>
            <a:pPr>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RET</a:t>
            </a:r>
            <a:endParaRPr lang="zh-CN" altLang="en-US" sz="2400">
              <a:latin typeface="黑体" panose="02010609060101010101" pitchFamily="49" charset="-122"/>
              <a:ea typeface="黑体" panose="02010609060101010101" pitchFamily="49" charset="-122"/>
            </a:endParaRPr>
          </a:p>
          <a:p>
            <a:pPr>
              <a:buFontTx/>
              <a:buNone/>
            </a:pPr>
            <a:r>
              <a:rPr lang="zh-CN" altLang="en-US" sz="2400">
                <a:latin typeface="黑体" panose="02010609060101010101" pitchFamily="49" charset="-122"/>
                <a:ea typeface="黑体" panose="02010609060101010101" pitchFamily="49" charset="-122"/>
              </a:rPr>
              <a:t>指令功能：把保护堆栈区的断点偏移地址送入指令指针寄存器</a:t>
            </a:r>
            <a:r>
              <a:rPr lang="en-US" altLang="zh-CN" sz="2400">
                <a:latin typeface="黑体" panose="02010609060101010101" pitchFamily="49" charset="-122"/>
                <a:ea typeface="黑体" panose="02010609060101010101" pitchFamily="49" charset="-122"/>
              </a:rPr>
              <a:t>IP</a:t>
            </a:r>
            <a:r>
              <a:rPr lang="zh-CN" altLang="en-US" sz="2400">
                <a:latin typeface="黑体" panose="02010609060101010101" pitchFamily="49" charset="-122"/>
                <a:ea typeface="黑体" panose="02010609060101010101" pitchFamily="49" charset="-122"/>
              </a:rPr>
              <a:t>，段地址送到</a:t>
            </a:r>
            <a:r>
              <a:rPr lang="en-US" altLang="zh-CN" sz="2400">
                <a:latin typeface="黑体" panose="02010609060101010101" pitchFamily="49" charset="-122"/>
                <a:ea typeface="黑体" panose="02010609060101010101" pitchFamily="49" charset="-122"/>
              </a:rPr>
              <a:t>CS</a:t>
            </a:r>
            <a:r>
              <a:rPr lang="zh-CN" altLang="en-US" sz="2400">
                <a:latin typeface="黑体" panose="02010609060101010101" pitchFamily="49" charset="-122"/>
                <a:ea typeface="黑体" panose="02010609060101010101" pitchFamily="49" charset="-122"/>
              </a:rPr>
              <a:t>寄存器，返回调用程序的地方继续执行。使用该指令时，应注意保证</a:t>
            </a:r>
            <a:r>
              <a:rPr lang="en-US" altLang="zh-CN" sz="2400">
                <a:latin typeface="黑体" panose="02010609060101010101" pitchFamily="49" charset="-122"/>
                <a:ea typeface="黑体" panose="02010609060101010101" pitchFamily="49" charset="-122"/>
              </a:rPr>
              <a:t>CALL</a:t>
            </a:r>
            <a:r>
              <a:rPr lang="zh-CN" altLang="en-US" sz="2400">
                <a:latin typeface="黑体" panose="02010609060101010101" pitchFamily="49" charset="-122"/>
                <a:ea typeface="黑体" panose="02010609060101010101" pitchFamily="49" charset="-122"/>
              </a:rPr>
              <a:t>指令的类型与子程序中</a:t>
            </a:r>
            <a:r>
              <a:rPr lang="en-US" altLang="zh-CN" sz="2400">
                <a:latin typeface="黑体" panose="02010609060101010101" pitchFamily="49" charset="-122"/>
                <a:ea typeface="黑体" panose="02010609060101010101" pitchFamily="49" charset="-122"/>
              </a:rPr>
              <a:t>RET</a:t>
            </a:r>
            <a:r>
              <a:rPr lang="zh-CN" altLang="en-US" sz="2400">
                <a:latin typeface="黑体" panose="02010609060101010101" pitchFamily="49" charset="-122"/>
                <a:ea typeface="黑体" panose="02010609060101010101" pitchFamily="49" charset="-122"/>
              </a:rPr>
              <a:t>指令的类型匹配，以免发生返回地址错误。如果在定义子程序中，该子程序定义为远子程序</a:t>
            </a:r>
            <a:r>
              <a:rPr lang="en-US" altLang="zh-CN" sz="2400">
                <a:latin typeface="黑体" panose="02010609060101010101" pitchFamily="49" charset="-122"/>
                <a:ea typeface="黑体" panose="02010609060101010101" pitchFamily="49" charset="-122"/>
              </a:rPr>
              <a:t>FAR</a:t>
            </a:r>
            <a:r>
              <a:rPr lang="zh-CN" altLang="en-US" sz="2400">
                <a:latin typeface="黑体" panose="02010609060101010101" pitchFamily="49" charset="-122"/>
                <a:ea typeface="黑体" panose="02010609060101010101" pitchFamily="49" charset="-122"/>
              </a:rPr>
              <a:t>，对应的返回指令</a:t>
            </a:r>
            <a:r>
              <a:rPr lang="en-US" altLang="zh-CN" sz="2400">
                <a:latin typeface="黑体" panose="02010609060101010101" pitchFamily="49" charset="-122"/>
                <a:ea typeface="黑体" panose="02010609060101010101" pitchFamily="49" charset="-122"/>
              </a:rPr>
              <a:t>RET</a:t>
            </a:r>
            <a:r>
              <a:rPr lang="zh-CN" altLang="en-US" sz="2400">
                <a:latin typeface="黑体" panose="02010609060101010101" pitchFamily="49" charset="-122"/>
                <a:ea typeface="黑体" panose="02010609060101010101" pitchFamily="49" charset="-122"/>
              </a:rPr>
              <a:t>属于段间返回，若子程序定义为近子程序</a:t>
            </a:r>
            <a:r>
              <a:rPr lang="en-US" altLang="zh-CN" sz="2400">
                <a:latin typeface="黑体" panose="02010609060101010101" pitchFamily="49" charset="-122"/>
                <a:ea typeface="黑体" panose="02010609060101010101" pitchFamily="49" charset="-122"/>
              </a:rPr>
              <a:t>NEAR</a:t>
            </a:r>
            <a:r>
              <a:rPr lang="zh-CN" altLang="en-US" sz="2400">
                <a:latin typeface="黑体" panose="02010609060101010101" pitchFamily="49" charset="-122"/>
                <a:ea typeface="黑体" panose="02010609060101010101" pitchFamily="49" charset="-122"/>
              </a:rPr>
              <a:t>，对应的返回指令</a:t>
            </a:r>
            <a:r>
              <a:rPr lang="en-US" altLang="zh-CN" sz="2400">
                <a:latin typeface="黑体" panose="02010609060101010101" pitchFamily="49" charset="-122"/>
                <a:ea typeface="黑体" panose="02010609060101010101" pitchFamily="49" charset="-122"/>
              </a:rPr>
              <a:t>RET</a:t>
            </a:r>
            <a:r>
              <a:rPr lang="zh-CN" altLang="en-US" sz="2400">
                <a:latin typeface="黑体" panose="02010609060101010101" pitchFamily="49" charset="-122"/>
                <a:ea typeface="黑体" panose="02010609060101010101" pitchFamily="49" charset="-122"/>
              </a:rPr>
              <a:t>属于段内返回。</a:t>
            </a:r>
          </a:p>
          <a:p>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20292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内容占位符 2"/>
          <p:cNvSpPr>
            <a:spLocks noGrp="1"/>
          </p:cNvSpPr>
          <p:nvPr>
            <p:ph idx="1"/>
          </p:nvPr>
        </p:nvSpPr>
        <p:spPr>
          <a:xfrm>
            <a:off x="2093781" y="1357627"/>
            <a:ext cx="8145760" cy="4115753"/>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）带参数返回</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RET n</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注意：</a:t>
            </a:r>
            <a:r>
              <a:rPr lang="en-US" altLang="zh-CN" sz="2400">
                <a:latin typeface="黑体" panose="02010609060101010101" pitchFamily="49" charset="-122"/>
                <a:ea typeface="黑体" panose="02010609060101010101" pitchFamily="49" charset="-122"/>
              </a:rPr>
              <a:t>n</a:t>
            </a:r>
            <a:r>
              <a:rPr lang="zh-CN" altLang="en-US" sz="2400">
                <a:latin typeface="黑体" panose="02010609060101010101" pitchFamily="49" charset="-122"/>
                <a:ea typeface="黑体" panose="02010609060101010101" pitchFamily="49" charset="-122"/>
              </a:rPr>
              <a:t>为常数或表达式，</a:t>
            </a:r>
            <a:r>
              <a:rPr lang="en-US" altLang="zh-CN" sz="2400">
                <a:latin typeface="黑体" panose="02010609060101010101" pitchFamily="49" charset="-122"/>
                <a:ea typeface="黑体" panose="02010609060101010101" pitchFamily="49" charset="-122"/>
              </a:rPr>
              <a:t>n</a:t>
            </a:r>
            <a:r>
              <a:rPr lang="zh-CN" altLang="en-US" sz="2400">
                <a:latin typeface="黑体" panose="02010609060101010101" pitchFamily="49" charset="-122"/>
                <a:ea typeface="黑体" panose="02010609060101010101" pitchFamily="49" charset="-122"/>
              </a:rPr>
              <a:t>只能是</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位偶数，不能为奇数。</a:t>
            </a:r>
          </a:p>
          <a:p>
            <a:pPr>
              <a:lnSpc>
                <a:spcPct val="150000"/>
              </a:lnSpc>
              <a:buFontTx/>
              <a:buNone/>
            </a:pPr>
            <a:r>
              <a:rPr lang="zh-CN" altLang="en-US" sz="2400">
                <a:latin typeface="黑体" panose="02010609060101010101" pitchFamily="49" charset="-122"/>
                <a:ea typeface="黑体" panose="02010609060101010101" pitchFamily="49" charset="-122"/>
              </a:rPr>
              <a:t>该指令也分为段内（近子程序）返回和段间（远子程序）返回，其操作与返回指令</a:t>
            </a:r>
            <a:r>
              <a:rPr lang="en-US" altLang="zh-CN" sz="2400">
                <a:latin typeface="黑体" panose="02010609060101010101" pitchFamily="49" charset="-122"/>
                <a:ea typeface="黑体" panose="02010609060101010101" pitchFamily="49" charset="-122"/>
              </a:rPr>
              <a:t>RET</a:t>
            </a:r>
            <a:r>
              <a:rPr lang="zh-CN" altLang="en-US" sz="2400">
                <a:latin typeface="黑体" panose="02010609060101010101" pitchFamily="49" charset="-122"/>
                <a:ea typeface="黑体" panose="02010609060101010101" pitchFamily="49" charset="-122"/>
              </a:rPr>
              <a:t>基本相同，不同之处是最后将修改堆栈指针</a:t>
            </a:r>
            <a:r>
              <a:rPr lang="en-US" altLang="zh-CN" sz="2400">
                <a:latin typeface="黑体" panose="02010609060101010101" pitchFamily="49" charset="-122"/>
                <a:ea typeface="黑体" panose="02010609060101010101" pitchFamily="49" charset="-122"/>
              </a:rPr>
              <a:t>SP</a:t>
            </a:r>
            <a:r>
              <a:rPr lang="zh-CN" altLang="en-US" sz="2400">
                <a:latin typeface="黑体" panose="02010609060101010101" pitchFamily="49" charset="-122"/>
                <a:ea typeface="黑体" panose="02010609060101010101" pitchFamily="49" charset="-122"/>
              </a:rPr>
              <a:t>，即</a:t>
            </a:r>
            <a:r>
              <a:rPr lang="en-US" altLang="zh-CN" sz="2400">
                <a:latin typeface="黑体" panose="02010609060101010101" pitchFamily="49" charset="-122"/>
                <a:ea typeface="黑体" panose="02010609060101010101" pitchFamily="49" charset="-122"/>
              </a:rPr>
              <a:t>SP←SP+n</a:t>
            </a:r>
            <a:r>
              <a:rPr lang="zh-CN" altLang="en-US" sz="240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140442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062758" y="909514"/>
            <a:ext cx="3528618" cy="563693"/>
          </a:xfrm>
        </p:spPr>
        <p:txBody>
          <a:bodyPr/>
          <a:lstStyle/>
          <a:p>
            <a:pPr algn="l" eaLnBrk="1" hangingPunct="1"/>
            <a:r>
              <a:rPr lang="en-US" altLang="zh-CN" sz="2400" dirty="0" smtClean="0">
                <a:solidFill>
                  <a:schemeClr val="tx1"/>
                </a:solidFill>
                <a:latin typeface="黑体" panose="02010609060101010101" pitchFamily="49" charset="-122"/>
              </a:rPr>
              <a:t>3</a:t>
            </a:r>
            <a:r>
              <a:rPr lang="zh-CN" altLang="en-US" sz="2400" dirty="0" smtClean="0">
                <a:solidFill>
                  <a:schemeClr val="tx1"/>
                </a:solidFill>
                <a:latin typeface="黑体" panose="02010609060101010101" pitchFamily="49" charset="-122"/>
              </a:rPr>
              <a:t>．</a:t>
            </a:r>
            <a:r>
              <a:rPr lang="zh-CN" altLang="en-US" sz="2400" dirty="0">
                <a:latin typeface="黑体" panose="02010609060101010101" pitchFamily="49" charset="-122"/>
              </a:rPr>
              <a:t>子</a:t>
            </a:r>
            <a:r>
              <a:rPr lang="zh-CN" altLang="en-US" sz="2400" dirty="0" smtClean="0">
                <a:solidFill>
                  <a:schemeClr val="tx1"/>
                </a:solidFill>
                <a:latin typeface="黑体" panose="02010609060101010101" pitchFamily="49" charset="-122"/>
              </a:rPr>
              <a:t>程序设计举例</a:t>
            </a:r>
            <a:endParaRPr lang="zh-CN" altLang="en-US" sz="2400" dirty="0" smtClean="0">
              <a:solidFill>
                <a:schemeClr val="tx1"/>
              </a:solidFill>
              <a:latin typeface="黑体" panose="02010609060101010101" pitchFamily="49" charset="-122"/>
            </a:endParaRPr>
          </a:p>
        </p:txBody>
      </p:sp>
      <p:sp>
        <p:nvSpPr>
          <p:cNvPr id="119811" name="Rectangle 3"/>
          <p:cNvSpPr>
            <a:spLocks noGrp="1" noChangeArrowheads="1"/>
          </p:cNvSpPr>
          <p:nvPr>
            <p:ph type="body" idx="1"/>
          </p:nvPr>
        </p:nvSpPr>
        <p:spPr>
          <a:xfrm>
            <a:off x="2133477" y="1773648"/>
            <a:ext cx="7774199" cy="4115753"/>
          </a:xfrm>
        </p:spPr>
        <p:txBody>
          <a:bodyPr/>
          <a:lstStyle/>
          <a:p>
            <a:pPr eaLnBrk="1" hangingPunct="1">
              <a:lnSpc>
                <a:spcPct val="120000"/>
              </a:lnSpc>
              <a:buFontTx/>
              <a:buNone/>
            </a:pPr>
            <a:r>
              <a:rPr lang="zh-CN" altLang="en-US" sz="2400" b="1" dirty="0" smtClean="0">
                <a:latin typeface="黑体" panose="02010609060101010101" pitchFamily="49" charset="-122"/>
              </a:rPr>
              <a:t>例</a:t>
            </a:r>
            <a:r>
              <a:rPr lang="en-US" altLang="zh-CN" sz="2400" b="1" dirty="0">
                <a:latin typeface="黑体" panose="02010609060101010101" pitchFamily="49" charset="-122"/>
              </a:rPr>
              <a:t> </a:t>
            </a:r>
            <a:r>
              <a:rPr lang="en-US" altLang="zh-CN" sz="2400" b="1" dirty="0" smtClean="0">
                <a:latin typeface="黑体" panose="02010609060101010101" pitchFamily="49" charset="-122"/>
              </a:rPr>
              <a:t> </a:t>
            </a:r>
            <a:r>
              <a:rPr lang="zh-CN" altLang="en-US" sz="2400" dirty="0" smtClean="0">
                <a:latin typeface="黑体" panose="02010609060101010101" pitchFamily="49" charset="-122"/>
              </a:rPr>
              <a:t>编制</a:t>
            </a:r>
            <a:r>
              <a:rPr lang="zh-CN" altLang="en-US" sz="2400" dirty="0">
                <a:latin typeface="黑体" panose="02010609060101010101" pitchFamily="49" charset="-122"/>
              </a:rPr>
              <a:t>一个过程把</a:t>
            </a:r>
            <a:r>
              <a:rPr lang="en-US" altLang="zh-CN" sz="2400" dirty="0">
                <a:latin typeface="黑体" panose="02010609060101010101" pitchFamily="49" charset="-122"/>
              </a:rPr>
              <a:t>AL</a:t>
            </a:r>
            <a:r>
              <a:rPr lang="zh-CN" altLang="en-US" sz="2400" dirty="0">
                <a:latin typeface="黑体" panose="02010609060101010101" pitchFamily="49" charset="-122"/>
              </a:rPr>
              <a:t>寄存器内的二进制数用十六进制形式在屏幕上显示出来。</a:t>
            </a:r>
          </a:p>
          <a:p>
            <a:pPr eaLnBrk="1" hangingPunct="1">
              <a:lnSpc>
                <a:spcPct val="120000"/>
              </a:lnSpc>
              <a:buFontTx/>
              <a:buNone/>
            </a:pPr>
            <a:r>
              <a:rPr lang="zh-CN" altLang="en-US" sz="2400" dirty="0">
                <a:latin typeface="黑体" panose="02010609060101010101" pitchFamily="49" charset="-122"/>
              </a:rPr>
              <a:t> 分析：</a:t>
            </a:r>
            <a:r>
              <a:rPr lang="en-US" altLang="zh-CN" sz="2400" dirty="0">
                <a:latin typeface="黑体" panose="02010609060101010101" pitchFamily="49" charset="-122"/>
              </a:rPr>
              <a:t>AL</a:t>
            </a:r>
            <a:r>
              <a:rPr lang="zh-CN" altLang="en-US" sz="2400" dirty="0">
                <a:latin typeface="黑体" panose="02010609060101010101" pitchFamily="49" charset="-122"/>
              </a:rPr>
              <a:t>中</a:t>
            </a:r>
            <a:r>
              <a:rPr lang="en-US" altLang="zh-CN" sz="2400" dirty="0">
                <a:latin typeface="黑体" panose="02010609060101010101" pitchFamily="49" charset="-122"/>
              </a:rPr>
              <a:t>8</a:t>
            </a:r>
            <a:r>
              <a:rPr lang="zh-CN" altLang="en-US" sz="2400" dirty="0">
                <a:latin typeface="黑体" panose="02010609060101010101" pitchFamily="49" charset="-122"/>
              </a:rPr>
              <a:t>位二进制数对应</a:t>
            </a:r>
            <a:r>
              <a:rPr lang="en-US" altLang="zh-CN" sz="2400" dirty="0">
                <a:latin typeface="黑体" panose="02010609060101010101" pitchFamily="49" charset="-122"/>
              </a:rPr>
              <a:t>2</a:t>
            </a:r>
            <a:r>
              <a:rPr lang="zh-CN" altLang="en-US" sz="2400" dirty="0">
                <a:latin typeface="黑体" panose="02010609060101010101" pitchFamily="49" charset="-122"/>
              </a:rPr>
              <a:t>位十六进制数，先转换高</a:t>
            </a:r>
            <a:r>
              <a:rPr lang="en-US" altLang="zh-CN" sz="2400" dirty="0">
                <a:latin typeface="黑体" panose="02010609060101010101" pitchFamily="49" charset="-122"/>
              </a:rPr>
              <a:t>4</a:t>
            </a:r>
            <a:r>
              <a:rPr lang="zh-CN" altLang="en-US" sz="2400" dirty="0">
                <a:latin typeface="黑体" panose="02010609060101010101" pitchFamily="49" charset="-122"/>
              </a:rPr>
              <a:t>位成</a:t>
            </a:r>
            <a:r>
              <a:rPr lang="en-US" altLang="zh-CN" sz="2400" dirty="0">
                <a:latin typeface="黑体" panose="02010609060101010101" pitchFamily="49" charset="-122"/>
              </a:rPr>
              <a:t>ASCII</a:t>
            </a:r>
            <a:r>
              <a:rPr lang="zh-CN" altLang="en-US" sz="2400" dirty="0">
                <a:latin typeface="黑体" panose="02010609060101010101" pitchFamily="49" charset="-122"/>
              </a:rPr>
              <a:t>码并显示，然后转换低</a:t>
            </a:r>
            <a:r>
              <a:rPr lang="en-US" altLang="zh-CN" sz="2400" dirty="0">
                <a:latin typeface="黑体" panose="02010609060101010101" pitchFamily="49" charset="-122"/>
              </a:rPr>
              <a:t>4</a:t>
            </a:r>
            <a:r>
              <a:rPr lang="zh-CN" altLang="en-US" sz="2400" dirty="0">
                <a:latin typeface="黑体" panose="02010609060101010101" pitchFamily="49" charset="-122"/>
              </a:rPr>
              <a:t>位并显示。屏幕显示采用</a:t>
            </a:r>
            <a:r>
              <a:rPr lang="en-US" altLang="zh-CN" sz="2400" dirty="0">
                <a:latin typeface="黑体" panose="02010609060101010101" pitchFamily="49" charset="-122"/>
              </a:rPr>
              <a:t>02</a:t>
            </a:r>
            <a:r>
              <a:rPr lang="zh-CN" altLang="en-US" sz="2400" dirty="0">
                <a:latin typeface="黑体" panose="02010609060101010101" pitchFamily="49" charset="-122"/>
              </a:rPr>
              <a:t>号</a:t>
            </a:r>
            <a:r>
              <a:rPr lang="en-US" altLang="zh-CN" sz="2400" dirty="0">
                <a:latin typeface="黑体" panose="02010609060101010101" pitchFamily="49" charset="-122"/>
              </a:rPr>
              <a:t>DOS</a:t>
            </a:r>
            <a:r>
              <a:rPr lang="zh-CN" altLang="en-US" sz="2400" dirty="0">
                <a:latin typeface="黑体" panose="02010609060101010101" pitchFamily="49" charset="-122"/>
              </a:rPr>
              <a:t>功能调用。</a:t>
            </a:r>
          </a:p>
        </p:txBody>
      </p:sp>
    </p:spTree>
    <p:extLst>
      <p:ext uri="{BB962C8B-B14F-4D97-AF65-F5344CB8AC3E}">
        <p14:creationId xmlns:p14="http://schemas.microsoft.com/office/powerpoint/2010/main" val="3660026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2206519" y="1916558"/>
            <a:ext cx="7774199" cy="3756894"/>
          </a:xfrm>
        </p:spPr>
        <p:txBody>
          <a:bodyPr/>
          <a:lstStyle/>
          <a:p>
            <a:pPr algn="just" eaLnBrk="1" hangingPunct="1">
              <a:lnSpc>
                <a:spcPct val="150000"/>
              </a:lnSpc>
            </a:pPr>
            <a:r>
              <a:rPr lang="zh-CN" altLang="en-US" sz="2400" dirty="0">
                <a:latin typeface="黑体" panose="02010609060101010101" pitchFamily="49" charset="-122"/>
                <a:ea typeface="黑体" panose="02010609060101010101" pitchFamily="49" charset="-122"/>
              </a:rPr>
              <a:t>主程序在调用子程序时，通常需要向其提供一些数据，对于子程序来说就是入口参数（输入参数）</a:t>
            </a:r>
          </a:p>
          <a:p>
            <a:pPr algn="just" eaLnBrk="1" hangingPunct="1">
              <a:lnSpc>
                <a:spcPct val="150000"/>
              </a:lnSpc>
            </a:pPr>
            <a:r>
              <a:rPr lang="zh-CN" altLang="en-US" sz="2400" dirty="0">
                <a:latin typeface="黑体" panose="02010609060101010101" pitchFamily="49" charset="-122"/>
                <a:ea typeface="黑体" panose="02010609060101010101" pitchFamily="49" charset="-122"/>
              </a:rPr>
              <a:t>子程序执行结束也要返回给主程序必要的数据，这就是子程序的出口参数（输出参数）。</a:t>
            </a:r>
          </a:p>
          <a:p>
            <a:pPr lvl="2" algn="just" eaLnBrk="1" hangingPunct="1">
              <a:lnSpc>
                <a:spcPct val="150000"/>
              </a:lnSpc>
              <a:buFontTx/>
              <a:buNone/>
            </a:pPr>
            <a:r>
              <a:rPr lang="en-US" altLang="zh-CN" sz="2400" dirty="0" smtClean="0">
                <a:solidFill>
                  <a:schemeClr val="tx1"/>
                </a:solidFill>
                <a:latin typeface="黑体" panose="02010609060101010101" pitchFamily="49" charset="-122"/>
                <a:ea typeface="黑体" panose="02010609060101010101" pitchFamily="49" charset="-122"/>
              </a:rPr>
              <a:t>1</a:t>
            </a:r>
            <a:r>
              <a:rPr lang="zh-CN" altLang="en-US" sz="2400" dirty="0" smtClean="0">
                <a:solidFill>
                  <a:schemeClr val="tx1"/>
                </a:solidFill>
                <a:latin typeface="黑体" panose="02010609060101010101" pitchFamily="49" charset="-122"/>
                <a:ea typeface="黑体" panose="02010609060101010101" pitchFamily="49" charset="-122"/>
              </a:rPr>
              <a:t>．用寄存器传递参数</a:t>
            </a:r>
          </a:p>
          <a:p>
            <a:pPr lvl="2" algn="just" eaLnBrk="1" hangingPunct="1">
              <a:lnSpc>
                <a:spcPct val="150000"/>
              </a:lnSpc>
              <a:buFontTx/>
              <a:buNone/>
            </a:pPr>
            <a:r>
              <a:rPr lang="en-US" altLang="zh-CN" sz="2400" dirty="0" smtClean="0">
                <a:solidFill>
                  <a:schemeClr val="tx1"/>
                </a:solidFill>
                <a:latin typeface="黑体" panose="02010609060101010101" pitchFamily="49" charset="-122"/>
                <a:ea typeface="黑体" panose="02010609060101010101" pitchFamily="49" charset="-122"/>
              </a:rPr>
              <a:t>2</a:t>
            </a:r>
            <a:r>
              <a:rPr lang="zh-CN" altLang="en-US" sz="2400" dirty="0" smtClean="0">
                <a:solidFill>
                  <a:schemeClr val="tx1"/>
                </a:solidFill>
                <a:latin typeface="黑体" panose="02010609060101010101" pitchFamily="49" charset="-122"/>
                <a:ea typeface="黑体" panose="02010609060101010101" pitchFamily="49" charset="-122"/>
              </a:rPr>
              <a:t>．用变量传递参数</a:t>
            </a:r>
          </a:p>
          <a:p>
            <a:pPr lvl="2" algn="just" eaLnBrk="1" hangingPunct="1">
              <a:lnSpc>
                <a:spcPct val="150000"/>
              </a:lnSpc>
              <a:buFontTx/>
              <a:buNone/>
            </a:pPr>
            <a:r>
              <a:rPr lang="en-US" altLang="zh-CN" sz="2400" dirty="0" smtClean="0">
                <a:solidFill>
                  <a:schemeClr val="tx1"/>
                </a:solidFill>
                <a:latin typeface="黑体" panose="02010609060101010101" pitchFamily="49" charset="-122"/>
                <a:ea typeface="黑体" panose="02010609060101010101" pitchFamily="49" charset="-122"/>
              </a:rPr>
              <a:t>3</a:t>
            </a:r>
            <a:r>
              <a:rPr lang="zh-CN" altLang="en-US" sz="2400" dirty="0" smtClean="0">
                <a:solidFill>
                  <a:schemeClr val="tx1"/>
                </a:solidFill>
                <a:latin typeface="黑体" panose="02010609060101010101" pitchFamily="49" charset="-122"/>
                <a:ea typeface="黑体" panose="02010609060101010101" pitchFamily="49" charset="-122"/>
              </a:rPr>
              <a:t>．用堆栈传递参数</a:t>
            </a:r>
          </a:p>
        </p:txBody>
      </p:sp>
      <p:sp>
        <p:nvSpPr>
          <p:cNvPr id="4" name="TextBox 16"/>
          <p:cNvSpPr txBox="1"/>
          <p:nvPr/>
        </p:nvSpPr>
        <p:spPr>
          <a:xfrm>
            <a:off x="3070870" y="1151082"/>
            <a:ext cx="3696060"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子程序的参数传递</a:t>
            </a:r>
            <a:endParaRPr lang="zh-CN" altLang="en-US" sz="2700" b="1" dirty="0">
              <a:solidFill>
                <a:schemeClr val="tx1">
                  <a:lumMod val="65000"/>
                  <a:lumOff val="35000"/>
                </a:schemeClr>
              </a:solidFill>
              <a:latin typeface="微软雅黑"/>
              <a:ea typeface="微软雅黑"/>
            </a:endParaRPr>
          </a:p>
        </p:txBody>
      </p:sp>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123727" y="1044659"/>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6126" y="1054031"/>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049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2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2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0-#ppt_w/2"/>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2277973" y="1413202"/>
            <a:ext cx="7774199" cy="3810882"/>
          </a:xfrm>
        </p:spPr>
        <p:txBody>
          <a:bodyPr/>
          <a:lstStyle/>
          <a:p>
            <a:pPr eaLnBrk="1" hangingPunct="1">
              <a:lnSpc>
                <a:spcPct val="80000"/>
              </a:lnSpc>
              <a:buFontTx/>
              <a:buNone/>
            </a:pPr>
            <a:endParaRPr lang="en-US" altLang="zh-CN" sz="2801" b="1" dirty="0">
              <a:latin typeface="黑体" panose="02010609060101010101" pitchFamily="49" charset="-122"/>
            </a:endParaRPr>
          </a:p>
          <a:p>
            <a:pPr eaLnBrk="1" hangingPunct="1">
              <a:lnSpc>
                <a:spcPct val="120000"/>
              </a:lnSpc>
              <a:buFontTx/>
              <a:buNone/>
            </a:pPr>
            <a:r>
              <a:rPr lang="en-US" altLang="zh-CN" sz="2400" dirty="0">
                <a:latin typeface="黑体" panose="02010609060101010101" pitchFamily="49" charset="-122"/>
                <a:ea typeface="黑体" panose="02010609060101010101" pitchFamily="49" charset="-122"/>
              </a:rPr>
              <a:t>MASM</a:t>
            </a:r>
            <a:r>
              <a:rPr lang="zh-CN" altLang="en-US" sz="2400" dirty="0">
                <a:latin typeface="黑体" panose="02010609060101010101" pitchFamily="49" charset="-122"/>
                <a:ea typeface="黑体" panose="02010609060101010101" pitchFamily="49" charset="-122"/>
              </a:rPr>
              <a:t>提供基数控制，</a:t>
            </a:r>
            <a:r>
              <a:rPr lang="en-US" altLang="zh-CN" sz="2400" dirty="0">
                <a:latin typeface="黑体" panose="02010609060101010101" pitchFamily="49" charset="-122"/>
                <a:ea typeface="黑体" panose="02010609060101010101" pitchFamily="49" charset="-122"/>
              </a:rPr>
              <a:t>.RADIX</a:t>
            </a:r>
            <a:r>
              <a:rPr lang="zh-CN" altLang="en-US" sz="2400" dirty="0">
                <a:latin typeface="黑体" panose="02010609060101010101" pitchFamily="49" charset="-122"/>
                <a:ea typeface="黑体" panose="02010609060101010101" pitchFamily="49" charset="-122"/>
              </a:rPr>
              <a:t>伪指令可以改变默认进制。</a:t>
            </a:r>
          </a:p>
          <a:p>
            <a:pPr eaLnBrk="1" hangingPunct="1">
              <a:lnSpc>
                <a:spcPct val="120000"/>
              </a:lnSpc>
              <a:buFontTx/>
              <a:buNone/>
            </a:pPr>
            <a:r>
              <a:rPr lang="zh-CN" altLang="en-US" sz="2400" dirty="0">
                <a:latin typeface="黑体" panose="02010609060101010101" pitchFamily="49" charset="-122"/>
                <a:ea typeface="黑体" panose="02010609060101010101" pitchFamily="49" charset="-122"/>
              </a:rPr>
              <a:t>伪指令格式： </a:t>
            </a:r>
            <a:r>
              <a:rPr lang="en-US" altLang="zh-CN" sz="2400" dirty="0">
                <a:latin typeface="黑体" panose="02010609060101010101" pitchFamily="49" charset="-122"/>
                <a:ea typeface="黑体" panose="02010609060101010101" pitchFamily="49" charset="-122"/>
              </a:rPr>
              <a:t>.RADIX n</a:t>
            </a:r>
          </a:p>
          <a:p>
            <a:pPr eaLnBrk="1" hangingPunct="1">
              <a:lnSpc>
                <a:spcPct val="120000"/>
              </a:lnSpc>
              <a:buFontTx/>
              <a:buNone/>
            </a:pPr>
            <a:r>
              <a:rPr lang="zh-CN" altLang="en-US" sz="2400" dirty="0">
                <a:latin typeface="黑体" panose="02010609060101010101" pitchFamily="49" charset="-122"/>
                <a:ea typeface="黑体" panose="02010609060101010101" pitchFamily="49" charset="-122"/>
              </a:rPr>
              <a:t>要求：</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为</a:t>
            </a:r>
            <a:r>
              <a:rPr lang="en-US" altLang="zh-CN" sz="2400" dirty="0">
                <a:latin typeface="黑体" panose="02010609060101010101" pitchFamily="49" charset="-122"/>
                <a:ea typeface="黑体" panose="02010609060101010101" pitchFamily="49" charset="-122"/>
              </a:rPr>
              <a:t>2~16</a:t>
            </a:r>
            <a:r>
              <a:rPr lang="zh-CN" altLang="en-US" sz="2400" dirty="0">
                <a:latin typeface="黑体" panose="02010609060101010101" pitchFamily="49" charset="-122"/>
                <a:ea typeface="黑体" panose="02010609060101010101" pitchFamily="49" charset="-122"/>
              </a:rPr>
              <a:t>范围内任何数值。</a:t>
            </a:r>
          </a:p>
          <a:p>
            <a:pPr eaLnBrk="1" hangingPunct="1">
              <a:lnSpc>
                <a:spcPct val="120000"/>
              </a:lnSpc>
              <a:buFontTx/>
              <a:buNone/>
            </a:pPr>
            <a:r>
              <a:rPr lang="zh-CN" altLang="en-US" sz="2400" dirty="0">
                <a:latin typeface="黑体" panose="02010609060101010101" pitchFamily="49" charset="-122"/>
                <a:ea typeface="黑体" panose="02010609060101010101" pitchFamily="49" charset="-122"/>
              </a:rPr>
              <a:t>功能：把</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表示的数值作为默认基数。</a:t>
            </a:r>
          </a:p>
          <a:p>
            <a:pPr eaLnBrk="1" hangingPunct="1">
              <a:lnSpc>
                <a:spcPct val="120000"/>
              </a:lnSpc>
              <a:buFontTx/>
              <a:buNone/>
            </a:pPr>
            <a:endParaRPr lang="zh-CN" altLang="en-US" sz="2400" dirty="0">
              <a:latin typeface="黑体" panose="02010609060101010101" pitchFamily="49" charset="-122"/>
              <a:ea typeface="黑体" panose="02010609060101010101" pitchFamily="49" charset="-122"/>
            </a:endParaRPr>
          </a:p>
          <a:p>
            <a:pPr eaLnBrk="1" hangingPunct="1">
              <a:lnSpc>
                <a:spcPct val="120000"/>
              </a:lnSpc>
              <a:buFontTx/>
              <a:buNone/>
            </a:pPr>
            <a:r>
              <a:rPr lang="zh-CN" altLang="en-US" sz="2400" dirty="0">
                <a:latin typeface="黑体" panose="02010609060101010101" pitchFamily="49" charset="-122"/>
                <a:ea typeface="黑体" panose="02010609060101010101" pitchFamily="49" charset="-122"/>
              </a:rPr>
              <a:t>例如指令“</a:t>
            </a:r>
            <a:r>
              <a:rPr lang="en-US" altLang="zh-CN" sz="2400" dirty="0">
                <a:latin typeface="黑体" panose="02010609060101010101" pitchFamily="49" charset="-122"/>
                <a:ea typeface="黑体" panose="02010609060101010101" pitchFamily="49" charset="-122"/>
              </a:rPr>
              <a:t>.RADIX 16”</a:t>
            </a:r>
            <a:r>
              <a:rPr lang="zh-CN" altLang="en-US" sz="2400" dirty="0">
                <a:latin typeface="黑体" panose="02010609060101010101" pitchFamily="49" charset="-122"/>
                <a:ea typeface="黑体" panose="02010609060101010101" pitchFamily="49" charset="-122"/>
              </a:rPr>
              <a:t>，将缺省基数改为</a:t>
            </a:r>
            <a:r>
              <a:rPr lang="en-US" altLang="zh-CN" sz="2400" dirty="0">
                <a:latin typeface="黑体" panose="02010609060101010101" pitchFamily="49" charset="-122"/>
                <a:ea typeface="黑体" panose="02010609060101010101" pitchFamily="49" charset="-122"/>
              </a:rPr>
              <a:t>16</a:t>
            </a:r>
          </a:p>
        </p:txBody>
      </p:sp>
    </p:spTree>
    <p:extLst>
      <p:ext uri="{BB962C8B-B14F-4D97-AF65-F5344CB8AC3E}">
        <p14:creationId xmlns:p14="http://schemas.microsoft.com/office/powerpoint/2010/main" val="2771384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2206519" y="765352"/>
            <a:ext cx="7774199" cy="1143265"/>
          </a:xfrm>
        </p:spPr>
        <p:txBody>
          <a:bodyPr/>
          <a:lstStyle/>
          <a:p>
            <a:pPr algn="l" eaLnBrk="1" hangingPunct="1"/>
            <a:r>
              <a:rPr lang="en-US" altLang="zh-CN" sz="2400" dirty="0" smtClean="0">
                <a:solidFill>
                  <a:schemeClr val="tx1"/>
                </a:solidFill>
                <a:latin typeface="黑体" panose="02010609060101010101" pitchFamily="49" charset="-122"/>
                <a:ea typeface="黑体" panose="02010609060101010101" pitchFamily="49" charset="-122"/>
              </a:rPr>
              <a:t>1</a:t>
            </a:r>
            <a:r>
              <a:rPr lang="zh-CN" altLang="en-US" sz="2400" dirty="0" smtClean="0">
                <a:solidFill>
                  <a:schemeClr val="tx1"/>
                </a:solidFill>
                <a:latin typeface="黑体" panose="02010609060101010101" pitchFamily="49" charset="-122"/>
                <a:ea typeface="黑体" panose="02010609060101010101" pitchFamily="49" charset="-122"/>
              </a:rPr>
              <a:t>．用寄存器传递参数</a:t>
            </a:r>
          </a:p>
        </p:txBody>
      </p:sp>
      <p:sp>
        <p:nvSpPr>
          <p:cNvPr id="121859" name="Rectangle 3"/>
          <p:cNvSpPr>
            <a:spLocks noGrp="1" noChangeArrowheads="1"/>
          </p:cNvSpPr>
          <p:nvPr>
            <p:ph type="body" idx="1"/>
          </p:nvPr>
        </p:nvSpPr>
        <p:spPr>
          <a:xfrm>
            <a:off x="2206519" y="1485578"/>
            <a:ext cx="8641215" cy="5249490"/>
          </a:xfrm>
        </p:spPr>
        <p:txBody>
          <a:bodyPr/>
          <a:lstStyle/>
          <a:p>
            <a:pPr eaLnBrk="1" hangingPunct="1">
              <a:lnSpc>
                <a:spcPct val="120000"/>
              </a:lnSpc>
              <a:buFontTx/>
              <a:buNone/>
            </a:pPr>
            <a:r>
              <a:rPr lang="zh-CN" altLang="en-US" sz="2400" b="1" dirty="0" smtClean="0">
                <a:latin typeface="黑体" panose="02010609060101010101" pitchFamily="49" charset="-122"/>
              </a:rPr>
              <a:t>例</a:t>
            </a:r>
            <a:r>
              <a:rPr lang="en-US" altLang="zh-CN" sz="2400" dirty="0" smtClean="0">
                <a:latin typeface="黑体" panose="02010609060101010101" pitchFamily="49" charset="-122"/>
              </a:rPr>
              <a:t> </a:t>
            </a:r>
            <a:r>
              <a:rPr lang="zh-CN" altLang="en-US" sz="2400" dirty="0">
                <a:latin typeface="黑体" panose="02010609060101010101" pitchFamily="49" charset="-122"/>
              </a:rPr>
              <a:t>设</a:t>
            </a:r>
            <a:r>
              <a:rPr lang="en-US" altLang="zh-CN" sz="2400" dirty="0">
                <a:latin typeface="黑体" panose="02010609060101010101" pitchFamily="49" charset="-122"/>
              </a:rPr>
              <a:t>ARRAY</a:t>
            </a:r>
            <a:r>
              <a:rPr lang="zh-CN" altLang="en-US" sz="2400" dirty="0">
                <a:latin typeface="黑体" panose="02010609060101010101" pitchFamily="49" charset="-122"/>
              </a:rPr>
              <a:t>是</a:t>
            </a:r>
            <a:r>
              <a:rPr lang="en-US" altLang="zh-CN" sz="2400" dirty="0">
                <a:latin typeface="黑体" panose="02010609060101010101" pitchFamily="49" charset="-122"/>
              </a:rPr>
              <a:t>10</a:t>
            </a:r>
            <a:r>
              <a:rPr lang="zh-CN" altLang="en-US" sz="2400" dirty="0">
                <a:latin typeface="黑体" panose="02010609060101010101" pitchFamily="49" charset="-122"/>
              </a:rPr>
              <a:t>个元素的数组，每个元素是</a:t>
            </a:r>
            <a:r>
              <a:rPr lang="en-US" altLang="zh-CN" sz="2400" dirty="0">
                <a:latin typeface="黑体" panose="02010609060101010101" pitchFamily="49" charset="-122"/>
              </a:rPr>
              <a:t>8</a:t>
            </a:r>
            <a:r>
              <a:rPr lang="zh-CN" altLang="en-US" sz="2400" dirty="0">
                <a:latin typeface="黑体" panose="02010609060101010101" pitchFamily="49" charset="-122"/>
              </a:rPr>
              <a:t>位数据。试用子程序计算数组元素的校验和，并将结果存入变量</a:t>
            </a:r>
            <a:r>
              <a:rPr lang="en-US" altLang="zh-CN" sz="2400" dirty="0">
                <a:latin typeface="黑体" panose="02010609060101010101" pitchFamily="49" charset="-122"/>
              </a:rPr>
              <a:t>RESULT</a:t>
            </a:r>
            <a:r>
              <a:rPr lang="zh-CN" altLang="en-US" sz="2400" dirty="0">
                <a:latin typeface="黑体" panose="02010609060101010101" pitchFamily="49" charset="-122"/>
              </a:rPr>
              <a:t>中。</a:t>
            </a:r>
          </a:p>
          <a:p>
            <a:pPr eaLnBrk="1" hangingPunct="1">
              <a:lnSpc>
                <a:spcPct val="120000"/>
              </a:lnSpc>
              <a:buFontTx/>
              <a:buNone/>
            </a:pPr>
            <a:r>
              <a:rPr lang="zh-CN" altLang="en-US" sz="2400" dirty="0">
                <a:latin typeface="黑体" panose="02010609060101010101" pitchFamily="49" charset="-122"/>
              </a:rPr>
              <a:t> 分析：子程序完成元素求和，主程序需要向它提供入口参数，使得子程序能够访问数组元素。子程序需要回送求和结果这个出口参数。本例我们采用寄存器传递参数。</a:t>
            </a:r>
          </a:p>
        </p:txBody>
      </p:sp>
    </p:spTree>
    <p:extLst>
      <p:ext uri="{BB962C8B-B14F-4D97-AF65-F5344CB8AC3E}">
        <p14:creationId xmlns:p14="http://schemas.microsoft.com/office/powerpoint/2010/main" val="288378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2206519" y="549403"/>
            <a:ext cx="7774199" cy="443016"/>
          </a:xfrm>
        </p:spPr>
        <p:txBody>
          <a:bodyPr/>
          <a:lstStyle/>
          <a:p>
            <a:pPr algn="l" eaLnBrk="1" hangingPunct="1"/>
            <a:r>
              <a:rPr lang="zh-CN" altLang="en-US" sz="2400" dirty="0">
                <a:latin typeface="黑体" panose="02010609060101010101" pitchFamily="49" charset="-122"/>
              </a:rPr>
              <a:t>主程序</a:t>
            </a:r>
          </a:p>
        </p:txBody>
      </p:sp>
      <p:sp>
        <p:nvSpPr>
          <p:cNvPr id="122883" name="Rectangle 3"/>
          <p:cNvSpPr>
            <a:spLocks noGrp="1" noChangeArrowheads="1"/>
          </p:cNvSpPr>
          <p:nvPr>
            <p:ph type="body" idx="1"/>
          </p:nvPr>
        </p:nvSpPr>
        <p:spPr>
          <a:xfrm>
            <a:off x="1952459" y="1197546"/>
            <a:ext cx="8282317" cy="5401925"/>
          </a:xfrm>
        </p:spPr>
        <p:txBody>
          <a:bodyPr/>
          <a:lstStyle/>
          <a:p>
            <a:pPr eaLnBrk="1" hangingPunct="1">
              <a:lnSpc>
                <a:spcPct val="80000"/>
              </a:lnSpc>
              <a:buFontTx/>
              <a:buNone/>
            </a:pPr>
            <a:r>
              <a:rPr lang="en-US" altLang="zh-CN" sz="1800" dirty="0">
                <a:latin typeface="黑体" panose="02010609060101010101" pitchFamily="49" charset="-122"/>
              </a:rPr>
              <a:t> </a:t>
            </a:r>
            <a:r>
              <a:rPr lang="en-US" altLang="zh-CN" sz="2400" dirty="0">
                <a:latin typeface="黑体" panose="02010609060101010101" pitchFamily="49" charset="-122"/>
              </a:rPr>
              <a:t>.</a:t>
            </a:r>
            <a:r>
              <a:rPr lang="en-US" altLang="zh-CN" sz="2400" dirty="0">
                <a:latin typeface="黑体" panose="02010609060101010101" pitchFamily="49" charset="-122"/>
                <a:ea typeface="黑体" panose="02010609060101010101" pitchFamily="49" charset="-122"/>
              </a:rPr>
              <a:t>MODEL	SMALL</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.STACK</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.DATA</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COUNT	EQU	10        	</a:t>
            </a:r>
            <a:r>
              <a:rPr lang="zh-CN" altLang="en-US" sz="2400" dirty="0">
                <a:latin typeface="黑体" panose="02010609060101010101" pitchFamily="49" charset="-122"/>
                <a:ea typeface="黑体" panose="02010609060101010101" pitchFamily="49" charset="-122"/>
              </a:rPr>
              <a:t>；数组元素个数</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ARRAY	DB 12H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25H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0F0H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0A3H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68H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71H</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DB 0CAH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0FFH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90H    </a:t>
            </a:r>
            <a:r>
              <a:rPr lang="zh-CN" altLang="en-US" sz="2400" dirty="0">
                <a:latin typeface="黑体" panose="02010609060101010101" pitchFamily="49" charset="-122"/>
                <a:ea typeface="黑体" panose="02010609060101010101" pitchFamily="49" charset="-122"/>
              </a:rPr>
              <a:t>；数组</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RESULT	DB 	?         	    </a:t>
            </a:r>
            <a:r>
              <a:rPr lang="zh-CN" altLang="en-US" sz="2400" dirty="0">
                <a:latin typeface="黑体" panose="02010609060101010101" pitchFamily="49" charset="-122"/>
                <a:ea typeface="黑体" panose="02010609060101010101" pitchFamily="49" charset="-122"/>
              </a:rPr>
              <a:t>；校验和</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.CODE</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.STARTUP    </a:t>
            </a:r>
            <a:r>
              <a:rPr lang="zh-CN" altLang="en-US" sz="2400" dirty="0">
                <a:latin typeface="黑体" panose="02010609060101010101" pitchFamily="49" charset="-122"/>
                <a:ea typeface="黑体" panose="02010609060101010101" pitchFamily="49" charset="-122"/>
              </a:rPr>
              <a:t>；设置入口参数（含有</a:t>
            </a:r>
            <a:r>
              <a:rPr lang="en-US" altLang="zh-CN" sz="2400" dirty="0">
                <a:latin typeface="黑体" panose="02010609060101010101" pitchFamily="49" charset="-122"/>
                <a:ea typeface="黑体" panose="02010609060101010101" pitchFamily="49" charset="-122"/>
              </a:rPr>
              <a:t>DS←</a:t>
            </a:r>
            <a:r>
              <a:rPr lang="zh-CN" altLang="en-US" sz="2400" dirty="0">
                <a:latin typeface="黑体" panose="02010609060101010101" pitchFamily="49" charset="-122"/>
                <a:ea typeface="黑体" panose="02010609060101010101" pitchFamily="49" charset="-122"/>
              </a:rPr>
              <a:t>数组的段地址）</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MOV	BX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OFFSET ARRAY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BX←</a:t>
            </a:r>
            <a:r>
              <a:rPr lang="zh-CN" altLang="en-US" sz="2400" dirty="0">
                <a:latin typeface="黑体" panose="02010609060101010101" pitchFamily="49" charset="-122"/>
                <a:ea typeface="黑体" panose="02010609060101010101" pitchFamily="49" charset="-122"/>
              </a:rPr>
              <a:t>数组的偏移地址</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MOV	CX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COUNT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CX←</a:t>
            </a:r>
            <a:r>
              <a:rPr lang="zh-CN" altLang="en-US" sz="2400" dirty="0">
                <a:latin typeface="黑体" panose="02010609060101010101" pitchFamily="49" charset="-122"/>
                <a:ea typeface="黑体" panose="02010609060101010101" pitchFamily="49" charset="-122"/>
              </a:rPr>
              <a:t>数组的元素个数</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CALL  	CHECKSUMA      	</a:t>
            </a:r>
            <a:r>
              <a:rPr lang="zh-CN" altLang="en-US" sz="2400" dirty="0">
                <a:latin typeface="黑体" panose="02010609060101010101" pitchFamily="49" charset="-122"/>
                <a:ea typeface="黑体" panose="02010609060101010101" pitchFamily="49" charset="-122"/>
              </a:rPr>
              <a:t>；调用求和过程</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MOV	RESULT</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AL      	</a:t>
            </a:r>
            <a:r>
              <a:rPr lang="zh-CN" altLang="en-US" sz="2400" dirty="0">
                <a:latin typeface="黑体" panose="02010609060101010101" pitchFamily="49" charset="-122"/>
                <a:ea typeface="黑体" panose="02010609060101010101" pitchFamily="49" charset="-122"/>
              </a:rPr>
              <a:t>；处理出口参数</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.EXIT 0</a:t>
            </a:r>
          </a:p>
        </p:txBody>
      </p:sp>
    </p:spTree>
    <p:extLst>
      <p:ext uri="{BB962C8B-B14F-4D97-AF65-F5344CB8AC3E}">
        <p14:creationId xmlns:p14="http://schemas.microsoft.com/office/powerpoint/2010/main" val="3768378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body" idx="1"/>
          </p:nvPr>
        </p:nvSpPr>
        <p:spPr>
          <a:xfrm>
            <a:off x="1917527" y="1125799"/>
            <a:ext cx="8282317" cy="4971613"/>
          </a:xfrm>
        </p:spPr>
        <p:txBody>
          <a:bodyPr/>
          <a:lstStyle/>
          <a:p>
            <a:pPr eaLnBrk="1" hangingPunct="1"/>
            <a:r>
              <a:rPr lang="zh-CN" altLang="en-US" sz="2400" dirty="0">
                <a:latin typeface="黑体" panose="02010609060101010101" pitchFamily="49" charset="-122"/>
              </a:rPr>
              <a:t>子程序</a:t>
            </a:r>
          </a:p>
          <a:p>
            <a:pPr eaLnBrk="1" hangingPunct="1">
              <a:buFontTx/>
              <a:buNone/>
            </a:pPr>
            <a:r>
              <a:rPr lang="zh-CN" altLang="en-US" sz="3601" dirty="0">
                <a:latin typeface="黑体" panose="02010609060101010101" pitchFamily="49" charset="-122"/>
              </a:rPr>
              <a:t> </a:t>
            </a:r>
            <a:r>
              <a:rPr lang="en-US" altLang="zh-CN" sz="2400" dirty="0">
                <a:latin typeface="黑体" panose="02010609060101010101" pitchFamily="49" charset="-122"/>
              </a:rPr>
              <a:t>CHECKSUMA	PROC</a:t>
            </a:r>
          </a:p>
          <a:p>
            <a:pPr eaLnBrk="1" hangingPunct="1">
              <a:buFontTx/>
              <a:buNone/>
            </a:pPr>
            <a:r>
              <a:rPr lang="en-US" altLang="zh-CN" sz="2400" dirty="0">
                <a:latin typeface="黑体" panose="02010609060101010101" pitchFamily="49" charset="-122"/>
              </a:rPr>
              <a:t>          XOR	 AL</a:t>
            </a:r>
            <a:r>
              <a:rPr lang="zh-CN" altLang="en-US" sz="2400" dirty="0">
                <a:latin typeface="黑体" panose="02010609060101010101" pitchFamily="49" charset="-122"/>
              </a:rPr>
              <a:t>，</a:t>
            </a:r>
            <a:r>
              <a:rPr lang="en-US" altLang="zh-CN" sz="2400" dirty="0">
                <a:latin typeface="黑体" panose="02010609060101010101" pitchFamily="49" charset="-122"/>
              </a:rPr>
              <a:t>AL	</a:t>
            </a:r>
            <a:r>
              <a:rPr lang="zh-CN" altLang="en-US" sz="2400" dirty="0">
                <a:latin typeface="黑体" panose="02010609060101010101" pitchFamily="49" charset="-122"/>
              </a:rPr>
              <a:t>；累加器清</a:t>
            </a:r>
            <a:r>
              <a:rPr lang="en-US" altLang="zh-CN" sz="2400" dirty="0">
                <a:latin typeface="黑体" panose="02010609060101010101" pitchFamily="49" charset="-122"/>
              </a:rPr>
              <a:t>0</a:t>
            </a:r>
          </a:p>
          <a:p>
            <a:pPr eaLnBrk="1" hangingPunct="1">
              <a:buFontTx/>
              <a:buNone/>
            </a:pPr>
            <a:r>
              <a:rPr lang="en-US" altLang="zh-CN" sz="2400" dirty="0">
                <a:latin typeface="黑体" panose="02010609060101010101" pitchFamily="49" charset="-122"/>
              </a:rPr>
              <a:t>    SUMA</a:t>
            </a:r>
            <a:r>
              <a:rPr lang="zh-CN" altLang="en-US" sz="2400" dirty="0">
                <a:latin typeface="黑体" panose="02010609060101010101" pitchFamily="49" charset="-122"/>
              </a:rPr>
              <a:t>：</a:t>
            </a:r>
            <a:r>
              <a:rPr lang="en-US" altLang="zh-CN" sz="2400" dirty="0">
                <a:latin typeface="黑体" panose="02010609060101010101" pitchFamily="49" charset="-122"/>
              </a:rPr>
              <a:t>ADD  AL</a:t>
            </a:r>
            <a:r>
              <a:rPr lang="zh-CN" altLang="en-US" sz="2400" dirty="0">
                <a:latin typeface="黑体" panose="02010609060101010101" pitchFamily="49" charset="-122"/>
              </a:rPr>
              <a:t>，</a:t>
            </a:r>
            <a:r>
              <a:rPr lang="en-US" altLang="zh-CN" sz="2400" dirty="0">
                <a:latin typeface="黑体" panose="02010609060101010101" pitchFamily="49" charset="-122"/>
              </a:rPr>
              <a:t>[BX]</a:t>
            </a:r>
            <a:r>
              <a:rPr lang="zh-CN" altLang="en-US" sz="2400" dirty="0">
                <a:latin typeface="黑体" panose="02010609060101010101" pitchFamily="49" charset="-122"/>
              </a:rPr>
              <a:t>；求和</a:t>
            </a:r>
          </a:p>
          <a:p>
            <a:pPr eaLnBrk="1" hangingPunct="1">
              <a:buFontTx/>
              <a:buNone/>
            </a:pPr>
            <a:r>
              <a:rPr lang="zh-CN" altLang="en-US" sz="2400" dirty="0">
                <a:latin typeface="黑体" panose="02010609060101010101" pitchFamily="49" charset="-122"/>
              </a:rPr>
              <a:t>          </a:t>
            </a:r>
            <a:r>
              <a:rPr lang="en-US" altLang="zh-CN" sz="2400" dirty="0">
                <a:latin typeface="黑体" panose="02010609060101010101" pitchFamily="49" charset="-122"/>
              </a:rPr>
              <a:t>INC	 BX      </a:t>
            </a:r>
            <a:r>
              <a:rPr lang="zh-CN" altLang="en-US" sz="2400" dirty="0">
                <a:latin typeface="黑体" panose="02010609060101010101" pitchFamily="49" charset="-122"/>
              </a:rPr>
              <a:t>；指向下一个字节</a:t>
            </a:r>
          </a:p>
          <a:p>
            <a:pPr eaLnBrk="1" hangingPunct="1">
              <a:buFontTx/>
              <a:buNone/>
            </a:pPr>
            <a:r>
              <a:rPr lang="zh-CN" altLang="en-US" sz="2400" dirty="0">
                <a:latin typeface="黑体" panose="02010609060101010101" pitchFamily="49" charset="-122"/>
              </a:rPr>
              <a:t>          </a:t>
            </a:r>
            <a:r>
              <a:rPr lang="en-US" altLang="zh-CN" sz="2400" dirty="0">
                <a:latin typeface="黑体" panose="02010609060101010101" pitchFamily="49" charset="-122"/>
              </a:rPr>
              <a:t>LOOP SUMA</a:t>
            </a:r>
          </a:p>
          <a:p>
            <a:pPr eaLnBrk="1" hangingPunct="1">
              <a:buFontTx/>
              <a:buNone/>
            </a:pPr>
            <a:r>
              <a:rPr lang="en-US" altLang="zh-CN" sz="2400" dirty="0">
                <a:latin typeface="黑体" panose="02010609060101010101" pitchFamily="49" charset="-122"/>
              </a:rPr>
              <a:t>          RET</a:t>
            </a:r>
          </a:p>
          <a:p>
            <a:pPr eaLnBrk="1" hangingPunct="1">
              <a:buFontTx/>
              <a:buNone/>
            </a:pPr>
            <a:r>
              <a:rPr lang="en-US" altLang="zh-CN" sz="2400" dirty="0">
                <a:latin typeface="黑体" panose="02010609060101010101" pitchFamily="49" charset="-122"/>
              </a:rPr>
              <a:t>    CHECKSUMA  	ENDP</a:t>
            </a:r>
          </a:p>
          <a:p>
            <a:pPr eaLnBrk="1" hangingPunct="1">
              <a:buFontTx/>
              <a:buNone/>
            </a:pPr>
            <a:r>
              <a:rPr lang="en-US" altLang="zh-CN" sz="2400" dirty="0">
                <a:latin typeface="黑体" panose="02010609060101010101" pitchFamily="49" charset="-122"/>
              </a:rPr>
              <a:t>    END</a:t>
            </a:r>
          </a:p>
        </p:txBody>
      </p:sp>
    </p:spTree>
    <p:extLst>
      <p:ext uri="{BB962C8B-B14F-4D97-AF65-F5344CB8AC3E}">
        <p14:creationId xmlns:p14="http://schemas.microsoft.com/office/powerpoint/2010/main" val="1981490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990750" y="765498"/>
            <a:ext cx="7774199" cy="516056"/>
          </a:xfrm>
        </p:spPr>
        <p:txBody>
          <a:bodyPr/>
          <a:lstStyle/>
          <a:p>
            <a:pPr algn="l" eaLnBrk="1" hangingPunct="1"/>
            <a:r>
              <a:rPr lang="en-US" altLang="zh-CN" sz="2800" dirty="0">
                <a:latin typeface="黑体" panose="02010609060101010101" pitchFamily="49" charset="-122"/>
              </a:rPr>
              <a:t>2</a:t>
            </a:r>
            <a:r>
              <a:rPr lang="zh-CN" altLang="en-US" sz="2800" dirty="0">
                <a:latin typeface="黑体" panose="02010609060101010101" pitchFamily="49" charset="-122"/>
              </a:rPr>
              <a:t>．用变量传递参数（</a:t>
            </a:r>
            <a:r>
              <a:rPr lang="zh-CN" altLang="en-US" sz="2800" dirty="0" smtClean="0">
                <a:latin typeface="黑体" panose="02010609060101010101" pitchFamily="49" charset="-122"/>
              </a:rPr>
              <a:t>同上例）</a:t>
            </a:r>
            <a:endParaRPr lang="zh-CN" altLang="en-US" sz="2800" dirty="0">
              <a:latin typeface="黑体" panose="02010609060101010101" pitchFamily="49" charset="-122"/>
            </a:endParaRPr>
          </a:p>
        </p:txBody>
      </p:sp>
      <p:sp>
        <p:nvSpPr>
          <p:cNvPr id="124931" name="Rectangle 3"/>
          <p:cNvSpPr>
            <a:spLocks noGrp="1" noChangeArrowheads="1"/>
          </p:cNvSpPr>
          <p:nvPr>
            <p:ph type="body" idx="1"/>
          </p:nvPr>
        </p:nvSpPr>
        <p:spPr>
          <a:xfrm>
            <a:off x="1918742" y="1315140"/>
            <a:ext cx="8499854" cy="4684209"/>
          </a:xfrm>
        </p:spPr>
        <p:txBody>
          <a:bodyPr/>
          <a:lstStyle/>
          <a:p>
            <a:pPr eaLnBrk="1" hangingPunct="1">
              <a:lnSpc>
                <a:spcPct val="150000"/>
              </a:lnSpc>
              <a:buFontTx/>
              <a:buNone/>
            </a:pPr>
            <a:r>
              <a:rPr lang="zh-CN" altLang="en-US" sz="2400" dirty="0">
                <a:latin typeface="黑体" panose="02010609060101010101" pitchFamily="49" charset="-122"/>
              </a:rPr>
              <a:t>用</a:t>
            </a:r>
            <a:r>
              <a:rPr lang="en-US" altLang="zh-CN" sz="2400" dirty="0">
                <a:latin typeface="黑体" panose="02010609060101010101" pitchFamily="49" charset="-122"/>
              </a:rPr>
              <a:t>COUNT</a:t>
            </a:r>
            <a:r>
              <a:rPr lang="zh-CN" altLang="en-US" sz="2400" dirty="0">
                <a:latin typeface="黑体" panose="02010609060101010101" pitchFamily="49" charset="-122"/>
              </a:rPr>
              <a:t>，</a:t>
            </a:r>
            <a:r>
              <a:rPr lang="en-US" altLang="zh-CN" sz="2400" dirty="0">
                <a:latin typeface="黑体" panose="02010609060101010101" pitchFamily="49" charset="-122"/>
              </a:rPr>
              <a:t>ARRAY</a:t>
            </a:r>
            <a:r>
              <a:rPr lang="zh-CN" altLang="en-US" sz="2400" dirty="0">
                <a:latin typeface="黑体" panose="02010609060101010101" pitchFamily="49" charset="-122"/>
              </a:rPr>
              <a:t>和</a:t>
            </a:r>
            <a:r>
              <a:rPr lang="en-US" altLang="zh-CN" sz="2400" dirty="0">
                <a:latin typeface="黑体" panose="02010609060101010101" pitchFamily="49" charset="-122"/>
              </a:rPr>
              <a:t>RESULT</a:t>
            </a:r>
            <a:r>
              <a:rPr lang="zh-CN" altLang="en-US" sz="2400" dirty="0">
                <a:latin typeface="黑体" panose="02010609060101010101" pitchFamily="49" charset="-122"/>
              </a:rPr>
              <a:t>变量。主程序只要设置数据段</a:t>
            </a:r>
            <a:r>
              <a:rPr lang="en-US" altLang="zh-CN" sz="2400" dirty="0">
                <a:latin typeface="黑体" panose="02010609060101010101" pitchFamily="49" charset="-122"/>
              </a:rPr>
              <a:t>DS</a:t>
            </a:r>
            <a:r>
              <a:rPr lang="zh-CN" altLang="en-US" sz="2400" dirty="0">
                <a:latin typeface="黑体" panose="02010609060101010101" pitchFamily="49" charset="-122"/>
              </a:rPr>
              <a:t>，就可以调用子程序；子程序直接采用变量名存取数组元素。</a:t>
            </a:r>
          </a:p>
          <a:p>
            <a:pPr eaLnBrk="1" hangingPunct="1">
              <a:lnSpc>
                <a:spcPct val="80000"/>
              </a:lnSpc>
              <a:buFontTx/>
              <a:buNone/>
            </a:pPr>
            <a:r>
              <a:rPr lang="zh-CN" altLang="en-US" sz="2400" dirty="0">
                <a:latin typeface="黑体" panose="02010609060101010101" pitchFamily="49" charset="-122"/>
              </a:rPr>
              <a:t> 	</a:t>
            </a:r>
            <a:r>
              <a:rPr lang="en-US" altLang="zh-CN" sz="2400" dirty="0">
                <a:latin typeface="黑体" panose="02010609060101010101" pitchFamily="49" charset="-122"/>
              </a:rPr>
              <a:t>.MODEL	SMALL</a:t>
            </a:r>
          </a:p>
          <a:p>
            <a:pPr eaLnBrk="1" hangingPunct="1">
              <a:lnSpc>
                <a:spcPct val="80000"/>
              </a:lnSpc>
              <a:buFontTx/>
              <a:buNone/>
            </a:pPr>
            <a:r>
              <a:rPr lang="en-US" altLang="zh-CN" sz="2400" dirty="0">
                <a:latin typeface="黑体" panose="02010609060101010101" pitchFamily="49" charset="-122"/>
              </a:rPr>
              <a:t> 	.STACK</a:t>
            </a:r>
          </a:p>
          <a:p>
            <a:pPr eaLnBrk="1" hangingPunct="1">
              <a:lnSpc>
                <a:spcPct val="80000"/>
              </a:lnSpc>
              <a:buFontTx/>
              <a:buNone/>
            </a:pPr>
            <a:r>
              <a:rPr lang="en-US" altLang="zh-CN" sz="2400" dirty="0">
                <a:latin typeface="黑体" panose="02010609060101010101" pitchFamily="49" charset="-122"/>
              </a:rPr>
              <a:t>  .DATA</a:t>
            </a:r>
          </a:p>
          <a:p>
            <a:pPr eaLnBrk="1" hangingPunct="1">
              <a:lnSpc>
                <a:spcPct val="80000"/>
              </a:lnSpc>
              <a:buFontTx/>
              <a:buNone/>
            </a:pPr>
            <a:r>
              <a:rPr lang="en-US" altLang="zh-CN" sz="2400" dirty="0">
                <a:latin typeface="黑体" panose="02010609060101010101" pitchFamily="49" charset="-122"/>
              </a:rPr>
              <a:t>    COUNT	EQU	10        </a:t>
            </a:r>
            <a:r>
              <a:rPr lang="zh-CN" altLang="en-US" sz="2400" dirty="0">
                <a:latin typeface="黑体" panose="02010609060101010101" pitchFamily="49" charset="-122"/>
              </a:rPr>
              <a:t>；数组元素个数</a:t>
            </a:r>
          </a:p>
          <a:p>
            <a:pPr eaLnBrk="1" hangingPunct="1">
              <a:lnSpc>
                <a:spcPct val="80000"/>
              </a:lnSpc>
              <a:buFontTx/>
              <a:buNone/>
            </a:pPr>
            <a:r>
              <a:rPr lang="zh-CN" altLang="en-US" sz="2400" dirty="0">
                <a:latin typeface="黑体" panose="02010609060101010101" pitchFamily="49" charset="-122"/>
              </a:rPr>
              <a:t>    </a:t>
            </a:r>
            <a:r>
              <a:rPr lang="en-US" altLang="zh-CN" sz="2400" dirty="0">
                <a:latin typeface="黑体" panose="02010609060101010101" pitchFamily="49" charset="-122"/>
              </a:rPr>
              <a:t>ARRAY	DB 12H</a:t>
            </a:r>
            <a:r>
              <a:rPr lang="zh-CN" altLang="en-US" sz="2400" dirty="0">
                <a:latin typeface="黑体" panose="02010609060101010101" pitchFamily="49" charset="-122"/>
              </a:rPr>
              <a:t>，</a:t>
            </a:r>
            <a:r>
              <a:rPr lang="en-US" altLang="zh-CN" sz="2400" dirty="0">
                <a:latin typeface="黑体" panose="02010609060101010101" pitchFamily="49" charset="-122"/>
              </a:rPr>
              <a:t>25H</a:t>
            </a:r>
            <a:r>
              <a:rPr lang="zh-CN" altLang="en-US" sz="2400" dirty="0">
                <a:latin typeface="黑体" panose="02010609060101010101" pitchFamily="49" charset="-122"/>
              </a:rPr>
              <a:t>，</a:t>
            </a:r>
            <a:r>
              <a:rPr lang="en-US" altLang="zh-CN" sz="2400" dirty="0">
                <a:latin typeface="黑体" panose="02010609060101010101" pitchFamily="49" charset="-122"/>
              </a:rPr>
              <a:t>0F0H</a:t>
            </a:r>
            <a:r>
              <a:rPr lang="zh-CN" altLang="en-US" sz="2400" dirty="0">
                <a:latin typeface="黑体" panose="02010609060101010101" pitchFamily="49" charset="-122"/>
              </a:rPr>
              <a:t>，</a:t>
            </a:r>
            <a:r>
              <a:rPr lang="en-US" altLang="zh-CN" sz="2400" dirty="0">
                <a:latin typeface="黑体" panose="02010609060101010101" pitchFamily="49" charset="-122"/>
              </a:rPr>
              <a:t>0A3H</a:t>
            </a:r>
            <a:r>
              <a:rPr lang="zh-CN" altLang="en-US" sz="2400" dirty="0">
                <a:latin typeface="黑体" panose="02010609060101010101" pitchFamily="49" charset="-122"/>
              </a:rPr>
              <a:t>，</a:t>
            </a:r>
            <a:r>
              <a:rPr lang="en-US" altLang="zh-CN" sz="2400" dirty="0">
                <a:latin typeface="黑体" panose="02010609060101010101" pitchFamily="49" charset="-122"/>
              </a:rPr>
              <a:t>3</a:t>
            </a:r>
            <a:r>
              <a:rPr lang="zh-CN" altLang="en-US" sz="2400" dirty="0">
                <a:latin typeface="黑体" panose="02010609060101010101" pitchFamily="49" charset="-122"/>
              </a:rPr>
              <a:t>，</a:t>
            </a:r>
            <a:r>
              <a:rPr lang="en-US" altLang="zh-CN" sz="2400" dirty="0">
                <a:latin typeface="黑体" panose="02010609060101010101" pitchFamily="49" charset="-122"/>
              </a:rPr>
              <a:t>68H</a:t>
            </a:r>
            <a:r>
              <a:rPr lang="zh-CN" altLang="en-US" sz="2400" dirty="0">
                <a:latin typeface="黑体" panose="02010609060101010101" pitchFamily="49" charset="-122"/>
              </a:rPr>
              <a:t>，</a:t>
            </a:r>
            <a:r>
              <a:rPr lang="en-US" altLang="zh-CN" sz="2400" dirty="0">
                <a:latin typeface="黑体" panose="02010609060101010101" pitchFamily="49" charset="-122"/>
              </a:rPr>
              <a:t>71H</a:t>
            </a:r>
          </a:p>
          <a:p>
            <a:pPr eaLnBrk="1" hangingPunct="1">
              <a:lnSpc>
                <a:spcPct val="80000"/>
              </a:lnSpc>
              <a:buFontTx/>
              <a:buNone/>
            </a:pPr>
            <a:r>
              <a:rPr lang="en-US" altLang="zh-CN" sz="2400" dirty="0">
                <a:latin typeface="黑体" panose="02010609060101010101" pitchFamily="49" charset="-122"/>
              </a:rPr>
              <a:t>            DB 0CAH</a:t>
            </a:r>
            <a:r>
              <a:rPr lang="zh-CN" altLang="en-US" sz="2400" dirty="0">
                <a:latin typeface="黑体" panose="02010609060101010101" pitchFamily="49" charset="-122"/>
              </a:rPr>
              <a:t>，</a:t>
            </a:r>
            <a:r>
              <a:rPr lang="en-US" altLang="zh-CN" sz="2400" dirty="0">
                <a:latin typeface="黑体" panose="02010609060101010101" pitchFamily="49" charset="-122"/>
              </a:rPr>
              <a:t>0FFH</a:t>
            </a:r>
            <a:r>
              <a:rPr lang="zh-CN" altLang="en-US" sz="2400" dirty="0">
                <a:latin typeface="黑体" panose="02010609060101010101" pitchFamily="49" charset="-122"/>
              </a:rPr>
              <a:t>，</a:t>
            </a:r>
            <a:r>
              <a:rPr lang="en-US" altLang="zh-CN" sz="2400" dirty="0">
                <a:latin typeface="黑体" panose="02010609060101010101" pitchFamily="49" charset="-122"/>
              </a:rPr>
              <a:t>90H	</a:t>
            </a:r>
            <a:r>
              <a:rPr lang="zh-CN" altLang="en-US" sz="2400" dirty="0">
                <a:latin typeface="黑体" panose="02010609060101010101" pitchFamily="49" charset="-122"/>
              </a:rPr>
              <a:t>；数组</a:t>
            </a:r>
          </a:p>
          <a:p>
            <a:pPr eaLnBrk="1" hangingPunct="1">
              <a:lnSpc>
                <a:spcPct val="80000"/>
              </a:lnSpc>
              <a:buFontTx/>
              <a:buNone/>
            </a:pPr>
            <a:r>
              <a:rPr lang="zh-CN" altLang="en-US" sz="2400" dirty="0">
                <a:latin typeface="黑体" panose="02010609060101010101" pitchFamily="49" charset="-122"/>
              </a:rPr>
              <a:t>    </a:t>
            </a:r>
            <a:r>
              <a:rPr lang="en-US" altLang="zh-CN" sz="2400" dirty="0">
                <a:latin typeface="黑体" panose="02010609060101010101" pitchFamily="49" charset="-122"/>
              </a:rPr>
              <a:t>RESULT	DB 	?           </a:t>
            </a:r>
            <a:r>
              <a:rPr lang="zh-CN" altLang="en-US" sz="2400" dirty="0">
                <a:latin typeface="黑体" panose="02010609060101010101" pitchFamily="49" charset="-122"/>
              </a:rPr>
              <a:t>；校验和</a:t>
            </a:r>
          </a:p>
          <a:p>
            <a:pPr eaLnBrk="1" hangingPunct="1">
              <a:lnSpc>
                <a:spcPct val="80000"/>
              </a:lnSpc>
              <a:buFontTx/>
              <a:buNone/>
            </a:pPr>
            <a:r>
              <a:rPr lang="zh-CN" altLang="en-US" sz="2400" dirty="0">
                <a:latin typeface="黑体" panose="02010609060101010101" pitchFamily="49" charset="-122"/>
              </a:rPr>
              <a:t>  </a:t>
            </a:r>
            <a:r>
              <a:rPr lang="en-US" altLang="zh-CN" sz="2400" dirty="0">
                <a:latin typeface="黑体" panose="02010609060101010101" pitchFamily="49" charset="-122"/>
              </a:rPr>
              <a:t>.CODE</a:t>
            </a:r>
          </a:p>
          <a:p>
            <a:pPr eaLnBrk="1" hangingPunct="1">
              <a:lnSpc>
                <a:spcPct val="80000"/>
              </a:lnSpc>
              <a:buFontTx/>
              <a:buNone/>
            </a:pPr>
            <a:r>
              <a:rPr lang="en-US" altLang="zh-CN" sz="2400" dirty="0">
                <a:latin typeface="黑体" panose="02010609060101010101" pitchFamily="49" charset="-122"/>
              </a:rPr>
              <a:t>  .STARTUP         		</a:t>
            </a:r>
            <a:r>
              <a:rPr lang="zh-CN" altLang="en-US" sz="2400" dirty="0">
                <a:latin typeface="黑体" panose="02010609060101010101" pitchFamily="49" charset="-122"/>
              </a:rPr>
              <a:t>；含有</a:t>
            </a:r>
            <a:r>
              <a:rPr lang="en-US" altLang="zh-CN" sz="2400" dirty="0">
                <a:latin typeface="黑体" panose="02010609060101010101" pitchFamily="49" charset="-122"/>
              </a:rPr>
              <a:t>DS←</a:t>
            </a:r>
            <a:r>
              <a:rPr lang="zh-CN" altLang="en-US" sz="2400" dirty="0">
                <a:latin typeface="黑体" panose="02010609060101010101" pitchFamily="49" charset="-122"/>
              </a:rPr>
              <a:t>数组的段地址</a:t>
            </a:r>
          </a:p>
          <a:p>
            <a:pPr eaLnBrk="1" hangingPunct="1">
              <a:lnSpc>
                <a:spcPct val="80000"/>
              </a:lnSpc>
              <a:buFontTx/>
              <a:buNone/>
            </a:pPr>
            <a:r>
              <a:rPr lang="zh-CN" altLang="en-US" sz="2400" dirty="0">
                <a:latin typeface="黑体" panose="02010609060101010101" pitchFamily="49" charset="-122"/>
              </a:rPr>
              <a:t>      </a:t>
            </a:r>
            <a:r>
              <a:rPr lang="en-US" altLang="zh-CN" sz="2400" dirty="0">
                <a:latin typeface="黑体" panose="02010609060101010101" pitchFamily="49" charset="-122"/>
              </a:rPr>
              <a:t>CALL	CHECKSUMB 	</a:t>
            </a:r>
            <a:r>
              <a:rPr lang="zh-CN" altLang="en-US" sz="2400" dirty="0">
                <a:latin typeface="黑体" panose="02010609060101010101" pitchFamily="49" charset="-122"/>
              </a:rPr>
              <a:t>；调用求和过程</a:t>
            </a:r>
          </a:p>
          <a:p>
            <a:pPr eaLnBrk="1" hangingPunct="1">
              <a:lnSpc>
                <a:spcPct val="80000"/>
              </a:lnSpc>
              <a:buFontTx/>
              <a:buNone/>
            </a:pPr>
            <a:r>
              <a:rPr lang="zh-CN" altLang="en-US" sz="2400" dirty="0">
                <a:latin typeface="黑体" panose="02010609060101010101" pitchFamily="49" charset="-122"/>
              </a:rPr>
              <a:t>  </a:t>
            </a:r>
            <a:r>
              <a:rPr lang="en-US" altLang="zh-CN" sz="2400" dirty="0">
                <a:latin typeface="黑体" panose="02010609060101010101" pitchFamily="49" charset="-122"/>
              </a:rPr>
              <a:t>.EXIT 0</a:t>
            </a:r>
          </a:p>
        </p:txBody>
      </p:sp>
    </p:spTree>
    <p:extLst>
      <p:ext uri="{BB962C8B-B14F-4D97-AF65-F5344CB8AC3E}">
        <p14:creationId xmlns:p14="http://schemas.microsoft.com/office/powerpoint/2010/main" val="4191596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body" idx="1"/>
          </p:nvPr>
        </p:nvSpPr>
        <p:spPr>
          <a:xfrm>
            <a:off x="1917528" y="765353"/>
            <a:ext cx="8499854" cy="5257430"/>
          </a:xfrm>
        </p:spPr>
        <p:txBody>
          <a:bodyPr/>
          <a:lstStyle/>
          <a:p>
            <a:pPr eaLnBrk="1" hangingPunct="1">
              <a:lnSpc>
                <a:spcPct val="80000"/>
              </a:lnSpc>
              <a:buFontTx/>
              <a:buNone/>
            </a:pPr>
            <a:r>
              <a:rPr lang="en-US" altLang="zh-CN" sz="800">
                <a:latin typeface="黑体" panose="02010609060101010101" pitchFamily="49" charset="-122"/>
              </a:rPr>
              <a:t> </a:t>
            </a:r>
            <a:r>
              <a:rPr lang="en-US" altLang="zh-CN" sz="2000">
                <a:latin typeface="黑体" panose="02010609060101010101" pitchFamily="49" charset="-122"/>
              </a:rPr>
              <a:t>CHECKSUMB	PROC</a:t>
            </a:r>
          </a:p>
          <a:p>
            <a:pPr eaLnBrk="1" hangingPunct="1">
              <a:lnSpc>
                <a:spcPct val="80000"/>
              </a:lnSpc>
              <a:buFontTx/>
              <a:buNone/>
            </a:pPr>
            <a:r>
              <a:rPr lang="en-US" altLang="zh-CN" sz="2000">
                <a:latin typeface="黑体" panose="02010609060101010101" pitchFamily="49" charset="-122"/>
              </a:rPr>
              <a:t>          	PUSH	AX</a:t>
            </a:r>
          </a:p>
          <a:p>
            <a:pPr eaLnBrk="1" hangingPunct="1">
              <a:lnSpc>
                <a:spcPct val="80000"/>
              </a:lnSpc>
              <a:buFontTx/>
              <a:buNone/>
            </a:pPr>
            <a:r>
              <a:rPr lang="en-US" altLang="zh-CN" sz="2000">
                <a:latin typeface="黑体" panose="02010609060101010101" pitchFamily="49" charset="-122"/>
              </a:rPr>
              <a:t>          	PUSH	BX</a:t>
            </a:r>
          </a:p>
          <a:p>
            <a:pPr eaLnBrk="1" hangingPunct="1">
              <a:lnSpc>
                <a:spcPct val="80000"/>
              </a:lnSpc>
              <a:buFontTx/>
              <a:buNone/>
            </a:pPr>
            <a:r>
              <a:rPr lang="en-US" altLang="zh-CN" sz="2000">
                <a:latin typeface="黑体" panose="02010609060101010101" pitchFamily="49" charset="-122"/>
              </a:rPr>
              <a:t>          	PUSH	CX</a:t>
            </a:r>
          </a:p>
          <a:p>
            <a:pPr eaLnBrk="1" hangingPunct="1">
              <a:lnSpc>
                <a:spcPct val="80000"/>
              </a:lnSpc>
              <a:buFontTx/>
              <a:buNone/>
            </a:pPr>
            <a:r>
              <a:rPr lang="en-US" altLang="zh-CN" sz="2000">
                <a:latin typeface="黑体" panose="02010609060101010101" pitchFamily="49" charset="-122"/>
              </a:rPr>
              <a:t>          	XOR 	AL</a:t>
            </a:r>
            <a:r>
              <a:rPr lang="zh-CN" altLang="en-US" sz="2000">
                <a:latin typeface="黑体" panose="02010609060101010101" pitchFamily="49" charset="-122"/>
              </a:rPr>
              <a:t>，</a:t>
            </a:r>
            <a:r>
              <a:rPr lang="en-US" altLang="zh-CN" sz="2000">
                <a:latin typeface="黑体" panose="02010609060101010101" pitchFamily="49" charset="-122"/>
              </a:rPr>
              <a:t>AL         	</a:t>
            </a:r>
            <a:r>
              <a:rPr lang="zh-CN" altLang="en-US" sz="2000">
                <a:latin typeface="黑体" panose="02010609060101010101" pitchFamily="49" charset="-122"/>
              </a:rPr>
              <a:t>；累加器清</a:t>
            </a:r>
            <a:r>
              <a:rPr lang="en-US" altLang="zh-CN" sz="2000">
                <a:latin typeface="黑体" panose="02010609060101010101" pitchFamily="49" charset="-122"/>
              </a:rPr>
              <a:t>0</a:t>
            </a:r>
          </a:p>
          <a:p>
            <a:pPr eaLnBrk="1" hangingPunct="1">
              <a:lnSpc>
                <a:spcPct val="80000"/>
              </a:lnSpc>
              <a:buFontTx/>
              <a:buNone/>
            </a:pPr>
            <a:r>
              <a:rPr lang="en-US" altLang="zh-CN" sz="2000">
                <a:latin typeface="黑体" panose="02010609060101010101" pitchFamily="49" charset="-122"/>
              </a:rPr>
              <a:t>          	MOV	BX</a:t>
            </a:r>
            <a:r>
              <a:rPr lang="zh-CN" altLang="en-US" sz="2000">
                <a:latin typeface="黑体" panose="02010609060101010101" pitchFamily="49" charset="-122"/>
              </a:rPr>
              <a:t>，</a:t>
            </a:r>
            <a:r>
              <a:rPr lang="en-US" altLang="zh-CN" sz="2000">
                <a:latin typeface="黑体" panose="02010609060101010101" pitchFamily="49" charset="-122"/>
              </a:rPr>
              <a:t>OFFSET ARRAY	</a:t>
            </a:r>
            <a:r>
              <a:rPr lang="zh-CN" altLang="en-US" sz="2000">
                <a:latin typeface="黑体" panose="02010609060101010101" pitchFamily="49" charset="-122"/>
              </a:rPr>
              <a:t>；</a:t>
            </a:r>
            <a:r>
              <a:rPr lang="en-US" altLang="zh-CN" sz="2000">
                <a:latin typeface="黑体" panose="02010609060101010101" pitchFamily="49" charset="-122"/>
              </a:rPr>
              <a:t>BX←</a:t>
            </a:r>
            <a:r>
              <a:rPr lang="zh-CN" altLang="en-US" sz="2000">
                <a:latin typeface="黑体" panose="02010609060101010101" pitchFamily="49" charset="-122"/>
              </a:rPr>
              <a:t>数组的偏移地</a:t>
            </a:r>
          </a:p>
          <a:p>
            <a:pPr eaLnBrk="1" hangingPunct="1">
              <a:lnSpc>
                <a:spcPct val="80000"/>
              </a:lnSpc>
              <a:buFontTx/>
              <a:buNone/>
            </a:pPr>
            <a:r>
              <a:rPr lang="zh-CN" altLang="en-US" sz="2000">
                <a:latin typeface="黑体" panose="02010609060101010101" pitchFamily="49" charset="-122"/>
              </a:rPr>
              <a:t>          	</a:t>
            </a:r>
            <a:r>
              <a:rPr lang="en-US" altLang="zh-CN" sz="2000">
                <a:latin typeface="黑体" panose="02010609060101010101" pitchFamily="49" charset="-122"/>
              </a:rPr>
              <a:t>MOV	CX</a:t>
            </a:r>
            <a:r>
              <a:rPr lang="zh-CN" altLang="en-US" sz="2000">
                <a:latin typeface="黑体" panose="02010609060101010101" pitchFamily="49" charset="-122"/>
              </a:rPr>
              <a:t>，</a:t>
            </a:r>
            <a:r>
              <a:rPr lang="en-US" altLang="zh-CN" sz="2000">
                <a:latin typeface="黑体" panose="02010609060101010101" pitchFamily="49" charset="-122"/>
              </a:rPr>
              <a:t>COUNT       </a:t>
            </a:r>
            <a:r>
              <a:rPr lang="zh-CN" altLang="en-US" sz="2000">
                <a:latin typeface="黑体" panose="02010609060101010101" pitchFamily="49" charset="-122"/>
              </a:rPr>
              <a:t>；</a:t>
            </a:r>
            <a:r>
              <a:rPr lang="en-US" altLang="zh-CN" sz="2000">
                <a:latin typeface="黑体" panose="02010609060101010101" pitchFamily="49" charset="-122"/>
              </a:rPr>
              <a:t>CX←</a:t>
            </a:r>
            <a:r>
              <a:rPr lang="zh-CN" altLang="en-US" sz="2000">
                <a:latin typeface="黑体" panose="02010609060101010101" pitchFamily="49" charset="-122"/>
              </a:rPr>
              <a:t>数组的元素个数</a:t>
            </a:r>
          </a:p>
          <a:p>
            <a:pPr eaLnBrk="1" hangingPunct="1">
              <a:lnSpc>
                <a:spcPct val="80000"/>
              </a:lnSpc>
              <a:buFontTx/>
              <a:buNone/>
            </a:pPr>
            <a:r>
              <a:rPr lang="zh-CN" altLang="en-US" sz="2000">
                <a:latin typeface="黑体" panose="02010609060101010101" pitchFamily="49" charset="-122"/>
              </a:rPr>
              <a:t>        </a:t>
            </a:r>
            <a:r>
              <a:rPr lang="en-US" altLang="zh-CN" sz="2000">
                <a:latin typeface="黑体" panose="02010609060101010101" pitchFamily="49" charset="-122"/>
              </a:rPr>
              <a:t>SUMB</a:t>
            </a:r>
            <a:r>
              <a:rPr lang="zh-CN" altLang="en-US" sz="2000">
                <a:latin typeface="黑体" panose="02010609060101010101" pitchFamily="49" charset="-122"/>
              </a:rPr>
              <a:t>：</a:t>
            </a:r>
            <a:r>
              <a:rPr lang="en-US" altLang="zh-CN" sz="2000">
                <a:latin typeface="黑体" panose="02010609060101010101" pitchFamily="49" charset="-122"/>
              </a:rPr>
              <a:t>ADD	AL</a:t>
            </a:r>
            <a:r>
              <a:rPr lang="zh-CN" altLang="en-US" sz="2000">
                <a:latin typeface="黑体" panose="02010609060101010101" pitchFamily="49" charset="-122"/>
              </a:rPr>
              <a:t>，</a:t>
            </a:r>
            <a:r>
              <a:rPr lang="en-US" altLang="zh-CN" sz="2000">
                <a:latin typeface="黑体" panose="02010609060101010101" pitchFamily="49" charset="-122"/>
              </a:rPr>
              <a:t>[BX]         	</a:t>
            </a:r>
            <a:r>
              <a:rPr lang="zh-CN" altLang="en-US" sz="2000">
                <a:latin typeface="黑体" panose="02010609060101010101" pitchFamily="49" charset="-122"/>
              </a:rPr>
              <a:t>；求和</a:t>
            </a:r>
          </a:p>
          <a:p>
            <a:pPr eaLnBrk="1" hangingPunct="1">
              <a:lnSpc>
                <a:spcPct val="80000"/>
              </a:lnSpc>
              <a:buFontTx/>
              <a:buNone/>
            </a:pPr>
            <a:r>
              <a:rPr lang="zh-CN" altLang="en-US" sz="2000">
                <a:latin typeface="黑体" panose="02010609060101010101" pitchFamily="49" charset="-122"/>
              </a:rPr>
              <a:t>          	</a:t>
            </a:r>
            <a:r>
              <a:rPr lang="en-US" altLang="zh-CN" sz="2000">
                <a:latin typeface="黑体" panose="02010609060101010101" pitchFamily="49" charset="-122"/>
              </a:rPr>
              <a:t>INC		BX</a:t>
            </a:r>
          </a:p>
          <a:p>
            <a:pPr eaLnBrk="1" hangingPunct="1">
              <a:lnSpc>
                <a:spcPct val="80000"/>
              </a:lnSpc>
              <a:buFontTx/>
              <a:buNone/>
            </a:pPr>
            <a:r>
              <a:rPr lang="en-US" altLang="zh-CN" sz="2000">
                <a:latin typeface="黑体" panose="02010609060101010101" pitchFamily="49" charset="-122"/>
              </a:rPr>
              <a:t>          	LOOP	SUMB</a:t>
            </a:r>
          </a:p>
          <a:p>
            <a:pPr eaLnBrk="1" hangingPunct="1">
              <a:lnSpc>
                <a:spcPct val="80000"/>
              </a:lnSpc>
              <a:buFontTx/>
              <a:buNone/>
            </a:pPr>
            <a:r>
              <a:rPr lang="en-US" altLang="zh-CN" sz="2000">
                <a:latin typeface="黑体" panose="02010609060101010101" pitchFamily="49" charset="-122"/>
              </a:rPr>
              <a:t>          	MOV	RESULT</a:t>
            </a:r>
            <a:r>
              <a:rPr lang="zh-CN" altLang="en-US" sz="2000">
                <a:latin typeface="黑体" panose="02010609060101010101" pitchFamily="49" charset="-122"/>
              </a:rPr>
              <a:t>，</a:t>
            </a:r>
            <a:r>
              <a:rPr lang="en-US" altLang="zh-CN" sz="2000">
                <a:latin typeface="黑体" panose="02010609060101010101" pitchFamily="49" charset="-122"/>
              </a:rPr>
              <a:t>AL       	</a:t>
            </a:r>
            <a:r>
              <a:rPr lang="zh-CN" altLang="en-US" sz="2000">
                <a:latin typeface="黑体" panose="02010609060101010101" pitchFamily="49" charset="-122"/>
              </a:rPr>
              <a:t>；保存校验和</a:t>
            </a:r>
          </a:p>
          <a:p>
            <a:pPr eaLnBrk="1" hangingPunct="1">
              <a:lnSpc>
                <a:spcPct val="80000"/>
              </a:lnSpc>
              <a:buFontTx/>
              <a:buNone/>
            </a:pPr>
            <a:r>
              <a:rPr lang="zh-CN" altLang="en-US" sz="2000">
                <a:latin typeface="黑体" panose="02010609060101010101" pitchFamily="49" charset="-122"/>
              </a:rPr>
              <a:t>         	</a:t>
            </a:r>
            <a:r>
              <a:rPr lang="en-US" altLang="zh-CN" sz="2000">
                <a:latin typeface="黑体" panose="02010609060101010101" pitchFamily="49" charset="-122"/>
              </a:rPr>
              <a:t>POP	CX</a:t>
            </a:r>
          </a:p>
          <a:p>
            <a:pPr eaLnBrk="1" hangingPunct="1">
              <a:lnSpc>
                <a:spcPct val="80000"/>
              </a:lnSpc>
              <a:buFontTx/>
              <a:buNone/>
            </a:pPr>
            <a:r>
              <a:rPr lang="en-US" altLang="zh-CN" sz="2000">
                <a:latin typeface="黑体" panose="02010609060101010101" pitchFamily="49" charset="-122"/>
              </a:rPr>
              <a:t>          	POP	BX</a:t>
            </a:r>
          </a:p>
          <a:p>
            <a:pPr eaLnBrk="1" hangingPunct="1">
              <a:lnSpc>
                <a:spcPct val="80000"/>
              </a:lnSpc>
              <a:buFontTx/>
              <a:buNone/>
            </a:pPr>
            <a:r>
              <a:rPr lang="en-US" altLang="zh-CN" sz="2000">
                <a:latin typeface="黑体" panose="02010609060101010101" pitchFamily="49" charset="-122"/>
              </a:rPr>
              <a:t>          	POP	AX</a:t>
            </a:r>
          </a:p>
          <a:p>
            <a:pPr eaLnBrk="1" hangingPunct="1">
              <a:lnSpc>
                <a:spcPct val="80000"/>
              </a:lnSpc>
              <a:buFontTx/>
              <a:buNone/>
            </a:pPr>
            <a:r>
              <a:rPr lang="en-US" altLang="zh-CN" sz="2000">
                <a:latin typeface="黑体" panose="02010609060101010101" pitchFamily="49" charset="-122"/>
              </a:rPr>
              <a:t>         	RET</a:t>
            </a:r>
          </a:p>
          <a:p>
            <a:pPr eaLnBrk="1" hangingPunct="1">
              <a:lnSpc>
                <a:spcPct val="80000"/>
              </a:lnSpc>
              <a:buFontTx/>
              <a:buNone/>
            </a:pPr>
            <a:r>
              <a:rPr lang="en-US" altLang="zh-CN" sz="2000">
                <a:latin typeface="黑体" panose="02010609060101010101" pitchFamily="49" charset="-122"/>
              </a:rPr>
              <a:t>CHECKSUMB  ENDP</a:t>
            </a:r>
          </a:p>
          <a:p>
            <a:pPr eaLnBrk="1" hangingPunct="1">
              <a:lnSpc>
                <a:spcPct val="80000"/>
              </a:lnSpc>
              <a:buFontTx/>
              <a:buNone/>
            </a:pPr>
            <a:r>
              <a:rPr lang="en-US" altLang="zh-CN" sz="2000">
                <a:latin typeface="黑体" panose="02010609060101010101" pitchFamily="49" charset="-122"/>
              </a:rPr>
              <a:t>    END</a:t>
            </a:r>
          </a:p>
        </p:txBody>
      </p:sp>
    </p:spTree>
    <p:extLst>
      <p:ext uri="{BB962C8B-B14F-4D97-AF65-F5344CB8AC3E}">
        <p14:creationId xmlns:p14="http://schemas.microsoft.com/office/powerpoint/2010/main" val="1265897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774726" y="405459"/>
            <a:ext cx="7774199" cy="576064"/>
          </a:xfrm>
        </p:spPr>
        <p:txBody>
          <a:bodyPr/>
          <a:lstStyle/>
          <a:p>
            <a:pPr algn="l" eaLnBrk="1" hangingPunct="1"/>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．用堆栈传递参数（</a:t>
            </a:r>
            <a:r>
              <a:rPr lang="zh-CN" altLang="en-US" sz="2400" dirty="0" smtClean="0">
                <a:latin typeface="黑体" panose="02010609060101010101" pitchFamily="49" charset="-122"/>
                <a:ea typeface="黑体" panose="02010609060101010101" pitchFamily="49" charset="-122"/>
              </a:rPr>
              <a:t>同上例）</a:t>
            </a:r>
            <a:endParaRPr lang="zh-CN" altLang="en-US" sz="2400" dirty="0">
              <a:latin typeface="黑体" panose="02010609060101010101" pitchFamily="49" charset="-122"/>
              <a:ea typeface="黑体" panose="02010609060101010101" pitchFamily="49" charset="-122"/>
            </a:endParaRPr>
          </a:p>
        </p:txBody>
      </p:sp>
      <p:sp>
        <p:nvSpPr>
          <p:cNvPr id="126979" name="Rectangle 3"/>
          <p:cNvSpPr>
            <a:spLocks noGrp="1" noChangeArrowheads="1"/>
          </p:cNvSpPr>
          <p:nvPr>
            <p:ph type="body" idx="1"/>
          </p:nvPr>
        </p:nvSpPr>
        <p:spPr>
          <a:xfrm>
            <a:off x="2062757" y="1152794"/>
            <a:ext cx="9518135" cy="5249490"/>
          </a:xfrm>
        </p:spPr>
        <p:txBody>
          <a:bodyPr/>
          <a:lstStyle/>
          <a:p>
            <a:pPr eaLnBrk="1" hangingPunct="1">
              <a:lnSpc>
                <a:spcPct val="120000"/>
              </a:lnSpc>
            </a:pPr>
            <a:r>
              <a:rPr lang="zh-CN" altLang="en-US" sz="2400" dirty="0">
                <a:latin typeface="黑体" panose="02010609060101010101" pitchFamily="49" charset="-122"/>
              </a:rPr>
              <a:t>通过堆栈传递参数，主程序将数组的偏移地址和元素个数压入堆栈，然后调用子程序；</a:t>
            </a:r>
          </a:p>
          <a:p>
            <a:pPr eaLnBrk="1" hangingPunct="1">
              <a:lnSpc>
                <a:spcPct val="120000"/>
              </a:lnSpc>
            </a:pPr>
            <a:r>
              <a:rPr lang="zh-CN" altLang="en-US" sz="2400" dirty="0">
                <a:latin typeface="黑体" panose="02010609060101010101" pitchFamily="49" charset="-122"/>
              </a:rPr>
              <a:t>子程序通过</a:t>
            </a:r>
            <a:r>
              <a:rPr lang="en-US" altLang="zh-CN" sz="2400" dirty="0">
                <a:latin typeface="黑体" panose="02010609060101010101" pitchFamily="49" charset="-122"/>
              </a:rPr>
              <a:t>BP</a:t>
            </a:r>
            <a:r>
              <a:rPr lang="zh-CN" altLang="en-US" sz="2400" dirty="0">
                <a:latin typeface="黑体" panose="02010609060101010101" pitchFamily="49" charset="-122"/>
              </a:rPr>
              <a:t>寄存器从堆栈相应位置取出参数（非栈顶数据），求和后用</a:t>
            </a:r>
            <a:r>
              <a:rPr lang="en-US" altLang="zh-CN" sz="2400" dirty="0">
                <a:latin typeface="黑体" panose="02010609060101010101" pitchFamily="49" charset="-122"/>
              </a:rPr>
              <a:t>AL</a:t>
            </a:r>
            <a:r>
              <a:rPr lang="zh-CN" altLang="en-US" sz="2400" dirty="0">
                <a:latin typeface="黑体" panose="02010609060101010101" pitchFamily="49" charset="-122"/>
              </a:rPr>
              <a:t>返回结果。</a:t>
            </a:r>
          </a:p>
          <a:p>
            <a:pPr eaLnBrk="1" hangingPunct="1">
              <a:lnSpc>
                <a:spcPct val="120000"/>
              </a:lnSpc>
            </a:pPr>
            <a:r>
              <a:rPr lang="zh-CN" altLang="en-US" sz="2400" dirty="0">
                <a:latin typeface="黑体" panose="02010609060101010101" pitchFamily="49" charset="-122"/>
              </a:rPr>
              <a:t>由于共用数据段，所以没有传递数据段基地址。本例利用堆栈传递入口参数，但出口参数仍利用寄存器传递。</a:t>
            </a:r>
            <a:r>
              <a:rPr lang="zh-CN" altLang="en-US" dirty="0" smtClean="0">
                <a:solidFill>
                  <a:schemeClr val="tx1"/>
                </a:solidFill>
                <a:latin typeface="黑体" panose="02010609060101010101" pitchFamily="49" charset="-122"/>
              </a:rPr>
              <a:t> </a:t>
            </a:r>
          </a:p>
        </p:txBody>
      </p:sp>
    </p:spTree>
    <p:extLst>
      <p:ext uri="{BB962C8B-B14F-4D97-AF65-F5344CB8AC3E}">
        <p14:creationId xmlns:p14="http://schemas.microsoft.com/office/powerpoint/2010/main" val="3863219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body" idx="1"/>
          </p:nvPr>
        </p:nvSpPr>
        <p:spPr>
          <a:xfrm>
            <a:off x="2208107" y="981303"/>
            <a:ext cx="7774199" cy="5116109"/>
          </a:xfrm>
        </p:spPr>
        <p:txBody>
          <a:bodyPr/>
          <a:lstStyle/>
          <a:p>
            <a:pPr eaLnBrk="1" hangingPunct="1">
              <a:lnSpc>
                <a:spcPct val="80000"/>
              </a:lnSpc>
              <a:buFontTx/>
              <a:buNone/>
            </a:pPr>
            <a:r>
              <a:rPr lang="en-US" altLang="zh-CN" sz="1800">
                <a:latin typeface="黑体" panose="02010609060101010101" pitchFamily="49" charset="-122"/>
              </a:rPr>
              <a:t>.MODEL	SMALL</a:t>
            </a:r>
          </a:p>
          <a:p>
            <a:pPr eaLnBrk="1" hangingPunct="1">
              <a:lnSpc>
                <a:spcPct val="80000"/>
              </a:lnSpc>
              <a:buFontTx/>
              <a:buNone/>
            </a:pPr>
            <a:r>
              <a:rPr lang="en-US" altLang="zh-CN" sz="1800">
                <a:latin typeface="黑体" panose="02010609060101010101" pitchFamily="49" charset="-122"/>
              </a:rPr>
              <a:t>    .STACK</a:t>
            </a:r>
          </a:p>
          <a:p>
            <a:pPr eaLnBrk="1" hangingPunct="1">
              <a:lnSpc>
                <a:spcPct val="80000"/>
              </a:lnSpc>
              <a:buFontTx/>
              <a:buNone/>
            </a:pPr>
            <a:r>
              <a:rPr lang="en-US" altLang="zh-CN" sz="1800">
                <a:latin typeface="黑体" panose="02010609060101010101" pitchFamily="49" charset="-122"/>
              </a:rPr>
              <a:t>    .DATA</a:t>
            </a:r>
          </a:p>
          <a:p>
            <a:pPr eaLnBrk="1" hangingPunct="1">
              <a:lnSpc>
                <a:spcPct val="80000"/>
              </a:lnSpc>
              <a:buFontTx/>
              <a:buNone/>
            </a:pPr>
            <a:r>
              <a:rPr lang="en-US" altLang="zh-CN" sz="1800">
                <a:latin typeface="黑体" panose="02010609060101010101" pitchFamily="49" charset="-122"/>
              </a:rPr>
              <a:t>    COUNT		EQU 10        		</a:t>
            </a:r>
            <a:r>
              <a:rPr lang="zh-CN" altLang="en-US" sz="1800">
                <a:latin typeface="黑体" panose="02010609060101010101" pitchFamily="49" charset="-122"/>
              </a:rPr>
              <a:t>；数组元素个数</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ARRAY	DB 12H</a:t>
            </a:r>
            <a:r>
              <a:rPr lang="zh-CN" altLang="en-US" sz="1800">
                <a:latin typeface="黑体" panose="02010609060101010101" pitchFamily="49" charset="-122"/>
              </a:rPr>
              <a:t>，</a:t>
            </a:r>
            <a:r>
              <a:rPr lang="en-US" altLang="zh-CN" sz="1800">
                <a:latin typeface="黑体" panose="02010609060101010101" pitchFamily="49" charset="-122"/>
              </a:rPr>
              <a:t>25H</a:t>
            </a:r>
            <a:r>
              <a:rPr lang="zh-CN" altLang="en-US" sz="1800">
                <a:latin typeface="黑体" panose="02010609060101010101" pitchFamily="49" charset="-122"/>
              </a:rPr>
              <a:t>，</a:t>
            </a:r>
            <a:r>
              <a:rPr lang="en-US" altLang="zh-CN" sz="1800">
                <a:latin typeface="黑体" panose="02010609060101010101" pitchFamily="49" charset="-122"/>
              </a:rPr>
              <a:t>0F0H</a:t>
            </a:r>
            <a:r>
              <a:rPr lang="zh-CN" altLang="en-US" sz="1800">
                <a:latin typeface="黑体" panose="02010609060101010101" pitchFamily="49" charset="-122"/>
              </a:rPr>
              <a:t>，</a:t>
            </a:r>
            <a:r>
              <a:rPr lang="en-US" altLang="zh-CN" sz="1800">
                <a:latin typeface="黑体" panose="02010609060101010101" pitchFamily="49" charset="-122"/>
              </a:rPr>
              <a:t>0A3H</a:t>
            </a:r>
            <a:r>
              <a:rPr lang="zh-CN" altLang="en-US" sz="1800">
                <a:latin typeface="黑体" panose="02010609060101010101" pitchFamily="49" charset="-122"/>
              </a:rPr>
              <a:t>，</a:t>
            </a:r>
            <a:r>
              <a:rPr lang="en-US" altLang="zh-CN" sz="1800">
                <a:latin typeface="黑体" panose="02010609060101010101" pitchFamily="49" charset="-122"/>
              </a:rPr>
              <a:t>3</a:t>
            </a:r>
            <a:r>
              <a:rPr lang="zh-CN" altLang="en-US" sz="1800">
                <a:latin typeface="黑体" panose="02010609060101010101" pitchFamily="49" charset="-122"/>
              </a:rPr>
              <a:t>，</a:t>
            </a:r>
            <a:r>
              <a:rPr lang="en-US" altLang="zh-CN" sz="1800">
                <a:latin typeface="黑体" panose="02010609060101010101" pitchFamily="49" charset="-122"/>
              </a:rPr>
              <a:t>68H</a:t>
            </a:r>
            <a:r>
              <a:rPr lang="zh-CN" altLang="en-US" sz="1800">
                <a:latin typeface="黑体" panose="02010609060101010101" pitchFamily="49" charset="-122"/>
              </a:rPr>
              <a:t>，</a:t>
            </a:r>
            <a:r>
              <a:rPr lang="en-US" altLang="zh-CN" sz="1800">
                <a:latin typeface="黑体" panose="02010609060101010101" pitchFamily="49" charset="-122"/>
              </a:rPr>
              <a:t>71H</a:t>
            </a:r>
            <a:r>
              <a:rPr lang="zh-CN" altLang="en-US" sz="1800">
                <a:latin typeface="黑体" panose="02010609060101010101" pitchFamily="49" charset="-122"/>
              </a:rPr>
              <a:t>，</a:t>
            </a:r>
            <a:r>
              <a:rPr lang="en-US" altLang="zh-CN" sz="1800">
                <a:latin typeface="黑体" panose="02010609060101010101" pitchFamily="49" charset="-122"/>
              </a:rPr>
              <a:t>0CAH</a:t>
            </a:r>
            <a:r>
              <a:rPr lang="zh-CN" altLang="en-US" sz="1800">
                <a:latin typeface="黑体" panose="02010609060101010101" pitchFamily="49" charset="-122"/>
              </a:rPr>
              <a:t>，</a:t>
            </a:r>
            <a:r>
              <a:rPr lang="en-US" altLang="zh-CN" sz="1800">
                <a:latin typeface="黑体" panose="02010609060101010101" pitchFamily="49" charset="-122"/>
              </a:rPr>
              <a:t>0FFH</a:t>
            </a:r>
            <a:r>
              <a:rPr lang="zh-CN" altLang="en-US" sz="1800">
                <a:latin typeface="黑体" panose="02010609060101010101" pitchFamily="49" charset="-122"/>
              </a:rPr>
              <a:t>，</a:t>
            </a:r>
            <a:r>
              <a:rPr lang="en-US" altLang="zh-CN" sz="1800">
                <a:latin typeface="黑体" panose="02010609060101010101" pitchFamily="49" charset="-122"/>
              </a:rPr>
              <a:t>90H 	</a:t>
            </a:r>
            <a:r>
              <a:rPr lang="zh-CN" altLang="en-US" sz="1800">
                <a:latin typeface="黑体" panose="02010609060101010101" pitchFamily="49" charset="-122"/>
              </a:rPr>
              <a:t>；数组</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RESULT	DB	?          		</a:t>
            </a:r>
            <a:r>
              <a:rPr lang="zh-CN" altLang="en-US" sz="1800">
                <a:latin typeface="黑体" panose="02010609060101010101" pitchFamily="49" charset="-122"/>
              </a:rPr>
              <a:t>；校验和</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.CODE</a:t>
            </a:r>
          </a:p>
          <a:p>
            <a:pPr eaLnBrk="1" hangingPunct="1">
              <a:lnSpc>
                <a:spcPct val="80000"/>
              </a:lnSpc>
              <a:buFontTx/>
              <a:buNone/>
            </a:pPr>
            <a:r>
              <a:rPr lang="en-US" altLang="zh-CN" sz="1800">
                <a:latin typeface="黑体" panose="02010609060101010101" pitchFamily="49" charset="-122"/>
              </a:rPr>
              <a:t>    .STARTUP</a:t>
            </a:r>
          </a:p>
          <a:p>
            <a:pPr eaLnBrk="1" hangingPunct="1">
              <a:lnSpc>
                <a:spcPct val="80000"/>
              </a:lnSpc>
              <a:buFontTx/>
              <a:buNone/>
            </a:pPr>
            <a:r>
              <a:rPr lang="en-US" altLang="zh-CN" sz="1800">
                <a:latin typeface="黑体" panose="02010609060101010101" pitchFamily="49" charset="-122"/>
              </a:rPr>
              <a:t>            MOV 	AX</a:t>
            </a:r>
            <a:r>
              <a:rPr lang="zh-CN" altLang="en-US" sz="1800">
                <a:latin typeface="黑体" panose="02010609060101010101" pitchFamily="49" charset="-122"/>
              </a:rPr>
              <a:t>，</a:t>
            </a:r>
            <a:r>
              <a:rPr lang="en-US" altLang="zh-CN" sz="1800">
                <a:latin typeface="黑体" panose="02010609060101010101" pitchFamily="49" charset="-122"/>
              </a:rPr>
              <a:t>OFFSET ARRAY	</a:t>
            </a:r>
            <a:r>
              <a:rPr lang="zh-CN" altLang="en-US" sz="1800">
                <a:latin typeface="黑体" panose="02010609060101010101" pitchFamily="49" charset="-122"/>
              </a:rPr>
              <a:t>；设置入口参数</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PUSH 	AX             		</a:t>
            </a:r>
            <a:r>
              <a:rPr lang="zh-CN" altLang="en-US" sz="1800">
                <a:latin typeface="黑体" panose="02010609060101010101" pitchFamily="49" charset="-122"/>
              </a:rPr>
              <a:t>；压入数组的偏移地址</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MOV 	AX</a:t>
            </a:r>
            <a:r>
              <a:rPr lang="zh-CN" altLang="en-US" sz="1800">
                <a:latin typeface="黑体" panose="02010609060101010101" pitchFamily="49" charset="-122"/>
              </a:rPr>
              <a:t>，</a:t>
            </a:r>
            <a:r>
              <a:rPr lang="en-US" altLang="zh-CN" sz="1800">
                <a:latin typeface="黑体" panose="02010609060101010101" pitchFamily="49" charset="-122"/>
              </a:rPr>
              <a:t>COUNT</a:t>
            </a:r>
          </a:p>
          <a:p>
            <a:pPr eaLnBrk="1" hangingPunct="1">
              <a:lnSpc>
                <a:spcPct val="80000"/>
              </a:lnSpc>
              <a:buFontTx/>
              <a:buNone/>
            </a:pPr>
            <a:r>
              <a:rPr lang="en-US" altLang="zh-CN" sz="1800">
                <a:latin typeface="黑体" panose="02010609060101010101" pitchFamily="49" charset="-122"/>
              </a:rPr>
              <a:t>  	     PUSH 	AX               	</a:t>
            </a:r>
            <a:r>
              <a:rPr lang="zh-CN" altLang="en-US" sz="1800">
                <a:latin typeface="黑体" panose="02010609060101010101" pitchFamily="49" charset="-122"/>
              </a:rPr>
              <a:t>；压入数组的元素个数</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CALL 	CHECKSUMC    	</a:t>
            </a:r>
            <a:r>
              <a:rPr lang="zh-CN" altLang="en-US" sz="1800">
                <a:latin typeface="黑体" panose="02010609060101010101" pitchFamily="49" charset="-122"/>
              </a:rPr>
              <a:t>；调用求和过程</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ADD 	SP</a:t>
            </a:r>
            <a:r>
              <a:rPr lang="zh-CN" altLang="en-US" sz="1800">
                <a:latin typeface="黑体" panose="02010609060101010101" pitchFamily="49" charset="-122"/>
              </a:rPr>
              <a:t>，</a:t>
            </a:r>
            <a:r>
              <a:rPr lang="en-US" altLang="zh-CN" sz="1800">
                <a:latin typeface="黑体" panose="02010609060101010101" pitchFamily="49" charset="-122"/>
              </a:rPr>
              <a:t>4        	</a:t>
            </a:r>
            <a:r>
              <a:rPr lang="zh-CN" altLang="en-US" sz="1800">
                <a:latin typeface="黑体" panose="02010609060101010101" pitchFamily="49" charset="-122"/>
              </a:rPr>
              <a:t>；主程序平衡堆栈</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MOV 	RESULT</a:t>
            </a:r>
            <a:r>
              <a:rPr lang="zh-CN" altLang="en-US" sz="1800">
                <a:latin typeface="黑体" panose="02010609060101010101" pitchFamily="49" charset="-122"/>
              </a:rPr>
              <a:t>，</a:t>
            </a:r>
            <a:r>
              <a:rPr lang="en-US" altLang="zh-CN" sz="1800">
                <a:latin typeface="黑体" panose="02010609060101010101" pitchFamily="49" charset="-122"/>
              </a:rPr>
              <a:t>AL      	</a:t>
            </a:r>
            <a:r>
              <a:rPr lang="zh-CN" altLang="en-US" sz="1800">
                <a:latin typeface="黑体" panose="02010609060101010101" pitchFamily="49" charset="-122"/>
              </a:rPr>
              <a:t>；保存校验和</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.EXIT 0</a:t>
            </a:r>
          </a:p>
        </p:txBody>
      </p:sp>
    </p:spTree>
    <p:extLst>
      <p:ext uri="{BB962C8B-B14F-4D97-AF65-F5344CB8AC3E}">
        <p14:creationId xmlns:p14="http://schemas.microsoft.com/office/powerpoint/2010/main" val="3087103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body" idx="1"/>
          </p:nvPr>
        </p:nvSpPr>
        <p:spPr>
          <a:xfrm>
            <a:off x="2208107" y="836808"/>
            <a:ext cx="8064779" cy="5260604"/>
          </a:xfrm>
        </p:spPr>
        <p:txBody>
          <a:bodyPr/>
          <a:lstStyle/>
          <a:p>
            <a:pPr eaLnBrk="1" hangingPunct="1">
              <a:lnSpc>
                <a:spcPct val="80000"/>
              </a:lnSpc>
              <a:buFontTx/>
              <a:buNone/>
            </a:pPr>
            <a:r>
              <a:rPr lang="en-US" altLang="zh-CN" sz="1000">
                <a:latin typeface="黑体" panose="02010609060101010101" pitchFamily="49" charset="-122"/>
              </a:rPr>
              <a:t> </a:t>
            </a:r>
            <a:r>
              <a:rPr lang="en-US" altLang="zh-CN" sz="2000">
                <a:latin typeface="黑体" panose="02010609060101010101" pitchFamily="49" charset="-122"/>
              </a:rPr>
              <a:t>CHECKSUMC	PROC</a:t>
            </a:r>
          </a:p>
          <a:p>
            <a:pPr eaLnBrk="1" hangingPunct="1">
              <a:lnSpc>
                <a:spcPct val="80000"/>
              </a:lnSpc>
              <a:buFontTx/>
              <a:buNone/>
            </a:pPr>
            <a:r>
              <a:rPr lang="en-US" altLang="zh-CN" sz="2000">
                <a:latin typeface="黑体" panose="02010609060101010101" pitchFamily="49" charset="-122"/>
              </a:rPr>
              <a:t>         PUSH	BP</a:t>
            </a:r>
          </a:p>
          <a:p>
            <a:pPr eaLnBrk="1" hangingPunct="1">
              <a:lnSpc>
                <a:spcPct val="80000"/>
              </a:lnSpc>
              <a:buFontTx/>
              <a:buNone/>
            </a:pPr>
            <a:r>
              <a:rPr lang="en-US" altLang="zh-CN" sz="2000">
                <a:latin typeface="黑体" panose="02010609060101010101" pitchFamily="49" charset="-122"/>
              </a:rPr>
              <a:t>         MOV	BP</a:t>
            </a:r>
            <a:r>
              <a:rPr lang="zh-CN" altLang="en-US" sz="2000">
                <a:latin typeface="黑体" panose="02010609060101010101" pitchFamily="49" charset="-122"/>
              </a:rPr>
              <a:t>，</a:t>
            </a:r>
            <a:r>
              <a:rPr lang="en-US" altLang="zh-CN" sz="2000">
                <a:latin typeface="黑体" panose="02010609060101010101" pitchFamily="49" charset="-122"/>
              </a:rPr>
              <a:t>SP   </a:t>
            </a:r>
            <a:r>
              <a:rPr lang="zh-CN" altLang="en-US" sz="2000">
                <a:latin typeface="黑体" panose="02010609060101010101" pitchFamily="49" charset="-122"/>
              </a:rPr>
              <a:t>；</a:t>
            </a:r>
            <a:r>
              <a:rPr lang="en-US" altLang="zh-CN" sz="2000">
                <a:latin typeface="黑体" panose="02010609060101010101" pitchFamily="49" charset="-122"/>
              </a:rPr>
              <a:t>BP</a:t>
            </a:r>
            <a:r>
              <a:rPr lang="zh-CN" altLang="en-US" sz="2000">
                <a:latin typeface="黑体" panose="02010609060101010101" pitchFamily="49" charset="-122"/>
              </a:rPr>
              <a:t>指向当前栈顶，用于取出入口参数</a:t>
            </a:r>
          </a:p>
          <a:p>
            <a:pPr eaLnBrk="1" hangingPunct="1">
              <a:lnSpc>
                <a:spcPct val="80000"/>
              </a:lnSpc>
              <a:buFontTx/>
              <a:buNone/>
            </a:pPr>
            <a:r>
              <a:rPr lang="zh-CN" altLang="en-US" sz="2000">
                <a:latin typeface="黑体" panose="02010609060101010101" pitchFamily="49" charset="-122"/>
              </a:rPr>
              <a:t>         </a:t>
            </a:r>
            <a:r>
              <a:rPr lang="en-US" altLang="zh-CN" sz="2000">
                <a:latin typeface="黑体" panose="02010609060101010101" pitchFamily="49" charset="-122"/>
              </a:rPr>
              <a:t>PUSH	BX     </a:t>
            </a:r>
            <a:r>
              <a:rPr lang="zh-CN" altLang="en-US" sz="2000">
                <a:latin typeface="黑体" panose="02010609060101010101" pitchFamily="49" charset="-122"/>
              </a:rPr>
              <a:t>；保护使用的</a:t>
            </a:r>
            <a:r>
              <a:rPr lang="en-US" altLang="zh-CN" sz="2000">
                <a:latin typeface="黑体" panose="02010609060101010101" pitchFamily="49" charset="-122"/>
              </a:rPr>
              <a:t>BX</a:t>
            </a:r>
            <a:r>
              <a:rPr lang="zh-CN" altLang="en-US" sz="2000">
                <a:latin typeface="黑体" panose="02010609060101010101" pitchFamily="49" charset="-122"/>
              </a:rPr>
              <a:t>和</a:t>
            </a:r>
            <a:r>
              <a:rPr lang="en-US" altLang="zh-CN" sz="2000">
                <a:latin typeface="黑体" panose="02010609060101010101" pitchFamily="49" charset="-122"/>
              </a:rPr>
              <a:t>CX</a:t>
            </a:r>
            <a:r>
              <a:rPr lang="zh-CN" altLang="en-US" sz="2000">
                <a:latin typeface="黑体" panose="02010609060101010101" pitchFamily="49" charset="-122"/>
              </a:rPr>
              <a:t>寄存器</a:t>
            </a:r>
          </a:p>
          <a:p>
            <a:pPr eaLnBrk="1" hangingPunct="1">
              <a:lnSpc>
                <a:spcPct val="80000"/>
              </a:lnSpc>
              <a:buFontTx/>
              <a:buNone/>
            </a:pPr>
            <a:r>
              <a:rPr lang="zh-CN" altLang="en-US" sz="2000">
                <a:latin typeface="黑体" panose="02010609060101010101" pitchFamily="49" charset="-122"/>
              </a:rPr>
              <a:t>         </a:t>
            </a:r>
            <a:r>
              <a:rPr lang="en-US" altLang="zh-CN" sz="2000">
                <a:latin typeface="黑体" panose="02010609060101010101" pitchFamily="49" charset="-122"/>
              </a:rPr>
              <a:t>PUSH	CX</a:t>
            </a:r>
          </a:p>
          <a:p>
            <a:pPr eaLnBrk="1" hangingPunct="1">
              <a:lnSpc>
                <a:spcPct val="80000"/>
              </a:lnSpc>
              <a:buFontTx/>
              <a:buNone/>
            </a:pPr>
            <a:r>
              <a:rPr lang="en-US" altLang="zh-CN" sz="2000">
                <a:latin typeface="黑体" panose="02010609060101010101" pitchFamily="49" charset="-122"/>
              </a:rPr>
              <a:t>         MOV	BX</a:t>
            </a:r>
            <a:r>
              <a:rPr lang="zh-CN" altLang="en-US" sz="2000">
                <a:latin typeface="黑体" panose="02010609060101010101" pitchFamily="49" charset="-122"/>
              </a:rPr>
              <a:t>，</a:t>
            </a:r>
            <a:r>
              <a:rPr lang="en-US" altLang="zh-CN" sz="2000">
                <a:latin typeface="黑体" panose="02010609060101010101" pitchFamily="49" charset="-122"/>
              </a:rPr>
              <a:t>[BP+6]  </a:t>
            </a:r>
            <a:r>
              <a:rPr lang="zh-CN" altLang="en-US" sz="2000">
                <a:latin typeface="黑体" panose="02010609060101010101" pitchFamily="49" charset="-122"/>
              </a:rPr>
              <a:t>；</a:t>
            </a:r>
            <a:r>
              <a:rPr lang="en-US" altLang="zh-CN" sz="2000">
                <a:latin typeface="黑体" panose="02010609060101010101" pitchFamily="49" charset="-122"/>
              </a:rPr>
              <a:t>BX←SS</a:t>
            </a:r>
            <a:r>
              <a:rPr lang="zh-CN" altLang="en-US" sz="2000">
                <a:latin typeface="黑体" panose="02010609060101010101" pitchFamily="49" charset="-122"/>
              </a:rPr>
              <a:t>：</a:t>
            </a:r>
            <a:r>
              <a:rPr lang="en-US" altLang="zh-CN" sz="2000">
                <a:latin typeface="黑体" panose="02010609060101010101" pitchFamily="49" charset="-122"/>
              </a:rPr>
              <a:t>[BP+6]</a:t>
            </a:r>
            <a:r>
              <a:rPr lang="zh-CN" altLang="en-US" sz="2000">
                <a:latin typeface="黑体" panose="02010609060101010101" pitchFamily="49" charset="-122"/>
              </a:rPr>
              <a:t>（数组的偏移地址）</a:t>
            </a:r>
          </a:p>
          <a:p>
            <a:pPr eaLnBrk="1" hangingPunct="1">
              <a:lnSpc>
                <a:spcPct val="80000"/>
              </a:lnSpc>
              <a:buFontTx/>
              <a:buNone/>
            </a:pPr>
            <a:r>
              <a:rPr lang="zh-CN" altLang="en-US" sz="2000">
                <a:latin typeface="黑体" panose="02010609060101010101" pitchFamily="49" charset="-122"/>
              </a:rPr>
              <a:t>         </a:t>
            </a:r>
            <a:r>
              <a:rPr lang="en-US" altLang="zh-CN" sz="2000">
                <a:latin typeface="黑体" panose="02010609060101010101" pitchFamily="49" charset="-122"/>
              </a:rPr>
              <a:t>MOV	CX</a:t>
            </a:r>
            <a:r>
              <a:rPr lang="zh-CN" altLang="en-US" sz="2000">
                <a:latin typeface="黑体" panose="02010609060101010101" pitchFamily="49" charset="-122"/>
              </a:rPr>
              <a:t>，</a:t>
            </a:r>
            <a:r>
              <a:rPr lang="en-US" altLang="zh-CN" sz="2000">
                <a:latin typeface="黑体" panose="02010609060101010101" pitchFamily="49" charset="-122"/>
              </a:rPr>
              <a:t>[BP+4]  </a:t>
            </a:r>
            <a:r>
              <a:rPr lang="zh-CN" altLang="en-US" sz="2000">
                <a:latin typeface="黑体" panose="02010609060101010101" pitchFamily="49" charset="-122"/>
              </a:rPr>
              <a:t>；</a:t>
            </a:r>
            <a:r>
              <a:rPr lang="en-US" altLang="zh-CN" sz="2000">
                <a:latin typeface="黑体" panose="02010609060101010101" pitchFamily="49" charset="-122"/>
              </a:rPr>
              <a:t>CX←SS</a:t>
            </a:r>
            <a:r>
              <a:rPr lang="zh-CN" altLang="en-US" sz="2000">
                <a:latin typeface="黑体" panose="02010609060101010101" pitchFamily="49" charset="-122"/>
              </a:rPr>
              <a:t>：</a:t>
            </a:r>
            <a:r>
              <a:rPr lang="en-US" altLang="zh-CN" sz="2000">
                <a:latin typeface="黑体" panose="02010609060101010101" pitchFamily="49" charset="-122"/>
              </a:rPr>
              <a:t>[BP+4]</a:t>
            </a:r>
            <a:r>
              <a:rPr lang="zh-CN" altLang="en-US" sz="2000">
                <a:latin typeface="黑体" panose="02010609060101010101" pitchFamily="49" charset="-122"/>
              </a:rPr>
              <a:t>（数组的元素个数）</a:t>
            </a:r>
          </a:p>
          <a:p>
            <a:pPr eaLnBrk="1" hangingPunct="1">
              <a:lnSpc>
                <a:spcPct val="80000"/>
              </a:lnSpc>
              <a:buFontTx/>
              <a:buNone/>
            </a:pPr>
            <a:r>
              <a:rPr lang="zh-CN" altLang="en-US" sz="2000">
                <a:latin typeface="黑体" panose="02010609060101010101" pitchFamily="49" charset="-122"/>
              </a:rPr>
              <a:t>         </a:t>
            </a:r>
            <a:r>
              <a:rPr lang="en-US" altLang="zh-CN" sz="2000">
                <a:latin typeface="黑体" panose="02010609060101010101" pitchFamily="49" charset="-122"/>
              </a:rPr>
              <a:t>XOR	AL</a:t>
            </a:r>
            <a:r>
              <a:rPr lang="zh-CN" altLang="en-US" sz="2000">
                <a:latin typeface="黑体" panose="02010609060101010101" pitchFamily="49" charset="-122"/>
              </a:rPr>
              <a:t>，</a:t>
            </a:r>
            <a:r>
              <a:rPr lang="en-US" altLang="zh-CN" sz="2000">
                <a:latin typeface="黑体" panose="02010609060101010101" pitchFamily="49" charset="-122"/>
              </a:rPr>
              <a:t>AL       	</a:t>
            </a:r>
            <a:r>
              <a:rPr lang="zh-CN" altLang="en-US" sz="2000">
                <a:latin typeface="黑体" panose="02010609060101010101" pitchFamily="49" charset="-122"/>
              </a:rPr>
              <a:t>；累加器清</a:t>
            </a:r>
            <a:r>
              <a:rPr lang="en-US" altLang="zh-CN" sz="2000">
                <a:latin typeface="黑体" panose="02010609060101010101" pitchFamily="49" charset="-122"/>
              </a:rPr>
              <a:t>0</a:t>
            </a:r>
          </a:p>
          <a:p>
            <a:pPr eaLnBrk="1" hangingPunct="1">
              <a:lnSpc>
                <a:spcPct val="80000"/>
              </a:lnSpc>
              <a:buFontTx/>
              <a:buNone/>
            </a:pPr>
            <a:r>
              <a:rPr lang="en-US" altLang="zh-CN" sz="2000">
                <a:latin typeface="黑体" panose="02010609060101010101" pitchFamily="49" charset="-122"/>
              </a:rPr>
              <a:t>    SUMC</a:t>
            </a:r>
            <a:r>
              <a:rPr lang="zh-CN" altLang="en-US" sz="2000">
                <a:latin typeface="黑体" panose="02010609060101010101" pitchFamily="49" charset="-122"/>
              </a:rPr>
              <a:t>：</a:t>
            </a:r>
            <a:r>
              <a:rPr lang="en-US" altLang="zh-CN" sz="2000">
                <a:latin typeface="黑体" panose="02010609060101010101" pitchFamily="49" charset="-122"/>
              </a:rPr>
              <a:t>ADD	AL</a:t>
            </a:r>
            <a:r>
              <a:rPr lang="zh-CN" altLang="en-US" sz="2000">
                <a:latin typeface="黑体" panose="02010609060101010101" pitchFamily="49" charset="-122"/>
              </a:rPr>
              <a:t>，</a:t>
            </a:r>
            <a:r>
              <a:rPr lang="en-US" altLang="zh-CN" sz="2000">
                <a:latin typeface="黑体" panose="02010609060101010101" pitchFamily="49" charset="-122"/>
              </a:rPr>
              <a:t>[BX]     	</a:t>
            </a:r>
            <a:r>
              <a:rPr lang="zh-CN" altLang="en-US" sz="2000">
                <a:latin typeface="黑体" panose="02010609060101010101" pitchFamily="49" charset="-122"/>
              </a:rPr>
              <a:t>；求和：</a:t>
            </a:r>
            <a:r>
              <a:rPr lang="en-US" altLang="zh-CN" sz="2000">
                <a:latin typeface="黑体" panose="02010609060101010101" pitchFamily="49" charset="-122"/>
              </a:rPr>
              <a:t>AL←</a:t>
            </a:r>
            <a:r>
              <a:rPr lang="zh-CN" altLang="en-US" sz="2000">
                <a:latin typeface="黑体" panose="02010609060101010101" pitchFamily="49" charset="-122"/>
              </a:rPr>
              <a:t>（</a:t>
            </a:r>
            <a:r>
              <a:rPr lang="en-US" altLang="zh-CN" sz="2000">
                <a:latin typeface="黑体" panose="02010609060101010101" pitchFamily="49" charset="-122"/>
              </a:rPr>
              <a:t>AL</a:t>
            </a:r>
            <a:r>
              <a:rPr lang="zh-CN" altLang="en-US" sz="2000">
                <a:latin typeface="黑体" panose="02010609060101010101" pitchFamily="49" charset="-122"/>
              </a:rPr>
              <a:t>） </a:t>
            </a:r>
            <a:r>
              <a:rPr lang="en-US" altLang="zh-CN" sz="2000">
                <a:latin typeface="黑体" panose="02010609060101010101" pitchFamily="49" charset="-122"/>
              </a:rPr>
              <a:t>+ DS</a:t>
            </a:r>
            <a:r>
              <a:rPr lang="zh-CN" altLang="en-US" sz="2000">
                <a:latin typeface="黑体" panose="02010609060101010101" pitchFamily="49" charset="-122"/>
              </a:rPr>
              <a:t>：</a:t>
            </a:r>
            <a:r>
              <a:rPr lang="en-US" altLang="zh-CN" sz="2000">
                <a:latin typeface="黑体" panose="02010609060101010101" pitchFamily="49" charset="-122"/>
              </a:rPr>
              <a:t>[BX]</a:t>
            </a:r>
          </a:p>
          <a:p>
            <a:pPr eaLnBrk="1" hangingPunct="1">
              <a:lnSpc>
                <a:spcPct val="80000"/>
              </a:lnSpc>
              <a:buFontTx/>
              <a:buNone/>
            </a:pPr>
            <a:r>
              <a:rPr lang="en-US" altLang="zh-CN" sz="2000">
                <a:latin typeface="黑体" panose="02010609060101010101" pitchFamily="49" charset="-122"/>
              </a:rPr>
              <a:t>         INC	BX</a:t>
            </a:r>
          </a:p>
          <a:p>
            <a:pPr eaLnBrk="1" hangingPunct="1">
              <a:lnSpc>
                <a:spcPct val="80000"/>
              </a:lnSpc>
              <a:buFontTx/>
              <a:buNone/>
            </a:pPr>
            <a:r>
              <a:rPr lang="en-US" altLang="zh-CN" sz="2000">
                <a:latin typeface="黑体" panose="02010609060101010101" pitchFamily="49" charset="-122"/>
              </a:rPr>
              <a:t>         LOOP	SUMC</a:t>
            </a:r>
          </a:p>
          <a:p>
            <a:pPr eaLnBrk="1" hangingPunct="1">
              <a:lnSpc>
                <a:spcPct val="80000"/>
              </a:lnSpc>
              <a:buFontTx/>
              <a:buNone/>
            </a:pPr>
            <a:r>
              <a:rPr lang="en-US" altLang="zh-CN" sz="2000">
                <a:latin typeface="黑体" panose="02010609060101010101" pitchFamily="49" charset="-122"/>
              </a:rPr>
              <a:t>         POP	CX          	</a:t>
            </a:r>
            <a:r>
              <a:rPr lang="zh-CN" altLang="en-US" sz="2000">
                <a:latin typeface="黑体" panose="02010609060101010101" pitchFamily="49" charset="-122"/>
              </a:rPr>
              <a:t>；恢复寄存器</a:t>
            </a:r>
          </a:p>
          <a:p>
            <a:pPr eaLnBrk="1" hangingPunct="1">
              <a:lnSpc>
                <a:spcPct val="80000"/>
              </a:lnSpc>
              <a:buFontTx/>
              <a:buNone/>
            </a:pPr>
            <a:r>
              <a:rPr lang="zh-CN" altLang="en-US" sz="2000">
                <a:latin typeface="黑体" panose="02010609060101010101" pitchFamily="49" charset="-122"/>
              </a:rPr>
              <a:t>         </a:t>
            </a:r>
            <a:r>
              <a:rPr lang="en-US" altLang="zh-CN" sz="2000">
                <a:latin typeface="黑体" panose="02010609060101010101" pitchFamily="49" charset="-122"/>
              </a:rPr>
              <a:t>POP	BX</a:t>
            </a:r>
          </a:p>
          <a:p>
            <a:pPr eaLnBrk="1" hangingPunct="1">
              <a:lnSpc>
                <a:spcPct val="80000"/>
              </a:lnSpc>
              <a:buFontTx/>
              <a:buNone/>
            </a:pPr>
            <a:r>
              <a:rPr lang="en-US" altLang="zh-CN" sz="2000">
                <a:latin typeface="黑体" panose="02010609060101010101" pitchFamily="49" charset="-122"/>
              </a:rPr>
              <a:t>         POP	BP</a:t>
            </a:r>
          </a:p>
          <a:p>
            <a:pPr eaLnBrk="1" hangingPunct="1">
              <a:lnSpc>
                <a:spcPct val="80000"/>
              </a:lnSpc>
              <a:buFontTx/>
              <a:buNone/>
            </a:pPr>
            <a:r>
              <a:rPr lang="en-US" altLang="zh-CN" sz="2000">
                <a:latin typeface="黑体" panose="02010609060101010101" pitchFamily="49" charset="-122"/>
              </a:rPr>
              <a:t>         RET</a:t>
            </a:r>
          </a:p>
          <a:p>
            <a:pPr eaLnBrk="1" hangingPunct="1">
              <a:lnSpc>
                <a:spcPct val="80000"/>
              </a:lnSpc>
              <a:buFontTx/>
              <a:buNone/>
            </a:pPr>
            <a:r>
              <a:rPr lang="en-US" altLang="zh-CN" sz="2000">
                <a:latin typeface="黑体" panose="02010609060101010101" pitchFamily="49" charset="-122"/>
              </a:rPr>
              <a:t>    CHECKSUMC  ENDP</a:t>
            </a:r>
          </a:p>
          <a:p>
            <a:pPr eaLnBrk="1" hangingPunct="1">
              <a:lnSpc>
                <a:spcPct val="80000"/>
              </a:lnSpc>
              <a:buFontTx/>
              <a:buNone/>
            </a:pPr>
            <a:r>
              <a:rPr lang="en-US" altLang="zh-CN" sz="2000">
                <a:latin typeface="黑体" panose="02010609060101010101" pitchFamily="49" charset="-122"/>
              </a:rPr>
              <a:t>    		END</a:t>
            </a:r>
          </a:p>
        </p:txBody>
      </p:sp>
    </p:spTree>
    <p:extLst>
      <p:ext uri="{BB962C8B-B14F-4D97-AF65-F5344CB8AC3E}">
        <p14:creationId xmlns:p14="http://schemas.microsoft.com/office/powerpoint/2010/main" val="355817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a:xfrm>
            <a:off x="2133477" y="1700607"/>
            <a:ext cx="7774199" cy="3529829"/>
          </a:xfrm>
        </p:spPr>
        <p:txBody>
          <a:bodyPr/>
          <a:lstStyle/>
          <a:p>
            <a:pPr algn="just" eaLnBrk="1" hangingPunct="1">
              <a:lnSpc>
                <a:spcPct val="150000"/>
              </a:lnSpc>
            </a:pPr>
            <a:r>
              <a:rPr lang="en-US" altLang="zh-CN" sz="2400" b="1" dirty="0" smtClean="0">
                <a:solidFill>
                  <a:schemeClr val="tx1"/>
                </a:solidFill>
                <a:latin typeface="黑体" panose="02010609060101010101" pitchFamily="49" charset="-122"/>
                <a:ea typeface="黑体" panose="02010609060101010101" pitchFamily="49" charset="-122"/>
              </a:rPr>
              <a:t>1</a:t>
            </a:r>
            <a:r>
              <a:rPr lang="zh-CN" altLang="en-US" sz="2400" b="1" dirty="0" smtClean="0">
                <a:solidFill>
                  <a:schemeClr val="tx1"/>
                </a:solidFill>
                <a:latin typeface="黑体" panose="02010609060101010101" pitchFamily="49" charset="-122"/>
                <a:ea typeface="黑体" panose="02010609060101010101" pitchFamily="49" charset="-122"/>
              </a:rPr>
              <a:t>．子程序的嵌套</a:t>
            </a:r>
          </a:p>
          <a:p>
            <a:pPr lvl="1" eaLnBrk="1" hangingPunct="1">
              <a:lnSpc>
                <a:spcPct val="150000"/>
              </a:lnSpc>
            </a:pPr>
            <a:r>
              <a:rPr lang="zh-CN" altLang="en-US" sz="2400" dirty="0">
                <a:latin typeface="黑体" panose="02010609060101010101" pitchFamily="49" charset="-122"/>
                <a:ea typeface="黑体" panose="02010609060101010101" pitchFamily="49" charset="-122"/>
              </a:rPr>
              <a:t>子程序内包含有子程序的调用就是子程序嵌套。</a:t>
            </a:r>
          </a:p>
          <a:p>
            <a:pPr lvl="1" eaLnBrk="1" hangingPunct="1">
              <a:lnSpc>
                <a:spcPct val="150000"/>
              </a:lnSpc>
            </a:pPr>
            <a:r>
              <a:rPr lang="zh-CN" altLang="en-US" sz="2400" dirty="0">
                <a:latin typeface="黑体" panose="02010609060101010101" pitchFamily="49" charset="-122"/>
                <a:ea typeface="黑体" panose="02010609060101010101" pitchFamily="49" charset="-122"/>
              </a:rPr>
              <a:t>嵌套深度（即嵌套的层次数）逻辑上没有限制，</a:t>
            </a:r>
          </a:p>
          <a:p>
            <a:pPr lvl="1" eaLnBrk="1" hangingPunct="1">
              <a:lnSpc>
                <a:spcPct val="150000"/>
              </a:lnSpc>
            </a:pPr>
            <a:r>
              <a:rPr lang="zh-CN" altLang="en-US" sz="2400" dirty="0">
                <a:latin typeface="黑体" panose="02010609060101010101" pitchFamily="49" charset="-122"/>
                <a:ea typeface="黑体" panose="02010609060101010101" pitchFamily="49" charset="-122"/>
              </a:rPr>
              <a:t>由于子程序的调用需要在堆栈中保存返回地址以及寄存器等数据，因此实际上受限于开设的堆栈空间。</a:t>
            </a:r>
            <a:r>
              <a:rPr lang="zh-CN" altLang="en-US" sz="2400" dirty="0" smtClean="0">
                <a:solidFill>
                  <a:schemeClr val="tx1"/>
                </a:solidFill>
                <a:latin typeface="黑体" panose="02010609060101010101" pitchFamily="49" charset="-122"/>
                <a:ea typeface="黑体" panose="02010609060101010101" pitchFamily="49" charset="-122"/>
              </a:rPr>
              <a:t> </a:t>
            </a:r>
          </a:p>
        </p:txBody>
      </p:sp>
      <p:sp>
        <p:nvSpPr>
          <p:cNvPr id="4" name="TextBox 16"/>
          <p:cNvSpPr txBox="1"/>
          <p:nvPr/>
        </p:nvSpPr>
        <p:spPr>
          <a:xfrm>
            <a:off x="3079132" y="1007060"/>
            <a:ext cx="4600250"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子程序的嵌套、递归与重入</a:t>
            </a:r>
            <a:endParaRPr lang="zh-CN" altLang="en-US" sz="2700" b="1" dirty="0">
              <a:solidFill>
                <a:schemeClr val="tx1">
                  <a:lumMod val="65000"/>
                  <a:lumOff val="35000"/>
                </a:schemeClr>
              </a:solidFill>
              <a:latin typeface="微软雅黑"/>
              <a:ea typeface="微软雅黑"/>
            </a:endParaRPr>
          </a:p>
        </p:txBody>
      </p:sp>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131989" y="900637"/>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4388" y="910009"/>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767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2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2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0-#ppt_w/2"/>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body" idx="1"/>
          </p:nvPr>
        </p:nvSpPr>
        <p:spPr>
          <a:xfrm>
            <a:off x="1846734" y="765498"/>
            <a:ext cx="9074225" cy="5260604"/>
          </a:xfrm>
        </p:spPr>
        <p:txBody>
          <a:bodyPr/>
          <a:lstStyle/>
          <a:p>
            <a:pPr eaLnBrk="1" hangingPunct="1">
              <a:lnSpc>
                <a:spcPct val="80000"/>
              </a:lnSpc>
              <a:buFontTx/>
              <a:buNone/>
            </a:pPr>
            <a:r>
              <a:rPr lang="zh-CN" altLang="en-US" sz="2400" dirty="0" smtClean="0">
                <a:latin typeface="黑体" panose="02010609060101010101" pitchFamily="49" charset="-122"/>
                <a:ea typeface="黑体" panose="02010609060101010101" pitchFamily="49" charset="-122"/>
              </a:rPr>
              <a:t>我们</a:t>
            </a:r>
            <a:r>
              <a:rPr lang="zh-CN" altLang="en-US" sz="2400" dirty="0">
                <a:latin typeface="黑体" panose="02010609060101010101" pitchFamily="49" charset="-122"/>
                <a:ea typeface="黑体" panose="02010609060101010101" pitchFamily="49" charset="-122"/>
              </a:rPr>
              <a:t>可以写成过程，形成过程（子程序）嵌套：</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ALDISP	PROC        	</a:t>
            </a:r>
            <a:r>
              <a:rPr lang="zh-CN" altLang="en-US" sz="2400" dirty="0">
                <a:latin typeface="黑体" panose="02010609060101010101" pitchFamily="49" charset="-122"/>
                <a:ea typeface="黑体" panose="02010609060101010101" pitchFamily="49" charset="-122"/>
              </a:rPr>
              <a:t>；显示</a:t>
            </a:r>
            <a:r>
              <a:rPr lang="en-US" altLang="zh-CN" sz="2400" dirty="0">
                <a:latin typeface="黑体" panose="02010609060101010101" pitchFamily="49" charset="-122"/>
                <a:ea typeface="黑体" panose="02010609060101010101" pitchFamily="49" charset="-122"/>
              </a:rPr>
              <a:t>AL</a:t>
            </a:r>
            <a:r>
              <a:rPr lang="zh-CN" altLang="en-US" sz="2400" dirty="0">
                <a:latin typeface="黑体" panose="02010609060101010101" pitchFamily="49" charset="-122"/>
                <a:ea typeface="黑体" panose="02010609060101010101" pitchFamily="49" charset="-122"/>
              </a:rPr>
              <a:t>中的</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位十六进制数</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PUSH	AX    		</a:t>
            </a:r>
            <a:r>
              <a:rPr lang="zh-CN" altLang="en-US" sz="2400" dirty="0">
                <a:latin typeface="黑体" panose="02010609060101010101" pitchFamily="49" charset="-122"/>
                <a:ea typeface="黑体" panose="02010609060101010101" pitchFamily="49" charset="-122"/>
              </a:rPr>
              <a:t>；保护入口参数</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PUSH	CX</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PUSH	AX    		</a:t>
            </a:r>
            <a:r>
              <a:rPr lang="zh-CN" altLang="en-US" sz="2400" dirty="0">
                <a:latin typeface="黑体" panose="02010609060101010101" pitchFamily="49" charset="-122"/>
                <a:ea typeface="黑体" panose="02010609060101010101" pitchFamily="49" charset="-122"/>
              </a:rPr>
              <a:t>；暂存数据</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MOV	CL</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SHR		AL</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CL</a:t>
            </a:r>
            <a:r>
              <a:rPr lang="zh-CN" altLang="en-US" sz="2400" dirty="0">
                <a:latin typeface="黑体" panose="02010609060101010101" pitchFamily="49" charset="-122"/>
                <a:ea typeface="黑体" panose="02010609060101010101" pitchFamily="49" charset="-122"/>
              </a:rPr>
              <a:t>；转换</a:t>
            </a:r>
            <a:r>
              <a:rPr lang="en-US" altLang="zh-CN" sz="2400" dirty="0">
                <a:latin typeface="黑体" panose="02010609060101010101" pitchFamily="49" charset="-122"/>
                <a:ea typeface="黑体" panose="02010609060101010101" pitchFamily="49" charset="-122"/>
              </a:rPr>
              <a:t>AL</a:t>
            </a:r>
            <a:r>
              <a:rPr lang="zh-CN" altLang="en-US" sz="2400" dirty="0">
                <a:latin typeface="黑体" panose="02010609060101010101" pitchFamily="49" charset="-122"/>
                <a:ea typeface="黑体" panose="02010609060101010101" pitchFamily="49" charset="-122"/>
              </a:rPr>
              <a:t>的高</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位</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CALL	HTOASC    	</a:t>
            </a:r>
            <a:r>
              <a:rPr lang="zh-CN" altLang="en-US" sz="2400" dirty="0">
                <a:latin typeface="黑体" panose="02010609060101010101" pitchFamily="49" charset="-122"/>
                <a:ea typeface="黑体" panose="02010609060101010101" pitchFamily="49" charset="-122"/>
              </a:rPr>
              <a:t>；子程序调用（嵌套）</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POP 	AX       		</a:t>
            </a:r>
            <a:r>
              <a:rPr lang="zh-CN" altLang="en-US" sz="2400" dirty="0">
                <a:latin typeface="黑体" panose="02010609060101010101" pitchFamily="49" charset="-122"/>
                <a:ea typeface="黑体" panose="02010609060101010101" pitchFamily="49" charset="-122"/>
              </a:rPr>
              <a:t>；转换</a:t>
            </a:r>
            <a:r>
              <a:rPr lang="en-US" altLang="zh-CN" sz="2400" dirty="0">
                <a:latin typeface="黑体" panose="02010609060101010101" pitchFamily="49" charset="-122"/>
                <a:ea typeface="黑体" panose="02010609060101010101" pitchFamily="49" charset="-122"/>
              </a:rPr>
              <a:t>AL</a:t>
            </a:r>
            <a:r>
              <a:rPr lang="zh-CN" altLang="en-US" sz="2400" dirty="0">
                <a:latin typeface="黑体" panose="02010609060101010101" pitchFamily="49" charset="-122"/>
                <a:ea typeface="黑体" panose="02010609060101010101" pitchFamily="49" charset="-122"/>
              </a:rPr>
              <a:t>的低</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位</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CALL	HTOASC    	</a:t>
            </a:r>
            <a:r>
              <a:rPr lang="zh-CN" altLang="en-US" sz="2400" dirty="0">
                <a:latin typeface="黑体" panose="02010609060101010101" pitchFamily="49" charset="-122"/>
                <a:ea typeface="黑体" panose="02010609060101010101" pitchFamily="49" charset="-122"/>
              </a:rPr>
              <a:t>；子程序调用（嵌套）</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POP		CX   </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POP		AX</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RET           		</a:t>
            </a:r>
            <a:r>
              <a:rPr lang="zh-CN" altLang="en-US" sz="2400" dirty="0">
                <a:latin typeface="黑体" panose="02010609060101010101" pitchFamily="49" charset="-122"/>
                <a:ea typeface="黑体" panose="02010609060101010101" pitchFamily="49" charset="-122"/>
              </a:rPr>
              <a:t>；子程序返回</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ALDISP    	ENDP</a:t>
            </a:r>
          </a:p>
        </p:txBody>
      </p:sp>
    </p:spTree>
    <p:extLst>
      <p:ext uri="{BB962C8B-B14F-4D97-AF65-F5344CB8AC3E}">
        <p14:creationId xmlns:p14="http://schemas.microsoft.com/office/powerpoint/2010/main" val="2648868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2277973" y="1052757"/>
            <a:ext cx="7563013" cy="3961729"/>
          </a:xfrm>
        </p:spPr>
        <p:txBody>
          <a:bodyPr/>
          <a:lstStyle/>
          <a:p>
            <a:pPr marL="0" indent="0">
              <a:buNone/>
            </a:pPr>
            <a:r>
              <a:rPr lang="en-US" altLang="zh-CN" sz="2400">
                <a:latin typeface="黑体" panose="02010609060101010101" pitchFamily="49" charset="-122"/>
              </a:rPr>
              <a:t>(2)</a:t>
            </a:r>
            <a:r>
              <a:rPr lang="zh-CN" altLang="en-US" sz="2400">
                <a:latin typeface="黑体" panose="02010609060101010101" pitchFamily="49" charset="-122"/>
              </a:rPr>
              <a:t>字符串常量</a:t>
            </a:r>
          </a:p>
          <a:p>
            <a:pPr marL="0" indent="0">
              <a:buNone/>
            </a:pPr>
            <a:endParaRPr lang="zh-CN" altLang="en-US" sz="2400">
              <a:latin typeface="黑体" panose="02010609060101010101" pitchFamily="49" charset="-122"/>
            </a:endParaRPr>
          </a:p>
          <a:p>
            <a:pPr marL="0" indent="0">
              <a:buNone/>
            </a:pPr>
            <a:r>
              <a:rPr lang="zh-CN" altLang="en-US" sz="2400">
                <a:latin typeface="黑体" panose="02010609060101010101" pitchFamily="49" charset="-122"/>
              </a:rPr>
              <a:t>用</a:t>
            </a:r>
            <a:r>
              <a:rPr lang="zh-CN" altLang="en-US" sz="2400" b="1">
                <a:latin typeface="黑体" panose="02010609060101010101" pitchFamily="49" charset="-122"/>
              </a:rPr>
              <a:t>单引号</a:t>
            </a:r>
            <a:r>
              <a:rPr lang="zh-CN" altLang="en-US" sz="2400">
                <a:latin typeface="黑体" panose="02010609060101010101" pitchFamily="49" charset="-122"/>
              </a:rPr>
              <a:t>引起来的字符或字符串也代表常数。</a:t>
            </a:r>
          </a:p>
          <a:p>
            <a:pPr marL="0" indent="0" algn="just">
              <a:buNone/>
            </a:pPr>
            <a:r>
              <a:rPr lang="zh-CN" altLang="en-US" sz="2400">
                <a:latin typeface="黑体" panose="02010609060101010101" pitchFamily="49" charset="-122"/>
              </a:rPr>
              <a:t> 例</a:t>
            </a:r>
            <a:r>
              <a:rPr lang="en-US" altLang="zh-CN" sz="2400">
                <a:latin typeface="黑体" panose="02010609060101010101" pitchFamily="49" charset="-122"/>
              </a:rPr>
              <a:t>:’A’,’BCDE’,</a:t>
            </a:r>
            <a:r>
              <a:rPr lang="zh-CN" altLang="en-US" sz="2400">
                <a:latin typeface="黑体" panose="02010609060101010101" pitchFamily="49" charset="-122"/>
              </a:rPr>
              <a:t>汇编时被翻译成对应的</a:t>
            </a:r>
            <a:r>
              <a:rPr lang="en-US" altLang="zh-CN" sz="2400">
                <a:latin typeface="黑体" panose="02010609060101010101" pitchFamily="49" charset="-122"/>
              </a:rPr>
              <a:t>ASCII</a:t>
            </a:r>
            <a:r>
              <a:rPr lang="zh-CN" altLang="en-US" sz="2400">
                <a:latin typeface="黑体" panose="02010609060101010101" pitchFamily="49" charset="-122"/>
              </a:rPr>
              <a:t>码</a:t>
            </a:r>
            <a:r>
              <a:rPr lang="en-US" altLang="zh-CN" sz="2400">
                <a:latin typeface="黑体" panose="02010609060101010101" pitchFamily="49" charset="-122"/>
              </a:rPr>
              <a:t>41H</a:t>
            </a:r>
            <a:r>
              <a:rPr lang="zh-CN" altLang="en-US" sz="2400">
                <a:latin typeface="黑体" panose="02010609060101010101" pitchFamily="49" charset="-122"/>
              </a:rPr>
              <a:t>和</a:t>
            </a:r>
            <a:r>
              <a:rPr lang="en-US" altLang="zh-CN" sz="2400">
                <a:latin typeface="黑体" panose="02010609060101010101" pitchFamily="49" charset="-122"/>
              </a:rPr>
              <a:t>42H,43H,44H,45H</a:t>
            </a:r>
            <a:r>
              <a:rPr lang="zh-CN" altLang="en-US" sz="2400">
                <a:latin typeface="黑体" panose="02010609060101010101" pitchFamily="49" charset="-122"/>
              </a:rPr>
              <a:t>。</a:t>
            </a:r>
          </a:p>
          <a:p>
            <a:pPr marL="0" indent="0" algn="just">
              <a:buNone/>
            </a:pPr>
            <a:endParaRPr lang="zh-CN" altLang="en-US" sz="2400">
              <a:latin typeface="黑体" panose="02010609060101010101" pitchFamily="49" charset="-122"/>
            </a:endParaRPr>
          </a:p>
          <a:p>
            <a:pPr marL="0" indent="0" algn="just">
              <a:buNone/>
            </a:pPr>
            <a:r>
              <a:rPr lang="zh-CN" altLang="en-US" sz="2400" b="1" i="1" u="sng">
                <a:latin typeface="黑体" panose="02010609060101010101" pitchFamily="49" charset="-122"/>
              </a:rPr>
              <a:t>字符串最大长度为</a:t>
            </a:r>
            <a:r>
              <a:rPr lang="en-US" altLang="zh-CN" sz="2400" b="1" i="1" u="sng">
                <a:latin typeface="黑体" panose="02010609060101010101" pitchFamily="49" charset="-122"/>
              </a:rPr>
              <a:t>255</a:t>
            </a:r>
            <a:r>
              <a:rPr lang="zh-CN" altLang="en-US" sz="2400" b="1" i="1" u="sng">
                <a:latin typeface="黑体" panose="02010609060101010101" pitchFamily="49" charset="-122"/>
              </a:rPr>
              <a:t>个字符</a:t>
            </a:r>
          </a:p>
        </p:txBody>
      </p:sp>
    </p:spTree>
    <p:extLst>
      <p:ext uri="{BB962C8B-B14F-4D97-AF65-F5344CB8AC3E}">
        <p14:creationId xmlns:p14="http://schemas.microsoft.com/office/powerpoint/2010/main" val="2090814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body" idx="1"/>
          </p:nvPr>
        </p:nvSpPr>
        <p:spPr>
          <a:xfrm>
            <a:off x="1917527" y="765353"/>
            <a:ext cx="8426812" cy="5332059"/>
          </a:xfrm>
        </p:spPr>
        <p:txBody>
          <a:bodyPr/>
          <a:lstStyle/>
          <a:p>
            <a:pPr eaLnBrk="1" hangingPunct="1">
              <a:lnSpc>
                <a:spcPct val="80000"/>
              </a:lnSpc>
              <a:buFontTx/>
              <a:buNone/>
            </a:pPr>
            <a:r>
              <a:rPr lang="en-US" altLang="zh-CN" sz="1800">
                <a:latin typeface="黑体" panose="02010609060101010101" pitchFamily="49" charset="-122"/>
              </a:rPr>
              <a:t> </a:t>
            </a:r>
            <a:r>
              <a:rPr lang="en-US" altLang="zh-CN" sz="2000">
                <a:latin typeface="黑体" panose="02010609060101010101" pitchFamily="49" charset="-122"/>
              </a:rPr>
              <a:t>HTOASC    PROC </a:t>
            </a:r>
            <a:r>
              <a:rPr lang="zh-CN" altLang="en-US" sz="2000">
                <a:latin typeface="黑体" panose="02010609060101010101" pitchFamily="49" charset="-122"/>
              </a:rPr>
              <a:t>；将</a:t>
            </a:r>
            <a:r>
              <a:rPr lang="en-US" altLang="zh-CN" sz="2000">
                <a:latin typeface="黑体" panose="02010609060101010101" pitchFamily="49" charset="-122"/>
              </a:rPr>
              <a:t>AL</a:t>
            </a:r>
            <a:r>
              <a:rPr lang="zh-CN" altLang="en-US" sz="2000">
                <a:latin typeface="黑体" panose="02010609060101010101" pitchFamily="49" charset="-122"/>
              </a:rPr>
              <a:t>低</a:t>
            </a:r>
            <a:r>
              <a:rPr lang="en-US" altLang="zh-CN" sz="2000">
                <a:latin typeface="黑体" panose="02010609060101010101" pitchFamily="49" charset="-122"/>
              </a:rPr>
              <a:t>4</a:t>
            </a:r>
            <a:r>
              <a:rPr lang="zh-CN" altLang="en-US" sz="2000">
                <a:latin typeface="黑体" panose="02010609060101010101" pitchFamily="49" charset="-122"/>
              </a:rPr>
              <a:t>位表达的一位十六进制数转换为</a:t>
            </a:r>
            <a:r>
              <a:rPr lang="en-US" altLang="zh-CN" sz="2000">
                <a:latin typeface="黑体" panose="02010609060101010101" pitchFamily="49" charset="-122"/>
              </a:rPr>
              <a:t>ASCII</a:t>
            </a:r>
            <a:r>
              <a:rPr lang="zh-CN" altLang="en-US" sz="2000">
                <a:latin typeface="黑体" panose="02010609060101010101" pitchFamily="49" charset="-122"/>
              </a:rPr>
              <a:t>码</a:t>
            </a:r>
          </a:p>
          <a:p>
            <a:pPr eaLnBrk="1" hangingPunct="1">
              <a:lnSpc>
                <a:spcPct val="80000"/>
              </a:lnSpc>
              <a:buFontTx/>
              <a:buNone/>
            </a:pPr>
            <a:r>
              <a:rPr lang="zh-CN" altLang="en-US" sz="2000">
                <a:latin typeface="黑体" panose="02010609060101010101" pitchFamily="49" charset="-122"/>
              </a:rPr>
              <a:t>           </a:t>
            </a:r>
            <a:r>
              <a:rPr lang="en-US" altLang="zh-CN" sz="2000">
                <a:latin typeface="黑体" panose="02010609060101010101" pitchFamily="49" charset="-122"/>
              </a:rPr>
              <a:t>PUSH	 AX  </a:t>
            </a:r>
            <a:r>
              <a:rPr lang="zh-CN" altLang="en-US" sz="2000">
                <a:latin typeface="黑体" panose="02010609060101010101" pitchFamily="49" charset="-122"/>
              </a:rPr>
              <a:t>；保护入口参数</a:t>
            </a:r>
          </a:p>
          <a:p>
            <a:pPr eaLnBrk="1" hangingPunct="1">
              <a:lnSpc>
                <a:spcPct val="80000"/>
              </a:lnSpc>
              <a:buFontTx/>
              <a:buNone/>
            </a:pPr>
            <a:r>
              <a:rPr lang="zh-CN" altLang="en-US" sz="2000">
                <a:latin typeface="黑体" panose="02010609060101010101" pitchFamily="49" charset="-122"/>
              </a:rPr>
              <a:t>           </a:t>
            </a:r>
            <a:r>
              <a:rPr lang="en-US" altLang="zh-CN" sz="2000">
                <a:latin typeface="黑体" panose="02010609060101010101" pitchFamily="49" charset="-122"/>
              </a:rPr>
              <a:t>PUSH	 BX</a:t>
            </a:r>
          </a:p>
          <a:p>
            <a:pPr eaLnBrk="1" hangingPunct="1">
              <a:lnSpc>
                <a:spcPct val="80000"/>
              </a:lnSpc>
              <a:buFontTx/>
              <a:buNone/>
            </a:pPr>
            <a:r>
              <a:rPr lang="en-US" altLang="zh-CN" sz="2000">
                <a:latin typeface="黑体" panose="02010609060101010101" pitchFamily="49" charset="-122"/>
              </a:rPr>
              <a:t>           PUSH	 DX</a:t>
            </a:r>
          </a:p>
          <a:p>
            <a:pPr eaLnBrk="1" hangingPunct="1">
              <a:lnSpc>
                <a:spcPct val="80000"/>
              </a:lnSpc>
              <a:buFontTx/>
              <a:buNone/>
            </a:pPr>
            <a:r>
              <a:rPr lang="en-US" altLang="zh-CN" sz="2000">
                <a:latin typeface="黑体" panose="02010609060101010101" pitchFamily="49" charset="-122"/>
              </a:rPr>
              <a:t>           MOV	BX</a:t>
            </a:r>
            <a:r>
              <a:rPr lang="zh-CN" altLang="en-US" sz="2000">
                <a:latin typeface="黑体" panose="02010609060101010101" pitchFamily="49" charset="-122"/>
              </a:rPr>
              <a:t>，</a:t>
            </a:r>
            <a:r>
              <a:rPr lang="en-US" altLang="zh-CN" sz="2000">
                <a:latin typeface="黑体" panose="02010609060101010101" pitchFamily="49" charset="-122"/>
              </a:rPr>
              <a:t>OFFSET ASCII 	</a:t>
            </a:r>
            <a:r>
              <a:rPr lang="zh-CN" altLang="en-US" sz="2000">
                <a:latin typeface="黑体" panose="02010609060101010101" pitchFamily="49" charset="-122"/>
              </a:rPr>
              <a:t>；</a:t>
            </a:r>
            <a:r>
              <a:rPr lang="en-US" altLang="zh-CN" sz="2000">
                <a:latin typeface="黑体" panose="02010609060101010101" pitchFamily="49" charset="-122"/>
              </a:rPr>
              <a:t>BX</a:t>
            </a:r>
            <a:r>
              <a:rPr lang="zh-CN" altLang="en-US" sz="2000">
                <a:latin typeface="黑体" panose="02010609060101010101" pitchFamily="49" charset="-122"/>
              </a:rPr>
              <a:t>指向</a:t>
            </a:r>
            <a:r>
              <a:rPr lang="en-US" altLang="zh-CN" sz="2000">
                <a:latin typeface="黑体" panose="02010609060101010101" pitchFamily="49" charset="-122"/>
              </a:rPr>
              <a:t>ASCII</a:t>
            </a:r>
            <a:r>
              <a:rPr lang="zh-CN" altLang="en-US" sz="2000">
                <a:latin typeface="黑体" panose="02010609060101010101" pitchFamily="49" charset="-122"/>
              </a:rPr>
              <a:t>码表</a:t>
            </a:r>
          </a:p>
          <a:p>
            <a:pPr eaLnBrk="1" hangingPunct="1">
              <a:lnSpc>
                <a:spcPct val="80000"/>
              </a:lnSpc>
              <a:buFontTx/>
              <a:buNone/>
            </a:pPr>
            <a:r>
              <a:rPr lang="zh-CN" altLang="en-US" sz="2000">
                <a:latin typeface="黑体" panose="02010609060101010101" pitchFamily="49" charset="-122"/>
              </a:rPr>
              <a:t>           </a:t>
            </a:r>
            <a:r>
              <a:rPr lang="en-US" altLang="zh-CN" sz="2000">
                <a:latin typeface="黑体" panose="02010609060101010101" pitchFamily="49" charset="-122"/>
              </a:rPr>
              <a:t>AND	AL</a:t>
            </a:r>
            <a:r>
              <a:rPr lang="zh-CN" altLang="en-US" sz="2000">
                <a:latin typeface="黑体" panose="02010609060101010101" pitchFamily="49" charset="-122"/>
              </a:rPr>
              <a:t>，</a:t>
            </a:r>
            <a:r>
              <a:rPr lang="en-US" altLang="zh-CN" sz="2000">
                <a:latin typeface="黑体" panose="02010609060101010101" pitchFamily="49" charset="-122"/>
              </a:rPr>
              <a:t>0FH          	</a:t>
            </a:r>
            <a:r>
              <a:rPr lang="zh-CN" altLang="en-US" sz="2000">
                <a:latin typeface="黑体" panose="02010609060101010101" pitchFamily="49" charset="-122"/>
              </a:rPr>
              <a:t>；取得一位十六进制数</a:t>
            </a:r>
          </a:p>
          <a:p>
            <a:pPr eaLnBrk="1" hangingPunct="1">
              <a:lnSpc>
                <a:spcPct val="80000"/>
              </a:lnSpc>
              <a:buFontTx/>
              <a:buNone/>
            </a:pPr>
            <a:r>
              <a:rPr lang="zh-CN" altLang="en-US" sz="2000">
                <a:latin typeface="黑体" panose="02010609060101010101" pitchFamily="49" charset="-122"/>
              </a:rPr>
              <a:t>           </a:t>
            </a:r>
            <a:r>
              <a:rPr lang="en-US" altLang="zh-CN" sz="2000">
                <a:latin typeface="黑体" panose="02010609060101010101" pitchFamily="49" charset="-122"/>
              </a:rPr>
              <a:t>XLAT	ES</a:t>
            </a:r>
            <a:r>
              <a:rPr lang="zh-CN" altLang="en-US" sz="2000">
                <a:latin typeface="黑体" panose="02010609060101010101" pitchFamily="49" charset="-122"/>
              </a:rPr>
              <a:t>：</a:t>
            </a:r>
            <a:r>
              <a:rPr lang="en-US" altLang="zh-CN" sz="2000">
                <a:latin typeface="黑体" panose="02010609060101010101" pitchFamily="49" charset="-122"/>
              </a:rPr>
              <a:t>ASCII </a:t>
            </a:r>
            <a:r>
              <a:rPr lang="zh-CN" altLang="en-US" sz="2000">
                <a:latin typeface="黑体" panose="02010609060101010101" pitchFamily="49" charset="-122"/>
              </a:rPr>
              <a:t>；换码：</a:t>
            </a:r>
            <a:r>
              <a:rPr lang="en-US" altLang="zh-CN" sz="2000">
                <a:latin typeface="黑体" panose="02010609060101010101" pitchFamily="49" charset="-122"/>
              </a:rPr>
              <a:t>AL←CS</a:t>
            </a:r>
            <a:r>
              <a:rPr lang="zh-CN" altLang="en-US" sz="2000">
                <a:latin typeface="黑体" panose="02010609060101010101" pitchFamily="49" charset="-122"/>
              </a:rPr>
              <a:t>：</a:t>
            </a:r>
            <a:r>
              <a:rPr lang="en-US" altLang="zh-CN" sz="2000">
                <a:latin typeface="黑体" panose="02010609060101010101" pitchFamily="49" charset="-122"/>
              </a:rPr>
              <a:t>[BX+AL]</a:t>
            </a:r>
          </a:p>
          <a:p>
            <a:pPr eaLnBrk="1" hangingPunct="1">
              <a:lnSpc>
                <a:spcPct val="80000"/>
              </a:lnSpc>
              <a:buFontTx/>
              <a:buNone/>
            </a:pPr>
            <a:r>
              <a:rPr lang="en-US" altLang="zh-CN" sz="2000">
                <a:latin typeface="黑体" panose="02010609060101010101" pitchFamily="49" charset="-122"/>
              </a:rPr>
              <a:t>   	   MOV	DL</a:t>
            </a:r>
            <a:r>
              <a:rPr lang="zh-CN" altLang="en-US" sz="2000">
                <a:latin typeface="黑体" panose="02010609060101010101" pitchFamily="49" charset="-122"/>
              </a:rPr>
              <a:t>，</a:t>
            </a:r>
            <a:r>
              <a:rPr lang="en-US" altLang="zh-CN" sz="2000">
                <a:latin typeface="黑体" panose="02010609060101010101" pitchFamily="49" charset="-122"/>
              </a:rPr>
              <a:t>AL	</a:t>
            </a:r>
            <a:r>
              <a:rPr lang="zh-CN" altLang="en-US" sz="2000">
                <a:latin typeface="黑体" panose="02010609060101010101" pitchFamily="49" charset="-122"/>
              </a:rPr>
              <a:t>；显示</a:t>
            </a:r>
          </a:p>
          <a:p>
            <a:pPr eaLnBrk="1" hangingPunct="1">
              <a:lnSpc>
                <a:spcPct val="80000"/>
              </a:lnSpc>
              <a:buFontTx/>
              <a:buNone/>
            </a:pPr>
            <a:r>
              <a:rPr lang="zh-CN" altLang="en-US" sz="2000">
                <a:latin typeface="黑体" panose="02010609060101010101" pitchFamily="49" charset="-122"/>
              </a:rPr>
              <a:t>           </a:t>
            </a:r>
            <a:r>
              <a:rPr lang="en-US" altLang="zh-CN" sz="2000">
                <a:latin typeface="黑体" panose="02010609060101010101" pitchFamily="49" charset="-122"/>
              </a:rPr>
              <a:t>MOV	AH</a:t>
            </a:r>
            <a:r>
              <a:rPr lang="zh-CN" altLang="en-US" sz="2000">
                <a:latin typeface="黑体" panose="02010609060101010101" pitchFamily="49" charset="-122"/>
              </a:rPr>
              <a:t>，</a:t>
            </a:r>
            <a:r>
              <a:rPr lang="en-US" altLang="zh-CN" sz="2000">
                <a:latin typeface="黑体" panose="02010609060101010101" pitchFamily="49" charset="-122"/>
              </a:rPr>
              <a:t>2</a:t>
            </a:r>
          </a:p>
          <a:p>
            <a:pPr eaLnBrk="1" hangingPunct="1">
              <a:lnSpc>
                <a:spcPct val="80000"/>
              </a:lnSpc>
              <a:buFontTx/>
              <a:buNone/>
            </a:pPr>
            <a:r>
              <a:rPr lang="en-US" altLang="zh-CN" sz="2000">
                <a:latin typeface="黑体" panose="02010609060101010101" pitchFamily="49" charset="-122"/>
              </a:rPr>
              <a:t>           INT	21H</a:t>
            </a:r>
          </a:p>
          <a:p>
            <a:pPr eaLnBrk="1" hangingPunct="1">
              <a:lnSpc>
                <a:spcPct val="80000"/>
              </a:lnSpc>
              <a:buFontTx/>
              <a:buNone/>
            </a:pPr>
            <a:r>
              <a:rPr lang="en-US" altLang="zh-CN" sz="2000">
                <a:latin typeface="黑体" panose="02010609060101010101" pitchFamily="49" charset="-122"/>
              </a:rPr>
              <a:t>           POP	DX</a:t>
            </a:r>
          </a:p>
          <a:p>
            <a:pPr eaLnBrk="1" hangingPunct="1">
              <a:lnSpc>
                <a:spcPct val="80000"/>
              </a:lnSpc>
              <a:buFontTx/>
              <a:buNone/>
            </a:pPr>
            <a:r>
              <a:rPr lang="en-US" altLang="zh-CN" sz="2000">
                <a:latin typeface="黑体" panose="02010609060101010101" pitchFamily="49" charset="-122"/>
              </a:rPr>
              <a:t>		   POP 	BX</a:t>
            </a:r>
          </a:p>
          <a:p>
            <a:pPr eaLnBrk="1" hangingPunct="1">
              <a:lnSpc>
                <a:spcPct val="80000"/>
              </a:lnSpc>
              <a:buFontTx/>
              <a:buNone/>
            </a:pPr>
            <a:r>
              <a:rPr lang="en-US" altLang="zh-CN" sz="2000">
                <a:latin typeface="黑体" panose="02010609060101010101" pitchFamily="49" charset="-122"/>
              </a:rPr>
              <a:t>		   POP 	AX</a:t>
            </a:r>
          </a:p>
          <a:p>
            <a:pPr eaLnBrk="1" hangingPunct="1">
              <a:lnSpc>
                <a:spcPct val="80000"/>
              </a:lnSpc>
              <a:buFontTx/>
              <a:buNone/>
            </a:pPr>
            <a:r>
              <a:rPr lang="en-US" altLang="zh-CN" sz="2000">
                <a:latin typeface="黑体" panose="02010609060101010101" pitchFamily="49" charset="-122"/>
              </a:rPr>
              <a:t>		   RET</a:t>
            </a:r>
          </a:p>
          <a:p>
            <a:pPr eaLnBrk="1" hangingPunct="1">
              <a:lnSpc>
                <a:spcPct val="80000"/>
              </a:lnSpc>
              <a:buFontTx/>
              <a:buNone/>
            </a:pPr>
            <a:r>
              <a:rPr lang="en-US" altLang="zh-CN" sz="2000">
                <a:latin typeface="黑体" panose="02010609060101010101" pitchFamily="49" charset="-122"/>
              </a:rPr>
              <a:t>ASCII	DB 30H</a:t>
            </a:r>
            <a:r>
              <a:rPr lang="zh-CN" altLang="en-US" sz="2000">
                <a:latin typeface="黑体" panose="02010609060101010101" pitchFamily="49" charset="-122"/>
              </a:rPr>
              <a:t>，</a:t>
            </a:r>
            <a:r>
              <a:rPr lang="en-US" altLang="zh-CN" sz="2000">
                <a:latin typeface="黑体" panose="02010609060101010101" pitchFamily="49" charset="-122"/>
              </a:rPr>
              <a:t>31H</a:t>
            </a:r>
            <a:r>
              <a:rPr lang="zh-CN" altLang="en-US" sz="2000">
                <a:latin typeface="黑体" panose="02010609060101010101" pitchFamily="49" charset="-122"/>
              </a:rPr>
              <a:t>，</a:t>
            </a:r>
            <a:r>
              <a:rPr lang="en-US" altLang="zh-CN" sz="2000">
                <a:latin typeface="黑体" panose="02010609060101010101" pitchFamily="49" charset="-122"/>
              </a:rPr>
              <a:t>32H</a:t>
            </a:r>
            <a:r>
              <a:rPr lang="zh-CN" altLang="en-US" sz="2000">
                <a:latin typeface="黑体" panose="02010609060101010101" pitchFamily="49" charset="-122"/>
              </a:rPr>
              <a:t>，</a:t>
            </a:r>
            <a:r>
              <a:rPr lang="en-US" altLang="zh-CN" sz="2000">
                <a:latin typeface="黑体" panose="02010609060101010101" pitchFamily="49" charset="-122"/>
              </a:rPr>
              <a:t>33H</a:t>
            </a:r>
            <a:r>
              <a:rPr lang="zh-CN" altLang="en-US" sz="2000">
                <a:latin typeface="黑体" panose="02010609060101010101" pitchFamily="49" charset="-122"/>
              </a:rPr>
              <a:t>，</a:t>
            </a:r>
            <a:r>
              <a:rPr lang="en-US" altLang="zh-CN" sz="2000">
                <a:latin typeface="黑体" panose="02010609060101010101" pitchFamily="49" charset="-122"/>
              </a:rPr>
              <a:t>34H</a:t>
            </a:r>
            <a:r>
              <a:rPr lang="zh-CN" altLang="en-US" sz="2000">
                <a:latin typeface="黑体" panose="02010609060101010101" pitchFamily="49" charset="-122"/>
              </a:rPr>
              <a:t>．</a:t>
            </a:r>
            <a:r>
              <a:rPr lang="en-US" altLang="zh-CN" sz="2000">
                <a:latin typeface="黑体" panose="02010609060101010101" pitchFamily="49" charset="-122"/>
              </a:rPr>
              <a:t>35H</a:t>
            </a:r>
            <a:r>
              <a:rPr lang="zh-CN" altLang="en-US" sz="2000">
                <a:latin typeface="黑体" panose="02010609060101010101" pitchFamily="49" charset="-122"/>
              </a:rPr>
              <a:t>，</a:t>
            </a:r>
            <a:r>
              <a:rPr lang="en-US" altLang="zh-CN" sz="2000">
                <a:latin typeface="黑体" panose="02010609060101010101" pitchFamily="49" charset="-122"/>
              </a:rPr>
              <a:t>36H</a:t>
            </a:r>
            <a:r>
              <a:rPr lang="zh-CN" altLang="en-US" sz="2000">
                <a:latin typeface="黑体" panose="02010609060101010101" pitchFamily="49" charset="-122"/>
              </a:rPr>
              <a:t>，</a:t>
            </a:r>
            <a:r>
              <a:rPr lang="en-US" altLang="zh-CN" sz="2000">
                <a:latin typeface="黑体" panose="02010609060101010101" pitchFamily="49" charset="-122"/>
              </a:rPr>
              <a:t>37H</a:t>
            </a:r>
            <a:r>
              <a:rPr lang="zh-CN" altLang="en-US" sz="2000">
                <a:latin typeface="黑体" panose="02010609060101010101" pitchFamily="49" charset="-122"/>
              </a:rPr>
              <a:t>，</a:t>
            </a:r>
            <a:r>
              <a:rPr lang="en-US" altLang="zh-CN" sz="2000">
                <a:latin typeface="黑体" panose="02010609060101010101" pitchFamily="49" charset="-122"/>
              </a:rPr>
              <a:t>38H</a:t>
            </a:r>
            <a:r>
              <a:rPr lang="zh-CN" altLang="en-US" sz="2000">
                <a:latin typeface="黑体" panose="02010609060101010101" pitchFamily="49" charset="-122"/>
              </a:rPr>
              <a:t>，</a:t>
            </a:r>
            <a:r>
              <a:rPr lang="en-US" altLang="zh-CN" sz="2000">
                <a:latin typeface="黑体" panose="02010609060101010101" pitchFamily="49" charset="-122"/>
              </a:rPr>
              <a:t>39H</a:t>
            </a:r>
          </a:p>
          <a:p>
            <a:pPr eaLnBrk="1" hangingPunct="1">
              <a:lnSpc>
                <a:spcPct val="80000"/>
              </a:lnSpc>
              <a:buFontTx/>
              <a:buNone/>
            </a:pPr>
            <a:r>
              <a:rPr lang="en-US" altLang="zh-CN" sz="2000">
                <a:latin typeface="黑体" panose="02010609060101010101" pitchFamily="49" charset="-122"/>
              </a:rPr>
              <a:t>    	DB 41H</a:t>
            </a:r>
            <a:r>
              <a:rPr lang="zh-CN" altLang="en-US" sz="2000">
                <a:latin typeface="黑体" panose="02010609060101010101" pitchFamily="49" charset="-122"/>
              </a:rPr>
              <a:t>，</a:t>
            </a:r>
            <a:r>
              <a:rPr lang="en-US" altLang="zh-CN" sz="2000">
                <a:latin typeface="黑体" panose="02010609060101010101" pitchFamily="49" charset="-122"/>
              </a:rPr>
              <a:t>42H</a:t>
            </a:r>
            <a:r>
              <a:rPr lang="zh-CN" altLang="en-US" sz="2000">
                <a:latin typeface="黑体" panose="02010609060101010101" pitchFamily="49" charset="-122"/>
              </a:rPr>
              <a:t>，</a:t>
            </a:r>
            <a:r>
              <a:rPr lang="en-US" altLang="zh-CN" sz="2000">
                <a:latin typeface="黑体" panose="02010609060101010101" pitchFamily="49" charset="-122"/>
              </a:rPr>
              <a:t>43H</a:t>
            </a:r>
            <a:r>
              <a:rPr lang="zh-CN" altLang="en-US" sz="2000">
                <a:latin typeface="黑体" panose="02010609060101010101" pitchFamily="49" charset="-122"/>
              </a:rPr>
              <a:t>，</a:t>
            </a:r>
            <a:r>
              <a:rPr lang="en-US" altLang="zh-CN" sz="2000">
                <a:latin typeface="黑体" panose="02010609060101010101" pitchFamily="49" charset="-122"/>
              </a:rPr>
              <a:t>44H</a:t>
            </a:r>
            <a:r>
              <a:rPr lang="zh-CN" altLang="en-US" sz="2000">
                <a:latin typeface="黑体" panose="02010609060101010101" pitchFamily="49" charset="-122"/>
              </a:rPr>
              <a:t>，</a:t>
            </a:r>
            <a:r>
              <a:rPr lang="en-US" altLang="zh-CN" sz="2000">
                <a:latin typeface="黑体" panose="02010609060101010101" pitchFamily="49" charset="-122"/>
              </a:rPr>
              <a:t>45H</a:t>
            </a:r>
            <a:r>
              <a:rPr lang="zh-CN" altLang="en-US" sz="2000">
                <a:latin typeface="黑体" panose="02010609060101010101" pitchFamily="49" charset="-122"/>
              </a:rPr>
              <a:t>，</a:t>
            </a:r>
            <a:r>
              <a:rPr lang="en-US" altLang="zh-CN" sz="2000">
                <a:latin typeface="黑体" panose="02010609060101010101" pitchFamily="49" charset="-122"/>
              </a:rPr>
              <a:t>46H</a:t>
            </a:r>
            <a:r>
              <a:rPr lang="zh-CN" altLang="en-US" sz="2000">
                <a:latin typeface="黑体" panose="02010609060101010101" pitchFamily="49" charset="-122"/>
              </a:rPr>
              <a:t>；子程序的数据区</a:t>
            </a:r>
          </a:p>
          <a:p>
            <a:pPr eaLnBrk="1" hangingPunct="1">
              <a:lnSpc>
                <a:spcPct val="80000"/>
              </a:lnSpc>
              <a:buFontTx/>
              <a:buNone/>
            </a:pPr>
            <a:r>
              <a:rPr lang="zh-CN" altLang="en-US" sz="2000">
                <a:latin typeface="黑体" panose="02010609060101010101" pitchFamily="49" charset="-122"/>
              </a:rPr>
              <a:t> </a:t>
            </a:r>
            <a:r>
              <a:rPr lang="en-US" altLang="zh-CN" sz="2000">
                <a:latin typeface="黑体" panose="02010609060101010101" pitchFamily="49" charset="-122"/>
              </a:rPr>
              <a:t>HTOASC  ENDP</a:t>
            </a:r>
          </a:p>
        </p:txBody>
      </p:sp>
    </p:spTree>
    <p:extLst>
      <p:ext uri="{BB962C8B-B14F-4D97-AF65-F5344CB8AC3E}">
        <p14:creationId xmlns:p14="http://schemas.microsoft.com/office/powerpoint/2010/main" val="2521619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914281" y="405458"/>
            <a:ext cx="3452733" cy="563693"/>
          </a:xfrm>
        </p:spPr>
        <p:txBody>
          <a:bodyPr/>
          <a:lstStyle/>
          <a:p>
            <a:pPr algn="l" eaLnBrk="1" hangingPunct="1"/>
            <a:r>
              <a:rPr lang="en-US" altLang="zh-CN" sz="2400" dirty="0" smtClean="0">
                <a:solidFill>
                  <a:schemeClr val="tx1"/>
                </a:solidFill>
                <a:latin typeface="黑体" panose="02010609060101010101" pitchFamily="49" charset="-122"/>
                <a:ea typeface="黑体" panose="02010609060101010101" pitchFamily="49" charset="-122"/>
              </a:rPr>
              <a:t>2</a:t>
            </a:r>
            <a:r>
              <a:rPr lang="zh-CN" altLang="en-US" sz="2400" dirty="0" smtClean="0">
                <a:solidFill>
                  <a:schemeClr val="tx1"/>
                </a:solidFill>
                <a:latin typeface="黑体" panose="02010609060101010101" pitchFamily="49" charset="-122"/>
                <a:ea typeface="黑体" panose="02010609060101010101" pitchFamily="49" charset="-122"/>
              </a:rPr>
              <a:t>．子程序的递归</a:t>
            </a:r>
          </a:p>
        </p:txBody>
      </p:sp>
      <p:sp>
        <p:nvSpPr>
          <p:cNvPr id="133123" name="Rectangle 3"/>
          <p:cNvSpPr>
            <a:spLocks noGrp="1" noChangeArrowheads="1"/>
          </p:cNvSpPr>
          <p:nvPr>
            <p:ph type="body" idx="1"/>
          </p:nvPr>
        </p:nvSpPr>
        <p:spPr/>
        <p:txBody>
          <a:bodyPr/>
          <a:lstStyle/>
          <a:p>
            <a:pPr eaLnBrk="1" hangingPunct="1">
              <a:lnSpc>
                <a:spcPct val="120000"/>
              </a:lnSpc>
            </a:pPr>
            <a:r>
              <a:rPr lang="zh-CN" altLang="en-US" sz="2400" dirty="0">
                <a:latin typeface="黑体" panose="02010609060101010101" pitchFamily="49" charset="-122"/>
              </a:rPr>
              <a:t>子程序直接或间接地嵌套调用自身时称为递归调用</a:t>
            </a:r>
          </a:p>
          <a:p>
            <a:pPr eaLnBrk="1" hangingPunct="1">
              <a:lnSpc>
                <a:spcPct val="120000"/>
              </a:lnSpc>
            </a:pPr>
            <a:r>
              <a:rPr lang="zh-CN" altLang="en-US" sz="2400" dirty="0">
                <a:latin typeface="黑体" panose="02010609060101010101" pitchFamily="49" charset="-122"/>
              </a:rPr>
              <a:t>含有递归调用的子程序称为递归子程序。</a:t>
            </a:r>
          </a:p>
          <a:p>
            <a:pPr eaLnBrk="1" hangingPunct="1">
              <a:lnSpc>
                <a:spcPct val="120000"/>
              </a:lnSpc>
            </a:pPr>
            <a:r>
              <a:rPr lang="zh-CN" altLang="en-US" sz="2400" dirty="0">
                <a:latin typeface="黑体" panose="02010609060101010101" pitchFamily="49" charset="-122"/>
              </a:rPr>
              <a:t>递归子程序必须采用寄存器或堆栈传递参数，递归深度受堆栈空间的限制。</a:t>
            </a:r>
            <a:r>
              <a:rPr lang="zh-CN" altLang="en-US" dirty="0" smtClean="0">
                <a:solidFill>
                  <a:schemeClr val="tx1"/>
                </a:solidFill>
                <a:latin typeface="黑体" panose="02010609060101010101" pitchFamily="49" charset="-122"/>
              </a:rPr>
              <a:t> </a:t>
            </a:r>
          </a:p>
        </p:txBody>
      </p:sp>
    </p:spTree>
    <p:extLst>
      <p:ext uri="{BB962C8B-B14F-4D97-AF65-F5344CB8AC3E}">
        <p14:creationId xmlns:p14="http://schemas.microsoft.com/office/powerpoint/2010/main" val="2022565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773031" y="836807"/>
            <a:ext cx="8571309" cy="4115753"/>
          </a:xfrm>
        </p:spPr>
        <p:txBody>
          <a:bodyPr/>
          <a:lstStyle/>
          <a:p>
            <a:pPr eaLnBrk="1" hangingPunct="1">
              <a:buFontTx/>
              <a:buNone/>
            </a:pPr>
            <a:r>
              <a:rPr lang="zh-CN" altLang="en-US" sz="2400" dirty="0" smtClean="0">
                <a:latin typeface="黑体" panose="02010609060101010101" pitchFamily="49" charset="-122"/>
              </a:rPr>
              <a:t>例</a:t>
            </a:r>
            <a:r>
              <a:rPr lang="en-US" altLang="zh-CN" sz="2400" dirty="0" smtClean="0">
                <a:latin typeface="黑体" panose="02010609060101010101" pitchFamily="49" charset="-122"/>
              </a:rPr>
              <a:t> </a:t>
            </a:r>
            <a:r>
              <a:rPr lang="zh-CN" altLang="en-US" sz="2400" dirty="0">
                <a:latin typeface="黑体" panose="02010609060101010101" pitchFamily="49" charset="-122"/>
              </a:rPr>
              <a:t>编制计算</a:t>
            </a:r>
            <a:r>
              <a:rPr lang="en-US" altLang="zh-CN" sz="2400" dirty="0">
                <a:latin typeface="黑体" panose="02010609060101010101" pitchFamily="49" charset="-122"/>
              </a:rPr>
              <a:t>N</a:t>
            </a:r>
            <a:r>
              <a:rPr lang="zh-CN" altLang="en-US" sz="2400" dirty="0">
                <a:latin typeface="黑体" panose="02010609060101010101" pitchFamily="49" charset="-122"/>
              </a:rPr>
              <a:t>！</a:t>
            </a:r>
            <a:r>
              <a:rPr lang="en-US" altLang="zh-CN" sz="2400" dirty="0">
                <a:latin typeface="黑体" panose="02010609060101010101" pitchFamily="49" charset="-122"/>
              </a:rPr>
              <a:t>=N × </a:t>
            </a:r>
            <a:r>
              <a:rPr lang="zh-CN" altLang="en-US" sz="2400" dirty="0">
                <a:latin typeface="黑体" panose="02010609060101010101" pitchFamily="49" charset="-122"/>
              </a:rPr>
              <a:t>（</a:t>
            </a:r>
            <a:r>
              <a:rPr lang="en-US" altLang="zh-CN" sz="2400" dirty="0">
                <a:latin typeface="黑体" panose="02010609060101010101" pitchFamily="49" charset="-122"/>
              </a:rPr>
              <a:t>N−1</a:t>
            </a:r>
            <a:r>
              <a:rPr lang="zh-CN" altLang="en-US" sz="2400" dirty="0">
                <a:latin typeface="黑体" panose="02010609060101010101" pitchFamily="49" charset="-122"/>
              </a:rPr>
              <a:t>） </a:t>
            </a:r>
            <a:r>
              <a:rPr lang="en-US" altLang="zh-CN" sz="2400" dirty="0">
                <a:latin typeface="黑体" panose="02010609060101010101" pitchFamily="49" charset="-122"/>
              </a:rPr>
              <a:t>× </a:t>
            </a:r>
            <a:r>
              <a:rPr lang="zh-CN" altLang="en-US" sz="2400" dirty="0">
                <a:latin typeface="黑体" panose="02010609060101010101" pitchFamily="49" charset="-122"/>
              </a:rPr>
              <a:t>（</a:t>
            </a:r>
            <a:r>
              <a:rPr lang="en-US" altLang="zh-CN" sz="2400" dirty="0">
                <a:latin typeface="黑体" panose="02010609060101010101" pitchFamily="49" charset="-122"/>
              </a:rPr>
              <a:t>N−2</a:t>
            </a:r>
            <a:r>
              <a:rPr lang="zh-CN" altLang="en-US" sz="2400" dirty="0">
                <a:latin typeface="黑体" panose="02010609060101010101" pitchFamily="49" charset="-122"/>
              </a:rPr>
              <a:t>） </a:t>
            </a:r>
            <a:r>
              <a:rPr lang="en-US" altLang="zh-CN" sz="2400" dirty="0">
                <a:latin typeface="黑体" panose="02010609060101010101" pitchFamily="49" charset="-122"/>
              </a:rPr>
              <a:t>× …× 2 × 1</a:t>
            </a:r>
            <a:r>
              <a:rPr lang="zh-CN" altLang="en-US" sz="2400" dirty="0">
                <a:latin typeface="黑体" panose="02010609060101010101" pitchFamily="49" charset="-122"/>
              </a:rPr>
              <a:t>（</a:t>
            </a:r>
            <a:r>
              <a:rPr lang="en-US" altLang="zh-CN" sz="2400" dirty="0">
                <a:latin typeface="黑体" panose="02010609060101010101" pitchFamily="49" charset="-122"/>
              </a:rPr>
              <a:t>N≥0</a:t>
            </a:r>
            <a:r>
              <a:rPr lang="zh-CN" altLang="en-US" sz="2400" dirty="0">
                <a:latin typeface="黑体" panose="02010609060101010101" pitchFamily="49" charset="-122"/>
              </a:rPr>
              <a:t>）的程序</a:t>
            </a:r>
            <a:r>
              <a:rPr lang="zh-CN" altLang="en-US" sz="1800" dirty="0">
                <a:latin typeface="黑体" panose="02010609060101010101" pitchFamily="49" charset="-122"/>
              </a:rPr>
              <a:t>          </a:t>
            </a:r>
            <a:endParaRPr lang="zh-CN" altLang="en-US" dirty="0" smtClean="0">
              <a:solidFill>
                <a:schemeClr val="tx1"/>
              </a:solidFill>
              <a:latin typeface="黑体" panose="02010609060101010101" pitchFamily="49" charset="-122"/>
            </a:endParaRPr>
          </a:p>
          <a:p>
            <a:pPr eaLnBrk="1" hangingPunct="1">
              <a:buFontTx/>
              <a:buNone/>
            </a:pPr>
            <a:r>
              <a:rPr lang="zh-CN" altLang="en-US" sz="2400" dirty="0">
                <a:latin typeface="黑体" panose="02010609060101010101" pitchFamily="49" charset="-122"/>
              </a:rPr>
              <a:t>分析：已知递归定义</a:t>
            </a:r>
          </a:p>
          <a:p>
            <a:pPr eaLnBrk="1" hangingPunct="1">
              <a:buFontTx/>
              <a:buNone/>
            </a:pPr>
            <a:r>
              <a:rPr lang="zh-CN" altLang="en-US" sz="2400" dirty="0">
                <a:latin typeface="黑体" panose="02010609060101010101" pitchFamily="49" charset="-122"/>
              </a:rPr>
              <a:t>                  </a:t>
            </a:r>
            <a:r>
              <a:rPr lang="en-US" altLang="zh-CN" sz="2400" dirty="0">
                <a:latin typeface="黑体" panose="02010609060101010101" pitchFamily="49" charset="-122"/>
              </a:rPr>
              <a:t>N × </a:t>
            </a:r>
            <a:r>
              <a:rPr lang="zh-CN" altLang="en-US" sz="2400" dirty="0">
                <a:latin typeface="黑体" panose="02010609060101010101" pitchFamily="49" charset="-122"/>
              </a:rPr>
              <a:t>（</a:t>
            </a:r>
            <a:r>
              <a:rPr lang="en-US" altLang="zh-CN" sz="2400" dirty="0">
                <a:latin typeface="黑体" panose="02010609060101010101" pitchFamily="49" charset="-122"/>
              </a:rPr>
              <a:t>N −1</a:t>
            </a:r>
            <a:r>
              <a:rPr lang="zh-CN" altLang="en-US" sz="2400" dirty="0">
                <a:latin typeface="黑体" panose="02010609060101010101" pitchFamily="49" charset="-122"/>
              </a:rPr>
              <a:t>）！ </a:t>
            </a:r>
            <a:r>
              <a:rPr lang="en-US" altLang="zh-CN" sz="2400" dirty="0">
                <a:latin typeface="黑体" panose="02010609060101010101" pitchFamily="49" charset="-122"/>
              </a:rPr>
              <a:t>N&gt;0</a:t>
            </a:r>
          </a:p>
          <a:p>
            <a:pPr eaLnBrk="1" hangingPunct="1">
              <a:buFontTx/>
              <a:buNone/>
            </a:pPr>
            <a:r>
              <a:rPr lang="en-US" altLang="zh-CN" sz="2400" dirty="0">
                <a:latin typeface="黑体" panose="02010609060101010101" pitchFamily="49" charset="-122"/>
              </a:rPr>
              <a:t>            N</a:t>
            </a:r>
            <a:r>
              <a:rPr lang="zh-CN" altLang="en-US" sz="2400" dirty="0">
                <a:latin typeface="黑体" panose="02010609060101010101" pitchFamily="49" charset="-122"/>
              </a:rPr>
              <a:t>！＝ </a:t>
            </a:r>
          </a:p>
          <a:p>
            <a:pPr eaLnBrk="1" hangingPunct="1">
              <a:buFontTx/>
              <a:buNone/>
            </a:pPr>
            <a:r>
              <a:rPr lang="zh-CN" altLang="en-US" sz="2400" dirty="0">
                <a:latin typeface="黑体" panose="02010609060101010101" pitchFamily="49" charset="-122"/>
              </a:rPr>
              <a:t>                  </a:t>
            </a:r>
            <a:r>
              <a:rPr lang="en-US" altLang="zh-CN" sz="2400" dirty="0">
                <a:latin typeface="黑体" panose="02010609060101010101" pitchFamily="49" charset="-122"/>
              </a:rPr>
              <a:t>1               N=0</a:t>
            </a:r>
            <a:r>
              <a:rPr lang="en-US" altLang="zh-CN" dirty="0" smtClean="0">
                <a:solidFill>
                  <a:schemeClr val="tx1"/>
                </a:solidFill>
                <a:latin typeface="黑体" panose="02010609060101010101" pitchFamily="49" charset="-122"/>
              </a:rPr>
              <a:t> </a:t>
            </a:r>
          </a:p>
        </p:txBody>
      </p:sp>
      <p:sp>
        <p:nvSpPr>
          <p:cNvPr id="4100" name="Rectangle 4"/>
          <p:cNvSpPr>
            <a:spLocks noChangeArrowheads="1"/>
          </p:cNvSpPr>
          <p:nvPr/>
        </p:nvSpPr>
        <p:spPr bwMode="auto">
          <a:xfrm>
            <a:off x="1522148" y="1846046"/>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098" name="Object 5"/>
          <p:cNvGraphicFramePr>
            <a:graphicFrameLocks noChangeAspect="1"/>
          </p:cNvGraphicFramePr>
          <p:nvPr/>
        </p:nvGraphicFramePr>
        <p:xfrm>
          <a:off x="7827571" y="1341749"/>
          <a:ext cx="2840694" cy="5041479"/>
        </p:xfrm>
        <a:graphic>
          <a:graphicData uri="http://schemas.openxmlformats.org/presentationml/2006/ole">
            <mc:AlternateContent xmlns:mc="http://schemas.openxmlformats.org/markup-compatibility/2006">
              <mc:Choice xmlns:v="urn:schemas-microsoft-com:vml" Requires="v">
                <p:oleObj spid="_x0000_s18459" name="Visio" r:id="rId3" imgW="1231825" imgH="2190225" progId="Visio.Drawing.11">
                  <p:embed/>
                </p:oleObj>
              </mc:Choice>
              <mc:Fallback>
                <p:oleObj name="Visio" r:id="rId3" imgW="1231825" imgH="219022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7571" y="1341749"/>
                        <a:ext cx="2840694" cy="50414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AutoShape 6"/>
          <p:cNvSpPr>
            <a:spLocks/>
          </p:cNvSpPr>
          <p:nvPr/>
        </p:nvSpPr>
        <p:spPr bwMode="auto">
          <a:xfrm>
            <a:off x="4366019" y="2421499"/>
            <a:ext cx="215950" cy="1008295"/>
          </a:xfrm>
          <a:prstGeom prst="leftBrace">
            <a:avLst>
              <a:gd name="adj1" fmla="val 3890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02" name="Rectangle 7"/>
          <p:cNvSpPr>
            <a:spLocks noChangeArrowheads="1"/>
          </p:cNvSpPr>
          <p:nvPr/>
        </p:nvSpPr>
        <p:spPr bwMode="auto">
          <a:xfrm>
            <a:off x="1522148" y="3561539"/>
            <a:ext cx="6373700" cy="230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buSzPct val="70000"/>
              <a:buFont typeface="Wingdings" panose="05000000000000000000" pitchFamily="2" charset="2"/>
              <a:buChar char="l"/>
            </a:pPr>
            <a:r>
              <a:rPr kumimoji="0" lang="zh-CN" altLang="en-US">
                <a:latin typeface="隶书" panose="02010509060101010101" pitchFamily="49" charset="-122"/>
                <a:ea typeface="隶书" panose="02010509060101010101" pitchFamily="49" charset="-122"/>
              </a:rPr>
              <a:t>求</a:t>
            </a:r>
            <a:r>
              <a:rPr kumimoji="0" lang="en-US" altLang="zh-CN">
                <a:latin typeface="隶书" panose="02010509060101010101" pitchFamily="49" charset="-122"/>
                <a:ea typeface="隶书" panose="02010509060101010101" pitchFamily="49" charset="-122"/>
              </a:rPr>
              <a:t>N!</a:t>
            </a:r>
            <a:r>
              <a:rPr kumimoji="0" lang="zh-CN" altLang="en-US">
                <a:latin typeface="隶书" panose="02010509060101010101" pitchFamily="49" charset="-122"/>
                <a:ea typeface="隶书" panose="02010509060101010101" pitchFamily="49" charset="-122"/>
              </a:rPr>
              <a:t>可以设计成输入参数为</a:t>
            </a:r>
            <a:r>
              <a:rPr kumimoji="0" lang="en-US" altLang="zh-CN">
                <a:latin typeface="隶书" panose="02010509060101010101" pitchFamily="49" charset="-122"/>
                <a:ea typeface="隶书" panose="02010509060101010101" pitchFamily="49" charset="-122"/>
              </a:rPr>
              <a:t>N</a:t>
            </a:r>
            <a:r>
              <a:rPr kumimoji="0" lang="zh-CN" altLang="en-US">
                <a:latin typeface="隶书" panose="02010509060101010101" pitchFamily="49" charset="-122"/>
                <a:ea typeface="隶书" panose="02010509060101010101" pitchFamily="49" charset="-122"/>
              </a:rPr>
              <a:t>的递归子程序</a:t>
            </a:r>
          </a:p>
          <a:p>
            <a:pPr lvl="1" eaLnBrk="1" hangingPunct="1">
              <a:buSzPct val="70000"/>
              <a:buFont typeface="Wingdings" panose="05000000000000000000" pitchFamily="2" charset="2"/>
              <a:buChar char="l"/>
            </a:pPr>
            <a:r>
              <a:rPr kumimoji="0" lang="zh-CN" altLang="en-US">
                <a:latin typeface="隶书" panose="02010509060101010101" pitchFamily="49" charset="-122"/>
                <a:ea typeface="隶书" panose="02010509060101010101" pitchFamily="49" charset="-122"/>
              </a:rPr>
              <a:t>每次递归调用的输入参数递减</a:t>
            </a:r>
            <a:r>
              <a:rPr kumimoji="0" lang="en-US" altLang="zh-CN">
                <a:latin typeface="隶书" panose="02010509060101010101" pitchFamily="49" charset="-122"/>
                <a:ea typeface="隶书" panose="02010509060101010101" pitchFamily="49" charset="-122"/>
              </a:rPr>
              <a:t>1</a:t>
            </a:r>
            <a:r>
              <a:rPr kumimoji="0" lang="zh-CN" altLang="en-US">
                <a:latin typeface="隶书" panose="02010509060101010101" pitchFamily="49" charset="-122"/>
                <a:ea typeface="隶书" panose="02010509060101010101" pitchFamily="49" charset="-122"/>
              </a:rPr>
              <a:t>。</a:t>
            </a:r>
          </a:p>
          <a:p>
            <a:pPr lvl="1" eaLnBrk="1" hangingPunct="1">
              <a:buSzPct val="70000"/>
              <a:buFont typeface="Wingdings" panose="05000000000000000000" pitchFamily="2" charset="2"/>
              <a:buChar char="l"/>
            </a:pPr>
            <a:r>
              <a:rPr kumimoji="0" lang="zh-CN" altLang="en-US">
                <a:latin typeface="隶书" panose="02010509060101010101" pitchFamily="49" charset="-122"/>
                <a:ea typeface="隶书" panose="02010509060101010101" pitchFamily="49" charset="-122"/>
              </a:rPr>
              <a:t>如果</a:t>
            </a:r>
            <a:r>
              <a:rPr kumimoji="0" lang="en-US" altLang="zh-CN">
                <a:latin typeface="隶书" panose="02010509060101010101" pitchFamily="49" charset="-122"/>
                <a:ea typeface="隶书" panose="02010509060101010101" pitchFamily="49" charset="-122"/>
              </a:rPr>
              <a:t>N&gt;0</a:t>
            </a:r>
            <a:r>
              <a:rPr kumimoji="0" lang="zh-CN" altLang="en-US">
                <a:latin typeface="隶书" panose="02010509060101010101" pitchFamily="49" charset="-122"/>
                <a:ea typeface="隶书" panose="02010509060101010101" pitchFamily="49" charset="-122"/>
              </a:rPr>
              <a:t>，则由当前参数</a:t>
            </a:r>
            <a:r>
              <a:rPr kumimoji="0" lang="en-US" altLang="zh-CN">
                <a:latin typeface="隶书" panose="02010509060101010101" pitchFamily="49" charset="-122"/>
                <a:ea typeface="隶书" panose="02010509060101010101" pitchFamily="49" charset="-122"/>
              </a:rPr>
              <a:t>N</a:t>
            </a:r>
            <a:r>
              <a:rPr kumimoji="0" lang="zh-CN" altLang="en-US">
                <a:latin typeface="隶书" panose="02010509060101010101" pitchFamily="49" charset="-122"/>
                <a:ea typeface="隶书" panose="02010509060101010101" pitchFamily="49" charset="-122"/>
              </a:rPr>
              <a:t>乘以递归子程序返回值得到本层返回值；</a:t>
            </a:r>
          </a:p>
          <a:p>
            <a:pPr lvl="1" eaLnBrk="1" hangingPunct="1">
              <a:buSzPct val="70000"/>
              <a:buFont typeface="Wingdings" panose="05000000000000000000" pitchFamily="2" charset="2"/>
              <a:buChar char="l"/>
            </a:pPr>
            <a:r>
              <a:rPr kumimoji="0" lang="zh-CN" altLang="en-US">
                <a:latin typeface="隶书" panose="02010509060101010101" pitchFamily="49" charset="-122"/>
                <a:ea typeface="隶书" panose="02010509060101010101" pitchFamily="49" charset="-122"/>
              </a:rPr>
              <a:t>如果递归参数</a:t>
            </a:r>
            <a:r>
              <a:rPr kumimoji="0" lang="en-US" altLang="zh-CN">
                <a:latin typeface="隶书" panose="02010509060101010101" pitchFamily="49" charset="-122"/>
                <a:ea typeface="隶书" panose="02010509060101010101" pitchFamily="49" charset="-122"/>
              </a:rPr>
              <a:t>N</a:t>
            </a:r>
            <a:r>
              <a:rPr kumimoji="0" lang="zh-CN" altLang="en-US">
                <a:latin typeface="隶书" panose="02010509060101010101" pitchFamily="49" charset="-122"/>
                <a:ea typeface="隶书" panose="02010509060101010101" pitchFamily="49" charset="-122"/>
              </a:rPr>
              <a:t>＝</a:t>
            </a:r>
            <a:r>
              <a:rPr kumimoji="0" lang="en-US" altLang="zh-CN">
                <a:latin typeface="隶书" panose="02010509060101010101" pitchFamily="49" charset="-122"/>
                <a:ea typeface="隶书" panose="02010509060101010101" pitchFamily="49" charset="-122"/>
              </a:rPr>
              <a:t>0</a:t>
            </a:r>
            <a:r>
              <a:rPr kumimoji="0" lang="zh-CN" altLang="en-US">
                <a:latin typeface="隶书" panose="02010509060101010101" pitchFamily="49" charset="-122"/>
                <a:ea typeface="隶书" panose="02010509060101010101" pitchFamily="49" charset="-122"/>
              </a:rPr>
              <a:t>，得到返回值为</a:t>
            </a:r>
            <a:r>
              <a:rPr kumimoji="0" lang="en-US" altLang="zh-CN">
                <a:latin typeface="隶书" panose="02010509060101010101" pitchFamily="49" charset="-122"/>
                <a:ea typeface="隶书" panose="02010509060101010101" pitchFamily="49" charset="-122"/>
              </a:rPr>
              <a:t>1 </a:t>
            </a:r>
          </a:p>
        </p:txBody>
      </p:sp>
    </p:spTree>
    <p:extLst>
      <p:ext uri="{BB962C8B-B14F-4D97-AF65-F5344CB8AC3E}">
        <p14:creationId xmlns:p14="http://schemas.microsoft.com/office/powerpoint/2010/main" val="1457349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766614" y="477466"/>
            <a:ext cx="2808538" cy="563693"/>
          </a:xfrm>
        </p:spPr>
        <p:txBody>
          <a:bodyPr/>
          <a:lstStyle/>
          <a:p>
            <a:pPr algn="l" eaLnBrk="1" hangingPunct="1"/>
            <a:r>
              <a:rPr lang="en-US" altLang="zh-CN" sz="2400" dirty="0" smtClean="0">
                <a:solidFill>
                  <a:schemeClr val="tx1"/>
                </a:solidFill>
                <a:latin typeface="黑体" panose="02010609060101010101" pitchFamily="49" charset="-122"/>
                <a:ea typeface="黑体" panose="02010609060101010101" pitchFamily="49" charset="-122"/>
              </a:rPr>
              <a:t>3</a:t>
            </a:r>
            <a:r>
              <a:rPr lang="zh-CN" altLang="en-US" sz="2400" dirty="0" smtClean="0">
                <a:solidFill>
                  <a:schemeClr val="tx1"/>
                </a:solidFill>
                <a:latin typeface="黑体" panose="02010609060101010101" pitchFamily="49" charset="-122"/>
                <a:ea typeface="黑体" panose="02010609060101010101" pitchFamily="49" charset="-122"/>
              </a:rPr>
              <a:t>．子程序的重入</a:t>
            </a:r>
          </a:p>
        </p:txBody>
      </p:sp>
      <p:sp>
        <p:nvSpPr>
          <p:cNvPr id="134147" name="Rectangle 3"/>
          <p:cNvSpPr>
            <a:spLocks noGrp="1" noChangeArrowheads="1"/>
          </p:cNvSpPr>
          <p:nvPr>
            <p:ph type="body" idx="1"/>
          </p:nvPr>
        </p:nvSpPr>
        <p:spPr/>
        <p:txBody>
          <a:bodyPr/>
          <a:lstStyle/>
          <a:p>
            <a:pPr eaLnBrk="1" hangingPunct="1">
              <a:lnSpc>
                <a:spcPct val="120000"/>
              </a:lnSpc>
            </a:pPr>
            <a:r>
              <a:rPr lang="zh-CN" altLang="en-US" sz="2400">
                <a:latin typeface="黑体" panose="02010609060101010101" pitchFamily="49" charset="-122"/>
              </a:rPr>
              <a:t>子程序的重入是指子程序被中断后又被中断服务程序所调用</a:t>
            </a:r>
          </a:p>
          <a:p>
            <a:pPr eaLnBrk="1" hangingPunct="1">
              <a:lnSpc>
                <a:spcPct val="120000"/>
              </a:lnSpc>
            </a:pPr>
            <a:r>
              <a:rPr lang="zh-CN" altLang="en-US" sz="2400">
                <a:latin typeface="黑体" panose="02010609060101010101" pitchFamily="49" charset="-122"/>
              </a:rPr>
              <a:t>能够重入的子程序称为可重入子程序。</a:t>
            </a:r>
          </a:p>
          <a:p>
            <a:pPr eaLnBrk="1" hangingPunct="1">
              <a:lnSpc>
                <a:spcPct val="120000"/>
              </a:lnSpc>
            </a:pPr>
            <a:r>
              <a:rPr lang="zh-CN" altLang="en-US" sz="2400">
                <a:latin typeface="黑体" panose="02010609060101010101" pitchFamily="49" charset="-122"/>
              </a:rPr>
              <a:t>在子程序中，注意利用寄存器和堆栈传递参数和存放临时数据，而不要使用固定的存储单元（变量），就能够实现重入。 </a:t>
            </a:r>
          </a:p>
        </p:txBody>
      </p:sp>
    </p:spTree>
    <p:extLst>
      <p:ext uri="{BB962C8B-B14F-4D97-AF65-F5344CB8AC3E}">
        <p14:creationId xmlns:p14="http://schemas.microsoft.com/office/powerpoint/2010/main" val="90488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1"/>
          </p:nvPr>
        </p:nvSpPr>
        <p:spPr>
          <a:xfrm>
            <a:off x="2062022" y="1268707"/>
            <a:ext cx="8641696" cy="5330471"/>
          </a:xfrm>
        </p:spPr>
        <p:txBody>
          <a:bodyPr/>
          <a:lstStyle/>
          <a:p>
            <a:pPr eaLnBrk="1" hangingPunct="1">
              <a:buFontTx/>
              <a:buNone/>
            </a:pPr>
            <a:r>
              <a:rPr lang="en-US" altLang="zh-CN" sz="1400" dirty="0">
                <a:latin typeface="黑体" panose="02010609060101010101" pitchFamily="49" charset="-122"/>
              </a:rPr>
              <a:t> </a:t>
            </a:r>
            <a:r>
              <a:rPr lang="zh-CN" altLang="en-US" sz="2400" b="1" dirty="0" smtClean="0">
                <a:latin typeface="黑体" panose="02010609060101010101" pitchFamily="49" charset="-122"/>
              </a:rPr>
              <a:t>例</a:t>
            </a:r>
            <a:r>
              <a:rPr lang="en-US" altLang="zh-CN" sz="2400" b="1" dirty="0">
                <a:latin typeface="黑体" panose="02010609060101010101" pitchFamily="49" charset="-122"/>
              </a:rPr>
              <a:t> </a:t>
            </a:r>
            <a:r>
              <a:rPr lang="en-US" altLang="zh-CN" sz="2400" b="1" dirty="0" smtClean="0">
                <a:latin typeface="黑体" panose="02010609060101010101" pitchFamily="49" charset="-122"/>
              </a:rPr>
              <a:t> </a:t>
            </a:r>
            <a:r>
              <a:rPr lang="zh-CN" altLang="en-US" sz="2400" dirty="0" smtClean="0">
                <a:latin typeface="黑体" panose="02010609060101010101" pitchFamily="49" charset="-122"/>
              </a:rPr>
              <a:t>从</a:t>
            </a:r>
            <a:r>
              <a:rPr lang="zh-CN" altLang="en-US" sz="2400" dirty="0">
                <a:latin typeface="黑体" panose="02010609060101010101" pitchFamily="49" charset="-122"/>
              </a:rPr>
              <a:t>键盘输入有符号的</a:t>
            </a:r>
            <a:r>
              <a:rPr lang="en-US" altLang="zh-CN" sz="2400" dirty="0">
                <a:latin typeface="黑体" panose="02010609060101010101" pitchFamily="49" charset="-122"/>
              </a:rPr>
              <a:t>10</a:t>
            </a:r>
            <a:r>
              <a:rPr lang="zh-CN" altLang="en-US" sz="2400" dirty="0">
                <a:latin typeface="黑体" panose="02010609060101010101" pitchFamily="49" charset="-122"/>
              </a:rPr>
              <a:t>进制数的子程序。</a:t>
            </a:r>
          </a:p>
          <a:p>
            <a:pPr eaLnBrk="1" hangingPunct="1">
              <a:buFontTx/>
              <a:buNone/>
            </a:pPr>
            <a:r>
              <a:rPr lang="zh-CN" altLang="en-US" sz="2400" dirty="0">
                <a:latin typeface="黑体" panose="02010609060101010101" pitchFamily="49" charset="-122"/>
              </a:rPr>
              <a:t>    分析：子程序从键盘输入一个有符号的</a:t>
            </a:r>
            <a:r>
              <a:rPr lang="en-US" altLang="zh-CN" sz="2400" dirty="0">
                <a:latin typeface="黑体" panose="02010609060101010101" pitchFamily="49" charset="-122"/>
              </a:rPr>
              <a:t>10</a:t>
            </a:r>
            <a:r>
              <a:rPr lang="zh-CN" altLang="en-US" sz="2400" dirty="0">
                <a:latin typeface="黑体" panose="02010609060101010101" pitchFamily="49" charset="-122"/>
              </a:rPr>
              <a:t>进制数。负数用“−”引导，正数直接输入或用“</a:t>
            </a:r>
            <a:r>
              <a:rPr lang="en-US" altLang="zh-CN" sz="2400" dirty="0">
                <a:latin typeface="黑体" panose="02010609060101010101" pitchFamily="49" charset="-122"/>
              </a:rPr>
              <a:t>+”</a:t>
            </a:r>
            <a:r>
              <a:rPr lang="zh-CN" altLang="en-US" sz="2400" dirty="0">
                <a:latin typeface="黑体" panose="02010609060101010101" pitchFamily="49" charset="-122"/>
              </a:rPr>
              <a:t>引导。子程序还包含将</a:t>
            </a:r>
            <a:r>
              <a:rPr lang="en-US" altLang="zh-CN" sz="2400" dirty="0">
                <a:latin typeface="黑体" panose="02010609060101010101" pitchFamily="49" charset="-122"/>
              </a:rPr>
              <a:t>ASCII</a:t>
            </a:r>
            <a:r>
              <a:rPr lang="zh-CN" altLang="en-US" sz="2400" dirty="0">
                <a:latin typeface="黑体" panose="02010609060101010101" pitchFamily="49" charset="-122"/>
              </a:rPr>
              <a:t>码转换为二进制数的过程，其算法如下：</a:t>
            </a:r>
          </a:p>
          <a:p>
            <a:pPr eaLnBrk="1" hangingPunct="1">
              <a:buFontTx/>
              <a:buNone/>
            </a:pPr>
            <a:r>
              <a:rPr lang="zh-CN" altLang="en-US" sz="2400" dirty="0">
                <a:latin typeface="黑体" panose="02010609060101010101" pitchFamily="49" charset="-122"/>
              </a:rPr>
              <a:t>    ①首先判断输入正数还是负数，并用一个寄存器记录下来；</a:t>
            </a:r>
          </a:p>
          <a:p>
            <a:pPr eaLnBrk="1" hangingPunct="1">
              <a:buFontTx/>
              <a:buNone/>
            </a:pPr>
            <a:r>
              <a:rPr lang="zh-CN" altLang="en-US" sz="2400" dirty="0">
                <a:latin typeface="黑体" panose="02010609060101010101" pitchFamily="49" charset="-122"/>
              </a:rPr>
              <a:t>    ②接着输入</a:t>
            </a:r>
            <a:r>
              <a:rPr lang="en-US" altLang="zh-CN" sz="2400" dirty="0">
                <a:latin typeface="黑体" panose="02010609060101010101" pitchFamily="49" charset="-122"/>
              </a:rPr>
              <a:t>0~9</a:t>
            </a:r>
            <a:r>
              <a:rPr lang="zh-CN" altLang="en-US" sz="2400" dirty="0">
                <a:latin typeface="黑体" panose="02010609060101010101" pitchFamily="49" charset="-122"/>
              </a:rPr>
              <a:t>数字（</a:t>
            </a:r>
            <a:r>
              <a:rPr lang="en-US" altLang="zh-CN" sz="2400" dirty="0">
                <a:latin typeface="黑体" panose="02010609060101010101" pitchFamily="49" charset="-122"/>
              </a:rPr>
              <a:t>ASCII</a:t>
            </a:r>
            <a:r>
              <a:rPr lang="zh-CN" altLang="en-US" sz="2400" dirty="0">
                <a:latin typeface="黑体" panose="02010609060101010101" pitchFamily="49" charset="-122"/>
              </a:rPr>
              <a:t>码），并减</a:t>
            </a:r>
            <a:r>
              <a:rPr lang="en-US" altLang="zh-CN" sz="2400" dirty="0">
                <a:latin typeface="黑体" panose="02010609060101010101" pitchFamily="49" charset="-122"/>
              </a:rPr>
              <a:t>30H</a:t>
            </a:r>
            <a:r>
              <a:rPr lang="zh-CN" altLang="en-US" sz="2400" dirty="0">
                <a:latin typeface="黑体" panose="02010609060101010101" pitchFamily="49" charset="-122"/>
              </a:rPr>
              <a:t>转换为二进制数；</a:t>
            </a:r>
          </a:p>
          <a:p>
            <a:pPr eaLnBrk="1" hangingPunct="1">
              <a:buFontTx/>
              <a:buNone/>
            </a:pPr>
            <a:r>
              <a:rPr lang="zh-CN" altLang="en-US" sz="2400" dirty="0">
                <a:latin typeface="黑体" panose="02010609060101010101" pitchFamily="49" charset="-122"/>
              </a:rPr>
              <a:t>    ③然后将前面输入的数值乘</a:t>
            </a:r>
            <a:r>
              <a:rPr lang="en-US" altLang="zh-CN" sz="2400" dirty="0">
                <a:latin typeface="黑体" panose="02010609060101010101" pitchFamily="49" charset="-122"/>
              </a:rPr>
              <a:t>10</a:t>
            </a:r>
            <a:r>
              <a:rPr lang="zh-CN" altLang="en-US" sz="2400" dirty="0">
                <a:latin typeface="黑体" panose="02010609060101010101" pitchFamily="49" charset="-122"/>
              </a:rPr>
              <a:t>，并与刚输入的数字相加得到新的数值；</a:t>
            </a:r>
          </a:p>
          <a:p>
            <a:pPr eaLnBrk="1" hangingPunct="1">
              <a:buFontTx/>
              <a:buNone/>
            </a:pPr>
            <a:r>
              <a:rPr lang="zh-CN" altLang="en-US" sz="2400" dirty="0">
                <a:latin typeface="黑体" panose="02010609060101010101" pitchFamily="49" charset="-122"/>
              </a:rPr>
              <a:t>    ④重复②、③步，直到输入一个非数字字符结束；</a:t>
            </a:r>
          </a:p>
          <a:p>
            <a:pPr eaLnBrk="1" hangingPunct="1">
              <a:buFontTx/>
              <a:buNone/>
            </a:pPr>
            <a:r>
              <a:rPr lang="zh-CN" altLang="en-US" sz="2400" dirty="0">
                <a:latin typeface="黑体" panose="02010609060101010101" pitchFamily="49" charset="-122"/>
              </a:rPr>
              <a:t>    ⑤如果是负数进行求补，转换成补码；否则直接将数值保存。</a:t>
            </a:r>
          </a:p>
        </p:txBody>
      </p:sp>
      <p:sp>
        <p:nvSpPr>
          <p:cNvPr id="4" name="TextBox 16"/>
          <p:cNvSpPr txBox="1"/>
          <p:nvPr/>
        </p:nvSpPr>
        <p:spPr>
          <a:xfrm>
            <a:off x="2638822" y="684782"/>
            <a:ext cx="2687948"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子程序的应用</a:t>
            </a:r>
            <a:endParaRPr lang="zh-CN" altLang="en-US" sz="2700" b="1" dirty="0">
              <a:solidFill>
                <a:schemeClr val="tx1">
                  <a:lumMod val="65000"/>
                  <a:lumOff val="35000"/>
                </a:schemeClr>
              </a:solidFill>
              <a:latin typeface="微软雅黑"/>
              <a:ea typeface="微软雅黑"/>
            </a:endParaRPr>
          </a:p>
        </p:txBody>
      </p:sp>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91679" y="578359"/>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4078" y="587731"/>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0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2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2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0-#ppt_w/2"/>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xfrm>
            <a:off x="1917528" y="1052758"/>
            <a:ext cx="8355359" cy="5044654"/>
          </a:xfrm>
        </p:spPr>
        <p:txBody>
          <a:bodyPr/>
          <a:lstStyle/>
          <a:p>
            <a:pPr eaLnBrk="1" hangingPunct="1">
              <a:buFontTx/>
              <a:buNone/>
            </a:pPr>
            <a:r>
              <a:rPr lang="en-US" altLang="zh-CN" dirty="0" smtClean="0">
                <a:solidFill>
                  <a:schemeClr val="tx1"/>
                </a:solidFill>
                <a:latin typeface="黑体" panose="02010609060101010101" pitchFamily="49" charset="-122"/>
              </a:rPr>
              <a:t> </a:t>
            </a:r>
            <a:r>
              <a:rPr lang="zh-CN" altLang="en-US" sz="2400" b="1" dirty="0" smtClean="0">
                <a:latin typeface="黑体" panose="02010609060101010101" pitchFamily="49" charset="-122"/>
              </a:rPr>
              <a:t>例</a:t>
            </a:r>
            <a:r>
              <a:rPr lang="en-US" altLang="zh-CN" sz="2400" b="1" dirty="0" smtClean="0">
                <a:latin typeface="黑体" panose="02010609060101010101" pitchFamily="49" charset="-122"/>
              </a:rPr>
              <a:t> </a:t>
            </a:r>
            <a:r>
              <a:rPr lang="zh-CN" altLang="en-US" sz="2400" dirty="0">
                <a:latin typeface="黑体" panose="02010609060101010101" pitchFamily="49" charset="-122"/>
              </a:rPr>
              <a:t>向显示器输出有符号十进制数的子程序。</a:t>
            </a:r>
          </a:p>
          <a:p>
            <a:pPr eaLnBrk="1" hangingPunct="1">
              <a:buFontTx/>
              <a:buNone/>
            </a:pPr>
            <a:r>
              <a:rPr lang="zh-CN" altLang="en-US" sz="2400" dirty="0">
                <a:latin typeface="黑体" panose="02010609060101010101" pitchFamily="49" charset="-122"/>
              </a:rPr>
              <a:t>    分析：子程序在屏幕上显示一个有符号十进制数，负数用“−”引导。子程序还包含将二进制数转换为</a:t>
            </a:r>
            <a:r>
              <a:rPr lang="en-US" altLang="zh-CN" sz="2400" dirty="0">
                <a:latin typeface="黑体" panose="02010609060101010101" pitchFamily="49" charset="-122"/>
              </a:rPr>
              <a:t>ASCII</a:t>
            </a:r>
            <a:r>
              <a:rPr lang="zh-CN" altLang="en-US" sz="2400" dirty="0">
                <a:latin typeface="黑体" panose="02010609060101010101" pitchFamily="49" charset="-122"/>
              </a:rPr>
              <a:t>码的过程，其算法如下：</a:t>
            </a:r>
          </a:p>
          <a:p>
            <a:pPr eaLnBrk="1" hangingPunct="1">
              <a:buFontTx/>
              <a:buNone/>
            </a:pPr>
            <a:r>
              <a:rPr lang="zh-CN" altLang="en-US" sz="2400" dirty="0">
                <a:latin typeface="黑体" panose="02010609060101010101" pitchFamily="49" charset="-122"/>
              </a:rPr>
              <a:t>    ① 首先判断数据是零、正数或负数，是零显示“</a:t>
            </a:r>
            <a:r>
              <a:rPr lang="en-US" altLang="zh-CN" sz="2400" dirty="0">
                <a:latin typeface="黑体" panose="02010609060101010101" pitchFamily="49" charset="-122"/>
              </a:rPr>
              <a:t>0”</a:t>
            </a:r>
            <a:r>
              <a:rPr lang="zh-CN" altLang="en-US" sz="2400" dirty="0">
                <a:latin typeface="黑体" panose="02010609060101010101" pitchFamily="49" charset="-122"/>
              </a:rPr>
              <a:t>并退出；</a:t>
            </a:r>
          </a:p>
          <a:p>
            <a:pPr eaLnBrk="1" hangingPunct="1">
              <a:buFontTx/>
              <a:buNone/>
            </a:pPr>
            <a:r>
              <a:rPr lang="zh-CN" altLang="en-US" sz="2400" dirty="0">
                <a:latin typeface="黑体" panose="02010609060101010101" pitchFamily="49" charset="-122"/>
              </a:rPr>
              <a:t>    ② 是负数，显示“−”，求数据的绝对值；</a:t>
            </a:r>
          </a:p>
          <a:p>
            <a:pPr eaLnBrk="1" hangingPunct="1">
              <a:buFontTx/>
              <a:buNone/>
            </a:pPr>
            <a:r>
              <a:rPr lang="zh-CN" altLang="en-US" sz="2400" dirty="0">
                <a:latin typeface="黑体" panose="02010609060101010101" pitchFamily="49" charset="-122"/>
              </a:rPr>
              <a:t>    ③ 接着数据除以</a:t>
            </a:r>
            <a:r>
              <a:rPr lang="en-US" altLang="zh-CN" sz="2400" dirty="0">
                <a:latin typeface="黑体" panose="02010609060101010101" pitchFamily="49" charset="-122"/>
              </a:rPr>
              <a:t>10</a:t>
            </a:r>
            <a:r>
              <a:rPr lang="zh-CN" altLang="en-US" sz="2400" dirty="0">
                <a:latin typeface="黑体" panose="02010609060101010101" pitchFamily="49" charset="-122"/>
              </a:rPr>
              <a:t>，余数加</a:t>
            </a:r>
            <a:r>
              <a:rPr lang="en-US" altLang="zh-CN" sz="2400" dirty="0">
                <a:latin typeface="黑体" panose="02010609060101010101" pitchFamily="49" charset="-122"/>
              </a:rPr>
              <a:t>30H</a:t>
            </a:r>
            <a:r>
              <a:rPr lang="zh-CN" altLang="en-US" sz="2400" dirty="0">
                <a:latin typeface="黑体" panose="02010609060101010101" pitchFamily="49" charset="-122"/>
              </a:rPr>
              <a:t>转换为</a:t>
            </a:r>
            <a:r>
              <a:rPr lang="en-US" altLang="zh-CN" sz="2400" dirty="0">
                <a:latin typeface="黑体" panose="02010609060101010101" pitchFamily="49" charset="-122"/>
              </a:rPr>
              <a:t>ASCII</a:t>
            </a:r>
            <a:r>
              <a:rPr lang="zh-CN" altLang="en-US" sz="2400" dirty="0">
                <a:latin typeface="黑体" panose="02010609060101010101" pitchFamily="49" charset="-122"/>
              </a:rPr>
              <a:t>码压入堆栈；</a:t>
            </a:r>
          </a:p>
          <a:p>
            <a:pPr eaLnBrk="1" hangingPunct="1">
              <a:buFontTx/>
              <a:buNone/>
            </a:pPr>
            <a:r>
              <a:rPr lang="zh-CN" altLang="en-US" sz="2400" dirty="0">
                <a:latin typeface="黑体" panose="02010609060101010101" pitchFamily="49" charset="-122"/>
              </a:rPr>
              <a:t>    ④ 重复③步，直到余数为</a:t>
            </a:r>
            <a:r>
              <a:rPr lang="en-US" altLang="zh-CN" sz="2400" dirty="0">
                <a:latin typeface="黑体" panose="02010609060101010101" pitchFamily="49" charset="-122"/>
              </a:rPr>
              <a:t>0</a:t>
            </a:r>
            <a:r>
              <a:rPr lang="zh-CN" altLang="en-US" sz="2400" dirty="0">
                <a:latin typeface="黑体" panose="02010609060101010101" pitchFamily="49" charset="-122"/>
              </a:rPr>
              <a:t>结束；</a:t>
            </a:r>
          </a:p>
          <a:p>
            <a:pPr eaLnBrk="1" hangingPunct="1">
              <a:buFontTx/>
              <a:buNone/>
            </a:pPr>
            <a:r>
              <a:rPr lang="zh-CN" altLang="en-US" sz="2400" dirty="0">
                <a:latin typeface="黑体" panose="02010609060101010101" pitchFamily="49" charset="-122"/>
              </a:rPr>
              <a:t>    ⑤ 依次从堆栈弹出各位数字，进行显示。</a:t>
            </a:r>
          </a:p>
        </p:txBody>
      </p:sp>
    </p:spTree>
    <p:extLst>
      <p:ext uri="{BB962C8B-B14F-4D97-AF65-F5344CB8AC3E}">
        <p14:creationId xmlns:p14="http://schemas.microsoft.com/office/powerpoint/2010/main" val="361443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022670" y="2746639"/>
            <a:ext cx="6408712"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4800" kern="0" dirty="0">
                <a:solidFill>
                  <a:srgbClr val="0099A9"/>
                </a:solidFill>
                <a:latin typeface="Arial"/>
                <a:ea typeface="微软雅黑"/>
              </a:rPr>
              <a:t>高级汇编语言程序设计</a:t>
            </a:r>
            <a:endParaRPr lang="zh-CN" altLang="en-US" sz="4800" kern="0" dirty="0">
              <a:solidFill>
                <a:srgbClr val="0099A9"/>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04</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4" name="组合 53"/>
          <p:cNvGrpSpPr/>
          <p:nvPr/>
        </p:nvGrpSpPr>
        <p:grpSpPr>
          <a:xfrm>
            <a:off x="2524837" y="2227653"/>
            <a:ext cx="1449872" cy="1417567"/>
            <a:chOff x="5710238" y="3049588"/>
            <a:chExt cx="771526" cy="754062"/>
          </a:xfrm>
          <a:solidFill>
            <a:srgbClr val="0099A9"/>
          </a:solidFill>
        </p:grpSpPr>
        <p:sp>
          <p:nvSpPr>
            <p:cNvPr id="55" name="Freeform 355"/>
            <p:cNvSpPr>
              <a:spLocks/>
            </p:cNvSpPr>
            <p:nvPr/>
          </p:nvSpPr>
          <p:spPr bwMode="auto">
            <a:xfrm>
              <a:off x="6026151" y="3049588"/>
              <a:ext cx="106363" cy="125413"/>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6" name="Freeform 356"/>
            <p:cNvSpPr>
              <a:spLocks/>
            </p:cNvSpPr>
            <p:nvPr/>
          </p:nvSpPr>
          <p:spPr bwMode="auto">
            <a:xfrm>
              <a:off x="5797551" y="3160713"/>
              <a:ext cx="479425" cy="49847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7" name="Freeform 357"/>
            <p:cNvSpPr>
              <a:spLocks noEditPoints="1"/>
            </p:cNvSpPr>
            <p:nvPr/>
          </p:nvSpPr>
          <p:spPr bwMode="auto">
            <a:xfrm>
              <a:off x="5710238" y="3370263"/>
              <a:ext cx="169863" cy="155575"/>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8" name="Freeform 358"/>
            <p:cNvSpPr>
              <a:spLocks/>
            </p:cNvSpPr>
            <p:nvPr/>
          </p:nvSpPr>
          <p:spPr bwMode="auto">
            <a:xfrm>
              <a:off x="5721351" y="3340100"/>
              <a:ext cx="760413" cy="463550"/>
            </a:xfrm>
            <a:custGeom>
              <a:avLst/>
              <a:gdLst>
                <a:gd name="T0" fmla="*/ 479 w 479"/>
                <a:gd name="T1" fmla="*/ 0 h 292"/>
                <a:gd name="T2" fmla="*/ 395 w 479"/>
                <a:gd name="T3" fmla="*/ 33 h 292"/>
                <a:gd name="T4" fmla="*/ 412 w 479"/>
                <a:gd name="T5" fmla="*/ 45 h 292"/>
                <a:gd name="T6" fmla="*/ 307 w 479"/>
                <a:gd name="T7" fmla="*/ 158 h 292"/>
                <a:gd name="T8" fmla="*/ 213 w 479"/>
                <a:gd name="T9" fmla="*/ 148 h 292"/>
                <a:gd name="T10" fmla="*/ 139 w 479"/>
                <a:gd name="T11" fmla="*/ 225 h 292"/>
                <a:gd name="T12" fmla="*/ 62 w 479"/>
                <a:gd name="T13" fmla="*/ 187 h 292"/>
                <a:gd name="T14" fmla="*/ 0 w 479"/>
                <a:gd name="T15" fmla="*/ 266 h 292"/>
                <a:gd name="T16" fmla="*/ 33 w 479"/>
                <a:gd name="T17" fmla="*/ 292 h 292"/>
                <a:gd name="T18" fmla="*/ 74 w 479"/>
                <a:gd name="T19" fmla="*/ 242 h 292"/>
                <a:gd name="T20" fmla="*/ 148 w 479"/>
                <a:gd name="T21" fmla="*/ 278 h 292"/>
                <a:gd name="T22" fmla="*/ 230 w 479"/>
                <a:gd name="T23" fmla="*/ 194 h 292"/>
                <a:gd name="T24" fmla="*/ 323 w 479"/>
                <a:gd name="T25" fmla="*/ 204 h 292"/>
                <a:gd name="T26" fmla="*/ 448 w 479"/>
                <a:gd name="T27" fmla="*/ 72 h 292"/>
                <a:gd name="T28" fmla="*/ 472 w 479"/>
                <a:gd name="T29" fmla="*/ 88 h 292"/>
                <a:gd name="T30" fmla="*/ 479 w 479"/>
                <a:gd name="T3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292">
                  <a:moveTo>
                    <a:pt x="479" y="0"/>
                  </a:moveTo>
                  <a:lnTo>
                    <a:pt x="395" y="33"/>
                  </a:lnTo>
                  <a:lnTo>
                    <a:pt x="412" y="45"/>
                  </a:lnTo>
                  <a:lnTo>
                    <a:pt x="307" y="158"/>
                  </a:lnTo>
                  <a:lnTo>
                    <a:pt x="213" y="148"/>
                  </a:lnTo>
                  <a:lnTo>
                    <a:pt x="139" y="225"/>
                  </a:lnTo>
                  <a:lnTo>
                    <a:pt x="62" y="187"/>
                  </a:lnTo>
                  <a:lnTo>
                    <a:pt x="0" y="266"/>
                  </a:lnTo>
                  <a:lnTo>
                    <a:pt x="33" y="292"/>
                  </a:lnTo>
                  <a:lnTo>
                    <a:pt x="74" y="242"/>
                  </a:lnTo>
                  <a:lnTo>
                    <a:pt x="148" y="278"/>
                  </a:lnTo>
                  <a:lnTo>
                    <a:pt x="230" y="194"/>
                  </a:lnTo>
                  <a:lnTo>
                    <a:pt x="323" y="204"/>
                  </a:lnTo>
                  <a:lnTo>
                    <a:pt x="448" y="72"/>
                  </a:lnTo>
                  <a:lnTo>
                    <a:pt x="472" y="88"/>
                  </a:lnTo>
                  <a:lnTo>
                    <a:pt x="479" y="0"/>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grpSp>
    </p:spTree>
    <p:extLst>
      <p:ext uri="{BB962C8B-B14F-4D97-AF65-F5344CB8AC3E}">
        <p14:creationId xmlns:p14="http://schemas.microsoft.com/office/powerpoint/2010/main" val="385706224"/>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body" idx="1"/>
          </p:nvPr>
        </p:nvSpPr>
        <p:spPr>
          <a:xfrm>
            <a:off x="2062757" y="1152794"/>
            <a:ext cx="9518135" cy="5249490"/>
          </a:xfrm>
        </p:spPr>
        <p:txBody>
          <a:bodyPr/>
          <a:lstStyle/>
          <a:p>
            <a:pPr eaLnBrk="1" hangingPunct="1"/>
            <a:r>
              <a:rPr lang="en-US" altLang="zh-CN" sz="2400" dirty="0" smtClean="0">
                <a:solidFill>
                  <a:schemeClr val="tx1"/>
                </a:solidFill>
                <a:latin typeface="黑体" panose="02010609060101010101" pitchFamily="49" charset="-122"/>
                <a:ea typeface="黑体" panose="02010609060101010101" pitchFamily="49" charset="-122"/>
              </a:rPr>
              <a:t>MASM 6.0</a:t>
            </a:r>
            <a:r>
              <a:rPr lang="zh-CN" altLang="en-US" sz="2400" dirty="0" smtClean="0">
                <a:solidFill>
                  <a:schemeClr val="tx1"/>
                </a:solidFill>
                <a:latin typeface="黑体" panose="02010609060101010101" pitchFamily="49" charset="-122"/>
                <a:ea typeface="黑体" panose="02010609060101010101" pitchFamily="49" charset="-122"/>
              </a:rPr>
              <a:t>开始引入高级语言具有的程序设计特性</a:t>
            </a:r>
            <a:r>
              <a:rPr lang="en-US" altLang="zh-CN" sz="2400" dirty="0" smtClean="0">
                <a:solidFill>
                  <a:schemeClr val="tx1"/>
                </a:solidFill>
                <a:latin typeface="黑体" panose="02010609060101010101" pitchFamily="49" charset="-122"/>
                <a:ea typeface="黑体" panose="02010609060101010101" pitchFamily="49" charset="-122"/>
              </a:rPr>
              <a:t>:</a:t>
            </a:r>
          </a:p>
          <a:p>
            <a:pPr lvl="1" eaLnBrk="1" hangingPunct="1"/>
            <a:r>
              <a:rPr lang="zh-CN" altLang="en-US" sz="2400" dirty="0" smtClean="0">
                <a:solidFill>
                  <a:schemeClr val="tx1"/>
                </a:solidFill>
                <a:latin typeface="黑体" panose="02010609060101010101" pitchFamily="49" charset="-122"/>
                <a:ea typeface="黑体" panose="02010609060101010101" pitchFamily="49" charset="-122"/>
              </a:rPr>
              <a:t>即分支和循环的流程控制伪指令，</a:t>
            </a:r>
          </a:p>
          <a:p>
            <a:pPr lvl="1" eaLnBrk="1" hangingPunct="1"/>
            <a:r>
              <a:rPr lang="zh-CN" altLang="en-US" sz="2400" dirty="0" smtClean="0">
                <a:solidFill>
                  <a:schemeClr val="tx1"/>
                </a:solidFill>
                <a:latin typeface="黑体" panose="02010609060101010101" pitchFamily="49" charset="-122"/>
                <a:ea typeface="黑体" panose="02010609060101010101" pitchFamily="49" charset="-122"/>
              </a:rPr>
              <a:t>带参数的过程定义、声明和调用伪指令，</a:t>
            </a:r>
          </a:p>
        </p:txBody>
      </p:sp>
    </p:spTree>
    <p:extLst>
      <p:ext uri="{BB962C8B-B14F-4D97-AF65-F5344CB8AC3E}">
        <p14:creationId xmlns:p14="http://schemas.microsoft.com/office/powerpoint/2010/main" val="257265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idx="1"/>
          </p:nvPr>
        </p:nvSpPr>
        <p:spPr>
          <a:xfrm>
            <a:off x="1917527" y="1413203"/>
            <a:ext cx="8282317" cy="4754075"/>
          </a:xfrm>
        </p:spPr>
        <p:txBody>
          <a:bodyPr/>
          <a:lstStyle/>
          <a:p>
            <a:pPr eaLnBrk="1" hangingPunct="1">
              <a:lnSpc>
                <a:spcPct val="90000"/>
              </a:lnSpc>
              <a:buFontTx/>
              <a:buNone/>
            </a:pPr>
            <a:r>
              <a:rPr lang="en-US" altLang="zh-CN" sz="2400">
                <a:latin typeface="黑体" panose="02010609060101010101" pitchFamily="49" charset="-122"/>
              </a:rPr>
              <a:t>MASM 6.0</a:t>
            </a:r>
            <a:r>
              <a:rPr lang="zh-CN" altLang="en-US" sz="2400">
                <a:latin typeface="黑体" panose="02010609060101010101" pitchFamily="49" charset="-122"/>
              </a:rPr>
              <a:t>引入</a:t>
            </a:r>
            <a:r>
              <a:rPr lang="en-US" altLang="zh-CN" sz="2400" b="1">
                <a:latin typeface="黑体" panose="02010609060101010101" pitchFamily="49" charset="-122"/>
              </a:rPr>
              <a:t>.</a:t>
            </a:r>
            <a:r>
              <a:rPr lang="en-US" altLang="zh-CN" sz="2400">
                <a:latin typeface="黑体" panose="02010609060101010101" pitchFamily="49" charset="-122"/>
              </a:rPr>
              <a:t>IF</a:t>
            </a:r>
            <a:r>
              <a:rPr lang="zh-CN" altLang="en-US" sz="2400">
                <a:latin typeface="黑体" panose="02010609060101010101" pitchFamily="49" charset="-122"/>
              </a:rPr>
              <a:t>，</a:t>
            </a:r>
            <a:r>
              <a:rPr lang="en-US" altLang="zh-CN" sz="2400" b="1">
                <a:latin typeface="黑体" panose="02010609060101010101" pitchFamily="49" charset="-122"/>
              </a:rPr>
              <a:t>.</a:t>
            </a:r>
            <a:r>
              <a:rPr lang="en-US" altLang="zh-CN" sz="2400">
                <a:latin typeface="黑体" panose="02010609060101010101" pitchFamily="49" charset="-122"/>
              </a:rPr>
              <a:t>ELSEIF</a:t>
            </a:r>
            <a:r>
              <a:rPr lang="zh-CN" altLang="en-US" sz="2400">
                <a:latin typeface="黑体" panose="02010609060101010101" pitchFamily="49" charset="-122"/>
              </a:rPr>
              <a:t>，</a:t>
            </a:r>
            <a:r>
              <a:rPr lang="en-US" altLang="zh-CN" sz="2400" b="1">
                <a:latin typeface="黑体" panose="02010609060101010101" pitchFamily="49" charset="-122"/>
              </a:rPr>
              <a:t>.</a:t>
            </a:r>
            <a:r>
              <a:rPr lang="en-US" altLang="zh-CN" sz="2400">
                <a:latin typeface="黑体" panose="02010609060101010101" pitchFamily="49" charset="-122"/>
              </a:rPr>
              <a:t>ELSE</a:t>
            </a:r>
            <a:r>
              <a:rPr lang="zh-CN" altLang="en-US" sz="2400">
                <a:latin typeface="黑体" panose="02010609060101010101" pitchFamily="49" charset="-122"/>
              </a:rPr>
              <a:t>和</a:t>
            </a:r>
            <a:r>
              <a:rPr lang="en-US" altLang="zh-CN" sz="2400" b="1">
                <a:latin typeface="黑体" panose="02010609060101010101" pitchFamily="49" charset="-122"/>
              </a:rPr>
              <a:t>.</a:t>
            </a:r>
            <a:r>
              <a:rPr lang="en-US" altLang="zh-CN" sz="2400">
                <a:latin typeface="黑体" panose="02010609060101010101" pitchFamily="49" charset="-122"/>
              </a:rPr>
              <a:t>ENDIF</a:t>
            </a:r>
            <a:r>
              <a:rPr lang="zh-CN" altLang="en-US" sz="2400">
                <a:latin typeface="黑体" panose="02010609060101010101" pitchFamily="49" charset="-122"/>
              </a:rPr>
              <a:t>伪指令 </a:t>
            </a:r>
          </a:p>
          <a:p>
            <a:pPr eaLnBrk="1" hangingPunct="1">
              <a:lnSpc>
                <a:spcPct val="90000"/>
              </a:lnSpc>
              <a:buFontTx/>
              <a:buNone/>
            </a:pPr>
            <a:r>
              <a:rPr lang="zh-CN" altLang="en-US" sz="2400">
                <a:latin typeface="黑体" panose="02010609060101010101" pitchFamily="49" charset="-122"/>
              </a:rPr>
              <a:t> </a:t>
            </a:r>
            <a:r>
              <a:rPr lang="en-US" altLang="zh-CN" sz="2400" b="1">
                <a:latin typeface="黑体" panose="02010609060101010101" pitchFamily="49" charset="-122"/>
              </a:rPr>
              <a:t>.</a:t>
            </a:r>
            <a:r>
              <a:rPr lang="en-US" altLang="zh-CN" sz="2400">
                <a:latin typeface="黑体" panose="02010609060101010101" pitchFamily="49" charset="-122"/>
              </a:rPr>
              <a:t>IF</a:t>
            </a:r>
            <a:r>
              <a:rPr lang="zh-CN" altLang="en-US" sz="2400">
                <a:latin typeface="黑体" panose="02010609060101010101" pitchFamily="49" charset="-122"/>
              </a:rPr>
              <a:t>条件表达式         </a:t>
            </a:r>
          </a:p>
          <a:p>
            <a:pPr eaLnBrk="1" hangingPunct="1">
              <a:lnSpc>
                <a:spcPct val="90000"/>
              </a:lnSpc>
              <a:buFontTx/>
              <a:buNone/>
            </a:pPr>
            <a:r>
              <a:rPr lang="zh-CN" altLang="en-US" sz="2400">
                <a:latin typeface="黑体" panose="02010609060101010101" pitchFamily="49" charset="-122"/>
              </a:rPr>
              <a:t>    分支体</a:t>
            </a:r>
            <a:r>
              <a:rPr lang="en-US" altLang="zh-CN" sz="2400">
                <a:latin typeface="黑体" panose="02010609060101010101" pitchFamily="49" charset="-122"/>
              </a:rPr>
              <a:t>1</a:t>
            </a:r>
          </a:p>
          <a:p>
            <a:pPr eaLnBrk="1" hangingPunct="1">
              <a:lnSpc>
                <a:spcPct val="90000"/>
              </a:lnSpc>
              <a:buFontTx/>
              <a:buNone/>
            </a:pPr>
            <a:r>
              <a:rPr lang="en-US" altLang="zh-CN" sz="2400">
                <a:latin typeface="黑体" panose="02010609060101010101" pitchFamily="49" charset="-122"/>
              </a:rPr>
              <a:t>    [</a:t>
            </a:r>
            <a:r>
              <a:rPr lang="en-US" altLang="zh-CN" sz="2400" b="1">
                <a:latin typeface="黑体" panose="02010609060101010101" pitchFamily="49" charset="-122"/>
              </a:rPr>
              <a:t>.</a:t>
            </a:r>
            <a:r>
              <a:rPr lang="en-US" altLang="zh-CN" sz="2400">
                <a:latin typeface="黑体" panose="02010609060101010101" pitchFamily="49" charset="-122"/>
              </a:rPr>
              <a:t>ELSEIF</a:t>
            </a:r>
            <a:r>
              <a:rPr lang="zh-CN" altLang="en-US" sz="2400">
                <a:latin typeface="黑体" panose="02010609060101010101" pitchFamily="49" charset="-122"/>
              </a:rPr>
              <a:t>条件表达式    </a:t>
            </a:r>
          </a:p>
          <a:p>
            <a:pPr eaLnBrk="1" hangingPunct="1">
              <a:lnSpc>
                <a:spcPct val="90000"/>
              </a:lnSpc>
              <a:buFontTx/>
              <a:buNone/>
            </a:pPr>
            <a:r>
              <a:rPr lang="zh-CN" altLang="en-US" sz="2400">
                <a:latin typeface="黑体" panose="02010609060101010101" pitchFamily="49" charset="-122"/>
              </a:rPr>
              <a:t>                            </a:t>
            </a:r>
          </a:p>
          <a:p>
            <a:pPr eaLnBrk="1" hangingPunct="1">
              <a:lnSpc>
                <a:spcPct val="90000"/>
              </a:lnSpc>
              <a:buFontTx/>
              <a:buNone/>
            </a:pPr>
            <a:r>
              <a:rPr lang="zh-CN" altLang="en-US" sz="2400">
                <a:latin typeface="黑体" panose="02010609060101010101" pitchFamily="49" charset="-122"/>
              </a:rPr>
              <a:t>	分支体</a:t>
            </a:r>
            <a:r>
              <a:rPr lang="en-US" altLang="zh-CN" sz="2400">
                <a:latin typeface="黑体" panose="02010609060101010101" pitchFamily="49" charset="-122"/>
              </a:rPr>
              <a:t>2]</a:t>
            </a:r>
          </a:p>
          <a:p>
            <a:pPr eaLnBrk="1" hangingPunct="1">
              <a:lnSpc>
                <a:spcPct val="90000"/>
              </a:lnSpc>
              <a:buFontTx/>
              <a:buNone/>
            </a:pPr>
            <a:r>
              <a:rPr lang="en-US" altLang="zh-CN" sz="2400">
                <a:latin typeface="黑体" panose="02010609060101010101" pitchFamily="49" charset="-122"/>
              </a:rPr>
              <a:t>	┅</a:t>
            </a:r>
          </a:p>
          <a:p>
            <a:pPr eaLnBrk="1" hangingPunct="1">
              <a:lnSpc>
                <a:spcPct val="90000"/>
              </a:lnSpc>
              <a:buFontTx/>
              <a:buNone/>
            </a:pPr>
            <a:r>
              <a:rPr lang="en-US" altLang="zh-CN" sz="2400">
                <a:latin typeface="黑体" panose="02010609060101010101" pitchFamily="49" charset="-122"/>
              </a:rPr>
              <a:t>	[</a:t>
            </a:r>
            <a:r>
              <a:rPr lang="en-US" altLang="zh-CN" sz="2400" b="1">
                <a:latin typeface="黑体" panose="02010609060101010101" pitchFamily="49" charset="-122"/>
              </a:rPr>
              <a:t>.</a:t>
            </a:r>
            <a:r>
              <a:rPr lang="en-US" altLang="zh-CN" sz="2400">
                <a:latin typeface="黑体" panose="02010609060101010101" pitchFamily="49" charset="-122"/>
              </a:rPr>
              <a:t>ELSE                  </a:t>
            </a:r>
          </a:p>
          <a:p>
            <a:pPr eaLnBrk="1" hangingPunct="1">
              <a:lnSpc>
                <a:spcPct val="90000"/>
              </a:lnSpc>
              <a:buFontTx/>
              <a:buNone/>
            </a:pPr>
            <a:r>
              <a:rPr lang="en-US" altLang="zh-CN" sz="2400">
                <a:latin typeface="黑体" panose="02010609060101010101" pitchFamily="49" charset="-122"/>
              </a:rPr>
              <a:t>                           </a:t>
            </a:r>
          </a:p>
          <a:p>
            <a:pPr eaLnBrk="1" hangingPunct="1">
              <a:lnSpc>
                <a:spcPct val="90000"/>
              </a:lnSpc>
              <a:buFontTx/>
              <a:buNone/>
            </a:pPr>
            <a:r>
              <a:rPr lang="en-US" altLang="zh-CN" sz="2400">
                <a:latin typeface="黑体" panose="02010609060101010101" pitchFamily="49" charset="-122"/>
              </a:rPr>
              <a:t>	</a:t>
            </a:r>
            <a:r>
              <a:rPr lang="zh-CN" altLang="en-US" sz="2400">
                <a:latin typeface="黑体" panose="02010609060101010101" pitchFamily="49" charset="-122"/>
              </a:rPr>
              <a:t>分支体</a:t>
            </a:r>
            <a:r>
              <a:rPr lang="en-US" altLang="zh-CN" sz="2400">
                <a:latin typeface="黑体" panose="02010609060101010101" pitchFamily="49" charset="-122"/>
              </a:rPr>
              <a:t>N]</a:t>
            </a:r>
            <a:endParaRPr lang="en-US" altLang="zh-CN" sz="2400" b="1">
              <a:latin typeface="黑体" panose="02010609060101010101" pitchFamily="49" charset="-122"/>
            </a:endParaRPr>
          </a:p>
          <a:p>
            <a:pPr eaLnBrk="1" hangingPunct="1">
              <a:lnSpc>
                <a:spcPct val="90000"/>
              </a:lnSpc>
              <a:buFontTx/>
              <a:buNone/>
            </a:pPr>
            <a:r>
              <a:rPr lang="en-US" altLang="zh-CN" sz="2400" b="1">
                <a:latin typeface="黑体" panose="02010609060101010101" pitchFamily="49" charset="-122"/>
              </a:rPr>
              <a:t>	.</a:t>
            </a:r>
            <a:r>
              <a:rPr lang="en-US" altLang="zh-CN" sz="2400">
                <a:latin typeface="黑体" panose="02010609060101010101" pitchFamily="49" charset="-122"/>
              </a:rPr>
              <a:t>ENDIF </a:t>
            </a:r>
          </a:p>
        </p:txBody>
      </p:sp>
      <p:sp>
        <p:nvSpPr>
          <p:cNvPr id="4" name="TextBox 46"/>
          <p:cNvSpPr txBox="1"/>
          <p:nvPr/>
        </p:nvSpPr>
        <p:spPr>
          <a:xfrm>
            <a:off x="2782838" y="484562"/>
            <a:ext cx="2952328"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条件控制伪指令</a:t>
            </a:r>
            <a:endParaRPr lang="zh-CN" altLang="en-US" sz="2700" b="1" dirty="0">
              <a:solidFill>
                <a:schemeClr val="tx1">
                  <a:lumMod val="65000"/>
                  <a:lumOff val="35000"/>
                </a:schemeClr>
              </a:solidFill>
              <a:latin typeface="微软雅黑"/>
              <a:ea typeface="微软雅黑"/>
            </a:endParaRPr>
          </a:p>
        </p:txBody>
      </p:sp>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835695" y="378139"/>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8094" y="387511"/>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436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2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2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0-#ppt_w/2"/>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body" idx="1"/>
          </p:nvPr>
        </p:nvSpPr>
        <p:spPr>
          <a:xfrm>
            <a:off x="2206519" y="1484657"/>
            <a:ext cx="7774199" cy="4115753"/>
          </a:xfrm>
        </p:spPr>
        <p:txBody>
          <a:bodyPr/>
          <a:lstStyle/>
          <a:p>
            <a:pPr eaLnBrk="1" hangingPunct="1">
              <a:buFontTx/>
              <a:buNone/>
            </a:pPr>
            <a:r>
              <a:rPr lang="zh-CN" altLang="en-US" sz="2400">
                <a:latin typeface="黑体" panose="02010609060101010101" pitchFamily="49" charset="-122"/>
              </a:rPr>
              <a:t>例如，求</a:t>
            </a:r>
            <a:r>
              <a:rPr lang="en-US" altLang="zh-CN" sz="2400">
                <a:latin typeface="黑体" panose="02010609060101010101" pitchFamily="49" charset="-122"/>
              </a:rPr>
              <a:t>AX</a:t>
            </a:r>
            <a:r>
              <a:rPr lang="zh-CN" altLang="en-US" sz="2400">
                <a:latin typeface="黑体" panose="02010609060101010101" pitchFamily="49" charset="-122"/>
              </a:rPr>
              <a:t>绝对值的单分支结构程序。</a:t>
            </a:r>
          </a:p>
          <a:p>
            <a:pPr eaLnBrk="1" hangingPunct="1">
              <a:buFontTx/>
              <a:buNone/>
            </a:pPr>
            <a:r>
              <a:rPr lang="en-US" altLang="zh-CN" sz="2400">
                <a:latin typeface="黑体" panose="02010609060101010101" pitchFamily="49" charset="-122"/>
              </a:rPr>
              <a:t>.IF		AX&lt;0			</a:t>
            </a:r>
            <a:r>
              <a:rPr lang="zh-CN" altLang="en-US" sz="2400">
                <a:latin typeface="黑体" panose="02010609060101010101" pitchFamily="49" charset="-122"/>
              </a:rPr>
              <a:t>；等价于</a:t>
            </a:r>
            <a:r>
              <a:rPr lang="en-US" altLang="zh-CN" sz="2400">
                <a:latin typeface="黑体" panose="02010609060101010101" pitchFamily="49" charset="-122"/>
              </a:rPr>
              <a:t>.IF SIGN?</a:t>
            </a:r>
          </a:p>
          <a:p>
            <a:pPr eaLnBrk="1" hangingPunct="1">
              <a:buFontTx/>
              <a:buNone/>
            </a:pPr>
            <a:r>
              <a:rPr lang="en-US" altLang="zh-CN" sz="2400">
                <a:latin typeface="黑体" panose="02010609060101010101" pitchFamily="49" charset="-122"/>
              </a:rPr>
              <a:t>    		NEG	AX		</a:t>
            </a:r>
            <a:r>
              <a:rPr lang="zh-CN" altLang="en-US" sz="2400">
                <a:latin typeface="黑体" panose="02010609060101010101" pitchFamily="49" charset="-122"/>
              </a:rPr>
              <a:t>；满足，求补</a:t>
            </a:r>
          </a:p>
          <a:p>
            <a:pPr eaLnBrk="1" hangingPunct="1">
              <a:buFontTx/>
              <a:buNone/>
            </a:pPr>
            <a:r>
              <a:rPr lang="en-US" altLang="zh-CN" sz="2400">
                <a:latin typeface="黑体" panose="02010609060101010101" pitchFamily="49" charset="-122"/>
              </a:rPr>
              <a:t>.ENDIF</a:t>
            </a:r>
          </a:p>
          <a:p>
            <a:pPr eaLnBrk="1" hangingPunct="1">
              <a:buFontTx/>
              <a:buNone/>
            </a:pPr>
            <a:r>
              <a:rPr lang="en-US" altLang="zh-CN" sz="2400">
                <a:latin typeface="黑体" panose="02010609060101010101" pitchFamily="49" charset="-122"/>
              </a:rPr>
              <a:t>    		MOV	RESULT</a:t>
            </a:r>
            <a:r>
              <a:rPr lang="zh-CN" altLang="en-US" sz="2400">
                <a:latin typeface="黑体" panose="02010609060101010101" pitchFamily="49" charset="-122"/>
              </a:rPr>
              <a:t>，</a:t>
            </a:r>
            <a:r>
              <a:rPr lang="en-US" altLang="zh-CN" sz="2400">
                <a:latin typeface="黑体" panose="02010609060101010101" pitchFamily="49" charset="-122"/>
              </a:rPr>
              <a:t>AX</a:t>
            </a:r>
          </a:p>
        </p:txBody>
      </p:sp>
    </p:spTree>
    <p:extLst>
      <p:ext uri="{BB962C8B-B14F-4D97-AF65-F5344CB8AC3E}">
        <p14:creationId xmlns:p14="http://schemas.microsoft.com/office/powerpoint/2010/main" val="820254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2277973" y="1125799"/>
            <a:ext cx="6913575" cy="4649276"/>
          </a:xfrm>
        </p:spPr>
        <p:txBody>
          <a:bodyPr/>
          <a:lstStyle/>
          <a:p>
            <a:pPr marL="0" indent="0">
              <a:lnSpc>
                <a:spcPct val="90000"/>
              </a:lnSpc>
              <a:buNone/>
            </a:pPr>
            <a:r>
              <a:rPr lang="zh-CN" altLang="en-US" sz="2400">
                <a:latin typeface="黑体" panose="02010609060101010101" pitchFamily="49" charset="-122"/>
              </a:rPr>
              <a:t>（</a:t>
            </a:r>
            <a:r>
              <a:rPr lang="en-US" altLang="zh-CN" sz="2400">
                <a:latin typeface="黑体" panose="02010609060101010101" pitchFamily="49" charset="-122"/>
              </a:rPr>
              <a:t>3</a:t>
            </a:r>
            <a:r>
              <a:rPr lang="zh-CN" altLang="en-US" sz="2400">
                <a:latin typeface="黑体" panose="02010609060101010101" pitchFamily="49" charset="-122"/>
              </a:rPr>
              <a:t>）符号常量</a:t>
            </a:r>
          </a:p>
          <a:p>
            <a:pPr marL="0" indent="0">
              <a:lnSpc>
                <a:spcPct val="90000"/>
              </a:lnSpc>
              <a:buNone/>
            </a:pPr>
            <a:endParaRPr lang="zh-CN" altLang="en-US" sz="2400">
              <a:latin typeface="黑体" panose="02010609060101010101" pitchFamily="49" charset="-122"/>
            </a:endParaRPr>
          </a:p>
          <a:p>
            <a:pPr marL="0" indent="0">
              <a:lnSpc>
                <a:spcPct val="90000"/>
              </a:lnSpc>
              <a:buNone/>
            </a:pPr>
            <a:r>
              <a:rPr lang="zh-CN" altLang="en-US" sz="2400">
                <a:latin typeface="黑体" panose="02010609060101010101" pitchFamily="49" charset="-122"/>
              </a:rPr>
              <a:t>利用一个标识符表达的一个数值。常数若使用有意义的符号名来表示，可以提高程序的可读性，同时更具有通用性。</a:t>
            </a:r>
          </a:p>
          <a:p>
            <a:pPr marL="0" indent="0">
              <a:lnSpc>
                <a:spcPct val="90000"/>
              </a:lnSpc>
              <a:buNone/>
            </a:pPr>
            <a:endParaRPr lang="zh-CN" altLang="en-US" sz="2400">
              <a:latin typeface="黑体" panose="02010609060101010101" pitchFamily="49" charset="-122"/>
            </a:endParaRPr>
          </a:p>
          <a:p>
            <a:pPr marL="0" indent="0">
              <a:lnSpc>
                <a:spcPct val="90000"/>
              </a:lnSpc>
              <a:buNone/>
            </a:pPr>
            <a:r>
              <a:rPr lang="en-US" altLang="zh-CN" sz="2400">
                <a:latin typeface="黑体" panose="02010609060101010101" pitchFamily="49" charset="-122"/>
              </a:rPr>
              <a:t>MASM</a:t>
            </a:r>
            <a:r>
              <a:rPr lang="zh-CN" altLang="en-US" sz="2400">
                <a:latin typeface="黑体" panose="02010609060101010101" pitchFamily="49" charset="-122"/>
              </a:rPr>
              <a:t>提供等价机制，用来为常量定义符号名，符号定义伪指令有“</a:t>
            </a:r>
            <a:r>
              <a:rPr lang="en-US" altLang="zh-CN" sz="2400">
                <a:latin typeface="黑体" panose="02010609060101010101" pitchFamily="49" charset="-122"/>
              </a:rPr>
              <a:t>EQU”</a:t>
            </a:r>
            <a:r>
              <a:rPr lang="zh-CN" altLang="en-US" sz="2400">
                <a:latin typeface="黑体" panose="02010609060101010101" pitchFamily="49" charset="-122"/>
              </a:rPr>
              <a:t>和“＝”</a:t>
            </a:r>
          </a:p>
        </p:txBody>
      </p:sp>
    </p:spTree>
    <p:extLst>
      <p:ext uri="{BB962C8B-B14F-4D97-AF65-F5344CB8AC3E}">
        <p14:creationId xmlns:p14="http://schemas.microsoft.com/office/powerpoint/2010/main" val="152716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body" idx="1"/>
          </p:nvPr>
        </p:nvSpPr>
        <p:spPr>
          <a:xfrm>
            <a:off x="2277973" y="1413202"/>
            <a:ext cx="7774199" cy="4115753"/>
          </a:xfrm>
        </p:spPr>
        <p:txBody>
          <a:bodyPr/>
          <a:lstStyle/>
          <a:p>
            <a:pPr eaLnBrk="1" hangingPunct="1">
              <a:buFontTx/>
              <a:buNone/>
            </a:pPr>
            <a:r>
              <a:rPr lang="en-US" altLang="zh-CN" smtClean="0">
                <a:solidFill>
                  <a:schemeClr val="tx1"/>
                </a:solidFill>
                <a:latin typeface="黑体" panose="02010609060101010101" pitchFamily="49" charset="-122"/>
              </a:rPr>
              <a:t>.</a:t>
            </a:r>
            <a:r>
              <a:rPr lang="en-US" altLang="zh-CN" sz="2400">
                <a:latin typeface="黑体" panose="02010609060101010101" pitchFamily="49" charset="-122"/>
              </a:rPr>
              <a:t>IF		AX = = 5</a:t>
            </a:r>
          </a:p>
          <a:p>
            <a:pPr eaLnBrk="1" hangingPunct="1">
              <a:buFontTx/>
              <a:buNone/>
            </a:pPr>
            <a:r>
              <a:rPr lang="en-US" altLang="zh-CN" sz="2400">
                <a:latin typeface="黑体" panose="02010609060101010101" pitchFamily="49" charset="-122"/>
              </a:rPr>
              <a:t>    		MOV	BX</a:t>
            </a:r>
            <a:r>
              <a:rPr lang="zh-CN" altLang="en-US" sz="2400">
                <a:latin typeface="黑体" panose="02010609060101010101" pitchFamily="49" charset="-122"/>
              </a:rPr>
              <a:t>，</a:t>
            </a:r>
            <a:r>
              <a:rPr lang="en-US" altLang="zh-CN" sz="2400">
                <a:latin typeface="黑体" panose="02010609060101010101" pitchFamily="49" charset="-122"/>
              </a:rPr>
              <a:t>AX</a:t>
            </a:r>
          </a:p>
          <a:p>
            <a:pPr eaLnBrk="1" hangingPunct="1">
              <a:buFontTx/>
              <a:buNone/>
            </a:pPr>
            <a:r>
              <a:rPr lang="en-US" altLang="zh-CN" sz="2400">
                <a:latin typeface="黑体" panose="02010609060101010101" pitchFamily="49" charset="-122"/>
              </a:rPr>
              <a:t>    		MOV	AX</a:t>
            </a:r>
            <a:r>
              <a:rPr lang="zh-CN" altLang="en-US" sz="2400">
                <a:latin typeface="黑体" panose="02010609060101010101" pitchFamily="49" charset="-122"/>
              </a:rPr>
              <a:t>，</a:t>
            </a:r>
            <a:r>
              <a:rPr lang="en-US" altLang="zh-CN" sz="2400">
                <a:latin typeface="黑体" panose="02010609060101010101" pitchFamily="49" charset="-122"/>
              </a:rPr>
              <a:t>0</a:t>
            </a:r>
          </a:p>
          <a:p>
            <a:pPr eaLnBrk="1" hangingPunct="1">
              <a:buFontTx/>
              <a:buNone/>
            </a:pPr>
            <a:r>
              <a:rPr lang="en-US" altLang="zh-CN" sz="2400">
                <a:latin typeface="黑体" panose="02010609060101010101" pitchFamily="49" charset="-122"/>
              </a:rPr>
              <a:t>.ELSE</a:t>
            </a:r>
          </a:p>
          <a:p>
            <a:pPr eaLnBrk="1" hangingPunct="1">
              <a:buFontTx/>
              <a:buNone/>
            </a:pPr>
            <a:r>
              <a:rPr lang="en-US" altLang="zh-CN" sz="2400">
                <a:latin typeface="黑体" panose="02010609060101010101" pitchFamily="49" charset="-122"/>
              </a:rPr>
              <a:t>      	DEC	AX</a:t>
            </a:r>
          </a:p>
          <a:p>
            <a:pPr eaLnBrk="1" hangingPunct="1">
              <a:buFontTx/>
              <a:buNone/>
            </a:pPr>
            <a:r>
              <a:rPr lang="en-US" altLang="zh-CN" sz="2400">
                <a:latin typeface="黑体" panose="02010609060101010101" pitchFamily="49" charset="-122"/>
              </a:rPr>
              <a:t>.ENDIF</a:t>
            </a:r>
          </a:p>
          <a:p>
            <a:pPr eaLnBrk="1" hangingPunct="1">
              <a:buFontTx/>
              <a:buNone/>
            </a:pPr>
            <a:r>
              <a:rPr lang="en-US" altLang="zh-CN" sz="2400">
                <a:latin typeface="黑体" panose="02010609060101010101" pitchFamily="49" charset="-122"/>
              </a:rPr>
              <a:t>LST</a:t>
            </a:r>
            <a:r>
              <a:rPr lang="zh-CN" altLang="en-US" sz="2400">
                <a:latin typeface="黑体" panose="02010609060101010101" pitchFamily="49" charset="-122"/>
              </a:rPr>
              <a:t>文件中，汇编以后代码如下：</a:t>
            </a:r>
          </a:p>
        </p:txBody>
      </p:sp>
    </p:spTree>
    <p:extLst>
      <p:ext uri="{BB962C8B-B14F-4D97-AF65-F5344CB8AC3E}">
        <p14:creationId xmlns:p14="http://schemas.microsoft.com/office/powerpoint/2010/main" val="45564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body" idx="1"/>
          </p:nvPr>
        </p:nvSpPr>
        <p:spPr>
          <a:xfrm>
            <a:off x="2208107" y="1413203"/>
            <a:ext cx="7774199" cy="4684209"/>
          </a:xfrm>
        </p:spPr>
        <p:txBody>
          <a:bodyPr/>
          <a:lstStyle/>
          <a:p>
            <a:pPr eaLnBrk="1" hangingPunct="1">
              <a:lnSpc>
                <a:spcPct val="80000"/>
              </a:lnSpc>
              <a:buFontTx/>
              <a:buNone/>
            </a:pPr>
            <a:r>
              <a:rPr lang="en-US" altLang="zh-CN" sz="2400">
                <a:latin typeface="黑体" panose="02010609060101010101" pitchFamily="49" charset="-122"/>
              </a:rPr>
              <a:t>.IF		AX </a:t>
            </a:r>
            <a:r>
              <a:rPr lang="zh-CN" altLang="en-US" sz="2400">
                <a:latin typeface="黑体" panose="02010609060101010101" pitchFamily="49" charset="-122"/>
              </a:rPr>
              <a:t>＝＝ </a:t>
            </a:r>
            <a:r>
              <a:rPr lang="en-US" altLang="zh-CN" sz="2400">
                <a:latin typeface="黑体" panose="02010609060101010101" pitchFamily="49" charset="-122"/>
              </a:rPr>
              <a:t>5</a:t>
            </a:r>
          </a:p>
          <a:p>
            <a:pPr eaLnBrk="1" hangingPunct="1">
              <a:lnSpc>
                <a:spcPct val="80000"/>
              </a:lnSpc>
              <a:buFontTx/>
              <a:buNone/>
            </a:pPr>
            <a:r>
              <a:rPr lang="en-US" altLang="zh-CN" sz="2400">
                <a:latin typeface="黑体" panose="02010609060101010101" pitchFamily="49" charset="-122"/>
              </a:rPr>
              <a:t>    *    		CMP	AX</a:t>
            </a:r>
            <a:r>
              <a:rPr lang="zh-CN" altLang="en-US" sz="2400">
                <a:latin typeface="黑体" panose="02010609060101010101" pitchFamily="49" charset="-122"/>
              </a:rPr>
              <a:t>，</a:t>
            </a:r>
            <a:r>
              <a:rPr lang="en-US" altLang="zh-CN" sz="2400">
                <a:latin typeface="黑体" panose="02010609060101010101" pitchFamily="49" charset="-122"/>
              </a:rPr>
              <a:t>05H</a:t>
            </a:r>
          </a:p>
          <a:p>
            <a:pPr eaLnBrk="1" hangingPunct="1">
              <a:lnSpc>
                <a:spcPct val="80000"/>
              </a:lnSpc>
              <a:buFontTx/>
              <a:buNone/>
            </a:pPr>
            <a:r>
              <a:rPr lang="en-US" altLang="zh-CN" sz="2400">
                <a:latin typeface="黑体" panose="02010609060101010101" pitchFamily="49" charset="-122"/>
              </a:rPr>
              <a:t>    *    		JNE		@C0001</a:t>
            </a:r>
          </a:p>
          <a:p>
            <a:pPr eaLnBrk="1" hangingPunct="1">
              <a:lnSpc>
                <a:spcPct val="80000"/>
              </a:lnSpc>
              <a:buFontTx/>
              <a:buNone/>
            </a:pPr>
            <a:r>
              <a:rPr lang="en-US" altLang="zh-CN" sz="2400">
                <a:latin typeface="黑体" panose="02010609060101010101" pitchFamily="49" charset="-122"/>
              </a:rPr>
              <a:t>         		MOV	BX</a:t>
            </a:r>
            <a:r>
              <a:rPr lang="zh-CN" altLang="en-US" sz="2400">
                <a:latin typeface="黑体" panose="02010609060101010101" pitchFamily="49" charset="-122"/>
              </a:rPr>
              <a:t>，</a:t>
            </a:r>
            <a:r>
              <a:rPr lang="en-US" altLang="zh-CN" sz="2400">
                <a:latin typeface="黑体" panose="02010609060101010101" pitchFamily="49" charset="-122"/>
              </a:rPr>
              <a:t>AX</a:t>
            </a:r>
          </a:p>
          <a:p>
            <a:pPr eaLnBrk="1" hangingPunct="1">
              <a:lnSpc>
                <a:spcPct val="80000"/>
              </a:lnSpc>
              <a:buFontTx/>
              <a:buNone/>
            </a:pPr>
            <a:r>
              <a:rPr lang="en-US" altLang="zh-CN" sz="2400">
                <a:latin typeface="黑体" panose="02010609060101010101" pitchFamily="49" charset="-122"/>
              </a:rPr>
              <a:t>    			MOV	AX</a:t>
            </a:r>
            <a:r>
              <a:rPr lang="zh-CN" altLang="en-US" sz="2400">
                <a:latin typeface="黑体" panose="02010609060101010101" pitchFamily="49" charset="-122"/>
              </a:rPr>
              <a:t>，</a:t>
            </a:r>
            <a:r>
              <a:rPr lang="en-US" altLang="zh-CN" sz="2400">
                <a:latin typeface="黑体" panose="02010609060101010101" pitchFamily="49" charset="-122"/>
              </a:rPr>
              <a:t>0    </a:t>
            </a:r>
          </a:p>
          <a:p>
            <a:pPr eaLnBrk="1" hangingPunct="1">
              <a:lnSpc>
                <a:spcPct val="80000"/>
              </a:lnSpc>
              <a:buFontTx/>
              <a:buNone/>
            </a:pPr>
            <a:r>
              <a:rPr lang="en-US" altLang="zh-CN" sz="2400">
                <a:latin typeface="黑体" panose="02010609060101010101" pitchFamily="49" charset="-122"/>
              </a:rPr>
              <a:t>.ELSE</a:t>
            </a:r>
          </a:p>
          <a:p>
            <a:pPr eaLnBrk="1" hangingPunct="1">
              <a:lnSpc>
                <a:spcPct val="80000"/>
              </a:lnSpc>
              <a:buFontTx/>
              <a:buNone/>
            </a:pPr>
            <a:r>
              <a:rPr lang="en-US" altLang="zh-CN" sz="2400">
                <a:latin typeface="黑体" panose="02010609060101010101" pitchFamily="49" charset="-122"/>
              </a:rPr>
              <a:t>    *    		JMP	 	@C0003    </a:t>
            </a:r>
          </a:p>
          <a:p>
            <a:pPr eaLnBrk="1" hangingPunct="1">
              <a:lnSpc>
                <a:spcPct val="80000"/>
              </a:lnSpc>
              <a:buFontTx/>
              <a:buNone/>
            </a:pPr>
            <a:r>
              <a:rPr lang="en-US" altLang="zh-CN" sz="2400">
                <a:latin typeface="黑体" panose="02010609060101010101" pitchFamily="49" charset="-122"/>
              </a:rPr>
              <a:t>    *@C0001</a:t>
            </a:r>
            <a:r>
              <a:rPr lang="zh-CN" altLang="en-US" sz="2400">
                <a:latin typeface="黑体" panose="02010609060101010101" pitchFamily="49" charset="-122"/>
              </a:rPr>
              <a:t>：	</a:t>
            </a:r>
            <a:r>
              <a:rPr lang="en-US" altLang="zh-CN" sz="2400">
                <a:latin typeface="黑体" panose="02010609060101010101" pitchFamily="49" charset="-122"/>
              </a:rPr>
              <a:t>DEC 	AX    </a:t>
            </a:r>
          </a:p>
          <a:p>
            <a:pPr eaLnBrk="1" hangingPunct="1">
              <a:lnSpc>
                <a:spcPct val="80000"/>
              </a:lnSpc>
              <a:buFontTx/>
              <a:buNone/>
            </a:pPr>
            <a:r>
              <a:rPr lang="en-US" altLang="zh-CN" sz="2400">
                <a:latin typeface="黑体" panose="02010609060101010101" pitchFamily="49" charset="-122"/>
              </a:rPr>
              <a:t>    .ENDIF</a:t>
            </a:r>
          </a:p>
          <a:p>
            <a:pPr eaLnBrk="1" hangingPunct="1">
              <a:lnSpc>
                <a:spcPct val="80000"/>
              </a:lnSpc>
              <a:buFontTx/>
              <a:buNone/>
            </a:pPr>
            <a:r>
              <a:rPr lang="en-US" altLang="zh-CN" sz="2400">
                <a:latin typeface="黑体" panose="02010609060101010101" pitchFamily="49" charset="-122"/>
              </a:rPr>
              <a:t>    *@C0003</a:t>
            </a:r>
            <a:r>
              <a:rPr lang="zh-CN" altLang="en-US" sz="2400">
                <a:latin typeface="黑体" panose="02010609060101010101" pitchFamily="49" charset="-122"/>
              </a:rPr>
              <a:t>：</a:t>
            </a:r>
          </a:p>
        </p:txBody>
      </p:sp>
    </p:spTree>
    <p:extLst>
      <p:ext uri="{BB962C8B-B14F-4D97-AF65-F5344CB8AC3E}">
        <p14:creationId xmlns:p14="http://schemas.microsoft.com/office/powerpoint/2010/main" val="822853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a:xfrm>
            <a:off x="2349427" y="1629152"/>
            <a:ext cx="7774199" cy="4115753"/>
          </a:xfrm>
        </p:spPr>
        <p:txBody>
          <a:bodyPr/>
          <a:lstStyle/>
          <a:p>
            <a:pPr algn="just" eaLnBrk="1" hangingPunct="1">
              <a:lnSpc>
                <a:spcPct val="90000"/>
              </a:lnSpc>
              <a:buFontTx/>
              <a:buNone/>
            </a:pPr>
            <a:r>
              <a:rPr lang="en-US" altLang="zh-CN" sz="2801" b="1">
                <a:latin typeface="黑体" panose="02010609060101010101" pitchFamily="49" charset="-122"/>
              </a:rPr>
              <a:t>1</a:t>
            </a:r>
            <a:r>
              <a:rPr lang="zh-CN" altLang="en-US" sz="2801" b="1">
                <a:latin typeface="黑体" panose="02010609060101010101" pitchFamily="49" charset="-122"/>
              </a:rPr>
              <a:t>．</a:t>
            </a:r>
            <a:r>
              <a:rPr lang="en-US" altLang="zh-CN" sz="2801" b="1">
                <a:latin typeface="黑体" panose="02010609060101010101" pitchFamily="49" charset="-122"/>
              </a:rPr>
              <a:t>WHILE</a:t>
            </a:r>
            <a:r>
              <a:rPr lang="zh-CN" altLang="en-US" sz="2801" b="1">
                <a:latin typeface="黑体" panose="02010609060101010101" pitchFamily="49" charset="-122"/>
              </a:rPr>
              <a:t>结构的循环控制伪指令</a:t>
            </a:r>
          </a:p>
          <a:p>
            <a:pPr eaLnBrk="1" hangingPunct="1">
              <a:lnSpc>
                <a:spcPct val="90000"/>
              </a:lnSpc>
              <a:buFontTx/>
              <a:buNone/>
            </a:pPr>
            <a:r>
              <a:rPr lang="zh-CN" altLang="en-US" sz="2801">
                <a:latin typeface="黑体" panose="02010609060101010101" pitchFamily="49" charset="-122"/>
              </a:rPr>
              <a:t> </a:t>
            </a:r>
            <a:r>
              <a:rPr lang="en-US" altLang="zh-CN" sz="2400">
                <a:latin typeface="黑体" panose="02010609060101010101" pitchFamily="49" charset="-122"/>
              </a:rPr>
              <a:t>.WHILE</a:t>
            </a:r>
            <a:r>
              <a:rPr lang="zh-CN" altLang="en-US" sz="2400">
                <a:latin typeface="黑体" panose="02010609060101010101" pitchFamily="49" charset="-122"/>
              </a:rPr>
              <a:t>条件表达式    </a:t>
            </a:r>
          </a:p>
          <a:p>
            <a:pPr eaLnBrk="1" hangingPunct="1">
              <a:lnSpc>
                <a:spcPct val="90000"/>
              </a:lnSpc>
              <a:buFontTx/>
              <a:buNone/>
            </a:pPr>
            <a:r>
              <a:rPr lang="zh-CN" altLang="en-US" sz="2400">
                <a:latin typeface="黑体" panose="02010609060101010101" pitchFamily="49" charset="-122"/>
              </a:rPr>
              <a:t>      循环体</a:t>
            </a:r>
          </a:p>
          <a:p>
            <a:pPr eaLnBrk="1" hangingPunct="1">
              <a:lnSpc>
                <a:spcPct val="90000"/>
              </a:lnSpc>
              <a:buFontTx/>
              <a:buNone/>
            </a:pPr>
            <a:r>
              <a:rPr lang="zh-CN" altLang="en-US" sz="2400">
                <a:latin typeface="黑体" panose="02010609060101010101" pitchFamily="49" charset="-122"/>
              </a:rPr>
              <a:t> </a:t>
            </a:r>
            <a:r>
              <a:rPr lang="en-US" altLang="zh-CN" sz="2400">
                <a:latin typeface="黑体" panose="02010609060101010101" pitchFamily="49" charset="-122"/>
              </a:rPr>
              <a:t>.ENDW </a:t>
            </a:r>
          </a:p>
          <a:p>
            <a:pPr eaLnBrk="1" hangingPunct="1">
              <a:lnSpc>
                <a:spcPct val="90000"/>
              </a:lnSpc>
              <a:buFontTx/>
              <a:buNone/>
            </a:pPr>
            <a:endParaRPr lang="en-US" altLang="zh-CN" sz="2400">
              <a:latin typeface="黑体" panose="02010609060101010101" pitchFamily="49" charset="-122"/>
            </a:endParaRPr>
          </a:p>
          <a:p>
            <a:pPr eaLnBrk="1" hangingPunct="1">
              <a:lnSpc>
                <a:spcPct val="90000"/>
              </a:lnSpc>
              <a:buFontTx/>
              <a:buNone/>
            </a:pPr>
            <a:r>
              <a:rPr lang="en-US" altLang="zh-CN" sz="2801" b="1">
                <a:latin typeface="黑体" panose="02010609060101010101" pitchFamily="49" charset="-122"/>
              </a:rPr>
              <a:t>2</a:t>
            </a:r>
            <a:r>
              <a:rPr lang="zh-CN" altLang="en-US" sz="2801" b="1">
                <a:latin typeface="黑体" panose="02010609060101010101" pitchFamily="49" charset="-122"/>
              </a:rPr>
              <a:t>．</a:t>
            </a:r>
            <a:r>
              <a:rPr lang="en-US" altLang="zh-CN" sz="2801" b="1">
                <a:latin typeface="黑体" panose="02010609060101010101" pitchFamily="49" charset="-122"/>
              </a:rPr>
              <a:t>UNTIL</a:t>
            </a:r>
            <a:r>
              <a:rPr lang="zh-CN" altLang="en-US" sz="2801" b="1">
                <a:latin typeface="黑体" panose="02010609060101010101" pitchFamily="49" charset="-122"/>
              </a:rPr>
              <a:t>结构的循环控制伪指令</a:t>
            </a:r>
          </a:p>
          <a:p>
            <a:pPr eaLnBrk="1" hangingPunct="1">
              <a:lnSpc>
                <a:spcPct val="90000"/>
              </a:lnSpc>
              <a:buFontTx/>
              <a:buNone/>
            </a:pPr>
            <a:r>
              <a:rPr lang="zh-CN" altLang="en-US" sz="2801">
                <a:latin typeface="黑体" panose="02010609060101010101" pitchFamily="49" charset="-122"/>
              </a:rPr>
              <a:t>  </a:t>
            </a:r>
            <a:r>
              <a:rPr lang="en-US" altLang="zh-CN" sz="2400">
                <a:latin typeface="黑体" panose="02010609060101010101" pitchFamily="49" charset="-122"/>
              </a:rPr>
              <a:t>.REPEAT           </a:t>
            </a:r>
            <a:r>
              <a:rPr lang="zh-CN" altLang="en-US" sz="2400">
                <a:latin typeface="黑体" panose="02010609060101010101" pitchFamily="49" charset="-122"/>
              </a:rPr>
              <a:t>；重复执行循环体</a:t>
            </a:r>
          </a:p>
          <a:p>
            <a:pPr eaLnBrk="1" hangingPunct="1">
              <a:lnSpc>
                <a:spcPct val="90000"/>
              </a:lnSpc>
              <a:buFontTx/>
              <a:buNone/>
            </a:pPr>
            <a:r>
              <a:rPr lang="zh-CN" altLang="en-US" sz="2400">
                <a:latin typeface="黑体" panose="02010609060101010101" pitchFamily="49" charset="-122"/>
              </a:rPr>
              <a:t>      循环体</a:t>
            </a:r>
          </a:p>
          <a:p>
            <a:pPr eaLnBrk="1" hangingPunct="1">
              <a:lnSpc>
                <a:spcPct val="90000"/>
              </a:lnSpc>
              <a:buFontTx/>
              <a:buNone/>
            </a:pPr>
            <a:r>
              <a:rPr lang="zh-CN" altLang="en-US" sz="2400">
                <a:latin typeface="黑体" panose="02010609060101010101" pitchFamily="49" charset="-122"/>
              </a:rPr>
              <a:t>  </a:t>
            </a:r>
            <a:r>
              <a:rPr lang="en-US" altLang="zh-CN" sz="2400">
                <a:latin typeface="黑体" panose="02010609060101010101" pitchFamily="49" charset="-122"/>
              </a:rPr>
              <a:t>.UNTIL</a:t>
            </a:r>
            <a:r>
              <a:rPr lang="zh-CN" altLang="en-US" sz="2400">
                <a:latin typeface="黑体" panose="02010609060101010101" pitchFamily="49" charset="-122"/>
              </a:rPr>
              <a:t>条件表达式  ；直到条件为真</a:t>
            </a:r>
          </a:p>
        </p:txBody>
      </p:sp>
      <p:sp>
        <p:nvSpPr>
          <p:cNvPr id="4" name="TextBox 46"/>
          <p:cNvSpPr txBox="1"/>
          <p:nvPr/>
        </p:nvSpPr>
        <p:spPr>
          <a:xfrm>
            <a:off x="2926854" y="765498"/>
            <a:ext cx="2687948"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循环控制伪指令</a:t>
            </a:r>
            <a:endParaRPr lang="zh-CN" altLang="en-US" sz="2700" b="1" dirty="0">
              <a:solidFill>
                <a:schemeClr val="tx1">
                  <a:lumMod val="65000"/>
                  <a:lumOff val="35000"/>
                </a:schemeClr>
              </a:solidFill>
              <a:latin typeface="微软雅黑"/>
              <a:ea typeface="微软雅黑"/>
            </a:endParaRPr>
          </a:p>
        </p:txBody>
      </p:sp>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979711" y="659075"/>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2110" y="668447"/>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721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2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2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0-#ppt_w/2"/>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122" name="Object 5"/>
          <p:cNvGraphicFramePr>
            <a:graphicFrameLocks noChangeAspect="1"/>
          </p:cNvGraphicFramePr>
          <p:nvPr/>
        </p:nvGraphicFramePr>
        <p:xfrm>
          <a:off x="1522148" y="1268707"/>
          <a:ext cx="7563013" cy="3710846"/>
        </p:xfrm>
        <a:graphic>
          <a:graphicData uri="http://schemas.openxmlformats.org/presentationml/2006/ole">
            <mc:AlternateContent xmlns:mc="http://schemas.openxmlformats.org/markup-compatibility/2006">
              <mc:Choice xmlns:v="urn:schemas-microsoft-com:vml" Requires="v">
                <p:oleObj spid="_x0000_s19482" name="Visio" r:id="rId3" imgW="2500442" imgH="1223174" progId="Visio.Drawing.11">
                  <p:embed/>
                </p:oleObj>
              </mc:Choice>
              <mc:Fallback>
                <p:oleObj name="Visio" r:id="rId3" imgW="2500442" imgH="122317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148" y="1268707"/>
                        <a:ext cx="7563013" cy="37108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54443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type="body" idx="1"/>
          </p:nvPr>
        </p:nvSpPr>
        <p:spPr>
          <a:xfrm>
            <a:off x="1917528" y="1629152"/>
            <a:ext cx="8499854" cy="4249133"/>
          </a:xfrm>
        </p:spPr>
        <p:txBody>
          <a:bodyPr/>
          <a:lstStyle/>
          <a:p>
            <a:pPr algn="just" eaLnBrk="1" hangingPunct="1">
              <a:buFontTx/>
              <a:buNone/>
            </a:pP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．过程定义伪指令</a:t>
            </a:r>
          </a:p>
          <a:p>
            <a:pPr eaLnBrk="1" hangingPunct="1">
              <a:buFontTx/>
              <a:buNone/>
            </a:pPr>
            <a:r>
              <a:rPr lang="zh-CN" altLang="en-US" sz="2400" dirty="0">
                <a:latin typeface="黑体" panose="02010609060101010101" pitchFamily="49" charset="-122"/>
                <a:ea typeface="黑体" panose="02010609060101010101" pitchFamily="49" charset="-122"/>
              </a:rPr>
              <a:t>在</a:t>
            </a:r>
            <a:r>
              <a:rPr lang="en-US" altLang="zh-CN" sz="2400" dirty="0">
                <a:latin typeface="黑体" panose="02010609060101010101" pitchFamily="49" charset="-122"/>
                <a:ea typeface="黑体" panose="02010609060101010101" pitchFamily="49" charset="-122"/>
              </a:rPr>
              <a:t>MASM 6</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x</a:t>
            </a:r>
            <a:r>
              <a:rPr lang="zh-CN" altLang="en-US" sz="2400" dirty="0">
                <a:latin typeface="黑体" panose="02010609060101010101" pitchFamily="49" charset="-122"/>
                <a:ea typeface="黑体" panose="02010609060101010101" pitchFamily="49" charset="-122"/>
              </a:rPr>
              <a:t>中，带有参数的过程定义伪指令</a:t>
            </a:r>
            <a:r>
              <a:rPr lang="en-US" altLang="zh-CN" sz="2400" dirty="0">
                <a:latin typeface="黑体" panose="02010609060101010101" pitchFamily="49" charset="-122"/>
                <a:ea typeface="黑体" panose="02010609060101010101" pitchFamily="49" charset="-122"/>
              </a:rPr>
              <a:t>PROC</a:t>
            </a:r>
            <a:r>
              <a:rPr lang="zh-CN" altLang="en-US" sz="2400" dirty="0">
                <a:latin typeface="黑体" panose="02010609060101010101" pitchFamily="49" charset="-122"/>
                <a:ea typeface="黑体" panose="02010609060101010101" pitchFamily="49" charset="-122"/>
              </a:rPr>
              <a:t>格式如下：</a:t>
            </a:r>
          </a:p>
          <a:p>
            <a:pPr eaLnBrk="1" hangingPunct="1">
              <a:buFontTx/>
              <a:buNone/>
            </a:pPr>
            <a:r>
              <a:rPr lang="zh-CN" altLang="en-US" sz="2400" dirty="0">
                <a:latin typeface="黑体" panose="02010609060101010101" pitchFamily="49" charset="-122"/>
                <a:ea typeface="黑体" panose="02010609060101010101" pitchFamily="49" charset="-122"/>
              </a:rPr>
              <a:t>过程名 </a:t>
            </a:r>
            <a:r>
              <a:rPr lang="en-US" altLang="zh-CN" sz="2400" dirty="0">
                <a:latin typeface="黑体" panose="02010609060101010101" pitchFamily="49" charset="-122"/>
                <a:ea typeface="黑体" panose="02010609060101010101" pitchFamily="49" charset="-122"/>
              </a:rPr>
              <a:t>PROC  [</a:t>
            </a:r>
            <a:r>
              <a:rPr lang="zh-CN" altLang="en-US" sz="2400" dirty="0">
                <a:latin typeface="黑体" panose="02010609060101010101" pitchFamily="49" charset="-122"/>
                <a:ea typeface="黑体" panose="02010609060101010101" pitchFamily="49" charset="-122"/>
              </a:rPr>
              <a:t>调用距离</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语言类型</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hlinkClick r:id="rId2" action="ppaction://hlinksldjump"/>
              </a:rPr>
              <a:t>作用范围</a:t>
            </a:r>
            <a:r>
              <a:rPr lang="en-US" altLang="zh-CN" sz="2400" dirty="0">
                <a:latin typeface="黑体" panose="02010609060101010101" pitchFamily="49" charset="-122"/>
                <a:ea typeface="黑体" panose="02010609060101010101" pitchFamily="49" charset="-122"/>
              </a:rPr>
              <a:t>]</a:t>
            </a:r>
          </a:p>
          <a:p>
            <a:pPr eaLnBrk="1" hangingPunct="1">
              <a:buFontTx/>
              <a:buNone/>
            </a:pPr>
            <a:r>
              <a:rPr lang="en-US" altLang="zh-CN" sz="2400" dirty="0">
                <a:latin typeface="黑体" panose="02010609060101010101" pitchFamily="49" charset="-122"/>
                <a:ea typeface="黑体" panose="02010609060101010101" pitchFamily="49" charset="-122"/>
              </a:rPr>
              <a:t>              [&lt;</a:t>
            </a:r>
            <a:r>
              <a:rPr lang="zh-CN" altLang="en-US" sz="2400" dirty="0">
                <a:latin typeface="黑体" panose="02010609060101010101" pitchFamily="49" charset="-122"/>
                <a:ea typeface="黑体" panose="02010609060101010101" pitchFamily="49" charset="-122"/>
              </a:rPr>
              <a:t>起始参数</a:t>
            </a:r>
            <a:r>
              <a:rPr lang="en-US" altLang="zh-CN" sz="2400" dirty="0">
                <a:latin typeface="黑体" panose="02010609060101010101" pitchFamily="49" charset="-122"/>
                <a:ea typeface="黑体" panose="02010609060101010101" pitchFamily="49" charset="-122"/>
              </a:rPr>
              <a:t>&gt;][USES</a:t>
            </a:r>
            <a:r>
              <a:rPr lang="zh-CN" altLang="en-US" sz="2400" dirty="0">
                <a:latin typeface="黑体" panose="02010609060101010101" pitchFamily="49" charset="-122"/>
                <a:ea typeface="黑体" panose="02010609060101010101" pitchFamily="49" charset="-122"/>
              </a:rPr>
              <a:t>寄存器列表</a:t>
            </a:r>
            <a:r>
              <a:rPr lang="en-US" altLang="zh-CN" sz="2400" dirty="0">
                <a:latin typeface="黑体" panose="02010609060101010101" pitchFamily="49" charset="-122"/>
                <a:ea typeface="黑体" panose="02010609060101010101" pitchFamily="49" charset="-122"/>
              </a:rPr>
              <a:t>]</a:t>
            </a:r>
          </a:p>
          <a:p>
            <a:pPr eaLnBrk="1" hangingPunct="1">
              <a:buFontTx/>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，参数：</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类型</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p>
          <a:p>
            <a:pPr eaLnBrk="1" hangingPunct="1">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LOCAL</a:t>
            </a:r>
            <a:r>
              <a:rPr lang="zh-CN" altLang="en-US" sz="2400" dirty="0">
                <a:latin typeface="黑体" panose="02010609060101010101" pitchFamily="49" charset="-122"/>
                <a:ea typeface="黑体" panose="02010609060101010101" pitchFamily="49" charset="-122"/>
              </a:rPr>
              <a:t>参数表</a:t>
            </a:r>
          </a:p>
          <a:p>
            <a:pPr eaLnBrk="1" hangingPunct="1">
              <a:buFontTx/>
              <a:buNone/>
            </a:pPr>
            <a:r>
              <a:rPr lang="zh-CN" altLang="en-US" sz="2400" dirty="0">
                <a:latin typeface="黑体" panose="02010609060101010101" pitchFamily="49" charset="-122"/>
                <a:ea typeface="黑体" panose="02010609060101010101" pitchFamily="49" charset="-122"/>
              </a:rPr>
              <a:t>            ．．． 	；汇编语言语句</a:t>
            </a:r>
          </a:p>
          <a:p>
            <a:pPr eaLnBrk="1" hangingPunct="1">
              <a:buFontTx/>
              <a:buNone/>
            </a:pPr>
            <a:r>
              <a:rPr lang="zh-CN" altLang="en-US" sz="2400" dirty="0">
                <a:latin typeface="黑体" panose="02010609060101010101" pitchFamily="49" charset="-122"/>
                <a:ea typeface="黑体" panose="02010609060101010101" pitchFamily="49" charset="-122"/>
              </a:rPr>
              <a:t>过程名  </a:t>
            </a:r>
            <a:r>
              <a:rPr lang="en-US" altLang="zh-CN" sz="2400" dirty="0">
                <a:latin typeface="黑体" panose="02010609060101010101" pitchFamily="49" charset="-122"/>
                <a:ea typeface="黑体" panose="02010609060101010101" pitchFamily="49" charset="-122"/>
              </a:rPr>
              <a:t>ENDP</a:t>
            </a:r>
          </a:p>
        </p:txBody>
      </p:sp>
      <p:sp>
        <p:nvSpPr>
          <p:cNvPr id="131076" name="AutoShape 4"/>
          <p:cNvSpPr>
            <a:spLocks noChangeArrowheads="1"/>
          </p:cNvSpPr>
          <p:nvPr/>
        </p:nvSpPr>
        <p:spPr bwMode="auto">
          <a:xfrm>
            <a:off x="5302861" y="1268707"/>
            <a:ext cx="2088045" cy="720892"/>
          </a:xfrm>
          <a:prstGeom prst="cloudCallout">
            <a:avLst>
              <a:gd name="adj1" fmla="val -46273"/>
              <a:gd name="adj2" fmla="val 177755"/>
            </a:avLst>
          </a:prstGeom>
          <a:solidFill>
            <a:schemeClr val="accent1"/>
          </a:solidFill>
          <a:ln w="9525">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latin typeface="Arial" panose="020B0604020202020204" pitchFamily="34" charset="0"/>
              </a:rPr>
              <a:t>NEAR /FAR</a:t>
            </a:r>
          </a:p>
          <a:p>
            <a:pPr algn="ctr"/>
            <a:endParaRPr kumimoji="0" lang="en-US" altLang="zh-CN" sz="1800">
              <a:latin typeface="Arial" panose="020B0604020202020204" pitchFamily="34" charset="0"/>
            </a:endParaRPr>
          </a:p>
        </p:txBody>
      </p:sp>
      <p:sp>
        <p:nvSpPr>
          <p:cNvPr id="131077" name="AutoShape 5"/>
          <p:cNvSpPr>
            <a:spLocks noChangeArrowheads="1"/>
          </p:cNvSpPr>
          <p:nvPr/>
        </p:nvSpPr>
        <p:spPr bwMode="auto">
          <a:xfrm>
            <a:off x="7032048" y="1773649"/>
            <a:ext cx="1656146" cy="647850"/>
          </a:xfrm>
          <a:prstGeom prst="wedgeRoundRectCallout">
            <a:avLst>
              <a:gd name="adj1" fmla="val -43769"/>
              <a:gd name="adj2" fmla="val 114463"/>
              <a:gd name="adj3" fmla="val 16667"/>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latin typeface="Arial" panose="020B0604020202020204" pitchFamily="34" charset="0"/>
              </a:rPr>
              <a:t>任何有效的类型</a:t>
            </a:r>
          </a:p>
        </p:txBody>
      </p:sp>
      <p:sp>
        <p:nvSpPr>
          <p:cNvPr id="7" name="TextBox 46"/>
          <p:cNvSpPr txBox="1"/>
          <p:nvPr/>
        </p:nvSpPr>
        <p:spPr>
          <a:xfrm>
            <a:off x="2638822" y="753223"/>
            <a:ext cx="5496260"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过程声明和过程调用伪指令</a:t>
            </a:r>
            <a:endParaRPr lang="zh-CN" altLang="en-US" sz="2700" b="1" dirty="0">
              <a:solidFill>
                <a:schemeClr val="tx1">
                  <a:lumMod val="65000"/>
                  <a:lumOff val="35000"/>
                </a:schemeClr>
              </a:solidFill>
              <a:latin typeface="微软雅黑"/>
              <a:ea typeface="微软雅黑"/>
            </a:endParaRPr>
          </a:p>
        </p:txBody>
      </p:sp>
      <p:pic>
        <p:nvPicPr>
          <p:cNvPr id="8" name="Picture 3" descr="C:\Users\Administrator\Desktop\微立体创业计划\005.png"/>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91679" y="64680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9" name="Picture 4" descr="C:\Users\Administrator\Desktop\微立体创业计划\00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44078" y="65617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49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 calcmode="lin" valueType="num">
                                          <p:cBhvr additive="base">
                                            <p:cTn id="7" dur="500" fill="hold"/>
                                            <p:tgtEl>
                                              <p:spTgt spid="131076"/>
                                            </p:tgtEl>
                                            <p:attrNameLst>
                                              <p:attrName>ppt_x</p:attrName>
                                            </p:attrNameLst>
                                          </p:cBhvr>
                                          <p:tavLst>
                                            <p:tav tm="0">
                                              <p:val>
                                                <p:strVal val="#ppt_x"/>
                                              </p:val>
                                            </p:tav>
                                            <p:tav tm="100000">
                                              <p:val>
                                                <p:strVal val="#ppt_x"/>
                                              </p:val>
                                            </p:tav>
                                          </p:tavLst>
                                        </p:anim>
                                        <p:anim calcmode="lin" valueType="num">
                                          <p:cBhvr additive="base">
                                            <p:cTn id="8" dur="500" fill="hold"/>
                                            <p:tgtEl>
                                              <p:spTgt spid="1310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1077"/>
                                            </p:tgtEl>
                                            <p:attrNameLst>
                                              <p:attrName>style.visibility</p:attrName>
                                            </p:attrNameLst>
                                          </p:cBhvr>
                                          <p:to>
                                            <p:strVal val="visible"/>
                                          </p:to>
                                        </p:set>
                                      </p:childTnLst>
                                    </p:cTn>
                                  </p:par>
                                </p:childTnLst>
                              </p:cTn>
                            </p:par>
                            <p:par>
                              <p:cTn id="13" fill="hold">
                                <p:stCondLst>
                                  <p:cond delay="500"/>
                                </p:stCondLst>
                                <p:childTnLst>
                                  <p:par>
                                    <p:cTn id="14" presetID="2" presetClass="entr" presetSubtype="9" fill="hold" nodeType="afterEffect" p14:presetBounceEnd="50000">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14:bounceEnd="50000">
                                          <p:cBhvr additive="base">
                                            <p:cTn id="16" dur="1200" fill="hold"/>
                                            <p:tgtEl>
                                              <p:spTgt spid="8"/>
                                            </p:tgtEl>
                                            <p:attrNameLst>
                                              <p:attrName>ppt_x</p:attrName>
                                            </p:attrNameLst>
                                          </p:cBhvr>
                                          <p:tavLst>
                                            <p:tav tm="0">
                                              <p:val>
                                                <p:strVal val="0-#ppt_w/2"/>
                                              </p:val>
                                            </p:tav>
                                            <p:tav tm="100000">
                                              <p:val>
                                                <p:strVal val="#ppt_x"/>
                                              </p:val>
                                            </p:tav>
                                          </p:tavLst>
                                        </p:anim>
                                        <p:anim calcmode="lin" valueType="num" p14:bounceEnd="50000">
                                          <p:cBhvr additive="base">
                                            <p:cTn id="17" dur="1200" fill="hold"/>
                                            <p:tgtEl>
                                              <p:spTgt spid="8"/>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14:presetBounceEnd="50000">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14:bounceEnd="50000">
                                          <p:cBhvr additive="base">
                                            <p:cTn id="20" dur="12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21" dur="1200" fill="hold"/>
                                            <p:tgtEl>
                                              <p:spTgt spid="9"/>
                                            </p:tgtEl>
                                            <p:attrNameLst>
                                              <p:attrName>ppt_y</p:attrName>
                                            </p:attrNameLst>
                                          </p:cBhvr>
                                          <p:tavLst>
                                            <p:tav tm="0">
                                              <p:val>
                                                <p:strVal val="0-#ppt_h/2"/>
                                              </p:val>
                                            </p:tav>
                                            <p:tav tm="100000">
                                              <p:val>
                                                <p:strVal val="#ppt_y"/>
                                              </p:val>
                                            </p:tav>
                                          </p:tavLst>
                                        </p:anim>
                                      </p:childTnLst>
                                    </p:cTn>
                                  </p:par>
                                </p:childTnLst>
                              </p:cTn>
                            </p:par>
                            <p:par>
                              <p:cTn id="22" fill="hold">
                                <p:stCondLst>
                                  <p:cond delay="17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animBg="1" autoUpdateAnimBg="0"/>
          <p:bldP spid="131077" grpId="0" animBg="1" autoUpdateAnimBg="0"/>
          <p:bldP spid="7" grpId="0"/>
        </p:bldLst>
      </p:timing>
    </mc:Choice>
    <mc:Fallback>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 calcmode="lin" valueType="num">
                                          <p:cBhvr additive="base">
                                            <p:cTn id="7" dur="500" fill="hold"/>
                                            <p:tgtEl>
                                              <p:spTgt spid="131076"/>
                                            </p:tgtEl>
                                            <p:attrNameLst>
                                              <p:attrName>ppt_x</p:attrName>
                                            </p:attrNameLst>
                                          </p:cBhvr>
                                          <p:tavLst>
                                            <p:tav tm="0">
                                              <p:val>
                                                <p:strVal val="#ppt_x"/>
                                              </p:val>
                                            </p:tav>
                                            <p:tav tm="100000">
                                              <p:val>
                                                <p:strVal val="#ppt_x"/>
                                              </p:val>
                                            </p:tav>
                                          </p:tavLst>
                                        </p:anim>
                                        <p:anim calcmode="lin" valueType="num">
                                          <p:cBhvr additive="base">
                                            <p:cTn id="8" dur="500" fill="hold"/>
                                            <p:tgtEl>
                                              <p:spTgt spid="1310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1077"/>
                                            </p:tgtEl>
                                            <p:attrNameLst>
                                              <p:attrName>style.visibility</p:attrName>
                                            </p:attrNameLst>
                                          </p:cBhvr>
                                          <p:to>
                                            <p:strVal val="visible"/>
                                          </p:to>
                                        </p:set>
                                      </p:childTnLst>
                                    </p:cTn>
                                  </p:par>
                                </p:childTnLst>
                              </p:cTn>
                            </p:par>
                            <p:par>
                              <p:cTn id="13" fill="hold">
                                <p:stCondLst>
                                  <p:cond delay="500"/>
                                </p:stCondLst>
                                <p:childTnLst>
                                  <p:par>
                                    <p:cTn id="14" presetID="2" presetClass="entr" presetSubtype="9"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200" fill="hold"/>
                                            <p:tgtEl>
                                              <p:spTgt spid="8"/>
                                            </p:tgtEl>
                                            <p:attrNameLst>
                                              <p:attrName>ppt_x</p:attrName>
                                            </p:attrNameLst>
                                          </p:cBhvr>
                                          <p:tavLst>
                                            <p:tav tm="0">
                                              <p:val>
                                                <p:strVal val="0-#ppt_w/2"/>
                                              </p:val>
                                            </p:tav>
                                            <p:tav tm="100000">
                                              <p:val>
                                                <p:strVal val="#ppt_x"/>
                                              </p:val>
                                            </p:tav>
                                          </p:tavLst>
                                        </p:anim>
                                        <p:anim calcmode="lin" valueType="num">
                                          <p:cBhvr additive="base">
                                            <p:cTn id="17" dur="1200" fill="hold"/>
                                            <p:tgtEl>
                                              <p:spTgt spid="8"/>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1200" fill="hold"/>
                                            <p:tgtEl>
                                              <p:spTgt spid="9"/>
                                            </p:tgtEl>
                                            <p:attrNameLst>
                                              <p:attrName>ppt_x</p:attrName>
                                            </p:attrNameLst>
                                          </p:cBhvr>
                                          <p:tavLst>
                                            <p:tav tm="0">
                                              <p:val>
                                                <p:strVal val="#ppt_x"/>
                                              </p:val>
                                            </p:tav>
                                            <p:tav tm="100000">
                                              <p:val>
                                                <p:strVal val="#ppt_x"/>
                                              </p:val>
                                            </p:tav>
                                          </p:tavLst>
                                        </p:anim>
                                        <p:anim calcmode="lin" valueType="num">
                                          <p:cBhvr additive="base">
                                            <p:cTn id="21" dur="1200" fill="hold"/>
                                            <p:tgtEl>
                                              <p:spTgt spid="9"/>
                                            </p:tgtEl>
                                            <p:attrNameLst>
                                              <p:attrName>ppt_y</p:attrName>
                                            </p:attrNameLst>
                                          </p:cBhvr>
                                          <p:tavLst>
                                            <p:tav tm="0">
                                              <p:val>
                                                <p:strVal val="0-#ppt_h/2"/>
                                              </p:val>
                                            </p:tav>
                                            <p:tav tm="100000">
                                              <p:val>
                                                <p:strVal val="#ppt_y"/>
                                              </p:val>
                                            </p:tav>
                                          </p:tavLst>
                                        </p:anim>
                                      </p:childTnLst>
                                    </p:cTn>
                                  </p:par>
                                </p:childTnLst>
                              </p:cTn>
                            </p:par>
                            <p:par>
                              <p:cTn id="22" fill="hold">
                                <p:stCondLst>
                                  <p:cond delay="17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animBg="1" autoUpdateAnimBg="0"/>
          <p:bldP spid="131077" grpId="0" animBg="1" autoUpdateAnimBg="0"/>
          <p:bldP spid="7" grpId="0"/>
        </p:bldLst>
      </p:timing>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body" idx="1"/>
          </p:nvPr>
        </p:nvSpPr>
        <p:spPr>
          <a:xfrm>
            <a:off x="2062022" y="1484657"/>
            <a:ext cx="7991738" cy="4115753"/>
          </a:xfrm>
        </p:spPr>
        <p:txBody>
          <a:bodyPr/>
          <a:lstStyle/>
          <a:p>
            <a:pPr marL="609722" indent="-609722">
              <a:buNone/>
            </a:pPr>
            <a:r>
              <a:rPr lang="zh-CN" altLang="en-US" sz="2400" b="1" dirty="0" smtClean="0">
                <a:solidFill>
                  <a:schemeClr val="tx1"/>
                </a:solidFill>
                <a:latin typeface="黑体" panose="02010609060101010101" pitchFamily="49" charset="-122"/>
                <a:ea typeface="黑体" panose="02010609060101010101" pitchFamily="49" charset="-122"/>
              </a:rPr>
              <a:t>作用范围</a:t>
            </a:r>
            <a:endParaRPr lang="zh-CN" altLang="en-US" sz="2400" dirty="0" smtClean="0">
              <a:solidFill>
                <a:schemeClr val="tx1"/>
              </a:solidFill>
              <a:latin typeface="黑体" panose="02010609060101010101" pitchFamily="49" charset="-122"/>
              <a:ea typeface="黑体" panose="02010609060101010101" pitchFamily="49" charset="-122"/>
            </a:endParaRPr>
          </a:p>
          <a:p>
            <a:pPr marL="990798" lvl="1" indent="-533507">
              <a:lnSpc>
                <a:spcPct val="120000"/>
              </a:lnSpc>
            </a:pPr>
            <a:r>
              <a:rPr lang="zh-CN" altLang="en-US" sz="2400" dirty="0">
                <a:latin typeface="黑体" panose="02010609060101010101" pitchFamily="49" charset="-122"/>
                <a:ea typeface="黑体" panose="02010609060101010101" pitchFamily="49" charset="-122"/>
              </a:rPr>
              <a:t>默认是</a:t>
            </a:r>
            <a:r>
              <a:rPr lang="en-US" altLang="zh-CN" sz="2400" dirty="0">
                <a:latin typeface="黑体" panose="02010609060101010101" pitchFamily="49" charset="-122"/>
                <a:ea typeface="黑体" panose="02010609060101010101" pitchFamily="49" charset="-122"/>
              </a:rPr>
              <a:t>PUBLIC</a:t>
            </a:r>
            <a:r>
              <a:rPr lang="zh-CN" altLang="en-US" sz="2400" dirty="0">
                <a:latin typeface="黑体" panose="02010609060101010101" pitchFamily="49" charset="-122"/>
                <a:ea typeface="黑体" panose="02010609060101010101" pitchFamily="49" charset="-122"/>
              </a:rPr>
              <a:t>，表示其它模块可见</a:t>
            </a:r>
          </a:p>
          <a:p>
            <a:pPr marL="990798" lvl="1" indent="-533507">
              <a:lnSpc>
                <a:spcPct val="120000"/>
              </a:lnSpc>
            </a:pPr>
            <a:r>
              <a:rPr lang="en-US" altLang="zh-CN" sz="2400" dirty="0">
                <a:latin typeface="黑体" panose="02010609060101010101" pitchFamily="49" charset="-122"/>
                <a:ea typeface="黑体" panose="02010609060101010101" pitchFamily="49" charset="-122"/>
              </a:rPr>
              <a:t>PRIVATE</a:t>
            </a:r>
            <a:r>
              <a:rPr lang="zh-CN" altLang="en-US" sz="2400" dirty="0">
                <a:latin typeface="黑体" panose="02010609060101010101" pitchFamily="49" charset="-122"/>
                <a:ea typeface="黑体" panose="02010609060101010101" pitchFamily="49" charset="-122"/>
              </a:rPr>
              <a:t>表示对外不可见；</a:t>
            </a:r>
          </a:p>
          <a:p>
            <a:pPr marL="990798" lvl="1" indent="-533507">
              <a:lnSpc>
                <a:spcPct val="120000"/>
              </a:lnSpc>
            </a:pPr>
            <a:r>
              <a:rPr lang="en-US" altLang="zh-CN" sz="2400" dirty="0">
                <a:latin typeface="黑体" panose="02010609060101010101" pitchFamily="49" charset="-122"/>
                <a:ea typeface="黑体" panose="02010609060101010101" pitchFamily="49" charset="-122"/>
              </a:rPr>
              <a:t>EXPORT</a:t>
            </a:r>
            <a:r>
              <a:rPr lang="zh-CN" altLang="en-US" sz="2400" dirty="0">
                <a:latin typeface="黑体" panose="02010609060101010101" pitchFamily="49" charset="-122"/>
                <a:ea typeface="黑体" panose="02010609060101010101" pitchFamily="49" charset="-122"/>
              </a:rPr>
              <a:t>隐含有</a:t>
            </a:r>
            <a:r>
              <a:rPr lang="en-US" altLang="zh-CN" sz="2400" dirty="0">
                <a:latin typeface="黑体" panose="02010609060101010101" pitchFamily="49" charset="-122"/>
                <a:ea typeface="黑体" panose="02010609060101010101" pitchFamily="49" charset="-122"/>
              </a:rPr>
              <a:t>PUBLIC</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FAR</a:t>
            </a:r>
            <a:r>
              <a:rPr lang="zh-CN" altLang="en-US" sz="2400" dirty="0">
                <a:latin typeface="黑体" panose="02010609060101010101" pitchFamily="49" charset="-122"/>
                <a:ea typeface="黑体" panose="02010609060101010101" pitchFamily="49" charset="-122"/>
              </a:rPr>
              <a:t>，表示该过程应该放置在导出表（</a:t>
            </a:r>
            <a:r>
              <a:rPr lang="en-US" altLang="zh-CN" sz="2400" dirty="0">
                <a:latin typeface="黑体" panose="02010609060101010101" pitchFamily="49" charset="-122"/>
                <a:ea typeface="黑体" panose="02010609060101010101" pitchFamily="49" charset="-122"/>
              </a:rPr>
              <a:t>Export entry table</a:t>
            </a:r>
            <a:r>
              <a:rPr lang="zh-CN" altLang="en-US" sz="2400" dirty="0">
                <a:latin typeface="黑体" panose="02010609060101010101" pitchFamily="49" charset="-122"/>
                <a:ea typeface="黑体" panose="02010609060101010101" pitchFamily="49" charset="-122"/>
              </a:rPr>
              <a:t>）中 </a:t>
            </a:r>
          </a:p>
        </p:txBody>
      </p:sp>
    </p:spTree>
    <p:extLst>
      <p:ext uri="{BB962C8B-B14F-4D97-AF65-F5344CB8AC3E}">
        <p14:creationId xmlns:p14="http://schemas.microsoft.com/office/powerpoint/2010/main" val="3210885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558702" y="405458"/>
            <a:ext cx="5040786" cy="563693"/>
          </a:xfrm>
        </p:spPr>
        <p:txBody>
          <a:bodyPr/>
          <a:lstStyle/>
          <a:p>
            <a:pPr algn="l" eaLnBrk="1" hangingPunct="1"/>
            <a:r>
              <a:rPr lang="en-US" altLang="zh-CN" sz="2400" dirty="0" smtClean="0">
                <a:solidFill>
                  <a:schemeClr val="tx1"/>
                </a:solidFill>
                <a:latin typeface="黑体" panose="02010609060101010101" pitchFamily="49" charset="-122"/>
                <a:ea typeface="黑体" panose="02010609060101010101" pitchFamily="49" charset="-122"/>
              </a:rPr>
              <a:t>2</a:t>
            </a:r>
            <a:r>
              <a:rPr lang="zh-CN" altLang="en-US" sz="2400" dirty="0" smtClean="0">
                <a:solidFill>
                  <a:schemeClr val="tx1"/>
                </a:solidFill>
                <a:latin typeface="黑体" panose="02010609060101010101" pitchFamily="49" charset="-122"/>
                <a:ea typeface="黑体" panose="02010609060101010101" pitchFamily="49" charset="-122"/>
              </a:rPr>
              <a:t>．过程局部变量定义伪指令</a:t>
            </a:r>
          </a:p>
        </p:txBody>
      </p:sp>
      <p:sp>
        <p:nvSpPr>
          <p:cNvPr id="145411" name="Rectangle 3"/>
          <p:cNvSpPr>
            <a:spLocks noGrp="1" noChangeArrowheads="1"/>
          </p:cNvSpPr>
          <p:nvPr>
            <p:ph type="body" idx="1"/>
          </p:nvPr>
        </p:nvSpPr>
        <p:spPr>
          <a:xfrm>
            <a:off x="1414686" y="1269554"/>
            <a:ext cx="7560840" cy="5249490"/>
          </a:xfrm>
        </p:spPr>
        <p:txBody>
          <a:bodyPr/>
          <a:lstStyle/>
          <a:p>
            <a:pPr eaLnBrk="1" hangingPunct="1"/>
            <a:r>
              <a:rPr lang="en-US" altLang="zh-CN" sz="2400" dirty="0" smtClean="0">
                <a:solidFill>
                  <a:schemeClr val="tx1"/>
                </a:solidFill>
                <a:latin typeface="黑体" panose="02010609060101010101" pitchFamily="49" charset="-122"/>
              </a:rPr>
              <a:t>LOCAL</a:t>
            </a:r>
            <a:r>
              <a:rPr lang="zh-CN" altLang="en-US" sz="2400" dirty="0" smtClean="0">
                <a:solidFill>
                  <a:schemeClr val="tx1"/>
                </a:solidFill>
                <a:latin typeface="黑体" panose="02010609060101010101" pitchFamily="49" charset="-122"/>
              </a:rPr>
              <a:t>变量名</a:t>
            </a:r>
            <a:r>
              <a:rPr lang="en-US" altLang="zh-CN" sz="2400" dirty="0" smtClean="0">
                <a:solidFill>
                  <a:schemeClr val="tx1"/>
                </a:solidFill>
                <a:latin typeface="黑体" panose="02010609060101010101" pitchFamily="49" charset="-122"/>
              </a:rPr>
              <a:t>[</a:t>
            </a:r>
            <a:r>
              <a:rPr lang="zh-CN" altLang="en-US" sz="2400" dirty="0" smtClean="0">
                <a:solidFill>
                  <a:schemeClr val="tx1"/>
                </a:solidFill>
                <a:latin typeface="黑体" panose="02010609060101010101" pitchFamily="49" charset="-122"/>
              </a:rPr>
              <a:t>个数</a:t>
            </a:r>
            <a:r>
              <a:rPr lang="en-US" altLang="zh-CN" sz="2400" dirty="0" smtClean="0">
                <a:solidFill>
                  <a:schemeClr val="tx1"/>
                </a:solidFill>
                <a:latin typeface="黑体" panose="02010609060101010101" pitchFamily="49" charset="-122"/>
              </a:rPr>
              <a:t>] [</a:t>
            </a:r>
            <a:r>
              <a:rPr lang="zh-CN" altLang="en-US" sz="2400" dirty="0" smtClean="0">
                <a:solidFill>
                  <a:schemeClr val="tx1"/>
                </a:solidFill>
                <a:latin typeface="黑体" panose="02010609060101010101" pitchFamily="49" charset="-122"/>
              </a:rPr>
              <a:t>：类型</a:t>
            </a:r>
            <a:r>
              <a:rPr lang="en-US" altLang="zh-CN" sz="2400" dirty="0" smtClean="0">
                <a:solidFill>
                  <a:schemeClr val="tx1"/>
                </a:solidFill>
                <a:latin typeface="黑体" panose="02010609060101010101" pitchFamily="49" charset="-122"/>
              </a:rPr>
              <a:t>] [</a:t>
            </a:r>
            <a:r>
              <a:rPr lang="zh-CN" altLang="en-US" sz="2400" dirty="0" smtClean="0">
                <a:solidFill>
                  <a:schemeClr val="tx1"/>
                </a:solidFill>
                <a:latin typeface="黑体" panose="02010609060101010101" pitchFamily="49" charset="-122"/>
              </a:rPr>
              <a:t>，．．．</a:t>
            </a:r>
            <a:r>
              <a:rPr lang="en-US" altLang="zh-CN" sz="2400" dirty="0" smtClean="0">
                <a:solidFill>
                  <a:schemeClr val="tx1"/>
                </a:solidFill>
                <a:latin typeface="黑体" panose="02010609060101010101" pitchFamily="49" charset="-122"/>
              </a:rPr>
              <a:t>]</a:t>
            </a:r>
          </a:p>
        </p:txBody>
      </p:sp>
    </p:spTree>
    <p:extLst>
      <p:ext uri="{BB962C8B-B14F-4D97-AF65-F5344CB8AC3E}">
        <p14:creationId xmlns:p14="http://schemas.microsoft.com/office/powerpoint/2010/main" val="1906890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2206519" y="836807"/>
            <a:ext cx="7774199" cy="1143265"/>
          </a:xfrm>
        </p:spPr>
        <p:txBody>
          <a:bodyPr/>
          <a:lstStyle/>
          <a:p>
            <a:pPr algn="l" eaLnBrk="1" hangingPunct="1"/>
            <a:r>
              <a:rPr lang="en-US" altLang="zh-CN" sz="2400" dirty="0" smtClean="0">
                <a:solidFill>
                  <a:schemeClr val="tx1"/>
                </a:solidFill>
                <a:latin typeface="黑体" panose="02010609060101010101" pitchFamily="49" charset="-122"/>
                <a:ea typeface="黑体" panose="02010609060101010101" pitchFamily="49" charset="-122"/>
              </a:rPr>
              <a:t>3</a:t>
            </a:r>
            <a:r>
              <a:rPr lang="zh-CN" altLang="en-US" sz="2400" dirty="0" smtClean="0">
                <a:solidFill>
                  <a:schemeClr val="tx1"/>
                </a:solidFill>
                <a:latin typeface="黑体" panose="02010609060101010101" pitchFamily="49" charset="-122"/>
                <a:ea typeface="黑体" panose="02010609060101010101" pitchFamily="49" charset="-122"/>
              </a:rPr>
              <a:t>．过程声明伪指令</a:t>
            </a:r>
          </a:p>
        </p:txBody>
      </p:sp>
      <p:sp>
        <p:nvSpPr>
          <p:cNvPr id="146435" name="Rectangle 3"/>
          <p:cNvSpPr>
            <a:spLocks noGrp="1" noChangeArrowheads="1"/>
          </p:cNvSpPr>
          <p:nvPr>
            <p:ph type="body" idx="1"/>
          </p:nvPr>
        </p:nvSpPr>
        <p:spPr>
          <a:xfrm>
            <a:off x="1809142" y="1408439"/>
            <a:ext cx="8568952" cy="5249490"/>
          </a:xfrm>
        </p:spPr>
        <p:txBody>
          <a:bodyPr/>
          <a:lstStyle/>
          <a:p>
            <a:pPr eaLnBrk="1" hangingPunct="1">
              <a:buFontTx/>
              <a:buNone/>
            </a:pPr>
            <a:r>
              <a:rPr lang="en-US" altLang="zh-CN" dirty="0" smtClean="0">
                <a:solidFill>
                  <a:schemeClr val="tx1"/>
                </a:solidFill>
                <a:latin typeface="黑体" panose="02010609060101010101" pitchFamily="49" charset="-122"/>
              </a:rPr>
              <a:t> </a:t>
            </a:r>
            <a:r>
              <a:rPr lang="en-US" altLang="zh-CN" sz="2400" dirty="0">
                <a:latin typeface="黑体" panose="02010609060101010101" pitchFamily="49" charset="-122"/>
                <a:ea typeface="黑体" panose="02010609060101010101" pitchFamily="49" charset="-122"/>
              </a:rPr>
              <a:t>PROTO</a:t>
            </a:r>
            <a:r>
              <a:rPr lang="zh-CN" altLang="en-US" sz="2400" dirty="0">
                <a:latin typeface="黑体" panose="02010609060101010101" pitchFamily="49" charset="-122"/>
                <a:ea typeface="黑体" panose="02010609060101010101" pitchFamily="49" charset="-122"/>
              </a:rPr>
              <a:t>是一个过程声明伪指令，用于事先声明过程的结构。</a:t>
            </a:r>
          </a:p>
          <a:p>
            <a:pPr eaLnBrk="1" hangingPunct="1">
              <a:buFontTx/>
              <a:buNone/>
            </a:pPr>
            <a:r>
              <a:rPr lang="zh-CN" altLang="en-US" sz="2400" dirty="0">
                <a:latin typeface="黑体" panose="02010609060101010101" pitchFamily="49" charset="-122"/>
                <a:ea typeface="黑体" panose="02010609060101010101" pitchFamily="49" charset="-122"/>
              </a:rPr>
              <a:t> 过程名 </a:t>
            </a:r>
            <a:r>
              <a:rPr lang="en-US" altLang="zh-CN" sz="2400" dirty="0">
                <a:latin typeface="黑体" panose="02010609060101010101" pitchFamily="49" charset="-122"/>
                <a:ea typeface="黑体" panose="02010609060101010101" pitchFamily="49" charset="-122"/>
              </a:rPr>
              <a:t>PROTO [</a:t>
            </a:r>
            <a:r>
              <a:rPr lang="zh-CN" altLang="en-US" sz="2400" dirty="0">
                <a:latin typeface="黑体" panose="02010609060101010101" pitchFamily="49" charset="-122"/>
                <a:ea typeface="黑体" panose="02010609060101010101" pitchFamily="49" charset="-122"/>
              </a:rPr>
              <a:t>调用距离</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语言类型</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，参数：</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类型</a:t>
            </a:r>
            <a:r>
              <a:rPr lang="en-US" altLang="zh-CN" sz="24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346644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2062758" y="477466"/>
            <a:ext cx="4536730" cy="563693"/>
          </a:xfrm>
        </p:spPr>
        <p:txBody>
          <a:bodyPr/>
          <a:lstStyle/>
          <a:p>
            <a:pPr algn="l" eaLnBrk="1" hangingPunct="1"/>
            <a:r>
              <a:rPr lang="en-US" altLang="zh-CN" sz="2400" dirty="0" smtClean="0">
                <a:solidFill>
                  <a:schemeClr val="tx1"/>
                </a:solidFill>
                <a:latin typeface="黑体" panose="02010609060101010101" pitchFamily="49" charset="-122"/>
                <a:ea typeface="黑体" panose="02010609060101010101" pitchFamily="49" charset="-122"/>
              </a:rPr>
              <a:t>4</a:t>
            </a:r>
            <a:r>
              <a:rPr lang="zh-CN" altLang="en-US" sz="2400" dirty="0" smtClean="0">
                <a:solidFill>
                  <a:schemeClr val="tx1"/>
                </a:solidFill>
                <a:latin typeface="黑体" panose="02010609060101010101" pitchFamily="49" charset="-122"/>
                <a:ea typeface="黑体" panose="02010609060101010101" pitchFamily="49" charset="-122"/>
              </a:rPr>
              <a:t>．</a:t>
            </a:r>
            <a:r>
              <a:rPr lang="en-US" altLang="zh-CN" sz="2400" dirty="0" smtClean="0">
                <a:solidFill>
                  <a:schemeClr val="tx1"/>
                </a:solidFill>
                <a:latin typeface="黑体" panose="02010609060101010101" pitchFamily="49" charset="-122"/>
                <a:ea typeface="黑体" panose="02010609060101010101" pitchFamily="49" charset="-122"/>
              </a:rPr>
              <a:t>INVOKE</a:t>
            </a:r>
            <a:r>
              <a:rPr lang="zh-CN" altLang="en-US" sz="2400" dirty="0" smtClean="0">
                <a:solidFill>
                  <a:schemeClr val="tx1"/>
                </a:solidFill>
                <a:latin typeface="黑体" panose="02010609060101010101" pitchFamily="49" charset="-122"/>
                <a:ea typeface="黑体" panose="02010609060101010101" pitchFamily="49" charset="-122"/>
              </a:rPr>
              <a:t>过程调用伪指令</a:t>
            </a:r>
          </a:p>
        </p:txBody>
      </p:sp>
      <p:sp>
        <p:nvSpPr>
          <p:cNvPr id="147459" name="Rectangle 3"/>
          <p:cNvSpPr>
            <a:spLocks noGrp="1" noChangeArrowheads="1"/>
          </p:cNvSpPr>
          <p:nvPr>
            <p:ph type="body" idx="1"/>
          </p:nvPr>
        </p:nvSpPr>
        <p:spPr>
          <a:xfrm>
            <a:off x="1846734" y="1269554"/>
            <a:ext cx="9505056" cy="5249490"/>
          </a:xfrm>
        </p:spPr>
        <p:txBody>
          <a:bodyPr/>
          <a:lstStyle/>
          <a:p>
            <a:pPr eaLnBrk="1" hangingPunct="1"/>
            <a:r>
              <a:rPr lang="en-US" altLang="zh-CN" sz="2400" dirty="0">
                <a:latin typeface="黑体" panose="02010609060101010101" pitchFamily="49" charset="-122"/>
              </a:rPr>
              <a:t>CALL</a:t>
            </a:r>
            <a:r>
              <a:rPr lang="zh-CN" altLang="en-US" sz="2400" dirty="0">
                <a:latin typeface="黑体" panose="02010609060101010101" pitchFamily="49" charset="-122"/>
              </a:rPr>
              <a:t>是进行子程序调用的硬指令。</a:t>
            </a:r>
          </a:p>
          <a:p>
            <a:pPr eaLnBrk="1" hangingPunct="1"/>
            <a:r>
              <a:rPr lang="zh-CN" altLang="en-US" sz="2400" dirty="0">
                <a:latin typeface="黑体" panose="02010609060101010101" pitchFamily="49" charset="-122"/>
              </a:rPr>
              <a:t>与</a:t>
            </a:r>
            <a:r>
              <a:rPr lang="en-US" altLang="zh-CN" sz="2400" dirty="0">
                <a:latin typeface="黑体" panose="02010609060101010101" pitchFamily="49" charset="-122"/>
              </a:rPr>
              <a:t>PROTO</a:t>
            </a:r>
            <a:r>
              <a:rPr lang="zh-CN" altLang="en-US" sz="2400" dirty="0">
                <a:latin typeface="黑体" panose="02010609060101010101" pitchFamily="49" charset="-122"/>
              </a:rPr>
              <a:t>配合使用的过程调用伪指令是</a:t>
            </a:r>
            <a:r>
              <a:rPr lang="en-US" altLang="zh-CN" sz="2400" dirty="0">
                <a:latin typeface="黑体" panose="02010609060101010101" pitchFamily="49" charset="-122"/>
              </a:rPr>
              <a:t>INVOKE</a:t>
            </a:r>
            <a:r>
              <a:rPr lang="zh-CN" altLang="en-US" sz="2400" dirty="0">
                <a:latin typeface="黑体" panose="02010609060101010101" pitchFamily="49" charset="-122"/>
              </a:rPr>
              <a:t>，它的格式如下：</a:t>
            </a:r>
          </a:p>
          <a:p>
            <a:pPr lvl="1" eaLnBrk="1" hangingPunct="1"/>
            <a:r>
              <a:rPr lang="en-US" altLang="zh-CN" sz="2400" dirty="0" smtClean="0">
                <a:solidFill>
                  <a:schemeClr val="tx1"/>
                </a:solidFill>
                <a:latin typeface="黑体" panose="02010609060101010101" pitchFamily="49" charset="-122"/>
              </a:rPr>
              <a:t>INVOKE	</a:t>
            </a:r>
            <a:r>
              <a:rPr lang="zh-CN" altLang="en-US" sz="2400" dirty="0" smtClean="0">
                <a:solidFill>
                  <a:schemeClr val="tx1"/>
                </a:solidFill>
                <a:latin typeface="黑体" panose="02010609060101010101" pitchFamily="49" charset="-122"/>
              </a:rPr>
              <a:t>过程名</a:t>
            </a:r>
            <a:r>
              <a:rPr lang="en-US" altLang="zh-CN" sz="2400" dirty="0" smtClean="0">
                <a:solidFill>
                  <a:schemeClr val="tx1"/>
                </a:solidFill>
                <a:latin typeface="黑体" panose="02010609060101010101" pitchFamily="49" charset="-122"/>
              </a:rPr>
              <a:t>[</a:t>
            </a:r>
            <a:r>
              <a:rPr lang="zh-CN" altLang="en-US" sz="2400" dirty="0" smtClean="0">
                <a:solidFill>
                  <a:schemeClr val="tx1"/>
                </a:solidFill>
                <a:latin typeface="黑体" panose="02010609060101010101" pitchFamily="49" charset="-122"/>
              </a:rPr>
              <a:t>，参数，．．．</a:t>
            </a:r>
            <a:r>
              <a:rPr lang="en-US" altLang="zh-CN" sz="2400" dirty="0" smtClean="0">
                <a:solidFill>
                  <a:schemeClr val="tx1"/>
                </a:solidFill>
                <a:latin typeface="黑体" panose="02010609060101010101" pitchFamily="49" charset="-122"/>
              </a:rPr>
              <a:t>]</a:t>
            </a:r>
          </a:p>
        </p:txBody>
      </p:sp>
    </p:spTree>
    <p:extLst>
      <p:ext uri="{BB962C8B-B14F-4D97-AF65-F5344CB8AC3E}">
        <p14:creationId xmlns:p14="http://schemas.microsoft.com/office/powerpoint/2010/main" val="2702340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4845870" y="2637706"/>
            <a:ext cx="6289896" cy="111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4800" kern="0" dirty="0">
                <a:solidFill>
                  <a:schemeClr val="accent6"/>
                </a:solidFill>
                <a:latin typeface="Arial"/>
                <a:ea typeface="微软雅黑"/>
              </a:rPr>
              <a:t>汇编语言与</a:t>
            </a:r>
            <a:r>
              <a:rPr lang="en-US" altLang="zh-CN" sz="4800" kern="0" dirty="0">
                <a:solidFill>
                  <a:schemeClr val="accent6"/>
                </a:solidFill>
                <a:latin typeface="Arial"/>
                <a:ea typeface="微软雅黑"/>
              </a:rPr>
              <a:t>C</a:t>
            </a:r>
            <a:r>
              <a:rPr lang="zh-CN" altLang="en-US" sz="4800" kern="0" dirty="0">
                <a:solidFill>
                  <a:schemeClr val="accent6"/>
                </a:solidFill>
                <a:latin typeface="Arial"/>
                <a:ea typeface="微软雅黑"/>
              </a:rPr>
              <a:t>语言混合编程</a:t>
            </a:r>
            <a:endParaRPr lang="zh-CN" altLang="en-US" sz="4800" kern="0" dirty="0">
              <a:solidFill>
                <a:schemeClr val="accent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97" name="Freeform 21"/>
          <p:cNvSpPr>
            <a:spLocks noEditPoints="1"/>
          </p:cNvSpPr>
          <p:nvPr/>
        </p:nvSpPr>
        <p:spPr bwMode="auto">
          <a:xfrm>
            <a:off x="2514525" y="2395355"/>
            <a:ext cx="1314580" cy="1361190"/>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accent6"/>
          </a:solidFill>
          <a:ln>
            <a:noFill/>
          </a:ln>
          <a:effectLst>
            <a:innerShdw blurRad="63500" dist="50800" dir="13500000">
              <a:prstClr val="black">
                <a:alpha val="50000"/>
              </a:prstClr>
            </a:innerShdw>
          </a:effectLst>
        </p:spPr>
        <p:txBody>
          <a:bodyPr vert="horz" wrap="square" lIns="121890" tIns="60945" rIns="121890" bIns="60945" numCol="1" anchor="t" anchorCtr="0" compatLnSpc="1">
            <a:prstTxWarp prst="textNoShape">
              <a:avLst/>
            </a:prstTxWarp>
          </a:bodyPr>
          <a:lstStyle/>
          <a:p>
            <a:endParaRPr lang="zh-CN" altLang="en-US">
              <a:solidFill>
                <a:srgbClr val="FF0000"/>
              </a:solidFill>
              <a:latin typeface="微软雅黑" pitchFamily="34" charset="-122"/>
              <a:ea typeface="微软雅黑" pitchFamily="34" charset="-122"/>
            </a:endParaRPr>
          </a:p>
        </p:txBody>
      </p:sp>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13</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449625873"/>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500"/>
                                        <p:tgtEl>
                                          <p:spTgt spid="9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97" grpId="0" animBg="1"/>
      <p:bldP spid="104" grpId="0"/>
      <p:bldP spid="1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六边形 213"/>
          <p:cNvSpPr/>
          <p:nvPr/>
        </p:nvSpPr>
        <p:spPr>
          <a:xfrm>
            <a:off x="975100" y="549475"/>
            <a:ext cx="4148678" cy="770918"/>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5" name="组合 214"/>
          <p:cNvGrpSpPr/>
          <p:nvPr/>
        </p:nvGrpSpPr>
        <p:grpSpPr>
          <a:xfrm>
            <a:off x="539931" y="333450"/>
            <a:ext cx="1180566" cy="1103870"/>
            <a:chOff x="304800" y="673100"/>
            <a:chExt cx="4000500" cy="4000500"/>
          </a:xfrm>
          <a:effectLst>
            <a:outerShdw blurRad="444500" dist="254000" dir="6840000" algn="tr" rotWithShape="0">
              <a:prstClr val="black">
                <a:alpha val="50000"/>
              </a:prstClr>
            </a:outerShdw>
          </a:effectLst>
        </p:grpSpPr>
        <p:sp>
          <p:nvSpPr>
            <p:cNvPr id="216"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17" name="椭圆 2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sp>
        <p:nvSpPr>
          <p:cNvPr id="218" name="矩形 217"/>
          <p:cNvSpPr/>
          <p:nvPr/>
        </p:nvSpPr>
        <p:spPr>
          <a:xfrm>
            <a:off x="1835784" y="585668"/>
            <a:ext cx="3136438" cy="677104"/>
          </a:xfrm>
          <a:prstGeom prst="rect">
            <a:avLst/>
          </a:prstGeom>
        </p:spPr>
        <p:txBody>
          <a:bodyPr wrap="square" lIns="121917" tIns="60958" rIns="121917" bIns="60958">
            <a:spAutoFit/>
          </a:bodyPr>
          <a:lstStyle/>
          <a:p>
            <a:pPr defTabSz="1245625" fontAlgn="auto">
              <a:spcBef>
                <a:spcPts val="0"/>
              </a:spcBef>
              <a:spcAft>
                <a:spcPts val="0"/>
              </a:spcAft>
              <a:defRPr/>
            </a:pPr>
            <a:r>
              <a:rPr lang="zh-CN" altLang="en-US" sz="3600" b="1" kern="0" dirty="0" smtClean="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本章主要内容</a:t>
            </a:r>
            <a:endParaRPr lang="zh-CN" altLang="en-US" sz="3600" b="1" kern="0" dirty="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nvGrpSpPr>
          <p:cNvPr id="220" name="组合 219"/>
          <p:cNvGrpSpPr/>
          <p:nvPr/>
        </p:nvGrpSpPr>
        <p:grpSpPr>
          <a:xfrm>
            <a:off x="712553" y="494859"/>
            <a:ext cx="835320" cy="781052"/>
            <a:chOff x="304800" y="673100"/>
            <a:chExt cx="4000500" cy="4000500"/>
          </a:xfrm>
          <a:effectLst>
            <a:outerShdw blurRad="444500" dist="254000" dir="6840000" algn="tr" rotWithShape="0">
              <a:prstClr val="black">
                <a:alpha val="50000"/>
              </a:prstClr>
            </a:outerShdw>
          </a:effectLst>
        </p:grpSpPr>
        <p:sp>
          <p:nvSpPr>
            <p:cNvPr id="221"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22" name="椭圆 2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132" name="组合 131"/>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33" name="同心圆 13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4" name="椭圆 13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9" name="组合 13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44" name="同心圆 1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24" name="椭圆 2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25" name="组合 22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226" name="同心圆 22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27" name="椭圆 22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28" name="组合 22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229" name="同心圆 2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0" name="椭圆 2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1" name="组合 230"/>
          <p:cNvGrpSpPr/>
          <p:nvPr/>
        </p:nvGrpSpPr>
        <p:grpSpPr>
          <a:xfrm>
            <a:off x="5287774" y="5327584"/>
            <a:ext cx="336611" cy="336733"/>
            <a:chOff x="304800" y="673100"/>
            <a:chExt cx="4000500" cy="4000500"/>
          </a:xfrm>
          <a:effectLst>
            <a:outerShdw blurRad="444500" dist="254000" dir="8100000" algn="tr" rotWithShape="0">
              <a:prstClr val="black">
                <a:alpha val="50000"/>
              </a:prstClr>
            </a:outerShdw>
          </a:effectLst>
        </p:grpSpPr>
        <p:sp>
          <p:nvSpPr>
            <p:cNvPr id="232" name="同心圆 2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3" name="椭圆 2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4" name="组合 233"/>
          <p:cNvGrpSpPr/>
          <p:nvPr/>
        </p:nvGrpSpPr>
        <p:grpSpPr>
          <a:xfrm>
            <a:off x="4246057" y="5057120"/>
            <a:ext cx="705342" cy="705597"/>
            <a:chOff x="304800" y="673100"/>
            <a:chExt cx="4000500" cy="4000500"/>
          </a:xfrm>
          <a:effectLst>
            <a:outerShdw blurRad="444500" dist="254000" dir="8100000" algn="tr" rotWithShape="0">
              <a:prstClr val="black">
                <a:alpha val="50000"/>
              </a:prstClr>
            </a:outerShdw>
          </a:effectLst>
        </p:grpSpPr>
        <p:sp>
          <p:nvSpPr>
            <p:cNvPr id="235" name="同心圆 2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6" name="椭圆 2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7" name="组合 23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238" name="同心圆 2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39" name="椭圆 2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0" name="组合 23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241" name="同心圆 24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2" name="椭圆 24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3" name="组合 24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244" name="同心圆 2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45" name="椭圆 2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6" name="组合 24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247" name="同心圆 24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8" name="椭圆 2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9" name="组合 24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250" name="同心圆 2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1" name="椭圆 2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52" name="组合 25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253" name="同心圆 2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4" name="椭圆 2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255" name="TextBox 25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
        <p:nvSpPr>
          <p:cNvPr id="128" name="矩形 127"/>
          <p:cNvSpPr/>
          <p:nvPr/>
        </p:nvSpPr>
        <p:spPr>
          <a:xfrm>
            <a:off x="9563099" y="2815219"/>
            <a:ext cx="279457" cy="1353596"/>
          </a:xfrm>
          <a:prstGeom prst="rect">
            <a:avLst/>
          </a:prstGeom>
          <a:solidFill>
            <a:srgbClr val="FFA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9" name="矩形 128"/>
          <p:cNvSpPr/>
          <p:nvPr/>
        </p:nvSpPr>
        <p:spPr>
          <a:xfrm>
            <a:off x="9576457" y="4168815"/>
            <a:ext cx="283498" cy="1417469"/>
          </a:xfrm>
          <a:prstGeom prst="rect">
            <a:avLst/>
          </a:prstGeom>
          <a:solidFill>
            <a:srgbClr val="009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0" name="单圆角矩形 129"/>
          <p:cNvSpPr/>
          <p:nvPr/>
        </p:nvSpPr>
        <p:spPr>
          <a:xfrm flipV="1">
            <a:off x="9562776" y="5558744"/>
            <a:ext cx="298802" cy="1156953"/>
          </a:xfrm>
          <a:prstGeom prst="round1Rect">
            <a:avLst>
              <a:gd name="adj" fmla="val 50000"/>
            </a:avLst>
          </a:prstGeom>
          <a:solidFill>
            <a:srgbClr val="EA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1" name="单圆角矩形 130"/>
          <p:cNvSpPr/>
          <p:nvPr/>
        </p:nvSpPr>
        <p:spPr>
          <a:xfrm>
            <a:off x="9551590" y="1645571"/>
            <a:ext cx="283498" cy="1179283"/>
          </a:xfrm>
          <a:prstGeom prst="round1Rect">
            <a:avLst>
              <a:gd name="adj" fmla="val 40328"/>
            </a:avLst>
          </a:prstGeom>
          <a:solidFill>
            <a:srgbClr val="EA61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35" name="图片 134"/>
          <p:cNvPicPr>
            <a:picLocks noChangeAspect="1"/>
          </p:cNvPicPr>
          <p:nvPr/>
        </p:nvPicPr>
        <p:blipFill rotWithShape="1">
          <a:blip r:embed="rId3"/>
          <a:srcRect t="55896"/>
          <a:stretch/>
        </p:blipFill>
        <p:spPr>
          <a:xfrm>
            <a:off x="3606108" y="2185804"/>
            <a:ext cx="5248727" cy="232220"/>
          </a:xfrm>
          <a:prstGeom prst="rect">
            <a:avLst/>
          </a:prstGeom>
        </p:spPr>
      </p:pic>
      <p:pic>
        <p:nvPicPr>
          <p:cNvPr id="136" name="图片 135"/>
          <p:cNvPicPr>
            <a:picLocks noChangeAspect="1"/>
          </p:cNvPicPr>
          <p:nvPr/>
        </p:nvPicPr>
        <p:blipFill rotWithShape="1">
          <a:blip r:embed="rId3"/>
          <a:srcRect t="55896"/>
          <a:stretch/>
        </p:blipFill>
        <p:spPr>
          <a:xfrm>
            <a:off x="3662361" y="2959144"/>
            <a:ext cx="5248727" cy="232220"/>
          </a:xfrm>
          <a:prstGeom prst="rect">
            <a:avLst/>
          </a:prstGeom>
        </p:spPr>
      </p:pic>
      <p:pic>
        <p:nvPicPr>
          <p:cNvPr id="137" name="图片 136"/>
          <p:cNvPicPr>
            <a:picLocks noChangeAspect="1"/>
          </p:cNvPicPr>
          <p:nvPr/>
        </p:nvPicPr>
        <p:blipFill rotWithShape="1">
          <a:blip r:embed="rId3"/>
          <a:srcRect t="55896"/>
          <a:stretch/>
        </p:blipFill>
        <p:spPr>
          <a:xfrm>
            <a:off x="3674298" y="3786116"/>
            <a:ext cx="5248727" cy="232220"/>
          </a:xfrm>
          <a:prstGeom prst="rect">
            <a:avLst/>
          </a:prstGeom>
        </p:spPr>
      </p:pic>
      <p:cxnSp>
        <p:nvCxnSpPr>
          <p:cNvPr id="138" name="直接连接符 137"/>
          <p:cNvCxnSpPr/>
          <p:nvPr/>
        </p:nvCxnSpPr>
        <p:spPr>
          <a:xfrm>
            <a:off x="3895437" y="1341562"/>
            <a:ext cx="39529" cy="5426118"/>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a:off x="4033537" y="1696129"/>
            <a:ext cx="398843" cy="398843"/>
          </a:xfrm>
          <a:prstGeom prst="ellipse">
            <a:avLst/>
          </a:prstGeom>
          <a:solidFill>
            <a:srgbClr val="EA61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5" name="椭圆 144"/>
          <p:cNvSpPr/>
          <p:nvPr/>
        </p:nvSpPr>
        <p:spPr>
          <a:xfrm>
            <a:off x="4019538" y="2419406"/>
            <a:ext cx="398843" cy="398843"/>
          </a:xfrm>
          <a:prstGeom prst="ellipse">
            <a:avLst/>
          </a:prstGeom>
          <a:solidFill>
            <a:srgbClr val="FFA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6" name="椭圆 145"/>
          <p:cNvSpPr/>
          <p:nvPr/>
        </p:nvSpPr>
        <p:spPr>
          <a:xfrm>
            <a:off x="4039634" y="3157020"/>
            <a:ext cx="398843" cy="398843"/>
          </a:xfrm>
          <a:prstGeom prst="ellipse">
            <a:avLst/>
          </a:prstGeom>
          <a:solidFill>
            <a:srgbClr val="009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7" name="椭圆 146"/>
          <p:cNvSpPr/>
          <p:nvPr/>
        </p:nvSpPr>
        <p:spPr>
          <a:xfrm>
            <a:off x="4019538" y="4003582"/>
            <a:ext cx="398843" cy="398843"/>
          </a:xfrm>
          <a:prstGeom prst="ellipse">
            <a:avLst/>
          </a:prstGeom>
          <a:solidFill>
            <a:srgbClr val="EA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48" name="Group 4"/>
          <p:cNvGrpSpPr>
            <a:grpSpLocks noChangeAspect="1"/>
          </p:cNvGrpSpPr>
          <p:nvPr/>
        </p:nvGrpSpPr>
        <p:grpSpPr bwMode="auto">
          <a:xfrm>
            <a:off x="4108785" y="1734932"/>
            <a:ext cx="214915" cy="251856"/>
            <a:chOff x="1776" y="1776"/>
            <a:chExt cx="64" cy="75"/>
          </a:xfrm>
          <a:solidFill>
            <a:schemeClr val="bg1"/>
          </a:solidFill>
          <a:effectLst/>
        </p:grpSpPr>
        <p:sp>
          <p:nvSpPr>
            <p:cNvPr id="149" name="Freeform 5"/>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0" name="Freeform 6"/>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1" name="Freeform 7"/>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2" name="Freeform 8"/>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3" name="Group 18"/>
          <p:cNvGrpSpPr>
            <a:grpSpLocks noChangeAspect="1"/>
          </p:cNvGrpSpPr>
          <p:nvPr/>
        </p:nvGrpSpPr>
        <p:grpSpPr bwMode="auto">
          <a:xfrm>
            <a:off x="4107110" y="2491414"/>
            <a:ext cx="218265" cy="203383"/>
            <a:chOff x="3802" y="2858"/>
            <a:chExt cx="616" cy="574"/>
          </a:xfrm>
          <a:solidFill>
            <a:schemeClr val="bg1"/>
          </a:solidFill>
          <a:effectLst/>
        </p:grpSpPr>
        <p:sp>
          <p:nvSpPr>
            <p:cNvPr id="154"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5"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6"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7"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9" name="Group 13"/>
          <p:cNvGrpSpPr>
            <a:grpSpLocks noChangeAspect="1"/>
          </p:cNvGrpSpPr>
          <p:nvPr/>
        </p:nvGrpSpPr>
        <p:grpSpPr bwMode="auto">
          <a:xfrm>
            <a:off x="4117211" y="3229755"/>
            <a:ext cx="238255" cy="241070"/>
            <a:chOff x="2426" y="2781"/>
            <a:chExt cx="593" cy="600"/>
          </a:xfrm>
          <a:solidFill>
            <a:schemeClr val="bg1"/>
          </a:solidFill>
          <a:effectLst/>
        </p:grpSpPr>
        <p:sp>
          <p:nvSpPr>
            <p:cNvPr id="160"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1"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62" name="Freeform 108"/>
          <p:cNvSpPr>
            <a:spLocks noEditPoints="1"/>
          </p:cNvSpPr>
          <p:nvPr/>
        </p:nvSpPr>
        <p:spPr bwMode="auto">
          <a:xfrm>
            <a:off x="4079957" y="4057987"/>
            <a:ext cx="272571" cy="273549"/>
          </a:xfrm>
          <a:custGeom>
            <a:avLst/>
            <a:gdLst>
              <a:gd name="T0" fmla="*/ 97 w 115"/>
              <a:gd name="T1" fmla="*/ 48 h 115"/>
              <a:gd name="T2" fmla="*/ 91 w 115"/>
              <a:gd name="T3" fmla="*/ 41 h 115"/>
              <a:gd name="T4" fmla="*/ 102 w 115"/>
              <a:gd name="T5" fmla="*/ 26 h 115"/>
              <a:gd name="T6" fmla="*/ 94 w 115"/>
              <a:gd name="T7" fmla="*/ 13 h 115"/>
              <a:gd name="T8" fmla="*/ 79 w 115"/>
              <a:gd name="T9" fmla="*/ 23 h 115"/>
              <a:gd name="T10" fmla="*/ 70 w 115"/>
              <a:gd name="T11" fmla="*/ 22 h 115"/>
              <a:gd name="T12" fmla="*/ 67 w 115"/>
              <a:gd name="T13" fmla="*/ 3 h 115"/>
              <a:gd name="T14" fmla="*/ 52 w 115"/>
              <a:gd name="T15" fmla="*/ 0 h 115"/>
              <a:gd name="T16" fmla="*/ 48 w 115"/>
              <a:gd name="T17" fmla="*/ 18 h 115"/>
              <a:gd name="T18" fmla="*/ 41 w 115"/>
              <a:gd name="T19" fmla="*/ 24 h 115"/>
              <a:gd name="T20" fmla="*/ 26 w 115"/>
              <a:gd name="T21" fmla="*/ 13 h 115"/>
              <a:gd name="T22" fmla="*/ 13 w 115"/>
              <a:gd name="T23" fmla="*/ 21 h 115"/>
              <a:gd name="T24" fmla="*/ 23 w 115"/>
              <a:gd name="T25" fmla="*/ 36 h 115"/>
              <a:gd name="T26" fmla="*/ 22 w 115"/>
              <a:gd name="T27" fmla="*/ 45 h 115"/>
              <a:gd name="T28" fmla="*/ 4 w 115"/>
              <a:gd name="T29" fmla="*/ 48 h 115"/>
              <a:gd name="T30" fmla="*/ 0 w 115"/>
              <a:gd name="T31" fmla="*/ 63 h 115"/>
              <a:gd name="T32" fmla="*/ 18 w 115"/>
              <a:gd name="T33" fmla="*/ 66 h 115"/>
              <a:gd name="T34" fmla="*/ 24 w 115"/>
              <a:gd name="T35" fmla="*/ 73 h 115"/>
              <a:gd name="T36" fmla="*/ 13 w 115"/>
              <a:gd name="T37" fmla="*/ 89 h 115"/>
              <a:gd name="T38" fmla="*/ 21 w 115"/>
              <a:gd name="T39" fmla="*/ 102 h 115"/>
              <a:gd name="T40" fmla="*/ 36 w 115"/>
              <a:gd name="T41" fmla="*/ 92 h 115"/>
              <a:gd name="T42" fmla="*/ 45 w 115"/>
              <a:gd name="T43" fmla="*/ 92 h 115"/>
              <a:gd name="T44" fmla="*/ 48 w 115"/>
              <a:gd name="T45" fmla="*/ 111 h 115"/>
              <a:gd name="T46" fmla="*/ 63 w 115"/>
              <a:gd name="T47" fmla="*/ 115 h 115"/>
              <a:gd name="T48" fmla="*/ 67 w 115"/>
              <a:gd name="T49" fmla="*/ 97 h 115"/>
              <a:gd name="T50" fmla="*/ 74 w 115"/>
              <a:gd name="T51" fmla="*/ 91 h 115"/>
              <a:gd name="T52" fmla="*/ 89 w 115"/>
              <a:gd name="T53" fmla="*/ 102 h 115"/>
              <a:gd name="T54" fmla="*/ 102 w 115"/>
              <a:gd name="T55" fmla="*/ 94 h 115"/>
              <a:gd name="T56" fmla="*/ 92 w 115"/>
              <a:gd name="T57" fmla="*/ 79 h 115"/>
              <a:gd name="T58" fmla="*/ 93 w 115"/>
              <a:gd name="T59" fmla="*/ 70 h 115"/>
              <a:gd name="T60" fmla="*/ 112 w 115"/>
              <a:gd name="T61" fmla="*/ 66 h 115"/>
              <a:gd name="T62" fmla="*/ 115 w 115"/>
              <a:gd name="T63" fmla="*/ 52 h 115"/>
              <a:gd name="T64" fmla="*/ 58 w 115"/>
              <a:gd name="T65" fmla="*/ 79 h 115"/>
              <a:gd name="T66" fmla="*/ 58 w 115"/>
              <a:gd name="T67" fmla="*/ 36 h 115"/>
              <a:gd name="T68" fmla="*/ 58 w 115"/>
              <a:gd name="T69" fmla="*/ 79 h 115"/>
              <a:gd name="T70" fmla="*/ 49 w 115"/>
              <a:gd name="T71" fmla="*/ 57 h 115"/>
              <a:gd name="T72" fmla="*/ 67 w 115"/>
              <a:gd name="T73"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5">
                <a:moveTo>
                  <a:pt x="112" y="48"/>
                </a:moveTo>
                <a:cubicBezTo>
                  <a:pt x="97" y="48"/>
                  <a:pt x="97" y="48"/>
                  <a:pt x="97" y="48"/>
                </a:cubicBezTo>
                <a:cubicBezTo>
                  <a:pt x="95" y="48"/>
                  <a:pt x="93" y="47"/>
                  <a:pt x="93" y="45"/>
                </a:cubicBezTo>
                <a:cubicBezTo>
                  <a:pt x="91" y="41"/>
                  <a:pt x="91" y="41"/>
                  <a:pt x="91" y="41"/>
                </a:cubicBezTo>
                <a:cubicBezTo>
                  <a:pt x="90" y="40"/>
                  <a:pt x="91" y="37"/>
                  <a:pt x="92" y="36"/>
                </a:cubicBezTo>
                <a:cubicBezTo>
                  <a:pt x="102" y="26"/>
                  <a:pt x="102" y="26"/>
                  <a:pt x="102" y="26"/>
                </a:cubicBezTo>
                <a:cubicBezTo>
                  <a:pt x="104" y="24"/>
                  <a:pt x="104" y="22"/>
                  <a:pt x="102" y="21"/>
                </a:cubicBezTo>
                <a:cubicBezTo>
                  <a:pt x="94" y="13"/>
                  <a:pt x="94" y="13"/>
                  <a:pt x="94" y="13"/>
                </a:cubicBezTo>
                <a:cubicBezTo>
                  <a:pt x="93" y="11"/>
                  <a:pt x="91" y="11"/>
                  <a:pt x="89" y="13"/>
                </a:cubicBezTo>
                <a:cubicBezTo>
                  <a:pt x="79" y="23"/>
                  <a:pt x="79" y="23"/>
                  <a:pt x="79" y="23"/>
                </a:cubicBezTo>
                <a:cubicBezTo>
                  <a:pt x="78" y="24"/>
                  <a:pt x="75" y="25"/>
                  <a:pt x="74" y="24"/>
                </a:cubicBezTo>
                <a:cubicBezTo>
                  <a:pt x="70" y="22"/>
                  <a:pt x="70" y="22"/>
                  <a:pt x="70" y="22"/>
                </a:cubicBezTo>
                <a:cubicBezTo>
                  <a:pt x="68" y="22"/>
                  <a:pt x="67" y="20"/>
                  <a:pt x="67" y="18"/>
                </a:cubicBezTo>
                <a:cubicBezTo>
                  <a:pt x="67" y="3"/>
                  <a:pt x="67" y="3"/>
                  <a:pt x="67" y="3"/>
                </a:cubicBezTo>
                <a:cubicBezTo>
                  <a:pt x="67" y="1"/>
                  <a:pt x="65" y="0"/>
                  <a:pt x="63" y="0"/>
                </a:cubicBezTo>
                <a:cubicBezTo>
                  <a:pt x="52" y="0"/>
                  <a:pt x="52" y="0"/>
                  <a:pt x="52" y="0"/>
                </a:cubicBezTo>
                <a:cubicBezTo>
                  <a:pt x="50" y="0"/>
                  <a:pt x="48" y="1"/>
                  <a:pt x="48" y="3"/>
                </a:cubicBezTo>
                <a:cubicBezTo>
                  <a:pt x="48" y="18"/>
                  <a:pt x="48" y="18"/>
                  <a:pt x="48" y="18"/>
                </a:cubicBezTo>
                <a:cubicBezTo>
                  <a:pt x="48" y="20"/>
                  <a:pt x="47" y="22"/>
                  <a:pt x="45" y="22"/>
                </a:cubicBezTo>
                <a:cubicBezTo>
                  <a:pt x="41" y="24"/>
                  <a:pt x="41" y="24"/>
                  <a:pt x="41" y="24"/>
                </a:cubicBezTo>
                <a:cubicBezTo>
                  <a:pt x="40" y="25"/>
                  <a:pt x="37" y="24"/>
                  <a:pt x="36" y="23"/>
                </a:cubicBezTo>
                <a:cubicBezTo>
                  <a:pt x="26" y="13"/>
                  <a:pt x="26" y="13"/>
                  <a:pt x="26" y="13"/>
                </a:cubicBezTo>
                <a:cubicBezTo>
                  <a:pt x="25" y="11"/>
                  <a:pt x="22" y="11"/>
                  <a:pt x="21" y="13"/>
                </a:cubicBezTo>
                <a:cubicBezTo>
                  <a:pt x="13" y="21"/>
                  <a:pt x="13" y="21"/>
                  <a:pt x="13" y="21"/>
                </a:cubicBezTo>
                <a:cubicBezTo>
                  <a:pt x="12" y="22"/>
                  <a:pt x="12" y="24"/>
                  <a:pt x="13" y="26"/>
                </a:cubicBezTo>
                <a:cubicBezTo>
                  <a:pt x="23" y="36"/>
                  <a:pt x="23" y="36"/>
                  <a:pt x="23" y="36"/>
                </a:cubicBezTo>
                <a:cubicBezTo>
                  <a:pt x="24" y="37"/>
                  <a:pt x="25" y="40"/>
                  <a:pt x="24" y="41"/>
                </a:cubicBezTo>
                <a:cubicBezTo>
                  <a:pt x="22" y="45"/>
                  <a:pt x="22" y="45"/>
                  <a:pt x="22" y="45"/>
                </a:cubicBezTo>
                <a:cubicBezTo>
                  <a:pt x="22" y="47"/>
                  <a:pt x="20" y="48"/>
                  <a:pt x="18" y="48"/>
                </a:cubicBezTo>
                <a:cubicBezTo>
                  <a:pt x="4" y="48"/>
                  <a:pt x="4" y="48"/>
                  <a:pt x="4" y="48"/>
                </a:cubicBezTo>
                <a:cubicBezTo>
                  <a:pt x="2" y="48"/>
                  <a:pt x="0" y="50"/>
                  <a:pt x="0" y="52"/>
                </a:cubicBezTo>
                <a:cubicBezTo>
                  <a:pt x="0" y="63"/>
                  <a:pt x="0" y="63"/>
                  <a:pt x="0" y="63"/>
                </a:cubicBezTo>
                <a:cubicBezTo>
                  <a:pt x="0" y="65"/>
                  <a:pt x="2" y="66"/>
                  <a:pt x="4" y="66"/>
                </a:cubicBezTo>
                <a:cubicBezTo>
                  <a:pt x="18" y="66"/>
                  <a:pt x="18" y="66"/>
                  <a:pt x="18" y="66"/>
                </a:cubicBezTo>
                <a:cubicBezTo>
                  <a:pt x="20" y="66"/>
                  <a:pt x="22" y="68"/>
                  <a:pt x="22" y="70"/>
                </a:cubicBezTo>
                <a:cubicBezTo>
                  <a:pt x="24" y="73"/>
                  <a:pt x="24" y="73"/>
                  <a:pt x="24" y="73"/>
                </a:cubicBezTo>
                <a:cubicBezTo>
                  <a:pt x="25" y="75"/>
                  <a:pt x="24" y="78"/>
                  <a:pt x="23" y="79"/>
                </a:cubicBezTo>
                <a:cubicBezTo>
                  <a:pt x="13" y="89"/>
                  <a:pt x="13" y="89"/>
                  <a:pt x="13" y="89"/>
                </a:cubicBezTo>
                <a:cubicBezTo>
                  <a:pt x="12" y="90"/>
                  <a:pt x="12" y="93"/>
                  <a:pt x="13" y="94"/>
                </a:cubicBezTo>
                <a:cubicBezTo>
                  <a:pt x="21" y="102"/>
                  <a:pt x="21" y="102"/>
                  <a:pt x="21" y="102"/>
                </a:cubicBezTo>
                <a:cubicBezTo>
                  <a:pt x="22" y="103"/>
                  <a:pt x="25" y="103"/>
                  <a:pt x="26" y="102"/>
                </a:cubicBezTo>
                <a:cubicBezTo>
                  <a:pt x="36" y="92"/>
                  <a:pt x="36" y="92"/>
                  <a:pt x="36" y="92"/>
                </a:cubicBezTo>
                <a:cubicBezTo>
                  <a:pt x="37" y="90"/>
                  <a:pt x="40" y="90"/>
                  <a:pt x="41" y="91"/>
                </a:cubicBezTo>
                <a:cubicBezTo>
                  <a:pt x="45" y="92"/>
                  <a:pt x="45" y="92"/>
                  <a:pt x="45" y="92"/>
                </a:cubicBezTo>
                <a:cubicBezTo>
                  <a:pt x="47" y="93"/>
                  <a:pt x="48" y="95"/>
                  <a:pt x="48" y="97"/>
                </a:cubicBezTo>
                <a:cubicBezTo>
                  <a:pt x="48" y="111"/>
                  <a:pt x="48" y="111"/>
                  <a:pt x="48" y="111"/>
                </a:cubicBezTo>
                <a:cubicBezTo>
                  <a:pt x="48" y="113"/>
                  <a:pt x="50" y="115"/>
                  <a:pt x="52" y="115"/>
                </a:cubicBezTo>
                <a:cubicBezTo>
                  <a:pt x="63" y="115"/>
                  <a:pt x="63" y="115"/>
                  <a:pt x="63" y="115"/>
                </a:cubicBezTo>
                <a:cubicBezTo>
                  <a:pt x="65" y="115"/>
                  <a:pt x="67" y="113"/>
                  <a:pt x="67" y="111"/>
                </a:cubicBezTo>
                <a:cubicBezTo>
                  <a:pt x="67" y="97"/>
                  <a:pt x="67" y="97"/>
                  <a:pt x="67" y="97"/>
                </a:cubicBezTo>
                <a:cubicBezTo>
                  <a:pt x="67" y="95"/>
                  <a:pt x="68" y="93"/>
                  <a:pt x="70" y="92"/>
                </a:cubicBezTo>
                <a:cubicBezTo>
                  <a:pt x="74" y="91"/>
                  <a:pt x="74" y="91"/>
                  <a:pt x="74" y="91"/>
                </a:cubicBezTo>
                <a:cubicBezTo>
                  <a:pt x="75" y="90"/>
                  <a:pt x="78" y="90"/>
                  <a:pt x="79" y="92"/>
                </a:cubicBezTo>
                <a:cubicBezTo>
                  <a:pt x="89" y="102"/>
                  <a:pt x="89" y="102"/>
                  <a:pt x="89" y="102"/>
                </a:cubicBezTo>
                <a:cubicBezTo>
                  <a:pt x="91" y="103"/>
                  <a:pt x="93" y="103"/>
                  <a:pt x="94" y="102"/>
                </a:cubicBezTo>
                <a:cubicBezTo>
                  <a:pt x="102" y="94"/>
                  <a:pt x="102" y="94"/>
                  <a:pt x="102" y="94"/>
                </a:cubicBezTo>
                <a:cubicBezTo>
                  <a:pt x="104" y="93"/>
                  <a:pt x="104" y="90"/>
                  <a:pt x="102" y="89"/>
                </a:cubicBezTo>
                <a:cubicBezTo>
                  <a:pt x="92" y="79"/>
                  <a:pt x="92" y="79"/>
                  <a:pt x="92" y="79"/>
                </a:cubicBezTo>
                <a:cubicBezTo>
                  <a:pt x="91" y="78"/>
                  <a:pt x="90" y="75"/>
                  <a:pt x="91" y="73"/>
                </a:cubicBezTo>
                <a:cubicBezTo>
                  <a:pt x="93" y="70"/>
                  <a:pt x="93" y="70"/>
                  <a:pt x="93" y="70"/>
                </a:cubicBezTo>
                <a:cubicBezTo>
                  <a:pt x="93" y="68"/>
                  <a:pt x="95" y="66"/>
                  <a:pt x="97" y="66"/>
                </a:cubicBezTo>
                <a:cubicBezTo>
                  <a:pt x="112" y="66"/>
                  <a:pt x="112" y="66"/>
                  <a:pt x="112" y="66"/>
                </a:cubicBezTo>
                <a:cubicBezTo>
                  <a:pt x="113" y="66"/>
                  <a:pt x="115" y="65"/>
                  <a:pt x="115" y="63"/>
                </a:cubicBezTo>
                <a:cubicBezTo>
                  <a:pt x="115" y="52"/>
                  <a:pt x="115" y="52"/>
                  <a:pt x="115" y="52"/>
                </a:cubicBezTo>
                <a:cubicBezTo>
                  <a:pt x="115" y="50"/>
                  <a:pt x="113" y="48"/>
                  <a:pt x="112" y="48"/>
                </a:cubicBezTo>
                <a:close/>
                <a:moveTo>
                  <a:pt x="58" y="79"/>
                </a:moveTo>
                <a:cubicBezTo>
                  <a:pt x="46" y="79"/>
                  <a:pt x="36" y="69"/>
                  <a:pt x="36" y="57"/>
                </a:cubicBezTo>
                <a:cubicBezTo>
                  <a:pt x="36" y="46"/>
                  <a:pt x="46" y="36"/>
                  <a:pt x="58" y="36"/>
                </a:cubicBezTo>
                <a:cubicBezTo>
                  <a:pt x="69" y="36"/>
                  <a:pt x="79" y="46"/>
                  <a:pt x="79" y="57"/>
                </a:cubicBezTo>
                <a:cubicBezTo>
                  <a:pt x="79" y="69"/>
                  <a:pt x="69" y="79"/>
                  <a:pt x="58" y="79"/>
                </a:cubicBezTo>
                <a:close/>
                <a:moveTo>
                  <a:pt x="58" y="48"/>
                </a:moveTo>
                <a:cubicBezTo>
                  <a:pt x="53" y="48"/>
                  <a:pt x="49" y="52"/>
                  <a:pt x="49" y="57"/>
                </a:cubicBezTo>
                <a:cubicBezTo>
                  <a:pt x="49" y="62"/>
                  <a:pt x="53" y="66"/>
                  <a:pt x="58" y="66"/>
                </a:cubicBezTo>
                <a:cubicBezTo>
                  <a:pt x="63" y="66"/>
                  <a:pt x="67" y="62"/>
                  <a:pt x="67" y="57"/>
                </a:cubicBezTo>
                <a:cubicBezTo>
                  <a:pt x="67" y="52"/>
                  <a:pt x="63" y="48"/>
                  <a:pt x="58" y="48"/>
                </a:cubicBez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3" name="文本框 162"/>
          <p:cNvSpPr txBox="1"/>
          <p:nvPr/>
        </p:nvSpPr>
        <p:spPr>
          <a:xfrm>
            <a:off x="4552086" y="1518908"/>
            <a:ext cx="5431552" cy="646331"/>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方正兰亭准黑_GBK" panose="02000000000000000000" pitchFamily="2" charset="-122"/>
                <a:ea typeface="方正兰亭准黑_GBK" panose="02000000000000000000" pitchFamily="2" charset="-122"/>
              </a:rPr>
              <a:t>MASM</a:t>
            </a:r>
            <a:r>
              <a:rPr lang="zh-CN" altLang="en-US" sz="2400" dirty="0">
                <a:solidFill>
                  <a:schemeClr val="tx1">
                    <a:lumMod val="75000"/>
                    <a:lumOff val="25000"/>
                  </a:schemeClr>
                </a:solidFill>
                <a:latin typeface="方正兰亭准黑_GBK" panose="02000000000000000000" pitchFamily="2" charset="-122"/>
                <a:ea typeface="方正兰亭准黑_GBK" panose="02000000000000000000" pitchFamily="2" charset="-122"/>
              </a:rPr>
              <a:t>宏汇编语句结构以及开发过程</a:t>
            </a:r>
          </a:p>
        </p:txBody>
      </p:sp>
      <p:sp>
        <p:nvSpPr>
          <p:cNvPr id="164" name="文本框 165"/>
          <p:cNvSpPr txBox="1"/>
          <p:nvPr/>
        </p:nvSpPr>
        <p:spPr>
          <a:xfrm>
            <a:off x="4575159" y="2243926"/>
            <a:ext cx="4867839" cy="646331"/>
          </a:xfrm>
          <a:prstGeom prst="rect">
            <a:avLst/>
          </a:prstGeom>
          <a:noFill/>
        </p:spPr>
        <p:txBody>
          <a:bodyPr wrap="square" rtlCol="0">
            <a:spAutoFit/>
          </a:bodyPr>
          <a:lstStyle/>
          <a:p>
            <a:pPr eaLnBrk="1" hangingPunct="1">
              <a:lnSpc>
                <a:spcPct val="150000"/>
              </a:lnSpc>
            </a:pPr>
            <a:r>
              <a:rPr lang="en-US" altLang="zh-CN" sz="2400" dirty="0">
                <a:solidFill>
                  <a:schemeClr val="tx1">
                    <a:lumMod val="75000"/>
                    <a:lumOff val="25000"/>
                  </a:schemeClr>
                </a:solidFill>
                <a:latin typeface="方正兰亭准黑_GBK" panose="02000000000000000000" pitchFamily="2" charset="-122"/>
                <a:ea typeface="方正兰亭准黑_GBK" panose="02000000000000000000" pitchFamily="2" charset="-122"/>
              </a:rPr>
              <a:t>MASM</a:t>
            </a:r>
            <a:r>
              <a:rPr lang="zh-CN" altLang="en-US" sz="2400" dirty="0">
                <a:solidFill>
                  <a:schemeClr val="tx1">
                    <a:lumMod val="75000"/>
                    <a:lumOff val="25000"/>
                  </a:schemeClr>
                </a:solidFill>
                <a:latin typeface="方正兰亭准黑_GBK" panose="02000000000000000000" pitchFamily="2" charset="-122"/>
                <a:ea typeface="方正兰亭准黑_GBK" panose="02000000000000000000" pitchFamily="2" charset="-122"/>
              </a:rPr>
              <a:t>汇编语言表达式、运算符</a:t>
            </a:r>
          </a:p>
        </p:txBody>
      </p:sp>
      <p:sp>
        <p:nvSpPr>
          <p:cNvPr id="165" name="文本框 168"/>
          <p:cNvSpPr txBox="1"/>
          <p:nvPr/>
        </p:nvSpPr>
        <p:spPr>
          <a:xfrm>
            <a:off x="4573750" y="3148672"/>
            <a:ext cx="3248238" cy="461665"/>
          </a:xfrm>
          <a:prstGeom prst="rect">
            <a:avLst/>
          </a:prstGeom>
          <a:noFill/>
        </p:spPr>
        <p:txBody>
          <a:bodyPr wrap="square" rtlCol="0">
            <a:spAutoFit/>
          </a:bodyPr>
          <a:lstStyle/>
          <a:p>
            <a:r>
              <a:rPr lang="zh-CN" altLang="en-US" sz="2400" dirty="0">
                <a:solidFill>
                  <a:schemeClr val="tx1">
                    <a:lumMod val="75000"/>
                    <a:lumOff val="25000"/>
                  </a:schemeClr>
                </a:solidFill>
                <a:latin typeface="方正兰亭准黑_GBK" panose="02000000000000000000" pitchFamily="2" charset="-122"/>
                <a:ea typeface="方正兰亭准黑_GBK" panose="02000000000000000000" pitchFamily="2" charset="-122"/>
              </a:rPr>
              <a:t>程序段的定义和属性</a:t>
            </a:r>
          </a:p>
        </p:txBody>
      </p:sp>
      <p:sp>
        <p:nvSpPr>
          <p:cNvPr id="166" name="文本框 171"/>
          <p:cNvSpPr txBox="1"/>
          <p:nvPr/>
        </p:nvSpPr>
        <p:spPr>
          <a:xfrm>
            <a:off x="4569878" y="4655887"/>
            <a:ext cx="3248238" cy="461665"/>
          </a:xfrm>
          <a:prstGeom prst="rect">
            <a:avLst/>
          </a:prstGeom>
          <a:noFill/>
        </p:spPr>
        <p:txBody>
          <a:bodyPr wrap="square" rtlCol="0">
            <a:spAutoFit/>
          </a:bodyPr>
          <a:lstStyle/>
          <a:p>
            <a:r>
              <a:rPr lang="zh-CN" altLang="en-US" sz="2400" dirty="0">
                <a:solidFill>
                  <a:schemeClr val="tx1">
                    <a:lumMod val="75000"/>
                    <a:lumOff val="25000"/>
                  </a:schemeClr>
                </a:solidFill>
                <a:latin typeface="方正兰亭准黑_GBK" panose="02000000000000000000" pitchFamily="2" charset="-122"/>
                <a:ea typeface="方正兰亭准黑_GBK" panose="02000000000000000000" pitchFamily="2" charset="-122"/>
              </a:rPr>
              <a:t>宏汇编</a:t>
            </a:r>
          </a:p>
        </p:txBody>
      </p:sp>
      <p:sp>
        <p:nvSpPr>
          <p:cNvPr id="167" name="文本框 342"/>
          <p:cNvSpPr txBox="1"/>
          <p:nvPr/>
        </p:nvSpPr>
        <p:spPr>
          <a:xfrm>
            <a:off x="1198662" y="5048995"/>
            <a:ext cx="2595023" cy="461665"/>
          </a:xfrm>
          <a:prstGeom prst="rect">
            <a:avLst/>
          </a:prstGeom>
          <a:noFill/>
        </p:spPr>
        <p:txBody>
          <a:bodyPr wrap="square" rtlCol="0">
            <a:spAutoFit/>
          </a:bodyPr>
          <a:lstStyle/>
          <a:p>
            <a:pPr algn="ctr"/>
            <a:r>
              <a:rPr lang="zh-CN" altLang="en-US" sz="2400" b="1" dirty="0" smtClean="0">
                <a:solidFill>
                  <a:srgbClr val="0099A9"/>
                </a:solidFill>
                <a:latin typeface="方正兰亭准黑_GBK" panose="02000000000000000000" pitchFamily="2" charset="-122"/>
                <a:ea typeface="方正兰亭准黑_GBK" panose="02000000000000000000" pitchFamily="2" charset="-122"/>
              </a:rPr>
              <a:t>中断系统的功能</a:t>
            </a:r>
            <a:endParaRPr lang="zh-CN" altLang="en-US" sz="2400" b="1" dirty="0">
              <a:solidFill>
                <a:srgbClr val="0099A9"/>
              </a:solidFill>
              <a:latin typeface="方正兰亭准黑_GBK" panose="02000000000000000000" pitchFamily="2" charset="-122"/>
              <a:ea typeface="方正兰亭准黑_GBK" panose="02000000000000000000" pitchFamily="2" charset="-122"/>
            </a:endParaRPr>
          </a:p>
        </p:txBody>
      </p:sp>
      <p:sp>
        <p:nvSpPr>
          <p:cNvPr id="168" name="Freeform 738"/>
          <p:cNvSpPr>
            <a:spLocks noEditPoints="1"/>
          </p:cNvSpPr>
          <p:nvPr/>
        </p:nvSpPr>
        <p:spPr bwMode="auto">
          <a:xfrm>
            <a:off x="2115262" y="2344393"/>
            <a:ext cx="156384" cy="224480"/>
          </a:xfrm>
          <a:custGeom>
            <a:avLst/>
            <a:gdLst>
              <a:gd name="T0" fmla="*/ 50 w 141"/>
              <a:gd name="T1" fmla="*/ 181 h 202"/>
              <a:gd name="T2" fmla="*/ 61 w 141"/>
              <a:gd name="T3" fmla="*/ 177 h 202"/>
              <a:gd name="T4" fmla="*/ 58 w 141"/>
              <a:gd name="T5" fmla="*/ 195 h 202"/>
              <a:gd name="T6" fmla="*/ 131 w 141"/>
              <a:gd name="T7" fmla="*/ 171 h 202"/>
              <a:gd name="T8" fmla="*/ 100 w 141"/>
              <a:gd name="T9" fmla="*/ 173 h 202"/>
              <a:gd name="T10" fmla="*/ 83 w 141"/>
              <a:gd name="T11" fmla="*/ 168 h 202"/>
              <a:gd name="T12" fmla="*/ 88 w 141"/>
              <a:gd name="T13" fmla="*/ 167 h 202"/>
              <a:gd name="T14" fmla="*/ 82 w 141"/>
              <a:gd name="T15" fmla="*/ 185 h 202"/>
              <a:gd name="T16" fmla="*/ 121 w 141"/>
              <a:gd name="T17" fmla="*/ 150 h 202"/>
              <a:gd name="T18" fmla="*/ 131 w 141"/>
              <a:gd name="T19" fmla="*/ 148 h 202"/>
              <a:gd name="T20" fmla="*/ 131 w 141"/>
              <a:gd name="T21" fmla="*/ 148 h 202"/>
              <a:gd name="T22" fmla="*/ 95 w 141"/>
              <a:gd name="T23" fmla="*/ 122 h 202"/>
              <a:gd name="T24" fmla="*/ 38 w 141"/>
              <a:gd name="T25" fmla="*/ 115 h 202"/>
              <a:gd name="T26" fmla="*/ 31 w 141"/>
              <a:gd name="T27" fmla="*/ 113 h 202"/>
              <a:gd name="T28" fmla="*/ 92 w 141"/>
              <a:gd name="T29" fmla="*/ 114 h 202"/>
              <a:gd name="T30" fmla="*/ 92 w 141"/>
              <a:gd name="T31" fmla="*/ 114 h 202"/>
              <a:gd name="T32" fmla="*/ 85 w 141"/>
              <a:gd name="T33" fmla="*/ 109 h 202"/>
              <a:gd name="T34" fmla="*/ 63 w 141"/>
              <a:gd name="T35" fmla="*/ 101 h 202"/>
              <a:gd name="T36" fmla="*/ 72 w 141"/>
              <a:gd name="T37" fmla="*/ 107 h 202"/>
              <a:gd name="T38" fmla="*/ 72 w 141"/>
              <a:gd name="T39" fmla="*/ 107 h 202"/>
              <a:gd name="T40" fmla="*/ 33 w 141"/>
              <a:gd name="T41" fmla="*/ 62 h 202"/>
              <a:gd name="T42" fmla="*/ 51 w 141"/>
              <a:gd name="T43" fmla="*/ 45 h 202"/>
              <a:gd name="T44" fmla="*/ 37 w 141"/>
              <a:gd name="T45" fmla="*/ 75 h 202"/>
              <a:gd name="T46" fmla="*/ 57 w 141"/>
              <a:gd name="T47" fmla="*/ 55 h 202"/>
              <a:gd name="T48" fmla="*/ 62 w 141"/>
              <a:gd name="T49" fmla="*/ 53 h 202"/>
              <a:gd name="T50" fmla="*/ 84 w 141"/>
              <a:gd name="T51" fmla="*/ 41 h 202"/>
              <a:gd name="T52" fmla="*/ 35 w 141"/>
              <a:gd name="T53" fmla="*/ 102 h 202"/>
              <a:gd name="T54" fmla="*/ 17 w 141"/>
              <a:gd name="T55" fmla="*/ 37 h 202"/>
              <a:gd name="T56" fmla="*/ 16 w 141"/>
              <a:gd name="T57" fmla="*/ 36 h 202"/>
              <a:gd name="T58" fmla="*/ 36 w 141"/>
              <a:gd name="T59" fmla="*/ 28 h 202"/>
              <a:gd name="T60" fmla="*/ 40 w 141"/>
              <a:gd name="T61" fmla="*/ 46 h 202"/>
              <a:gd name="T62" fmla="*/ 29 w 141"/>
              <a:gd name="T63" fmla="*/ 79 h 202"/>
              <a:gd name="T64" fmla="*/ 87 w 141"/>
              <a:gd name="T65" fmla="*/ 71 h 202"/>
              <a:gd name="T66" fmla="*/ 114 w 141"/>
              <a:gd name="T67" fmla="*/ 142 h 202"/>
              <a:gd name="T68" fmla="*/ 113 w 141"/>
              <a:gd name="T69" fmla="*/ 144 h 202"/>
              <a:gd name="T70" fmla="*/ 128 w 141"/>
              <a:gd name="T71" fmla="*/ 167 h 202"/>
              <a:gd name="T72" fmla="*/ 94 w 141"/>
              <a:gd name="T73" fmla="*/ 157 h 202"/>
              <a:gd name="T74" fmla="*/ 50 w 141"/>
              <a:gd name="T75" fmla="*/ 151 h 202"/>
              <a:gd name="T76" fmla="*/ 98 w 141"/>
              <a:gd name="T77" fmla="*/ 125 h 202"/>
              <a:gd name="T78" fmla="*/ 84 w 141"/>
              <a:gd name="T79" fmla="*/ 95 h 202"/>
              <a:gd name="T80" fmla="*/ 36 w 141"/>
              <a:gd name="T81" fmla="*/ 102 h 202"/>
              <a:gd name="T82" fmla="*/ 2 w 141"/>
              <a:gd name="T83" fmla="*/ 16 h 202"/>
              <a:gd name="T84" fmla="*/ 1 w 141"/>
              <a:gd name="T85" fmla="*/ 17 h 202"/>
              <a:gd name="T86" fmla="*/ 2 w 141"/>
              <a:gd name="T87" fmla="*/ 19 h 202"/>
              <a:gd name="T88" fmla="*/ 8 w 141"/>
              <a:gd name="T89" fmla="*/ 92 h 202"/>
              <a:gd name="T90" fmla="*/ 24 w 141"/>
              <a:gd name="T91" fmla="*/ 114 h 202"/>
              <a:gd name="T92" fmla="*/ 38 w 141"/>
              <a:gd name="T93" fmla="*/ 119 h 202"/>
              <a:gd name="T94" fmla="*/ 77 w 141"/>
              <a:gd name="T95" fmla="*/ 112 h 202"/>
              <a:gd name="T96" fmla="*/ 87 w 141"/>
              <a:gd name="T97" fmla="*/ 115 h 202"/>
              <a:gd name="T98" fmla="*/ 87 w 141"/>
              <a:gd name="T99" fmla="*/ 130 h 202"/>
              <a:gd name="T100" fmla="*/ 55 w 141"/>
              <a:gd name="T101" fmla="*/ 198 h 202"/>
              <a:gd name="T102" fmla="*/ 57 w 141"/>
              <a:gd name="T103" fmla="*/ 199 h 202"/>
              <a:gd name="T104" fmla="*/ 60 w 141"/>
              <a:gd name="T105" fmla="*/ 198 h 202"/>
              <a:gd name="T106" fmla="*/ 116 w 141"/>
              <a:gd name="T107" fmla="*/ 200 h 202"/>
              <a:gd name="T108" fmla="*/ 140 w 141"/>
              <a:gd name="T109" fmla="*/ 182 h 202"/>
              <a:gd name="T110" fmla="*/ 141 w 141"/>
              <a:gd name="T111" fmla="*/ 131 h 202"/>
              <a:gd name="T112" fmla="*/ 128 w 141"/>
              <a:gd name="T113" fmla="*/ 97 h 202"/>
              <a:gd name="T114" fmla="*/ 47 w 141"/>
              <a:gd name="T115" fmla="*/ 77 h 202"/>
              <a:gd name="T116" fmla="*/ 41 w 141"/>
              <a:gd name="T117" fmla="*/ 68 h 202"/>
              <a:gd name="T118" fmla="*/ 86 w 141"/>
              <a:gd name="T119" fmla="*/ 51 h 202"/>
              <a:gd name="T120" fmla="*/ 78 w 141"/>
              <a:gd name="T121" fmla="*/ 8 h 202"/>
              <a:gd name="T122" fmla="*/ 24 w 141"/>
              <a:gd name="T123" fmla="*/ 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1" h="202">
                <a:moveTo>
                  <a:pt x="116" y="191"/>
                </a:moveTo>
                <a:cubicBezTo>
                  <a:pt x="115" y="189"/>
                  <a:pt x="114" y="187"/>
                  <a:pt x="113" y="186"/>
                </a:cubicBezTo>
                <a:cubicBezTo>
                  <a:pt x="115" y="184"/>
                  <a:pt x="118" y="182"/>
                  <a:pt x="120" y="180"/>
                </a:cubicBezTo>
                <a:cubicBezTo>
                  <a:pt x="119" y="183"/>
                  <a:pt x="117" y="187"/>
                  <a:pt x="116" y="191"/>
                </a:cubicBezTo>
                <a:moveTo>
                  <a:pt x="53" y="187"/>
                </a:moveTo>
                <a:cubicBezTo>
                  <a:pt x="52" y="185"/>
                  <a:pt x="51" y="183"/>
                  <a:pt x="50" y="181"/>
                </a:cubicBezTo>
                <a:cubicBezTo>
                  <a:pt x="52" y="181"/>
                  <a:pt x="53" y="180"/>
                  <a:pt x="55" y="179"/>
                </a:cubicBezTo>
                <a:cubicBezTo>
                  <a:pt x="55" y="182"/>
                  <a:pt x="54" y="184"/>
                  <a:pt x="53" y="187"/>
                </a:cubicBezTo>
                <a:moveTo>
                  <a:pt x="58" y="195"/>
                </a:moveTo>
                <a:cubicBezTo>
                  <a:pt x="57" y="194"/>
                  <a:pt x="57" y="192"/>
                  <a:pt x="56" y="191"/>
                </a:cubicBezTo>
                <a:cubicBezTo>
                  <a:pt x="56" y="191"/>
                  <a:pt x="56" y="191"/>
                  <a:pt x="56" y="191"/>
                </a:cubicBezTo>
                <a:cubicBezTo>
                  <a:pt x="58" y="186"/>
                  <a:pt x="59" y="182"/>
                  <a:pt x="61" y="177"/>
                </a:cubicBezTo>
                <a:cubicBezTo>
                  <a:pt x="61" y="177"/>
                  <a:pt x="61" y="177"/>
                  <a:pt x="61" y="177"/>
                </a:cubicBezTo>
                <a:cubicBezTo>
                  <a:pt x="63" y="176"/>
                  <a:pt x="66" y="175"/>
                  <a:pt x="69" y="174"/>
                </a:cubicBezTo>
                <a:cubicBezTo>
                  <a:pt x="67" y="180"/>
                  <a:pt x="65" y="186"/>
                  <a:pt x="63" y="192"/>
                </a:cubicBezTo>
                <a:cubicBezTo>
                  <a:pt x="63" y="193"/>
                  <a:pt x="63" y="193"/>
                  <a:pt x="63" y="193"/>
                </a:cubicBezTo>
                <a:cubicBezTo>
                  <a:pt x="63" y="193"/>
                  <a:pt x="62" y="193"/>
                  <a:pt x="62" y="193"/>
                </a:cubicBezTo>
                <a:cubicBezTo>
                  <a:pt x="60" y="194"/>
                  <a:pt x="59" y="194"/>
                  <a:pt x="58" y="195"/>
                </a:cubicBezTo>
                <a:moveTo>
                  <a:pt x="119" y="197"/>
                </a:moveTo>
                <a:cubicBezTo>
                  <a:pt x="119" y="196"/>
                  <a:pt x="119" y="196"/>
                  <a:pt x="119" y="196"/>
                </a:cubicBezTo>
                <a:cubicBezTo>
                  <a:pt x="119" y="196"/>
                  <a:pt x="119" y="196"/>
                  <a:pt x="119" y="196"/>
                </a:cubicBezTo>
                <a:cubicBezTo>
                  <a:pt x="121" y="189"/>
                  <a:pt x="124" y="182"/>
                  <a:pt x="127" y="174"/>
                </a:cubicBezTo>
                <a:cubicBezTo>
                  <a:pt x="127" y="174"/>
                  <a:pt x="127" y="174"/>
                  <a:pt x="127" y="174"/>
                </a:cubicBezTo>
                <a:cubicBezTo>
                  <a:pt x="128" y="173"/>
                  <a:pt x="129" y="172"/>
                  <a:pt x="131" y="171"/>
                </a:cubicBezTo>
                <a:cubicBezTo>
                  <a:pt x="133" y="175"/>
                  <a:pt x="134" y="178"/>
                  <a:pt x="136" y="182"/>
                </a:cubicBezTo>
                <a:cubicBezTo>
                  <a:pt x="136" y="183"/>
                  <a:pt x="136" y="183"/>
                  <a:pt x="136" y="183"/>
                </a:cubicBezTo>
                <a:cubicBezTo>
                  <a:pt x="130" y="187"/>
                  <a:pt x="126" y="191"/>
                  <a:pt x="119" y="197"/>
                </a:cubicBezTo>
                <a:moveTo>
                  <a:pt x="95" y="179"/>
                </a:moveTo>
                <a:cubicBezTo>
                  <a:pt x="96" y="176"/>
                  <a:pt x="97" y="173"/>
                  <a:pt x="98" y="170"/>
                </a:cubicBezTo>
                <a:cubicBezTo>
                  <a:pt x="99" y="171"/>
                  <a:pt x="99" y="172"/>
                  <a:pt x="100" y="173"/>
                </a:cubicBezTo>
                <a:cubicBezTo>
                  <a:pt x="100" y="174"/>
                  <a:pt x="101" y="175"/>
                  <a:pt x="101" y="176"/>
                </a:cubicBezTo>
                <a:cubicBezTo>
                  <a:pt x="99" y="177"/>
                  <a:pt x="97" y="178"/>
                  <a:pt x="95" y="179"/>
                </a:cubicBezTo>
                <a:moveTo>
                  <a:pt x="68" y="191"/>
                </a:moveTo>
                <a:cubicBezTo>
                  <a:pt x="70" y="185"/>
                  <a:pt x="72" y="178"/>
                  <a:pt x="74" y="172"/>
                </a:cubicBezTo>
                <a:cubicBezTo>
                  <a:pt x="74" y="172"/>
                  <a:pt x="74" y="172"/>
                  <a:pt x="74" y="172"/>
                </a:cubicBezTo>
                <a:cubicBezTo>
                  <a:pt x="77" y="170"/>
                  <a:pt x="80" y="169"/>
                  <a:pt x="83" y="168"/>
                </a:cubicBezTo>
                <a:cubicBezTo>
                  <a:pt x="81" y="174"/>
                  <a:pt x="79" y="181"/>
                  <a:pt x="77" y="187"/>
                </a:cubicBezTo>
                <a:cubicBezTo>
                  <a:pt x="77" y="188"/>
                  <a:pt x="77" y="188"/>
                  <a:pt x="77" y="188"/>
                </a:cubicBezTo>
                <a:cubicBezTo>
                  <a:pt x="76" y="188"/>
                  <a:pt x="75" y="188"/>
                  <a:pt x="74" y="189"/>
                </a:cubicBezTo>
                <a:cubicBezTo>
                  <a:pt x="72" y="189"/>
                  <a:pt x="70" y="190"/>
                  <a:pt x="68" y="191"/>
                </a:cubicBezTo>
                <a:moveTo>
                  <a:pt x="82" y="185"/>
                </a:moveTo>
                <a:cubicBezTo>
                  <a:pt x="84" y="179"/>
                  <a:pt x="86" y="173"/>
                  <a:pt x="88" y="167"/>
                </a:cubicBezTo>
                <a:cubicBezTo>
                  <a:pt x="88" y="166"/>
                  <a:pt x="88" y="166"/>
                  <a:pt x="88" y="165"/>
                </a:cubicBezTo>
                <a:cubicBezTo>
                  <a:pt x="90" y="164"/>
                  <a:pt x="92" y="163"/>
                  <a:pt x="94" y="162"/>
                </a:cubicBezTo>
                <a:cubicBezTo>
                  <a:pt x="94" y="163"/>
                  <a:pt x="95" y="164"/>
                  <a:pt x="95" y="165"/>
                </a:cubicBezTo>
                <a:cubicBezTo>
                  <a:pt x="93" y="170"/>
                  <a:pt x="92" y="175"/>
                  <a:pt x="90" y="181"/>
                </a:cubicBezTo>
                <a:cubicBezTo>
                  <a:pt x="90" y="181"/>
                  <a:pt x="90" y="181"/>
                  <a:pt x="90" y="182"/>
                </a:cubicBezTo>
                <a:cubicBezTo>
                  <a:pt x="87" y="183"/>
                  <a:pt x="85" y="184"/>
                  <a:pt x="82" y="185"/>
                </a:cubicBezTo>
                <a:moveTo>
                  <a:pt x="118" y="146"/>
                </a:moveTo>
                <a:cubicBezTo>
                  <a:pt x="118" y="145"/>
                  <a:pt x="118" y="145"/>
                  <a:pt x="118" y="144"/>
                </a:cubicBezTo>
                <a:cubicBezTo>
                  <a:pt x="118" y="144"/>
                  <a:pt x="119" y="143"/>
                  <a:pt x="119" y="143"/>
                </a:cubicBezTo>
                <a:cubicBezTo>
                  <a:pt x="119" y="144"/>
                  <a:pt x="119" y="145"/>
                  <a:pt x="118" y="146"/>
                </a:cubicBezTo>
                <a:moveTo>
                  <a:pt x="124" y="155"/>
                </a:moveTo>
                <a:cubicBezTo>
                  <a:pt x="123" y="154"/>
                  <a:pt x="122" y="152"/>
                  <a:pt x="121" y="150"/>
                </a:cubicBezTo>
                <a:cubicBezTo>
                  <a:pt x="123" y="145"/>
                  <a:pt x="125" y="140"/>
                  <a:pt x="127" y="135"/>
                </a:cubicBezTo>
                <a:cubicBezTo>
                  <a:pt x="127" y="135"/>
                  <a:pt x="127" y="135"/>
                  <a:pt x="127" y="135"/>
                </a:cubicBezTo>
                <a:cubicBezTo>
                  <a:pt x="128" y="133"/>
                  <a:pt x="130" y="131"/>
                  <a:pt x="131" y="128"/>
                </a:cubicBezTo>
                <a:cubicBezTo>
                  <a:pt x="129" y="133"/>
                  <a:pt x="128" y="139"/>
                  <a:pt x="127" y="143"/>
                </a:cubicBezTo>
                <a:cubicBezTo>
                  <a:pt x="126" y="148"/>
                  <a:pt x="125" y="153"/>
                  <a:pt x="124" y="155"/>
                </a:cubicBezTo>
                <a:moveTo>
                  <a:pt x="131" y="148"/>
                </a:moveTo>
                <a:cubicBezTo>
                  <a:pt x="132" y="143"/>
                  <a:pt x="133" y="138"/>
                  <a:pt x="134" y="133"/>
                </a:cubicBezTo>
                <a:cubicBezTo>
                  <a:pt x="135" y="130"/>
                  <a:pt x="135" y="127"/>
                  <a:pt x="136" y="125"/>
                </a:cubicBezTo>
                <a:cubicBezTo>
                  <a:pt x="136" y="127"/>
                  <a:pt x="137" y="128"/>
                  <a:pt x="137" y="128"/>
                </a:cubicBezTo>
                <a:cubicBezTo>
                  <a:pt x="137" y="129"/>
                  <a:pt x="137" y="130"/>
                  <a:pt x="137" y="130"/>
                </a:cubicBezTo>
                <a:cubicBezTo>
                  <a:pt x="137" y="130"/>
                  <a:pt x="137" y="130"/>
                  <a:pt x="137" y="130"/>
                </a:cubicBezTo>
                <a:cubicBezTo>
                  <a:pt x="137" y="136"/>
                  <a:pt x="134" y="143"/>
                  <a:pt x="131" y="148"/>
                </a:cubicBezTo>
                <a:moveTo>
                  <a:pt x="133" y="119"/>
                </a:moveTo>
                <a:cubicBezTo>
                  <a:pt x="133" y="119"/>
                  <a:pt x="133" y="118"/>
                  <a:pt x="133" y="118"/>
                </a:cubicBezTo>
                <a:cubicBezTo>
                  <a:pt x="133" y="118"/>
                  <a:pt x="133" y="118"/>
                  <a:pt x="133" y="118"/>
                </a:cubicBezTo>
                <a:cubicBezTo>
                  <a:pt x="133" y="119"/>
                  <a:pt x="133" y="119"/>
                  <a:pt x="133" y="119"/>
                </a:cubicBezTo>
                <a:cubicBezTo>
                  <a:pt x="133" y="119"/>
                  <a:pt x="133" y="119"/>
                  <a:pt x="133" y="119"/>
                </a:cubicBezTo>
                <a:moveTo>
                  <a:pt x="95" y="122"/>
                </a:moveTo>
                <a:cubicBezTo>
                  <a:pt x="95" y="121"/>
                  <a:pt x="95" y="121"/>
                  <a:pt x="95" y="120"/>
                </a:cubicBezTo>
                <a:cubicBezTo>
                  <a:pt x="95" y="118"/>
                  <a:pt x="96" y="116"/>
                  <a:pt x="97" y="113"/>
                </a:cubicBezTo>
                <a:cubicBezTo>
                  <a:pt x="97" y="113"/>
                  <a:pt x="97" y="113"/>
                  <a:pt x="97" y="113"/>
                </a:cubicBezTo>
                <a:cubicBezTo>
                  <a:pt x="97" y="116"/>
                  <a:pt x="96" y="119"/>
                  <a:pt x="95" y="122"/>
                </a:cubicBezTo>
                <a:moveTo>
                  <a:pt x="39" y="115"/>
                </a:moveTo>
                <a:cubicBezTo>
                  <a:pt x="39" y="115"/>
                  <a:pt x="38" y="115"/>
                  <a:pt x="38" y="115"/>
                </a:cubicBezTo>
                <a:cubicBezTo>
                  <a:pt x="37" y="115"/>
                  <a:pt x="36" y="115"/>
                  <a:pt x="35" y="115"/>
                </a:cubicBezTo>
                <a:cubicBezTo>
                  <a:pt x="36" y="112"/>
                  <a:pt x="36" y="109"/>
                  <a:pt x="37" y="106"/>
                </a:cubicBezTo>
                <a:cubicBezTo>
                  <a:pt x="40" y="106"/>
                  <a:pt x="43" y="106"/>
                  <a:pt x="45" y="105"/>
                </a:cubicBezTo>
                <a:cubicBezTo>
                  <a:pt x="44" y="108"/>
                  <a:pt x="43" y="112"/>
                  <a:pt x="42" y="115"/>
                </a:cubicBezTo>
                <a:cubicBezTo>
                  <a:pt x="41" y="115"/>
                  <a:pt x="40" y="115"/>
                  <a:pt x="39" y="115"/>
                </a:cubicBezTo>
                <a:moveTo>
                  <a:pt x="31" y="113"/>
                </a:moveTo>
                <a:cubicBezTo>
                  <a:pt x="29" y="113"/>
                  <a:pt x="28" y="112"/>
                  <a:pt x="26" y="110"/>
                </a:cubicBezTo>
                <a:cubicBezTo>
                  <a:pt x="24" y="108"/>
                  <a:pt x="23" y="105"/>
                  <a:pt x="21" y="103"/>
                </a:cubicBezTo>
                <a:cubicBezTo>
                  <a:pt x="23" y="104"/>
                  <a:pt x="25" y="105"/>
                  <a:pt x="28" y="105"/>
                </a:cubicBezTo>
                <a:cubicBezTo>
                  <a:pt x="29" y="106"/>
                  <a:pt x="31" y="106"/>
                  <a:pt x="33" y="106"/>
                </a:cubicBezTo>
                <a:cubicBezTo>
                  <a:pt x="32" y="108"/>
                  <a:pt x="31" y="111"/>
                  <a:pt x="31" y="113"/>
                </a:cubicBezTo>
                <a:moveTo>
                  <a:pt x="92" y="114"/>
                </a:moveTo>
                <a:cubicBezTo>
                  <a:pt x="92" y="114"/>
                  <a:pt x="91" y="113"/>
                  <a:pt x="91" y="112"/>
                </a:cubicBezTo>
                <a:cubicBezTo>
                  <a:pt x="90" y="112"/>
                  <a:pt x="89" y="111"/>
                  <a:pt x="89" y="111"/>
                </a:cubicBezTo>
                <a:cubicBezTo>
                  <a:pt x="90" y="108"/>
                  <a:pt x="91" y="106"/>
                  <a:pt x="92" y="103"/>
                </a:cubicBezTo>
                <a:cubicBezTo>
                  <a:pt x="93" y="104"/>
                  <a:pt x="94" y="105"/>
                  <a:pt x="95" y="106"/>
                </a:cubicBezTo>
                <a:cubicBezTo>
                  <a:pt x="95" y="106"/>
                  <a:pt x="95" y="106"/>
                  <a:pt x="95" y="106"/>
                </a:cubicBezTo>
                <a:cubicBezTo>
                  <a:pt x="94" y="109"/>
                  <a:pt x="93" y="112"/>
                  <a:pt x="92" y="114"/>
                </a:cubicBezTo>
                <a:moveTo>
                  <a:pt x="47" y="114"/>
                </a:moveTo>
                <a:cubicBezTo>
                  <a:pt x="48" y="111"/>
                  <a:pt x="49" y="107"/>
                  <a:pt x="50" y="104"/>
                </a:cubicBezTo>
                <a:cubicBezTo>
                  <a:pt x="53" y="103"/>
                  <a:pt x="55" y="103"/>
                  <a:pt x="58" y="102"/>
                </a:cubicBezTo>
                <a:cubicBezTo>
                  <a:pt x="57" y="105"/>
                  <a:pt x="56" y="108"/>
                  <a:pt x="54" y="112"/>
                </a:cubicBezTo>
                <a:cubicBezTo>
                  <a:pt x="52" y="112"/>
                  <a:pt x="49" y="113"/>
                  <a:pt x="47" y="114"/>
                </a:cubicBezTo>
                <a:moveTo>
                  <a:pt x="85" y="109"/>
                </a:moveTo>
                <a:cubicBezTo>
                  <a:pt x="84" y="108"/>
                  <a:pt x="82" y="108"/>
                  <a:pt x="80" y="107"/>
                </a:cubicBezTo>
                <a:cubicBezTo>
                  <a:pt x="81" y="105"/>
                  <a:pt x="82" y="102"/>
                  <a:pt x="83" y="99"/>
                </a:cubicBezTo>
                <a:cubicBezTo>
                  <a:pt x="85" y="99"/>
                  <a:pt x="87" y="100"/>
                  <a:pt x="88" y="100"/>
                </a:cubicBezTo>
                <a:cubicBezTo>
                  <a:pt x="87" y="103"/>
                  <a:pt x="86" y="106"/>
                  <a:pt x="85" y="109"/>
                </a:cubicBezTo>
                <a:moveTo>
                  <a:pt x="60" y="110"/>
                </a:moveTo>
                <a:cubicBezTo>
                  <a:pt x="61" y="107"/>
                  <a:pt x="62" y="104"/>
                  <a:pt x="63" y="101"/>
                </a:cubicBezTo>
                <a:cubicBezTo>
                  <a:pt x="63" y="100"/>
                  <a:pt x="63" y="100"/>
                  <a:pt x="63" y="100"/>
                </a:cubicBezTo>
                <a:cubicBezTo>
                  <a:pt x="64" y="100"/>
                  <a:pt x="64" y="100"/>
                  <a:pt x="65" y="100"/>
                </a:cubicBezTo>
                <a:cubicBezTo>
                  <a:pt x="67" y="99"/>
                  <a:pt x="69" y="99"/>
                  <a:pt x="71" y="98"/>
                </a:cubicBezTo>
                <a:cubicBezTo>
                  <a:pt x="70" y="101"/>
                  <a:pt x="69" y="105"/>
                  <a:pt x="67" y="108"/>
                </a:cubicBezTo>
                <a:cubicBezTo>
                  <a:pt x="65" y="108"/>
                  <a:pt x="62" y="109"/>
                  <a:pt x="60" y="110"/>
                </a:cubicBezTo>
                <a:moveTo>
                  <a:pt x="72" y="107"/>
                </a:moveTo>
                <a:cubicBezTo>
                  <a:pt x="73" y="104"/>
                  <a:pt x="74" y="101"/>
                  <a:pt x="76" y="98"/>
                </a:cubicBezTo>
                <a:cubicBezTo>
                  <a:pt x="76" y="98"/>
                  <a:pt x="76" y="98"/>
                  <a:pt x="76" y="98"/>
                </a:cubicBezTo>
                <a:cubicBezTo>
                  <a:pt x="77" y="98"/>
                  <a:pt x="78" y="98"/>
                  <a:pt x="79" y="98"/>
                </a:cubicBezTo>
                <a:cubicBezTo>
                  <a:pt x="78" y="101"/>
                  <a:pt x="77" y="104"/>
                  <a:pt x="76" y="107"/>
                </a:cubicBezTo>
                <a:cubicBezTo>
                  <a:pt x="75" y="107"/>
                  <a:pt x="75" y="107"/>
                  <a:pt x="75" y="107"/>
                </a:cubicBezTo>
                <a:cubicBezTo>
                  <a:pt x="74" y="107"/>
                  <a:pt x="73" y="107"/>
                  <a:pt x="72" y="107"/>
                </a:cubicBezTo>
                <a:moveTo>
                  <a:pt x="30" y="74"/>
                </a:moveTo>
                <a:cubicBezTo>
                  <a:pt x="28" y="72"/>
                  <a:pt x="27" y="70"/>
                  <a:pt x="26" y="67"/>
                </a:cubicBezTo>
                <a:cubicBezTo>
                  <a:pt x="26" y="67"/>
                  <a:pt x="26" y="67"/>
                  <a:pt x="26" y="67"/>
                </a:cubicBezTo>
                <a:cubicBezTo>
                  <a:pt x="26" y="64"/>
                  <a:pt x="28" y="61"/>
                  <a:pt x="31" y="57"/>
                </a:cubicBezTo>
                <a:cubicBezTo>
                  <a:pt x="33" y="56"/>
                  <a:pt x="34" y="54"/>
                  <a:pt x="36" y="53"/>
                </a:cubicBezTo>
                <a:cubicBezTo>
                  <a:pt x="35" y="56"/>
                  <a:pt x="34" y="59"/>
                  <a:pt x="33" y="62"/>
                </a:cubicBezTo>
                <a:cubicBezTo>
                  <a:pt x="32" y="67"/>
                  <a:pt x="31" y="71"/>
                  <a:pt x="30" y="74"/>
                </a:cubicBezTo>
                <a:moveTo>
                  <a:pt x="38" y="77"/>
                </a:moveTo>
                <a:cubicBezTo>
                  <a:pt x="36" y="77"/>
                  <a:pt x="35" y="77"/>
                  <a:pt x="34" y="76"/>
                </a:cubicBezTo>
                <a:cubicBezTo>
                  <a:pt x="34" y="73"/>
                  <a:pt x="36" y="68"/>
                  <a:pt x="38" y="63"/>
                </a:cubicBezTo>
                <a:cubicBezTo>
                  <a:pt x="39" y="58"/>
                  <a:pt x="41" y="52"/>
                  <a:pt x="42" y="49"/>
                </a:cubicBezTo>
                <a:cubicBezTo>
                  <a:pt x="45" y="48"/>
                  <a:pt x="48" y="46"/>
                  <a:pt x="51" y="45"/>
                </a:cubicBezTo>
                <a:cubicBezTo>
                  <a:pt x="49" y="49"/>
                  <a:pt x="46" y="54"/>
                  <a:pt x="45" y="58"/>
                </a:cubicBezTo>
                <a:cubicBezTo>
                  <a:pt x="44" y="59"/>
                  <a:pt x="44" y="60"/>
                  <a:pt x="45" y="60"/>
                </a:cubicBezTo>
                <a:cubicBezTo>
                  <a:pt x="44" y="61"/>
                  <a:pt x="44" y="61"/>
                  <a:pt x="43" y="61"/>
                </a:cubicBezTo>
                <a:cubicBezTo>
                  <a:pt x="41" y="63"/>
                  <a:pt x="39" y="64"/>
                  <a:pt x="38" y="66"/>
                </a:cubicBezTo>
                <a:cubicBezTo>
                  <a:pt x="37" y="67"/>
                  <a:pt x="36" y="69"/>
                  <a:pt x="36" y="72"/>
                </a:cubicBezTo>
                <a:cubicBezTo>
                  <a:pt x="36" y="73"/>
                  <a:pt x="36" y="74"/>
                  <a:pt x="37" y="75"/>
                </a:cubicBezTo>
                <a:cubicBezTo>
                  <a:pt x="37" y="76"/>
                  <a:pt x="37" y="77"/>
                  <a:pt x="38" y="77"/>
                </a:cubicBezTo>
                <a:moveTo>
                  <a:pt x="49" y="58"/>
                </a:moveTo>
                <a:cubicBezTo>
                  <a:pt x="51" y="53"/>
                  <a:pt x="54" y="48"/>
                  <a:pt x="56" y="43"/>
                </a:cubicBezTo>
                <a:cubicBezTo>
                  <a:pt x="57" y="43"/>
                  <a:pt x="57" y="43"/>
                  <a:pt x="57" y="43"/>
                </a:cubicBezTo>
                <a:cubicBezTo>
                  <a:pt x="59" y="42"/>
                  <a:pt x="61" y="41"/>
                  <a:pt x="63" y="41"/>
                </a:cubicBezTo>
                <a:cubicBezTo>
                  <a:pt x="61" y="45"/>
                  <a:pt x="59" y="50"/>
                  <a:pt x="57" y="55"/>
                </a:cubicBezTo>
                <a:cubicBezTo>
                  <a:pt x="54" y="56"/>
                  <a:pt x="52" y="57"/>
                  <a:pt x="49" y="58"/>
                </a:cubicBezTo>
                <a:moveTo>
                  <a:pt x="73" y="50"/>
                </a:moveTo>
                <a:cubicBezTo>
                  <a:pt x="75" y="46"/>
                  <a:pt x="77" y="43"/>
                  <a:pt x="78" y="39"/>
                </a:cubicBezTo>
                <a:cubicBezTo>
                  <a:pt x="79" y="42"/>
                  <a:pt x="81" y="45"/>
                  <a:pt x="82" y="47"/>
                </a:cubicBezTo>
                <a:cubicBezTo>
                  <a:pt x="80" y="48"/>
                  <a:pt x="77" y="49"/>
                  <a:pt x="73" y="50"/>
                </a:cubicBezTo>
                <a:moveTo>
                  <a:pt x="62" y="53"/>
                </a:moveTo>
                <a:cubicBezTo>
                  <a:pt x="64" y="48"/>
                  <a:pt x="66" y="44"/>
                  <a:pt x="69" y="39"/>
                </a:cubicBezTo>
                <a:cubicBezTo>
                  <a:pt x="70" y="39"/>
                  <a:pt x="72" y="39"/>
                  <a:pt x="74" y="39"/>
                </a:cubicBezTo>
                <a:cubicBezTo>
                  <a:pt x="72" y="42"/>
                  <a:pt x="70" y="46"/>
                  <a:pt x="68" y="50"/>
                </a:cubicBezTo>
                <a:cubicBezTo>
                  <a:pt x="68" y="51"/>
                  <a:pt x="68" y="51"/>
                  <a:pt x="68" y="51"/>
                </a:cubicBezTo>
                <a:cubicBezTo>
                  <a:pt x="66" y="52"/>
                  <a:pt x="64" y="52"/>
                  <a:pt x="62" y="53"/>
                </a:cubicBezTo>
                <a:moveTo>
                  <a:pt x="84" y="41"/>
                </a:moveTo>
                <a:cubicBezTo>
                  <a:pt x="83" y="39"/>
                  <a:pt x="82" y="37"/>
                  <a:pt x="81" y="35"/>
                </a:cubicBezTo>
                <a:cubicBezTo>
                  <a:pt x="81" y="29"/>
                  <a:pt x="80" y="23"/>
                  <a:pt x="80" y="17"/>
                </a:cubicBezTo>
                <a:cubicBezTo>
                  <a:pt x="81" y="20"/>
                  <a:pt x="83" y="23"/>
                  <a:pt x="84" y="25"/>
                </a:cubicBezTo>
                <a:cubicBezTo>
                  <a:pt x="85" y="26"/>
                  <a:pt x="85" y="26"/>
                  <a:pt x="85" y="26"/>
                </a:cubicBezTo>
                <a:cubicBezTo>
                  <a:pt x="84" y="31"/>
                  <a:pt x="84" y="36"/>
                  <a:pt x="84" y="41"/>
                </a:cubicBezTo>
                <a:moveTo>
                  <a:pt x="35" y="102"/>
                </a:moveTo>
                <a:cubicBezTo>
                  <a:pt x="33" y="102"/>
                  <a:pt x="31" y="102"/>
                  <a:pt x="29" y="101"/>
                </a:cubicBezTo>
                <a:cubicBezTo>
                  <a:pt x="20" y="99"/>
                  <a:pt x="15" y="94"/>
                  <a:pt x="11" y="89"/>
                </a:cubicBezTo>
                <a:cubicBezTo>
                  <a:pt x="8" y="84"/>
                  <a:pt x="6" y="79"/>
                  <a:pt x="5" y="77"/>
                </a:cubicBezTo>
                <a:cubicBezTo>
                  <a:pt x="5" y="75"/>
                  <a:pt x="4" y="72"/>
                  <a:pt x="4" y="70"/>
                </a:cubicBezTo>
                <a:cubicBezTo>
                  <a:pt x="4" y="59"/>
                  <a:pt x="10" y="46"/>
                  <a:pt x="16" y="39"/>
                </a:cubicBezTo>
                <a:cubicBezTo>
                  <a:pt x="16" y="39"/>
                  <a:pt x="17" y="38"/>
                  <a:pt x="17" y="37"/>
                </a:cubicBezTo>
                <a:cubicBezTo>
                  <a:pt x="17" y="37"/>
                  <a:pt x="17" y="37"/>
                  <a:pt x="17" y="37"/>
                </a:cubicBezTo>
                <a:cubicBezTo>
                  <a:pt x="17" y="37"/>
                  <a:pt x="17" y="37"/>
                  <a:pt x="17" y="37"/>
                </a:cubicBezTo>
                <a:cubicBezTo>
                  <a:pt x="17" y="37"/>
                  <a:pt x="17" y="37"/>
                  <a:pt x="17" y="37"/>
                </a:cubicBezTo>
                <a:cubicBezTo>
                  <a:pt x="17" y="37"/>
                  <a:pt x="17" y="37"/>
                  <a:pt x="17" y="37"/>
                </a:cubicBezTo>
                <a:cubicBezTo>
                  <a:pt x="17" y="37"/>
                  <a:pt x="17" y="37"/>
                  <a:pt x="17" y="37"/>
                </a:cubicBezTo>
                <a:cubicBezTo>
                  <a:pt x="16" y="36"/>
                  <a:pt x="16" y="36"/>
                  <a:pt x="16" y="36"/>
                </a:cubicBezTo>
                <a:cubicBezTo>
                  <a:pt x="16" y="35"/>
                  <a:pt x="14" y="32"/>
                  <a:pt x="12" y="27"/>
                </a:cubicBezTo>
                <a:cubicBezTo>
                  <a:pt x="11" y="24"/>
                  <a:pt x="9" y="21"/>
                  <a:pt x="6" y="18"/>
                </a:cubicBezTo>
                <a:cubicBezTo>
                  <a:pt x="12" y="14"/>
                  <a:pt x="16" y="10"/>
                  <a:pt x="21" y="6"/>
                </a:cubicBezTo>
                <a:cubicBezTo>
                  <a:pt x="25" y="12"/>
                  <a:pt x="29" y="19"/>
                  <a:pt x="33" y="27"/>
                </a:cubicBezTo>
                <a:cubicBezTo>
                  <a:pt x="33" y="27"/>
                  <a:pt x="34" y="28"/>
                  <a:pt x="35" y="28"/>
                </a:cubicBezTo>
                <a:cubicBezTo>
                  <a:pt x="35" y="28"/>
                  <a:pt x="35" y="28"/>
                  <a:pt x="36" y="28"/>
                </a:cubicBezTo>
                <a:cubicBezTo>
                  <a:pt x="36" y="27"/>
                  <a:pt x="37" y="27"/>
                  <a:pt x="37" y="26"/>
                </a:cubicBezTo>
                <a:cubicBezTo>
                  <a:pt x="45" y="22"/>
                  <a:pt x="64" y="15"/>
                  <a:pt x="75" y="13"/>
                </a:cubicBezTo>
                <a:cubicBezTo>
                  <a:pt x="76" y="20"/>
                  <a:pt x="76" y="27"/>
                  <a:pt x="77" y="34"/>
                </a:cubicBezTo>
                <a:cubicBezTo>
                  <a:pt x="76" y="34"/>
                  <a:pt x="76" y="34"/>
                  <a:pt x="76" y="34"/>
                </a:cubicBezTo>
                <a:cubicBezTo>
                  <a:pt x="67" y="34"/>
                  <a:pt x="54" y="38"/>
                  <a:pt x="43" y="44"/>
                </a:cubicBezTo>
                <a:cubicBezTo>
                  <a:pt x="42" y="45"/>
                  <a:pt x="41" y="45"/>
                  <a:pt x="40" y="46"/>
                </a:cubicBezTo>
                <a:cubicBezTo>
                  <a:pt x="39" y="46"/>
                  <a:pt x="39" y="46"/>
                  <a:pt x="39" y="46"/>
                </a:cubicBezTo>
                <a:cubicBezTo>
                  <a:pt x="35" y="49"/>
                  <a:pt x="31" y="51"/>
                  <a:pt x="28" y="54"/>
                </a:cubicBezTo>
                <a:cubicBezTo>
                  <a:pt x="25" y="58"/>
                  <a:pt x="22" y="62"/>
                  <a:pt x="22" y="67"/>
                </a:cubicBezTo>
                <a:cubicBezTo>
                  <a:pt x="22" y="68"/>
                  <a:pt x="22" y="68"/>
                  <a:pt x="22" y="68"/>
                </a:cubicBezTo>
                <a:cubicBezTo>
                  <a:pt x="23" y="73"/>
                  <a:pt x="25" y="76"/>
                  <a:pt x="29" y="79"/>
                </a:cubicBezTo>
                <a:cubicBezTo>
                  <a:pt x="29" y="79"/>
                  <a:pt x="29" y="79"/>
                  <a:pt x="29" y="79"/>
                </a:cubicBezTo>
                <a:cubicBezTo>
                  <a:pt x="29" y="79"/>
                  <a:pt x="30" y="80"/>
                  <a:pt x="30" y="80"/>
                </a:cubicBezTo>
                <a:cubicBezTo>
                  <a:pt x="31" y="80"/>
                  <a:pt x="31" y="80"/>
                  <a:pt x="31" y="80"/>
                </a:cubicBezTo>
                <a:cubicBezTo>
                  <a:pt x="34" y="81"/>
                  <a:pt x="38" y="82"/>
                  <a:pt x="41" y="82"/>
                </a:cubicBezTo>
                <a:cubicBezTo>
                  <a:pt x="43" y="82"/>
                  <a:pt x="46" y="82"/>
                  <a:pt x="48" y="81"/>
                </a:cubicBezTo>
                <a:cubicBezTo>
                  <a:pt x="58" y="79"/>
                  <a:pt x="68" y="73"/>
                  <a:pt x="77" y="72"/>
                </a:cubicBezTo>
                <a:cubicBezTo>
                  <a:pt x="81" y="72"/>
                  <a:pt x="84" y="71"/>
                  <a:pt x="87" y="71"/>
                </a:cubicBezTo>
                <a:cubicBezTo>
                  <a:pt x="92" y="71"/>
                  <a:pt x="97" y="72"/>
                  <a:pt x="101" y="74"/>
                </a:cubicBezTo>
                <a:cubicBezTo>
                  <a:pt x="106" y="77"/>
                  <a:pt x="110" y="80"/>
                  <a:pt x="115" y="85"/>
                </a:cubicBezTo>
                <a:cubicBezTo>
                  <a:pt x="123" y="94"/>
                  <a:pt x="129" y="105"/>
                  <a:pt x="129" y="116"/>
                </a:cubicBezTo>
                <a:cubicBezTo>
                  <a:pt x="129" y="120"/>
                  <a:pt x="128" y="123"/>
                  <a:pt x="127" y="127"/>
                </a:cubicBezTo>
                <a:cubicBezTo>
                  <a:pt x="126" y="129"/>
                  <a:pt x="123" y="132"/>
                  <a:pt x="121" y="135"/>
                </a:cubicBezTo>
                <a:cubicBezTo>
                  <a:pt x="118" y="138"/>
                  <a:pt x="116" y="140"/>
                  <a:pt x="114" y="142"/>
                </a:cubicBezTo>
                <a:cubicBezTo>
                  <a:pt x="113" y="143"/>
                  <a:pt x="113" y="143"/>
                  <a:pt x="113" y="143"/>
                </a:cubicBezTo>
                <a:cubicBezTo>
                  <a:pt x="113" y="143"/>
                  <a:pt x="113" y="143"/>
                  <a:pt x="113" y="143"/>
                </a:cubicBezTo>
                <a:cubicBezTo>
                  <a:pt x="113" y="143"/>
                  <a:pt x="113" y="143"/>
                  <a:pt x="113" y="143"/>
                </a:cubicBezTo>
                <a:cubicBezTo>
                  <a:pt x="113" y="144"/>
                  <a:pt x="113" y="144"/>
                  <a:pt x="113" y="144"/>
                </a:cubicBezTo>
                <a:cubicBezTo>
                  <a:pt x="113" y="144"/>
                  <a:pt x="113" y="144"/>
                  <a:pt x="113" y="144"/>
                </a:cubicBezTo>
                <a:cubicBezTo>
                  <a:pt x="113" y="144"/>
                  <a:pt x="113" y="144"/>
                  <a:pt x="113" y="144"/>
                </a:cubicBezTo>
                <a:cubicBezTo>
                  <a:pt x="113" y="145"/>
                  <a:pt x="113" y="145"/>
                  <a:pt x="113" y="145"/>
                </a:cubicBezTo>
                <a:cubicBezTo>
                  <a:pt x="113" y="145"/>
                  <a:pt x="113" y="145"/>
                  <a:pt x="113" y="145"/>
                </a:cubicBezTo>
                <a:cubicBezTo>
                  <a:pt x="114" y="147"/>
                  <a:pt x="116" y="149"/>
                  <a:pt x="117" y="151"/>
                </a:cubicBezTo>
                <a:cubicBezTo>
                  <a:pt x="116" y="152"/>
                  <a:pt x="117" y="153"/>
                  <a:pt x="118" y="153"/>
                </a:cubicBezTo>
                <a:cubicBezTo>
                  <a:pt x="118" y="154"/>
                  <a:pt x="118" y="154"/>
                  <a:pt x="118" y="154"/>
                </a:cubicBezTo>
                <a:cubicBezTo>
                  <a:pt x="121" y="158"/>
                  <a:pt x="124" y="162"/>
                  <a:pt x="128" y="167"/>
                </a:cubicBezTo>
                <a:cubicBezTo>
                  <a:pt x="123" y="172"/>
                  <a:pt x="116" y="178"/>
                  <a:pt x="110" y="182"/>
                </a:cubicBezTo>
                <a:cubicBezTo>
                  <a:pt x="110" y="182"/>
                  <a:pt x="110" y="182"/>
                  <a:pt x="110" y="182"/>
                </a:cubicBezTo>
                <a:cubicBezTo>
                  <a:pt x="109" y="182"/>
                  <a:pt x="109" y="182"/>
                  <a:pt x="109" y="182"/>
                </a:cubicBezTo>
                <a:cubicBezTo>
                  <a:pt x="107" y="177"/>
                  <a:pt x="105" y="174"/>
                  <a:pt x="104" y="171"/>
                </a:cubicBezTo>
                <a:cubicBezTo>
                  <a:pt x="102" y="168"/>
                  <a:pt x="100" y="164"/>
                  <a:pt x="96" y="158"/>
                </a:cubicBezTo>
                <a:cubicBezTo>
                  <a:pt x="96" y="157"/>
                  <a:pt x="95" y="157"/>
                  <a:pt x="94" y="157"/>
                </a:cubicBezTo>
                <a:cubicBezTo>
                  <a:pt x="94" y="157"/>
                  <a:pt x="94" y="157"/>
                  <a:pt x="93" y="157"/>
                </a:cubicBezTo>
                <a:cubicBezTo>
                  <a:pt x="93" y="157"/>
                  <a:pt x="93" y="158"/>
                  <a:pt x="92" y="158"/>
                </a:cubicBezTo>
                <a:cubicBezTo>
                  <a:pt x="88" y="161"/>
                  <a:pt x="79" y="165"/>
                  <a:pt x="70" y="169"/>
                </a:cubicBezTo>
                <a:cubicBezTo>
                  <a:pt x="62" y="172"/>
                  <a:pt x="55" y="175"/>
                  <a:pt x="50" y="177"/>
                </a:cubicBezTo>
                <a:cubicBezTo>
                  <a:pt x="50" y="173"/>
                  <a:pt x="51" y="168"/>
                  <a:pt x="51" y="164"/>
                </a:cubicBezTo>
                <a:cubicBezTo>
                  <a:pt x="51" y="160"/>
                  <a:pt x="50" y="155"/>
                  <a:pt x="50" y="151"/>
                </a:cubicBezTo>
                <a:cubicBezTo>
                  <a:pt x="56" y="149"/>
                  <a:pt x="66" y="146"/>
                  <a:pt x="75" y="142"/>
                </a:cubicBezTo>
                <a:cubicBezTo>
                  <a:pt x="80" y="139"/>
                  <a:pt x="84" y="137"/>
                  <a:pt x="88" y="135"/>
                </a:cubicBezTo>
                <a:cubicBezTo>
                  <a:pt x="89" y="134"/>
                  <a:pt x="89" y="134"/>
                  <a:pt x="89" y="134"/>
                </a:cubicBezTo>
                <a:cubicBezTo>
                  <a:pt x="89" y="134"/>
                  <a:pt x="89" y="134"/>
                  <a:pt x="89" y="134"/>
                </a:cubicBezTo>
                <a:cubicBezTo>
                  <a:pt x="89" y="134"/>
                  <a:pt x="89" y="134"/>
                  <a:pt x="89" y="134"/>
                </a:cubicBezTo>
                <a:cubicBezTo>
                  <a:pt x="93" y="131"/>
                  <a:pt x="97" y="128"/>
                  <a:pt x="98" y="125"/>
                </a:cubicBezTo>
                <a:cubicBezTo>
                  <a:pt x="100" y="121"/>
                  <a:pt x="101" y="117"/>
                  <a:pt x="101" y="113"/>
                </a:cubicBezTo>
                <a:cubicBezTo>
                  <a:pt x="101" y="107"/>
                  <a:pt x="98" y="102"/>
                  <a:pt x="94" y="99"/>
                </a:cubicBezTo>
                <a:cubicBezTo>
                  <a:pt x="93" y="98"/>
                  <a:pt x="93" y="98"/>
                  <a:pt x="93" y="98"/>
                </a:cubicBezTo>
                <a:cubicBezTo>
                  <a:pt x="93" y="98"/>
                  <a:pt x="92" y="97"/>
                  <a:pt x="92" y="97"/>
                </a:cubicBezTo>
                <a:cubicBezTo>
                  <a:pt x="91" y="97"/>
                  <a:pt x="91" y="97"/>
                  <a:pt x="91" y="97"/>
                </a:cubicBezTo>
                <a:cubicBezTo>
                  <a:pt x="89" y="96"/>
                  <a:pt x="86" y="95"/>
                  <a:pt x="84" y="95"/>
                </a:cubicBezTo>
                <a:cubicBezTo>
                  <a:pt x="83" y="94"/>
                  <a:pt x="83" y="94"/>
                  <a:pt x="83" y="94"/>
                </a:cubicBezTo>
                <a:cubicBezTo>
                  <a:pt x="83" y="94"/>
                  <a:pt x="83" y="94"/>
                  <a:pt x="82" y="94"/>
                </a:cubicBezTo>
                <a:cubicBezTo>
                  <a:pt x="82" y="94"/>
                  <a:pt x="82" y="94"/>
                  <a:pt x="82" y="94"/>
                </a:cubicBezTo>
                <a:cubicBezTo>
                  <a:pt x="80" y="94"/>
                  <a:pt x="78" y="94"/>
                  <a:pt x="76" y="94"/>
                </a:cubicBezTo>
                <a:cubicBezTo>
                  <a:pt x="72" y="94"/>
                  <a:pt x="68" y="94"/>
                  <a:pt x="64" y="95"/>
                </a:cubicBezTo>
                <a:cubicBezTo>
                  <a:pt x="55" y="98"/>
                  <a:pt x="45" y="102"/>
                  <a:pt x="36" y="102"/>
                </a:cubicBezTo>
                <a:cubicBezTo>
                  <a:pt x="36" y="102"/>
                  <a:pt x="36" y="102"/>
                  <a:pt x="36" y="102"/>
                </a:cubicBezTo>
                <a:cubicBezTo>
                  <a:pt x="36" y="102"/>
                  <a:pt x="36" y="102"/>
                  <a:pt x="36" y="102"/>
                </a:cubicBezTo>
                <a:cubicBezTo>
                  <a:pt x="35" y="102"/>
                  <a:pt x="35" y="102"/>
                  <a:pt x="35" y="102"/>
                </a:cubicBezTo>
                <a:moveTo>
                  <a:pt x="21" y="0"/>
                </a:moveTo>
                <a:cubicBezTo>
                  <a:pt x="21" y="0"/>
                  <a:pt x="20" y="1"/>
                  <a:pt x="20" y="1"/>
                </a:cubicBezTo>
                <a:cubicBezTo>
                  <a:pt x="13" y="6"/>
                  <a:pt x="9" y="11"/>
                  <a:pt x="2" y="16"/>
                </a:cubicBezTo>
                <a:cubicBezTo>
                  <a:pt x="2" y="16"/>
                  <a:pt x="2" y="16"/>
                  <a:pt x="2" y="16"/>
                </a:cubicBezTo>
                <a:cubicBezTo>
                  <a:pt x="2" y="16"/>
                  <a:pt x="2" y="16"/>
                  <a:pt x="2" y="16"/>
                </a:cubicBezTo>
                <a:cubicBezTo>
                  <a:pt x="1" y="16"/>
                  <a:pt x="1" y="16"/>
                  <a:pt x="1" y="16"/>
                </a:cubicBezTo>
                <a:cubicBezTo>
                  <a:pt x="1" y="16"/>
                  <a:pt x="1" y="16"/>
                  <a:pt x="1" y="16"/>
                </a:cubicBezTo>
                <a:cubicBezTo>
                  <a:pt x="1" y="17"/>
                  <a:pt x="1" y="17"/>
                  <a:pt x="1" y="17"/>
                </a:cubicBezTo>
                <a:cubicBezTo>
                  <a:pt x="1" y="17"/>
                  <a:pt x="1" y="17"/>
                  <a:pt x="1" y="17"/>
                </a:cubicBezTo>
                <a:cubicBezTo>
                  <a:pt x="1" y="18"/>
                  <a:pt x="1" y="18"/>
                  <a:pt x="1" y="18"/>
                </a:cubicBezTo>
                <a:cubicBezTo>
                  <a:pt x="1" y="18"/>
                  <a:pt x="1" y="18"/>
                  <a:pt x="1" y="18"/>
                </a:cubicBezTo>
                <a:cubicBezTo>
                  <a:pt x="1" y="18"/>
                  <a:pt x="1" y="18"/>
                  <a:pt x="1" y="18"/>
                </a:cubicBezTo>
                <a:cubicBezTo>
                  <a:pt x="1" y="19"/>
                  <a:pt x="1" y="19"/>
                  <a:pt x="1" y="19"/>
                </a:cubicBezTo>
                <a:cubicBezTo>
                  <a:pt x="1" y="19"/>
                  <a:pt x="1" y="19"/>
                  <a:pt x="1" y="19"/>
                </a:cubicBezTo>
                <a:cubicBezTo>
                  <a:pt x="2" y="19"/>
                  <a:pt x="2" y="19"/>
                  <a:pt x="2" y="19"/>
                </a:cubicBezTo>
                <a:cubicBezTo>
                  <a:pt x="4" y="21"/>
                  <a:pt x="7" y="26"/>
                  <a:pt x="9" y="30"/>
                </a:cubicBezTo>
                <a:cubicBezTo>
                  <a:pt x="10" y="32"/>
                  <a:pt x="11" y="34"/>
                  <a:pt x="12" y="36"/>
                </a:cubicBezTo>
                <a:cubicBezTo>
                  <a:pt x="12" y="36"/>
                  <a:pt x="12" y="37"/>
                  <a:pt x="12" y="37"/>
                </a:cubicBezTo>
                <a:cubicBezTo>
                  <a:pt x="6" y="45"/>
                  <a:pt x="0" y="58"/>
                  <a:pt x="0" y="70"/>
                </a:cubicBezTo>
                <a:cubicBezTo>
                  <a:pt x="0" y="73"/>
                  <a:pt x="0" y="75"/>
                  <a:pt x="1" y="78"/>
                </a:cubicBezTo>
                <a:cubicBezTo>
                  <a:pt x="2" y="80"/>
                  <a:pt x="4" y="86"/>
                  <a:pt x="8" y="92"/>
                </a:cubicBezTo>
                <a:cubicBezTo>
                  <a:pt x="8" y="92"/>
                  <a:pt x="8" y="92"/>
                  <a:pt x="9" y="93"/>
                </a:cubicBezTo>
                <a:cubicBezTo>
                  <a:pt x="9" y="93"/>
                  <a:pt x="9" y="94"/>
                  <a:pt x="9" y="94"/>
                </a:cubicBezTo>
                <a:cubicBezTo>
                  <a:pt x="14" y="101"/>
                  <a:pt x="17" y="105"/>
                  <a:pt x="22" y="111"/>
                </a:cubicBezTo>
                <a:cubicBezTo>
                  <a:pt x="22" y="111"/>
                  <a:pt x="22" y="112"/>
                  <a:pt x="22" y="112"/>
                </a:cubicBezTo>
                <a:cubicBezTo>
                  <a:pt x="22" y="112"/>
                  <a:pt x="23" y="113"/>
                  <a:pt x="23" y="113"/>
                </a:cubicBezTo>
                <a:cubicBezTo>
                  <a:pt x="24" y="114"/>
                  <a:pt x="24" y="114"/>
                  <a:pt x="24" y="114"/>
                </a:cubicBezTo>
                <a:cubicBezTo>
                  <a:pt x="24" y="114"/>
                  <a:pt x="24" y="114"/>
                  <a:pt x="25" y="114"/>
                </a:cubicBezTo>
                <a:cubicBezTo>
                  <a:pt x="26" y="116"/>
                  <a:pt x="28" y="117"/>
                  <a:pt x="30" y="118"/>
                </a:cubicBezTo>
                <a:cubicBezTo>
                  <a:pt x="30" y="118"/>
                  <a:pt x="31" y="119"/>
                  <a:pt x="31" y="119"/>
                </a:cubicBezTo>
                <a:cubicBezTo>
                  <a:pt x="32" y="119"/>
                  <a:pt x="32" y="119"/>
                  <a:pt x="32" y="119"/>
                </a:cubicBezTo>
                <a:cubicBezTo>
                  <a:pt x="32" y="119"/>
                  <a:pt x="33" y="119"/>
                  <a:pt x="33" y="119"/>
                </a:cubicBezTo>
                <a:cubicBezTo>
                  <a:pt x="35" y="119"/>
                  <a:pt x="37" y="119"/>
                  <a:pt x="38" y="119"/>
                </a:cubicBezTo>
                <a:cubicBezTo>
                  <a:pt x="38" y="119"/>
                  <a:pt x="38" y="119"/>
                  <a:pt x="38" y="119"/>
                </a:cubicBezTo>
                <a:cubicBezTo>
                  <a:pt x="45" y="119"/>
                  <a:pt x="51" y="117"/>
                  <a:pt x="57" y="115"/>
                </a:cubicBezTo>
                <a:cubicBezTo>
                  <a:pt x="63" y="113"/>
                  <a:pt x="70" y="111"/>
                  <a:pt x="75" y="111"/>
                </a:cubicBezTo>
                <a:cubicBezTo>
                  <a:pt x="75" y="111"/>
                  <a:pt x="75" y="111"/>
                  <a:pt x="75" y="111"/>
                </a:cubicBezTo>
                <a:cubicBezTo>
                  <a:pt x="76" y="111"/>
                  <a:pt x="76" y="111"/>
                  <a:pt x="76" y="111"/>
                </a:cubicBezTo>
                <a:cubicBezTo>
                  <a:pt x="77" y="112"/>
                  <a:pt x="77" y="112"/>
                  <a:pt x="77" y="112"/>
                </a:cubicBezTo>
                <a:cubicBezTo>
                  <a:pt x="77" y="112"/>
                  <a:pt x="77" y="112"/>
                  <a:pt x="77" y="112"/>
                </a:cubicBezTo>
                <a:cubicBezTo>
                  <a:pt x="78" y="112"/>
                  <a:pt x="78" y="112"/>
                  <a:pt x="78" y="111"/>
                </a:cubicBezTo>
                <a:cubicBezTo>
                  <a:pt x="81" y="112"/>
                  <a:pt x="82" y="112"/>
                  <a:pt x="84" y="113"/>
                </a:cubicBezTo>
                <a:cubicBezTo>
                  <a:pt x="84" y="114"/>
                  <a:pt x="85" y="114"/>
                  <a:pt x="85" y="115"/>
                </a:cubicBezTo>
                <a:cubicBezTo>
                  <a:pt x="85" y="115"/>
                  <a:pt x="86" y="115"/>
                  <a:pt x="86" y="115"/>
                </a:cubicBezTo>
                <a:cubicBezTo>
                  <a:pt x="86" y="115"/>
                  <a:pt x="86" y="115"/>
                  <a:pt x="87" y="115"/>
                </a:cubicBezTo>
                <a:cubicBezTo>
                  <a:pt x="88" y="115"/>
                  <a:pt x="88" y="115"/>
                  <a:pt x="88" y="115"/>
                </a:cubicBezTo>
                <a:cubicBezTo>
                  <a:pt x="89" y="117"/>
                  <a:pt x="90" y="118"/>
                  <a:pt x="90" y="120"/>
                </a:cubicBezTo>
                <a:cubicBezTo>
                  <a:pt x="90" y="120"/>
                  <a:pt x="90" y="120"/>
                  <a:pt x="90" y="120"/>
                </a:cubicBezTo>
                <a:cubicBezTo>
                  <a:pt x="90" y="121"/>
                  <a:pt x="90" y="121"/>
                  <a:pt x="90" y="122"/>
                </a:cubicBezTo>
                <a:cubicBezTo>
                  <a:pt x="90" y="122"/>
                  <a:pt x="90" y="122"/>
                  <a:pt x="90" y="122"/>
                </a:cubicBezTo>
                <a:cubicBezTo>
                  <a:pt x="90" y="125"/>
                  <a:pt x="89" y="128"/>
                  <a:pt x="87" y="130"/>
                </a:cubicBezTo>
                <a:cubicBezTo>
                  <a:pt x="75" y="138"/>
                  <a:pt x="55" y="146"/>
                  <a:pt x="47" y="147"/>
                </a:cubicBezTo>
                <a:cubicBezTo>
                  <a:pt x="46" y="147"/>
                  <a:pt x="45" y="148"/>
                  <a:pt x="45" y="150"/>
                </a:cubicBezTo>
                <a:cubicBezTo>
                  <a:pt x="46" y="154"/>
                  <a:pt x="46" y="159"/>
                  <a:pt x="46" y="164"/>
                </a:cubicBezTo>
                <a:cubicBezTo>
                  <a:pt x="46" y="169"/>
                  <a:pt x="46" y="174"/>
                  <a:pt x="45" y="179"/>
                </a:cubicBezTo>
                <a:cubicBezTo>
                  <a:pt x="45" y="179"/>
                  <a:pt x="45" y="180"/>
                  <a:pt x="45" y="181"/>
                </a:cubicBezTo>
                <a:cubicBezTo>
                  <a:pt x="49" y="187"/>
                  <a:pt x="52" y="193"/>
                  <a:pt x="55" y="198"/>
                </a:cubicBezTo>
                <a:cubicBezTo>
                  <a:pt x="56" y="199"/>
                  <a:pt x="56" y="199"/>
                  <a:pt x="56" y="199"/>
                </a:cubicBezTo>
                <a:cubicBezTo>
                  <a:pt x="56" y="199"/>
                  <a:pt x="56" y="199"/>
                  <a:pt x="56" y="199"/>
                </a:cubicBezTo>
                <a:cubicBezTo>
                  <a:pt x="56" y="199"/>
                  <a:pt x="56" y="199"/>
                  <a:pt x="56" y="199"/>
                </a:cubicBezTo>
                <a:cubicBezTo>
                  <a:pt x="56" y="199"/>
                  <a:pt x="56" y="199"/>
                  <a:pt x="56" y="199"/>
                </a:cubicBezTo>
                <a:cubicBezTo>
                  <a:pt x="57" y="199"/>
                  <a:pt x="57" y="199"/>
                  <a:pt x="57" y="199"/>
                </a:cubicBezTo>
                <a:cubicBezTo>
                  <a:pt x="57" y="199"/>
                  <a:pt x="57" y="199"/>
                  <a:pt x="57" y="199"/>
                </a:cubicBezTo>
                <a:cubicBezTo>
                  <a:pt x="57" y="199"/>
                  <a:pt x="57" y="199"/>
                  <a:pt x="57" y="199"/>
                </a:cubicBezTo>
                <a:cubicBezTo>
                  <a:pt x="58" y="199"/>
                  <a:pt x="58" y="199"/>
                  <a:pt x="58" y="199"/>
                </a:cubicBezTo>
                <a:cubicBezTo>
                  <a:pt x="58" y="199"/>
                  <a:pt x="58" y="199"/>
                  <a:pt x="58" y="199"/>
                </a:cubicBezTo>
                <a:cubicBezTo>
                  <a:pt x="58" y="199"/>
                  <a:pt x="58" y="199"/>
                  <a:pt x="58" y="199"/>
                </a:cubicBezTo>
                <a:cubicBezTo>
                  <a:pt x="58" y="199"/>
                  <a:pt x="58" y="199"/>
                  <a:pt x="58" y="199"/>
                </a:cubicBezTo>
                <a:cubicBezTo>
                  <a:pt x="58" y="199"/>
                  <a:pt x="59" y="199"/>
                  <a:pt x="60" y="198"/>
                </a:cubicBezTo>
                <a:cubicBezTo>
                  <a:pt x="64" y="197"/>
                  <a:pt x="72" y="194"/>
                  <a:pt x="81" y="191"/>
                </a:cubicBezTo>
                <a:cubicBezTo>
                  <a:pt x="89" y="187"/>
                  <a:pt x="97" y="183"/>
                  <a:pt x="103" y="179"/>
                </a:cubicBezTo>
                <a:cubicBezTo>
                  <a:pt x="104" y="182"/>
                  <a:pt x="106" y="184"/>
                  <a:pt x="107" y="187"/>
                </a:cubicBezTo>
                <a:cubicBezTo>
                  <a:pt x="108" y="188"/>
                  <a:pt x="108" y="188"/>
                  <a:pt x="109" y="188"/>
                </a:cubicBezTo>
                <a:cubicBezTo>
                  <a:pt x="109" y="188"/>
                  <a:pt x="109" y="188"/>
                  <a:pt x="109" y="188"/>
                </a:cubicBezTo>
                <a:cubicBezTo>
                  <a:pt x="112" y="192"/>
                  <a:pt x="114" y="196"/>
                  <a:pt x="116" y="200"/>
                </a:cubicBezTo>
                <a:cubicBezTo>
                  <a:pt x="116" y="201"/>
                  <a:pt x="117" y="201"/>
                  <a:pt x="118" y="201"/>
                </a:cubicBezTo>
                <a:cubicBezTo>
                  <a:pt x="118" y="201"/>
                  <a:pt x="118" y="201"/>
                  <a:pt x="118" y="201"/>
                </a:cubicBezTo>
                <a:cubicBezTo>
                  <a:pt x="118" y="201"/>
                  <a:pt x="119" y="202"/>
                  <a:pt x="119" y="202"/>
                </a:cubicBezTo>
                <a:cubicBezTo>
                  <a:pt x="120" y="202"/>
                  <a:pt x="120" y="201"/>
                  <a:pt x="120" y="201"/>
                </a:cubicBezTo>
                <a:cubicBezTo>
                  <a:pt x="129" y="195"/>
                  <a:pt x="133" y="190"/>
                  <a:pt x="140" y="185"/>
                </a:cubicBezTo>
                <a:cubicBezTo>
                  <a:pt x="141" y="184"/>
                  <a:pt x="141" y="183"/>
                  <a:pt x="140" y="182"/>
                </a:cubicBezTo>
                <a:cubicBezTo>
                  <a:pt x="140" y="182"/>
                  <a:pt x="140" y="182"/>
                  <a:pt x="140" y="182"/>
                </a:cubicBezTo>
                <a:cubicBezTo>
                  <a:pt x="140" y="182"/>
                  <a:pt x="140" y="181"/>
                  <a:pt x="140" y="181"/>
                </a:cubicBezTo>
                <a:cubicBezTo>
                  <a:pt x="138" y="176"/>
                  <a:pt x="136" y="172"/>
                  <a:pt x="134" y="168"/>
                </a:cubicBezTo>
                <a:cubicBezTo>
                  <a:pt x="134" y="167"/>
                  <a:pt x="134" y="167"/>
                  <a:pt x="133" y="166"/>
                </a:cubicBezTo>
                <a:cubicBezTo>
                  <a:pt x="131" y="163"/>
                  <a:pt x="129" y="161"/>
                  <a:pt x="127" y="159"/>
                </a:cubicBezTo>
                <a:cubicBezTo>
                  <a:pt x="134" y="152"/>
                  <a:pt x="140" y="142"/>
                  <a:pt x="141" y="131"/>
                </a:cubicBezTo>
                <a:cubicBezTo>
                  <a:pt x="141" y="131"/>
                  <a:pt x="141" y="131"/>
                  <a:pt x="141" y="131"/>
                </a:cubicBezTo>
                <a:cubicBezTo>
                  <a:pt x="141" y="130"/>
                  <a:pt x="141" y="130"/>
                  <a:pt x="141" y="130"/>
                </a:cubicBezTo>
                <a:cubicBezTo>
                  <a:pt x="141" y="130"/>
                  <a:pt x="141" y="130"/>
                  <a:pt x="141" y="130"/>
                </a:cubicBezTo>
                <a:cubicBezTo>
                  <a:pt x="141" y="130"/>
                  <a:pt x="141" y="130"/>
                  <a:pt x="141" y="130"/>
                </a:cubicBezTo>
                <a:cubicBezTo>
                  <a:pt x="141" y="130"/>
                  <a:pt x="139" y="117"/>
                  <a:pt x="128" y="97"/>
                </a:cubicBezTo>
                <a:cubicBezTo>
                  <a:pt x="128" y="97"/>
                  <a:pt x="128" y="97"/>
                  <a:pt x="128" y="97"/>
                </a:cubicBezTo>
                <a:cubicBezTo>
                  <a:pt x="125" y="91"/>
                  <a:pt x="122" y="86"/>
                  <a:pt x="118" y="82"/>
                </a:cubicBezTo>
                <a:cubicBezTo>
                  <a:pt x="113" y="77"/>
                  <a:pt x="108" y="73"/>
                  <a:pt x="103" y="71"/>
                </a:cubicBezTo>
                <a:cubicBezTo>
                  <a:pt x="98" y="68"/>
                  <a:pt x="93" y="67"/>
                  <a:pt x="87" y="67"/>
                </a:cubicBezTo>
                <a:cubicBezTo>
                  <a:pt x="87" y="67"/>
                  <a:pt x="87" y="67"/>
                  <a:pt x="87" y="67"/>
                </a:cubicBezTo>
                <a:cubicBezTo>
                  <a:pt x="84" y="67"/>
                  <a:pt x="80" y="67"/>
                  <a:pt x="77" y="68"/>
                </a:cubicBezTo>
                <a:cubicBezTo>
                  <a:pt x="66" y="69"/>
                  <a:pt x="57" y="75"/>
                  <a:pt x="47" y="77"/>
                </a:cubicBezTo>
                <a:cubicBezTo>
                  <a:pt x="46" y="77"/>
                  <a:pt x="45" y="77"/>
                  <a:pt x="44" y="77"/>
                </a:cubicBezTo>
                <a:cubicBezTo>
                  <a:pt x="44" y="77"/>
                  <a:pt x="44" y="77"/>
                  <a:pt x="44" y="77"/>
                </a:cubicBezTo>
                <a:cubicBezTo>
                  <a:pt x="43" y="77"/>
                  <a:pt x="43" y="76"/>
                  <a:pt x="42" y="76"/>
                </a:cubicBezTo>
                <a:cubicBezTo>
                  <a:pt x="41" y="75"/>
                  <a:pt x="41" y="74"/>
                  <a:pt x="40" y="73"/>
                </a:cubicBezTo>
                <a:cubicBezTo>
                  <a:pt x="40" y="73"/>
                  <a:pt x="40" y="72"/>
                  <a:pt x="40" y="72"/>
                </a:cubicBezTo>
                <a:cubicBezTo>
                  <a:pt x="40" y="71"/>
                  <a:pt x="40" y="70"/>
                  <a:pt x="41" y="68"/>
                </a:cubicBezTo>
                <a:cubicBezTo>
                  <a:pt x="43" y="66"/>
                  <a:pt x="46" y="64"/>
                  <a:pt x="50" y="62"/>
                </a:cubicBezTo>
                <a:cubicBezTo>
                  <a:pt x="56" y="59"/>
                  <a:pt x="64" y="57"/>
                  <a:pt x="71" y="55"/>
                </a:cubicBezTo>
                <a:cubicBezTo>
                  <a:pt x="78" y="53"/>
                  <a:pt x="83" y="51"/>
                  <a:pt x="85" y="51"/>
                </a:cubicBezTo>
                <a:cubicBezTo>
                  <a:pt x="85" y="51"/>
                  <a:pt x="85" y="51"/>
                  <a:pt x="85" y="51"/>
                </a:cubicBezTo>
                <a:cubicBezTo>
                  <a:pt x="86" y="51"/>
                  <a:pt x="86" y="51"/>
                  <a:pt x="86" y="51"/>
                </a:cubicBezTo>
                <a:cubicBezTo>
                  <a:pt x="86" y="51"/>
                  <a:pt x="86" y="51"/>
                  <a:pt x="86" y="51"/>
                </a:cubicBezTo>
                <a:cubicBezTo>
                  <a:pt x="87" y="51"/>
                  <a:pt x="88" y="50"/>
                  <a:pt x="88" y="49"/>
                </a:cubicBezTo>
                <a:cubicBezTo>
                  <a:pt x="88" y="41"/>
                  <a:pt x="89" y="33"/>
                  <a:pt x="89" y="25"/>
                </a:cubicBezTo>
                <a:cubicBezTo>
                  <a:pt x="89" y="25"/>
                  <a:pt x="89" y="24"/>
                  <a:pt x="88" y="24"/>
                </a:cubicBezTo>
                <a:cubicBezTo>
                  <a:pt x="88" y="23"/>
                  <a:pt x="88" y="23"/>
                  <a:pt x="88" y="23"/>
                </a:cubicBezTo>
                <a:cubicBezTo>
                  <a:pt x="86" y="19"/>
                  <a:pt x="83" y="14"/>
                  <a:pt x="80" y="9"/>
                </a:cubicBezTo>
                <a:cubicBezTo>
                  <a:pt x="80" y="8"/>
                  <a:pt x="79" y="8"/>
                  <a:pt x="78" y="8"/>
                </a:cubicBezTo>
                <a:cubicBezTo>
                  <a:pt x="78" y="8"/>
                  <a:pt x="78" y="8"/>
                  <a:pt x="77" y="8"/>
                </a:cubicBezTo>
                <a:cubicBezTo>
                  <a:pt x="77" y="9"/>
                  <a:pt x="77" y="9"/>
                  <a:pt x="77" y="9"/>
                </a:cubicBezTo>
                <a:cubicBezTo>
                  <a:pt x="77" y="9"/>
                  <a:pt x="77" y="9"/>
                  <a:pt x="77" y="9"/>
                </a:cubicBezTo>
                <a:cubicBezTo>
                  <a:pt x="66" y="10"/>
                  <a:pt x="45" y="17"/>
                  <a:pt x="36" y="22"/>
                </a:cubicBezTo>
                <a:cubicBezTo>
                  <a:pt x="32" y="15"/>
                  <a:pt x="28" y="9"/>
                  <a:pt x="24" y="3"/>
                </a:cubicBezTo>
                <a:cubicBezTo>
                  <a:pt x="24" y="2"/>
                  <a:pt x="24" y="2"/>
                  <a:pt x="24" y="2"/>
                </a:cubicBezTo>
                <a:cubicBezTo>
                  <a:pt x="24" y="2"/>
                  <a:pt x="23" y="2"/>
                  <a:pt x="23" y="1"/>
                </a:cubicBezTo>
                <a:cubicBezTo>
                  <a:pt x="23" y="1"/>
                  <a:pt x="22" y="0"/>
                  <a:pt x="2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169" name="组合 168"/>
          <p:cNvGrpSpPr/>
          <p:nvPr/>
        </p:nvGrpSpPr>
        <p:grpSpPr>
          <a:xfrm>
            <a:off x="2851789" y="2636493"/>
            <a:ext cx="200529" cy="159672"/>
            <a:chOff x="2339835" y="2821810"/>
            <a:chExt cx="382635" cy="304674"/>
          </a:xfrm>
        </p:grpSpPr>
        <p:sp>
          <p:nvSpPr>
            <p:cNvPr id="170" name="Freeform 739"/>
            <p:cNvSpPr>
              <a:spLocks noEditPoints="1"/>
            </p:cNvSpPr>
            <p:nvPr/>
          </p:nvSpPr>
          <p:spPr bwMode="auto">
            <a:xfrm>
              <a:off x="2395393" y="2829874"/>
              <a:ext cx="324388" cy="197142"/>
            </a:xfrm>
            <a:custGeom>
              <a:avLst/>
              <a:gdLst>
                <a:gd name="T0" fmla="*/ 114 w 153"/>
                <a:gd name="T1" fmla="*/ 13 h 93"/>
                <a:gd name="T2" fmla="*/ 136 w 153"/>
                <a:gd name="T3" fmla="*/ 7 h 93"/>
                <a:gd name="T4" fmla="*/ 148 w 153"/>
                <a:gd name="T5" fmla="*/ 5 h 93"/>
                <a:gd name="T6" fmla="*/ 143 w 153"/>
                <a:gd name="T7" fmla="*/ 38 h 93"/>
                <a:gd name="T8" fmla="*/ 139 w 153"/>
                <a:gd name="T9" fmla="*/ 36 h 93"/>
                <a:gd name="T10" fmla="*/ 139 w 153"/>
                <a:gd name="T11" fmla="*/ 18 h 93"/>
                <a:gd name="T12" fmla="*/ 137 w 153"/>
                <a:gd name="T13" fmla="*/ 19 h 93"/>
                <a:gd name="T14" fmla="*/ 97 w 153"/>
                <a:gd name="T15" fmla="*/ 66 h 93"/>
                <a:gd name="T16" fmla="*/ 90 w 153"/>
                <a:gd name="T17" fmla="*/ 71 h 93"/>
                <a:gd name="T18" fmla="*/ 84 w 153"/>
                <a:gd name="T19" fmla="*/ 68 h 93"/>
                <a:gd name="T20" fmla="*/ 45 w 153"/>
                <a:gd name="T21" fmla="*/ 48 h 93"/>
                <a:gd name="T22" fmla="*/ 5 w 153"/>
                <a:gd name="T23" fmla="*/ 87 h 93"/>
                <a:gd name="T24" fmla="*/ 39 w 153"/>
                <a:gd name="T25" fmla="*/ 44 h 93"/>
                <a:gd name="T26" fmla="*/ 50 w 153"/>
                <a:gd name="T27" fmla="*/ 43 h 93"/>
                <a:gd name="T28" fmla="*/ 90 w 153"/>
                <a:gd name="T29" fmla="*/ 63 h 93"/>
                <a:gd name="T30" fmla="*/ 92 w 153"/>
                <a:gd name="T31" fmla="*/ 63 h 93"/>
                <a:gd name="T32" fmla="*/ 128 w 153"/>
                <a:gd name="T33" fmla="*/ 22 h 93"/>
                <a:gd name="T34" fmla="*/ 133 w 153"/>
                <a:gd name="T35" fmla="*/ 15 h 93"/>
                <a:gd name="T36" fmla="*/ 131 w 153"/>
                <a:gd name="T37" fmla="*/ 14 h 93"/>
                <a:gd name="T38" fmla="*/ 151 w 153"/>
                <a:gd name="T39" fmla="*/ 0 h 93"/>
                <a:gd name="T40" fmla="*/ 108 w 153"/>
                <a:gd name="T41" fmla="*/ 9 h 93"/>
                <a:gd name="T42" fmla="*/ 107 w 153"/>
                <a:gd name="T43" fmla="*/ 12 h 93"/>
                <a:gd name="T44" fmla="*/ 115 w 153"/>
                <a:gd name="T45" fmla="*/ 18 h 93"/>
                <a:gd name="T46" fmla="*/ 126 w 153"/>
                <a:gd name="T47" fmla="*/ 18 h 93"/>
                <a:gd name="T48" fmla="*/ 73 w 153"/>
                <a:gd name="T49" fmla="*/ 50 h 93"/>
                <a:gd name="T50" fmla="*/ 46 w 153"/>
                <a:gd name="T51" fmla="*/ 37 h 93"/>
                <a:gd name="T52" fmla="*/ 0 w 153"/>
                <a:gd name="T53" fmla="*/ 80 h 93"/>
                <a:gd name="T54" fmla="*/ 2 w 153"/>
                <a:gd name="T55" fmla="*/ 91 h 93"/>
                <a:gd name="T56" fmla="*/ 4 w 153"/>
                <a:gd name="T57" fmla="*/ 93 h 93"/>
                <a:gd name="T58" fmla="*/ 45 w 153"/>
                <a:gd name="T59" fmla="*/ 52 h 93"/>
                <a:gd name="T60" fmla="*/ 90 w 153"/>
                <a:gd name="T61" fmla="*/ 74 h 93"/>
                <a:gd name="T62" fmla="*/ 100 w 153"/>
                <a:gd name="T63" fmla="*/ 69 h 93"/>
                <a:gd name="T64" fmla="*/ 135 w 153"/>
                <a:gd name="T65" fmla="*/ 36 h 93"/>
                <a:gd name="T66" fmla="*/ 138 w 153"/>
                <a:gd name="T67" fmla="*/ 40 h 93"/>
                <a:gd name="T68" fmla="*/ 144 w 153"/>
                <a:gd name="T69" fmla="*/ 43 h 93"/>
                <a:gd name="T70" fmla="*/ 146 w 153"/>
                <a:gd name="T71" fmla="*/ 42 h 93"/>
                <a:gd name="T72" fmla="*/ 153 w 153"/>
                <a:gd name="T73" fmla="*/ 3 h 93"/>
                <a:gd name="T74" fmla="*/ 151 w 153"/>
                <a:gd name="T7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3" h="93">
                  <a:moveTo>
                    <a:pt x="116" y="14"/>
                  </a:moveTo>
                  <a:cubicBezTo>
                    <a:pt x="115" y="14"/>
                    <a:pt x="114" y="13"/>
                    <a:pt x="114" y="13"/>
                  </a:cubicBezTo>
                  <a:cubicBezTo>
                    <a:pt x="113" y="12"/>
                    <a:pt x="113" y="12"/>
                    <a:pt x="112" y="11"/>
                  </a:cubicBezTo>
                  <a:cubicBezTo>
                    <a:pt x="119" y="10"/>
                    <a:pt x="128" y="8"/>
                    <a:pt x="136" y="7"/>
                  </a:cubicBezTo>
                  <a:cubicBezTo>
                    <a:pt x="140" y="6"/>
                    <a:pt x="144" y="5"/>
                    <a:pt x="147" y="5"/>
                  </a:cubicBezTo>
                  <a:cubicBezTo>
                    <a:pt x="147" y="5"/>
                    <a:pt x="148" y="5"/>
                    <a:pt x="148" y="5"/>
                  </a:cubicBezTo>
                  <a:cubicBezTo>
                    <a:pt x="148" y="8"/>
                    <a:pt x="147" y="13"/>
                    <a:pt x="146" y="19"/>
                  </a:cubicBezTo>
                  <a:cubicBezTo>
                    <a:pt x="145" y="26"/>
                    <a:pt x="144" y="34"/>
                    <a:pt x="143" y="38"/>
                  </a:cubicBezTo>
                  <a:cubicBezTo>
                    <a:pt x="142" y="38"/>
                    <a:pt x="141" y="37"/>
                    <a:pt x="141" y="37"/>
                  </a:cubicBezTo>
                  <a:cubicBezTo>
                    <a:pt x="140" y="36"/>
                    <a:pt x="139" y="36"/>
                    <a:pt x="139" y="36"/>
                  </a:cubicBezTo>
                  <a:cubicBezTo>
                    <a:pt x="140" y="20"/>
                    <a:pt x="140" y="20"/>
                    <a:pt x="140" y="20"/>
                  </a:cubicBezTo>
                  <a:cubicBezTo>
                    <a:pt x="140" y="20"/>
                    <a:pt x="140" y="19"/>
                    <a:pt x="139" y="18"/>
                  </a:cubicBezTo>
                  <a:cubicBezTo>
                    <a:pt x="139" y="18"/>
                    <a:pt x="139" y="18"/>
                    <a:pt x="138" y="18"/>
                  </a:cubicBezTo>
                  <a:cubicBezTo>
                    <a:pt x="138" y="18"/>
                    <a:pt x="137" y="19"/>
                    <a:pt x="137" y="19"/>
                  </a:cubicBezTo>
                  <a:cubicBezTo>
                    <a:pt x="137" y="19"/>
                    <a:pt x="135" y="21"/>
                    <a:pt x="133" y="24"/>
                  </a:cubicBezTo>
                  <a:cubicBezTo>
                    <a:pt x="125" y="33"/>
                    <a:pt x="109" y="53"/>
                    <a:pt x="97" y="66"/>
                  </a:cubicBezTo>
                  <a:cubicBezTo>
                    <a:pt x="95" y="68"/>
                    <a:pt x="93" y="70"/>
                    <a:pt x="91" y="70"/>
                  </a:cubicBezTo>
                  <a:cubicBezTo>
                    <a:pt x="91" y="71"/>
                    <a:pt x="91" y="71"/>
                    <a:pt x="90" y="71"/>
                  </a:cubicBezTo>
                  <a:cubicBezTo>
                    <a:pt x="90" y="71"/>
                    <a:pt x="90" y="71"/>
                    <a:pt x="90" y="71"/>
                  </a:cubicBezTo>
                  <a:cubicBezTo>
                    <a:pt x="88" y="71"/>
                    <a:pt x="86" y="70"/>
                    <a:pt x="84" y="68"/>
                  </a:cubicBezTo>
                  <a:cubicBezTo>
                    <a:pt x="71" y="62"/>
                    <a:pt x="58" y="55"/>
                    <a:pt x="46" y="48"/>
                  </a:cubicBezTo>
                  <a:cubicBezTo>
                    <a:pt x="45" y="48"/>
                    <a:pt x="45" y="48"/>
                    <a:pt x="45" y="48"/>
                  </a:cubicBezTo>
                  <a:cubicBezTo>
                    <a:pt x="44" y="48"/>
                    <a:pt x="44" y="48"/>
                    <a:pt x="43" y="48"/>
                  </a:cubicBezTo>
                  <a:cubicBezTo>
                    <a:pt x="5" y="87"/>
                    <a:pt x="5" y="87"/>
                    <a:pt x="5" y="87"/>
                  </a:cubicBezTo>
                  <a:cubicBezTo>
                    <a:pt x="4" y="85"/>
                    <a:pt x="4" y="84"/>
                    <a:pt x="4" y="82"/>
                  </a:cubicBezTo>
                  <a:cubicBezTo>
                    <a:pt x="16" y="70"/>
                    <a:pt x="27" y="57"/>
                    <a:pt x="39" y="44"/>
                  </a:cubicBezTo>
                  <a:cubicBezTo>
                    <a:pt x="41" y="42"/>
                    <a:pt x="43" y="41"/>
                    <a:pt x="46" y="41"/>
                  </a:cubicBezTo>
                  <a:cubicBezTo>
                    <a:pt x="47" y="41"/>
                    <a:pt x="49" y="42"/>
                    <a:pt x="50" y="43"/>
                  </a:cubicBezTo>
                  <a:cubicBezTo>
                    <a:pt x="56" y="46"/>
                    <a:pt x="64" y="50"/>
                    <a:pt x="71" y="54"/>
                  </a:cubicBezTo>
                  <a:cubicBezTo>
                    <a:pt x="79" y="57"/>
                    <a:pt x="86" y="61"/>
                    <a:pt x="90" y="63"/>
                  </a:cubicBezTo>
                  <a:cubicBezTo>
                    <a:pt x="90" y="63"/>
                    <a:pt x="90" y="63"/>
                    <a:pt x="91" y="63"/>
                  </a:cubicBezTo>
                  <a:cubicBezTo>
                    <a:pt x="91" y="63"/>
                    <a:pt x="92" y="63"/>
                    <a:pt x="92" y="63"/>
                  </a:cubicBezTo>
                  <a:cubicBezTo>
                    <a:pt x="100" y="53"/>
                    <a:pt x="110" y="42"/>
                    <a:pt x="118" y="33"/>
                  </a:cubicBezTo>
                  <a:cubicBezTo>
                    <a:pt x="122" y="28"/>
                    <a:pt x="126" y="24"/>
                    <a:pt x="128" y="22"/>
                  </a:cubicBezTo>
                  <a:cubicBezTo>
                    <a:pt x="131" y="19"/>
                    <a:pt x="132" y="17"/>
                    <a:pt x="132" y="17"/>
                  </a:cubicBezTo>
                  <a:cubicBezTo>
                    <a:pt x="133" y="16"/>
                    <a:pt x="133" y="16"/>
                    <a:pt x="133" y="15"/>
                  </a:cubicBezTo>
                  <a:cubicBezTo>
                    <a:pt x="132" y="14"/>
                    <a:pt x="132" y="14"/>
                    <a:pt x="131" y="14"/>
                  </a:cubicBezTo>
                  <a:cubicBezTo>
                    <a:pt x="131" y="14"/>
                    <a:pt x="131" y="14"/>
                    <a:pt x="131" y="14"/>
                  </a:cubicBezTo>
                  <a:cubicBezTo>
                    <a:pt x="116" y="14"/>
                    <a:pt x="116" y="14"/>
                    <a:pt x="116" y="14"/>
                  </a:cubicBezTo>
                  <a:moveTo>
                    <a:pt x="151" y="0"/>
                  </a:moveTo>
                  <a:cubicBezTo>
                    <a:pt x="151" y="0"/>
                    <a:pt x="151" y="0"/>
                    <a:pt x="150" y="0"/>
                  </a:cubicBezTo>
                  <a:cubicBezTo>
                    <a:pt x="150" y="0"/>
                    <a:pt x="123" y="4"/>
                    <a:pt x="108" y="9"/>
                  </a:cubicBezTo>
                  <a:cubicBezTo>
                    <a:pt x="107" y="9"/>
                    <a:pt x="107" y="9"/>
                    <a:pt x="106" y="10"/>
                  </a:cubicBezTo>
                  <a:cubicBezTo>
                    <a:pt x="106" y="11"/>
                    <a:pt x="106" y="11"/>
                    <a:pt x="107" y="12"/>
                  </a:cubicBezTo>
                  <a:cubicBezTo>
                    <a:pt x="109" y="13"/>
                    <a:pt x="114" y="18"/>
                    <a:pt x="114" y="18"/>
                  </a:cubicBezTo>
                  <a:cubicBezTo>
                    <a:pt x="114" y="18"/>
                    <a:pt x="115" y="18"/>
                    <a:pt x="115" y="18"/>
                  </a:cubicBezTo>
                  <a:cubicBezTo>
                    <a:pt x="115" y="18"/>
                    <a:pt x="115" y="18"/>
                    <a:pt x="115" y="18"/>
                  </a:cubicBezTo>
                  <a:cubicBezTo>
                    <a:pt x="126" y="18"/>
                    <a:pt x="126" y="18"/>
                    <a:pt x="126" y="18"/>
                  </a:cubicBezTo>
                  <a:cubicBezTo>
                    <a:pt x="119" y="26"/>
                    <a:pt x="102" y="44"/>
                    <a:pt x="90" y="59"/>
                  </a:cubicBezTo>
                  <a:cubicBezTo>
                    <a:pt x="86" y="56"/>
                    <a:pt x="80" y="53"/>
                    <a:pt x="73" y="50"/>
                  </a:cubicBezTo>
                  <a:cubicBezTo>
                    <a:pt x="66" y="47"/>
                    <a:pt x="58" y="43"/>
                    <a:pt x="52" y="39"/>
                  </a:cubicBezTo>
                  <a:cubicBezTo>
                    <a:pt x="50" y="38"/>
                    <a:pt x="48" y="37"/>
                    <a:pt x="46" y="37"/>
                  </a:cubicBezTo>
                  <a:cubicBezTo>
                    <a:pt x="42" y="37"/>
                    <a:pt x="39" y="39"/>
                    <a:pt x="36" y="42"/>
                  </a:cubicBezTo>
                  <a:cubicBezTo>
                    <a:pt x="24" y="55"/>
                    <a:pt x="12" y="67"/>
                    <a:pt x="0" y="80"/>
                  </a:cubicBezTo>
                  <a:cubicBezTo>
                    <a:pt x="0" y="81"/>
                    <a:pt x="0" y="81"/>
                    <a:pt x="0" y="82"/>
                  </a:cubicBezTo>
                  <a:cubicBezTo>
                    <a:pt x="0" y="86"/>
                    <a:pt x="2" y="89"/>
                    <a:pt x="2" y="91"/>
                  </a:cubicBezTo>
                  <a:cubicBezTo>
                    <a:pt x="2" y="92"/>
                    <a:pt x="2" y="93"/>
                    <a:pt x="3" y="93"/>
                  </a:cubicBezTo>
                  <a:cubicBezTo>
                    <a:pt x="3" y="93"/>
                    <a:pt x="3" y="93"/>
                    <a:pt x="4" y="93"/>
                  </a:cubicBezTo>
                  <a:cubicBezTo>
                    <a:pt x="4" y="93"/>
                    <a:pt x="5" y="93"/>
                    <a:pt x="5" y="93"/>
                  </a:cubicBezTo>
                  <a:cubicBezTo>
                    <a:pt x="45" y="52"/>
                    <a:pt x="45" y="52"/>
                    <a:pt x="45" y="52"/>
                  </a:cubicBezTo>
                  <a:cubicBezTo>
                    <a:pt x="57" y="59"/>
                    <a:pt x="70" y="65"/>
                    <a:pt x="82" y="72"/>
                  </a:cubicBezTo>
                  <a:cubicBezTo>
                    <a:pt x="84" y="73"/>
                    <a:pt x="87" y="74"/>
                    <a:pt x="90" y="74"/>
                  </a:cubicBezTo>
                  <a:cubicBezTo>
                    <a:pt x="91" y="74"/>
                    <a:pt x="92" y="74"/>
                    <a:pt x="92" y="74"/>
                  </a:cubicBezTo>
                  <a:cubicBezTo>
                    <a:pt x="96" y="74"/>
                    <a:pt x="98" y="71"/>
                    <a:pt x="100" y="69"/>
                  </a:cubicBezTo>
                  <a:cubicBezTo>
                    <a:pt x="112" y="56"/>
                    <a:pt x="128" y="36"/>
                    <a:pt x="136" y="27"/>
                  </a:cubicBezTo>
                  <a:cubicBezTo>
                    <a:pt x="135" y="36"/>
                    <a:pt x="135" y="36"/>
                    <a:pt x="135" y="36"/>
                  </a:cubicBezTo>
                  <a:cubicBezTo>
                    <a:pt x="135" y="37"/>
                    <a:pt x="135" y="38"/>
                    <a:pt x="136" y="38"/>
                  </a:cubicBezTo>
                  <a:cubicBezTo>
                    <a:pt x="136" y="38"/>
                    <a:pt x="137" y="39"/>
                    <a:pt x="138" y="40"/>
                  </a:cubicBezTo>
                  <a:cubicBezTo>
                    <a:pt x="140" y="41"/>
                    <a:pt x="142" y="42"/>
                    <a:pt x="144" y="43"/>
                  </a:cubicBezTo>
                  <a:cubicBezTo>
                    <a:pt x="144" y="43"/>
                    <a:pt x="144" y="43"/>
                    <a:pt x="144" y="43"/>
                  </a:cubicBezTo>
                  <a:cubicBezTo>
                    <a:pt x="145" y="43"/>
                    <a:pt x="145" y="43"/>
                    <a:pt x="145" y="43"/>
                  </a:cubicBezTo>
                  <a:cubicBezTo>
                    <a:pt x="146" y="43"/>
                    <a:pt x="146" y="42"/>
                    <a:pt x="146" y="42"/>
                  </a:cubicBezTo>
                  <a:cubicBezTo>
                    <a:pt x="147" y="38"/>
                    <a:pt x="149" y="28"/>
                    <a:pt x="150" y="19"/>
                  </a:cubicBezTo>
                  <a:cubicBezTo>
                    <a:pt x="152" y="10"/>
                    <a:pt x="153" y="3"/>
                    <a:pt x="153" y="3"/>
                  </a:cubicBezTo>
                  <a:cubicBezTo>
                    <a:pt x="153" y="2"/>
                    <a:pt x="153" y="1"/>
                    <a:pt x="152" y="1"/>
                  </a:cubicBezTo>
                  <a:cubicBezTo>
                    <a:pt x="152" y="1"/>
                    <a:pt x="151" y="0"/>
                    <a:pt x="15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1" name="Freeform 740"/>
            <p:cNvSpPr>
              <a:spLocks noEditPoints="1"/>
            </p:cNvSpPr>
            <p:nvPr/>
          </p:nvSpPr>
          <p:spPr bwMode="auto">
            <a:xfrm>
              <a:off x="2339835" y="2821810"/>
              <a:ext cx="382635" cy="304674"/>
            </a:xfrm>
            <a:custGeom>
              <a:avLst/>
              <a:gdLst>
                <a:gd name="T0" fmla="*/ 115 w 180"/>
                <a:gd name="T1" fmla="*/ 123 h 144"/>
                <a:gd name="T2" fmla="*/ 82 w 180"/>
                <a:gd name="T3" fmla="*/ 123 h 144"/>
                <a:gd name="T4" fmla="*/ 43 w 180"/>
                <a:gd name="T5" fmla="*/ 123 h 144"/>
                <a:gd name="T6" fmla="*/ 121 w 180"/>
                <a:gd name="T7" fmla="*/ 114 h 144"/>
                <a:gd name="T8" fmla="*/ 138 w 180"/>
                <a:gd name="T9" fmla="*/ 123 h 144"/>
                <a:gd name="T10" fmla="*/ 154 w 180"/>
                <a:gd name="T11" fmla="*/ 123 h 144"/>
                <a:gd name="T12" fmla="*/ 88 w 180"/>
                <a:gd name="T13" fmla="*/ 107 h 144"/>
                <a:gd name="T14" fmla="*/ 74 w 180"/>
                <a:gd name="T15" fmla="*/ 123 h 144"/>
                <a:gd name="T16" fmla="*/ 39 w 180"/>
                <a:gd name="T17" fmla="*/ 114 h 144"/>
                <a:gd name="T18" fmla="*/ 39 w 180"/>
                <a:gd name="T19" fmla="*/ 120 h 144"/>
                <a:gd name="T20" fmla="*/ 121 w 180"/>
                <a:gd name="T21" fmla="*/ 105 h 144"/>
                <a:gd name="T22" fmla="*/ 71 w 180"/>
                <a:gd name="T23" fmla="*/ 105 h 144"/>
                <a:gd name="T24" fmla="*/ 137 w 180"/>
                <a:gd name="T25" fmla="*/ 114 h 144"/>
                <a:gd name="T26" fmla="*/ 153 w 180"/>
                <a:gd name="T27" fmla="*/ 103 h 144"/>
                <a:gd name="T28" fmla="*/ 109 w 180"/>
                <a:gd name="T29" fmla="*/ 92 h 144"/>
                <a:gd name="T30" fmla="*/ 121 w 180"/>
                <a:gd name="T31" fmla="*/ 91 h 144"/>
                <a:gd name="T32" fmla="*/ 38 w 180"/>
                <a:gd name="T33" fmla="*/ 109 h 144"/>
                <a:gd name="T34" fmla="*/ 38 w 180"/>
                <a:gd name="T35" fmla="*/ 109 h 144"/>
                <a:gd name="T36" fmla="*/ 88 w 180"/>
                <a:gd name="T37" fmla="*/ 84 h 144"/>
                <a:gd name="T38" fmla="*/ 137 w 180"/>
                <a:gd name="T39" fmla="*/ 92 h 144"/>
                <a:gd name="T40" fmla="*/ 154 w 180"/>
                <a:gd name="T41" fmla="*/ 89 h 144"/>
                <a:gd name="T42" fmla="*/ 70 w 180"/>
                <a:gd name="T43" fmla="*/ 79 h 144"/>
                <a:gd name="T44" fmla="*/ 70 w 180"/>
                <a:gd name="T45" fmla="*/ 85 h 144"/>
                <a:gd name="T46" fmla="*/ 73 w 180"/>
                <a:gd name="T47" fmla="*/ 73 h 144"/>
                <a:gd name="T48" fmla="*/ 153 w 180"/>
                <a:gd name="T49" fmla="*/ 63 h 144"/>
                <a:gd name="T50" fmla="*/ 16 w 180"/>
                <a:gd name="T51" fmla="*/ 0 h 144"/>
                <a:gd name="T52" fmla="*/ 8 w 180"/>
                <a:gd name="T53" fmla="*/ 34 h 144"/>
                <a:gd name="T54" fmla="*/ 10 w 180"/>
                <a:gd name="T55" fmla="*/ 49 h 144"/>
                <a:gd name="T56" fmla="*/ 14 w 180"/>
                <a:gd name="T57" fmla="*/ 68 h 144"/>
                <a:gd name="T58" fmla="*/ 14 w 180"/>
                <a:gd name="T59" fmla="*/ 72 h 144"/>
                <a:gd name="T60" fmla="*/ 10 w 180"/>
                <a:gd name="T61" fmla="*/ 90 h 144"/>
                <a:gd name="T62" fmla="*/ 8 w 180"/>
                <a:gd name="T63" fmla="*/ 107 h 144"/>
                <a:gd name="T64" fmla="*/ 2 w 180"/>
                <a:gd name="T65" fmla="*/ 124 h 144"/>
                <a:gd name="T66" fmla="*/ 14 w 180"/>
                <a:gd name="T67" fmla="*/ 142 h 144"/>
                <a:gd name="T68" fmla="*/ 178 w 180"/>
                <a:gd name="T69" fmla="*/ 128 h 144"/>
                <a:gd name="T70" fmla="*/ 158 w 180"/>
                <a:gd name="T71" fmla="*/ 112 h 144"/>
                <a:gd name="T72" fmla="*/ 156 w 180"/>
                <a:gd name="T73" fmla="*/ 57 h 144"/>
                <a:gd name="T74" fmla="*/ 136 w 180"/>
                <a:gd name="T75" fmla="*/ 75 h 144"/>
                <a:gd name="T76" fmla="*/ 134 w 180"/>
                <a:gd name="T77" fmla="*/ 118 h 144"/>
                <a:gd name="T78" fmla="*/ 125 w 180"/>
                <a:gd name="T79" fmla="*/ 87 h 144"/>
                <a:gd name="T80" fmla="*/ 118 w 180"/>
                <a:gd name="T81" fmla="*/ 88 h 144"/>
                <a:gd name="T82" fmla="*/ 106 w 180"/>
                <a:gd name="T83" fmla="*/ 86 h 144"/>
                <a:gd name="T84" fmla="*/ 100 w 180"/>
                <a:gd name="T85" fmla="*/ 85 h 144"/>
                <a:gd name="T86" fmla="*/ 101 w 180"/>
                <a:gd name="T87" fmla="*/ 124 h 144"/>
                <a:gd name="T88" fmla="*/ 92 w 180"/>
                <a:gd name="T89" fmla="*/ 104 h 144"/>
                <a:gd name="T90" fmla="*/ 91 w 180"/>
                <a:gd name="T91" fmla="*/ 81 h 144"/>
                <a:gd name="T92" fmla="*/ 72 w 180"/>
                <a:gd name="T93" fmla="*/ 70 h 144"/>
                <a:gd name="T94" fmla="*/ 66 w 180"/>
                <a:gd name="T95" fmla="*/ 79 h 144"/>
                <a:gd name="T96" fmla="*/ 59 w 180"/>
                <a:gd name="T97" fmla="*/ 84 h 144"/>
                <a:gd name="T98" fmla="*/ 35 w 180"/>
                <a:gd name="T99" fmla="*/ 103 h 144"/>
                <a:gd name="T100" fmla="*/ 18 w 180"/>
                <a:gd name="T101" fmla="*/ 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0" h="144">
                  <a:moveTo>
                    <a:pt x="115" y="123"/>
                  </a:moveTo>
                  <a:cubicBezTo>
                    <a:pt x="117" y="121"/>
                    <a:pt x="119" y="120"/>
                    <a:pt x="121" y="119"/>
                  </a:cubicBezTo>
                  <a:cubicBezTo>
                    <a:pt x="121" y="120"/>
                    <a:pt x="121" y="121"/>
                    <a:pt x="121" y="123"/>
                  </a:cubicBezTo>
                  <a:cubicBezTo>
                    <a:pt x="115" y="123"/>
                    <a:pt x="115" y="123"/>
                    <a:pt x="115" y="123"/>
                  </a:cubicBezTo>
                  <a:moveTo>
                    <a:pt x="82" y="123"/>
                  </a:moveTo>
                  <a:cubicBezTo>
                    <a:pt x="84" y="121"/>
                    <a:pt x="86" y="120"/>
                    <a:pt x="88" y="118"/>
                  </a:cubicBezTo>
                  <a:cubicBezTo>
                    <a:pt x="88" y="120"/>
                    <a:pt x="88" y="121"/>
                    <a:pt x="88" y="123"/>
                  </a:cubicBezTo>
                  <a:cubicBezTo>
                    <a:pt x="82" y="123"/>
                    <a:pt x="82" y="123"/>
                    <a:pt x="82" y="123"/>
                  </a:cubicBezTo>
                  <a:moveTo>
                    <a:pt x="43" y="123"/>
                  </a:moveTo>
                  <a:cubicBezTo>
                    <a:pt x="47" y="120"/>
                    <a:pt x="51" y="118"/>
                    <a:pt x="55" y="116"/>
                  </a:cubicBezTo>
                  <a:cubicBezTo>
                    <a:pt x="55" y="118"/>
                    <a:pt x="55" y="120"/>
                    <a:pt x="55" y="123"/>
                  </a:cubicBezTo>
                  <a:cubicBezTo>
                    <a:pt x="43" y="123"/>
                    <a:pt x="43" y="123"/>
                    <a:pt x="43" y="123"/>
                  </a:cubicBezTo>
                  <a:moveTo>
                    <a:pt x="105" y="123"/>
                  </a:moveTo>
                  <a:cubicBezTo>
                    <a:pt x="105" y="122"/>
                    <a:pt x="105" y="121"/>
                    <a:pt x="105" y="120"/>
                  </a:cubicBezTo>
                  <a:cubicBezTo>
                    <a:pt x="110" y="115"/>
                    <a:pt x="115" y="112"/>
                    <a:pt x="121" y="109"/>
                  </a:cubicBezTo>
                  <a:cubicBezTo>
                    <a:pt x="121" y="111"/>
                    <a:pt x="121" y="113"/>
                    <a:pt x="121" y="114"/>
                  </a:cubicBezTo>
                  <a:cubicBezTo>
                    <a:pt x="117" y="117"/>
                    <a:pt x="112" y="120"/>
                    <a:pt x="108" y="122"/>
                  </a:cubicBezTo>
                  <a:cubicBezTo>
                    <a:pt x="108" y="123"/>
                    <a:pt x="108" y="123"/>
                    <a:pt x="108" y="123"/>
                  </a:cubicBezTo>
                  <a:cubicBezTo>
                    <a:pt x="105" y="123"/>
                    <a:pt x="105" y="123"/>
                    <a:pt x="105" y="123"/>
                  </a:cubicBezTo>
                  <a:moveTo>
                    <a:pt x="138" y="123"/>
                  </a:moveTo>
                  <a:cubicBezTo>
                    <a:pt x="138" y="121"/>
                    <a:pt x="138" y="120"/>
                    <a:pt x="138" y="118"/>
                  </a:cubicBezTo>
                  <a:cubicBezTo>
                    <a:pt x="144" y="114"/>
                    <a:pt x="148" y="111"/>
                    <a:pt x="154" y="108"/>
                  </a:cubicBezTo>
                  <a:cubicBezTo>
                    <a:pt x="154" y="109"/>
                    <a:pt x="154" y="110"/>
                    <a:pt x="154" y="112"/>
                  </a:cubicBezTo>
                  <a:cubicBezTo>
                    <a:pt x="154" y="115"/>
                    <a:pt x="154" y="119"/>
                    <a:pt x="154" y="123"/>
                  </a:cubicBezTo>
                  <a:cubicBezTo>
                    <a:pt x="138" y="123"/>
                    <a:pt x="138" y="123"/>
                    <a:pt x="138" y="123"/>
                  </a:cubicBezTo>
                  <a:moveTo>
                    <a:pt x="72" y="123"/>
                  </a:moveTo>
                  <a:cubicBezTo>
                    <a:pt x="72" y="120"/>
                    <a:pt x="72" y="118"/>
                    <a:pt x="71" y="116"/>
                  </a:cubicBezTo>
                  <a:cubicBezTo>
                    <a:pt x="79" y="112"/>
                    <a:pt x="82" y="111"/>
                    <a:pt x="88" y="107"/>
                  </a:cubicBezTo>
                  <a:cubicBezTo>
                    <a:pt x="88" y="109"/>
                    <a:pt x="88" y="111"/>
                    <a:pt x="88" y="113"/>
                  </a:cubicBezTo>
                  <a:cubicBezTo>
                    <a:pt x="88" y="114"/>
                    <a:pt x="88" y="114"/>
                    <a:pt x="88" y="114"/>
                  </a:cubicBezTo>
                  <a:cubicBezTo>
                    <a:pt x="84" y="117"/>
                    <a:pt x="78" y="120"/>
                    <a:pt x="74" y="122"/>
                  </a:cubicBezTo>
                  <a:cubicBezTo>
                    <a:pt x="74" y="123"/>
                    <a:pt x="74" y="123"/>
                    <a:pt x="74" y="123"/>
                  </a:cubicBezTo>
                  <a:cubicBezTo>
                    <a:pt x="72" y="123"/>
                    <a:pt x="72" y="123"/>
                    <a:pt x="72" y="123"/>
                  </a:cubicBezTo>
                  <a:moveTo>
                    <a:pt x="39" y="120"/>
                  </a:moveTo>
                  <a:cubicBezTo>
                    <a:pt x="39" y="118"/>
                    <a:pt x="38" y="116"/>
                    <a:pt x="38" y="114"/>
                  </a:cubicBezTo>
                  <a:cubicBezTo>
                    <a:pt x="39" y="114"/>
                    <a:pt x="39" y="114"/>
                    <a:pt x="39" y="114"/>
                  </a:cubicBezTo>
                  <a:cubicBezTo>
                    <a:pt x="44" y="112"/>
                    <a:pt x="50" y="109"/>
                    <a:pt x="55" y="106"/>
                  </a:cubicBezTo>
                  <a:cubicBezTo>
                    <a:pt x="55" y="108"/>
                    <a:pt x="55" y="109"/>
                    <a:pt x="55" y="111"/>
                  </a:cubicBezTo>
                  <a:cubicBezTo>
                    <a:pt x="55" y="111"/>
                    <a:pt x="55" y="111"/>
                    <a:pt x="55" y="111"/>
                  </a:cubicBezTo>
                  <a:cubicBezTo>
                    <a:pt x="49" y="115"/>
                    <a:pt x="44" y="117"/>
                    <a:pt x="39" y="120"/>
                  </a:cubicBezTo>
                  <a:moveTo>
                    <a:pt x="104" y="115"/>
                  </a:moveTo>
                  <a:cubicBezTo>
                    <a:pt x="104" y="112"/>
                    <a:pt x="104" y="108"/>
                    <a:pt x="104" y="105"/>
                  </a:cubicBezTo>
                  <a:cubicBezTo>
                    <a:pt x="109" y="103"/>
                    <a:pt x="116" y="100"/>
                    <a:pt x="121" y="98"/>
                  </a:cubicBezTo>
                  <a:cubicBezTo>
                    <a:pt x="121" y="100"/>
                    <a:pt x="121" y="103"/>
                    <a:pt x="121" y="105"/>
                  </a:cubicBezTo>
                  <a:cubicBezTo>
                    <a:pt x="115" y="108"/>
                    <a:pt x="110" y="111"/>
                    <a:pt x="104" y="115"/>
                  </a:cubicBezTo>
                  <a:moveTo>
                    <a:pt x="71" y="112"/>
                  </a:moveTo>
                  <a:cubicBezTo>
                    <a:pt x="71" y="109"/>
                    <a:pt x="71" y="107"/>
                    <a:pt x="71" y="105"/>
                  </a:cubicBezTo>
                  <a:cubicBezTo>
                    <a:pt x="71" y="105"/>
                    <a:pt x="71" y="105"/>
                    <a:pt x="71" y="105"/>
                  </a:cubicBezTo>
                  <a:cubicBezTo>
                    <a:pt x="77" y="101"/>
                    <a:pt x="82" y="98"/>
                    <a:pt x="88" y="95"/>
                  </a:cubicBezTo>
                  <a:cubicBezTo>
                    <a:pt x="88" y="97"/>
                    <a:pt x="88" y="100"/>
                    <a:pt x="88" y="103"/>
                  </a:cubicBezTo>
                  <a:cubicBezTo>
                    <a:pt x="81" y="107"/>
                    <a:pt x="78" y="108"/>
                    <a:pt x="71" y="112"/>
                  </a:cubicBezTo>
                  <a:moveTo>
                    <a:pt x="137" y="114"/>
                  </a:moveTo>
                  <a:cubicBezTo>
                    <a:pt x="137" y="111"/>
                    <a:pt x="137" y="109"/>
                    <a:pt x="137" y="106"/>
                  </a:cubicBezTo>
                  <a:cubicBezTo>
                    <a:pt x="144" y="101"/>
                    <a:pt x="147" y="100"/>
                    <a:pt x="154" y="94"/>
                  </a:cubicBezTo>
                  <a:cubicBezTo>
                    <a:pt x="154" y="97"/>
                    <a:pt x="154" y="100"/>
                    <a:pt x="154" y="103"/>
                  </a:cubicBezTo>
                  <a:cubicBezTo>
                    <a:pt x="153" y="103"/>
                    <a:pt x="153" y="103"/>
                    <a:pt x="153" y="103"/>
                  </a:cubicBezTo>
                  <a:cubicBezTo>
                    <a:pt x="147" y="107"/>
                    <a:pt x="143" y="110"/>
                    <a:pt x="137" y="114"/>
                  </a:cubicBezTo>
                  <a:moveTo>
                    <a:pt x="104" y="101"/>
                  </a:moveTo>
                  <a:cubicBezTo>
                    <a:pt x="104" y="97"/>
                    <a:pt x="104" y="93"/>
                    <a:pt x="104" y="90"/>
                  </a:cubicBezTo>
                  <a:cubicBezTo>
                    <a:pt x="105" y="90"/>
                    <a:pt x="107" y="91"/>
                    <a:pt x="109" y="92"/>
                  </a:cubicBezTo>
                  <a:cubicBezTo>
                    <a:pt x="109" y="92"/>
                    <a:pt x="110" y="92"/>
                    <a:pt x="111" y="92"/>
                  </a:cubicBezTo>
                  <a:cubicBezTo>
                    <a:pt x="112" y="93"/>
                    <a:pt x="112" y="93"/>
                    <a:pt x="113" y="93"/>
                  </a:cubicBezTo>
                  <a:cubicBezTo>
                    <a:pt x="115" y="93"/>
                    <a:pt x="116" y="93"/>
                    <a:pt x="117" y="93"/>
                  </a:cubicBezTo>
                  <a:cubicBezTo>
                    <a:pt x="118" y="92"/>
                    <a:pt x="120" y="92"/>
                    <a:pt x="121" y="91"/>
                  </a:cubicBezTo>
                  <a:cubicBezTo>
                    <a:pt x="121" y="91"/>
                    <a:pt x="121" y="91"/>
                    <a:pt x="121" y="91"/>
                  </a:cubicBezTo>
                  <a:cubicBezTo>
                    <a:pt x="121" y="92"/>
                    <a:pt x="121" y="93"/>
                    <a:pt x="121" y="94"/>
                  </a:cubicBezTo>
                  <a:cubicBezTo>
                    <a:pt x="116" y="96"/>
                    <a:pt x="109" y="99"/>
                    <a:pt x="104" y="101"/>
                  </a:cubicBezTo>
                  <a:moveTo>
                    <a:pt x="38" y="109"/>
                  </a:moveTo>
                  <a:cubicBezTo>
                    <a:pt x="38" y="108"/>
                    <a:pt x="38" y="107"/>
                    <a:pt x="38" y="105"/>
                  </a:cubicBezTo>
                  <a:cubicBezTo>
                    <a:pt x="44" y="101"/>
                    <a:pt x="50" y="95"/>
                    <a:pt x="55" y="89"/>
                  </a:cubicBezTo>
                  <a:cubicBezTo>
                    <a:pt x="55" y="93"/>
                    <a:pt x="55" y="97"/>
                    <a:pt x="55" y="101"/>
                  </a:cubicBezTo>
                  <a:cubicBezTo>
                    <a:pt x="49" y="104"/>
                    <a:pt x="44" y="106"/>
                    <a:pt x="38" y="109"/>
                  </a:cubicBezTo>
                  <a:moveTo>
                    <a:pt x="71" y="100"/>
                  </a:moveTo>
                  <a:cubicBezTo>
                    <a:pt x="71" y="97"/>
                    <a:pt x="71" y="93"/>
                    <a:pt x="71" y="90"/>
                  </a:cubicBezTo>
                  <a:cubicBezTo>
                    <a:pt x="75" y="87"/>
                    <a:pt x="79" y="85"/>
                    <a:pt x="85" y="82"/>
                  </a:cubicBezTo>
                  <a:cubicBezTo>
                    <a:pt x="86" y="82"/>
                    <a:pt x="87" y="83"/>
                    <a:pt x="88" y="84"/>
                  </a:cubicBezTo>
                  <a:cubicBezTo>
                    <a:pt x="88" y="86"/>
                    <a:pt x="88" y="88"/>
                    <a:pt x="88" y="90"/>
                  </a:cubicBezTo>
                  <a:cubicBezTo>
                    <a:pt x="82" y="93"/>
                    <a:pt x="77" y="97"/>
                    <a:pt x="71" y="100"/>
                  </a:cubicBezTo>
                  <a:moveTo>
                    <a:pt x="137" y="101"/>
                  </a:moveTo>
                  <a:cubicBezTo>
                    <a:pt x="137" y="98"/>
                    <a:pt x="137" y="95"/>
                    <a:pt x="137" y="92"/>
                  </a:cubicBezTo>
                  <a:cubicBezTo>
                    <a:pt x="137" y="92"/>
                    <a:pt x="137" y="92"/>
                    <a:pt x="137" y="92"/>
                  </a:cubicBezTo>
                  <a:cubicBezTo>
                    <a:pt x="141" y="89"/>
                    <a:pt x="145" y="87"/>
                    <a:pt x="148" y="84"/>
                  </a:cubicBezTo>
                  <a:cubicBezTo>
                    <a:pt x="150" y="82"/>
                    <a:pt x="151" y="80"/>
                    <a:pt x="154" y="78"/>
                  </a:cubicBezTo>
                  <a:cubicBezTo>
                    <a:pt x="154" y="81"/>
                    <a:pt x="154" y="85"/>
                    <a:pt x="154" y="89"/>
                  </a:cubicBezTo>
                  <a:cubicBezTo>
                    <a:pt x="153" y="89"/>
                    <a:pt x="153" y="89"/>
                    <a:pt x="153" y="89"/>
                  </a:cubicBezTo>
                  <a:cubicBezTo>
                    <a:pt x="146" y="96"/>
                    <a:pt x="143" y="97"/>
                    <a:pt x="137" y="101"/>
                  </a:cubicBezTo>
                  <a:moveTo>
                    <a:pt x="70" y="85"/>
                  </a:moveTo>
                  <a:cubicBezTo>
                    <a:pt x="70" y="83"/>
                    <a:pt x="70" y="81"/>
                    <a:pt x="70" y="79"/>
                  </a:cubicBezTo>
                  <a:cubicBezTo>
                    <a:pt x="71" y="78"/>
                    <a:pt x="72" y="77"/>
                    <a:pt x="73" y="75"/>
                  </a:cubicBezTo>
                  <a:cubicBezTo>
                    <a:pt x="73" y="75"/>
                    <a:pt x="74" y="74"/>
                    <a:pt x="74" y="73"/>
                  </a:cubicBezTo>
                  <a:cubicBezTo>
                    <a:pt x="76" y="75"/>
                    <a:pt x="79" y="77"/>
                    <a:pt x="81" y="79"/>
                  </a:cubicBezTo>
                  <a:cubicBezTo>
                    <a:pt x="77" y="81"/>
                    <a:pt x="74" y="83"/>
                    <a:pt x="70" y="85"/>
                  </a:cubicBezTo>
                  <a:moveTo>
                    <a:pt x="73" y="73"/>
                  </a:moveTo>
                  <a:cubicBezTo>
                    <a:pt x="74" y="71"/>
                    <a:pt x="74" y="71"/>
                    <a:pt x="74" y="71"/>
                  </a:cubicBezTo>
                  <a:cubicBezTo>
                    <a:pt x="74" y="71"/>
                    <a:pt x="74" y="71"/>
                    <a:pt x="74" y="71"/>
                  </a:cubicBezTo>
                  <a:cubicBezTo>
                    <a:pt x="73" y="73"/>
                    <a:pt x="73" y="73"/>
                    <a:pt x="73" y="73"/>
                  </a:cubicBezTo>
                  <a:moveTo>
                    <a:pt x="137" y="87"/>
                  </a:moveTo>
                  <a:cubicBezTo>
                    <a:pt x="137" y="85"/>
                    <a:pt x="136" y="83"/>
                    <a:pt x="136" y="80"/>
                  </a:cubicBezTo>
                  <a:cubicBezTo>
                    <a:pt x="137" y="80"/>
                    <a:pt x="138" y="79"/>
                    <a:pt x="139" y="78"/>
                  </a:cubicBezTo>
                  <a:cubicBezTo>
                    <a:pt x="143" y="74"/>
                    <a:pt x="149" y="68"/>
                    <a:pt x="153" y="63"/>
                  </a:cubicBezTo>
                  <a:cubicBezTo>
                    <a:pt x="153" y="66"/>
                    <a:pt x="153" y="69"/>
                    <a:pt x="154" y="72"/>
                  </a:cubicBezTo>
                  <a:cubicBezTo>
                    <a:pt x="150" y="76"/>
                    <a:pt x="148" y="78"/>
                    <a:pt x="145" y="81"/>
                  </a:cubicBezTo>
                  <a:cubicBezTo>
                    <a:pt x="143" y="83"/>
                    <a:pt x="140" y="85"/>
                    <a:pt x="137" y="87"/>
                  </a:cubicBezTo>
                  <a:moveTo>
                    <a:pt x="16" y="0"/>
                  </a:moveTo>
                  <a:cubicBezTo>
                    <a:pt x="15" y="0"/>
                    <a:pt x="14" y="1"/>
                    <a:pt x="14" y="2"/>
                  </a:cubicBezTo>
                  <a:cubicBezTo>
                    <a:pt x="14" y="32"/>
                    <a:pt x="14" y="32"/>
                    <a:pt x="14" y="32"/>
                  </a:cubicBezTo>
                  <a:cubicBezTo>
                    <a:pt x="13" y="32"/>
                    <a:pt x="11" y="32"/>
                    <a:pt x="10" y="32"/>
                  </a:cubicBezTo>
                  <a:cubicBezTo>
                    <a:pt x="8" y="32"/>
                    <a:pt x="8" y="33"/>
                    <a:pt x="8" y="34"/>
                  </a:cubicBezTo>
                  <a:cubicBezTo>
                    <a:pt x="8" y="35"/>
                    <a:pt x="8" y="36"/>
                    <a:pt x="10" y="36"/>
                  </a:cubicBezTo>
                  <a:cubicBezTo>
                    <a:pt x="11" y="36"/>
                    <a:pt x="13" y="36"/>
                    <a:pt x="14" y="36"/>
                  </a:cubicBezTo>
                  <a:cubicBezTo>
                    <a:pt x="14" y="49"/>
                    <a:pt x="14" y="49"/>
                    <a:pt x="14" y="49"/>
                  </a:cubicBezTo>
                  <a:cubicBezTo>
                    <a:pt x="13" y="49"/>
                    <a:pt x="11" y="49"/>
                    <a:pt x="10" y="49"/>
                  </a:cubicBezTo>
                  <a:cubicBezTo>
                    <a:pt x="8" y="49"/>
                    <a:pt x="8" y="50"/>
                    <a:pt x="8" y="51"/>
                  </a:cubicBezTo>
                  <a:cubicBezTo>
                    <a:pt x="8" y="52"/>
                    <a:pt x="8" y="53"/>
                    <a:pt x="10" y="53"/>
                  </a:cubicBezTo>
                  <a:cubicBezTo>
                    <a:pt x="11" y="53"/>
                    <a:pt x="13" y="53"/>
                    <a:pt x="14" y="53"/>
                  </a:cubicBezTo>
                  <a:cubicBezTo>
                    <a:pt x="14" y="68"/>
                    <a:pt x="14" y="68"/>
                    <a:pt x="14" y="68"/>
                  </a:cubicBezTo>
                  <a:cubicBezTo>
                    <a:pt x="13" y="68"/>
                    <a:pt x="11" y="68"/>
                    <a:pt x="10" y="68"/>
                  </a:cubicBezTo>
                  <a:cubicBezTo>
                    <a:pt x="8" y="68"/>
                    <a:pt x="8" y="69"/>
                    <a:pt x="8" y="70"/>
                  </a:cubicBezTo>
                  <a:cubicBezTo>
                    <a:pt x="8" y="71"/>
                    <a:pt x="8" y="72"/>
                    <a:pt x="10" y="72"/>
                  </a:cubicBezTo>
                  <a:cubicBezTo>
                    <a:pt x="11" y="72"/>
                    <a:pt x="13" y="72"/>
                    <a:pt x="14" y="72"/>
                  </a:cubicBezTo>
                  <a:cubicBezTo>
                    <a:pt x="14" y="86"/>
                    <a:pt x="14" y="86"/>
                    <a:pt x="14" y="86"/>
                  </a:cubicBezTo>
                  <a:cubicBezTo>
                    <a:pt x="13" y="86"/>
                    <a:pt x="11" y="86"/>
                    <a:pt x="10" y="86"/>
                  </a:cubicBezTo>
                  <a:cubicBezTo>
                    <a:pt x="8" y="86"/>
                    <a:pt x="8" y="87"/>
                    <a:pt x="8" y="88"/>
                  </a:cubicBezTo>
                  <a:cubicBezTo>
                    <a:pt x="8" y="90"/>
                    <a:pt x="8" y="90"/>
                    <a:pt x="10" y="90"/>
                  </a:cubicBezTo>
                  <a:cubicBezTo>
                    <a:pt x="11" y="90"/>
                    <a:pt x="13" y="90"/>
                    <a:pt x="14" y="90"/>
                  </a:cubicBezTo>
                  <a:cubicBezTo>
                    <a:pt x="14" y="105"/>
                    <a:pt x="14" y="105"/>
                    <a:pt x="14" y="105"/>
                  </a:cubicBezTo>
                  <a:cubicBezTo>
                    <a:pt x="13" y="105"/>
                    <a:pt x="11" y="105"/>
                    <a:pt x="10" y="105"/>
                  </a:cubicBezTo>
                  <a:cubicBezTo>
                    <a:pt x="8" y="105"/>
                    <a:pt x="8" y="106"/>
                    <a:pt x="8" y="107"/>
                  </a:cubicBezTo>
                  <a:cubicBezTo>
                    <a:pt x="8" y="109"/>
                    <a:pt x="8" y="109"/>
                    <a:pt x="10" y="109"/>
                  </a:cubicBezTo>
                  <a:cubicBezTo>
                    <a:pt x="11" y="109"/>
                    <a:pt x="13" y="109"/>
                    <a:pt x="14" y="109"/>
                  </a:cubicBezTo>
                  <a:cubicBezTo>
                    <a:pt x="14" y="124"/>
                    <a:pt x="14" y="124"/>
                    <a:pt x="14" y="124"/>
                  </a:cubicBezTo>
                  <a:cubicBezTo>
                    <a:pt x="2" y="124"/>
                    <a:pt x="2" y="124"/>
                    <a:pt x="2" y="124"/>
                  </a:cubicBezTo>
                  <a:cubicBezTo>
                    <a:pt x="1" y="124"/>
                    <a:pt x="0" y="125"/>
                    <a:pt x="0" y="126"/>
                  </a:cubicBezTo>
                  <a:cubicBezTo>
                    <a:pt x="0" y="127"/>
                    <a:pt x="1" y="128"/>
                    <a:pt x="2" y="128"/>
                  </a:cubicBezTo>
                  <a:cubicBezTo>
                    <a:pt x="14" y="128"/>
                    <a:pt x="14" y="128"/>
                    <a:pt x="14" y="128"/>
                  </a:cubicBezTo>
                  <a:cubicBezTo>
                    <a:pt x="14" y="142"/>
                    <a:pt x="14" y="142"/>
                    <a:pt x="14" y="142"/>
                  </a:cubicBezTo>
                  <a:cubicBezTo>
                    <a:pt x="14" y="143"/>
                    <a:pt x="15" y="144"/>
                    <a:pt x="16" y="144"/>
                  </a:cubicBezTo>
                  <a:cubicBezTo>
                    <a:pt x="17" y="144"/>
                    <a:pt x="18" y="143"/>
                    <a:pt x="18" y="142"/>
                  </a:cubicBezTo>
                  <a:cubicBezTo>
                    <a:pt x="18" y="128"/>
                    <a:pt x="18" y="128"/>
                    <a:pt x="18" y="128"/>
                  </a:cubicBezTo>
                  <a:cubicBezTo>
                    <a:pt x="178" y="128"/>
                    <a:pt x="178" y="128"/>
                    <a:pt x="178" y="128"/>
                  </a:cubicBezTo>
                  <a:cubicBezTo>
                    <a:pt x="179" y="128"/>
                    <a:pt x="180" y="127"/>
                    <a:pt x="180" y="126"/>
                  </a:cubicBezTo>
                  <a:cubicBezTo>
                    <a:pt x="180" y="125"/>
                    <a:pt x="179" y="124"/>
                    <a:pt x="178" y="124"/>
                  </a:cubicBezTo>
                  <a:cubicBezTo>
                    <a:pt x="158" y="124"/>
                    <a:pt x="158" y="124"/>
                    <a:pt x="158" y="124"/>
                  </a:cubicBezTo>
                  <a:cubicBezTo>
                    <a:pt x="158" y="120"/>
                    <a:pt x="158" y="116"/>
                    <a:pt x="158" y="112"/>
                  </a:cubicBezTo>
                  <a:cubicBezTo>
                    <a:pt x="158" y="99"/>
                    <a:pt x="158" y="86"/>
                    <a:pt x="157" y="74"/>
                  </a:cubicBezTo>
                  <a:cubicBezTo>
                    <a:pt x="158" y="73"/>
                    <a:pt x="158" y="72"/>
                    <a:pt x="157" y="72"/>
                  </a:cubicBezTo>
                  <a:cubicBezTo>
                    <a:pt x="157" y="67"/>
                    <a:pt x="157" y="63"/>
                    <a:pt x="157" y="58"/>
                  </a:cubicBezTo>
                  <a:cubicBezTo>
                    <a:pt x="157" y="58"/>
                    <a:pt x="157" y="57"/>
                    <a:pt x="156" y="57"/>
                  </a:cubicBezTo>
                  <a:cubicBezTo>
                    <a:pt x="156" y="56"/>
                    <a:pt x="155" y="56"/>
                    <a:pt x="155" y="56"/>
                  </a:cubicBezTo>
                  <a:cubicBezTo>
                    <a:pt x="155" y="56"/>
                    <a:pt x="154" y="57"/>
                    <a:pt x="154" y="57"/>
                  </a:cubicBezTo>
                  <a:cubicBezTo>
                    <a:pt x="151" y="60"/>
                    <a:pt x="146" y="65"/>
                    <a:pt x="142" y="69"/>
                  </a:cubicBezTo>
                  <a:cubicBezTo>
                    <a:pt x="140" y="71"/>
                    <a:pt x="138" y="73"/>
                    <a:pt x="136" y="75"/>
                  </a:cubicBezTo>
                  <a:cubicBezTo>
                    <a:pt x="134" y="76"/>
                    <a:pt x="133" y="78"/>
                    <a:pt x="133" y="78"/>
                  </a:cubicBezTo>
                  <a:cubicBezTo>
                    <a:pt x="133" y="78"/>
                    <a:pt x="132" y="79"/>
                    <a:pt x="132" y="79"/>
                  </a:cubicBezTo>
                  <a:cubicBezTo>
                    <a:pt x="133" y="93"/>
                    <a:pt x="133" y="104"/>
                    <a:pt x="134" y="117"/>
                  </a:cubicBezTo>
                  <a:cubicBezTo>
                    <a:pt x="133" y="117"/>
                    <a:pt x="134" y="117"/>
                    <a:pt x="134" y="118"/>
                  </a:cubicBezTo>
                  <a:cubicBezTo>
                    <a:pt x="134" y="120"/>
                    <a:pt x="134" y="122"/>
                    <a:pt x="134" y="124"/>
                  </a:cubicBezTo>
                  <a:cubicBezTo>
                    <a:pt x="125" y="124"/>
                    <a:pt x="125" y="124"/>
                    <a:pt x="125" y="124"/>
                  </a:cubicBezTo>
                  <a:cubicBezTo>
                    <a:pt x="125" y="121"/>
                    <a:pt x="125" y="118"/>
                    <a:pt x="125" y="115"/>
                  </a:cubicBezTo>
                  <a:cubicBezTo>
                    <a:pt x="125" y="105"/>
                    <a:pt x="125" y="97"/>
                    <a:pt x="125" y="87"/>
                  </a:cubicBezTo>
                  <a:cubicBezTo>
                    <a:pt x="125" y="86"/>
                    <a:pt x="124" y="85"/>
                    <a:pt x="123" y="85"/>
                  </a:cubicBezTo>
                  <a:cubicBezTo>
                    <a:pt x="123" y="85"/>
                    <a:pt x="123" y="85"/>
                    <a:pt x="123" y="85"/>
                  </a:cubicBezTo>
                  <a:cubicBezTo>
                    <a:pt x="122" y="85"/>
                    <a:pt x="122" y="85"/>
                    <a:pt x="121" y="85"/>
                  </a:cubicBezTo>
                  <a:cubicBezTo>
                    <a:pt x="119" y="87"/>
                    <a:pt x="119" y="88"/>
                    <a:pt x="118" y="88"/>
                  </a:cubicBezTo>
                  <a:cubicBezTo>
                    <a:pt x="117" y="89"/>
                    <a:pt x="117" y="89"/>
                    <a:pt x="116" y="89"/>
                  </a:cubicBezTo>
                  <a:cubicBezTo>
                    <a:pt x="116" y="89"/>
                    <a:pt x="115" y="89"/>
                    <a:pt x="113" y="89"/>
                  </a:cubicBezTo>
                  <a:cubicBezTo>
                    <a:pt x="113" y="89"/>
                    <a:pt x="112" y="89"/>
                    <a:pt x="111" y="88"/>
                  </a:cubicBezTo>
                  <a:cubicBezTo>
                    <a:pt x="110" y="88"/>
                    <a:pt x="108" y="87"/>
                    <a:pt x="106" y="86"/>
                  </a:cubicBezTo>
                  <a:cubicBezTo>
                    <a:pt x="105" y="86"/>
                    <a:pt x="105" y="86"/>
                    <a:pt x="104" y="86"/>
                  </a:cubicBezTo>
                  <a:cubicBezTo>
                    <a:pt x="103" y="85"/>
                    <a:pt x="103" y="85"/>
                    <a:pt x="102" y="85"/>
                  </a:cubicBezTo>
                  <a:cubicBezTo>
                    <a:pt x="102" y="85"/>
                    <a:pt x="102" y="85"/>
                    <a:pt x="102" y="85"/>
                  </a:cubicBezTo>
                  <a:cubicBezTo>
                    <a:pt x="101" y="85"/>
                    <a:pt x="101" y="85"/>
                    <a:pt x="100" y="85"/>
                  </a:cubicBezTo>
                  <a:cubicBezTo>
                    <a:pt x="100" y="86"/>
                    <a:pt x="100" y="86"/>
                    <a:pt x="100" y="87"/>
                  </a:cubicBezTo>
                  <a:cubicBezTo>
                    <a:pt x="100" y="97"/>
                    <a:pt x="100" y="108"/>
                    <a:pt x="101" y="118"/>
                  </a:cubicBezTo>
                  <a:cubicBezTo>
                    <a:pt x="100" y="119"/>
                    <a:pt x="100" y="119"/>
                    <a:pt x="101" y="119"/>
                  </a:cubicBezTo>
                  <a:cubicBezTo>
                    <a:pt x="101" y="121"/>
                    <a:pt x="101" y="122"/>
                    <a:pt x="101" y="124"/>
                  </a:cubicBezTo>
                  <a:cubicBezTo>
                    <a:pt x="92" y="124"/>
                    <a:pt x="92" y="124"/>
                    <a:pt x="92" y="124"/>
                  </a:cubicBezTo>
                  <a:cubicBezTo>
                    <a:pt x="92" y="120"/>
                    <a:pt x="92" y="117"/>
                    <a:pt x="92" y="113"/>
                  </a:cubicBezTo>
                  <a:cubicBezTo>
                    <a:pt x="92" y="110"/>
                    <a:pt x="92" y="107"/>
                    <a:pt x="92" y="104"/>
                  </a:cubicBezTo>
                  <a:cubicBezTo>
                    <a:pt x="92" y="104"/>
                    <a:pt x="92" y="104"/>
                    <a:pt x="92" y="104"/>
                  </a:cubicBezTo>
                  <a:cubicBezTo>
                    <a:pt x="92" y="100"/>
                    <a:pt x="92" y="96"/>
                    <a:pt x="92" y="92"/>
                  </a:cubicBezTo>
                  <a:cubicBezTo>
                    <a:pt x="92" y="91"/>
                    <a:pt x="92" y="91"/>
                    <a:pt x="92" y="91"/>
                  </a:cubicBezTo>
                  <a:cubicBezTo>
                    <a:pt x="92" y="88"/>
                    <a:pt x="92" y="86"/>
                    <a:pt x="92" y="83"/>
                  </a:cubicBezTo>
                  <a:cubicBezTo>
                    <a:pt x="92" y="82"/>
                    <a:pt x="91" y="82"/>
                    <a:pt x="91" y="81"/>
                  </a:cubicBezTo>
                  <a:cubicBezTo>
                    <a:pt x="85" y="77"/>
                    <a:pt x="80" y="73"/>
                    <a:pt x="76" y="70"/>
                  </a:cubicBezTo>
                  <a:cubicBezTo>
                    <a:pt x="75" y="69"/>
                    <a:pt x="75" y="69"/>
                    <a:pt x="74" y="69"/>
                  </a:cubicBezTo>
                  <a:cubicBezTo>
                    <a:pt x="74" y="69"/>
                    <a:pt x="74" y="69"/>
                    <a:pt x="74" y="69"/>
                  </a:cubicBezTo>
                  <a:cubicBezTo>
                    <a:pt x="73" y="69"/>
                    <a:pt x="73" y="69"/>
                    <a:pt x="72" y="70"/>
                  </a:cubicBezTo>
                  <a:cubicBezTo>
                    <a:pt x="72" y="70"/>
                    <a:pt x="71" y="71"/>
                    <a:pt x="70" y="72"/>
                  </a:cubicBezTo>
                  <a:cubicBezTo>
                    <a:pt x="70" y="73"/>
                    <a:pt x="69" y="74"/>
                    <a:pt x="68" y="75"/>
                  </a:cubicBezTo>
                  <a:cubicBezTo>
                    <a:pt x="67" y="76"/>
                    <a:pt x="67" y="77"/>
                    <a:pt x="67" y="78"/>
                  </a:cubicBezTo>
                  <a:cubicBezTo>
                    <a:pt x="66" y="78"/>
                    <a:pt x="66" y="78"/>
                    <a:pt x="66" y="79"/>
                  </a:cubicBezTo>
                  <a:cubicBezTo>
                    <a:pt x="67" y="97"/>
                    <a:pt x="67" y="106"/>
                    <a:pt x="68" y="124"/>
                  </a:cubicBezTo>
                  <a:cubicBezTo>
                    <a:pt x="59" y="124"/>
                    <a:pt x="59" y="124"/>
                    <a:pt x="59" y="124"/>
                  </a:cubicBezTo>
                  <a:cubicBezTo>
                    <a:pt x="59" y="120"/>
                    <a:pt x="59" y="117"/>
                    <a:pt x="59" y="113"/>
                  </a:cubicBezTo>
                  <a:cubicBezTo>
                    <a:pt x="59" y="104"/>
                    <a:pt x="59" y="94"/>
                    <a:pt x="59" y="84"/>
                  </a:cubicBezTo>
                  <a:cubicBezTo>
                    <a:pt x="59" y="83"/>
                    <a:pt x="58" y="83"/>
                    <a:pt x="57" y="82"/>
                  </a:cubicBezTo>
                  <a:cubicBezTo>
                    <a:pt x="57" y="82"/>
                    <a:pt x="57" y="82"/>
                    <a:pt x="57" y="82"/>
                  </a:cubicBezTo>
                  <a:cubicBezTo>
                    <a:pt x="56" y="82"/>
                    <a:pt x="56" y="82"/>
                    <a:pt x="55" y="83"/>
                  </a:cubicBezTo>
                  <a:cubicBezTo>
                    <a:pt x="49" y="90"/>
                    <a:pt x="42" y="98"/>
                    <a:pt x="35" y="103"/>
                  </a:cubicBezTo>
                  <a:cubicBezTo>
                    <a:pt x="34" y="103"/>
                    <a:pt x="34" y="104"/>
                    <a:pt x="34" y="104"/>
                  </a:cubicBezTo>
                  <a:cubicBezTo>
                    <a:pt x="34" y="112"/>
                    <a:pt x="35" y="117"/>
                    <a:pt x="35" y="124"/>
                  </a:cubicBezTo>
                  <a:cubicBezTo>
                    <a:pt x="18" y="124"/>
                    <a:pt x="18" y="124"/>
                    <a:pt x="18" y="124"/>
                  </a:cubicBezTo>
                  <a:cubicBezTo>
                    <a:pt x="18" y="2"/>
                    <a:pt x="18" y="2"/>
                    <a:pt x="18" y="2"/>
                  </a:cubicBezTo>
                  <a:cubicBezTo>
                    <a:pt x="18" y="1"/>
                    <a:pt x="17" y="0"/>
                    <a:pt x="16"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2" name="组合 171"/>
          <p:cNvGrpSpPr/>
          <p:nvPr/>
        </p:nvGrpSpPr>
        <p:grpSpPr>
          <a:xfrm>
            <a:off x="2220688" y="2556784"/>
            <a:ext cx="236690" cy="209921"/>
            <a:chOff x="795854" y="3209821"/>
            <a:chExt cx="451635" cy="400557"/>
          </a:xfrm>
        </p:grpSpPr>
        <p:sp>
          <p:nvSpPr>
            <p:cNvPr id="173" name="Freeform 741"/>
            <p:cNvSpPr>
              <a:spLocks noEditPoints="1"/>
            </p:cNvSpPr>
            <p:nvPr/>
          </p:nvSpPr>
          <p:spPr bwMode="auto">
            <a:xfrm>
              <a:off x="848724" y="3338860"/>
              <a:ext cx="167571" cy="167571"/>
            </a:xfrm>
            <a:custGeom>
              <a:avLst/>
              <a:gdLst>
                <a:gd name="T0" fmla="*/ 75 w 79"/>
                <a:gd name="T1" fmla="*/ 34 h 79"/>
                <a:gd name="T2" fmla="*/ 72 w 79"/>
                <a:gd name="T3" fmla="*/ 34 h 79"/>
                <a:gd name="T4" fmla="*/ 74 w 79"/>
                <a:gd name="T5" fmla="*/ 32 h 79"/>
                <a:gd name="T6" fmla="*/ 71 w 79"/>
                <a:gd name="T7" fmla="*/ 31 h 79"/>
                <a:gd name="T8" fmla="*/ 73 w 79"/>
                <a:gd name="T9" fmla="*/ 29 h 79"/>
                <a:gd name="T10" fmla="*/ 67 w 79"/>
                <a:gd name="T11" fmla="*/ 26 h 79"/>
                <a:gd name="T12" fmla="*/ 69 w 79"/>
                <a:gd name="T13" fmla="*/ 28 h 79"/>
                <a:gd name="T14" fmla="*/ 69 w 79"/>
                <a:gd name="T15" fmla="*/ 20 h 79"/>
                <a:gd name="T16" fmla="*/ 64 w 79"/>
                <a:gd name="T17" fmla="*/ 23 h 79"/>
                <a:gd name="T18" fmla="*/ 67 w 79"/>
                <a:gd name="T19" fmla="*/ 18 h 79"/>
                <a:gd name="T20" fmla="*/ 12 w 79"/>
                <a:gd name="T21" fmla="*/ 25 h 79"/>
                <a:gd name="T22" fmla="*/ 62 w 79"/>
                <a:gd name="T23" fmla="*/ 25 h 79"/>
                <a:gd name="T24" fmla="*/ 65 w 79"/>
                <a:gd name="T25" fmla="*/ 65 h 79"/>
                <a:gd name="T26" fmla="*/ 41 w 79"/>
                <a:gd name="T27" fmla="*/ 76 h 79"/>
                <a:gd name="T28" fmla="*/ 3 w 79"/>
                <a:gd name="T29" fmla="*/ 39 h 79"/>
                <a:gd name="T30" fmla="*/ 61 w 79"/>
                <a:gd name="T31" fmla="*/ 20 h 79"/>
                <a:gd name="T32" fmla="*/ 64 w 79"/>
                <a:gd name="T33" fmla="*/ 15 h 79"/>
                <a:gd name="T34" fmla="*/ 3 w 79"/>
                <a:gd name="T35" fmla="*/ 32 h 79"/>
                <a:gd name="T36" fmla="*/ 12 w 79"/>
                <a:gd name="T37" fmla="*/ 16 h 79"/>
                <a:gd name="T38" fmla="*/ 8 w 79"/>
                <a:gd name="T39" fmla="*/ 26 h 79"/>
                <a:gd name="T40" fmla="*/ 57 w 79"/>
                <a:gd name="T41" fmla="*/ 18 h 79"/>
                <a:gd name="T42" fmla="*/ 62 w 79"/>
                <a:gd name="T43" fmla="*/ 13 h 79"/>
                <a:gd name="T44" fmla="*/ 49 w 79"/>
                <a:gd name="T45" fmla="*/ 14 h 79"/>
                <a:gd name="T46" fmla="*/ 58 w 79"/>
                <a:gd name="T47" fmla="*/ 10 h 79"/>
                <a:gd name="T48" fmla="*/ 46 w 79"/>
                <a:gd name="T49" fmla="*/ 13 h 79"/>
                <a:gd name="T50" fmla="*/ 54 w 79"/>
                <a:gd name="T51" fmla="*/ 7 h 79"/>
                <a:gd name="T52" fmla="*/ 20 w 79"/>
                <a:gd name="T53" fmla="*/ 8 h 79"/>
                <a:gd name="T54" fmla="*/ 16 w 79"/>
                <a:gd name="T55" fmla="*/ 18 h 79"/>
                <a:gd name="T56" fmla="*/ 40 w 79"/>
                <a:gd name="T57" fmla="*/ 12 h 79"/>
                <a:gd name="T58" fmla="*/ 50 w 79"/>
                <a:gd name="T59" fmla="*/ 5 h 79"/>
                <a:gd name="T60" fmla="*/ 28 w 79"/>
                <a:gd name="T61" fmla="*/ 5 h 79"/>
                <a:gd name="T62" fmla="*/ 22 w 79"/>
                <a:gd name="T63" fmla="*/ 15 h 79"/>
                <a:gd name="T64" fmla="*/ 42 w 79"/>
                <a:gd name="T65" fmla="*/ 3 h 79"/>
                <a:gd name="T66" fmla="*/ 39 w 79"/>
                <a:gd name="T67" fmla="*/ 12 h 79"/>
                <a:gd name="T68" fmla="*/ 36 w 79"/>
                <a:gd name="T69" fmla="*/ 12 h 79"/>
                <a:gd name="T70" fmla="*/ 35 w 79"/>
                <a:gd name="T71" fmla="*/ 3 h 79"/>
                <a:gd name="T72" fmla="*/ 30 w 79"/>
                <a:gd name="T73" fmla="*/ 12 h 79"/>
                <a:gd name="T74" fmla="*/ 38 w 79"/>
                <a:gd name="T75" fmla="*/ 3 h 79"/>
                <a:gd name="T76" fmla="*/ 30 w 79"/>
                <a:gd name="T77" fmla="*/ 12 h 79"/>
                <a:gd name="T78" fmla="*/ 11 w 79"/>
                <a:gd name="T79" fmla="*/ 12 h 79"/>
                <a:gd name="T80" fmla="*/ 41 w 79"/>
                <a:gd name="T81" fmla="*/ 79 h 79"/>
                <a:gd name="T82" fmla="*/ 65 w 79"/>
                <a:gd name="T83" fmla="*/ 70 h 79"/>
                <a:gd name="T84" fmla="*/ 67 w 79"/>
                <a:gd name="T85" fmla="*/ 67 h 79"/>
                <a:gd name="T86" fmla="*/ 69 w 79"/>
                <a:gd name="T87" fmla="*/ 66 h 79"/>
                <a:gd name="T88" fmla="*/ 69 w 79"/>
                <a:gd name="T89" fmla="*/ 65 h 79"/>
                <a:gd name="T90" fmla="*/ 69 w 79"/>
                <a:gd name="T91" fmla="*/ 65 h 79"/>
                <a:gd name="T92" fmla="*/ 69 w 79"/>
                <a:gd name="T93" fmla="*/ 65 h 79"/>
                <a:gd name="T94" fmla="*/ 38 w 79"/>
                <a:gd name="T9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79">
                  <a:moveTo>
                    <a:pt x="76" y="41"/>
                  </a:moveTo>
                  <a:cubicBezTo>
                    <a:pt x="75" y="39"/>
                    <a:pt x="74" y="37"/>
                    <a:pt x="73" y="35"/>
                  </a:cubicBezTo>
                  <a:cubicBezTo>
                    <a:pt x="75" y="34"/>
                    <a:pt x="75" y="34"/>
                    <a:pt x="75" y="34"/>
                  </a:cubicBezTo>
                  <a:cubicBezTo>
                    <a:pt x="75" y="36"/>
                    <a:pt x="76" y="39"/>
                    <a:pt x="76" y="41"/>
                  </a:cubicBezTo>
                  <a:cubicBezTo>
                    <a:pt x="76" y="41"/>
                    <a:pt x="76" y="41"/>
                    <a:pt x="76" y="41"/>
                  </a:cubicBezTo>
                  <a:moveTo>
                    <a:pt x="72" y="34"/>
                  </a:moveTo>
                  <a:cubicBezTo>
                    <a:pt x="72" y="33"/>
                    <a:pt x="72" y="33"/>
                    <a:pt x="71" y="32"/>
                  </a:cubicBezTo>
                  <a:cubicBezTo>
                    <a:pt x="72" y="31"/>
                    <a:pt x="73" y="31"/>
                    <a:pt x="74" y="30"/>
                  </a:cubicBezTo>
                  <a:cubicBezTo>
                    <a:pt x="74" y="31"/>
                    <a:pt x="74" y="31"/>
                    <a:pt x="74" y="32"/>
                  </a:cubicBezTo>
                  <a:cubicBezTo>
                    <a:pt x="74" y="32"/>
                    <a:pt x="74" y="32"/>
                    <a:pt x="74" y="32"/>
                  </a:cubicBezTo>
                  <a:cubicBezTo>
                    <a:pt x="74" y="33"/>
                    <a:pt x="73" y="33"/>
                    <a:pt x="72" y="34"/>
                  </a:cubicBezTo>
                  <a:moveTo>
                    <a:pt x="71" y="31"/>
                  </a:moveTo>
                  <a:cubicBezTo>
                    <a:pt x="70" y="30"/>
                    <a:pt x="70" y="30"/>
                    <a:pt x="70" y="30"/>
                  </a:cubicBezTo>
                  <a:cubicBezTo>
                    <a:pt x="71" y="29"/>
                    <a:pt x="72" y="28"/>
                    <a:pt x="73" y="27"/>
                  </a:cubicBezTo>
                  <a:cubicBezTo>
                    <a:pt x="73" y="27"/>
                    <a:pt x="73" y="28"/>
                    <a:pt x="73" y="29"/>
                  </a:cubicBezTo>
                  <a:cubicBezTo>
                    <a:pt x="72" y="29"/>
                    <a:pt x="71" y="30"/>
                    <a:pt x="71" y="31"/>
                  </a:cubicBezTo>
                  <a:moveTo>
                    <a:pt x="69" y="28"/>
                  </a:moveTo>
                  <a:cubicBezTo>
                    <a:pt x="68" y="28"/>
                    <a:pt x="67" y="27"/>
                    <a:pt x="67" y="26"/>
                  </a:cubicBezTo>
                  <a:cubicBezTo>
                    <a:pt x="68" y="25"/>
                    <a:pt x="69" y="24"/>
                    <a:pt x="70" y="23"/>
                  </a:cubicBezTo>
                  <a:cubicBezTo>
                    <a:pt x="71" y="24"/>
                    <a:pt x="71" y="25"/>
                    <a:pt x="72" y="26"/>
                  </a:cubicBezTo>
                  <a:cubicBezTo>
                    <a:pt x="71" y="26"/>
                    <a:pt x="70" y="27"/>
                    <a:pt x="69" y="28"/>
                  </a:cubicBezTo>
                  <a:moveTo>
                    <a:pt x="66" y="25"/>
                  </a:moveTo>
                  <a:cubicBezTo>
                    <a:pt x="65" y="24"/>
                    <a:pt x="65" y="24"/>
                    <a:pt x="65" y="24"/>
                  </a:cubicBezTo>
                  <a:cubicBezTo>
                    <a:pt x="66" y="23"/>
                    <a:pt x="67" y="22"/>
                    <a:pt x="69" y="20"/>
                  </a:cubicBezTo>
                  <a:cubicBezTo>
                    <a:pt x="70" y="22"/>
                    <a:pt x="70" y="22"/>
                    <a:pt x="70" y="22"/>
                  </a:cubicBezTo>
                  <a:cubicBezTo>
                    <a:pt x="68" y="23"/>
                    <a:pt x="67" y="24"/>
                    <a:pt x="66" y="25"/>
                  </a:cubicBezTo>
                  <a:moveTo>
                    <a:pt x="64" y="23"/>
                  </a:moveTo>
                  <a:cubicBezTo>
                    <a:pt x="64" y="23"/>
                    <a:pt x="64" y="23"/>
                    <a:pt x="64" y="23"/>
                  </a:cubicBezTo>
                  <a:cubicBezTo>
                    <a:pt x="63" y="22"/>
                    <a:pt x="62" y="22"/>
                    <a:pt x="62" y="21"/>
                  </a:cubicBezTo>
                  <a:cubicBezTo>
                    <a:pt x="63" y="20"/>
                    <a:pt x="65" y="19"/>
                    <a:pt x="67" y="18"/>
                  </a:cubicBezTo>
                  <a:cubicBezTo>
                    <a:pt x="67" y="18"/>
                    <a:pt x="68" y="19"/>
                    <a:pt x="68" y="19"/>
                  </a:cubicBezTo>
                  <a:cubicBezTo>
                    <a:pt x="67" y="20"/>
                    <a:pt x="65" y="22"/>
                    <a:pt x="64" y="23"/>
                  </a:cubicBezTo>
                  <a:moveTo>
                    <a:pt x="12" y="25"/>
                  </a:moveTo>
                  <a:cubicBezTo>
                    <a:pt x="20" y="18"/>
                    <a:pt x="28" y="15"/>
                    <a:pt x="36" y="15"/>
                  </a:cubicBezTo>
                  <a:cubicBezTo>
                    <a:pt x="36" y="15"/>
                    <a:pt x="36" y="15"/>
                    <a:pt x="36" y="15"/>
                  </a:cubicBezTo>
                  <a:cubicBezTo>
                    <a:pt x="46" y="15"/>
                    <a:pt x="55" y="19"/>
                    <a:pt x="62" y="25"/>
                  </a:cubicBezTo>
                  <a:cubicBezTo>
                    <a:pt x="69" y="31"/>
                    <a:pt x="73" y="40"/>
                    <a:pt x="74" y="49"/>
                  </a:cubicBezTo>
                  <a:cubicBezTo>
                    <a:pt x="74" y="50"/>
                    <a:pt x="74" y="50"/>
                    <a:pt x="74" y="50"/>
                  </a:cubicBezTo>
                  <a:cubicBezTo>
                    <a:pt x="73" y="55"/>
                    <a:pt x="70" y="60"/>
                    <a:pt x="65" y="65"/>
                  </a:cubicBezTo>
                  <a:cubicBezTo>
                    <a:pt x="65" y="65"/>
                    <a:pt x="65" y="65"/>
                    <a:pt x="65" y="65"/>
                  </a:cubicBezTo>
                  <a:cubicBezTo>
                    <a:pt x="57" y="73"/>
                    <a:pt x="49" y="76"/>
                    <a:pt x="41" y="76"/>
                  </a:cubicBezTo>
                  <a:cubicBezTo>
                    <a:pt x="41" y="76"/>
                    <a:pt x="41" y="76"/>
                    <a:pt x="41" y="76"/>
                  </a:cubicBezTo>
                  <a:cubicBezTo>
                    <a:pt x="31" y="76"/>
                    <a:pt x="21" y="72"/>
                    <a:pt x="14" y="65"/>
                  </a:cubicBezTo>
                  <a:cubicBezTo>
                    <a:pt x="7" y="58"/>
                    <a:pt x="3" y="49"/>
                    <a:pt x="3" y="40"/>
                  </a:cubicBezTo>
                  <a:cubicBezTo>
                    <a:pt x="3" y="39"/>
                    <a:pt x="3" y="39"/>
                    <a:pt x="3" y="39"/>
                  </a:cubicBezTo>
                  <a:cubicBezTo>
                    <a:pt x="5" y="34"/>
                    <a:pt x="8" y="30"/>
                    <a:pt x="12" y="25"/>
                  </a:cubicBezTo>
                  <a:cubicBezTo>
                    <a:pt x="12" y="25"/>
                    <a:pt x="12" y="25"/>
                    <a:pt x="12" y="25"/>
                  </a:cubicBezTo>
                  <a:moveTo>
                    <a:pt x="61" y="20"/>
                  </a:moveTo>
                  <a:cubicBezTo>
                    <a:pt x="60" y="20"/>
                    <a:pt x="59" y="19"/>
                    <a:pt x="58" y="18"/>
                  </a:cubicBezTo>
                  <a:cubicBezTo>
                    <a:pt x="60" y="17"/>
                    <a:pt x="62" y="15"/>
                    <a:pt x="63" y="14"/>
                  </a:cubicBezTo>
                  <a:cubicBezTo>
                    <a:pt x="64" y="15"/>
                    <a:pt x="64" y="15"/>
                    <a:pt x="64" y="15"/>
                  </a:cubicBezTo>
                  <a:cubicBezTo>
                    <a:pt x="65" y="15"/>
                    <a:pt x="65" y="16"/>
                    <a:pt x="66" y="16"/>
                  </a:cubicBezTo>
                  <a:cubicBezTo>
                    <a:pt x="64" y="18"/>
                    <a:pt x="62" y="19"/>
                    <a:pt x="61" y="20"/>
                  </a:cubicBezTo>
                  <a:moveTo>
                    <a:pt x="3" y="32"/>
                  </a:moveTo>
                  <a:cubicBezTo>
                    <a:pt x="3" y="31"/>
                    <a:pt x="4" y="30"/>
                    <a:pt x="4" y="29"/>
                  </a:cubicBezTo>
                  <a:cubicBezTo>
                    <a:pt x="4" y="29"/>
                    <a:pt x="4" y="29"/>
                    <a:pt x="4" y="29"/>
                  </a:cubicBezTo>
                  <a:cubicBezTo>
                    <a:pt x="7" y="25"/>
                    <a:pt x="10" y="21"/>
                    <a:pt x="12" y="16"/>
                  </a:cubicBezTo>
                  <a:cubicBezTo>
                    <a:pt x="13" y="15"/>
                    <a:pt x="14" y="14"/>
                    <a:pt x="15" y="12"/>
                  </a:cubicBezTo>
                  <a:cubicBezTo>
                    <a:pt x="15" y="12"/>
                    <a:pt x="16" y="11"/>
                    <a:pt x="17" y="11"/>
                  </a:cubicBezTo>
                  <a:cubicBezTo>
                    <a:pt x="13" y="16"/>
                    <a:pt x="10" y="21"/>
                    <a:pt x="8" y="26"/>
                  </a:cubicBezTo>
                  <a:cubicBezTo>
                    <a:pt x="8" y="26"/>
                    <a:pt x="8" y="26"/>
                    <a:pt x="8" y="26"/>
                  </a:cubicBezTo>
                  <a:cubicBezTo>
                    <a:pt x="6" y="28"/>
                    <a:pt x="4" y="30"/>
                    <a:pt x="3" y="32"/>
                  </a:cubicBezTo>
                  <a:moveTo>
                    <a:pt x="57" y="18"/>
                  </a:moveTo>
                  <a:cubicBezTo>
                    <a:pt x="56" y="17"/>
                    <a:pt x="55" y="16"/>
                    <a:pt x="53" y="16"/>
                  </a:cubicBezTo>
                  <a:cubicBezTo>
                    <a:pt x="55" y="14"/>
                    <a:pt x="57" y="12"/>
                    <a:pt x="59" y="11"/>
                  </a:cubicBezTo>
                  <a:cubicBezTo>
                    <a:pt x="60" y="11"/>
                    <a:pt x="61" y="12"/>
                    <a:pt x="62" y="13"/>
                  </a:cubicBezTo>
                  <a:cubicBezTo>
                    <a:pt x="60" y="14"/>
                    <a:pt x="59" y="16"/>
                    <a:pt x="57" y="18"/>
                  </a:cubicBezTo>
                  <a:moveTo>
                    <a:pt x="52" y="15"/>
                  </a:moveTo>
                  <a:cubicBezTo>
                    <a:pt x="51" y="15"/>
                    <a:pt x="50" y="14"/>
                    <a:pt x="49" y="14"/>
                  </a:cubicBezTo>
                  <a:cubicBezTo>
                    <a:pt x="51" y="12"/>
                    <a:pt x="53" y="10"/>
                    <a:pt x="55" y="8"/>
                  </a:cubicBezTo>
                  <a:cubicBezTo>
                    <a:pt x="55" y="8"/>
                    <a:pt x="55" y="8"/>
                    <a:pt x="55" y="8"/>
                  </a:cubicBezTo>
                  <a:cubicBezTo>
                    <a:pt x="56" y="8"/>
                    <a:pt x="57" y="9"/>
                    <a:pt x="58" y="10"/>
                  </a:cubicBezTo>
                  <a:cubicBezTo>
                    <a:pt x="56" y="11"/>
                    <a:pt x="54" y="13"/>
                    <a:pt x="52" y="15"/>
                  </a:cubicBezTo>
                  <a:moveTo>
                    <a:pt x="47" y="13"/>
                  </a:moveTo>
                  <a:cubicBezTo>
                    <a:pt x="47" y="13"/>
                    <a:pt x="46" y="13"/>
                    <a:pt x="46" y="13"/>
                  </a:cubicBezTo>
                  <a:cubicBezTo>
                    <a:pt x="48" y="10"/>
                    <a:pt x="49" y="8"/>
                    <a:pt x="52" y="6"/>
                  </a:cubicBezTo>
                  <a:cubicBezTo>
                    <a:pt x="52" y="6"/>
                    <a:pt x="53" y="7"/>
                    <a:pt x="54" y="7"/>
                  </a:cubicBezTo>
                  <a:cubicBezTo>
                    <a:pt x="54" y="7"/>
                    <a:pt x="54" y="7"/>
                    <a:pt x="54" y="7"/>
                  </a:cubicBezTo>
                  <a:cubicBezTo>
                    <a:pt x="51" y="9"/>
                    <a:pt x="49" y="11"/>
                    <a:pt x="47" y="13"/>
                  </a:cubicBezTo>
                  <a:moveTo>
                    <a:pt x="11" y="22"/>
                  </a:moveTo>
                  <a:cubicBezTo>
                    <a:pt x="14" y="17"/>
                    <a:pt x="17" y="13"/>
                    <a:pt x="20" y="8"/>
                  </a:cubicBezTo>
                  <a:cubicBezTo>
                    <a:pt x="22" y="7"/>
                    <a:pt x="24" y="6"/>
                    <a:pt x="25" y="6"/>
                  </a:cubicBezTo>
                  <a:cubicBezTo>
                    <a:pt x="22" y="10"/>
                    <a:pt x="19" y="14"/>
                    <a:pt x="16" y="18"/>
                  </a:cubicBezTo>
                  <a:cubicBezTo>
                    <a:pt x="16" y="18"/>
                    <a:pt x="16" y="18"/>
                    <a:pt x="16" y="18"/>
                  </a:cubicBezTo>
                  <a:cubicBezTo>
                    <a:pt x="14" y="19"/>
                    <a:pt x="13" y="21"/>
                    <a:pt x="11" y="22"/>
                  </a:cubicBezTo>
                  <a:moveTo>
                    <a:pt x="44" y="12"/>
                  </a:moveTo>
                  <a:cubicBezTo>
                    <a:pt x="43" y="12"/>
                    <a:pt x="42" y="12"/>
                    <a:pt x="40" y="12"/>
                  </a:cubicBezTo>
                  <a:cubicBezTo>
                    <a:pt x="41" y="10"/>
                    <a:pt x="43" y="8"/>
                    <a:pt x="44" y="7"/>
                  </a:cubicBezTo>
                  <a:cubicBezTo>
                    <a:pt x="45" y="6"/>
                    <a:pt x="46" y="5"/>
                    <a:pt x="46" y="4"/>
                  </a:cubicBezTo>
                  <a:cubicBezTo>
                    <a:pt x="48" y="5"/>
                    <a:pt x="49" y="5"/>
                    <a:pt x="50" y="5"/>
                  </a:cubicBezTo>
                  <a:cubicBezTo>
                    <a:pt x="48" y="8"/>
                    <a:pt x="46" y="10"/>
                    <a:pt x="44" y="12"/>
                  </a:cubicBezTo>
                  <a:moveTo>
                    <a:pt x="19" y="16"/>
                  </a:moveTo>
                  <a:cubicBezTo>
                    <a:pt x="22" y="12"/>
                    <a:pt x="25" y="9"/>
                    <a:pt x="28" y="5"/>
                  </a:cubicBezTo>
                  <a:cubicBezTo>
                    <a:pt x="28" y="4"/>
                    <a:pt x="29" y="4"/>
                    <a:pt x="30" y="4"/>
                  </a:cubicBezTo>
                  <a:cubicBezTo>
                    <a:pt x="27" y="7"/>
                    <a:pt x="25" y="11"/>
                    <a:pt x="22" y="14"/>
                  </a:cubicBezTo>
                  <a:cubicBezTo>
                    <a:pt x="22" y="15"/>
                    <a:pt x="22" y="15"/>
                    <a:pt x="22" y="15"/>
                  </a:cubicBezTo>
                  <a:cubicBezTo>
                    <a:pt x="21" y="15"/>
                    <a:pt x="20" y="16"/>
                    <a:pt x="19" y="16"/>
                  </a:cubicBezTo>
                  <a:moveTo>
                    <a:pt x="36" y="12"/>
                  </a:moveTo>
                  <a:cubicBezTo>
                    <a:pt x="38" y="9"/>
                    <a:pt x="40" y="6"/>
                    <a:pt x="42" y="3"/>
                  </a:cubicBezTo>
                  <a:cubicBezTo>
                    <a:pt x="43" y="4"/>
                    <a:pt x="44" y="4"/>
                    <a:pt x="45" y="4"/>
                  </a:cubicBezTo>
                  <a:cubicBezTo>
                    <a:pt x="44" y="4"/>
                    <a:pt x="44" y="5"/>
                    <a:pt x="43" y="6"/>
                  </a:cubicBezTo>
                  <a:cubicBezTo>
                    <a:pt x="42" y="7"/>
                    <a:pt x="40" y="9"/>
                    <a:pt x="39" y="12"/>
                  </a:cubicBezTo>
                  <a:cubicBezTo>
                    <a:pt x="39" y="12"/>
                    <a:pt x="39" y="12"/>
                    <a:pt x="39" y="12"/>
                  </a:cubicBezTo>
                  <a:cubicBezTo>
                    <a:pt x="38" y="12"/>
                    <a:pt x="37" y="12"/>
                    <a:pt x="36" y="12"/>
                  </a:cubicBezTo>
                  <a:cubicBezTo>
                    <a:pt x="36" y="12"/>
                    <a:pt x="36" y="12"/>
                    <a:pt x="36" y="12"/>
                  </a:cubicBezTo>
                  <a:moveTo>
                    <a:pt x="24" y="14"/>
                  </a:moveTo>
                  <a:cubicBezTo>
                    <a:pt x="27" y="10"/>
                    <a:pt x="30" y="7"/>
                    <a:pt x="32" y="4"/>
                  </a:cubicBezTo>
                  <a:cubicBezTo>
                    <a:pt x="33" y="3"/>
                    <a:pt x="34" y="3"/>
                    <a:pt x="35" y="3"/>
                  </a:cubicBezTo>
                  <a:cubicBezTo>
                    <a:pt x="32" y="6"/>
                    <a:pt x="30" y="10"/>
                    <a:pt x="27" y="13"/>
                  </a:cubicBezTo>
                  <a:cubicBezTo>
                    <a:pt x="26" y="13"/>
                    <a:pt x="25" y="13"/>
                    <a:pt x="24" y="14"/>
                  </a:cubicBezTo>
                  <a:moveTo>
                    <a:pt x="30" y="12"/>
                  </a:moveTo>
                  <a:cubicBezTo>
                    <a:pt x="32" y="9"/>
                    <a:pt x="34" y="6"/>
                    <a:pt x="37" y="3"/>
                  </a:cubicBezTo>
                  <a:cubicBezTo>
                    <a:pt x="38" y="3"/>
                    <a:pt x="38" y="3"/>
                    <a:pt x="38" y="3"/>
                  </a:cubicBezTo>
                  <a:cubicBezTo>
                    <a:pt x="38" y="3"/>
                    <a:pt x="38" y="3"/>
                    <a:pt x="38" y="3"/>
                  </a:cubicBezTo>
                  <a:cubicBezTo>
                    <a:pt x="39" y="3"/>
                    <a:pt x="39" y="3"/>
                    <a:pt x="40" y="3"/>
                  </a:cubicBezTo>
                  <a:cubicBezTo>
                    <a:pt x="38" y="6"/>
                    <a:pt x="36" y="9"/>
                    <a:pt x="34" y="12"/>
                  </a:cubicBezTo>
                  <a:cubicBezTo>
                    <a:pt x="32" y="12"/>
                    <a:pt x="31" y="12"/>
                    <a:pt x="30" y="12"/>
                  </a:cubicBezTo>
                  <a:moveTo>
                    <a:pt x="38" y="0"/>
                  </a:moveTo>
                  <a:cubicBezTo>
                    <a:pt x="29" y="0"/>
                    <a:pt x="19" y="4"/>
                    <a:pt x="11" y="12"/>
                  </a:cubicBezTo>
                  <a:cubicBezTo>
                    <a:pt x="11" y="12"/>
                    <a:pt x="11" y="12"/>
                    <a:pt x="11" y="12"/>
                  </a:cubicBezTo>
                  <a:cubicBezTo>
                    <a:pt x="3" y="20"/>
                    <a:pt x="0" y="29"/>
                    <a:pt x="0" y="38"/>
                  </a:cubicBezTo>
                  <a:cubicBezTo>
                    <a:pt x="0" y="49"/>
                    <a:pt x="5" y="59"/>
                    <a:pt x="12" y="67"/>
                  </a:cubicBezTo>
                  <a:cubicBezTo>
                    <a:pt x="20" y="74"/>
                    <a:pt x="30" y="79"/>
                    <a:pt x="41" y="79"/>
                  </a:cubicBezTo>
                  <a:cubicBezTo>
                    <a:pt x="41" y="79"/>
                    <a:pt x="41" y="79"/>
                    <a:pt x="41" y="79"/>
                  </a:cubicBezTo>
                  <a:cubicBezTo>
                    <a:pt x="49" y="79"/>
                    <a:pt x="57" y="76"/>
                    <a:pt x="64" y="70"/>
                  </a:cubicBezTo>
                  <a:cubicBezTo>
                    <a:pt x="65" y="70"/>
                    <a:pt x="65" y="70"/>
                    <a:pt x="65" y="70"/>
                  </a:cubicBezTo>
                  <a:cubicBezTo>
                    <a:pt x="65" y="69"/>
                    <a:pt x="65" y="69"/>
                    <a:pt x="65" y="69"/>
                  </a:cubicBezTo>
                  <a:cubicBezTo>
                    <a:pt x="65" y="69"/>
                    <a:pt x="65" y="69"/>
                    <a:pt x="65" y="69"/>
                  </a:cubicBezTo>
                  <a:cubicBezTo>
                    <a:pt x="65" y="69"/>
                    <a:pt x="66" y="69"/>
                    <a:pt x="67" y="67"/>
                  </a:cubicBezTo>
                  <a:cubicBezTo>
                    <a:pt x="67" y="67"/>
                    <a:pt x="67" y="67"/>
                    <a:pt x="67" y="67"/>
                  </a:cubicBezTo>
                  <a:cubicBezTo>
                    <a:pt x="68" y="67"/>
                    <a:pt x="68" y="66"/>
                    <a:pt x="68" y="66"/>
                  </a:cubicBezTo>
                  <a:cubicBezTo>
                    <a:pt x="69" y="66"/>
                    <a:pt x="69" y="66"/>
                    <a:pt x="69" y="66"/>
                  </a:cubicBezTo>
                  <a:cubicBezTo>
                    <a:pt x="69" y="65"/>
                    <a:pt x="69" y="65"/>
                    <a:pt x="69" y="65"/>
                  </a:cubicBezTo>
                  <a:cubicBezTo>
                    <a:pt x="69" y="65"/>
                    <a:pt x="69" y="65"/>
                    <a:pt x="69" y="65"/>
                  </a:cubicBezTo>
                  <a:cubicBezTo>
                    <a:pt x="69" y="65"/>
                    <a:pt x="69" y="65"/>
                    <a:pt x="69" y="65"/>
                  </a:cubicBezTo>
                  <a:cubicBezTo>
                    <a:pt x="69" y="65"/>
                    <a:pt x="69" y="65"/>
                    <a:pt x="69" y="65"/>
                  </a:cubicBezTo>
                  <a:cubicBezTo>
                    <a:pt x="69" y="65"/>
                    <a:pt x="69" y="65"/>
                    <a:pt x="69" y="65"/>
                  </a:cubicBezTo>
                  <a:cubicBezTo>
                    <a:pt x="69" y="65"/>
                    <a:pt x="69" y="65"/>
                    <a:pt x="69" y="65"/>
                  </a:cubicBezTo>
                  <a:cubicBezTo>
                    <a:pt x="69" y="65"/>
                    <a:pt x="69" y="65"/>
                    <a:pt x="69" y="65"/>
                  </a:cubicBezTo>
                  <a:cubicBezTo>
                    <a:pt x="69" y="65"/>
                    <a:pt x="69" y="65"/>
                    <a:pt x="69" y="65"/>
                  </a:cubicBezTo>
                  <a:cubicBezTo>
                    <a:pt x="69" y="65"/>
                    <a:pt x="69" y="65"/>
                    <a:pt x="69" y="65"/>
                  </a:cubicBezTo>
                  <a:cubicBezTo>
                    <a:pt x="76" y="57"/>
                    <a:pt x="79" y="49"/>
                    <a:pt x="79" y="41"/>
                  </a:cubicBezTo>
                  <a:cubicBezTo>
                    <a:pt x="79" y="30"/>
                    <a:pt x="74" y="20"/>
                    <a:pt x="66" y="13"/>
                  </a:cubicBezTo>
                  <a:cubicBezTo>
                    <a:pt x="59" y="5"/>
                    <a:pt x="48" y="0"/>
                    <a:pt x="38" y="0"/>
                  </a:cubicBezTo>
                  <a:cubicBezTo>
                    <a:pt x="38" y="0"/>
                    <a:pt x="38" y="0"/>
                    <a:pt x="38"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4" name="Freeform 742"/>
            <p:cNvSpPr>
              <a:spLocks noEditPoints="1"/>
            </p:cNvSpPr>
            <p:nvPr/>
          </p:nvSpPr>
          <p:spPr bwMode="auto">
            <a:xfrm>
              <a:off x="795854" y="3290471"/>
              <a:ext cx="269726" cy="290337"/>
            </a:xfrm>
            <a:custGeom>
              <a:avLst/>
              <a:gdLst>
                <a:gd name="T0" fmla="*/ 64 w 127"/>
                <a:gd name="T1" fmla="*/ 126 h 137"/>
                <a:gd name="T2" fmla="*/ 60 w 127"/>
                <a:gd name="T3" fmla="*/ 125 h 137"/>
                <a:gd name="T4" fmla="*/ 68 w 127"/>
                <a:gd name="T5" fmla="*/ 134 h 137"/>
                <a:gd name="T6" fmla="*/ 53 w 127"/>
                <a:gd name="T7" fmla="*/ 124 h 137"/>
                <a:gd name="T8" fmla="*/ 97 w 127"/>
                <a:gd name="T9" fmla="*/ 120 h 137"/>
                <a:gd name="T10" fmla="*/ 76 w 127"/>
                <a:gd name="T11" fmla="*/ 116 h 137"/>
                <a:gd name="T12" fmla="*/ 90 w 127"/>
                <a:gd name="T13" fmla="*/ 113 h 137"/>
                <a:gd name="T14" fmla="*/ 25 w 127"/>
                <a:gd name="T15" fmla="*/ 121 h 137"/>
                <a:gd name="T16" fmla="*/ 42 w 127"/>
                <a:gd name="T17" fmla="*/ 120 h 137"/>
                <a:gd name="T18" fmla="*/ 104 w 127"/>
                <a:gd name="T19" fmla="*/ 111 h 137"/>
                <a:gd name="T20" fmla="*/ 98 w 127"/>
                <a:gd name="T21" fmla="*/ 112 h 137"/>
                <a:gd name="T22" fmla="*/ 22 w 127"/>
                <a:gd name="T23" fmla="*/ 118 h 137"/>
                <a:gd name="T24" fmla="*/ 79 w 127"/>
                <a:gd name="T25" fmla="*/ 121 h 137"/>
                <a:gd name="T26" fmla="*/ 34 w 127"/>
                <a:gd name="T27" fmla="*/ 109 h 137"/>
                <a:gd name="T28" fmla="*/ 41 w 127"/>
                <a:gd name="T29" fmla="*/ 110 h 137"/>
                <a:gd name="T30" fmla="*/ 93 w 127"/>
                <a:gd name="T31" fmla="*/ 115 h 137"/>
                <a:gd name="T32" fmla="*/ 87 w 127"/>
                <a:gd name="T33" fmla="*/ 118 h 137"/>
                <a:gd name="T34" fmla="*/ 106 w 127"/>
                <a:gd name="T35" fmla="*/ 109 h 137"/>
                <a:gd name="T36" fmla="*/ 20 w 127"/>
                <a:gd name="T37" fmla="*/ 108 h 137"/>
                <a:gd name="T38" fmla="*/ 109 w 127"/>
                <a:gd name="T39" fmla="*/ 113 h 137"/>
                <a:gd name="T40" fmla="*/ 16 w 127"/>
                <a:gd name="T41" fmla="*/ 104 h 137"/>
                <a:gd name="T42" fmla="*/ 15 w 127"/>
                <a:gd name="T43" fmla="*/ 89 h 137"/>
                <a:gd name="T44" fmla="*/ 113 w 127"/>
                <a:gd name="T45" fmla="*/ 85 h 137"/>
                <a:gd name="T46" fmla="*/ 14 w 127"/>
                <a:gd name="T47" fmla="*/ 80 h 137"/>
                <a:gd name="T48" fmla="*/ 116 w 127"/>
                <a:gd name="T49" fmla="*/ 77 h 137"/>
                <a:gd name="T50" fmla="*/ 3 w 127"/>
                <a:gd name="T51" fmla="*/ 82 h 137"/>
                <a:gd name="T52" fmla="*/ 116 w 127"/>
                <a:gd name="T53" fmla="*/ 81 h 137"/>
                <a:gd name="T54" fmla="*/ 123 w 127"/>
                <a:gd name="T55" fmla="*/ 74 h 137"/>
                <a:gd name="T56" fmla="*/ 3 w 127"/>
                <a:gd name="T57" fmla="*/ 74 h 137"/>
                <a:gd name="T58" fmla="*/ 17 w 127"/>
                <a:gd name="T59" fmla="*/ 40 h 137"/>
                <a:gd name="T60" fmla="*/ 109 w 127"/>
                <a:gd name="T61" fmla="*/ 34 h 137"/>
                <a:gd name="T62" fmla="*/ 16 w 127"/>
                <a:gd name="T63" fmla="*/ 31 h 137"/>
                <a:gd name="T64" fmla="*/ 64 w 127"/>
                <a:gd name="T65" fmla="*/ 2 h 137"/>
                <a:gd name="T66" fmla="*/ 100 w 127"/>
                <a:gd name="T67" fmla="*/ 14 h 137"/>
                <a:gd name="T68" fmla="*/ 113 w 127"/>
                <a:gd name="T69" fmla="*/ 53 h 137"/>
                <a:gd name="T70" fmla="*/ 112 w 127"/>
                <a:gd name="T71" fmla="*/ 76 h 137"/>
                <a:gd name="T72" fmla="*/ 92 w 127"/>
                <a:gd name="T73" fmla="*/ 104 h 137"/>
                <a:gd name="T74" fmla="*/ 54 w 127"/>
                <a:gd name="T75" fmla="*/ 111 h 137"/>
                <a:gd name="T76" fmla="*/ 16 w 127"/>
                <a:gd name="T77" fmla="*/ 98 h 137"/>
                <a:gd name="T78" fmla="*/ 5 w 127"/>
                <a:gd name="T79" fmla="*/ 54 h 137"/>
                <a:gd name="T80" fmla="*/ 35 w 127"/>
                <a:gd name="T81" fmla="*/ 21 h 137"/>
                <a:gd name="T82" fmla="*/ 30 w 127"/>
                <a:gd name="T83" fmla="*/ 11 h 137"/>
                <a:gd name="T84" fmla="*/ 12 w 127"/>
                <a:gd name="T85" fmla="*/ 36 h 137"/>
                <a:gd name="T86" fmla="*/ 13 w 127"/>
                <a:gd name="T87" fmla="*/ 51 h 137"/>
                <a:gd name="T88" fmla="*/ 1 w 127"/>
                <a:gd name="T89" fmla="*/ 85 h 137"/>
                <a:gd name="T90" fmla="*/ 12 w 127"/>
                <a:gd name="T91" fmla="*/ 99 h 137"/>
                <a:gd name="T92" fmla="*/ 27 w 127"/>
                <a:gd name="T93" fmla="*/ 125 h 137"/>
                <a:gd name="T94" fmla="*/ 63 w 127"/>
                <a:gd name="T95" fmla="*/ 137 h 137"/>
                <a:gd name="T96" fmla="*/ 100 w 127"/>
                <a:gd name="T97" fmla="*/ 125 h 137"/>
                <a:gd name="T98" fmla="*/ 115 w 127"/>
                <a:gd name="T99" fmla="*/ 97 h 137"/>
                <a:gd name="T100" fmla="*/ 124 w 127"/>
                <a:gd name="T101" fmla="*/ 85 h 137"/>
                <a:gd name="T102" fmla="*/ 112 w 127"/>
                <a:gd name="T103" fmla="*/ 40 h 137"/>
                <a:gd name="T104" fmla="*/ 115 w 127"/>
                <a:gd name="T105" fmla="*/ 26 h 137"/>
                <a:gd name="T106" fmla="*/ 102 w 127"/>
                <a:gd name="T107" fmla="*/ 12 h 137"/>
                <a:gd name="T108" fmla="*/ 76 w 127"/>
                <a:gd name="T109" fmla="*/ 1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7" h="137">
                  <a:moveTo>
                    <a:pt x="70" y="134"/>
                  </a:moveTo>
                  <a:cubicBezTo>
                    <a:pt x="71" y="132"/>
                    <a:pt x="72" y="130"/>
                    <a:pt x="72" y="128"/>
                  </a:cubicBezTo>
                  <a:cubicBezTo>
                    <a:pt x="72" y="130"/>
                    <a:pt x="72" y="132"/>
                    <a:pt x="72" y="133"/>
                  </a:cubicBezTo>
                  <a:cubicBezTo>
                    <a:pt x="71" y="134"/>
                    <a:pt x="70" y="134"/>
                    <a:pt x="70" y="134"/>
                  </a:cubicBezTo>
                  <a:moveTo>
                    <a:pt x="63" y="134"/>
                  </a:moveTo>
                  <a:cubicBezTo>
                    <a:pt x="62" y="134"/>
                    <a:pt x="61" y="134"/>
                    <a:pt x="61" y="134"/>
                  </a:cubicBezTo>
                  <a:cubicBezTo>
                    <a:pt x="62" y="131"/>
                    <a:pt x="63" y="128"/>
                    <a:pt x="64" y="126"/>
                  </a:cubicBezTo>
                  <a:cubicBezTo>
                    <a:pt x="65" y="126"/>
                    <a:pt x="66" y="126"/>
                    <a:pt x="67" y="125"/>
                  </a:cubicBezTo>
                  <a:cubicBezTo>
                    <a:pt x="66" y="128"/>
                    <a:pt x="65" y="131"/>
                    <a:pt x="64" y="134"/>
                  </a:cubicBezTo>
                  <a:cubicBezTo>
                    <a:pt x="64" y="134"/>
                    <a:pt x="64" y="134"/>
                    <a:pt x="64" y="134"/>
                  </a:cubicBezTo>
                  <a:cubicBezTo>
                    <a:pt x="63" y="134"/>
                    <a:pt x="63" y="134"/>
                    <a:pt x="63" y="134"/>
                  </a:cubicBezTo>
                  <a:moveTo>
                    <a:pt x="59" y="134"/>
                  </a:moveTo>
                  <a:cubicBezTo>
                    <a:pt x="58" y="134"/>
                    <a:pt x="57" y="134"/>
                    <a:pt x="56" y="134"/>
                  </a:cubicBezTo>
                  <a:cubicBezTo>
                    <a:pt x="58" y="131"/>
                    <a:pt x="59" y="128"/>
                    <a:pt x="60" y="125"/>
                  </a:cubicBezTo>
                  <a:cubicBezTo>
                    <a:pt x="61" y="125"/>
                    <a:pt x="62" y="126"/>
                    <a:pt x="63" y="126"/>
                  </a:cubicBezTo>
                  <a:cubicBezTo>
                    <a:pt x="61" y="128"/>
                    <a:pt x="60" y="131"/>
                    <a:pt x="59" y="134"/>
                  </a:cubicBezTo>
                  <a:moveTo>
                    <a:pt x="66" y="134"/>
                  </a:moveTo>
                  <a:cubicBezTo>
                    <a:pt x="66" y="131"/>
                    <a:pt x="68" y="128"/>
                    <a:pt x="69" y="125"/>
                  </a:cubicBezTo>
                  <a:cubicBezTo>
                    <a:pt x="70" y="125"/>
                    <a:pt x="71" y="125"/>
                    <a:pt x="72" y="125"/>
                  </a:cubicBezTo>
                  <a:cubicBezTo>
                    <a:pt x="72" y="125"/>
                    <a:pt x="72" y="125"/>
                    <a:pt x="72" y="125"/>
                  </a:cubicBezTo>
                  <a:cubicBezTo>
                    <a:pt x="71" y="128"/>
                    <a:pt x="69" y="131"/>
                    <a:pt x="68" y="134"/>
                  </a:cubicBezTo>
                  <a:cubicBezTo>
                    <a:pt x="67" y="134"/>
                    <a:pt x="66" y="134"/>
                    <a:pt x="66" y="134"/>
                  </a:cubicBezTo>
                  <a:moveTo>
                    <a:pt x="55" y="133"/>
                  </a:moveTo>
                  <a:cubicBezTo>
                    <a:pt x="55" y="130"/>
                    <a:pt x="56" y="128"/>
                    <a:pt x="56" y="125"/>
                  </a:cubicBezTo>
                  <a:cubicBezTo>
                    <a:pt x="57" y="125"/>
                    <a:pt x="58" y="125"/>
                    <a:pt x="59" y="125"/>
                  </a:cubicBezTo>
                  <a:cubicBezTo>
                    <a:pt x="57" y="128"/>
                    <a:pt x="56" y="130"/>
                    <a:pt x="55" y="133"/>
                  </a:cubicBezTo>
                  <a:moveTo>
                    <a:pt x="53" y="125"/>
                  </a:moveTo>
                  <a:cubicBezTo>
                    <a:pt x="53" y="125"/>
                    <a:pt x="53" y="124"/>
                    <a:pt x="53" y="124"/>
                  </a:cubicBezTo>
                  <a:cubicBezTo>
                    <a:pt x="53" y="123"/>
                    <a:pt x="52" y="123"/>
                    <a:pt x="51" y="123"/>
                  </a:cubicBezTo>
                  <a:cubicBezTo>
                    <a:pt x="50" y="122"/>
                    <a:pt x="49" y="122"/>
                    <a:pt x="48" y="122"/>
                  </a:cubicBezTo>
                  <a:cubicBezTo>
                    <a:pt x="49" y="120"/>
                    <a:pt x="51" y="118"/>
                    <a:pt x="52" y="116"/>
                  </a:cubicBezTo>
                  <a:cubicBezTo>
                    <a:pt x="52" y="118"/>
                    <a:pt x="52" y="121"/>
                    <a:pt x="52" y="123"/>
                  </a:cubicBezTo>
                  <a:cubicBezTo>
                    <a:pt x="52" y="124"/>
                    <a:pt x="53" y="124"/>
                    <a:pt x="53" y="124"/>
                  </a:cubicBezTo>
                  <a:cubicBezTo>
                    <a:pt x="53" y="125"/>
                    <a:pt x="53" y="125"/>
                    <a:pt x="53" y="125"/>
                  </a:cubicBezTo>
                  <a:moveTo>
                    <a:pt x="97" y="120"/>
                  </a:moveTo>
                  <a:cubicBezTo>
                    <a:pt x="97" y="120"/>
                    <a:pt x="96" y="119"/>
                    <a:pt x="96" y="119"/>
                  </a:cubicBezTo>
                  <a:cubicBezTo>
                    <a:pt x="96" y="118"/>
                    <a:pt x="97" y="116"/>
                    <a:pt x="98" y="115"/>
                  </a:cubicBezTo>
                  <a:cubicBezTo>
                    <a:pt x="97" y="117"/>
                    <a:pt x="97" y="119"/>
                    <a:pt x="97" y="120"/>
                  </a:cubicBezTo>
                  <a:moveTo>
                    <a:pt x="76" y="116"/>
                  </a:moveTo>
                  <a:cubicBezTo>
                    <a:pt x="76" y="116"/>
                    <a:pt x="76" y="115"/>
                    <a:pt x="76" y="114"/>
                  </a:cubicBezTo>
                  <a:cubicBezTo>
                    <a:pt x="76" y="114"/>
                    <a:pt x="77" y="114"/>
                    <a:pt x="77" y="114"/>
                  </a:cubicBezTo>
                  <a:cubicBezTo>
                    <a:pt x="77" y="115"/>
                    <a:pt x="76" y="116"/>
                    <a:pt x="76" y="116"/>
                  </a:cubicBezTo>
                  <a:moveTo>
                    <a:pt x="46" y="121"/>
                  </a:moveTo>
                  <a:cubicBezTo>
                    <a:pt x="45" y="121"/>
                    <a:pt x="44" y="121"/>
                    <a:pt x="44" y="120"/>
                  </a:cubicBezTo>
                  <a:cubicBezTo>
                    <a:pt x="45" y="118"/>
                    <a:pt x="47" y="115"/>
                    <a:pt x="49" y="113"/>
                  </a:cubicBezTo>
                  <a:cubicBezTo>
                    <a:pt x="50" y="114"/>
                    <a:pt x="51" y="114"/>
                    <a:pt x="52" y="114"/>
                  </a:cubicBezTo>
                  <a:cubicBezTo>
                    <a:pt x="50" y="116"/>
                    <a:pt x="48" y="119"/>
                    <a:pt x="46" y="121"/>
                  </a:cubicBezTo>
                  <a:moveTo>
                    <a:pt x="89" y="116"/>
                  </a:moveTo>
                  <a:cubicBezTo>
                    <a:pt x="90" y="115"/>
                    <a:pt x="90" y="114"/>
                    <a:pt x="90" y="113"/>
                  </a:cubicBezTo>
                  <a:cubicBezTo>
                    <a:pt x="90" y="114"/>
                    <a:pt x="90" y="115"/>
                    <a:pt x="90" y="116"/>
                  </a:cubicBezTo>
                  <a:cubicBezTo>
                    <a:pt x="89" y="116"/>
                    <a:pt x="89" y="116"/>
                    <a:pt x="89" y="116"/>
                  </a:cubicBezTo>
                  <a:moveTo>
                    <a:pt x="25" y="121"/>
                  </a:moveTo>
                  <a:cubicBezTo>
                    <a:pt x="24" y="120"/>
                    <a:pt x="24" y="120"/>
                    <a:pt x="23" y="119"/>
                  </a:cubicBezTo>
                  <a:cubicBezTo>
                    <a:pt x="24" y="117"/>
                    <a:pt x="25" y="115"/>
                    <a:pt x="26" y="113"/>
                  </a:cubicBezTo>
                  <a:cubicBezTo>
                    <a:pt x="26" y="113"/>
                    <a:pt x="26" y="113"/>
                    <a:pt x="26" y="113"/>
                  </a:cubicBezTo>
                  <a:cubicBezTo>
                    <a:pt x="26" y="115"/>
                    <a:pt x="25" y="118"/>
                    <a:pt x="25" y="121"/>
                  </a:cubicBezTo>
                  <a:moveTo>
                    <a:pt x="76" y="122"/>
                  </a:moveTo>
                  <a:cubicBezTo>
                    <a:pt x="76" y="121"/>
                    <a:pt x="76" y="120"/>
                    <a:pt x="76" y="119"/>
                  </a:cubicBezTo>
                  <a:cubicBezTo>
                    <a:pt x="77" y="117"/>
                    <a:pt x="78" y="115"/>
                    <a:pt x="79" y="113"/>
                  </a:cubicBezTo>
                  <a:cubicBezTo>
                    <a:pt x="80" y="113"/>
                    <a:pt x="81" y="113"/>
                    <a:pt x="81" y="112"/>
                  </a:cubicBezTo>
                  <a:cubicBezTo>
                    <a:pt x="80" y="115"/>
                    <a:pt x="78" y="118"/>
                    <a:pt x="77" y="122"/>
                  </a:cubicBezTo>
                  <a:cubicBezTo>
                    <a:pt x="76" y="122"/>
                    <a:pt x="76" y="122"/>
                    <a:pt x="76" y="122"/>
                  </a:cubicBezTo>
                  <a:moveTo>
                    <a:pt x="42" y="120"/>
                  </a:moveTo>
                  <a:cubicBezTo>
                    <a:pt x="42" y="119"/>
                    <a:pt x="41" y="119"/>
                    <a:pt x="40" y="119"/>
                  </a:cubicBezTo>
                  <a:cubicBezTo>
                    <a:pt x="42" y="116"/>
                    <a:pt x="44" y="114"/>
                    <a:pt x="46" y="112"/>
                  </a:cubicBezTo>
                  <a:cubicBezTo>
                    <a:pt x="47" y="112"/>
                    <a:pt x="47" y="113"/>
                    <a:pt x="48" y="113"/>
                  </a:cubicBezTo>
                  <a:cubicBezTo>
                    <a:pt x="46" y="115"/>
                    <a:pt x="44" y="117"/>
                    <a:pt x="42" y="120"/>
                  </a:cubicBezTo>
                  <a:moveTo>
                    <a:pt x="100" y="121"/>
                  </a:moveTo>
                  <a:cubicBezTo>
                    <a:pt x="100" y="119"/>
                    <a:pt x="100" y="116"/>
                    <a:pt x="101" y="114"/>
                  </a:cubicBezTo>
                  <a:cubicBezTo>
                    <a:pt x="102" y="113"/>
                    <a:pt x="103" y="112"/>
                    <a:pt x="104" y="111"/>
                  </a:cubicBezTo>
                  <a:cubicBezTo>
                    <a:pt x="103" y="114"/>
                    <a:pt x="102" y="118"/>
                    <a:pt x="101" y="121"/>
                  </a:cubicBezTo>
                  <a:cubicBezTo>
                    <a:pt x="101" y="121"/>
                    <a:pt x="101" y="121"/>
                    <a:pt x="101" y="121"/>
                  </a:cubicBezTo>
                  <a:cubicBezTo>
                    <a:pt x="100" y="121"/>
                    <a:pt x="100" y="121"/>
                    <a:pt x="100" y="121"/>
                  </a:cubicBezTo>
                  <a:moveTo>
                    <a:pt x="95" y="118"/>
                  </a:moveTo>
                  <a:cubicBezTo>
                    <a:pt x="94" y="117"/>
                    <a:pt x="94" y="117"/>
                    <a:pt x="94" y="117"/>
                  </a:cubicBezTo>
                  <a:cubicBezTo>
                    <a:pt x="95" y="115"/>
                    <a:pt x="96" y="113"/>
                    <a:pt x="97" y="111"/>
                  </a:cubicBezTo>
                  <a:cubicBezTo>
                    <a:pt x="98" y="112"/>
                    <a:pt x="98" y="112"/>
                    <a:pt x="98" y="112"/>
                  </a:cubicBezTo>
                  <a:cubicBezTo>
                    <a:pt x="97" y="112"/>
                    <a:pt x="97" y="112"/>
                    <a:pt x="97" y="112"/>
                  </a:cubicBezTo>
                  <a:cubicBezTo>
                    <a:pt x="97" y="114"/>
                    <a:pt x="96" y="116"/>
                    <a:pt x="95" y="118"/>
                  </a:cubicBezTo>
                  <a:moveTo>
                    <a:pt x="22" y="118"/>
                  </a:moveTo>
                  <a:cubicBezTo>
                    <a:pt x="21" y="117"/>
                    <a:pt x="21" y="117"/>
                    <a:pt x="20" y="116"/>
                  </a:cubicBezTo>
                  <a:cubicBezTo>
                    <a:pt x="21" y="115"/>
                    <a:pt x="22" y="113"/>
                    <a:pt x="24" y="111"/>
                  </a:cubicBezTo>
                  <a:cubicBezTo>
                    <a:pt x="24" y="111"/>
                    <a:pt x="25" y="112"/>
                    <a:pt x="25" y="112"/>
                  </a:cubicBezTo>
                  <a:cubicBezTo>
                    <a:pt x="24" y="114"/>
                    <a:pt x="23" y="116"/>
                    <a:pt x="22" y="118"/>
                  </a:cubicBezTo>
                  <a:moveTo>
                    <a:pt x="39" y="118"/>
                  </a:moveTo>
                  <a:cubicBezTo>
                    <a:pt x="39" y="118"/>
                    <a:pt x="38" y="117"/>
                    <a:pt x="37" y="117"/>
                  </a:cubicBezTo>
                  <a:cubicBezTo>
                    <a:pt x="39" y="115"/>
                    <a:pt x="41" y="113"/>
                    <a:pt x="42" y="111"/>
                  </a:cubicBezTo>
                  <a:cubicBezTo>
                    <a:pt x="42" y="111"/>
                    <a:pt x="42" y="111"/>
                    <a:pt x="42" y="111"/>
                  </a:cubicBezTo>
                  <a:cubicBezTo>
                    <a:pt x="43" y="111"/>
                    <a:pt x="44" y="111"/>
                    <a:pt x="44" y="112"/>
                  </a:cubicBezTo>
                  <a:cubicBezTo>
                    <a:pt x="42" y="114"/>
                    <a:pt x="41" y="116"/>
                    <a:pt x="39" y="118"/>
                  </a:cubicBezTo>
                  <a:moveTo>
                    <a:pt x="79" y="121"/>
                  </a:moveTo>
                  <a:cubicBezTo>
                    <a:pt x="80" y="118"/>
                    <a:pt x="82" y="115"/>
                    <a:pt x="83" y="112"/>
                  </a:cubicBezTo>
                  <a:cubicBezTo>
                    <a:pt x="85" y="111"/>
                    <a:pt x="86" y="111"/>
                    <a:pt x="87" y="110"/>
                  </a:cubicBezTo>
                  <a:cubicBezTo>
                    <a:pt x="85" y="113"/>
                    <a:pt x="84" y="116"/>
                    <a:pt x="83" y="120"/>
                  </a:cubicBezTo>
                  <a:cubicBezTo>
                    <a:pt x="82" y="120"/>
                    <a:pt x="80" y="121"/>
                    <a:pt x="79" y="121"/>
                  </a:cubicBezTo>
                  <a:moveTo>
                    <a:pt x="28" y="121"/>
                  </a:moveTo>
                  <a:cubicBezTo>
                    <a:pt x="28" y="119"/>
                    <a:pt x="29" y="116"/>
                    <a:pt x="29" y="114"/>
                  </a:cubicBezTo>
                  <a:cubicBezTo>
                    <a:pt x="31" y="112"/>
                    <a:pt x="32" y="111"/>
                    <a:pt x="34" y="109"/>
                  </a:cubicBezTo>
                  <a:cubicBezTo>
                    <a:pt x="33" y="111"/>
                    <a:pt x="33" y="114"/>
                    <a:pt x="33" y="116"/>
                  </a:cubicBezTo>
                  <a:cubicBezTo>
                    <a:pt x="31" y="118"/>
                    <a:pt x="30" y="119"/>
                    <a:pt x="28" y="121"/>
                  </a:cubicBezTo>
                  <a:moveTo>
                    <a:pt x="36" y="116"/>
                  </a:moveTo>
                  <a:cubicBezTo>
                    <a:pt x="36" y="116"/>
                    <a:pt x="36" y="116"/>
                    <a:pt x="36" y="116"/>
                  </a:cubicBezTo>
                  <a:cubicBezTo>
                    <a:pt x="36" y="115"/>
                    <a:pt x="36" y="114"/>
                    <a:pt x="36" y="113"/>
                  </a:cubicBezTo>
                  <a:cubicBezTo>
                    <a:pt x="37" y="112"/>
                    <a:pt x="38" y="110"/>
                    <a:pt x="39" y="109"/>
                  </a:cubicBezTo>
                  <a:cubicBezTo>
                    <a:pt x="40" y="109"/>
                    <a:pt x="40" y="110"/>
                    <a:pt x="41" y="110"/>
                  </a:cubicBezTo>
                  <a:cubicBezTo>
                    <a:pt x="39" y="112"/>
                    <a:pt x="38" y="114"/>
                    <a:pt x="36" y="116"/>
                  </a:cubicBezTo>
                  <a:moveTo>
                    <a:pt x="19" y="115"/>
                  </a:moveTo>
                  <a:cubicBezTo>
                    <a:pt x="19" y="115"/>
                    <a:pt x="18" y="114"/>
                    <a:pt x="18" y="114"/>
                  </a:cubicBezTo>
                  <a:cubicBezTo>
                    <a:pt x="19" y="112"/>
                    <a:pt x="20" y="111"/>
                    <a:pt x="21" y="109"/>
                  </a:cubicBezTo>
                  <a:cubicBezTo>
                    <a:pt x="22" y="109"/>
                    <a:pt x="22" y="110"/>
                    <a:pt x="23" y="110"/>
                  </a:cubicBezTo>
                  <a:cubicBezTo>
                    <a:pt x="21" y="112"/>
                    <a:pt x="20" y="113"/>
                    <a:pt x="19" y="115"/>
                  </a:cubicBezTo>
                  <a:moveTo>
                    <a:pt x="93" y="115"/>
                  </a:moveTo>
                  <a:cubicBezTo>
                    <a:pt x="93" y="113"/>
                    <a:pt x="94" y="111"/>
                    <a:pt x="94" y="109"/>
                  </a:cubicBezTo>
                  <a:cubicBezTo>
                    <a:pt x="94" y="109"/>
                    <a:pt x="95" y="110"/>
                    <a:pt x="95" y="110"/>
                  </a:cubicBezTo>
                  <a:cubicBezTo>
                    <a:pt x="95" y="112"/>
                    <a:pt x="94" y="113"/>
                    <a:pt x="93" y="115"/>
                  </a:cubicBezTo>
                  <a:moveTo>
                    <a:pt x="85" y="119"/>
                  </a:moveTo>
                  <a:cubicBezTo>
                    <a:pt x="86" y="116"/>
                    <a:pt x="87" y="112"/>
                    <a:pt x="89" y="109"/>
                  </a:cubicBezTo>
                  <a:cubicBezTo>
                    <a:pt x="89" y="109"/>
                    <a:pt x="90" y="108"/>
                    <a:pt x="91" y="108"/>
                  </a:cubicBezTo>
                  <a:cubicBezTo>
                    <a:pt x="90" y="111"/>
                    <a:pt x="88" y="114"/>
                    <a:pt x="87" y="118"/>
                  </a:cubicBezTo>
                  <a:cubicBezTo>
                    <a:pt x="86" y="118"/>
                    <a:pt x="86" y="118"/>
                    <a:pt x="85" y="119"/>
                  </a:cubicBezTo>
                  <a:moveTo>
                    <a:pt x="37" y="110"/>
                  </a:moveTo>
                  <a:cubicBezTo>
                    <a:pt x="37" y="109"/>
                    <a:pt x="37" y="109"/>
                    <a:pt x="37" y="108"/>
                  </a:cubicBezTo>
                  <a:cubicBezTo>
                    <a:pt x="37" y="108"/>
                    <a:pt x="38" y="108"/>
                    <a:pt x="38" y="108"/>
                  </a:cubicBezTo>
                  <a:cubicBezTo>
                    <a:pt x="37" y="109"/>
                    <a:pt x="37" y="110"/>
                    <a:pt x="37" y="110"/>
                  </a:cubicBezTo>
                  <a:moveTo>
                    <a:pt x="103" y="119"/>
                  </a:moveTo>
                  <a:cubicBezTo>
                    <a:pt x="104" y="116"/>
                    <a:pt x="105" y="113"/>
                    <a:pt x="106" y="109"/>
                  </a:cubicBezTo>
                  <a:cubicBezTo>
                    <a:pt x="107" y="109"/>
                    <a:pt x="108" y="108"/>
                    <a:pt x="109" y="107"/>
                  </a:cubicBezTo>
                  <a:cubicBezTo>
                    <a:pt x="108" y="110"/>
                    <a:pt x="107" y="113"/>
                    <a:pt x="106" y="116"/>
                  </a:cubicBezTo>
                  <a:cubicBezTo>
                    <a:pt x="105" y="117"/>
                    <a:pt x="104" y="118"/>
                    <a:pt x="103" y="119"/>
                  </a:cubicBezTo>
                  <a:moveTo>
                    <a:pt x="17" y="113"/>
                  </a:moveTo>
                  <a:cubicBezTo>
                    <a:pt x="17" y="112"/>
                    <a:pt x="16" y="112"/>
                    <a:pt x="16" y="112"/>
                  </a:cubicBezTo>
                  <a:cubicBezTo>
                    <a:pt x="17" y="110"/>
                    <a:pt x="18" y="108"/>
                    <a:pt x="19" y="107"/>
                  </a:cubicBezTo>
                  <a:cubicBezTo>
                    <a:pt x="20" y="107"/>
                    <a:pt x="20" y="108"/>
                    <a:pt x="20" y="108"/>
                  </a:cubicBezTo>
                  <a:cubicBezTo>
                    <a:pt x="19" y="110"/>
                    <a:pt x="18" y="111"/>
                    <a:pt x="17" y="113"/>
                  </a:cubicBezTo>
                  <a:moveTo>
                    <a:pt x="15" y="110"/>
                  </a:moveTo>
                  <a:cubicBezTo>
                    <a:pt x="14" y="109"/>
                    <a:pt x="14" y="109"/>
                    <a:pt x="14" y="109"/>
                  </a:cubicBezTo>
                  <a:cubicBezTo>
                    <a:pt x="15" y="108"/>
                    <a:pt x="16" y="106"/>
                    <a:pt x="17" y="105"/>
                  </a:cubicBezTo>
                  <a:cubicBezTo>
                    <a:pt x="18" y="106"/>
                    <a:pt x="18" y="106"/>
                    <a:pt x="18" y="106"/>
                  </a:cubicBezTo>
                  <a:cubicBezTo>
                    <a:pt x="17" y="107"/>
                    <a:pt x="16" y="109"/>
                    <a:pt x="15" y="110"/>
                  </a:cubicBezTo>
                  <a:moveTo>
                    <a:pt x="109" y="113"/>
                  </a:moveTo>
                  <a:cubicBezTo>
                    <a:pt x="109" y="110"/>
                    <a:pt x="110" y="107"/>
                    <a:pt x="111" y="104"/>
                  </a:cubicBezTo>
                  <a:cubicBezTo>
                    <a:pt x="112" y="104"/>
                    <a:pt x="112" y="103"/>
                    <a:pt x="112" y="103"/>
                  </a:cubicBezTo>
                  <a:cubicBezTo>
                    <a:pt x="112" y="105"/>
                    <a:pt x="112" y="107"/>
                    <a:pt x="112" y="109"/>
                  </a:cubicBezTo>
                  <a:cubicBezTo>
                    <a:pt x="111" y="110"/>
                    <a:pt x="110" y="112"/>
                    <a:pt x="109" y="113"/>
                  </a:cubicBezTo>
                  <a:moveTo>
                    <a:pt x="15" y="106"/>
                  </a:moveTo>
                  <a:cubicBezTo>
                    <a:pt x="15" y="105"/>
                    <a:pt x="15" y="103"/>
                    <a:pt x="15" y="102"/>
                  </a:cubicBezTo>
                  <a:cubicBezTo>
                    <a:pt x="16" y="103"/>
                    <a:pt x="16" y="103"/>
                    <a:pt x="16" y="104"/>
                  </a:cubicBezTo>
                  <a:cubicBezTo>
                    <a:pt x="16" y="104"/>
                    <a:pt x="15" y="105"/>
                    <a:pt x="15" y="106"/>
                  </a:cubicBezTo>
                  <a:moveTo>
                    <a:pt x="18" y="92"/>
                  </a:moveTo>
                  <a:cubicBezTo>
                    <a:pt x="18" y="91"/>
                    <a:pt x="18" y="90"/>
                    <a:pt x="19" y="90"/>
                  </a:cubicBezTo>
                  <a:cubicBezTo>
                    <a:pt x="19" y="90"/>
                    <a:pt x="19" y="90"/>
                    <a:pt x="19" y="91"/>
                  </a:cubicBezTo>
                  <a:cubicBezTo>
                    <a:pt x="19" y="91"/>
                    <a:pt x="18" y="92"/>
                    <a:pt x="18" y="92"/>
                  </a:cubicBezTo>
                  <a:moveTo>
                    <a:pt x="16" y="92"/>
                  </a:moveTo>
                  <a:cubicBezTo>
                    <a:pt x="16" y="91"/>
                    <a:pt x="16" y="90"/>
                    <a:pt x="15" y="89"/>
                  </a:cubicBezTo>
                  <a:cubicBezTo>
                    <a:pt x="16" y="87"/>
                    <a:pt x="16" y="86"/>
                    <a:pt x="16" y="85"/>
                  </a:cubicBezTo>
                  <a:cubicBezTo>
                    <a:pt x="17" y="86"/>
                    <a:pt x="17" y="87"/>
                    <a:pt x="18" y="88"/>
                  </a:cubicBezTo>
                  <a:cubicBezTo>
                    <a:pt x="17" y="89"/>
                    <a:pt x="17" y="91"/>
                    <a:pt x="16" y="92"/>
                  </a:cubicBezTo>
                  <a:moveTo>
                    <a:pt x="110" y="92"/>
                  </a:moveTo>
                  <a:cubicBezTo>
                    <a:pt x="109" y="91"/>
                    <a:pt x="109" y="91"/>
                    <a:pt x="109" y="91"/>
                  </a:cubicBezTo>
                  <a:cubicBezTo>
                    <a:pt x="111" y="87"/>
                    <a:pt x="112" y="84"/>
                    <a:pt x="113" y="81"/>
                  </a:cubicBezTo>
                  <a:cubicBezTo>
                    <a:pt x="113" y="82"/>
                    <a:pt x="113" y="84"/>
                    <a:pt x="113" y="85"/>
                  </a:cubicBezTo>
                  <a:cubicBezTo>
                    <a:pt x="113" y="86"/>
                    <a:pt x="113" y="86"/>
                    <a:pt x="113" y="86"/>
                  </a:cubicBezTo>
                  <a:cubicBezTo>
                    <a:pt x="113" y="86"/>
                    <a:pt x="113" y="86"/>
                    <a:pt x="113" y="86"/>
                  </a:cubicBezTo>
                  <a:cubicBezTo>
                    <a:pt x="112" y="88"/>
                    <a:pt x="111" y="89"/>
                    <a:pt x="110" y="92"/>
                  </a:cubicBezTo>
                  <a:moveTo>
                    <a:pt x="15" y="86"/>
                  </a:moveTo>
                  <a:cubicBezTo>
                    <a:pt x="14" y="85"/>
                    <a:pt x="14" y="85"/>
                    <a:pt x="14" y="84"/>
                  </a:cubicBezTo>
                  <a:cubicBezTo>
                    <a:pt x="14" y="84"/>
                    <a:pt x="14" y="84"/>
                    <a:pt x="14" y="84"/>
                  </a:cubicBezTo>
                  <a:cubicBezTo>
                    <a:pt x="14" y="83"/>
                    <a:pt x="14" y="81"/>
                    <a:pt x="14" y="80"/>
                  </a:cubicBezTo>
                  <a:cubicBezTo>
                    <a:pt x="15" y="81"/>
                    <a:pt x="15" y="82"/>
                    <a:pt x="15" y="83"/>
                  </a:cubicBezTo>
                  <a:cubicBezTo>
                    <a:pt x="15" y="84"/>
                    <a:pt x="15" y="85"/>
                    <a:pt x="15" y="86"/>
                  </a:cubicBezTo>
                  <a:moveTo>
                    <a:pt x="116" y="77"/>
                  </a:moveTo>
                  <a:cubicBezTo>
                    <a:pt x="116" y="77"/>
                    <a:pt x="116" y="76"/>
                    <a:pt x="116" y="75"/>
                  </a:cubicBezTo>
                  <a:cubicBezTo>
                    <a:pt x="117" y="75"/>
                    <a:pt x="117" y="75"/>
                    <a:pt x="117" y="75"/>
                  </a:cubicBezTo>
                  <a:cubicBezTo>
                    <a:pt x="117" y="75"/>
                    <a:pt x="117" y="75"/>
                    <a:pt x="117" y="75"/>
                  </a:cubicBezTo>
                  <a:cubicBezTo>
                    <a:pt x="117" y="76"/>
                    <a:pt x="117" y="77"/>
                    <a:pt x="116" y="77"/>
                  </a:cubicBezTo>
                  <a:moveTo>
                    <a:pt x="8" y="82"/>
                  </a:moveTo>
                  <a:cubicBezTo>
                    <a:pt x="9" y="80"/>
                    <a:pt x="10" y="77"/>
                    <a:pt x="12" y="74"/>
                  </a:cubicBezTo>
                  <a:cubicBezTo>
                    <a:pt x="12" y="76"/>
                    <a:pt x="11" y="77"/>
                    <a:pt x="11" y="79"/>
                  </a:cubicBezTo>
                  <a:cubicBezTo>
                    <a:pt x="11" y="80"/>
                    <a:pt x="11" y="81"/>
                    <a:pt x="10" y="82"/>
                  </a:cubicBezTo>
                  <a:cubicBezTo>
                    <a:pt x="9" y="82"/>
                    <a:pt x="9" y="82"/>
                    <a:pt x="8" y="82"/>
                  </a:cubicBezTo>
                  <a:moveTo>
                    <a:pt x="3" y="82"/>
                  </a:moveTo>
                  <a:cubicBezTo>
                    <a:pt x="3" y="82"/>
                    <a:pt x="3" y="82"/>
                    <a:pt x="3" y="82"/>
                  </a:cubicBezTo>
                  <a:cubicBezTo>
                    <a:pt x="5" y="79"/>
                    <a:pt x="6" y="77"/>
                    <a:pt x="7" y="74"/>
                  </a:cubicBezTo>
                  <a:cubicBezTo>
                    <a:pt x="8" y="74"/>
                    <a:pt x="9" y="74"/>
                    <a:pt x="10" y="74"/>
                  </a:cubicBezTo>
                  <a:cubicBezTo>
                    <a:pt x="9" y="77"/>
                    <a:pt x="8" y="80"/>
                    <a:pt x="6" y="82"/>
                  </a:cubicBezTo>
                  <a:cubicBezTo>
                    <a:pt x="5" y="82"/>
                    <a:pt x="4" y="82"/>
                    <a:pt x="3" y="82"/>
                  </a:cubicBezTo>
                  <a:moveTo>
                    <a:pt x="116" y="83"/>
                  </a:moveTo>
                  <a:cubicBezTo>
                    <a:pt x="116" y="82"/>
                    <a:pt x="116" y="82"/>
                    <a:pt x="116" y="81"/>
                  </a:cubicBezTo>
                  <a:cubicBezTo>
                    <a:pt x="116" y="81"/>
                    <a:pt x="116" y="81"/>
                    <a:pt x="116" y="81"/>
                  </a:cubicBezTo>
                  <a:cubicBezTo>
                    <a:pt x="117" y="79"/>
                    <a:pt x="118" y="76"/>
                    <a:pt x="119" y="74"/>
                  </a:cubicBezTo>
                  <a:cubicBezTo>
                    <a:pt x="120" y="74"/>
                    <a:pt x="120" y="74"/>
                    <a:pt x="121" y="74"/>
                  </a:cubicBezTo>
                  <a:cubicBezTo>
                    <a:pt x="120" y="77"/>
                    <a:pt x="119" y="80"/>
                    <a:pt x="118" y="83"/>
                  </a:cubicBezTo>
                  <a:cubicBezTo>
                    <a:pt x="117" y="83"/>
                    <a:pt x="117" y="83"/>
                    <a:pt x="116" y="83"/>
                  </a:cubicBezTo>
                  <a:cubicBezTo>
                    <a:pt x="116" y="83"/>
                    <a:pt x="116" y="83"/>
                    <a:pt x="116" y="83"/>
                  </a:cubicBezTo>
                  <a:moveTo>
                    <a:pt x="119" y="82"/>
                  </a:moveTo>
                  <a:cubicBezTo>
                    <a:pt x="120" y="79"/>
                    <a:pt x="121" y="77"/>
                    <a:pt x="123" y="74"/>
                  </a:cubicBezTo>
                  <a:cubicBezTo>
                    <a:pt x="123" y="74"/>
                    <a:pt x="123" y="74"/>
                    <a:pt x="123" y="74"/>
                  </a:cubicBezTo>
                  <a:cubicBezTo>
                    <a:pt x="123" y="77"/>
                    <a:pt x="123" y="80"/>
                    <a:pt x="122" y="82"/>
                  </a:cubicBezTo>
                  <a:cubicBezTo>
                    <a:pt x="122" y="82"/>
                    <a:pt x="121" y="82"/>
                    <a:pt x="120" y="82"/>
                  </a:cubicBezTo>
                  <a:cubicBezTo>
                    <a:pt x="119" y="82"/>
                    <a:pt x="119" y="82"/>
                    <a:pt x="119" y="82"/>
                  </a:cubicBezTo>
                  <a:moveTo>
                    <a:pt x="3" y="79"/>
                  </a:moveTo>
                  <a:cubicBezTo>
                    <a:pt x="3" y="77"/>
                    <a:pt x="3" y="76"/>
                    <a:pt x="3" y="74"/>
                  </a:cubicBezTo>
                  <a:cubicBezTo>
                    <a:pt x="3" y="74"/>
                    <a:pt x="3" y="74"/>
                    <a:pt x="3" y="74"/>
                  </a:cubicBezTo>
                  <a:cubicBezTo>
                    <a:pt x="4" y="74"/>
                    <a:pt x="5" y="74"/>
                    <a:pt x="5" y="74"/>
                  </a:cubicBezTo>
                  <a:cubicBezTo>
                    <a:pt x="5" y="76"/>
                    <a:pt x="4" y="77"/>
                    <a:pt x="3" y="79"/>
                  </a:cubicBezTo>
                  <a:moveTo>
                    <a:pt x="17" y="40"/>
                  </a:moveTo>
                  <a:cubicBezTo>
                    <a:pt x="16" y="39"/>
                    <a:pt x="16" y="39"/>
                    <a:pt x="15" y="38"/>
                  </a:cubicBezTo>
                  <a:cubicBezTo>
                    <a:pt x="16" y="37"/>
                    <a:pt x="18" y="35"/>
                    <a:pt x="19" y="34"/>
                  </a:cubicBezTo>
                  <a:cubicBezTo>
                    <a:pt x="20" y="34"/>
                    <a:pt x="20" y="34"/>
                    <a:pt x="20" y="34"/>
                  </a:cubicBezTo>
                  <a:cubicBezTo>
                    <a:pt x="18" y="36"/>
                    <a:pt x="17" y="38"/>
                    <a:pt x="17" y="40"/>
                  </a:cubicBezTo>
                  <a:moveTo>
                    <a:pt x="15" y="37"/>
                  </a:moveTo>
                  <a:cubicBezTo>
                    <a:pt x="15" y="36"/>
                    <a:pt x="15" y="35"/>
                    <a:pt x="15" y="35"/>
                  </a:cubicBezTo>
                  <a:cubicBezTo>
                    <a:pt x="16" y="34"/>
                    <a:pt x="17" y="33"/>
                    <a:pt x="17" y="32"/>
                  </a:cubicBezTo>
                  <a:cubicBezTo>
                    <a:pt x="18" y="33"/>
                    <a:pt x="18" y="33"/>
                    <a:pt x="18" y="33"/>
                  </a:cubicBezTo>
                  <a:cubicBezTo>
                    <a:pt x="17" y="34"/>
                    <a:pt x="16" y="35"/>
                    <a:pt x="15" y="37"/>
                  </a:cubicBezTo>
                  <a:moveTo>
                    <a:pt x="111" y="38"/>
                  </a:moveTo>
                  <a:cubicBezTo>
                    <a:pt x="110" y="36"/>
                    <a:pt x="109" y="35"/>
                    <a:pt x="109" y="34"/>
                  </a:cubicBezTo>
                  <a:cubicBezTo>
                    <a:pt x="110" y="33"/>
                    <a:pt x="111" y="32"/>
                    <a:pt x="112" y="30"/>
                  </a:cubicBezTo>
                  <a:cubicBezTo>
                    <a:pt x="112" y="32"/>
                    <a:pt x="112" y="33"/>
                    <a:pt x="112" y="34"/>
                  </a:cubicBezTo>
                  <a:cubicBezTo>
                    <a:pt x="112" y="35"/>
                    <a:pt x="112" y="35"/>
                    <a:pt x="112" y="36"/>
                  </a:cubicBezTo>
                  <a:cubicBezTo>
                    <a:pt x="112" y="37"/>
                    <a:pt x="111" y="37"/>
                    <a:pt x="111" y="38"/>
                  </a:cubicBezTo>
                  <a:moveTo>
                    <a:pt x="15" y="32"/>
                  </a:moveTo>
                  <a:cubicBezTo>
                    <a:pt x="15" y="31"/>
                    <a:pt x="15" y="31"/>
                    <a:pt x="15" y="30"/>
                  </a:cubicBezTo>
                  <a:cubicBezTo>
                    <a:pt x="16" y="31"/>
                    <a:pt x="16" y="31"/>
                    <a:pt x="16" y="31"/>
                  </a:cubicBezTo>
                  <a:cubicBezTo>
                    <a:pt x="16" y="31"/>
                    <a:pt x="16" y="32"/>
                    <a:pt x="15" y="32"/>
                  </a:cubicBezTo>
                  <a:moveTo>
                    <a:pt x="36" y="21"/>
                  </a:moveTo>
                  <a:cubicBezTo>
                    <a:pt x="36" y="21"/>
                    <a:pt x="36" y="21"/>
                    <a:pt x="37" y="21"/>
                  </a:cubicBezTo>
                  <a:cubicBezTo>
                    <a:pt x="42" y="17"/>
                    <a:pt x="48" y="15"/>
                    <a:pt x="54" y="14"/>
                  </a:cubicBezTo>
                  <a:cubicBezTo>
                    <a:pt x="55" y="14"/>
                    <a:pt x="55" y="13"/>
                    <a:pt x="55" y="12"/>
                  </a:cubicBezTo>
                  <a:cubicBezTo>
                    <a:pt x="55" y="9"/>
                    <a:pt x="55" y="6"/>
                    <a:pt x="55" y="3"/>
                  </a:cubicBezTo>
                  <a:cubicBezTo>
                    <a:pt x="58" y="3"/>
                    <a:pt x="61" y="2"/>
                    <a:pt x="64" y="2"/>
                  </a:cubicBezTo>
                  <a:cubicBezTo>
                    <a:pt x="67" y="2"/>
                    <a:pt x="70" y="3"/>
                    <a:pt x="73" y="3"/>
                  </a:cubicBezTo>
                  <a:cubicBezTo>
                    <a:pt x="73" y="6"/>
                    <a:pt x="73" y="9"/>
                    <a:pt x="73" y="12"/>
                  </a:cubicBezTo>
                  <a:cubicBezTo>
                    <a:pt x="73" y="13"/>
                    <a:pt x="73" y="14"/>
                    <a:pt x="74" y="14"/>
                  </a:cubicBezTo>
                  <a:cubicBezTo>
                    <a:pt x="80" y="15"/>
                    <a:pt x="86" y="17"/>
                    <a:pt x="92" y="21"/>
                  </a:cubicBezTo>
                  <a:cubicBezTo>
                    <a:pt x="92" y="21"/>
                    <a:pt x="92" y="21"/>
                    <a:pt x="92" y="21"/>
                  </a:cubicBezTo>
                  <a:cubicBezTo>
                    <a:pt x="93" y="21"/>
                    <a:pt x="93" y="21"/>
                    <a:pt x="93" y="21"/>
                  </a:cubicBezTo>
                  <a:cubicBezTo>
                    <a:pt x="96" y="19"/>
                    <a:pt x="98" y="16"/>
                    <a:pt x="100" y="14"/>
                  </a:cubicBezTo>
                  <a:cubicBezTo>
                    <a:pt x="100" y="14"/>
                    <a:pt x="100" y="14"/>
                    <a:pt x="100" y="14"/>
                  </a:cubicBezTo>
                  <a:cubicBezTo>
                    <a:pt x="103" y="16"/>
                    <a:pt x="109" y="23"/>
                    <a:pt x="110" y="23"/>
                  </a:cubicBezTo>
                  <a:cubicBezTo>
                    <a:pt x="110" y="24"/>
                    <a:pt x="111" y="25"/>
                    <a:pt x="112" y="26"/>
                  </a:cubicBezTo>
                  <a:cubicBezTo>
                    <a:pt x="112" y="27"/>
                    <a:pt x="112" y="27"/>
                    <a:pt x="112" y="27"/>
                  </a:cubicBezTo>
                  <a:cubicBezTo>
                    <a:pt x="110" y="29"/>
                    <a:pt x="108" y="31"/>
                    <a:pt x="106" y="33"/>
                  </a:cubicBezTo>
                  <a:cubicBezTo>
                    <a:pt x="105" y="33"/>
                    <a:pt x="105" y="34"/>
                    <a:pt x="106" y="35"/>
                  </a:cubicBezTo>
                  <a:cubicBezTo>
                    <a:pt x="109" y="40"/>
                    <a:pt x="112" y="46"/>
                    <a:pt x="113" y="53"/>
                  </a:cubicBezTo>
                  <a:cubicBezTo>
                    <a:pt x="113" y="53"/>
                    <a:pt x="114" y="54"/>
                    <a:pt x="114" y="54"/>
                  </a:cubicBezTo>
                  <a:cubicBezTo>
                    <a:pt x="117" y="54"/>
                    <a:pt x="120" y="54"/>
                    <a:pt x="123" y="54"/>
                  </a:cubicBezTo>
                  <a:cubicBezTo>
                    <a:pt x="124" y="57"/>
                    <a:pt x="124" y="60"/>
                    <a:pt x="124" y="63"/>
                  </a:cubicBezTo>
                  <a:cubicBezTo>
                    <a:pt x="124" y="65"/>
                    <a:pt x="124" y="68"/>
                    <a:pt x="124" y="71"/>
                  </a:cubicBezTo>
                  <a:cubicBezTo>
                    <a:pt x="123" y="71"/>
                    <a:pt x="123" y="71"/>
                    <a:pt x="122" y="71"/>
                  </a:cubicBezTo>
                  <a:cubicBezTo>
                    <a:pt x="119" y="71"/>
                    <a:pt x="117" y="71"/>
                    <a:pt x="115" y="73"/>
                  </a:cubicBezTo>
                  <a:cubicBezTo>
                    <a:pt x="114" y="73"/>
                    <a:pt x="113" y="75"/>
                    <a:pt x="112" y="76"/>
                  </a:cubicBezTo>
                  <a:cubicBezTo>
                    <a:pt x="110" y="80"/>
                    <a:pt x="109" y="84"/>
                    <a:pt x="106" y="90"/>
                  </a:cubicBezTo>
                  <a:cubicBezTo>
                    <a:pt x="105" y="91"/>
                    <a:pt x="105" y="91"/>
                    <a:pt x="106" y="92"/>
                  </a:cubicBezTo>
                  <a:cubicBezTo>
                    <a:pt x="108" y="94"/>
                    <a:pt x="110" y="96"/>
                    <a:pt x="112" y="98"/>
                  </a:cubicBezTo>
                  <a:cubicBezTo>
                    <a:pt x="109" y="103"/>
                    <a:pt x="105" y="107"/>
                    <a:pt x="100" y="111"/>
                  </a:cubicBezTo>
                  <a:cubicBezTo>
                    <a:pt x="98" y="108"/>
                    <a:pt x="96" y="106"/>
                    <a:pt x="94" y="104"/>
                  </a:cubicBezTo>
                  <a:cubicBezTo>
                    <a:pt x="93" y="104"/>
                    <a:pt x="93" y="104"/>
                    <a:pt x="93" y="104"/>
                  </a:cubicBezTo>
                  <a:cubicBezTo>
                    <a:pt x="92" y="104"/>
                    <a:pt x="92" y="104"/>
                    <a:pt x="92" y="104"/>
                  </a:cubicBezTo>
                  <a:cubicBezTo>
                    <a:pt x="86" y="108"/>
                    <a:pt x="80" y="110"/>
                    <a:pt x="74" y="111"/>
                  </a:cubicBezTo>
                  <a:cubicBezTo>
                    <a:pt x="73" y="112"/>
                    <a:pt x="73" y="112"/>
                    <a:pt x="73" y="113"/>
                  </a:cubicBezTo>
                  <a:cubicBezTo>
                    <a:pt x="73" y="116"/>
                    <a:pt x="73" y="119"/>
                    <a:pt x="73" y="122"/>
                  </a:cubicBezTo>
                  <a:cubicBezTo>
                    <a:pt x="70" y="122"/>
                    <a:pt x="67" y="123"/>
                    <a:pt x="64" y="123"/>
                  </a:cubicBezTo>
                  <a:cubicBezTo>
                    <a:pt x="61" y="123"/>
                    <a:pt x="58" y="122"/>
                    <a:pt x="55" y="122"/>
                  </a:cubicBezTo>
                  <a:cubicBezTo>
                    <a:pt x="55" y="119"/>
                    <a:pt x="55" y="116"/>
                    <a:pt x="55" y="113"/>
                  </a:cubicBezTo>
                  <a:cubicBezTo>
                    <a:pt x="55" y="112"/>
                    <a:pt x="55" y="112"/>
                    <a:pt x="54" y="111"/>
                  </a:cubicBezTo>
                  <a:cubicBezTo>
                    <a:pt x="48" y="110"/>
                    <a:pt x="42" y="108"/>
                    <a:pt x="36" y="104"/>
                  </a:cubicBezTo>
                  <a:cubicBezTo>
                    <a:pt x="36" y="104"/>
                    <a:pt x="36" y="104"/>
                    <a:pt x="36" y="104"/>
                  </a:cubicBezTo>
                  <a:cubicBezTo>
                    <a:pt x="35" y="104"/>
                    <a:pt x="35" y="104"/>
                    <a:pt x="34" y="104"/>
                  </a:cubicBezTo>
                  <a:cubicBezTo>
                    <a:pt x="32" y="106"/>
                    <a:pt x="30" y="108"/>
                    <a:pt x="28" y="111"/>
                  </a:cubicBezTo>
                  <a:cubicBezTo>
                    <a:pt x="28" y="111"/>
                    <a:pt x="28" y="111"/>
                    <a:pt x="28" y="111"/>
                  </a:cubicBezTo>
                  <a:cubicBezTo>
                    <a:pt x="28" y="111"/>
                    <a:pt x="28" y="111"/>
                    <a:pt x="28" y="111"/>
                  </a:cubicBezTo>
                  <a:cubicBezTo>
                    <a:pt x="23" y="107"/>
                    <a:pt x="19" y="103"/>
                    <a:pt x="16" y="98"/>
                  </a:cubicBezTo>
                  <a:cubicBezTo>
                    <a:pt x="18" y="96"/>
                    <a:pt x="20" y="94"/>
                    <a:pt x="22" y="92"/>
                  </a:cubicBezTo>
                  <a:cubicBezTo>
                    <a:pt x="23" y="91"/>
                    <a:pt x="23" y="91"/>
                    <a:pt x="22" y="90"/>
                  </a:cubicBezTo>
                  <a:cubicBezTo>
                    <a:pt x="19" y="85"/>
                    <a:pt x="16" y="79"/>
                    <a:pt x="15" y="72"/>
                  </a:cubicBezTo>
                  <a:cubicBezTo>
                    <a:pt x="15" y="72"/>
                    <a:pt x="14" y="71"/>
                    <a:pt x="14" y="71"/>
                  </a:cubicBezTo>
                  <a:cubicBezTo>
                    <a:pt x="11" y="71"/>
                    <a:pt x="8" y="71"/>
                    <a:pt x="5" y="71"/>
                  </a:cubicBezTo>
                  <a:cubicBezTo>
                    <a:pt x="4" y="68"/>
                    <a:pt x="4" y="66"/>
                    <a:pt x="4" y="63"/>
                  </a:cubicBezTo>
                  <a:cubicBezTo>
                    <a:pt x="4" y="60"/>
                    <a:pt x="4" y="57"/>
                    <a:pt x="5" y="54"/>
                  </a:cubicBezTo>
                  <a:cubicBezTo>
                    <a:pt x="8" y="54"/>
                    <a:pt x="11" y="54"/>
                    <a:pt x="14" y="54"/>
                  </a:cubicBezTo>
                  <a:cubicBezTo>
                    <a:pt x="14" y="54"/>
                    <a:pt x="15" y="53"/>
                    <a:pt x="15" y="53"/>
                  </a:cubicBezTo>
                  <a:cubicBezTo>
                    <a:pt x="17" y="46"/>
                    <a:pt x="19" y="40"/>
                    <a:pt x="23" y="35"/>
                  </a:cubicBezTo>
                  <a:cubicBezTo>
                    <a:pt x="23" y="34"/>
                    <a:pt x="23" y="33"/>
                    <a:pt x="22" y="33"/>
                  </a:cubicBezTo>
                  <a:cubicBezTo>
                    <a:pt x="20" y="31"/>
                    <a:pt x="18" y="29"/>
                    <a:pt x="16" y="27"/>
                  </a:cubicBezTo>
                  <a:cubicBezTo>
                    <a:pt x="20" y="22"/>
                    <a:pt x="24" y="18"/>
                    <a:pt x="28" y="14"/>
                  </a:cubicBezTo>
                  <a:cubicBezTo>
                    <a:pt x="30" y="16"/>
                    <a:pt x="33" y="19"/>
                    <a:pt x="35" y="21"/>
                  </a:cubicBezTo>
                  <a:cubicBezTo>
                    <a:pt x="35" y="21"/>
                    <a:pt x="35" y="21"/>
                    <a:pt x="36" y="21"/>
                  </a:cubicBezTo>
                  <a:moveTo>
                    <a:pt x="64" y="0"/>
                  </a:moveTo>
                  <a:cubicBezTo>
                    <a:pt x="61" y="0"/>
                    <a:pt x="57" y="0"/>
                    <a:pt x="54" y="0"/>
                  </a:cubicBezTo>
                  <a:cubicBezTo>
                    <a:pt x="53" y="1"/>
                    <a:pt x="52" y="1"/>
                    <a:pt x="52" y="2"/>
                  </a:cubicBezTo>
                  <a:cubicBezTo>
                    <a:pt x="52" y="5"/>
                    <a:pt x="52" y="8"/>
                    <a:pt x="52" y="11"/>
                  </a:cubicBezTo>
                  <a:cubicBezTo>
                    <a:pt x="47" y="12"/>
                    <a:pt x="41" y="15"/>
                    <a:pt x="36" y="18"/>
                  </a:cubicBezTo>
                  <a:cubicBezTo>
                    <a:pt x="34" y="16"/>
                    <a:pt x="32" y="14"/>
                    <a:pt x="30" y="11"/>
                  </a:cubicBezTo>
                  <a:cubicBezTo>
                    <a:pt x="29" y="11"/>
                    <a:pt x="29" y="11"/>
                    <a:pt x="28" y="11"/>
                  </a:cubicBezTo>
                  <a:cubicBezTo>
                    <a:pt x="28" y="11"/>
                    <a:pt x="28" y="11"/>
                    <a:pt x="28" y="11"/>
                  </a:cubicBezTo>
                  <a:cubicBezTo>
                    <a:pt x="22" y="15"/>
                    <a:pt x="17" y="20"/>
                    <a:pt x="13" y="26"/>
                  </a:cubicBezTo>
                  <a:cubicBezTo>
                    <a:pt x="13" y="26"/>
                    <a:pt x="13" y="27"/>
                    <a:pt x="13" y="27"/>
                  </a:cubicBezTo>
                  <a:cubicBezTo>
                    <a:pt x="13" y="27"/>
                    <a:pt x="13" y="27"/>
                    <a:pt x="13" y="27"/>
                  </a:cubicBezTo>
                  <a:cubicBezTo>
                    <a:pt x="13" y="30"/>
                    <a:pt x="12" y="33"/>
                    <a:pt x="12" y="36"/>
                  </a:cubicBezTo>
                  <a:cubicBezTo>
                    <a:pt x="12" y="36"/>
                    <a:pt x="12" y="36"/>
                    <a:pt x="12" y="36"/>
                  </a:cubicBezTo>
                  <a:cubicBezTo>
                    <a:pt x="12" y="36"/>
                    <a:pt x="12" y="36"/>
                    <a:pt x="12" y="36"/>
                  </a:cubicBezTo>
                  <a:cubicBezTo>
                    <a:pt x="11" y="36"/>
                    <a:pt x="11" y="36"/>
                    <a:pt x="11" y="36"/>
                  </a:cubicBezTo>
                  <a:cubicBezTo>
                    <a:pt x="12" y="37"/>
                    <a:pt x="12" y="37"/>
                    <a:pt x="12" y="37"/>
                  </a:cubicBezTo>
                  <a:cubicBezTo>
                    <a:pt x="11" y="38"/>
                    <a:pt x="11" y="38"/>
                    <a:pt x="11" y="38"/>
                  </a:cubicBezTo>
                  <a:cubicBezTo>
                    <a:pt x="11" y="38"/>
                    <a:pt x="12" y="39"/>
                    <a:pt x="12" y="39"/>
                  </a:cubicBezTo>
                  <a:cubicBezTo>
                    <a:pt x="13" y="40"/>
                    <a:pt x="14" y="41"/>
                    <a:pt x="15" y="43"/>
                  </a:cubicBezTo>
                  <a:cubicBezTo>
                    <a:pt x="14" y="45"/>
                    <a:pt x="13" y="48"/>
                    <a:pt x="13" y="51"/>
                  </a:cubicBezTo>
                  <a:cubicBezTo>
                    <a:pt x="10" y="51"/>
                    <a:pt x="6" y="51"/>
                    <a:pt x="3" y="51"/>
                  </a:cubicBezTo>
                  <a:cubicBezTo>
                    <a:pt x="3" y="51"/>
                    <a:pt x="2" y="51"/>
                    <a:pt x="2" y="52"/>
                  </a:cubicBezTo>
                  <a:cubicBezTo>
                    <a:pt x="2" y="53"/>
                    <a:pt x="2" y="53"/>
                    <a:pt x="2" y="54"/>
                  </a:cubicBezTo>
                  <a:cubicBezTo>
                    <a:pt x="1" y="54"/>
                    <a:pt x="1" y="54"/>
                    <a:pt x="1" y="55"/>
                  </a:cubicBezTo>
                  <a:cubicBezTo>
                    <a:pt x="0" y="59"/>
                    <a:pt x="0" y="66"/>
                    <a:pt x="0" y="72"/>
                  </a:cubicBezTo>
                  <a:cubicBezTo>
                    <a:pt x="0" y="77"/>
                    <a:pt x="0" y="81"/>
                    <a:pt x="1" y="84"/>
                  </a:cubicBezTo>
                  <a:cubicBezTo>
                    <a:pt x="1" y="85"/>
                    <a:pt x="1" y="85"/>
                    <a:pt x="1" y="85"/>
                  </a:cubicBezTo>
                  <a:cubicBezTo>
                    <a:pt x="1" y="85"/>
                    <a:pt x="1" y="85"/>
                    <a:pt x="1" y="85"/>
                  </a:cubicBezTo>
                  <a:cubicBezTo>
                    <a:pt x="1" y="85"/>
                    <a:pt x="2" y="85"/>
                    <a:pt x="2" y="85"/>
                  </a:cubicBezTo>
                  <a:cubicBezTo>
                    <a:pt x="5" y="85"/>
                    <a:pt x="8" y="85"/>
                    <a:pt x="11" y="85"/>
                  </a:cubicBezTo>
                  <a:cubicBezTo>
                    <a:pt x="12" y="89"/>
                    <a:pt x="13" y="92"/>
                    <a:pt x="15" y="95"/>
                  </a:cubicBezTo>
                  <a:cubicBezTo>
                    <a:pt x="14" y="96"/>
                    <a:pt x="14" y="96"/>
                    <a:pt x="13" y="97"/>
                  </a:cubicBezTo>
                  <a:cubicBezTo>
                    <a:pt x="13" y="97"/>
                    <a:pt x="12" y="98"/>
                    <a:pt x="12" y="98"/>
                  </a:cubicBezTo>
                  <a:cubicBezTo>
                    <a:pt x="12" y="99"/>
                    <a:pt x="12" y="99"/>
                    <a:pt x="12" y="99"/>
                  </a:cubicBezTo>
                  <a:cubicBezTo>
                    <a:pt x="12" y="102"/>
                    <a:pt x="12" y="106"/>
                    <a:pt x="11" y="109"/>
                  </a:cubicBezTo>
                  <a:cubicBezTo>
                    <a:pt x="11" y="109"/>
                    <a:pt x="11" y="109"/>
                    <a:pt x="11" y="109"/>
                  </a:cubicBezTo>
                  <a:cubicBezTo>
                    <a:pt x="11" y="110"/>
                    <a:pt x="11" y="110"/>
                    <a:pt x="11" y="110"/>
                  </a:cubicBezTo>
                  <a:cubicBezTo>
                    <a:pt x="11" y="111"/>
                    <a:pt x="12" y="112"/>
                    <a:pt x="12" y="112"/>
                  </a:cubicBezTo>
                  <a:cubicBezTo>
                    <a:pt x="13" y="112"/>
                    <a:pt x="13" y="112"/>
                    <a:pt x="13" y="112"/>
                  </a:cubicBezTo>
                  <a:cubicBezTo>
                    <a:pt x="16" y="117"/>
                    <a:pt x="20" y="121"/>
                    <a:pt x="25" y="125"/>
                  </a:cubicBezTo>
                  <a:cubicBezTo>
                    <a:pt x="26" y="125"/>
                    <a:pt x="26" y="125"/>
                    <a:pt x="27" y="125"/>
                  </a:cubicBezTo>
                  <a:cubicBezTo>
                    <a:pt x="27" y="125"/>
                    <a:pt x="27" y="125"/>
                    <a:pt x="27" y="125"/>
                  </a:cubicBezTo>
                  <a:cubicBezTo>
                    <a:pt x="28" y="125"/>
                    <a:pt x="28" y="125"/>
                    <a:pt x="28" y="125"/>
                  </a:cubicBezTo>
                  <a:cubicBezTo>
                    <a:pt x="30" y="123"/>
                    <a:pt x="32" y="121"/>
                    <a:pt x="35" y="119"/>
                  </a:cubicBezTo>
                  <a:cubicBezTo>
                    <a:pt x="40" y="122"/>
                    <a:pt x="44" y="124"/>
                    <a:pt x="50" y="125"/>
                  </a:cubicBezTo>
                  <a:cubicBezTo>
                    <a:pt x="50" y="129"/>
                    <a:pt x="51" y="131"/>
                    <a:pt x="51" y="135"/>
                  </a:cubicBezTo>
                  <a:cubicBezTo>
                    <a:pt x="51" y="136"/>
                    <a:pt x="52" y="136"/>
                    <a:pt x="53" y="136"/>
                  </a:cubicBezTo>
                  <a:cubicBezTo>
                    <a:pt x="56" y="137"/>
                    <a:pt x="59" y="137"/>
                    <a:pt x="63" y="137"/>
                  </a:cubicBezTo>
                  <a:cubicBezTo>
                    <a:pt x="66" y="137"/>
                    <a:pt x="70" y="137"/>
                    <a:pt x="73" y="136"/>
                  </a:cubicBezTo>
                  <a:cubicBezTo>
                    <a:pt x="74" y="136"/>
                    <a:pt x="75" y="135"/>
                    <a:pt x="75" y="135"/>
                  </a:cubicBezTo>
                  <a:cubicBezTo>
                    <a:pt x="75" y="132"/>
                    <a:pt x="75" y="129"/>
                    <a:pt x="76" y="125"/>
                  </a:cubicBezTo>
                  <a:cubicBezTo>
                    <a:pt x="81" y="124"/>
                    <a:pt x="86" y="122"/>
                    <a:pt x="91" y="119"/>
                  </a:cubicBezTo>
                  <a:cubicBezTo>
                    <a:pt x="93" y="121"/>
                    <a:pt x="96" y="123"/>
                    <a:pt x="98" y="125"/>
                  </a:cubicBezTo>
                  <a:cubicBezTo>
                    <a:pt x="98" y="125"/>
                    <a:pt x="98" y="126"/>
                    <a:pt x="99" y="126"/>
                  </a:cubicBezTo>
                  <a:cubicBezTo>
                    <a:pt x="99" y="126"/>
                    <a:pt x="99" y="125"/>
                    <a:pt x="100" y="125"/>
                  </a:cubicBezTo>
                  <a:cubicBezTo>
                    <a:pt x="105" y="121"/>
                    <a:pt x="110" y="116"/>
                    <a:pt x="114" y="111"/>
                  </a:cubicBezTo>
                  <a:cubicBezTo>
                    <a:pt x="115" y="110"/>
                    <a:pt x="115" y="110"/>
                    <a:pt x="115" y="110"/>
                  </a:cubicBezTo>
                  <a:cubicBezTo>
                    <a:pt x="115" y="106"/>
                    <a:pt x="115" y="103"/>
                    <a:pt x="116" y="98"/>
                  </a:cubicBezTo>
                  <a:cubicBezTo>
                    <a:pt x="116" y="98"/>
                    <a:pt x="116" y="98"/>
                    <a:pt x="116" y="98"/>
                  </a:cubicBezTo>
                  <a:cubicBezTo>
                    <a:pt x="116" y="98"/>
                    <a:pt x="116" y="98"/>
                    <a:pt x="116" y="98"/>
                  </a:cubicBezTo>
                  <a:cubicBezTo>
                    <a:pt x="115" y="97"/>
                    <a:pt x="115" y="97"/>
                    <a:pt x="115" y="97"/>
                  </a:cubicBezTo>
                  <a:cubicBezTo>
                    <a:pt x="115" y="97"/>
                    <a:pt x="115" y="97"/>
                    <a:pt x="115" y="97"/>
                  </a:cubicBezTo>
                  <a:cubicBezTo>
                    <a:pt x="114" y="96"/>
                    <a:pt x="113" y="95"/>
                    <a:pt x="112" y="94"/>
                  </a:cubicBezTo>
                  <a:cubicBezTo>
                    <a:pt x="114" y="90"/>
                    <a:pt x="115" y="88"/>
                    <a:pt x="116" y="87"/>
                  </a:cubicBezTo>
                  <a:cubicBezTo>
                    <a:pt x="117" y="86"/>
                    <a:pt x="117" y="86"/>
                    <a:pt x="117" y="86"/>
                  </a:cubicBezTo>
                  <a:cubicBezTo>
                    <a:pt x="118" y="85"/>
                    <a:pt x="119" y="85"/>
                    <a:pt x="120" y="85"/>
                  </a:cubicBezTo>
                  <a:cubicBezTo>
                    <a:pt x="120" y="85"/>
                    <a:pt x="120" y="85"/>
                    <a:pt x="120" y="85"/>
                  </a:cubicBezTo>
                  <a:cubicBezTo>
                    <a:pt x="121" y="85"/>
                    <a:pt x="122" y="85"/>
                    <a:pt x="124" y="85"/>
                  </a:cubicBezTo>
                  <a:cubicBezTo>
                    <a:pt x="124" y="85"/>
                    <a:pt x="124" y="85"/>
                    <a:pt x="124" y="85"/>
                  </a:cubicBezTo>
                  <a:cubicBezTo>
                    <a:pt x="124" y="85"/>
                    <a:pt x="125" y="85"/>
                    <a:pt x="125" y="84"/>
                  </a:cubicBezTo>
                  <a:cubicBezTo>
                    <a:pt x="126" y="80"/>
                    <a:pt x="126" y="77"/>
                    <a:pt x="126" y="73"/>
                  </a:cubicBezTo>
                  <a:cubicBezTo>
                    <a:pt x="127" y="69"/>
                    <a:pt x="127" y="66"/>
                    <a:pt x="127" y="63"/>
                  </a:cubicBezTo>
                  <a:cubicBezTo>
                    <a:pt x="127" y="59"/>
                    <a:pt x="127" y="56"/>
                    <a:pt x="126" y="52"/>
                  </a:cubicBezTo>
                  <a:cubicBezTo>
                    <a:pt x="126" y="51"/>
                    <a:pt x="125" y="51"/>
                    <a:pt x="125" y="51"/>
                  </a:cubicBezTo>
                  <a:cubicBezTo>
                    <a:pt x="122" y="51"/>
                    <a:pt x="119" y="51"/>
                    <a:pt x="116" y="51"/>
                  </a:cubicBezTo>
                  <a:cubicBezTo>
                    <a:pt x="115" y="47"/>
                    <a:pt x="114" y="44"/>
                    <a:pt x="112" y="40"/>
                  </a:cubicBezTo>
                  <a:cubicBezTo>
                    <a:pt x="113" y="40"/>
                    <a:pt x="113" y="39"/>
                    <a:pt x="114" y="39"/>
                  </a:cubicBezTo>
                  <a:cubicBezTo>
                    <a:pt x="115" y="39"/>
                    <a:pt x="115" y="38"/>
                    <a:pt x="115" y="37"/>
                  </a:cubicBezTo>
                  <a:cubicBezTo>
                    <a:pt x="115" y="36"/>
                    <a:pt x="115" y="35"/>
                    <a:pt x="115" y="34"/>
                  </a:cubicBezTo>
                  <a:cubicBezTo>
                    <a:pt x="115" y="32"/>
                    <a:pt x="115" y="30"/>
                    <a:pt x="115" y="29"/>
                  </a:cubicBezTo>
                  <a:cubicBezTo>
                    <a:pt x="115" y="28"/>
                    <a:pt x="116" y="28"/>
                    <a:pt x="116" y="28"/>
                  </a:cubicBezTo>
                  <a:cubicBezTo>
                    <a:pt x="115" y="27"/>
                    <a:pt x="115" y="27"/>
                    <a:pt x="115" y="27"/>
                  </a:cubicBezTo>
                  <a:cubicBezTo>
                    <a:pt x="116" y="27"/>
                    <a:pt x="116" y="26"/>
                    <a:pt x="115" y="26"/>
                  </a:cubicBezTo>
                  <a:cubicBezTo>
                    <a:pt x="115" y="26"/>
                    <a:pt x="115" y="26"/>
                    <a:pt x="115" y="26"/>
                  </a:cubicBezTo>
                  <a:cubicBezTo>
                    <a:pt x="115" y="25"/>
                    <a:pt x="115" y="25"/>
                    <a:pt x="114" y="24"/>
                  </a:cubicBezTo>
                  <a:cubicBezTo>
                    <a:pt x="114" y="24"/>
                    <a:pt x="114" y="24"/>
                    <a:pt x="114" y="24"/>
                  </a:cubicBezTo>
                  <a:cubicBezTo>
                    <a:pt x="113" y="23"/>
                    <a:pt x="113" y="22"/>
                    <a:pt x="112" y="21"/>
                  </a:cubicBezTo>
                  <a:cubicBezTo>
                    <a:pt x="112" y="21"/>
                    <a:pt x="111" y="20"/>
                    <a:pt x="110" y="19"/>
                  </a:cubicBezTo>
                  <a:cubicBezTo>
                    <a:pt x="108" y="18"/>
                    <a:pt x="106" y="16"/>
                    <a:pt x="105" y="14"/>
                  </a:cubicBezTo>
                  <a:cubicBezTo>
                    <a:pt x="104" y="13"/>
                    <a:pt x="103" y="13"/>
                    <a:pt x="102" y="12"/>
                  </a:cubicBezTo>
                  <a:cubicBezTo>
                    <a:pt x="102" y="12"/>
                    <a:pt x="101" y="12"/>
                    <a:pt x="101" y="11"/>
                  </a:cubicBezTo>
                  <a:cubicBezTo>
                    <a:pt x="101" y="11"/>
                    <a:pt x="101" y="11"/>
                    <a:pt x="100" y="11"/>
                  </a:cubicBezTo>
                  <a:cubicBezTo>
                    <a:pt x="100" y="11"/>
                    <a:pt x="100" y="11"/>
                    <a:pt x="100" y="11"/>
                  </a:cubicBezTo>
                  <a:cubicBezTo>
                    <a:pt x="100" y="11"/>
                    <a:pt x="99" y="11"/>
                    <a:pt x="99" y="11"/>
                  </a:cubicBezTo>
                  <a:cubicBezTo>
                    <a:pt x="99" y="11"/>
                    <a:pt x="99" y="11"/>
                    <a:pt x="99" y="11"/>
                  </a:cubicBezTo>
                  <a:cubicBezTo>
                    <a:pt x="97" y="14"/>
                    <a:pt x="94" y="16"/>
                    <a:pt x="92" y="18"/>
                  </a:cubicBezTo>
                  <a:cubicBezTo>
                    <a:pt x="87" y="15"/>
                    <a:pt x="82" y="12"/>
                    <a:pt x="76" y="11"/>
                  </a:cubicBezTo>
                  <a:cubicBezTo>
                    <a:pt x="76" y="8"/>
                    <a:pt x="76" y="5"/>
                    <a:pt x="76" y="2"/>
                  </a:cubicBezTo>
                  <a:cubicBezTo>
                    <a:pt x="76" y="1"/>
                    <a:pt x="75" y="1"/>
                    <a:pt x="74" y="0"/>
                  </a:cubicBezTo>
                  <a:cubicBezTo>
                    <a:pt x="71" y="0"/>
                    <a:pt x="68" y="0"/>
                    <a:pt x="6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5" name="Freeform 743"/>
            <p:cNvSpPr>
              <a:spLocks noEditPoints="1"/>
            </p:cNvSpPr>
            <p:nvPr/>
          </p:nvSpPr>
          <p:spPr bwMode="auto">
            <a:xfrm>
              <a:off x="1086191" y="3245665"/>
              <a:ext cx="125454" cy="125454"/>
            </a:xfrm>
            <a:custGeom>
              <a:avLst/>
              <a:gdLst>
                <a:gd name="T0" fmla="*/ 56 w 59"/>
                <a:gd name="T1" fmla="*/ 30 h 59"/>
                <a:gd name="T2" fmla="*/ 54 w 59"/>
                <a:gd name="T3" fmla="*/ 29 h 59"/>
                <a:gd name="T4" fmla="*/ 55 w 59"/>
                <a:gd name="T5" fmla="*/ 28 h 59"/>
                <a:gd name="T6" fmla="*/ 53 w 59"/>
                <a:gd name="T7" fmla="*/ 26 h 59"/>
                <a:gd name="T8" fmla="*/ 53 w 59"/>
                <a:gd name="T9" fmla="*/ 26 h 59"/>
                <a:gd name="T10" fmla="*/ 54 w 59"/>
                <a:gd name="T11" fmla="*/ 21 h 59"/>
                <a:gd name="T12" fmla="*/ 51 w 59"/>
                <a:gd name="T13" fmla="*/ 21 h 59"/>
                <a:gd name="T14" fmla="*/ 53 w 59"/>
                <a:gd name="T15" fmla="*/ 20 h 59"/>
                <a:gd name="T16" fmla="*/ 49 w 59"/>
                <a:gd name="T17" fmla="*/ 19 h 59"/>
                <a:gd name="T18" fmla="*/ 50 w 59"/>
                <a:gd name="T19" fmla="*/ 20 h 59"/>
                <a:gd name="T20" fmla="*/ 46 w 59"/>
                <a:gd name="T21" fmla="*/ 16 h 59"/>
                <a:gd name="T22" fmla="*/ 48 w 59"/>
                <a:gd name="T23" fmla="*/ 18 h 59"/>
                <a:gd name="T24" fmla="*/ 47 w 59"/>
                <a:gd name="T25" fmla="*/ 11 h 59"/>
                <a:gd name="T26" fmla="*/ 45 w 59"/>
                <a:gd name="T27" fmla="*/ 15 h 59"/>
                <a:gd name="T28" fmla="*/ 3 w 59"/>
                <a:gd name="T29" fmla="*/ 28 h 59"/>
                <a:gd name="T30" fmla="*/ 12 w 59"/>
                <a:gd name="T31" fmla="*/ 16 h 59"/>
                <a:gd name="T32" fmla="*/ 45 w 59"/>
                <a:gd name="T33" fmla="*/ 19 h 59"/>
                <a:gd name="T34" fmla="*/ 53 w 59"/>
                <a:gd name="T35" fmla="*/ 41 h 59"/>
                <a:gd name="T36" fmla="*/ 30 w 59"/>
                <a:gd name="T37" fmla="*/ 56 h 59"/>
                <a:gd name="T38" fmla="*/ 40 w 59"/>
                <a:gd name="T39" fmla="*/ 12 h 59"/>
                <a:gd name="T40" fmla="*/ 46 w 59"/>
                <a:gd name="T41" fmla="*/ 10 h 59"/>
                <a:gd name="T42" fmla="*/ 6 w 59"/>
                <a:gd name="T43" fmla="*/ 17 h 59"/>
                <a:gd name="T44" fmla="*/ 9 w 59"/>
                <a:gd name="T45" fmla="*/ 15 h 59"/>
                <a:gd name="T46" fmla="*/ 15 w 59"/>
                <a:gd name="T47" fmla="*/ 7 h 59"/>
                <a:gd name="T48" fmla="*/ 39 w 59"/>
                <a:gd name="T49" fmla="*/ 11 h 59"/>
                <a:gd name="T50" fmla="*/ 43 w 59"/>
                <a:gd name="T51" fmla="*/ 8 h 59"/>
                <a:gd name="T52" fmla="*/ 34 w 59"/>
                <a:gd name="T53" fmla="*/ 9 h 59"/>
                <a:gd name="T54" fmla="*/ 41 w 59"/>
                <a:gd name="T55" fmla="*/ 6 h 59"/>
                <a:gd name="T56" fmla="*/ 31 w 59"/>
                <a:gd name="T57" fmla="*/ 8 h 59"/>
                <a:gd name="T58" fmla="*/ 36 w 59"/>
                <a:gd name="T59" fmla="*/ 5 h 59"/>
                <a:gd name="T60" fmla="*/ 19 w 59"/>
                <a:gd name="T61" fmla="*/ 5 h 59"/>
                <a:gd name="T62" fmla="*/ 13 w 59"/>
                <a:gd name="T63" fmla="*/ 12 h 59"/>
                <a:gd name="T64" fmla="*/ 34 w 59"/>
                <a:gd name="T65" fmla="*/ 3 h 59"/>
                <a:gd name="T66" fmla="*/ 27 w 59"/>
                <a:gd name="T67" fmla="*/ 8 h 59"/>
                <a:gd name="T68" fmla="*/ 26 w 59"/>
                <a:gd name="T69" fmla="*/ 3 h 59"/>
                <a:gd name="T70" fmla="*/ 19 w 59"/>
                <a:gd name="T71" fmla="*/ 9 h 59"/>
                <a:gd name="T72" fmla="*/ 29 w 59"/>
                <a:gd name="T73" fmla="*/ 3 h 59"/>
                <a:gd name="T74" fmla="*/ 23 w 59"/>
                <a:gd name="T75" fmla="*/ 8 h 59"/>
                <a:gd name="T76" fmla="*/ 12 w 59"/>
                <a:gd name="T77" fmla="*/ 5 h 59"/>
                <a:gd name="T78" fmla="*/ 30 w 59"/>
                <a:gd name="T79" fmla="*/ 59 h 59"/>
                <a:gd name="T80" fmla="*/ 45 w 59"/>
                <a:gd name="T81" fmla="*/ 54 h 59"/>
                <a:gd name="T82" fmla="*/ 46 w 59"/>
                <a:gd name="T83" fmla="*/ 53 h 59"/>
                <a:gd name="T84" fmla="*/ 48 w 59"/>
                <a:gd name="T85" fmla="*/ 52 h 59"/>
                <a:gd name="T86" fmla="*/ 48 w 59"/>
                <a:gd name="T87" fmla="*/ 52 h 59"/>
                <a:gd name="T88" fmla="*/ 48 w 59"/>
                <a:gd name="T89" fmla="*/ 52 h 59"/>
                <a:gd name="T90" fmla="*/ 48 w 59"/>
                <a:gd name="T91" fmla="*/ 52 h 59"/>
                <a:gd name="T92" fmla="*/ 59 w 59"/>
                <a:gd name="T93" fmla="*/ 31 h 59"/>
                <a:gd name="T94" fmla="*/ 29 w 59"/>
                <a:gd name="T9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 h="59">
                  <a:moveTo>
                    <a:pt x="56" y="32"/>
                  </a:moveTo>
                  <a:cubicBezTo>
                    <a:pt x="55" y="32"/>
                    <a:pt x="55" y="31"/>
                    <a:pt x="55" y="30"/>
                  </a:cubicBezTo>
                  <a:cubicBezTo>
                    <a:pt x="56" y="30"/>
                    <a:pt x="56" y="30"/>
                    <a:pt x="56" y="30"/>
                  </a:cubicBezTo>
                  <a:cubicBezTo>
                    <a:pt x="56" y="31"/>
                    <a:pt x="56" y="31"/>
                    <a:pt x="56" y="31"/>
                  </a:cubicBezTo>
                  <a:cubicBezTo>
                    <a:pt x="56" y="31"/>
                    <a:pt x="56" y="32"/>
                    <a:pt x="56" y="32"/>
                  </a:cubicBezTo>
                  <a:moveTo>
                    <a:pt x="54" y="29"/>
                  </a:moveTo>
                  <a:cubicBezTo>
                    <a:pt x="54" y="28"/>
                    <a:pt x="54" y="28"/>
                    <a:pt x="54" y="28"/>
                  </a:cubicBezTo>
                  <a:cubicBezTo>
                    <a:pt x="54" y="27"/>
                    <a:pt x="55" y="27"/>
                    <a:pt x="55" y="27"/>
                  </a:cubicBezTo>
                  <a:cubicBezTo>
                    <a:pt x="55" y="27"/>
                    <a:pt x="55" y="28"/>
                    <a:pt x="55" y="28"/>
                  </a:cubicBezTo>
                  <a:cubicBezTo>
                    <a:pt x="54" y="29"/>
                    <a:pt x="54" y="29"/>
                    <a:pt x="54" y="29"/>
                  </a:cubicBezTo>
                  <a:moveTo>
                    <a:pt x="53" y="26"/>
                  </a:moveTo>
                  <a:cubicBezTo>
                    <a:pt x="53" y="26"/>
                    <a:pt x="53" y="26"/>
                    <a:pt x="53" y="26"/>
                  </a:cubicBezTo>
                  <a:cubicBezTo>
                    <a:pt x="54" y="25"/>
                    <a:pt x="54" y="25"/>
                    <a:pt x="55" y="25"/>
                  </a:cubicBezTo>
                  <a:cubicBezTo>
                    <a:pt x="55" y="25"/>
                    <a:pt x="55" y="25"/>
                    <a:pt x="55" y="25"/>
                  </a:cubicBezTo>
                  <a:cubicBezTo>
                    <a:pt x="55" y="26"/>
                    <a:pt x="54" y="26"/>
                    <a:pt x="53" y="26"/>
                  </a:cubicBezTo>
                  <a:moveTo>
                    <a:pt x="52" y="24"/>
                  </a:moveTo>
                  <a:cubicBezTo>
                    <a:pt x="52" y="24"/>
                    <a:pt x="52" y="23"/>
                    <a:pt x="52" y="23"/>
                  </a:cubicBezTo>
                  <a:cubicBezTo>
                    <a:pt x="52" y="22"/>
                    <a:pt x="53" y="22"/>
                    <a:pt x="54" y="21"/>
                  </a:cubicBezTo>
                  <a:cubicBezTo>
                    <a:pt x="54" y="22"/>
                    <a:pt x="54" y="22"/>
                    <a:pt x="54" y="23"/>
                  </a:cubicBezTo>
                  <a:cubicBezTo>
                    <a:pt x="54" y="23"/>
                    <a:pt x="53" y="24"/>
                    <a:pt x="52" y="24"/>
                  </a:cubicBezTo>
                  <a:moveTo>
                    <a:pt x="51" y="21"/>
                  </a:moveTo>
                  <a:cubicBezTo>
                    <a:pt x="50" y="21"/>
                    <a:pt x="50" y="21"/>
                    <a:pt x="50" y="21"/>
                  </a:cubicBezTo>
                  <a:cubicBezTo>
                    <a:pt x="51" y="20"/>
                    <a:pt x="52" y="20"/>
                    <a:pt x="53" y="19"/>
                  </a:cubicBezTo>
                  <a:cubicBezTo>
                    <a:pt x="53" y="20"/>
                    <a:pt x="53" y="20"/>
                    <a:pt x="53" y="20"/>
                  </a:cubicBezTo>
                  <a:cubicBezTo>
                    <a:pt x="52" y="20"/>
                    <a:pt x="52" y="21"/>
                    <a:pt x="51" y="21"/>
                  </a:cubicBezTo>
                  <a:moveTo>
                    <a:pt x="50" y="20"/>
                  </a:moveTo>
                  <a:cubicBezTo>
                    <a:pt x="49" y="19"/>
                    <a:pt x="49" y="19"/>
                    <a:pt x="49" y="19"/>
                  </a:cubicBezTo>
                  <a:cubicBezTo>
                    <a:pt x="50" y="18"/>
                    <a:pt x="51" y="18"/>
                    <a:pt x="52" y="17"/>
                  </a:cubicBezTo>
                  <a:cubicBezTo>
                    <a:pt x="52" y="17"/>
                    <a:pt x="52" y="18"/>
                    <a:pt x="52" y="18"/>
                  </a:cubicBezTo>
                  <a:cubicBezTo>
                    <a:pt x="51" y="19"/>
                    <a:pt x="50" y="19"/>
                    <a:pt x="50" y="20"/>
                  </a:cubicBezTo>
                  <a:moveTo>
                    <a:pt x="48" y="18"/>
                  </a:moveTo>
                  <a:cubicBezTo>
                    <a:pt x="48" y="17"/>
                    <a:pt x="48" y="17"/>
                    <a:pt x="48" y="17"/>
                  </a:cubicBezTo>
                  <a:cubicBezTo>
                    <a:pt x="47" y="17"/>
                    <a:pt x="47" y="17"/>
                    <a:pt x="46" y="16"/>
                  </a:cubicBezTo>
                  <a:cubicBezTo>
                    <a:pt x="47" y="15"/>
                    <a:pt x="49" y="15"/>
                    <a:pt x="50" y="14"/>
                  </a:cubicBezTo>
                  <a:cubicBezTo>
                    <a:pt x="50" y="15"/>
                    <a:pt x="51" y="15"/>
                    <a:pt x="51" y="16"/>
                  </a:cubicBezTo>
                  <a:cubicBezTo>
                    <a:pt x="50" y="16"/>
                    <a:pt x="49" y="17"/>
                    <a:pt x="48" y="18"/>
                  </a:cubicBezTo>
                  <a:moveTo>
                    <a:pt x="45" y="15"/>
                  </a:moveTo>
                  <a:cubicBezTo>
                    <a:pt x="45" y="15"/>
                    <a:pt x="44" y="14"/>
                    <a:pt x="43" y="14"/>
                  </a:cubicBezTo>
                  <a:cubicBezTo>
                    <a:pt x="45" y="13"/>
                    <a:pt x="46" y="12"/>
                    <a:pt x="47" y="11"/>
                  </a:cubicBezTo>
                  <a:cubicBezTo>
                    <a:pt x="48" y="11"/>
                    <a:pt x="48" y="11"/>
                    <a:pt x="48" y="11"/>
                  </a:cubicBezTo>
                  <a:cubicBezTo>
                    <a:pt x="48" y="12"/>
                    <a:pt x="49" y="12"/>
                    <a:pt x="49" y="13"/>
                  </a:cubicBezTo>
                  <a:cubicBezTo>
                    <a:pt x="48" y="14"/>
                    <a:pt x="46" y="14"/>
                    <a:pt x="45" y="15"/>
                  </a:cubicBezTo>
                  <a:moveTo>
                    <a:pt x="30" y="56"/>
                  </a:moveTo>
                  <a:cubicBezTo>
                    <a:pt x="23" y="56"/>
                    <a:pt x="16" y="52"/>
                    <a:pt x="11" y="47"/>
                  </a:cubicBezTo>
                  <a:cubicBezTo>
                    <a:pt x="6" y="42"/>
                    <a:pt x="3" y="35"/>
                    <a:pt x="3" y="28"/>
                  </a:cubicBezTo>
                  <a:cubicBezTo>
                    <a:pt x="3" y="27"/>
                    <a:pt x="3" y="26"/>
                    <a:pt x="3" y="25"/>
                  </a:cubicBezTo>
                  <a:cubicBezTo>
                    <a:pt x="4" y="24"/>
                    <a:pt x="4" y="24"/>
                    <a:pt x="4" y="24"/>
                  </a:cubicBezTo>
                  <a:cubicBezTo>
                    <a:pt x="6" y="21"/>
                    <a:pt x="8" y="18"/>
                    <a:pt x="12" y="16"/>
                  </a:cubicBezTo>
                  <a:cubicBezTo>
                    <a:pt x="17" y="12"/>
                    <a:pt x="22" y="11"/>
                    <a:pt x="27" y="11"/>
                  </a:cubicBezTo>
                  <a:cubicBezTo>
                    <a:pt x="27" y="11"/>
                    <a:pt x="27" y="11"/>
                    <a:pt x="27" y="11"/>
                  </a:cubicBezTo>
                  <a:cubicBezTo>
                    <a:pt x="34" y="11"/>
                    <a:pt x="41" y="14"/>
                    <a:pt x="45" y="19"/>
                  </a:cubicBezTo>
                  <a:cubicBezTo>
                    <a:pt x="50" y="25"/>
                    <a:pt x="53" y="32"/>
                    <a:pt x="53" y="39"/>
                  </a:cubicBezTo>
                  <a:cubicBezTo>
                    <a:pt x="53" y="39"/>
                    <a:pt x="53" y="40"/>
                    <a:pt x="53" y="41"/>
                  </a:cubicBezTo>
                  <a:cubicBezTo>
                    <a:pt x="53" y="41"/>
                    <a:pt x="53" y="41"/>
                    <a:pt x="53" y="41"/>
                  </a:cubicBezTo>
                  <a:cubicBezTo>
                    <a:pt x="52" y="44"/>
                    <a:pt x="49" y="48"/>
                    <a:pt x="45" y="51"/>
                  </a:cubicBezTo>
                  <a:cubicBezTo>
                    <a:pt x="45" y="51"/>
                    <a:pt x="45" y="51"/>
                    <a:pt x="45" y="51"/>
                  </a:cubicBezTo>
                  <a:cubicBezTo>
                    <a:pt x="40" y="54"/>
                    <a:pt x="35" y="56"/>
                    <a:pt x="30" y="56"/>
                  </a:cubicBezTo>
                  <a:cubicBezTo>
                    <a:pt x="30" y="56"/>
                    <a:pt x="30" y="56"/>
                    <a:pt x="30" y="56"/>
                  </a:cubicBezTo>
                  <a:moveTo>
                    <a:pt x="42" y="13"/>
                  </a:moveTo>
                  <a:cubicBezTo>
                    <a:pt x="41" y="12"/>
                    <a:pt x="41" y="12"/>
                    <a:pt x="40" y="12"/>
                  </a:cubicBezTo>
                  <a:cubicBezTo>
                    <a:pt x="42" y="11"/>
                    <a:pt x="43" y="10"/>
                    <a:pt x="45" y="9"/>
                  </a:cubicBezTo>
                  <a:cubicBezTo>
                    <a:pt x="45" y="9"/>
                    <a:pt x="45" y="9"/>
                    <a:pt x="45" y="9"/>
                  </a:cubicBezTo>
                  <a:cubicBezTo>
                    <a:pt x="45" y="9"/>
                    <a:pt x="46" y="9"/>
                    <a:pt x="46" y="10"/>
                  </a:cubicBezTo>
                  <a:cubicBezTo>
                    <a:pt x="45" y="11"/>
                    <a:pt x="43" y="12"/>
                    <a:pt x="42" y="13"/>
                  </a:cubicBezTo>
                  <a:moveTo>
                    <a:pt x="6" y="17"/>
                  </a:moveTo>
                  <a:cubicBezTo>
                    <a:pt x="6" y="17"/>
                    <a:pt x="6" y="17"/>
                    <a:pt x="6" y="17"/>
                  </a:cubicBezTo>
                  <a:cubicBezTo>
                    <a:pt x="8" y="14"/>
                    <a:pt x="11" y="12"/>
                    <a:pt x="13" y="9"/>
                  </a:cubicBezTo>
                  <a:cubicBezTo>
                    <a:pt x="14" y="8"/>
                    <a:pt x="14" y="8"/>
                    <a:pt x="14" y="8"/>
                  </a:cubicBezTo>
                  <a:cubicBezTo>
                    <a:pt x="12" y="10"/>
                    <a:pt x="10" y="12"/>
                    <a:pt x="9" y="15"/>
                  </a:cubicBezTo>
                  <a:cubicBezTo>
                    <a:pt x="8" y="15"/>
                    <a:pt x="7" y="16"/>
                    <a:pt x="6" y="17"/>
                  </a:cubicBezTo>
                  <a:moveTo>
                    <a:pt x="14" y="8"/>
                  </a:moveTo>
                  <a:cubicBezTo>
                    <a:pt x="15" y="7"/>
                    <a:pt x="15" y="7"/>
                    <a:pt x="15" y="7"/>
                  </a:cubicBezTo>
                  <a:cubicBezTo>
                    <a:pt x="15" y="7"/>
                    <a:pt x="15" y="7"/>
                    <a:pt x="15" y="7"/>
                  </a:cubicBezTo>
                  <a:cubicBezTo>
                    <a:pt x="15" y="7"/>
                    <a:pt x="14" y="8"/>
                    <a:pt x="14" y="8"/>
                  </a:cubicBezTo>
                  <a:moveTo>
                    <a:pt x="39" y="11"/>
                  </a:moveTo>
                  <a:cubicBezTo>
                    <a:pt x="38" y="10"/>
                    <a:pt x="38" y="10"/>
                    <a:pt x="38" y="10"/>
                  </a:cubicBezTo>
                  <a:cubicBezTo>
                    <a:pt x="39" y="9"/>
                    <a:pt x="41" y="8"/>
                    <a:pt x="42" y="7"/>
                  </a:cubicBezTo>
                  <a:cubicBezTo>
                    <a:pt x="43" y="8"/>
                    <a:pt x="43" y="8"/>
                    <a:pt x="43" y="8"/>
                  </a:cubicBezTo>
                  <a:cubicBezTo>
                    <a:pt x="42" y="9"/>
                    <a:pt x="40" y="10"/>
                    <a:pt x="39" y="11"/>
                  </a:cubicBezTo>
                  <a:moveTo>
                    <a:pt x="36" y="10"/>
                  </a:moveTo>
                  <a:cubicBezTo>
                    <a:pt x="36" y="9"/>
                    <a:pt x="35" y="9"/>
                    <a:pt x="34" y="9"/>
                  </a:cubicBezTo>
                  <a:cubicBezTo>
                    <a:pt x="35" y="8"/>
                    <a:pt x="36" y="7"/>
                    <a:pt x="37" y="6"/>
                  </a:cubicBezTo>
                  <a:cubicBezTo>
                    <a:pt x="38" y="6"/>
                    <a:pt x="38" y="5"/>
                    <a:pt x="39" y="5"/>
                  </a:cubicBezTo>
                  <a:cubicBezTo>
                    <a:pt x="40" y="5"/>
                    <a:pt x="40" y="6"/>
                    <a:pt x="41" y="6"/>
                  </a:cubicBezTo>
                  <a:cubicBezTo>
                    <a:pt x="39" y="7"/>
                    <a:pt x="38" y="8"/>
                    <a:pt x="36" y="10"/>
                  </a:cubicBezTo>
                  <a:moveTo>
                    <a:pt x="33" y="9"/>
                  </a:moveTo>
                  <a:cubicBezTo>
                    <a:pt x="32" y="8"/>
                    <a:pt x="32" y="8"/>
                    <a:pt x="31" y="8"/>
                  </a:cubicBezTo>
                  <a:cubicBezTo>
                    <a:pt x="33" y="7"/>
                    <a:pt x="34" y="5"/>
                    <a:pt x="36" y="4"/>
                  </a:cubicBezTo>
                  <a:cubicBezTo>
                    <a:pt x="36" y="4"/>
                    <a:pt x="37" y="4"/>
                    <a:pt x="37" y="4"/>
                  </a:cubicBezTo>
                  <a:cubicBezTo>
                    <a:pt x="36" y="5"/>
                    <a:pt x="36" y="5"/>
                    <a:pt x="36" y="5"/>
                  </a:cubicBezTo>
                  <a:cubicBezTo>
                    <a:pt x="35" y="6"/>
                    <a:pt x="34" y="7"/>
                    <a:pt x="33" y="9"/>
                  </a:cubicBezTo>
                  <a:moveTo>
                    <a:pt x="13" y="12"/>
                  </a:moveTo>
                  <a:cubicBezTo>
                    <a:pt x="15" y="9"/>
                    <a:pt x="17" y="7"/>
                    <a:pt x="19" y="5"/>
                  </a:cubicBezTo>
                  <a:cubicBezTo>
                    <a:pt x="20" y="4"/>
                    <a:pt x="21" y="4"/>
                    <a:pt x="22" y="4"/>
                  </a:cubicBezTo>
                  <a:cubicBezTo>
                    <a:pt x="20" y="6"/>
                    <a:pt x="18" y="8"/>
                    <a:pt x="15" y="10"/>
                  </a:cubicBezTo>
                  <a:cubicBezTo>
                    <a:pt x="15" y="11"/>
                    <a:pt x="14" y="11"/>
                    <a:pt x="13" y="12"/>
                  </a:cubicBezTo>
                  <a:moveTo>
                    <a:pt x="27" y="8"/>
                  </a:moveTo>
                  <a:cubicBezTo>
                    <a:pt x="28" y="6"/>
                    <a:pt x="30" y="4"/>
                    <a:pt x="32" y="3"/>
                  </a:cubicBezTo>
                  <a:cubicBezTo>
                    <a:pt x="33" y="3"/>
                    <a:pt x="33" y="3"/>
                    <a:pt x="34" y="3"/>
                  </a:cubicBezTo>
                  <a:cubicBezTo>
                    <a:pt x="32" y="5"/>
                    <a:pt x="31" y="6"/>
                    <a:pt x="29" y="8"/>
                  </a:cubicBezTo>
                  <a:cubicBezTo>
                    <a:pt x="28" y="8"/>
                    <a:pt x="28" y="8"/>
                    <a:pt x="27" y="8"/>
                  </a:cubicBezTo>
                  <a:cubicBezTo>
                    <a:pt x="27" y="8"/>
                    <a:pt x="27" y="8"/>
                    <a:pt x="27" y="8"/>
                  </a:cubicBezTo>
                  <a:moveTo>
                    <a:pt x="19" y="9"/>
                  </a:moveTo>
                  <a:cubicBezTo>
                    <a:pt x="21" y="7"/>
                    <a:pt x="23" y="5"/>
                    <a:pt x="25" y="3"/>
                  </a:cubicBezTo>
                  <a:cubicBezTo>
                    <a:pt x="26" y="3"/>
                    <a:pt x="26" y="3"/>
                    <a:pt x="26" y="3"/>
                  </a:cubicBezTo>
                  <a:cubicBezTo>
                    <a:pt x="24" y="5"/>
                    <a:pt x="22" y="7"/>
                    <a:pt x="20" y="9"/>
                  </a:cubicBezTo>
                  <a:cubicBezTo>
                    <a:pt x="20" y="9"/>
                    <a:pt x="20" y="9"/>
                    <a:pt x="20" y="9"/>
                  </a:cubicBezTo>
                  <a:cubicBezTo>
                    <a:pt x="19" y="9"/>
                    <a:pt x="19" y="9"/>
                    <a:pt x="19" y="9"/>
                  </a:cubicBezTo>
                  <a:moveTo>
                    <a:pt x="23" y="8"/>
                  </a:moveTo>
                  <a:cubicBezTo>
                    <a:pt x="25" y="6"/>
                    <a:pt x="27" y="4"/>
                    <a:pt x="29" y="3"/>
                  </a:cubicBezTo>
                  <a:cubicBezTo>
                    <a:pt x="29" y="3"/>
                    <a:pt x="29" y="3"/>
                    <a:pt x="29" y="3"/>
                  </a:cubicBezTo>
                  <a:cubicBezTo>
                    <a:pt x="29" y="3"/>
                    <a:pt x="30" y="3"/>
                    <a:pt x="30" y="3"/>
                  </a:cubicBezTo>
                  <a:cubicBezTo>
                    <a:pt x="28" y="4"/>
                    <a:pt x="26" y="6"/>
                    <a:pt x="24" y="8"/>
                  </a:cubicBezTo>
                  <a:cubicBezTo>
                    <a:pt x="24" y="8"/>
                    <a:pt x="23" y="8"/>
                    <a:pt x="23" y="8"/>
                  </a:cubicBezTo>
                  <a:moveTo>
                    <a:pt x="29" y="0"/>
                  </a:moveTo>
                  <a:cubicBezTo>
                    <a:pt x="24" y="0"/>
                    <a:pt x="18" y="1"/>
                    <a:pt x="12" y="5"/>
                  </a:cubicBezTo>
                  <a:cubicBezTo>
                    <a:pt x="12" y="5"/>
                    <a:pt x="12" y="5"/>
                    <a:pt x="12" y="5"/>
                  </a:cubicBezTo>
                  <a:cubicBezTo>
                    <a:pt x="4" y="11"/>
                    <a:pt x="0" y="20"/>
                    <a:pt x="0" y="28"/>
                  </a:cubicBezTo>
                  <a:cubicBezTo>
                    <a:pt x="0" y="35"/>
                    <a:pt x="4" y="43"/>
                    <a:pt x="9" y="49"/>
                  </a:cubicBezTo>
                  <a:cubicBezTo>
                    <a:pt x="14" y="55"/>
                    <a:pt x="22" y="59"/>
                    <a:pt x="30" y="59"/>
                  </a:cubicBezTo>
                  <a:cubicBezTo>
                    <a:pt x="34" y="59"/>
                    <a:pt x="39" y="57"/>
                    <a:pt x="44" y="54"/>
                  </a:cubicBezTo>
                  <a:cubicBezTo>
                    <a:pt x="44" y="54"/>
                    <a:pt x="44" y="54"/>
                    <a:pt x="44" y="54"/>
                  </a:cubicBezTo>
                  <a:cubicBezTo>
                    <a:pt x="45" y="54"/>
                    <a:pt x="45" y="54"/>
                    <a:pt x="45" y="54"/>
                  </a:cubicBezTo>
                  <a:cubicBezTo>
                    <a:pt x="45" y="54"/>
                    <a:pt x="45" y="54"/>
                    <a:pt x="45" y="54"/>
                  </a:cubicBezTo>
                  <a:cubicBezTo>
                    <a:pt x="45" y="54"/>
                    <a:pt x="45" y="54"/>
                    <a:pt x="46" y="53"/>
                  </a:cubicBezTo>
                  <a:cubicBezTo>
                    <a:pt x="46" y="53"/>
                    <a:pt x="46" y="53"/>
                    <a:pt x="46" y="53"/>
                  </a:cubicBezTo>
                  <a:cubicBezTo>
                    <a:pt x="46" y="53"/>
                    <a:pt x="46" y="53"/>
                    <a:pt x="46" y="53"/>
                  </a:cubicBezTo>
                  <a:cubicBezTo>
                    <a:pt x="47" y="53"/>
                    <a:pt x="47" y="52"/>
                    <a:pt x="48" y="52"/>
                  </a:cubicBezTo>
                  <a:cubicBezTo>
                    <a:pt x="48" y="52"/>
                    <a:pt x="48" y="52"/>
                    <a:pt x="48" y="52"/>
                  </a:cubicBezTo>
                  <a:cubicBezTo>
                    <a:pt x="48" y="52"/>
                    <a:pt x="48" y="52"/>
                    <a:pt x="48" y="52"/>
                  </a:cubicBezTo>
                  <a:cubicBezTo>
                    <a:pt x="48" y="52"/>
                    <a:pt x="48" y="52"/>
                    <a:pt x="48" y="52"/>
                  </a:cubicBezTo>
                  <a:cubicBezTo>
                    <a:pt x="48" y="52"/>
                    <a:pt x="48" y="52"/>
                    <a:pt x="48" y="52"/>
                  </a:cubicBezTo>
                  <a:cubicBezTo>
                    <a:pt x="48" y="52"/>
                    <a:pt x="48" y="52"/>
                    <a:pt x="48" y="52"/>
                  </a:cubicBezTo>
                  <a:cubicBezTo>
                    <a:pt x="48" y="52"/>
                    <a:pt x="48" y="52"/>
                    <a:pt x="48" y="52"/>
                  </a:cubicBezTo>
                  <a:cubicBezTo>
                    <a:pt x="48" y="52"/>
                    <a:pt x="48" y="52"/>
                    <a:pt x="48" y="52"/>
                  </a:cubicBezTo>
                  <a:cubicBezTo>
                    <a:pt x="48" y="52"/>
                    <a:pt x="48" y="52"/>
                    <a:pt x="48" y="52"/>
                  </a:cubicBezTo>
                  <a:cubicBezTo>
                    <a:pt x="48" y="52"/>
                    <a:pt x="48" y="52"/>
                    <a:pt x="48" y="52"/>
                  </a:cubicBezTo>
                  <a:cubicBezTo>
                    <a:pt x="48" y="52"/>
                    <a:pt x="48" y="52"/>
                    <a:pt x="48" y="52"/>
                  </a:cubicBezTo>
                  <a:cubicBezTo>
                    <a:pt x="48" y="51"/>
                    <a:pt x="48" y="51"/>
                    <a:pt x="48" y="51"/>
                  </a:cubicBezTo>
                  <a:cubicBezTo>
                    <a:pt x="48" y="51"/>
                    <a:pt x="48" y="51"/>
                    <a:pt x="48" y="51"/>
                  </a:cubicBezTo>
                  <a:cubicBezTo>
                    <a:pt x="55" y="46"/>
                    <a:pt x="59" y="38"/>
                    <a:pt x="59" y="31"/>
                  </a:cubicBezTo>
                  <a:cubicBezTo>
                    <a:pt x="59" y="23"/>
                    <a:pt x="55" y="15"/>
                    <a:pt x="50" y="9"/>
                  </a:cubicBezTo>
                  <a:cubicBezTo>
                    <a:pt x="45" y="4"/>
                    <a:pt x="37" y="0"/>
                    <a:pt x="29" y="0"/>
                  </a:cubicBezTo>
                  <a:cubicBezTo>
                    <a:pt x="29" y="0"/>
                    <a:pt x="29" y="0"/>
                    <a:pt x="2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6" name="Freeform 744"/>
            <p:cNvSpPr>
              <a:spLocks noEditPoints="1"/>
            </p:cNvSpPr>
            <p:nvPr/>
          </p:nvSpPr>
          <p:spPr bwMode="auto">
            <a:xfrm>
              <a:off x="1045866" y="3209821"/>
              <a:ext cx="201623" cy="214168"/>
            </a:xfrm>
            <a:custGeom>
              <a:avLst/>
              <a:gdLst>
                <a:gd name="T0" fmla="*/ 41 w 95"/>
                <a:gd name="T1" fmla="*/ 98 h 101"/>
                <a:gd name="T2" fmla="*/ 41 w 95"/>
                <a:gd name="T3" fmla="*/ 92 h 101"/>
                <a:gd name="T4" fmla="*/ 39 w 95"/>
                <a:gd name="T5" fmla="*/ 92 h 101"/>
                <a:gd name="T6" fmla="*/ 65 w 95"/>
                <a:gd name="T7" fmla="*/ 91 h 101"/>
                <a:gd name="T8" fmla="*/ 71 w 95"/>
                <a:gd name="T9" fmla="*/ 87 h 101"/>
                <a:gd name="T10" fmla="*/ 50 w 95"/>
                <a:gd name="T11" fmla="*/ 90 h 101"/>
                <a:gd name="T12" fmla="*/ 70 w 95"/>
                <a:gd name="T13" fmla="*/ 91 h 101"/>
                <a:gd name="T14" fmla="*/ 56 w 95"/>
                <a:gd name="T15" fmla="*/ 84 h 101"/>
                <a:gd name="T16" fmla="*/ 64 w 95"/>
                <a:gd name="T17" fmla="*/ 84 h 101"/>
                <a:gd name="T18" fmla="*/ 33 w 95"/>
                <a:gd name="T19" fmla="*/ 84 h 101"/>
                <a:gd name="T20" fmla="*/ 57 w 95"/>
                <a:gd name="T21" fmla="*/ 89 h 101"/>
                <a:gd name="T22" fmla="*/ 28 w 95"/>
                <a:gd name="T23" fmla="*/ 86 h 101"/>
                <a:gd name="T24" fmla="*/ 25 w 95"/>
                <a:gd name="T25" fmla="*/ 84 h 101"/>
                <a:gd name="T26" fmla="*/ 14 w 95"/>
                <a:gd name="T27" fmla="*/ 79 h 101"/>
                <a:gd name="T28" fmla="*/ 28 w 95"/>
                <a:gd name="T29" fmla="*/ 79 h 101"/>
                <a:gd name="T30" fmla="*/ 22 w 95"/>
                <a:gd name="T31" fmla="*/ 81 h 101"/>
                <a:gd name="T32" fmla="*/ 16 w 95"/>
                <a:gd name="T33" fmla="*/ 83 h 101"/>
                <a:gd name="T34" fmla="*/ 23 w 95"/>
                <a:gd name="T35" fmla="*/ 76 h 101"/>
                <a:gd name="T36" fmla="*/ 12 w 95"/>
                <a:gd name="T37" fmla="*/ 75 h 101"/>
                <a:gd name="T38" fmla="*/ 11 w 95"/>
                <a:gd name="T39" fmla="*/ 74 h 101"/>
                <a:gd name="T40" fmla="*/ 7 w 95"/>
                <a:gd name="T41" fmla="*/ 74 h 101"/>
                <a:gd name="T42" fmla="*/ 80 w 95"/>
                <a:gd name="T43" fmla="*/ 69 h 101"/>
                <a:gd name="T44" fmla="*/ 88 w 95"/>
                <a:gd name="T45" fmla="*/ 67 h 101"/>
                <a:gd name="T46" fmla="*/ 85 w 95"/>
                <a:gd name="T47" fmla="*/ 67 h 101"/>
                <a:gd name="T48" fmla="*/ 11 w 95"/>
                <a:gd name="T49" fmla="*/ 61 h 101"/>
                <a:gd name="T50" fmla="*/ 10 w 95"/>
                <a:gd name="T51" fmla="*/ 56 h 101"/>
                <a:gd name="T52" fmla="*/ 6 w 95"/>
                <a:gd name="T53" fmla="*/ 53 h 101"/>
                <a:gd name="T54" fmla="*/ 3 w 95"/>
                <a:gd name="T55" fmla="*/ 52 h 101"/>
                <a:gd name="T56" fmla="*/ 4 w 95"/>
                <a:gd name="T57" fmla="*/ 47 h 101"/>
                <a:gd name="T58" fmla="*/ 85 w 95"/>
                <a:gd name="T59" fmla="*/ 33 h 101"/>
                <a:gd name="T60" fmla="*/ 17 w 95"/>
                <a:gd name="T61" fmla="*/ 20 h 101"/>
                <a:gd name="T62" fmla="*/ 47 w 95"/>
                <a:gd name="T63" fmla="*/ 10 h 101"/>
                <a:gd name="T64" fmla="*/ 73 w 95"/>
                <a:gd name="T65" fmla="*/ 20 h 101"/>
                <a:gd name="T66" fmla="*/ 86 w 95"/>
                <a:gd name="T67" fmla="*/ 24 h 101"/>
                <a:gd name="T68" fmla="*/ 86 w 95"/>
                <a:gd name="T69" fmla="*/ 46 h 101"/>
                <a:gd name="T70" fmla="*/ 79 w 95"/>
                <a:gd name="T71" fmla="*/ 65 h 101"/>
                <a:gd name="T72" fmla="*/ 64 w 95"/>
                <a:gd name="T73" fmla="*/ 79 h 101"/>
                <a:gd name="T74" fmla="*/ 36 w 95"/>
                <a:gd name="T75" fmla="*/ 82 h 101"/>
                <a:gd name="T76" fmla="*/ 10 w 95"/>
                <a:gd name="T77" fmla="*/ 66 h 101"/>
                <a:gd name="T78" fmla="*/ 7 w 95"/>
                <a:gd name="T79" fmla="*/ 33 h 101"/>
                <a:gd name="T80" fmla="*/ 22 w 95"/>
                <a:gd name="T81" fmla="*/ 21 h 101"/>
                <a:gd name="T82" fmla="*/ 49 w 95"/>
                <a:gd name="T83" fmla="*/ 0 h 101"/>
                <a:gd name="T84" fmla="*/ 28 w 95"/>
                <a:gd name="T85" fmla="*/ 4 h 101"/>
                <a:gd name="T86" fmla="*/ 15 w 95"/>
                <a:gd name="T87" fmla="*/ 26 h 101"/>
                <a:gd name="T88" fmla="*/ 4 w 95"/>
                <a:gd name="T89" fmla="*/ 33 h 101"/>
                <a:gd name="T90" fmla="*/ 6 w 95"/>
                <a:gd name="T91" fmla="*/ 65 h 101"/>
                <a:gd name="T92" fmla="*/ 14 w 95"/>
                <a:gd name="T93" fmla="*/ 87 h 101"/>
                <a:gd name="T94" fmla="*/ 31 w 95"/>
                <a:gd name="T95" fmla="*/ 98 h 101"/>
                <a:gd name="T96" fmla="*/ 65 w 95"/>
                <a:gd name="T97" fmla="*/ 96 h 101"/>
                <a:gd name="T98" fmla="*/ 82 w 95"/>
                <a:gd name="T99" fmla="*/ 78 h 101"/>
                <a:gd name="T100" fmla="*/ 84 w 95"/>
                <a:gd name="T101" fmla="*/ 70 h 101"/>
                <a:gd name="T102" fmla="*/ 93 w 95"/>
                <a:gd name="T103" fmla="*/ 61 h 101"/>
                <a:gd name="T104" fmla="*/ 86 w 95"/>
                <a:gd name="T105" fmla="*/ 36 h 101"/>
                <a:gd name="T106" fmla="*/ 90 w 95"/>
                <a:gd name="T107" fmla="*/ 25 h 101"/>
                <a:gd name="T108" fmla="*/ 82 w 95"/>
                <a:gd name="T109" fmla="*/ 13 h 101"/>
                <a:gd name="T110" fmla="*/ 64 w 95"/>
                <a:gd name="T111" fmla="*/ 1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 h="101">
                  <a:moveTo>
                    <a:pt x="45" y="98"/>
                  </a:moveTo>
                  <a:cubicBezTo>
                    <a:pt x="44" y="98"/>
                    <a:pt x="44" y="98"/>
                    <a:pt x="44" y="98"/>
                  </a:cubicBezTo>
                  <a:cubicBezTo>
                    <a:pt x="45" y="97"/>
                    <a:pt x="45" y="97"/>
                    <a:pt x="45" y="96"/>
                  </a:cubicBezTo>
                  <a:cubicBezTo>
                    <a:pt x="45" y="97"/>
                    <a:pt x="45" y="97"/>
                    <a:pt x="45" y="98"/>
                  </a:cubicBezTo>
                  <a:moveTo>
                    <a:pt x="43" y="98"/>
                  </a:moveTo>
                  <a:cubicBezTo>
                    <a:pt x="42" y="98"/>
                    <a:pt x="42" y="98"/>
                    <a:pt x="41" y="98"/>
                  </a:cubicBezTo>
                  <a:cubicBezTo>
                    <a:pt x="42" y="96"/>
                    <a:pt x="43" y="94"/>
                    <a:pt x="44" y="93"/>
                  </a:cubicBezTo>
                  <a:cubicBezTo>
                    <a:pt x="45" y="93"/>
                    <a:pt x="45" y="93"/>
                    <a:pt x="46" y="93"/>
                  </a:cubicBezTo>
                  <a:cubicBezTo>
                    <a:pt x="45" y="94"/>
                    <a:pt x="44" y="96"/>
                    <a:pt x="43" y="98"/>
                  </a:cubicBezTo>
                  <a:moveTo>
                    <a:pt x="40" y="97"/>
                  </a:moveTo>
                  <a:cubicBezTo>
                    <a:pt x="39" y="97"/>
                    <a:pt x="38" y="97"/>
                    <a:pt x="38" y="97"/>
                  </a:cubicBezTo>
                  <a:cubicBezTo>
                    <a:pt x="39" y="95"/>
                    <a:pt x="40" y="94"/>
                    <a:pt x="41" y="92"/>
                  </a:cubicBezTo>
                  <a:cubicBezTo>
                    <a:pt x="41" y="92"/>
                    <a:pt x="42" y="92"/>
                    <a:pt x="43" y="92"/>
                  </a:cubicBezTo>
                  <a:cubicBezTo>
                    <a:pt x="41" y="94"/>
                    <a:pt x="40" y="96"/>
                    <a:pt x="40" y="97"/>
                  </a:cubicBezTo>
                  <a:moveTo>
                    <a:pt x="36" y="97"/>
                  </a:moveTo>
                  <a:cubicBezTo>
                    <a:pt x="36" y="97"/>
                    <a:pt x="35" y="97"/>
                    <a:pt x="34" y="96"/>
                  </a:cubicBezTo>
                  <a:cubicBezTo>
                    <a:pt x="36" y="95"/>
                    <a:pt x="37" y="93"/>
                    <a:pt x="38" y="92"/>
                  </a:cubicBezTo>
                  <a:cubicBezTo>
                    <a:pt x="38" y="92"/>
                    <a:pt x="39" y="92"/>
                    <a:pt x="39" y="92"/>
                  </a:cubicBezTo>
                  <a:cubicBezTo>
                    <a:pt x="38" y="93"/>
                    <a:pt x="37" y="95"/>
                    <a:pt x="36" y="97"/>
                  </a:cubicBezTo>
                  <a:moveTo>
                    <a:pt x="34" y="94"/>
                  </a:moveTo>
                  <a:cubicBezTo>
                    <a:pt x="34" y="93"/>
                    <a:pt x="35" y="92"/>
                    <a:pt x="35" y="91"/>
                  </a:cubicBezTo>
                  <a:cubicBezTo>
                    <a:pt x="35" y="91"/>
                    <a:pt x="36" y="91"/>
                    <a:pt x="36" y="91"/>
                  </a:cubicBezTo>
                  <a:cubicBezTo>
                    <a:pt x="36" y="92"/>
                    <a:pt x="35" y="93"/>
                    <a:pt x="34" y="94"/>
                  </a:cubicBezTo>
                  <a:moveTo>
                    <a:pt x="65" y="91"/>
                  </a:moveTo>
                  <a:cubicBezTo>
                    <a:pt x="65" y="91"/>
                    <a:pt x="65" y="90"/>
                    <a:pt x="64" y="90"/>
                  </a:cubicBezTo>
                  <a:cubicBezTo>
                    <a:pt x="65" y="89"/>
                    <a:pt x="65" y="88"/>
                    <a:pt x="66" y="87"/>
                  </a:cubicBezTo>
                  <a:cubicBezTo>
                    <a:pt x="66" y="89"/>
                    <a:pt x="65" y="90"/>
                    <a:pt x="65" y="91"/>
                  </a:cubicBezTo>
                  <a:moveTo>
                    <a:pt x="68" y="92"/>
                  </a:moveTo>
                  <a:cubicBezTo>
                    <a:pt x="68" y="91"/>
                    <a:pt x="69" y="89"/>
                    <a:pt x="69" y="88"/>
                  </a:cubicBezTo>
                  <a:cubicBezTo>
                    <a:pt x="70" y="88"/>
                    <a:pt x="70" y="87"/>
                    <a:pt x="71" y="87"/>
                  </a:cubicBezTo>
                  <a:cubicBezTo>
                    <a:pt x="70" y="89"/>
                    <a:pt x="69" y="90"/>
                    <a:pt x="68" y="92"/>
                  </a:cubicBezTo>
                  <a:moveTo>
                    <a:pt x="51" y="86"/>
                  </a:moveTo>
                  <a:cubicBezTo>
                    <a:pt x="51" y="85"/>
                    <a:pt x="51" y="85"/>
                    <a:pt x="51" y="85"/>
                  </a:cubicBezTo>
                  <a:cubicBezTo>
                    <a:pt x="51" y="85"/>
                    <a:pt x="51" y="85"/>
                    <a:pt x="51" y="85"/>
                  </a:cubicBezTo>
                  <a:cubicBezTo>
                    <a:pt x="51" y="86"/>
                    <a:pt x="51" y="86"/>
                    <a:pt x="51" y="86"/>
                  </a:cubicBezTo>
                  <a:moveTo>
                    <a:pt x="50" y="90"/>
                  </a:moveTo>
                  <a:cubicBezTo>
                    <a:pt x="50" y="89"/>
                    <a:pt x="50" y="89"/>
                    <a:pt x="50" y="88"/>
                  </a:cubicBezTo>
                  <a:cubicBezTo>
                    <a:pt x="51" y="87"/>
                    <a:pt x="52" y="86"/>
                    <a:pt x="53" y="85"/>
                  </a:cubicBezTo>
                  <a:cubicBezTo>
                    <a:pt x="54" y="85"/>
                    <a:pt x="54" y="85"/>
                    <a:pt x="54" y="85"/>
                  </a:cubicBezTo>
                  <a:cubicBezTo>
                    <a:pt x="53" y="87"/>
                    <a:pt x="52" y="88"/>
                    <a:pt x="50" y="90"/>
                  </a:cubicBezTo>
                  <a:cubicBezTo>
                    <a:pt x="50" y="90"/>
                    <a:pt x="50" y="90"/>
                    <a:pt x="50" y="90"/>
                  </a:cubicBezTo>
                  <a:moveTo>
                    <a:pt x="70" y="91"/>
                  </a:moveTo>
                  <a:cubicBezTo>
                    <a:pt x="71" y="89"/>
                    <a:pt x="72" y="87"/>
                    <a:pt x="73" y="86"/>
                  </a:cubicBezTo>
                  <a:cubicBezTo>
                    <a:pt x="74" y="85"/>
                    <a:pt x="74" y="85"/>
                    <a:pt x="75" y="85"/>
                  </a:cubicBezTo>
                  <a:cubicBezTo>
                    <a:pt x="74" y="86"/>
                    <a:pt x="73" y="88"/>
                    <a:pt x="73" y="89"/>
                  </a:cubicBezTo>
                  <a:cubicBezTo>
                    <a:pt x="72" y="90"/>
                    <a:pt x="71" y="90"/>
                    <a:pt x="70" y="91"/>
                  </a:cubicBezTo>
                  <a:moveTo>
                    <a:pt x="52" y="90"/>
                  </a:moveTo>
                  <a:cubicBezTo>
                    <a:pt x="54" y="88"/>
                    <a:pt x="55" y="86"/>
                    <a:pt x="56" y="84"/>
                  </a:cubicBezTo>
                  <a:cubicBezTo>
                    <a:pt x="57" y="84"/>
                    <a:pt x="58" y="84"/>
                    <a:pt x="58" y="84"/>
                  </a:cubicBezTo>
                  <a:cubicBezTo>
                    <a:pt x="57" y="86"/>
                    <a:pt x="56" y="88"/>
                    <a:pt x="55" y="89"/>
                  </a:cubicBezTo>
                  <a:cubicBezTo>
                    <a:pt x="54" y="89"/>
                    <a:pt x="53" y="90"/>
                    <a:pt x="52" y="90"/>
                  </a:cubicBezTo>
                  <a:moveTo>
                    <a:pt x="63" y="89"/>
                  </a:moveTo>
                  <a:cubicBezTo>
                    <a:pt x="63" y="88"/>
                    <a:pt x="63" y="88"/>
                    <a:pt x="63" y="88"/>
                  </a:cubicBezTo>
                  <a:cubicBezTo>
                    <a:pt x="64" y="87"/>
                    <a:pt x="64" y="85"/>
                    <a:pt x="64" y="84"/>
                  </a:cubicBezTo>
                  <a:cubicBezTo>
                    <a:pt x="65" y="84"/>
                    <a:pt x="65" y="85"/>
                    <a:pt x="66" y="86"/>
                  </a:cubicBezTo>
                  <a:cubicBezTo>
                    <a:pt x="65" y="87"/>
                    <a:pt x="64" y="88"/>
                    <a:pt x="63" y="89"/>
                  </a:cubicBezTo>
                  <a:moveTo>
                    <a:pt x="32" y="88"/>
                  </a:moveTo>
                  <a:cubicBezTo>
                    <a:pt x="32" y="88"/>
                    <a:pt x="32" y="88"/>
                    <a:pt x="32" y="88"/>
                  </a:cubicBezTo>
                  <a:cubicBezTo>
                    <a:pt x="31" y="87"/>
                    <a:pt x="30" y="87"/>
                    <a:pt x="30" y="87"/>
                  </a:cubicBezTo>
                  <a:cubicBezTo>
                    <a:pt x="31" y="86"/>
                    <a:pt x="32" y="85"/>
                    <a:pt x="33" y="84"/>
                  </a:cubicBezTo>
                  <a:cubicBezTo>
                    <a:pt x="33" y="85"/>
                    <a:pt x="33" y="87"/>
                    <a:pt x="32" y="88"/>
                  </a:cubicBezTo>
                  <a:moveTo>
                    <a:pt x="57" y="89"/>
                  </a:moveTo>
                  <a:cubicBezTo>
                    <a:pt x="58" y="87"/>
                    <a:pt x="59" y="85"/>
                    <a:pt x="60" y="83"/>
                  </a:cubicBezTo>
                  <a:cubicBezTo>
                    <a:pt x="61" y="83"/>
                    <a:pt x="61" y="83"/>
                    <a:pt x="62" y="83"/>
                  </a:cubicBezTo>
                  <a:cubicBezTo>
                    <a:pt x="61" y="84"/>
                    <a:pt x="61" y="86"/>
                    <a:pt x="60" y="88"/>
                  </a:cubicBezTo>
                  <a:cubicBezTo>
                    <a:pt x="59" y="88"/>
                    <a:pt x="58" y="88"/>
                    <a:pt x="57" y="89"/>
                  </a:cubicBezTo>
                  <a:moveTo>
                    <a:pt x="75" y="87"/>
                  </a:moveTo>
                  <a:cubicBezTo>
                    <a:pt x="76" y="85"/>
                    <a:pt x="77" y="84"/>
                    <a:pt x="77" y="83"/>
                  </a:cubicBezTo>
                  <a:cubicBezTo>
                    <a:pt x="78" y="82"/>
                    <a:pt x="78" y="82"/>
                    <a:pt x="78" y="82"/>
                  </a:cubicBezTo>
                  <a:cubicBezTo>
                    <a:pt x="77" y="83"/>
                    <a:pt x="77" y="84"/>
                    <a:pt x="77" y="85"/>
                  </a:cubicBezTo>
                  <a:cubicBezTo>
                    <a:pt x="76" y="86"/>
                    <a:pt x="76" y="86"/>
                    <a:pt x="75" y="87"/>
                  </a:cubicBezTo>
                  <a:moveTo>
                    <a:pt x="28" y="86"/>
                  </a:moveTo>
                  <a:cubicBezTo>
                    <a:pt x="28" y="86"/>
                    <a:pt x="27" y="85"/>
                    <a:pt x="27" y="85"/>
                  </a:cubicBezTo>
                  <a:cubicBezTo>
                    <a:pt x="28" y="84"/>
                    <a:pt x="30" y="83"/>
                    <a:pt x="31" y="81"/>
                  </a:cubicBezTo>
                  <a:cubicBezTo>
                    <a:pt x="32" y="82"/>
                    <a:pt x="32" y="82"/>
                    <a:pt x="33" y="82"/>
                  </a:cubicBezTo>
                  <a:cubicBezTo>
                    <a:pt x="31" y="83"/>
                    <a:pt x="30" y="85"/>
                    <a:pt x="28" y="86"/>
                  </a:cubicBezTo>
                  <a:moveTo>
                    <a:pt x="26" y="84"/>
                  </a:moveTo>
                  <a:cubicBezTo>
                    <a:pt x="25" y="84"/>
                    <a:pt x="25" y="84"/>
                    <a:pt x="25" y="84"/>
                  </a:cubicBezTo>
                  <a:cubicBezTo>
                    <a:pt x="26" y="82"/>
                    <a:pt x="28" y="81"/>
                    <a:pt x="29" y="80"/>
                  </a:cubicBezTo>
                  <a:cubicBezTo>
                    <a:pt x="30" y="81"/>
                    <a:pt x="30" y="81"/>
                    <a:pt x="30" y="81"/>
                  </a:cubicBezTo>
                  <a:cubicBezTo>
                    <a:pt x="28" y="82"/>
                    <a:pt x="27" y="83"/>
                    <a:pt x="26" y="84"/>
                  </a:cubicBezTo>
                  <a:moveTo>
                    <a:pt x="13" y="83"/>
                  </a:moveTo>
                  <a:cubicBezTo>
                    <a:pt x="12" y="82"/>
                    <a:pt x="12" y="82"/>
                    <a:pt x="12" y="82"/>
                  </a:cubicBezTo>
                  <a:cubicBezTo>
                    <a:pt x="13" y="81"/>
                    <a:pt x="14" y="80"/>
                    <a:pt x="14" y="79"/>
                  </a:cubicBezTo>
                  <a:cubicBezTo>
                    <a:pt x="14" y="80"/>
                    <a:pt x="14" y="80"/>
                    <a:pt x="13" y="81"/>
                  </a:cubicBezTo>
                  <a:cubicBezTo>
                    <a:pt x="13" y="82"/>
                    <a:pt x="13" y="82"/>
                    <a:pt x="13" y="83"/>
                  </a:cubicBezTo>
                  <a:moveTo>
                    <a:pt x="24" y="83"/>
                  </a:moveTo>
                  <a:cubicBezTo>
                    <a:pt x="23" y="82"/>
                    <a:pt x="23" y="82"/>
                    <a:pt x="23" y="82"/>
                  </a:cubicBezTo>
                  <a:cubicBezTo>
                    <a:pt x="24" y="81"/>
                    <a:pt x="25" y="80"/>
                    <a:pt x="27" y="79"/>
                  </a:cubicBezTo>
                  <a:cubicBezTo>
                    <a:pt x="28" y="79"/>
                    <a:pt x="28" y="79"/>
                    <a:pt x="28" y="79"/>
                  </a:cubicBezTo>
                  <a:cubicBezTo>
                    <a:pt x="26" y="80"/>
                    <a:pt x="25" y="81"/>
                    <a:pt x="24" y="83"/>
                  </a:cubicBezTo>
                  <a:moveTo>
                    <a:pt x="22" y="81"/>
                  </a:moveTo>
                  <a:cubicBezTo>
                    <a:pt x="22" y="80"/>
                    <a:pt x="23" y="80"/>
                    <a:pt x="23" y="79"/>
                  </a:cubicBezTo>
                  <a:cubicBezTo>
                    <a:pt x="23" y="78"/>
                    <a:pt x="24" y="78"/>
                    <a:pt x="25" y="77"/>
                  </a:cubicBezTo>
                  <a:cubicBezTo>
                    <a:pt x="25" y="78"/>
                    <a:pt x="25" y="78"/>
                    <a:pt x="25" y="78"/>
                  </a:cubicBezTo>
                  <a:cubicBezTo>
                    <a:pt x="24" y="79"/>
                    <a:pt x="23" y="80"/>
                    <a:pt x="22" y="81"/>
                  </a:cubicBezTo>
                  <a:moveTo>
                    <a:pt x="16" y="83"/>
                  </a:moveTo>
                  <a:cubicBezTo>
                    <a:pt x="16" y="82"/>
                    <a:pt x="16" y="82"/>
                    <a:pt x="16" y="82"/>
                  </a:cubicBezTo>
                  <a:cubicBezTo>
                    <a:pt x="17" y="81"/>
                    <a:pt x="17" y="80"/>
                    <a:pt x="17" y="79"/>
                  </a:cubicBezTo>
                  <a:cubicBezTo>
                    <a:pt x="18" y="78"/>
                    <a:pt x="19" y="78"/>
                    <a:pt x="20" y="77"/>
                  </a:cubicBezTo>
                  <a:cubicBezTo>
                    <a:pt x="20" y="78"/>
                    <a:pt x="19" y="79"/>
                    <a:pt x="19" y="81"/>
                  </a:cubicBezTo>
                  <a:cubicBezTo>
                    <a:pt x="18" y="81"/>
                    <a:pt x="17" y="82"/>
                    <a:pt x="16" y="83"/>
                  </a:cubicBezTo>
                  <a:moveTo>
                    <a:pt x="11" y="80"/>
                  </a:moveTo>
                  <a:cubicBezTo>
                    <a:pt x="11" y="80"/>
                    <a:pt x="11" y="80"/>
                    <a:pt x="11" y="80"/>
                  </a:cubicBezTo>
                  <a:cubicBezTo>
                    <a:pt x="11" y="79"/>
                    <a:pt x="12" y="78"/>
                    <a:pt x="13" y="77"/>
                  </a:cubicBezTo>
                  <a:cubicBezTo>
                    <a:pt x="14" y="77"/>
                    <a:pt x="14" y="77"/>
                    <a:pt x="14" y="77"/>
                  </a:cubicBezTo>
                  <a:cubicBezTo>
                    <a:pt x="13" y="78"/>
                    <a:pt x="12" y="79"/>
                    <a:pt x="11" y="80"/>
                  </a:cubicBezTo>
                  <a:moveTo>
                    <a:pt x="23" y="76"/>
                  </a:moveTo>
                  <a:cubicBezTo>
                    <a:pt x="23" y="76"/>
                    <a:pt x="23" y="76"/>
                    <a:pt x="23" y="76"/>
                  </a:cubicBezTo>
                  <a:cubicBezTo>
                    <a:pt x="23" y="76"/>
                    <a:pt x="23" y="76"/>
                    <a:pt x="23" y="76"/>
                  </a:cubicBezTo>
                  <a:cubicBezTo>
                    <a:pt x="23" y="76"/>
                    <a:pt x="23" y="76"/>
                    <a:pt x="23" y="76"/>
                  </a:cubicBezTo>
                  <a:moveTo>
                    <a:pt x="10" y="78"/>
                  </a:moveTo>
                  <a:cubicBezTo>
                    <a:pt x="9" y="77"/>
                    <a:pt x="9" y="77"/>
                    <a:pt x="9" y="77"/>
                  </a:cubicBezTo>
                  <a:cubicBezTo>
                    <a:pt x="10" y="77"/>
                    <a:pt x="11" y="76"/>
                    <a:pt x="12" y="75"/>
                  </a:cubicBezTo>
                  <a:cubicBezTo>
                    <a:pt x="12" y="75"/>
                    <a:pt x="12" y="75"/>
                    <a:pt x="12" y="75"/>
                  </a:cubicBezTo>
                  <a:cubicBezTo>
                    <a:pt x="11" y="76"/>
                    <a:pt x="11" y="77"/>
                    <a:pt x="10" y="78"/>
                  </a:cubicBezTo>
                  <a:moveTo>
                    <a:pt x="8" y="76"/>
                  </a:moveTo>
                  <a:cubicBezTo>
                    <a:pt x="8" y="76"/>
                    <a:pt x="8" y="76"/>
                    <a:pt x="8" y="76"/>
                  </a:cubicBezTo>
                  <a:cubicBezTo>
                    <a:pt x="9" y="75"/>
                    <a:pt x="10" y="74"/>
                    <a:pt x="10" y="73"/>
                  </a:cubicBezTo>
                  <a:cubicBezTo>
                    <a:pt x="11" y="74"/>
                    <a:pt x="11" y="74"/>
                    <a:pt x="11" y="74"/>
                  </a:cubicBezTo>
                  <a:cubicBezTo>
                    <a:pt x="10" y="74"/>
                    <a:pt x="9" y="75"/>
                    <a:pt x="8" y="76"/>
                  </a:cubicBezTo>
                  <a:moveTo>
                    <a:pt x="7" y="74"/>
                  </a:moveTo>
                  <a:cubicBezTo>
                    <a:pt x="7" y="74"/>
                    <a:pt x="7" y="74"/>
                    <a:pt x="7" y="74"/>
                  </a:cubicBezTo>
                  <a:cubicBezTo>
                    <a:pt x="8" y="72"/>
                    <a:pt x="8" y="71"/>
                    <a:pt x="8" y="70"/>
                  </a:cubicBezTo>
                  <a:cubicBezTo>
                    <a:pt x="9" y="71"/>
                    <a:pt x="9" y="71"/>
                    <a:pt x="10" y="72"/>
                  </a:cubicBezTo>
                  <a:cubicBezTo>
                    <a:pt x="9" y="73"/>
                    <a:pt x="8" y="73"/>
                    <a:pt x="7" y="74"/>
                  </a:cubicBezTo>
                  <a:moveTo>
                    <a:pt x="78" y="72"/>
                  </a:moveTo>
                  <a:cubicBezTo>
                    <a:pt x="78" y="72"/>
                    <a:pt x="78" y="72"/>
                    <a:pt x="78" y="72"/>
                  </a:cubicBezTo>
                  <a:cubicBezTo>
                    <a:pt x="79" y="71"/>
                    <a:pt x="80" y="69"/>
                    <a:pt x="81" y="68"/>
                  </a:cubicBezTo>
                  <a:cubicBezTo>
                    <a:pt x="81" y="68"/>
                    <a:pt x="81" y="68"/>
                    <a:pt x="81" y="68"/>
                  </a:cubicBezTo>
                  <a:cubicBezTo>
                    <a:pt x="81" y="69"/>
                    <a:pt x="81" y="69"/>
                    <a:pt x="81" y="69"/>
                  </a:cubicBezTo>
                  <a:cubicBezTo>
                    <a:pt x="80" y="69"/>
                    <a:pt x="80" y="69"/>
                    <a:pt x="80" y="69"/>
                  </a:cubicBezTo>
                  <a:cubicBezTo>
                    <a:pt x="79" y="70"/>
                    <a:pt x="79" y="71"/>
                    <a:pt x="78" y="72"/>
                  </a:cubicBezTo>
                  <a:moveTo>
                    <a:pt x="88" y="67"/>
                  </a:moveTo>
                  <a:cubicBezTo>
                    <a:pt x="87" y="67"/>
                    <a:pt x="87" y="67"/>
                    <a:pt x="86" y="67"/>
                  </a:cubicBezTo>
                  <a:cubicBezTo>
                    <a:pt x="87" y="65"/>
                    <a:pt x="88" y="64"/>
                    <a:pt x="89" y="62"/>
                  </a:cubicBezTo>
                  <a:cubicBezTo>
                    <a:pt x="89" y="62"/>
                    <a:pt x="89" y="62"/>
                    <a:pt x="89" y="62"/>
                  </a:cubicBezTo>
                  <a:cubicBezTo>
                    <a:pt x="89" y="64"/>
                    <a:pt x="88" y="65"/>
                    <a:pt x="88" y="67"/>
                  </a:cubicBezTo>
                  <a:moveTo>
                    <a:pt x="84" y="67"/>
                  </a:moveTo>
                  <a:cubicBezTo>
                    <a:pt x="84" y="66"/>
                    <a:pt x="84" y="66"/>
                    <a:pt x="84" y="65"/>
                  </a:cubicBezTo>
                  <a:cubicBezTo>
                    <a:pt x="85" y="64"/>
                    <a:pt x="86" y="63"/>
                    <a:pt x="87" y="62"/>
                  </a:cubicBezTo>
                  <a:cubicBezTo>
                    <a:pt x="87" y="62"/>
                    <a:pt x="87" y="62"/>
                    <a:pt x="87" y="62"/>
                  </a:cubicBezTo>
                  <a:cubicBezTo>
                    <a:pt x="88" y="62"/>
                    <a:pt x="88" y="62"/>
                    <a:pt x="88" y="62"/>
                  </a:cubicBezTo>
                  <a:cubicBezTo>
                    <a:pt x="87" y="63"/>
                    <a:pt x="86" y="65"/>
                    <a:pt x="85" y="67"/>
                  </a:cubicBezTo>
                  <a:cubicBezTo>
                    <a:pt x="84" y="67"/>
                    <a:pt x="84" y="67"/>
                    <a:pt x="84" y="67"/>
                  </a:cubicBezTo>
                  <a:moveTo>
                    <a:pt x="12" y="61"/>
                  </a:moveTo>
                  <a:cubicBezTo>
                    <a:pt x="12" y="61"/>
                    <a:pt x="12" y="61"/>
                    <a:pt x="12" y="61"/>
                  </a:cubicBezTo>
                  <a:cubicBezTo>
                    <a:pt x="12" y="61"/>
                    <a:pt x="12" y="61"/>
                    <a:pt x="12" y="61"/>
                  </a:cubicBezTo>
                  <a:cubicBezTo>
                    <a:pt x="12" y="61"/>
                    <a:pt x="12" y="61"/>
                    <a:pt x="12" y="61"/>
                  </a:cubicBezTo>
                  <a:moveTo>
                    <a:pt x="11" y="61"/>
                  </a:moveTo>
                  <a:cubicBezTo>
                    <a:pt x="10" y="60"/>
                    <a:pt x="10" y="59"/>
                    <a:pt x="10" y="59"/>
                  </a:cubicBezTo>
                  <a:cubicBezTo>
                    <a:pt x="11" y="58"/>
                    <a:pt x="11" y="58"/>
                    <a:pt x="11" y="57"/>
                  </a:cubicBezTo>
                  <a:cubicBezTo>
                    <a:pt x="11" y="58"/>
                    <a:pt x="11" y="58"/>
                    <a:pt x="11" y="59"/>
                  </a:cubicBezTo>
                  <a:cubicBezTo>
                    <a:pt x="11" y="59"/>
                    <a:pt x="11" y="60"/>
                    <a:pt x="11" y="61"/>
                  </a:cubicBezTo>
                  <a:moveTo>
                    <a:pt x="10" y="56"/>
                  </a:moveTo>
                  <a:cubicBezTo>
                    <a:pt x="10" y="56"/>
                    <a:pt x="10" y="56"/>
                    <a:pt x="10" y="56"/>
                  </a:cubicBezTo>
                  <a:cubicBezTo>
                    <a:pt x="10" y="56"/>
                    <a:pt x="10" y="56"/>
                    <a:pt x="10" y="56"/>
                  </a:cubicBezTo>
                  <a:cubicBezTo>
                    <a:pt x="10" y="55"/>
                    <a:pt x="10" y="55"/>
                    <a:pt x="10" y="55"/>
                  </a:cubicBezTo>
                  <a:cubicBezTo>
                    <a:pt x="10" y="55"/>
                    <a:pt x="10" y="55"/>
                    <a:pt x="10" y="55"/>
                  </a:cubicBezTo>
                  <a:cubicBezTo>
                    <a:pt x="10" y="56"/>
                    <a:pt x="10" y="56"/>
                    <a:pt x="10" y="56"/>
                  </a:cubicBezTo>
                  <a:moveTo>
                    <a:pt x="7" y="54"/>
                  </a:moveTo>
                  <a:cubicBezTo>
                    <a:pt x="6" y="53"/>
                    <a:pt x="6" y="53"/>
                    <a:pt x="6" y="53"/>
                  </a:cubicBezTo>
                  <a:cubicBezTo>
                    <a:pt x="7" y="52"/>
                    <a:pt x="7" y="51"/>
                    <a:pt x="8" y="50"/>
                  </a:cubicBezTo>
                  <a:cubicBezTo>
                    <a:pt x="8" y="50"/>
                    <a:pt x="8" y="51"/>
                    <a:pt x="8" y="52"/>
                  </a:cubicBezTo>
                  <a:cubicBezTo>
                    <a:pt x="8" y="52"/>
                    <a:pt x="7" y="53"/>
                    <a:pt x="7" y="54"/>
                  </a:cubicBezTo>
                  <a:moveTo>
                    <a:pt x="4" y="53"/>
                  </a:moveTo>
                  <a:cubicBezTo>
                    <a:pt x="4" y="53"/>
                    <a:pt x="3" y="53"/>
                    <a:pt x="3" y="53"/>
                  </a:cubicBezTo>
                  <a:cubicBezTo>
                    <a:pt x="3" y="52"/>
                    <a:pt x="3" y="52"/>
                    <a:pt x="3" y="52"/>
                  </a:cubicBezTo>
                  <a:cubicBezTo>
                    <a:pt x="4" y="51"/>
                    <a:pt x="5" y="49"/>
                    <a:pt x="6" y="48"/>
                  </a:cubicBezTo>
                  <a:cubicBezTo>
                    <a:pt x="6" y="48"/>
                    <a:pt x="7" y="48"/>
                    <a:pt x="8" y="48"/>
                  </a:cubicBezTo>
                  <a:cubicBezTo>
                    <a:pt x="6" y="50"/>
                    <a:pt x="5" y="51"/>
                    <a:pt x="4" y="53"/>
                  </a:cubicBezTo>
                  <a:moveTo>
                    <a:pt x="3" y="49"/>
                  </a:moveTo>
                  <a:cubicBezTo>
                    <a:pt x="3" y="49"/>
                    <a:pt x="3" y="48"/>
                    <a:pt x="3" y="47"/>
                  </a:cubicBezTo>
                  <a:cubicBezTo>
                    <a:pt x="4" y="47"/>
                    <a:pt x="4" y="47"/>
                    <a:pt x="4" y="47"/>
                  </a:cubicBezTo>
                  <a:cubicBezTo>
                    <a:pt x="4" y="48"/>
                    <a:pt x="3" y="49"/>
                    <a:pt x="3" y="49"/>
                  </a:cubicBezTo>
                  <a:moveTo>
                    <a:pt x="85" y="33"/>
                  </a:moveTo>
                  <a:cubicBezTo>
                    <a:pt x="85" y="33"/>
                    <a:pt x="85" y="32"/>
                    <a:pt x="85" y="31"/>
                  </a:cubicBezTo>
                  <a:cubicBezTo>
                    <a:pt x="85" y="31"/>
                    <a:pt x="86" y="30"/>
                    <a:pt x="87" y="30"/>
                  </a:cubicBezTo>
                  <a:cubicBezTo>
                    <a:pt x="87" y="31"/>
                    <a:pt x="86" y="32"/>
                    <a:pt x="86" y="33"/>
                  </a:cubicBezTo>
                  <a:cubicBezTo>
                    <a:pt x="85" y="33"/>
                    <a:pt x="85" y="33"/>
                    <a:pt x="85" y="33"/>
                  </a:cubicBezTo>
                  <a:moveTo>
                    <a:pt x="17" y="23"/>
                  </a:moveTo>
                  <a:cubicBezTo>
                    <a:pt x="16" y="23"/>
                    <a:pt x="16" y="23"/>
                    <a:pt x="16" y="23"/>
                  </a:cubicBezTo>
                  <a:cubicBezTo>
                    <a:pt x="17" y="22"/>
                    <a:pt x="18" y="21"/>
                    <a:pt x="19" y="20"/>
                  </a:cubicBezTo>
                  <a:cubicBezTo>
                    <a:pt x="18" y="21"/>
                    <a:pt x="18" y="22"/>
                    <a:pt x="17" y="23"/>
                  </a:cubicBezTo>
                  <a:moveTo>
                    <a:pt x="17" y="21"/>
                  </a:moveTo>
                  <a:cubicBezTo>
                    <a:pt x="17" y="20"/>
                    <a:pt x="17" y="20"/>
                    <a:pt x="17" y="20"/>
                  </a:cubicBezTo>
                  <a:cubicBezTo>
                    <a:pt x="17" y="19"/>
                    <a:pt x="18" y="19"/>
                    <a:pt x="18" y="19"/>
                  </a:cubicBezTo>
                  <a:cubicBezTo>
                    <a:pt x="18" y="19"/>
                    <a:pt x="18" y="19"/>
                    <a:pt x="18" y="19"/>
                  </a:cubicBezTo>
                  <a:cubicBezTo>
                    <a:pt x="18" y="20"/>
                    <a:pt x="17" y="20"/>
                    <a:pt x="17" y="21"/>
                  </a:cubicBezTo>
                  <a:moveTo>
                    <a:pt x="33" y="13"/>
                  </a:moveTo>
                  <a:cubicBezTo>
                    <a:pt x="33" y="13"/>
                    <a:pt x="34" y="13"/>
                    <a:pt x="34" y="13"/>
                  </a:cubicBezTo>
                  <a:cubicBezTo>
                    <a:pt x="38" y="11"/>
                    <a:pt x="43" y="10"/>
                    <a:pt x="47" y="10"/>
                  </a:cubicBezTo>
                  <a:cubicBezTo>
                    <a:pt x="48" y="10"/>
                    <a:pt x="49" y="9"/>
                    <a:pt x="49" y="9"/>
                  </a:cubicBezTo>
                  <a:cubicBezTo>
                    <a:pt x="49" y="7"/>
                    <a:pt x="49" y="5"/>
                    <a:pt x="50" y="3"/>
                  </a:cubicBezTo>
                  <a:cubicBezTo>
                    <a:pt x="54" y="3"/>
                    <a:pt x="58" y="3"/>
                    <a:pt x="62" y="5"/>
                  </a:cubicBezTo>
                  <a:cubicBezTo>
                    <a:pt x="61" y="7"/>
                    <a:pt x="61" y="9"/>
                    <a:pt x="60" y="11"/>
                  </a:cubicBezTo>
                  <a:cubicBezTo>
                    <a:pt x="60" y="11"/>
                    <a:pt x="61" y="12"/>
                    <a:pt x="61" y="12"/>
                  </a:cubicBezTo>
                  <a:cubicBezTo>
                    <a:pt x="66" y="14"/>
                    <a:pt x="70" y="17"/>
                    <a:pt x="73" y="20"/>
                  </a:cubicBezTo>
                  <a:cubicBezTo>
                    <a:pt x="73" y="20"/>
                    <a:pt x="74" y="20"/>
                    <a:pt x="74" y="20"/>
                  </a:cubicBezTo>
                  <a:cubicBezTo>
                    <a:pt x="74" y="20"/>
                    <a:pt x="75" y="20"/>
                    <a:pt x="75" y="20"/>
                  </a:cubicBezTo>
                  <a:cubicBezTo>
                    <a:pt x="77" y="19"/>
                    <a:pt x="79" y="17"/>
                    <a:pt x="80" y="16"/>
                  </a:cubicBezTo>
                  <a:cubicBezTo>
                    <a:pt x="81" y="16"/>
                    <a:pt x="81" y="17"/>
                    <a:pt x="81" y="17"/>
                  </a:cubicBezTo>
                  <a:cubicBezTo>
                    <a:pt x="82" y="18"/>
                    <a:pt x="83" y="20"/>
                    <a:pt x="84" y="21"/>
                  </a:cubicBezTo>
                  <a:cubicBezTo>
                    <a:pt x="85" y="22"/>
                    <a:pt x="86" y="23"/>
                    <a:pt x="86" y="24"/>
                  </a:cubicBezTo>
                  <a:cubicBezTo>
                    <a:pt x="86" y="24"/>
                    <a:pt x="87" y="25"/>
                    <a:pt x="87" y="26"/>
                  </a:cubicBezTo>
                  <a:cubicBezTo>
                    <a:pt x="87" y="26"/>
                    <a:pt x="87" y="26"/>
                    <a:pt x="87" y="26"/>
                  </a:cubicBezTo>
                  <a:cubicBezTo>
                    <a:pt x="85" y="27"/>
                    <a:pt x="84" y="28"/>
                    <a:pt x="82" y="30"/>
                  </a:cubicBezTo>
                  <a:cubicBezTo>
                    <a:pt x="81" y="30"/>
                    <a:pt x="81" y="31"/>
                    <a:pt x="81" y="31"/>
                  </a:cubicBezTo>
                  <a:cubicBezTo>
                    <a:pt x="83" y="36"/>
                    <a:pt x="84" y="40"/>
                    <a:pt x="85" y="45"/>
                  </a:cubicBezTo>
                  <a:cubicBezTo>
                    <a:pt x="85" y="46"/>
                    <a:pt x="85" y="46"/>
                    <a:pt x="86" y="46"/>
                  </a:cubicBezTo>
                  <a:cubicBezTo>
                    <a:pt x="88" y="47"/>
                    <a:pt x="90" y="47"/>
                    <a:pt x="92" y="47"/>
                  </a:cubicBezTo>
                  <a:cubicBezTo>
                    <a:pt x="92" y="51"/>
                    <a:pt x="91" y="55"/>
                    <a:pt x="90" y="59"/>
                  </a:cubicBezTo>
                  <a:cubicBezTo>
                    <a:pt x="89" y="59"/>
                    <a:pt x="88" y="59"/>
                    <a:pt x="87" y="59"/>
                  </a:cubicBezTo>
                  <a:cubicBezTo>
                    <a:pt x="87" y="59"/>
                    <a:pt x="87" y="59"/>
                    <a:pt x="87" y="59"/>
                  </a:cubicBezTo>
                  <a:cubicBezTo>
                    <a:pt x="85" y="59"/>
                    <a:pt x="84" y="59"/>
                    <a:pt x="83" y="60"/>
                  </a:cubicBezTo>
                  <a:cubicBezTo>
                    <a:pt x="81" y="61"/>
                    <a:pt x="80" y="63"/>
                    <a:pt x="79" y="65"/>
                  </a:cubicBezTo>
                  <a:cubicBezTo>
                    <a:pt x="78" y="67"/>
                    <a:pt x="77" y="69"/>
                    <a:pt x="75" y="71"/>
                  </a:cubicBezTo>
                  <a:cubicBezTo>
                    <a:pt x="74" y="71"/>
                    <a:pt x="74" y="72"/>
                    <a:pt x="75" y="73"/>
                  </a:cubicBezTo>
                  <a:cubicBezTo>
                    <a:pt x="76" y="74"/>
                    <a:pt x="77" y="76"/>
                    <a:pt x="78" y="78"/>
                  </a:cubicBezTo>
                  <a:cubicBezTo>
                    <a:pt x="75" y="81"/>
                    <a:pt x="72" y="83"/>
                    <a:pt x="69" y="85"/>
                  </a:cubicBezTo>
                  <a:cubicBezTo>
                    <a:pt x="67" y="83"/>
                    <a:pt x="66" y="81"/>
                    <a:pt x="65" y="80"/>
                  </a:cubicBezTo>
                  <a:cubicBezTo>
                    <a:pt x="65" y="79"/>
                    <a:pt x="64" y="79"/>
                    <a:pt x="64" y="79"/>
                  </a:cubicBezTo>
                  <a:cubicBezTo>
                    <a:pt x="64" y="79"/>
                    <a:pt x="63" y="79"/>
                    <a:pt x="63" y="79"/>
                  </a:cubicBezTo>
                  <a:cubicBezTo>
                    <a:pt x="59" y="81"/>
                    <a:pt x="54" y="82"/>
                    <a:pt x="50" y="82"/>
                  </a:cubicBezTo>
                  <a:cubicBezTo>
                    <a:pt x="49" y="82"/>
                    <a:pt x="48" y="83"/>
                    <a:pt x="48" y="84"/>
                  </a:cubicBezTo>
                  <a:cubicBezTo>
                    <a:pt x="48" y="86"/>
                    <a:pt x="47" y="88"/>
                    <a:pt x="47" y="90"/>
                  </a:cubicBezTo>
                  <a:cubicBezTo>
                    <a:pt x="43" y="90"/>
                    <a:pt x="39" y="89"/>
                    <a:pt x="35" y="88"/>
                  </a:cubicBezTo>
                  <a:cubicBezTo>
                    <a:pt x="36" y="86"/>
                    <a:pt x="36" y="84"/>
                    <a:pt x="36" y="82"/>
                  </a:cubicBezTo>
                  <a:cubicBezTo>
                    <a:pt x="36" y="81"/>
                    <a:pt x="36" y="80"/>
                    <a:pt x="35" y="80"/>
                  </a:cubicBezTo>
                  <a:cubicBezTo>
                    <a:pt x="31" y="78"/>
                    <a:pt x="27" y="76"/>
                    <a:pt x="24" y="72"/>
                  </a:cubicBezTo>
                  <a:cubicBezTo>
                    <a:pt x="23" y="72"/>
                    <a:pt x="23" y="72"/>
                    <a:pt x="23" y="72"/>
                  </a:cubicBezTo>
                  <a:cubicBezTo>
                    <a:pt x="22" y="72"/>
                    <a:pt x="22" y="72"/>
                    <a:pt x="22" y="72"/>
                  </a:cubicBezTo>
                  <a:cubicBezTo>
                    <a:pt x="20" y="74"/>
                    <a:pt x="18" y="75"/>
                    <a:pt x="17" y="76"/>
                  </a:cubicBezTo>
                  <a:cubicBezTo>
                    <a:pt x="14" y="73"/>
                    <a:pt x="11" y="70"/>
                    <a:pt x="10" y="66"/>
                  </a:cubicBezTo>
                  <a:cubicBezTo>
                    <a:pt x="11" y="65"/>
                    <a:pt x="13" y="64"/>
                    <a:pt x="15" y="63"/>
                  </a:cubicBezTo>
                  <a:cubicBezTo>
                    <a:pt x="15" y="62"/>
                    <a:pt x="16" y="61"/>
                    <a:pt x="15" y="61"/>
                  </a:cubicBezTo>
                  <a:cubicBezTo>
                    <a:pt x="13" y="56"/>
                    <a:pt x="12" y="52"/>
                    <a:pt x="12" y="47"/>
                  </a:cubicBezTo>
                  <a:cubicBezTo>
                    <a:pt x="12" y="46"/>
                    <a:pt x="12" y="46"/>
                    <a:pt x="11" y="46"/>
                  </a:cubicBezTo>
                  <a:cubicBezTo>
                    <a:pt x="9" y="45"/>
                    <a:pt x="7" y="45"/>
                    <a:pt x="5" y="45"/>
                  </a:cubicBezTo>
                  <a:cubicBezTo>
                    <a:pt x="5" y="41"/>
                    <a:pt x="6" y="37"/>
                    <a:pt x="7" y="33"/>
                  </a:cubicBezTo>
                  <a:cubicBezTo>
                    <a:pt x="9" y="33"/>
                    <a:pt x="11" y="34"/>
                    <a:pt x="13" y="34"/>
                  </a:cubicBezTo>
                  <a:cubicBezTo>
                    <a:pt x="13" y="34"/>
                    <a:pt x="13" y="34"/>
                    <a:pt x="13" y="34"/>
                  </a:cubicBezTo>
                  <a:cubicBezTo>
                    <a:pt x="14" y="34"/>
                    <a:pt x="14" y="34"/>
                    <a:pt x="15" y="33"/>
                  </a:cubicBezTo>
                  <a:cubicBezTo>
                    <a:pt x="16" y="31"/>
                    <a:pt x="17" y="29"/>
                    <a:pt x="18" y="27"/>
                  </a:cubicBezTo>
                  <a:cubicBezTo>
                    <a:pt x="18" y="26"/>
                    <a:pt x="18" y="26"/>
                    <a:pt x="18" y="26"/>
                  </a:cubicBezTo>
                  <a:cubicBezTo>
                    <a:pt x="19" y="24"/>
                    <a:pt x="21" y="23"/>
                    <a:pt x="22" y="21"/>
                  </a:cubicBezTo>
                  <a:cubicBezTo>
                    <a:pt x="23" y="21"/>
                    <a:pt x="23" y="20"/>
                    <a:pt x="22" y="19"/>
                  </a:cubicBezTo>
                  <a:cubicBezTo>
                    <a:pt x="21" y="18"/>
                    <a:pt x="20" y="16"/>
                    <a:pt x="19" y="14"/>
                  </a:cubicBezTo>
                  <a:cubicBezTo>
                    <a:pt x="22" y="12"/>
                    <a:pt x="25" y="9"/>
                    <a:pt x="28" y="7"/>
                  </a:cubicBezTo>
                  <a:cubicBezTo>
                    <a:pt x="30" y="9"/>
                    <a:pt x="31" y="11"/>
                    <a:pt x="32" y="13"/>
                  </a:cubicBezTo>
                  <a:cubicBezTo>
                    <a:pt x="32" y="13"/>
                    <a:pt x="33" y="13"/>
                    <a:pt x="33" y="13"/>
                  </a:cubicBezTo>
                  <a:moveTo>
                    <a:pt x="49" y="0"/>
                  </a:moveTo>
                  <a:cubicBezTo>
                    <a:pt x="48" y="0"/>
                    <a:pt x="47" y="0"/>
                    <a:pt x="47" y="1"/>
                  </a:cubicBezTo>
                  <a:cubicBezTo>
                    <a:pt x="47" y="3"/>
                    <a:pt x="46" y="5"/>
                    <a:pt x="46" y="7"/>
                  </a:cubicBezTo>
                  <a:cubicBezTo>
                    <a:pt x="42" y="7"/>
                    <a:pt x="38" y="8"/>
                    <a:pt x="34" y="10"/>
                  </a:cubicBezTo>
                  <a:cubicBezTo>
                    <a:pt x="33" y="8"/>
                    <a:pt x="31" y="6"/>
                    <a:pt x="30" y="5"/>
                  </a:cubicBezTo>
                  <a:cubicBezTo>
                    <a:pt x="30" y="4"/>
                    <a:pt x="29" y="4"/>
                    <a:pt x="29" y="4"/>
                  </a:cubicBezTo>
                  <a:cubicBezTo>
                    <a:pt x="29" y="4"/>
                    <a:pt x="28" y="4"/>
                    <a:pt x="28" y="4"/>
                  </a:cubicBezTo>
                  <a:cubicBezTo>
                    <a:pt x="24" y="6"/>
                    <a:pt x="19" y="9"/>
                    <a:pt x="16" y="13"/>
                  </a:cubicBezTo>
                  <a:cubicBezTo>
                    <a:pt x="15" y="13"/>
                    <a:pt x="15" y="14"/>
                    <a:pt x="15" y="14"/>
                  </a:cubicBezTo>
                  <a:cubicBezTo>
                    <a:pt x="15" y="14"/>
                    <a:pt x="15" y="14"/>
                    <a:pt x="15" y="14"/>
                  </a:cubicBezTo>
                  <a:cubicBezTo>
                    <a:pt x="15" y="17"/>
                    <a:pt x="14" y="19"/>
                    <a:pt x="13" y="22"/>
                  </a:cubicBezTo>
                  <a:cubicBezTo>
                    <a:pt x="13" y="22"/>
                    <a:pt x="13" y="23"/>
                    <a:pt x="13" y="23"/>
                  </a:cubicBezTo>
                  <a:cubicBezTo>
                    <a:pt x="14" y="24"/>
                    <a:pt x="14" y="25"/>
                    <a:pt x="15" y="26"/>
                  </a:cubicBezTo>
                  <a:cubicBezTo>
                    <a:pt x="14" y="27"/>
                    <a:pt x="13" y="29"/>
                    <a:pt x="12" y="31"/>
                  </a:cubicBezTo>
                  <a:cubicBezTo>
                    <a:pt x="10" y="30"/>
                    <a:pt x="8" y="30"/>
                    <a:pt x="6" y="30"/>
                  </a:cubicBezTo>
                  <a:cubicBezTo>
                    <a:pt x="6" y="30"/>
                    <a:pt x="6" y="30"/>
                    <a:pt x="6" y="30"/>
                  </a:cubicBezTo>
                  <a:cubicBezTo>
                    <a:pt x="5" y="30"/>
                    <a:pt x="5" y="30"/>
                    <a:pt x="4" y="31"/>
                  </a:cubicBezTo>
                  <a:cubicBezTo>
                    <a:pt x="4" y="31"/>
                    <a:pt x="4" y="31"/>
                    <a:pt x="4" y="32"/>
                  </a:cubicBezTo>
                  <a:cubicBezTo>
                    <a:pt x="4" y="33"/>
                    <a:pt x="4" y="33"/>
                    <a:pt x="4" y="33"/>
                  </a:cubicBezTo>
                  <a:cubicBezTo>
                    <a:pt x="2" y="38"/>
                    <a:pt x="0" y="49"/>
                    <a:pt x="0" y="54"/>
                  </a:cubicBezTo>
                  <a:cubicBezTo>
                    <a:pt x="0" y="55"/>
                    <a:pt x="0" y="55"/>
                    <a:pt x="1" y="55"/>
                  </a:cubicBezTo>
                  <a:cubicBezTo>
                    <a:pt x="3" y="56"/>
                    <a:pt x="5" y="56"/>
                    <a:pt x="7" y="57"/>
                  </a:cubicBezTo>
                  <a:cubicBezTo>
                    <a:pt x="7" y="59"/>
                    <a:pt x="8" y="61"/>
                    <a:pt x="8" y="64"/>
                  </a:cubicBezTo>
                  <a:cubicBezTo>
                    <a:pt x="7" y="64"/>
                    <a:pt x="7" y="64"/>
                    <a:pt x="7" y="64"/>
                  </a:cubicBezTo>
                  <a:cubicBezTo>
                    <a:pt x="7" y="65"/>
                    <a:pt x="6" y="65"/>
                    <a:pt x="6" y="65"/>
                  </a:cubicBezTo>
                  <a:cubicBezTo>
                    <a:pt x="6" y="68"/>
                    <a:pt x="5" y="71"/>
                    <a:pt x="4" y="73"/>
                  </a:cubicBezTo>
                  <a:cubicBezTo>
                    <a:pt x="4" y="73"/>
                    <a:pt x="4" y="73"/>
                    <a:pt x="4" y="73"/>
                  </a:cubicBezTo>
                  <a:cubicBezTo>
                    <a:pt x="4" y="74"/>
                    <a:pt x="4" y="74"/>
                    <a:pt x="4" y="74"/>
                  </a:cubicBezTo>
                  <a:cubicBezTo>
                    <a:pt x="4" y="75"/>
                    <a:pt x="4" y="75"/>
                    <a:pt x="5" y="76"/>
                  </a:cubicBezTo>
                  <a:cubicBezTo>
                    <a:pt x="7" y="80"/>
                    <a:pt x="9" y="83"/>
                    <a:pt x="12" y="86"/>
                  </a:cubicBezTo>
                  <a:cubicBezTo>
                    <a:pt x="13" y="87"/>
                    <a:pt x="13" y="87"/>
                    <a:pt x="14" y="87"/>
                  </a:cubicBezTo>
                  <a:cubicBezTo>
                    <a:pt x="14" y="87"/>
                    <a:pt x="14" y="87"/>
                    <a:pt x="14" y="87"/>
                  </a:cubicBezTo>
                  <a:cubicBezTo>
                    <a:pt x="14" y="87"/>
                    <a:pt x="15" y="87"/>
                    <a:pt x="15" y="87"/>
                  </a:cubicBezTo>
                  <a:cubicBezTo>
                    <a:pt x="17" y="86"/>
                    <a:pt x="18" y="85"/>
                    <a:pt x="20" y="84"/>
                  </a:cubicBezTo>
                  <a:cubicBezTo>
                    <a:pt x="23" y="86"/>
                    <a:pt x="26" y="88"/>
                    <a:pt x="30" y="90"/>
                  </a:cubicBezTo>
                  <a:cubicBezTo>
                    <a:pt x="30" y="92"/>
                    <a:pt x="30" y="94"/>
                    <a:pt x="30" y="97"/>
                  </a:cubicBezTo>
                  <a:cubicBezTo>
                    <a:pt x="30" y="98"/>
                    <a:pt x="30" y="98"/>
                    <a:pt x="31" y="98"/>
                  </a:cubicBezTo>
                  <a:cubicBezTo>
                    <a:pt x="36" y="100"/>
                    <a:pt x="41" y="101"/>
                    <a:pt x="46" y="101"/>
                  </a:cubicBezTo>
                  <a:cubicBezTo>
                    <a:pt x="46" y="101"/>
                    <a:pt x="46" y="101"/>
                    <a:pt x="46" y="101"/>
                  </a:cubicBezTo>
                  <a:cubicBezTo>
                    <a:pt x="47" y="101"/>
                    <a:pt x="47" y="100"/>
                    <a:pt x="47" y="100"/>
                  </a:cubicBezTo>
                  <a:cubicBezTo>
                    <a:pt x="48" y="98"/>
                    <a:pt x="49" y="96"/>
                    <a:pt x="49" y="93"/>
                  </a:cubicBezTo>
                  <a:cubicBezTo>
                    <a:pt x="54" y="93"/>
                    <a:pt x="57" y="92"/>
                    <a:pt x="61" y="90"/>
                  </a:cubicBezTo>
                  <a:cubicBezTo>
                    <a:pt x="62" y="92"/>
                    <a:pt x="64" y="94"/>
                    <a:pt x="65" y="96"/>
                  </a:cubicBezTo>
                  <a:cubicBezTo>
                    <a:pt x="65" y="96"/>
                    <a:pt x="65" y="96"/>
                    <a:pt x="66" y="96"/>
                  </a:cubicBezTo>
                  <a:cubicBezTo>
                    <a:pt x="66" y="96"/>
                    <a:pt x="66" y="96"/>
                    <a:pt x="67" y="96"/>
                  </a:cubicBezTo>
                  <a:cubicBezTo>
                    <a:pt x="71" y="94"/>
                    <a:pt x="75" y="91"/>
                    <a:pt x="79" y="87"/>
                  </a:cubicBezTo>
                  <a:cubicBezTo>
                    <a:pt x="79" y="87"/>
                    <a:pt x="79" y="87"/>
                    <a:pt x="79" y="87"/>
                  </a:cubicBezTo>
                  <a:cubicBezTo>
                    <a:pt x="80" y="84"/>
                    <a:pt x="81" y="82"/>
                    <a:pt x="82" y="78"/>
                  </a:cubicBezTo>
                  <a:cubicBezTo>
                    <a:pt x="82" y="78"/>
                    <a:pt x="82" y="78"/>
                    <a:pt x="82" y="78"/>
                  </a:cubicBezTo>
                  <a:cubicBezTo>
                    <a:pt x="82" y="78"/>
                    <a:pt x="82" y="78"/>
                    <a:pt x="82" y="78"/>
                  </a:cubicBezTo>
                  <a:cubicBezTo>
                    <a:pt x="82" y="77"/>
                    <a:pt x="82" y="77"/>
                    <a:pt x="82" y="77"/>
                  </a:cubicBezTo>
                  <a:cubicBezTo>
                    <a:pt x="82" y="77"/>
                    <a:pt x="82" y="77"/>
                    <a:pt x="82" y="77"/>
                  </a:cubicBezTo>
                  <a:cubicBezTo>
                    <a:pt x="81" y="76"/>
                    <a:pt x="80" y="75"/>
                    <a:pt x="80" y="75"/>
                  </a:cubicBezTo>
                  <a:cubicBezTo>
                    <a:pt x="81" y="73"/>
                    <a:pt x="82" y="71"/>
                    <a:pt x="83" y="71"/>
                  </a:cubicBezTo>
                  <a:cubicBezTo>
                    <a:pt x="83" y="70"/>
                    <a:pt x="84" y="70"/>
                    <a:pt x="84" y="70"/>
                  </a:cubicBezTo>
                  <a:cubicBezTo>
                    <a:pt x="84" y="70"/>
                    <a:pt x="84" y="70"/>
                    <a:pt x="85" y="70"/>
                  </a:cubicBezTo>
                  <a:cubicBezTo>
                    <a:pt x="85" y="70"/>
                    <a:pt x="85" y="70"/>
                    <a:pt x="85" y="70"/>
                  </a:cubicBezTo>
                  <a:cubicBezTo>
                    <a:pt x="85" y="70"/>
                    <a:pt x="87" y="70"/>
                    <a:pt x="89" y="70"/>
                  </a:cubicBezTo>
                  <a:cubicBezTo>
                    <a:pt x="89" y="70"/>
                    <a:pt x="89" y="70"/>
                    <a:pt x="89" y="70"/>
                  </a:cubicBezTo>
                  <a:cubicBezTo>
                    <a:pt x="89" y="70"/>
                    <a:pt x="90" y="70"/>
                    <a:pt x="90" y="69"/>
                  </a:cubicBezTo>
                  <a:cubicBezTo>
                    <a:pt x="91" y="67"/>
                    <a:pt x="92" y="64"/>
                    <a:pt x="93" y="61"/>
                  </a:cubicBezTo>
                  <a:cubicBezTo>
                    <a:pt x="94" y="56"/>
                    <a:pt x="95" y="51"/>
                    <a:pt x="95" y="46"/>
                  </a:cubicBezTo>
                  <a:cubicBezTo>
                    <a:pt x="95" y="46"/>
                    <a:pt x="95" y="46"/>
                    <a:pt x="95" y="46"/>
                  </a:cubicBezTo>
                  <a:cubicBezTo>
                    <a:pt x="95" y="46"/>
                    <a:pt x="95" y="46"/>
                    <a:pt x="95" y="46"/>
                  </a:cubicBezTo>
                  <a:cubicBezTo>
                    <a:pt x="95" y="45"/>
                    <a:pt x="95" y="45"/>
                    <a:pt x="94" y="45"/>
                  </a:cubicBezTo>
                  <a:cubicBezTo>
                    <a:pt x="92" y="44"/>
                    <a:pt x="90" y="44"/>
                    <a:pt x="87" y="44"/>
                  </a:cubicBezTo>
                  <a:cubicBezTo>
                    <a:pt x="87" y="41"/>
                    <a:pt x="87" y="39"/>
                    <a:pt x="86" y="36"/>
                  </a:cubicBezTo>
                  <a:cubicBezTo>
                    <a:pt x="87" y="36"/>
                    <a:pt x="87" y="36"/>
                    <a:pt x="88" y="35"/>
                  </a:cubicBezTo>
                  <a:cubicBezTo>
                    <a:pt x="88" y="35"/>
                    <a:pt x="89" y="35"/>
                    <a:pt x="89" y="34"/>
                  </a:cubicBezTo>
                  <a:cubicBezTo>
                    <a:pt x="89" y="32"/>
                    <a:pt x="90" y="30"/>
                    <a:pt x="90" y="28"/>
                  </a:cubicBezTo>
                  <a:cubicBezTo>
                    <a:pt x="90" y="28"/>
                    <a:pt x="90" y="27"/>
                    <a:pt x="90" y="27"/>
                  </a:cubicBezTo>
                  <a:cubicBezTo>
                    <a:pt x="91" y="27"/>
                    <a:pt x="91" y="26"/>
                    <a:pt x="90" y="26"/>
                  </a:cubicBezTo>
                  <a:cubicBezTo>
                    <a:pt x="90" y="25"/>
                    <a:pt x="90" y="25"/>
                    <a:pt x="90" y="25"/>
                  </a:cubicBezTo>
                  <a:cubicBezTo>
                    <a:pt x="90" y="25"/>
                    <a:pt x="90" y="25"/>
                    <a:pt x="90" y="25"/>
                  </a:cubicBezTo>
                  <a:cubicBezTo>
                    <a:pt x="89" y="24"/>
                    <a:pt x="89" y="23"/>
                    <a:pt x="88" y="22"/>
                  </a:cubicBezTo>
                  <a:cubicBezTo>
                    <a:pt x="88" y="22"/>
                    <a:pt x="88" y="21"/>
                    <a:pt x="87" y="20"/>
                  </a:cubicBezTo>
                  <a:cubicBezTo>
                    <a:pt x="86" y="19"/>
                    <a:pt x="85" y="17"/>
                    <a:pt x="84" y="16"/>
                  </a:cubicBezTo>
                  <a:cubicBezTo>
                    <a:pt x="83" y="15"/>
                    <a:pt x="83" y="14"/>
                    <a:pt x="82" y="14"/>
                  </a:cubicBezTo>
                  <a:cubicBezTo>
                    <a:pt x="82" y="13"/>
                    <a:pt x="82" y="13"/>
                    <a:pt x="82" y="13"/>
                  </a:cubicBezTo>
                  <a:cubicBezTo>
                    <a:pt x="81" y="13"/>
                    <a:pt x="81" y="13"/>
                    <a:pt x="81" y="13"/>
                  </a:cubicBezTo>
                  <a:cubicBezTo>
                    <a:pt x="81" y="13"/>
                    <a:pt x="81" y="13"/>
                    <a:pt x="80" y="13"/>
                  </a:cubicBezTo>
                  <a:cubicBezTo>
                    <a:pt x="80" y="13"/>
                    <a:pt x="80" y="13"/>
                    <a:pt x="80" y="13"/>
                  </a:cubicBezTo>
                  <a:cubicBezTo>
                    <a:pt x="80" y="13"/>
                    <a:pt x="80" y="13"/>
                    <a:pt x="80" y="13"/>
                  </a:cubicBezTo>
                  <a:cubicBezTo>
                    <a:pt x="78" y="14"/>
                    <a:pt x="76" y="16"/>
                    <a:pt x="74" y="17"/>
                  </a:cubicBezTo>
                  <a:cubicBezTo>
                    <a:pt x="71" y="14"/>
                    <a:pt x="67" y="12"/>
                    <a:pt x="64" y="10"/>
                  </a:cubicBezTo>
                  <a:cubicBezTo>
                    <a:pt x="64" y="8"/>
                    <a:pt x="64" y="6"/>
                    <a:pt x="65" y="4"/>
                  </a:cubicBezTo>
                  <a:cubicBezTo>
                    <a:pt x="65" y="3"/>
                    <a:pt x="64" y="2"/>
                    <a:pt x="64" y="2"/>
                  </a:cubicBezTo>
                  <a:cubicBezTo>
                    <a:pt x="59" y="0"/>
                    <a:pt x="54" y="0"/>
                    <a:pt x="49" y="0"/>
                  </a:cubicBezTo>
                  <a:cubicBezTo>
                    <a:pt x="49" y="0"/>
                    <a:pt x="49" y="0"/>
                    <a:pt x="4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7" name="Freeform 745"/>
            <p:cNvSpPr>
              <a:spLocks noEditPoints="1"/>
            </p:cNvSpPr>
            <p:nvPr/>
          </p:nvSpPr>
          <p:spPr bwMode="auto">
            <a:xfrm>
              <a:off x="1086191" y="3459834"/>
              <a:ext cx="103948" cy="105740"/>
            </a:xfrm>
            <a:custGeom>
              <a:avLst/>
              <a:gdLst>
                <a:gd name="T0" fmla="*/ 46 w 49"/>
                <a:gd name="T1" fmla="*/ 27 h 50"/>
                <a:gd name="T2" fmla="*/ 46 w 49"/>
                <a:gd name="T3" fmla="*/ 28 h 50"/>
                <a:gd name="T4" fmla="*/ 45 w 49"/>
                <a:gd name="T5" fmla="*/ 25 h 50"/>
                <a:gd name="T6" fmla="*/ 46 w 49"/>
                <a:gd name="T7" fmla="*/ 26 h 50"/>
                <a:gd name="T8" fmla="*/ 45 w 49"/>
                <a:gd name="T9" fmla="*/ 24 h 50"/>
                <a:gd name="T10" fmla="*/ 46 w 49"/>
                <a:gd name="T11" fmla="*/ 23 h 50"/>
                <a:gd name="T12" fmla="*/ 45 w 49"/>
                <a:gd name="T13" fmla="*/ 24 h 50"/>
                <a:gd name="T14" fmla="*/ 43 w 49"/>
                <a:gd name="T15" fmla="*/ 20 h 50"/>
                <a:gd name="T16" fmla="*/ 45 w 49"/>
                <a:gd name="T17" fmla="*/ 22 h 50"/>
                <a:gd name="T18" fmla="*/ 42 w 49"/>
                <a:gd name="T19" fmla="*/ 18 h 50"/>
                <a:gd name="T20" fmla="*/ 42 w 49"/>
                <a:gd name="T21" fmla="*/ 14 h 50"/>
                <a:gd name="T22" fmla="*/ 42 w 49"/>
                <a:gd name="T23" fmla="*/ 18 h 50"/>
                <a:gd name="T24" fmla="*/ 10 w 49"/>
                <a:gd name="T25" fmla="*/ 40 h 50"/>
                <a:gd name="T26" fmla="*/ 4 w 49"/>
                <a:gd name="T27" fmla="*/ 20 h 50"/>
                <a:gd name="T28" fmla="*/ 4 w 49"/>
                <a:gd name="T29" fmla="*/ 20 h 50"/>
                <a:gd name="T30" fmla="*/ 22 w 49"/>
                <a:gd name="T31" fmla="*/ 10 h 50"/>
                <a:gd name="T32" fmla="*/ 37 w 49"/>
                <a:gd name="T33" fmla="*/ 17 h 50"/>
                <a:gd name="T34" fmla="*/ 43 w 49"/>
                <a:gd name="T35" fmla="*/ 36 h 50"/>
                <a:gd name="T36" fmla="*/ 36 w 49"/>
                <a:gd name="T37" fmla="*/ 44 h 50"/>
                <a:gd name="T38" fmla="*/ 25 w 49"/>
                <a:gd name="T39" fmla="*/ 47 h 50"/>
                <a:gd name="T40" fmla="*/ 35 w 49"/>
                <a:gd name="T41" fmla="*/ 11 h 50"/>
                <a:gd name="T42" fmla="*/ 40 w 49"/>
                <a:gd name="T43" fmla="*/ 11 h 50"/>
                <a:gd name="T44" fmla="*/ 39 w 49"/>
                <a:gd name="T45" fmla="*/ 14 h 50"/>
                <a:gd name="T46" fmla="*/ 12 w 49"/>
                <a:gd name="T47" fmla="*/ 7 h 50"/>
                <a:gd name="T48" fmla="*/ 7 w 49"/>
                <a:gd name="T49" fmla="*/ 13 h 50"/>
                <a:gd name="T50" fmla="*/ 30 w 49"/>
                <a:gd name="T51" fmla="*/ 9 h 50"/>
                <a:gd name="T52" fmla="*/ 34 w 49"/>
                <a:gd name="T53" fmla="*/ 6 h 50"/>
                <a:gd name="T54" fmla="*/ 34 w 49"/>
                <a:gd name="T55" fmla="*/ 10 h 50"/>
                <a:gd name="T56" fmla="*/ 18 w 49"/>
                <a:gd name="T57" fmla="*/ 5 h 50"/>
                <a:gd name="T58" fmla="*/ 14 w 49"/>
                <a:gd name="T59" fmla="*/ 8 h 50"/>
                <a:gd name="T60" fmla="*/ 29 w 49"/>
                <a:gd name="T61" fmla="*/ 8 h 50"/>
                <a:gd name="T62" fmla="*/ 28 w 49"/>
                <a:gd name="T63" fmla="*/ 4 h 50"/>
                <a:gd name="T64" fmla="*/ 32 w 49"/>
                <a:gd name="T65" fmla="*/ 5 h 50"/>
                <a:gd name="T66" fmla="*/ 18 w 49"/>
                <a:gd name="T67" fmla="*/ 7 h 50"/>
                <a:gd name="T68" fmla="*/ 24 w 49"/>
                <a:gd name="T69" fmla="*/ 3 h 50"/>
                <a:gd name="T70" fmla="*/ 22 w 49"/>
                <a:gd name="T71" fmla="*/ 7 h 50"/>
                <a:gd name="T72" fmla="*/ 24 w 49"/>
                <a:gd name="T73" fmla="*/ 0 h 50"/>
                <a:gd name="T74" fmla="*/ 12 w 49"/>
                <a:gd name="T75" fmla="*/ 4 h 50"/>
                <a:gd name="T76" fmla="*/ 7 w 49"/>
                <a:gd name="T77" fmla="*/ 42 h 50"/>
                <a:gd name="T78" fmla="*/ 25 w 49"/>
                <a:gd name="T79" fmla="*/ 50 h 50"/>
                <a:gd name="T80" fmla="*/ 36 w 49"/>
                <a:gd name="T81" fmla="*/ 47 h 50"/>
                <a:gd name="T82" fmla="*/ 36 w 49"/>
                <a:gd name="T83" fmla="*/ 47 h 50"/>
                <a:gd name="T84" fmla="*/ 37 w 49"/>
                <a:gd name="T85" fmla="*/ 46 h 50"/>
                <a:gd name="T86" fmla="*/ 39 w 49"/>
                <a:gd name="T87" fmla="*/ 45 h 50"/>
                <a:gd name="T88" fmla="*/ 39 w 49"/>
                <a:gd name="T89" fmla="*/ 45 h 50"/>
                <a:gd name="T90" fmla="*/ 39 w 49"/>
                <a:gd name="T91" fmla="*/ 45 h 50"/>
                <a:gd name="T92" fmla="*/ 39 w 49"/>
                <a:gd name="T93" fmla="*/ 45 h 50"/>
                <a:gd name="T94" fmla="*/ 39 w 49"/>
                <a:gd name="T95" fmla="*/ 45 h 50"/>
                <a:gd name="T96" fmla="*/ 42 w 49"/>
                <a:gd name="T97" fmla="*/ 9 h 50"/>
                <a:gd name="T98" fmla="*/ 24 w 49"/>
                <a:gd name="T9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 h="50">
                  <a:moveTo>
                    <a:pt x="46" y="28"/>
                  </a:moveTo>
                  <a:cubicBezTo>
                    <a:pt x="46" y="27"/>
                    <a:pt x="46" y="27"/>
                    <a:pt x="46" y="27"/>
                  </a:cubicBezTo>
                  <a:cubicBezTo>
                    <a:pt x="46" y="27"/>
                    <a:pt x="46" y="27"/>
                    <a:pt x="46" y="27"/>
                  </a:cubicBezTo>
                  <a:cubicBezTo>
                    <a:pt x="46" y="28"/>
                    <a:pt x="46" y="28"/>
                    <a:pt x="46" y="28"/>
                  </a:cubicBezTo>
                  <a:moveTo>
                    <a:pt x="46" y="26"/>
                  </a:moveTo>
                  <a:cubicBezTo>
                    <a:pt x="45" y="25"/>
                    <a:pt x="45" y="25"/>
                    <a:pt x="45" y="25"/>
                  </a:cubicBezTo>
                  <a:cubicBezTo>
                    <a:pt x="46" y="25"/>
                    <a:pt x="46" y="25"/>
                    <a:pt x="46" y="25"/>
                  </a:cubicBezTo>
                  <a:cubicBezTo>
                    <a:pt x="46" y="26"/>
                    <a:pt x="46" y="26"/>
                    <a:pt x="46" y="26"/>
                  </a:cubicBezTo>
                  <a:cubicBezTo>
                    <a:pt x="46" y="26"/>
                    <a:pt x="46" y="26"/>
                    <a:pt x="46" y="26"/>
                  </a:cubicBezTo>
                  <a:moveTo>
                    <a:pt x="45" y="24"/>
                  </a:moveTo>
                  <a:cubicBezTo>
                    <a:pt x="45" y="24"/>
                    <a:pt x="45" y="24"/>
                    <a:pt x="45" y="24"/>
                  </a:cubicBezTo>
                  <a:cubicBezTo>
                    <a:pt x="46" y="23"/>
                    <a:pt x="46" y="23"/>
                    <a:pt x="46" y="23"/>
                  </a:cubicBezTo>
                  <a:cubicBezTo>
                    <a:pt x="46" y="24"/>
                    <a:pt x="46" y="24"/>
                    <a:pt x="46" y="24"/>
                  </a:cubicBezTo>
                  <a:cubicBezTo>
                    <a:pt x="45" y="24"/>
                    <a:pt x="45" y="24"/>
                    <a:pt x="45" y="24"/>
                  </a:cubicBezTo>
                  <a:moveTo>
                    <a:pt x="44" y="22"/>
                  </a:moveTo>
                  <a:cubicBezTo>
                    <a:pt x="44" y="21"/>
                    <a:pt x="43" y="20"/>
                    <a:pt x="43" y="20"/>
                  </a:cubicBezTo>
                  <a:cubicBezTo>
                    <a:pt x="43" y="19"/>
                    <a:pt x="44" y="19"/>
                    <a:pt x="45" y="19"/>
                  </a:cubicBezTo>
                  <a:cubicBezTo>
                    <a:pt x="45" y="20"/>
                    <a:pt x="45" y="21"/>
                    <a:pt x="45" y="22"/>
                  </a:cubicBezTo>
                  <a:cubicBezTo>
                    <a:pt x="45" y="22"/>
                    <a:pt x="45" y="22"/>
                    <a:pt x="44" y="22"/>
                  </a:cubicBezTo>
                  <a:moveTo>
                    <a:pt x="42" y="18"/>
                  </a:moveTo>
                  <a:cubicBezTo>
                    <a:pt x="41" y="17"/>
                    <a:pt x="40" y="16"/>
                    <a:pt x="40" y="15"/>
                  </a:cubicBezTo>
                  <a:cubicBezTo>
                    <a:pt x="40" y="15"/>
                    <a:pt x="41" y="14"/>
                    <a:pt x="42" y="14"/>
                  </a:cubicBezTo>
                  <a:cubicBezTo>
                    <a:pt x="43" y="15"/>
                    <a:pt x="43" y="16"/>
                    <a:pt x="44" y="17"/>
                  </a:cubicBezTo>
                  <a:cubicBezTo>
                    <a:pt x="43" y="18"/>
                    <a:pt x="43" y="18"/>
                    <a:pt x="42" y="18"/>
                  </a:cubicBezTo>
                  <a:moveTo>
                    <a:pt x="25" y="47"/>
                  </a:moveTo>
                  <a:cubicBezTo>
                    <a:pt x="19" y="47"/>
                    <a:pt x="13" y="44"/>
                    <a:pt x="10" y="40"/>
                  </a:cubicBezTo>
                  <a:cubicBezTo>
                    <a:pt x="6" y="35"/>
                    <a:pt x="3" y="29"/>
                    <a:pt x="3" y="24"/>
                  </a:cubicBezTo>
                  <a:cubicBezTo>
                    <a:pt x="3" y="23"/>
                    <a:pt x="3" y="21"/>
                    <a:pt x="4" y="20"/>
                  </a:cubicBezTo>
                  <a:cubicBezTo>
                    <a:pt x="4" y="20"/>
                    <a:pt x="4" y="20"/>
                    <a:pt x="4" y="20"/>
                  </a:cubicBezTo>
                  <a:cubicBezTo>
                    <a:pt x="4" y="20"/>
                    <a:pt x="4" y="20"/>
                    <a:pt x="4" y="20"/>
                  </a:cubicBezTo>
                  <a:cubicBezTo>
                    <a:pt x="6" y="17"/>
                    <a:pt x="8" y="15"/>
                    <a:pt x="11" y="13"/>
                  </a:cubicBezTo>
                  <a:cubicBezTo>
                    <a:pt x="15" y="11"/>
                    <a:pt x="19" y="10"/>
                    <a:pt x="22" y="10"/>
                  </a:cubicBezTo>
                  <a:cubicBezTo>
                    <a:pt x="22" y="10"/>
                    <a:pt x="22" y="10"/>
                    <a:pt x="22" y="10"/>
                  </a:cubicBezTo>
                  <a:cubicBezTo>
                    <a:pt x="28" y="10"/>
                    <a:pt x="33" y="13"/>
                    <a:pt x="37" y="17"/>
                  </a:cubicBezTo>
                  <a:cubicBezTo>
                    <a:pt x="41" y="21"/>
                    <a:pt x="44" y="27"/>
                    <a:pt x="44" y="33"/>
                  </a:cubicBezTo>
                  <a:cubicBezTo>
                    <a:pt x="44" y="34"/>
                    <a:pt x="44" y="35"/>
                    <a:pt x="43" y="36"/>
                  </a:cubicBezTo>
                  <a:cubicBezTo>
                    <a:pt x="43" y="36"/>
                    <a:pt x="43" y="36"/>
                    <a:pt x="43" y="36"/>
                  </a:cubicBezTo>
                  <a:cubicBezTo>
                    <a:pt x="42" y="39"/>
                    <a:pt x="39" y="41"/>
                    <a:pt x="36" y="44"/>
                  </a:cubicBezTo>
                  <a:cubicBezTo>
                    <a:pt x="36" y="44"/>
                    <a:pt x="36" y="44"/>
                    <a:pt x="36" y="44"/>
                  </a:cubicBezTo>
                  <a:cubicBezTo>
                    <a:pt x="32" y="46"/>
                    <a:pt x="28" y="47"/>
                    <a:pt x="25" y="47"/>
                  </a:cubicBezTo>
                  <a:moveTo>
                    <a:pt x="39" y="14"/>
                  </a:moveTo>
                  <a:cubicBezTo>
                    <a:pt x="37" y="13"/>
                    <a:pt x="36" y="12"/>
                    <a:pt x="35" y="11"/>
                  </a:cubicBezTo>
                  <a:cubicBezTo>
                    <a:pt x="36" y="10"/>
                    <a:pt x="37" y="10"/>
                    <a:pt x="38" y="9"/>
                  </a:cubicBezTo>
                  <a:cubicBezTo>
                    <a:pt x="39" y="10"/>
                    <a:pt x="39" y="10"/>
                    <a:pt x="40" y="11"/>
                  </a:cubicBezTo>
                  <a:cubicBezTo>
                    <a:pt x="40" y="11"/>
                    <a:pt x="41" y="12"/>
                    <a:pt x="41" y="13"/>
                  </a:cubicBezTo>
                  <a:cubicBezTo>
                    <a:pt x="40" y="13"/>
                    <a:pt x="39" y="14"/>
                    <a:pt x="39" y="14"/>
                  </a:cubicBezTo>
                  <a:moveTo>
                    <a:pt x="7" y="13"/>
                  </a:moveTo>
                  <a:cubicBezTo>
                    <a:pt x="8" y="11"/>
                    <a:pt x="10" y="9"/>
                    <a:pt x="12" y="7"/>
                  </a:cubicBezTo>
                  <a:cubicBezTo>
                    <a:pt x="11" y="9"/>
                    <a:pt x="10" y="10"/>
                    <a:pt x="9" y="11"/>
                  </a:cubicBezTo>
                  <a:cubicBezTo>
                    <a:pt x="8" y="12"/>
                    <a:pt x="7" y="12"/>
                    <a:pt x="7" y="13"/>
                  </a:cubicBezTo>
                  <a:moveTo>
                    <a:pt x="34" y="10"/>
                  </a:moveTo>
                  <a:cubicBezTo>
                    <a:pt x="32" y="10"/>
                    <a:pt x="31" y="9"/>
                    <a:pt x="30" y="9"/>
                  </a:cubicBezTo>
                  <a:cubicBezTo>
                    <a:pt x="31" y="8"/>
                    <a:pt x="32" y="7"/>
                    <a:pt x="33" y="7"/>
                  </a:cubicBezTo>
                  <a:cubicBezTo>
                    <a:pt x="33" y="6"/>
                    <a:pt x="33" y="6"/>
                    <a:pt x="34" y="6"/>
                  </a:cubicBezTo>
                  <a:cubicBezTo>
                    <a:pt x="35" y="6"/>
                    <a:pt x="36" y="7"/>
                    <a:pt x="37" y="8"/>
                  </a:cubicBezTo>
                  <a:cubicBezTo>
                    <a:pt x="36" y="9"/>
                    <a:pt x="35" y="10"/>
                    <a:pt x="34" y="10"/>
                  </a:cubicBezTo>
                  <a:moveTo>
                    <a:pt x="13" y="9"/>
                  </a:moveTo>
                  <a:cubicBezTo>
                    <a:pt x="14" y="7"/>
                    <a:pt x="16" y="6"/>
                    <a:pt x="18" y="5"/>
                  </a:cubicBezTo>
                  <a:cubicBezTo>
                    <a:pt x="18" y="4"/>
                    <a:pt x="19" y="4"/>
                    <a:pt x="20" y="4"/>
                  </a:cubicBezTo>
                  <a:cubicBezTo>
                    <a:pt x="18" y="5"/>
                    <a:pt x="16" y="7"/>
                    <a:pt x="14" y="8"/>
                  </a:cubicBezTo>
                  <a:cubicBezTo>
                    <a:pt x="14" y="9"/>
                    <a:pt x="13" y="9"/>
                    <a:pt x="13" y="9"/>
                  </a:cubicBezTo>
                  <a:moveTo>
                    <a:pt x="29" y="8"/>
                  </a:moveTo>
                  <a:cubicBezTo>
                    <a:pt x="27" y="8"/>
                    <a:pt x="26" y="7"/>
                    <a:pt x="24" y="7"/>
                  </a:cubicBezTo>
                  <a:cubicBezTo>
                    <a:pt x="25" y="6"/>
                    <a:pt x="27" y="5"/>
                    <a:pt x="28" y="4"/>
                  </a:cubicBezTo>
                  <a:cubicBezTo>
                    <a:pt x="30" y="4"/>
                    <a:pt x="31" y="4"/>
                    <a:pt x="32" y="5"/>
                  </a:cubicBezTo>
                  <a:cubicBezTo>
                    <a:pt x="32" y="5"/>
                    <a:pt x="32" y="5"/>
                    <a:pt x="32" y="5"/>
                  </a:cubicBezTo>
                  <a:cubicBezTo>
                    <a:pt x="31" y="6"/>
                    <a:pt x="30" y="7"/>
                    <a:pt x="29" y="8"/>
                  </a:cubicBezTo>
                  <a:moveTo>
                    <a:pt x="18" y="7"/>
                  </a:moveTo>
                  <a:cubicBezTo>
                    <a:pt x="19" y="6"/>
                    <a:pt x="21" y="5"/>
                    <a:pt x="23" y="3"/>
                  </a:cubicBezTo>
                  <a:cubicBezTo>
                    <a:pt x="23" y="3"/>
                    <a:pt x="24" y="3"/>
                    <a:pt x="24" y="3"/>
                  </a:cubicBezTo>
                  <a:cubicBezTo>
                    <a:pt x="25" y="3"/>
                    <a:pt x="26" y="3"/>
                    <a:pt x="26" y="3"/>
                  </a:cubicBezTo>
                  <a:cubicBezTo>
                    <a:pt x="25" y="5"/>
                    <a:pt x="23" y="6"/>
                    <a:pt x="22" y="7"/>
                  </a:cubicBezTo>
                  <a:cubicBezTo>
                    <a:pt x="20" y="7"/>
                    <a:pt x="19" y="7"/>
                    <a:pt x="18" y="7"/>
                  </a:cubicBezTo>
                  <a:moveTo>
                    <a:pt x="24" y="0"/>
                  </a:moveTo>
                  <a:cubicBezTo>
                    <a:pt x="20" y="0"/>
                    <a:pt x="16" y="2"/>
                    <a:pt x="12" y="4"/>
                  </a:cubicBezTo>
                  <a:cubicBezTo>
                    <a:pt x="12" y="4"/>
                    <a:pt x="12" y="4"/>
                    <a:pt x="12" y="4"/>
                  </a:cubicBezTo>
                  <a:cubicBezTo>
                    <a:pt x="4" y="9"/>
                    <a:pt x="0" y="16"/>
                    <a:pt x="0" y="24"/>
                  </a:cubicBezTo>
                  <a:cubicBezTo>
                    <a:pt x="0" y="30"/>
                    <a:pt x="3" y="37"/>
                    <a:pt x="7" y="42"/>
                  </a:cubicBezTo>
                  <a:cubicBezTo>
                    <a:pt x="12" y="46"/>
                    <a:pt x="18" y="50"/>
                    <a:pt x="25" y="50"/>
                  </a:cubicBezTo>
                  <a:cubicBezTo>
                    <a:pt x="25" y="50"/>
                    <a:pt x="25" y="50"/>
                    <a:pt x="25" y="50"/>
                  </a:cubicBezTo>
                  <a:cubicBezTo>
                    <a:pt x="28" y="50"/>
                    <a:pt x="32" y="49"/>
                    <a:pt x="35" y="47"/>
                  </a:cubicBezTo>
                  <a:cubicBezTo>
                    <a:pt x="36" y="47"/>
                    <a:pt x="36" y="47"/>
                    <a:pt x="36" y="47"/>
                  </a:cubicBezTo>
                  <a:cubicBezTo>
                    <a:pt x="36" y="47"/>
                    <a:pt x="36" y="47"/>
                    <a:pt x="36" y="47"/>
                  </a:cubicBezTo>
                  <a:cubicBezTo>
                    <a:pt x="36" y="47"/>
                    <a:pt x="36" y="47"/>
                    <a:pt x="36" y="47"/>
                  </a:cubicBezTo>
                  <a:cubicBezTo>
                    <a:pt x="36" y="47"/>
                    <a:pt x="36" y="47"/>
                    <a:pt x="37" y="46"/>
                  </a:cubicBezTo>
                  <a:cubicBezTo>
                    <a:pt x="37" y="46"/>
                    <a:pt x="37" y="46"/>
                    <a:pt x="37" y="46"/>
                  </a:cubicBezTo>
                  <a:cubicBezTo>
                    <a:pt x="38" y="46"/>
                    <a:pt x="38" y="46"/>
                    <a:pt x="38" y="45"/>
                  </a:cubicBezTo>
                  <a:cubicBezTo>
                    <a:pt x="39" y="45"/>
                    <a:pt x="39" y="45"/>
                    <a:pt x="39" y="45"/>
                  </a:cubicBezTo>
                  <a:cubicBezTo>
                    <a:pt x="39" y="45"/>
                    <a:pt x="39" y="45"/>
                    <a:pt x="39" y="45"/>
                  </a:cubicBezTo>
                  <a:cubicBezTo>
                    <a:pt x="39" y="45"/>
                    <a:pt x="39" y="45"/>
                    <a:pt x="39" y="45"/>
                  </a:cubicBezTo>
                  <a:cubicBezTo>
                    <a:pt x="39" y="45"/>
                    <a:pt x="39" y="45"/>
                    <a:pt x="39" y="45"/>
                  </a:cubicBezTo>
                  <a:cubicBezTo>
                    <a:pt x="39" y="45"/>
                    <a:pt x="39" y="45"/>
                    <a:pt x="39" y="45"/>
                  </a:cubicBezTo>
                  <a:cubicBezTo>
                    <a:pt x="39" y="45"/>
                    <a:pt x="39" y="45"/>
                    <a:pt x="39" y="45"/>
                  </a:cubicBezTo>
                  <a:cubicBezTo>
                    <a:pt x="39" y="45"/>
                    <a:pt x="39" y="45"/>
                    <a:pt x="39" y="45"/>
                  </a:cubicBezTo>
                  <a:cubicBezTo>
                    <a:pt x="39" y="45"/>
                    <a:pt x="39" y="45"/>
                    <a:pt x="39" y="45"/>
                  </a:cubicBezTo>
                  <a:cubicBezTo>
                    <a:pt x="39" y="45"/>
                    <a:pt x="39" y="45"/>
                    <a:pt x="39" y="45"/>
                  </a:cubicBezTo>
                  <a:cubicBezTo>
                    <a:pt x="46" y="40"/>
                    <a:pt x="49" y="33"/>
                    <a:pt x="49" y="26"/>
                  </a:cubicBezTo>
                  <a:cubicBezTo>
                    <a:pt x="49" y="20"/>
                    <a:pt x="46" y="13"/>
                    <a:pt x="42" y="9"/>
                  </a:cubicBezTo>
                  <a:cubicBezTo>
                    <a:pt x="37" y="4"/>
                    <a:pt x="31" y="0"/>
                    <a:pt x="24" y="0"/>
                  </a:cubicBezTo>
                  <a:cubicBezTo>
                    <a:pt x="24" y="0"/>
                    <a:pt x="24" y="0"/>
                    <a:pt x="2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8" name="Freeform 746"/>
            <p:cNvSpPr>
              <a:spLocks noEditPoints="1"/>
            </p:cNvSpPr>
            <p:nvPr/>
          </p:nvSpPr>
          <p:spPr bwMode="auto">
            <a:xfrm>
              <a:off x="1050347" y="3430262"/>
              <a:ext cx="169363" cy="180116"/>
            </a:xfrm>
            <a:custGeom>
              <a:avLst/>
              <a:gdLst>
                <a:gd name="T0" fmla="*/ 34 w 80"/>
                <a:gd name="T1" fmla="*/ 81 h 85"/>
                <a:gd name="T2" fmla="*/ 31 w 80"/>
                <a:gd name="T3" fmla="*/ 81 h 85"/>
                <a:gd name="T4" fmla="*/ 28 w 80"/>
                <a:gd name="T5" fmla="*/ 80 h 85"/>
                <a:gd name="T6" fmla="*/ 27 w 80"/>
                <a:gd name="T7" fmla="*/ 77 h 85"/>
                <a:gd name="T8" fmla="*/ 56 w 80"/>
                <a:gd name="T9" fmla="*/ 75 h 85"/>
                <a:gd name="T10" fmla="*/ 52 w 80"/>
                <a:gd name="T11" fmla="*/ 75 h 85"/>
                <a:gd name="T12" fmla="*/ 44 w 80"/>
                <a:gd name="T13" fmla="*/ 72 h 85"/>
                <a:gd name="T14" fmla="*/ 60 w 80"/>
                <a:gd name="T15" fmla="*/ 75 h 85"/>
                <a:gd name="T16" fmla="*/ 43 w 80"/>
                <a:gd name="T17" fmla="*/ 75 h 85"/>
                <a:gd name="T18" fmla="*/ 47 w 80"/>
                <a:gd name="T19" fmla="*/ 75 h 85"/>
                <a:gd name="T20" fmla="*/ 26 w 80"/>
                <a:gd name="T21" fmla="*/ 72 h 85"/>
                <a:gd name="T22" fmla="*/ 21 w 80"/>
                <a:gd name="T23" fmla="*/ 69 h 85"/>
                <a:gd name="T24" fmla="*/ 19 w 80"/>
                <a:gd name="T25" fmla="*/ 67 h 85"/>
                <a:gd name="T26" fmla="*/ 19 w 80"/>
                <a:gd name="T27" fmla="*/ 67 h 85"/>
                <a:gd name="T28" fmla="*/ 13 w 80"/>
                <a:gd name="T29" fmla="*/ 67 h 85"/>
                <a:gd name="T30" fmla="*/ 10 w 80"/>
                <a:gd name="T31" fmla="*/ 66 h 85"/>
                <a:gd name="T32" fmla="*/ 10 w 80"/>
                <a:gd name="T33" fmla="*/ 61 h 85"/>
                <a:gd name="T34" fmla="*/ 8 w 80"/>
                <a:gd name="T35" fmla="*/ 58 h 85"/>
                <a:gd name="T36" fmla="*/ 73 w 80"/>
                <a:gd name="T37" fmla="*/ 59 h 85"/>
                <a:gd name="T38" fmla="*/ 73 w 80"/>
                <a:gd name="T39" fmla="*/ 55 h 85"/>
                <a:gd name="T40" fmla="*/ 67 w 80"/>
                <a:gd name="T41" fmla="*/ 59 h 85"/>
                <a:gd name="T42" fmla="*/ 10 w 80"/>
                <a:gd name="T43" fmla="*/ 48 h 85"/>
                <a:gd name="T44" fmla="*/ 7 w 80"/>
                <a:gd name="T45" fmla="*/ 42 h 85"/>
                <a:gd name="T46" fmla="*/ 7 w 80"/>
                <a:gd name="T47" fmla="*/ 38 h 85"/>
                <a:gd name="T48" fmla="*/ 4 w 80"/>
                <a:gd name="T49" fmla="*/ 38 h 85"/>
                <a:gd name="T50" fmla="*/ 73 w 80"/>
                <a:gd name="T51" fmla="*/ 30 h 85"/>
                <a:gd name="T52" fmla="*/ 17 w 80"/>
                <a:gd name="T53" fmla="*/ 18 h 85"/>
                <a:gd name="T54" fmla="*/ 53 w 80"/>
                <a:gd name="T55" fmla="*/ 10 h 85"/>
                <a:gd name="T56" fmla="*/ 70 w 80"/>
                <a:gd name="T57" fmla="*/ 16 h 85"/>
                <a:gd name="T58" fmla="*/ 70 w 80"/>
                <a:gd name="T59" fmla="*/ 27 h 85"/>
                <a:gd name="T60" fmla="*/ 71 w 80"/>
                <a:gd name="T61" fmla="*/ 40 h 85"/>
                <a:gd name="T62" fmla="*/ 72 w 80"/>
                <a:gd name="T63" fmla="*/ 52 h 85"/>
                <a:gd name="T64" fmla="*/ 64 w 80"/>
                <a:gd name="T65" fmla="*/ 67 h 85"/>
                <a:gd name="T66" fmla="*/ 42 w 80"/>
                <a:gd name="T67" fmla="*/ 69 h 85"/>
                <a:gd name="T68" fmla="*/ 29 w 80"/>
                <a:gd name="T69" fmla="*/ 73 h 85"/>
                <a:gd name="T70" fmla="*/ 18 w 80"/>
                <a:gd name="T71" fmla="*/ 59 h 85"/>
                <a:gd name="T72" fmla="*/ 12 w 80"/>
                <a:gd name="T73" fmla="*/ 39 h 85"/>
                <a:gd name="T74" fmla="*/ 13 w 80"/>
                <a:gd name="T75" fmla="*/ 27 h 85"/>
                <a:gd name="T76" fmla="*/ 21 w 80"/>
                <a:gd name="T77" fmla="*/ 17 h 85"/>
                <a:gd name="T78" fmla="*/ 31 w 80"/>
                <a:gd name="T79" fmla="*/ 11 h 85"/>
                <a:gd name="T80" fmla="*/ 44 w 80"/>
                <a:gd name="T81" fmla="*/ 0 h 85"/>
                <a:gd name="T82" fmla="*/ 29 w 80"/>
                <a:gd name="T83" fmla="*/ 4 h 85"/>
                <a:gd name="T84" fmla="*/ 16 w 80"/>
                <a:gd name="T85" fmla="*/ 11 h 85"/>
                <a:gd name="T86" fmla="*/ 8 w 80"/>
                <a:gd name="T87" fmla="*/ 23 h 85"/>
                <a:gd name="T88" fmla="*/ 0 w 80"/>
                <a:gd name="T89" fmla="*/ 43 h 85"/>
                <a:gd name="T90" fmla="*/ 6 w 80"/>
                <a:gd name="T91" fmla="*/ 52 h 85"/>
                <a:gd name="T92" fmla="*/ 4 w 80"/>
                <a:gd name="T93" fmla="*/ 61 h 85"/>
                <a:gd name="T94" fmla="*/ 16 w 80"/>
                <a:gd name="T95" fmla="*/ 69 h 85"/>
                <a:gd name="T96" fmla="*/ 36 w 80"/>
                <a:gd name="T97" fmla="*/ 85 h 85"/>
                <a:gd name="T98" fmla="*/ 49 w 80"/>
                <a:gd name="T99" fmla="*/ 77 h 85"/>
                <a:gd name="T100" fmla="*/ 65 w 80"/>
                <a:gd name="T101" fmla="*/ 75 h 85"/>
                <a:gd name="T102" fmla="*/ 67 w 80"/>
                <a:gd name="T103" fmla="*/ 67 h 85"/>
                <a:gd name="T104" fmla="*/ 70 w 80"/>
                <a:gd name="T105" fmla="*/ 61 h 85"/>
                <a:gd name="T106" fmla="*/ 80 w 80"/>
                <a:gd name="T107" fmla="*/ 42 h 85"/>
                <a:gd name="T108" fmla="*/ 75 w 80"/>
                <a:gd name="T109" fmla="*/ 33 h 85"/>
                <a:gd name="T110" fmla="*/ 78 w 80"/>
                <a:gd name="T111" fmla="*/ 24 h 85"/>
                <a:gd name="T112" fmla="*/ 71 w 80"/>
                <a:gd name="T113" fmla="*/ 14 h 85"/>
                <a:gd name="T114" fmla="*/ 65 w 80"/>
                <a:gd name="T115" fmla="*/ 16 h 85"/>
                <a:gd name="T116" fmla="*/ 44 w 80"/>
                <a:gd name="T1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 h="85">
                  <a:moveTo>
                    <a:pt x="35" y="81"/>
                  </a:moveTo>
                  <a:cubicBezTo>
                    <a:pt x="35" y="81"/>
                    <a:pt x="35" y="81"/>
                    <a:pt x="35" y="81"/>
                  </a:cubicBezTo>
                  <a:cubicBezTo>
                    <a:pt x="35" y="81"/>
                    <a:pt x="35" y="81"/>
                    <a:pt x="35" y="81"/>
                  </a:cubicBezTo>
                  <a:cubicBezTo>
                    <a:pt x="35" y="81"/>
                    <a:pt x="35" y="81"/>
                    <a:pt x="35" y="81"/>
                  </a:cubicBezTo>
                  <a:moveTo>
                    <a:pt x="34" y="81"/>
                  </a:moveTo>
                  <a:cubicBezTo>
                    <a:pt x="33" y="81"/>
                    <a:pt x="33" y="81"/>
                    <a:pt x="33" y="81"/>
                  </a:cubicBezTo>
                  <a:cubicBezTo>
                    <a:pt x="34" y="80"/>
                    <a:pt x="34" y="79"/>
                    <a:pt x="35" y="77"/>
                  </a:cubicBezTo>
                  <a:cubicBezTo>
                    <a:pt x="36" y="78"/>
                    <a:pt x="36" y="78"/>
                    <a:pt x="36" y="78"/>
                  </a:cubicBezTo>
                  <a:cubicBezTo>
                    <a:pt x="36" y="79"/>
                    <a:pt x="35" y="80"/>
                    <a:pt x="34" y="81"/>
                  </a:cubicBezTo>
                  <a:moveTo>
                    <a:pt x="31" y="81"/>
                  </a:moveTo>
                  <a:cubicBezTo>
                    <a:pt x="31" y="81"/>
                    <a:pt x="30" y="81"/>
                    <a:pt x="30" y="80"/>
                  </a:cubicBezTo>
                  <a:cubicBezTo>
                    <a:pt x="31" y="79"/>
                    <a:pt x="32" y="78"/>
                    <a:pt x="32" y="77"/>
                  </a:cubicBezTo>
                  <a:cubicBezTo>
                    <a:pt x="33" y="77"/>
                    <a:pt x="33" y="77"/>
                    <a:pt x="34" y="77"/>
                  </a:cubicBezTo>
                  <a:cubicBezTo>
                    <a:pt x="33" y="78"/>
                    <a:pt x="32" y="80"/>
                    <a:pt x="31" y="81"/>
                  </a:cubicBezTo>
                  <a:moveTo>
                    <a:pt x="28" y="80"/>
                  </a:moveTo>
                  <a:cubicBezTo>
                    <a:pt x="28" y="80"/>
                    <a:pt x="28" y="80"/>
                    <a:pt x="27" y="80"/>
                  </a:cubicBezTo>
                  <a:cubicBezTo>
                    <a:pt x="28" y="78"/>
                    <a:pt x="29" y="77"/>
                    <a:pt x="30" y="76"/>
                  </a:cubicBezTo>
                  <a:cubicBezTo>
                    <a:pt x="31" y="76"/>
                    <a:pt x="31" y="76"/>
                    <a:pt x="31" y="76"/>
                  </a:cubicBezTo>
                  <a:cubicBezTo>
                    <a:pt x="30" y="78"/>
                    <a:pt x="29" y="79"/>
                    <a:pt x="28" y="80"/>
                  </a:cubicBezTo>
                  <a:moveTo>
                    <a:pt x="27" y="77"/>
                  </a:moveTo>
                  <a:cubicBezTo>
                    <a:pt x="28" y="77"/>
                    <a:pt x="28" y="76"/>
                    <a:pt x="28" y="76"/>
                  </a:cubicBezTo>
                  <a:cubicBezTo>
                    <a:pt x="29" y="76"/>
                    <a:pt x="29" y="76"/>
                    <a:pt x="29" y="76"/>
                  </a:cubicBezTo>
                  <a:cubicBezTo>
                    <a:pt x="28" y="76"/>
                    <a:pt x="28" y="77"/>
                    <a:pt x="27" y="77"/>
                  </a:cubicBezTo>
                  <a:moveTo>
                    <a:pt x="55" y="78"/>
                  </a:moveTo>
                  <a:cubicBezTo>
                    <a:pt x="56" y="77"/>
                    <a:pt x="56" y="76"/>
                    <a:pt x="56" y="75"/>
                  </a:cubicBezTo>
                  <a:cubicBezTo>
                    <a:pt x="57" y="75"/>
                    <a:pt x="58" y="74"/>
                    <a:pt x="59" y="74"/>
                  </a:cubicBezTo>
                  <a:cubicBezTo>
                    <a:pt x="58" y="75"/>
                    <a:pt x="58" y="76"/>
                    <a:pt x="57" y="77"/>
                  </a:cubicBezTo>
                  <a:cubicBezTo>
                    <a:pt x="57" y="77"/>
                    <a:pt x="56" y="77"/>
                    <a:pt x="55" y="78"/>
                  </a:cubicBezTo>
                  <a:moveTo>
                    <a:pt x="53" y="77"/>
                  </a:moveTo>
                  <a:cubicBezTo>
                    <a:pt x="52" y="76"/>
                    <a:pt x="52" y="76"/>
                    <a:pt x="52" y="75"/>
                  </a:cubicBezTo>
                  <a:cubicBezTo>
                    <a:pt x="52" y="74"/>
                    <a:pt x="52" y="73"/>
                    <a:pt x="53" y="72"/>
                  </a:cubicBezTo>
                  <a:cubicBezTo>
                    <a:pt x="53" y="72"/>
                    <a:pt x="53" y="73"/>
                    <a:pt x="54" y="74"/>
                  </a:cubicBezTo>
                  <a:cubicBezTo>
                    <a:pt x="53" y="75"/>
                    <a:pt x="53" y="76"/>
                    <a:pt x="53" y="77"/>
                  </a:cubicBezTo>
                  <a:moveTo>
                    <a:pt x="42" y="72"/>
                  </a:moveTo>
                  <a:cubicBezTo>
                    <a:pt x="42" y="72"/>
                    <a:pt x="43" y="72"/>
                    <a:pt x="44" y="72"/>
                  </a:cubicBezTo>
                  <a:cubicBezTo>
                    <a:pt x="43" y="73"/>
                    <a:pt x="42" y="74"/>
                    <a:pt x="41" y="75"/>
                  </a:cubicBezTo>
                  <a:cubicBezTo>
                    <a:pt x="41" y="75"/>
                    <a:pt x="41" y="75"/>
                    <a:pt x="41" y="75"/>
                  </a:cubicBezTo>
                  <a:cubicBezTo>
                    <a:pt x="41" y="74"/>
                    <a:pt x="41" y="73"/>
                    <a:pt x="41" y="72"/>
                  </a:cubicBezTo>
                  <a:cubicBezTo>
                    <a:pt x="42" y="72"/>
                    <a:pt x="42" y="72"/>
                    <a:pt x="42" y="72"/>
                  </a:cubicBezTo>
                  <a:moveTo>
                    <a:pt x="60" y="75"/>
                  </a:moveTo>
                  <a:cubicBezTo>
                    <a:pt x="60" y="74"/>
                    <a:pt x="61" y="73"/>
                    <a:pt x="61" y="73"/>
                  </a:cubicBezTo>
                  <a:cubicBezTo>
                    <a:pt x="62" y="72"/>
                    <a:pt x="63" y="72"/>
                    <a:pt x="63" y="71"/>
                  </a:cubicBezTo>
                  <a:cubicBezTo>
                    <a:pt x="63" y="72"/>
                    <a:pt x="63" y="73"/>
                    <a:pt x="63" y="73"/>
                  </a:cubicBezTo>
                  <a:cubicBezTo>
                    <a:pt x="62" y="74"/>
                    <a:pt x="61" y="74"/>
                    <a:pt x="60" y="75"/>
                  </a:cubicBezTo>
                  <a:moveTo>
                    <a:pt x="43" y="75"/>
                  </a:moveTo>
                  <a:cubicBezTo>
                    <a:pt x="44" y="74"/>
                    <a:pt x="45" y="73"/>
                    <a:pt x="46" y="72"/>
                  </a:cubicBezTo>
                  <a:cubicBezTo>
                    <a:pt x="46" y="71"/>
                    <a:pt x="47" y="71"/>
                    <a:pt x="47" y="71"/>
                  </a:cubicBezTo>
                  <a:cubicBezTo>
                    <a:pt x="46" y="73"/>
                    <a:pt x="45" y="74"/>
                    <a:pt x="45" y="75"/>
                  </a:cubicBezTo>
                  <a:cubicBezTo>
                    <a:pt x="44" y="75"/>
                    <a:pt x="43" y="75"/>
                    <a:pt x="43" y="75"/>
                  </a:cubicBezTo>
                  <a:moveTo>
                    <a:pt x="47" y="75"/>
                  </a:moveTo>
                  <a:cubicBezTo>
                    <a:pt x="48" y="73"/>
                    <a:pt x="48" y="72"/>
                    <a:pt x="49" y="71"/>
                  </a:cubicBezTo>
                  <a:cubicBezTo>
                    <a:pt x="50" y="71"/>
                    <a:pt x="50" y="71"/>
                    <a:pt x="50" y="71"/>
                  </a:cubicBezTo>
                  <a:cubicBezTo>
                    <a:pt x="50" y="72"/>
                    <a:pt x="49" y="73"/>
                    <a:pt x="49" y="74"/>
                  </a:cubicBezTo>
                  <a:cubicBezTo>
                    <a:pt x="48" y="74"/>
                    <a:pt x="47" y="74"/>
                    <a:pt x="47" y="75"/>
                  </a:cubicBezTo>
                  <a:moveTo>
                    <a:pt x="26" y="72"/>
                  </a:moveTo>
                  <a:cubicBezTo>
                    <a:pt x="24" y="72"/>
                    <a:pt x="23" y="71"/>
                    <a:pt x="22" y="70"/>
                  </a:cubicBezTo>
                  <a:cubicBezTo>
                    <a:pt x="23" y="69"/>
                    <a:pt x="25" y="69"/>
                    <a:pt x="26" y="68"/>
                  </a:cubicBezTo>
                  <a:cubicBezTo>
                    <a:pt x="27" y="68"/>
                    <a:pt x="27" y="68"/>
                    <a:pt x="27" y="68"/>
                  </a:cubicBezTo>
                  <a:cubicBezTo>
                    <a:pt x="26" y="70"/>
                    <a:pt x="26" y="71"/>
                    <a:pt x="26" y="72"/>
                  </a:cubicBezTo>
                  <a:moveTo>
                    <a:pt x="21" y="69"/>
                  </a:moveTo>
                  <a:cubicBezTo>
                    <a:pt x="21" y="69"/>
                    <a:pt x="20" y="69"/>
                    <a:pt x="20" y="68"/>
                  </a:cubicBezTo>
                  <a:cubicBezTo>
                    <a:pt x="21" y="67"/>
                    <a:pt x="22" y="67"/>
                    <a:pt x="23" y="66"/>
                  </a:cubicBezTo>
                  <a:cubicBezTo>
                    <a:pt x="23" y="66"/>
                    <a:pt x="24" y="67"/>
                    <a:pt x="24" y="67"/>
                  </a:cubicBezTo>
                  <a:cubicBezTo>
                    <a:pt x="23" y="68"/>
                    <a:pt x="22" y="69"/>
                    <a:pt x="21" y="69"/>
                  </a:cubicBezTo>
                  <a:moveTo>
                    <a:pt x="19" y="67"/>
                  </a:moveTo>
                  <a:cubicBezTo>
                    <a:pt x="18" y="67"/>
                    <a:pt x="18" y="67"/>
                    <a:pt x="18" y="67"/>
                  </a:cubicBezTo>
                  <a:cubicBezTo>
                    <a:pt x="18" y="66"/>
                    <a:pt x="18" y="65"/>
                    <a:pt x="19" y="65"/>
                  </a:cubicBezTo>
                  <a:cubicBezTo>
                    <a:pt x="19" y="64"/>
                    <a:pt x="19" y="64"/>
                    <a:pt x="20" y="64"/>
                  </a:cubicBezTo>
                  <a:cubicBezTo>
                    <a:pt x="20" y="64"/>
                    <a:pt x="21" y="65"/>
                    <a:pt x="22" y="65"/>
                  </a:cubicBezTo>
                  <a:cubicBezTo>
                    <a:pt x="21" y="66"/>
                    <a:pt x="20" y="66"/>
                    <a:pt x="19" y="67"/>
                  </a:cubicBezTo>
                  <a:moveTo>
                    <a:pt x="13" y="67"/>
                  </a:moveTo>
                  <a:cubicBezTo>
                    <a:pt x="13" y="66"/>
                    <a:pt x="14" y="65"/>
                    <a:pt x="14" y="65"/>
                  </a:cubicBezTo>
                  <a:cubicBezTo>
                    <a:pt x="15" y="64"/>
                    <a:pt x="15" y="64"/>
                    <a:pt x="16" y="64"/>
                  </a:cubicBezTo>
                  <a:cubicBezTo>
                    <a:pt x="16" y="64"/>
                    <a:pt x="15" y="65"/>
                    <a:pt x="15" y="66"/>
                  </a:cubicBezTo>
                  <a:cubicBezTo>
                    <a:pt x="14" y="66"/>
                    <a:pt x="14" y="67"/>
                    <a:pt x="13" y="67"/>
                  </a:cubicBezTo>
                  <a:moveTo>
                    <a:pt x="10" y="67"/>
                  </a:moveTo>
                  <a:cubicBezTo>
                    <a:pt x="10" y="66"/>
                    <a:pt x="9" y="65"/>
                    <a:pt x="9" y="64"/>
                  </a:cubicBezTo>
                  <a:cubicBezTo>
                    <a:pt x="9" y="64"/>
                    <a:pt x="10" y="63"/>
                    <a:pt x="10" y="62"/>
                  </a:cubicBezTo>
                  <a:cubicBezTo>
                    <a:pt x="11" y="63"/>
                    <a:pt x="11" y="63"/>
                    <a:pt x="11" y="64"/>
                  </a:cubicBezTo>
                  <a:cubicBezTo>
                    <a:pt x="11" y="64"/>
                    <a:pt x="11" y="65"/>
                    <a:pt x="10" y="66"/>
                  </a:cubicBezTo>
                  <a:cubicBezTo>
                    <a:pt x="10" y="67"/>
                    <a:pt x="10" y="67"/>
                    <a:pt x="10" y="67"/>
                  </a:cubicBezTo>
                  <a:moveTo>
                    <a:pt x="8" y="63"/>
                  </a:moveTo>
                  <a:cubicBezTo>
                    <a:pt x="7" y="62"/>
                    <a:pt x="7" y="62"/>
                    <a:pt x="7" y="61"/>
                  </a:cubicBezTo>
                  <a:cubicBezTo>
                    <a:pt x="7" y="60"/>
                    <a:pt x="8" y="60"/>
                    <a:pt x="8" y="59"/>
                  </a:cubicBezTo>
                  <a:cubicBezTo>
                    <a:pt x="9" y="60"/>
                    <a:pt x="9" y="61"/>
                    <a:pt x="10" y="61"/>
                  </a:cubicBezTo>
                  <a:cubicBezTo>
                    <a:pt x="9" y="62"/>
                    <a:pt x="8" y="62"/>
                    <a:pt x="8" y="63"/>
                  </a:cubicBezTo>
                  <a:moveTo>
                    <a:pt x="6" y="60"/>
                  </a:moveTo>
                  <a:cubicBezTo>
                    <a:pt x="6" y="59"/>
                    <a:pt x="6" y="59"/>
                    <a:pt x="6" y="59"/>
                  </a:cubicBezTo>
                  <a:cubicBezTo>
                    <a:pt x="6" y="59"/>
                    <a:pt x="7" y="58"/>
                    <a:pt x="7" y="57"/>
                  </a:cubicBezTo>
                  <a:cubicBezTo>
                    <a:pt x="7" y="57"/>
                    <a:pt x="7" y="58"/>
                    <a:pt x="8" y="58"/>
                  </a:cubicBezTo>
                  <a:cubicBezTo>
                    <a:pt x="7" y="59"/>
                    <a:pt x="7" y="59"/>
                    <a:pt x="6" y="60"/>
                  </a:cubicBezTo>
                  <a:moveTo>
                    <a:pt x="73" y="59"/>
                  </a:moveTo>
                  <a:cubicBezTo>
                    <a:pt x="72" y="58"/>
                    <a:pt x="72" y="58"/>
                    <a:pt x="72" y="58"/>
                  </a:cubicBezTo>
                  <a:cubicBezTo>
                    <a:pt x="73" y="57"/>
                    <a:pt x="73" y="57"/>
                    <a:pt x="74" y="56"/>
                  </a:cubicBezTo>
                  <a:cubicBezTo>
                    <a:pt x="74" y="57"/>
                    <a:pt x="73" y="58"/>
                    <a:pt x="73" y="59"/>
                  </a:cubicBezTo>
                  <a:moveTo>
                    <a:pt x="67" y="59"/>
                  </a:moveTo>
                  <a:cubicBezTo>
                    <a:pt x="68" y="58"/>
                    <a:pt x="68" y="57"/>
                    <a:pt x="69" y="57"/>
                  </a:cubicBezTo>
                  <a:cubicBezTo>
                    <a:pt x="69" y="56"/>
                    <a:pt x="70" y="55"/>
                    <a:pt x="70" y="55"/>
                  </a:cubicBezTo>
                  <a:cubicBezTo>
                    <a:pt x="71" y="55"/>
                    <a:pt x="71" y="54"/>
                    <a:pt x="72" y="54"/>
                  </a:cubicBezTo>
                  <a:cubicBezTo>
                    <a:pt x="73" y="55"/>
                    <a:pt x="73" y="55"/>
                    <a:pt x="73" y="55"/>
                  </a:cubicBezTo>
                  <a:cubicBezTo>
                    <a:pt x="72" y="56"/>
                    <a:pt x="71" y="57"/>
                    <a:pt x="70" y="58"/>
                  </a:cubicBezTo>
                  <a:cubicBezTo>
                    <a:pt x="70" y="58"/>
                    <a:pt x="70" y="58"/>
                    <a:pt x="70" y="58"/>
                  </a:cubicBezTo>
                  <a:cubicBezTo>
                    <a:pt x="70" y="58"/>
                    <a:pt x="70" y="58"/>
                    <a:pt x="70" y="58"/>
                  </a:cubicBezTo>
                  <a:cubicBezTo>
                    <a:pt x="69" y="58"/>
                    <a:pt x="69" y="58"/>
                    <a:pt x="68" y="58"/>
                  </a:cubicBezTo>
                  <a:cubicBezTo>
                    <a:pt x="68" y="59"/>
                    <a:pt x="67" y="59"/>
                    <a:pt x="67" y="59"/>
                  </a:cubicBezTo>
                  <a:moveTo>
                    <a:pt x="10" y="48"/>
                  </a:moveTo>
                  <a:cubicBezTo>
                    <a:pt x="10" y="48"/>
                    <a:pt x="10" y="47"/>
                    <a:pt x="10" y="47"/>
                  </a:cubicBezTo>
                  <a:cubicBezTo>
                    <a:pt x="10" y="47"/>
                    <a:pt x="10" y="47"/>
                    <a:pt x="10" y="47"/>
                  </a:cubicBezTo>
                  <a:cubicBezTo>
                    <a:pt x="10" y="48"/>
                    <a:pt x="10" y="48"/>
                    <a:pt x="10" y="48"/>
                  </a:cubicBezTo>
                  <a:cubicBezTo>
                    <a:pt x="10" y="48"/>
                    <a:pt x="10" y="48"/>
                    <a:pt x="10" y="48"/>
                  </a:cubicBezTo>
                  <a:moveTo>
                    <a:pt x="7" y="42"/>
                  </a:moveTo>
                  <a:cubicBezTo>
                    <a:pt x="6" y="42"/>
                    <a:pt x="6" y="42"/>
                    <a:pt x="6" y="42"/>
                  </a:cubicBezTo>
                  <a:cubicBezTo>
                    <a:pt x="7" y="42"/>
                    <a:pt x="7" y="41"/>
                    <a:pt x="8" y="40"/>
                  </a:cubicBezTo>
                  <a:cubicBezTo>
                    <a:pt x="8" y="41"/>
                    <a:pt x="7" y="41"/>
                    <a:pt x="7" y="42"/>
                  </a:cubicBezTo>
                  <a:cubicBezTo>
                    <a:pt x="7" y="42"/>
                    <a:pt x="7" y="42"/>
                    <a:pt x="7" y="42"/>
                  </a:cubicBezTo>
                  <a:moveTo>
                    <a:pt x="5" y="42"/>
                  </a:moveTo>
                  <a:cubicBezTo>
                    <a:pt x="4" y="42"/>
                    <a:pt x="4" y="42"/>
                    <a:pt x="4" y="42"/>
                  </a:cubicBezTo>
                  <a:cubicBezTo>
                    <a:pt x="4" y="41"/>
                    <a:pt x="4" y="41"/>
                    <a:pt x="4" y="41"/>
                  </a:cubicBezTo>
                  <a:cubicBezTo>
                    <a:pt x="4" y="40"/>
                    <a:pt x="5" y="39"/>
                    <a:pt x="6" y="38"/>
                  </a:cubicBezTo>
                  <a:cubicBezTo>
                    <a:pt x="6" y="38"/>
                    <a:pt x="7" y="38"/>
                    <a:pt x="7" y="38"/>
                  </a:cubicBezTo>
                  <a:cubicBezTo>
                    <a:pt x="6" y="40"/>
                    <a:pt x="6" y="41"/>
                    <a:pt x="5" y="42"/>
                  </a:cubicBezTo>
                  <a:moveTo>
                    <a:pt x="4" y="38"/>
                  </a:moveTo>
                  <a:cubicBezTo>
                    <a:pt x="4" y="38"/>
                    <a:pt x="4" y="38"/>
                    <a:pt x="4" y="38"/>
                  </a:cubicBezTo>
                  <a:cubicBezTo>
                    <a:pt x="5" y="38"/>
                    <a:pt x="5" y="38"/>
                    <a:pt x="5" y="38"/>
                  </a:cubicBezTo>
                  <a:cubicBezTo>
                    <a:pt x="4" y="38"/>
                    <a:pt x="4" y="38"/>
                    <a:pt x="4" y="38"/>
                  </a:cubicBezTo>
                  <a:moveTo>
                    <a:pt x="73" y="30"/>
                  </a:moveTo>
                  <a:cubicBezTo>
                    <a:pt x="73" y="30"/>
                    <a:pt x="73" y="29"/>
                    <a:pt x="73" y="29"/>
                  </a:cubicBezTo>
                  <a:cubicBezTo>
                    <a:pt x="73" y="29"/>
                    <a:pt x="74" y="29"/>
                    <a:pt x="74" y="28"/>
                  </a:cubicBezTo>
                  <a:cubicBezTo>
                    <a:pt x="74" y="29"/>
                    <a:pt x="74" y="29"/>
                    <a:pt x="73" y="30"/>
                  </a:cubicBezTo>
                  <a:cubicBezTo>
                    <a:pt x="73" y="30"/>
                    <a:pt x="73" y="30"/>
                    <a:pt x="73" y="30"/>
                  </a:cubicBezTo>
                  <a:moveTo>
                    <a:pt x="17" y="18"/>
                  </a:moveTo>
                  <a:cubicBezTo>
                    <a:pt x="17" y="17"/>
                    <a:pt x="17" y="17"/>
                    <a:pt x="17" y="17"/>
                  </a:cubicBezTo>
                  <a:cubicBezTo>
                    <a:pt x="17" y="16"/>
                    <a:pt x="17" y="15"/>
                    <a:pt x="18" y="14"/>
                  </a:cubicBezTo>
                  <a:cubicBezTo>
                    <a:pt x="18" y="15"/>
                    <a:pt x="18" y="15"/>
                    <a:pt x="19" y="16"/>
                  </a:cubicBezTo>
                  <a:cubicBezTo>
                    <a:pt x="18" y="16"/>
                    <a:pt x="17" y="17"/>
                    <a:pt x="17" y="18"/>
                  </a:cubicBezTo>
                  <a:moveTo>
                    <a:pt x="43" y="9"/>
                  </a:moveTo>
                  <a:cubicBezTo>
                    <a:pt x="44" y="9"/>
                    <a:pt x="44" y="9"/>
                    <a:pt x="44" y="8"/>
                  </a:cubicBezTo>
                  <a:cubicBezTo>
                    <a:pt x="45" y="7"/>
                    <a:pt x="45" y="5"/>
                    <a:pt x="46" y="3"/>
                  </a:cubicBezTo>
                  <a:cubicBezTo>
                    <a:pt x="49" y="4"/>
                    <a:pt x="52" y="4"/>
                    <a:pt x="55" y="6"/>
                  </a:cubicBezTo>
                  <a:cubicBezTo>
                    <a:pt x="54" y="7"/>
                    <a:pt x="54" y="9"/>
                    <a:pt x="53" y="10"/>
                  </a:cubicBezTo>
                  <a:cubicBezTo>
                    <a:pt x="53" y="11"/>
                    <a:pt x="54" y="12"/>
                    <a:pt x="54" y="12"/>
                  </a:cubicBezTo>
                  <a:cubicBezTo>
                    <a:pt x="58" y="14"/>
                    <a:pt x="61" y="16"/>
                    <a:pt x="63" y="19"/>
                  </a:cubicBezTo>
                  <a:cubicBezTo>
                    <a:pt x="64" y="19"/>
                    <a:pt x="64" y="19"/>
                    <a:pt x="65" y="19"/>
                  </a:cubicBezTo>
                  <a:cubicBezTo>
                    <a:pt x="65" y="19"/>
                    <a:pt x="65" y="19"/>
                    <a:pt x="65" y="19"/>
                  </a:cubicBezTo>
                  <a:cubicBezTo>
                    <a:pt x="67" y="18"/>
                    <a:pt x="68" y="17"/>
                    <a:pt x="70" y="16"/>
                  </a:cubicBezTo>
                  <a:cubicBezTo>
                    <a:pt x="70" y="17"/>
                    <a:pt x="70" y="17"/>
                    <a:pt x="70" y="17"/>
                  </a:cubicBezTo>
                  <a:cubicBezTo>
                    <a:pt x="71" y="18"/>
                    <a:pt x="72" y="19"/>
                    <a:pt x="72" y="21"/>
                  </a:cubicBezTo>
                  <a:cubicBezTo>
                    <a:pt x="73" y="22"/>
                    <a:pt x="74" y="23"/>
                    <a:pt x="74" y="23"/>
                  </a:cubicBezTo>
                  <a:cubicBezTo>
                    <a:pt x="74" y="23"/>
                    <a:pt x="74" y="24"/>
                    <a:pt x="74" y="25"/>
                  </a:cubicBezTo>
                  <a:cubicBezTo>
                    <a:pt x="73" y="25"/>
                    <a:pt x="72" y="26"/>
                    <a:pt x="70" y="27"/>
                  </a:cubicBezTo>
                  <a:cubicBezTo>
                    <a:pt x="70" y="28"/>
                    <a:pt x="69" y="28"/>
                    <a:pt x="70" y="29"/>
                  </a:cubicBezTo>
                  <a:cubicBezTo>
                    <a:pt x="70" y="30"/>
                    <a:pt x="70" y="31"/>
                    <a:pt x="71" y="33"/>
                  </a:cubicBezTo>
                  <a:cubicBezTo>
                    <a:pt x="71" y="33"/>
                    <a:pt x="71" y="33"/>
                    <a:pt x="71" y="33"/>
                  </a:cubicBezTo>
                  <a:cubicBezTo>
                    <a:pt x="71" y="35"/>
                    <a:pt x="71" y="37"/>
                    <a:pt x="71" y="39"/>
                  </a:cubicBezTo>
                  <a:cubicBezTo>
                    <a:pt x="71" y="39"/>
                    <a:pt x="71" y="40"/>
                    <a:pt x="71" y="40"/>
                  </a:cubicBezTo>
                  <a:cubicBezTo>
                    <a:pt x="71" y="41"/>
                    <a:pt x="72" y="42"/>
                    <a:pt x="72" y="42"/>
                  </a:cubicBezTo>
                  <a:cubicBezTo>
                    <a:pt x="74" y="42"/>
                    <a:pt x="76" y="42"/>
                    <a:pt x="77" y="43"/>
                  </a:cubicBezTo>
                  <a:cubicBezTo>
                    <a:pt x="77" y="46"/>
                    <a:pt x="76" y="49"/>
                    <a:pt x="75" y="52"/>
                  </a:cubicBezTo>
                  <a:cubicBezTo>
                    <a:pt x="74" y="52"/>
                    <a:pt x="73" y="52"/>
                    <a:pt x="72" y="52"/>
                  </a:cubicBezTo>
                  <a:cubicBezTo>
                    <a:pt x="72" y="52"/>
                    <a:pt x="72" y="52"/>
                    <a:pt x="72" y="52"/>
                  </a:cubicBezTo>
                  <a:cubicBezTo>
                    <a:pt x="71" y="52"/>
                    <a:pt x="70" y="52"/>
                    <a:pt x="69" y="53"/>
                  </a:cubicBezTo>
                  <a:cubicBezTo>
                    <a:pt x="67" y="54"/>
                    <a:pt x="66" y="55"/>
                    <a:pt x="65" y="56"/>
                  </a:cubicBezTo>
                  <a:cubicBezTo>
                    <a:pt x="65" y="58"/>
                    <a:pt x="63" y="59"/>
                    <a:pt x="62" y="61"/>
                  </a:cubicBezTo>
                  <a:cubicBezTo>
                    <a:pt x="61" y="61"/>
                    <a:pt x="61" y="62"/>
                    <a:pt x="62" y="63"/>
                  </a:cubicBezTo>
                  <a:cubicBezTo>
                    <a:pt x="62" y="64"/>
                    <a:pt x="63" y="66"/>
                    <a:pt x="64" y="67"/>
                  </a:cubicBezTo>
                  <a:cubicBezTo>
                    <a:pt x="62" y="69"/>
                    <a:pt x="59" y="71"/>
                    <a:pt x="56" y="72"/>
                  </a:cubicBezTo>
                  <a:cubicBezTo>
                    <a:pt x="55" y="71"/>
                    <a:pt x="54" y="69"/>
                    <a:pt x="54" y="68"/>
                  </a:cubicBezTo>
                  <a:cubicBezTo>
                    <a:pt x="53" y="67"/>
                    <a:pt x="53" y="67"/>
                    <a:pt x="52" y="67"/>
                  </a:cubicBezTo>
                  <a:cubicBezTo>
                    <a:pt x="52" y="67"/>
                    <a:pt x="52" y="67"/>
                    <a:pt x="52" y="67"/>
                  </a:cubicBezTo>
                  <a:cubicBezTo>
                    <a:pt x="48" y="68"/>
                    <a:pt x="45" y="69"/>
                    <a:pt x="42" y="69"/>
                  </a:cubicBezTo>
                  <a:cubicBezTo>
                    <a:pt x="41" y="69"/>
                    <a:pt x="41" y="69"/>
                    <a:pt x="40" y="69"/>
                  </a:cubicBezTo>
                  <a:cubicBezTo>
                    <a:pt x="40" y="69"/>
                    <a:pt x="40" y="69"/>
                    <a:pt x="40" y="69"/>
                  </a:cubicBezTo>
                  <a:cubicBezTo>
                    <a:pt x="40" y="69"/>
                    <a:pt x="39" y="69"/>
                    <a:pt x="39" y="70"/>
                  </a:cubicBezTo>
                  <a:cubicBezTo>
                    <a:pt x="38" y="72"/>
                    <a:pt x="38" y="73"/>
                    <a:pt x="38" y="75"/>
                  </a:cubicBezTo>
                  <a:cubicBezTo>
                    <a:pt x="35" y="74"/>
                    <a:pt x="32" y="74"/>
                    <a:pt x="29" y="73"/>
                  </a:cubicBezTo>
                  <a:cubicBezTo>
                    <a:pt x="29" y="71"/>
                    <a:pt x="29" y="69"/>
                    <a:pt x="30" y="68"/>
                  </a:cubicBezTo>
                  <a:cubicBezTo>
                    <a:pt x="30" y="67"/>
                    <a:pt x="30" y="66"/>
                    <a:pt x="29" y="66"/>
                  </a:cubicBezTo>
                  <a:cubicBezTo>
                    <a:pt x="25" y="64"/>
                    <a:pt x="22" y="62"/>
                    <a:pt x="20" y="59"/>
                  </a:cubicBezTo>
                  <a:cubicBezTo>
                    <a:pt x="19" y="59"/>
                    <a:pt x="19" y="59"/>
                    <a:pt x="19" y="59"/>
                  </a:cubicBezTo>
                  <a:cubicBezTo>
                    <a:pt x="18" y="59"/>
                    <a:pt x="18" y="59"/>
                    <a:pt x="18" y="59"/>
                  </a:cubicBezTo>
                  <a:cubicBezTo>
                    <a:pt x="16" y="60"/>
                    <a:pt x="15" y="61"/>
                    <a:pt x="14" y="61"/>
                  </a:cubicBezTo>
                  <a:cubicBezTo>
                    <a:pt x="12" y="59"/>
                    <a:pt x="10" y="56"/>
                    <a:pt x="9" y="53"/>
                  </a:cubicBezTo>
                  <a:cubicBezTo>
                    <a:pt x="10" y="53"/>
                    <a:pt x="12" y="52"/>
                    <a:pt x="13" y="51"/>
                  </a:cubicBezTo>
                  <a:cubicBezTo>
                    <a:pt x="14" y="51"/>
                    <a:pt x="14" y="50"/>
                    <a:pt x="14" y="49"/>
                  </a:cubicBezTo>
                  <a:cubicBezTo>
                    <a:pt x="12" y="46"/>
                    <a:pt x="12" y="43"/>
                    <a:pt x="12" y="39"/>
                  </a:cubicBezTo>
                  <a:cubicBezTo>
                    <a:pt x="12" y="39"/>
                    <a:pt x="12" y="38"/>
                    <a:pt x="12" y="38"/>
                  </a:cubicBezTo>
                  <a:cubicBezTo>
                    <a:pt x="12" y="37"/>
                    <a:pt x="11" y="36"/>
                    <a:pt x="11" y="36"/>
                  </a:cubicBezTo>
                  <a:cubicBezTo>
                    <a:pt x="9" y="36"/>
                    <a:pt x="7" y="35"/>
                    <a:pt x="6" y="35"/>
                  </a:cubicBezTo>
                  <a:cubicBezTo>
                    <a:pt x="6" y="32"/>
                    <a:pt x="7" y="29"/>
                    <a:pt x="8" y="26"/>
                  </a:cubicBezTo>
                  <a:cubicBezTo>
                    <a:pt x="10" y="26"/>
                    <a:pt x="11" y="27"/>
                    <a:pt x="13" y="27"/>
                  </a:cubicBezTo>
                  <a:cubicBezTo>
                    <a:pt x="13" y="27"/>
                    <a:pt x="13" y="27"/>
                    <a:pt x="13" y="27"/>
                  </a:cubicBezTo>
                  <a:cubicBezTo>
                    <a:pt x="14" y="27"/>
                    <a:pt x="14" y="27"/>
                    <a:pt x="15" y="26"/>
                  </a:cubicBezTo>
                  <a:cubicBezTo>
                    <a:pt x="16" y="25"/>
                    <a:pt x="17" y="23"/>
                    <a:pt x="18" y="21"/>
                  </a:cubicBezTo>
                  <a:cubicBezTo>
                    <a:pt x="18" y="21"/>
                    <a:pt x="18" y="21"/>
                    <a:pt x="18" y="21"/>
                  </a:cubicBezTo>
                  <a:cubicBezTo>
                    <a:pt x="19" y="20"/>
                    <a:pt x="20" y="18"/>
                    <a:pt x="21" y="17"/>
                  </a:cubicBezTo>
                  <a:cubicBezTo>
                    <a:pt x="22" y="17"/>
                    <a:pt x="22" y="16"/>
                    <a:pt x="22" y="15"/>
                  </a:cubicBezTo>
                  <a:cubicBezTo>
                    <a:pt x="21" y="14"/>
                    <a:pt x="20" y="12"/>
                    <a:pt x="19" y="11"/>
                  </a:cubicBezTo>
                  <a:cubicBezTo>
                    <a:pt x="22" y="9"/>
                    <a:pt x="24" y="7"/>
                    <a:pt x="27" y="6"/>
                  </a:cubicBezTo>
                  <a:cubicBezTo>
                    <a:pt x="28" y="8"/>
                    <a:pt x="29" y="9"/>
                    <a:pt x="30" y="10"/>
                  </a:cubicBezTo>
                  <a:cubicBezTo>
                    <a:pt x="30" y="11"/>
                    <a:pt x="31" y="11"/>
                    <a:pt x="31" y="11"/>
                  </a:cubicBezTo>
                  <a:cubicBezTo>
                    <a:pt x="31" y="11"/>
                    <a:pt x="31" y="11"/>
                    <a:pt x="32" y="11"/>
                  </a:cubicBezTo>
                  <a:cubicBezTo>
                    <a:pt x="35" y="10"/>
                    <a:pt x="38" y="9"/>
                    <a:pt x="42" y="9"/>
                  </a:cubicBezTo>
                  <a:cubicBezTo>
                    <a:pt x="42" y="9"/>
                    <a:pt x="42" y="9"/>
                    <a:pt x="43" y="9"/>
                  </a:cubicBezTo>
                  <a:cubicBezTo>
                    <a:pt x="43" y="9"/>
                    <a:pt x="43" y="9"/>
                    <a:pt x="43" y="9"/>
                  </a:cubicBezTo>
                  <a:moveTo>
                    <a:pt x="44" y="0"/>
                  </a:moveTo>
                  <a:cubicBezTo>
                    <a:pt x="44" y="0"/>
                    <a:pt x="43" y="1"/>
                    <a:pt x="43" y="1"/>
                  </a:cubicBezTo>
                  <a:cubicBezTo>
                    <a:pt x="43" y="3"/>
                    <a:pt x="42" y="5"/>
                    <a:pt x="42" y="6"/>
                  </a:cubicBezTo>
                  <a:cubicBezTo>
                    <a:pt x="42" y="6"/>
                    <a:pt x="42" y="6"/>
                    <a:pt x="42" y="6"/>
                  </a:cubicBezTo>
                  <a:cubicBezTo>
                    <a:pt x="38" y="6"/>
                    <a:pt x="35" y="7"/>
                    <a:pt x="32" y="8"/>
                  </a:cubicBezTo>
                  <a:cubicBezTo>
                    <a:pt x="31" y="6"/>
                    <a:pt x="30" y="5"/>
                    <a:pt x="29" y="4"/>
                  </a:cubicBezTo>
                  <a:cubicBezTo>
                    <a:pt x="29" y="3"/>
                    <a:pt x="28" y="3"/>
                    <a:pt x="28" y="3"/>
                  </a:cubicBezTo>
                  <a:cubicBezTo>
                    <a:pt x="28" y="3"/>
                    <a:pt x="27" y="3"/>
                    <a:pt x="27" y="3"/>
                  </a:cubicBezTo>
                  <a:cubicBezTo>
                    <a:pt x="23" y="5"/>
                    <a:pt x="20" y="7"/>
                    <a:pt x="16" y="10"/>
                  </a:cubicBezTo>
                  <a:cubicBezTo>
                    <a:pt x="16" y="10"/>
                    <a:pt x="16" y="10"/>
                    <a:pt x="16" y="11"/>
                  </a:cubicBezTo>
                  <a:cubicBezTo>
                    <a:pt x="16" y="11"/>
                    <a:pt x="16" y="11"/>
                    <a:pt x="16" y="11"/>
                  </a:cubicBezTo>
                  <a:cubicBezTo>
                    <a:pt x="15" y="13"/>
                    <a:pt x="15" y="15"/>
                    <a:pt x="14" y="17"/>
                  </a:cubicBezTo>
                  <a:cubicBezTo>
                    <a:pt x="13" y="17"/>
                    <a:pt x="13" y="18"/>
                    <a:pt x="14" y="18"/>
                  </a:cubicBezTo>
                  <a:cubicBezTo>
                    <a:pt x="14" y="19"/>
                    <a:pt x="15" y="19"/>
                    <a:pt x="15" y="20"/>
                  </a:cubicBezTo>
                  <a:cubicBezTo>
                    <a:pt x="14" y="21"/>
                    <a:pt x="13" y="23"/>
                    <a:pt x="13" y="24"/>
                  </a:cubicBezTo>
                  <a:cubicBezTo>
                    <a:pt x="11" y="24"/>
                    <a:pt x="9" y="23"/>
                    <a:pt x="8" y="23"/>
                  </a:cubicBezTo>
                  <a:cubicBezTo>
                    <a:pt x="7" y="23"/>
                    <a:pt x="7" y="23"/>
                    <a:pt x="7" y="23"/>
                  </a:cubicBezTo>
                  <a:cubicBezTo>
                    <a:pt x="7" y="23"/>
                    <a:pt x="6" y="23"/>
                    <a:pt x="6" y="24"/>
                  </a:cubicBezTo>
                  <a:cubicBezTo>
                    <a:pt x="6" y="25"/>
                    <a:pt x="6" y="25"/>
                    <a:pt x="6" y="25"/>
                  </a:cubicBezTo>
                  <a:cubicBezTo>
                    <a:pt x="5" y="25"/>
                    <a:pt x="5" y="25"/>
                    <a:pt x="5" y="25"/>
                  </a:cubicBezTo>
                  <a:cubicBezTo>
                    <a:pt x="3" y="29"/>
                    <a:pt x="1" y="38"/>
                    <a:pt x="0" y="43"/>
                  </a:cubicBezTo>
                  <a:cubicBezTo>
                    <a:pt x="0" y="43"/>
                    <a:pt x="1" y="44"/>
                    <a:pt x="2" y="44"/>
                  </a:cubicBezTo>
                  <a:cubicBezTo>
                    <a:pt x="3" y="45"/>
                    <a:pt x="5" y="45"/>
                    <a:pt x="7" y="45"/>
                  </a:cubicBezTo>
                  <a:cubicBezTo>
                    <a:pt x="7" y="46"/>
                    <a:pt x="7" y="46"/>
                    <a:pt x="7" y="46"/>
                  </a:cubicBezTo>
                  <a:cubicBezTo>
                    <a:pt x="7" y="47"/>
                    <a:pt x="7" y="49"/>
                    <a:pt x="7" y="51"/>
                  </a:cubicBezTo>
                  <a:cubicBezTo>
                    <a:pt x="6" y="52"/>
                    <a:pt x="6" y="52"/>
                    <a:pt x="6" y="52"/>
                  </a:cubicBezTo>
                  <a:cubicBezTo>
                    <a:pt x="6" y="52"/>
                    <a:pt x="5" y="52"/>
                    <a:pt x="5" y="53"/>
                  </a:cubicBezTo>
                  <a:cubicBezTo>
                    <a:pt x="5" y="55"/>
                    <a:pt x="4" y="57"/>
                    <a:pt x="3" y="59"/>
                  </a:cubicBezTo>
                  <a:cubicBezTo>
                    <a:pt x="3" y="59"/>
                    <a:pt x="3" y="59"/>
                    <a:pt x="3" y="59"/>
                  </a:cubicBezTo>
                  <a:cubicBezTo>
                    <a:pt x="3" y="59"/>
                    <a:pt x="3" y="59"/>
                    <a:pt x="3" y="59"/>
                  </a:cubicBezTo>
                  <a:cubicBezTo>
                    <a:pt x="3" y="60"/>
                    <a:pt x="3" y="61"/>
                    <a:pt x="4" y="61"/>
                  </a:cubicBezTo>
                  <a:cubicBezTo>
                    <a:pt x="5" y="64"/>
                    <a:pt x="7" y="68"/>
                    <a:pt x="9" y="70"/>
                  </a:cubicBezTo>
                  <a:cubicBezTo>
                    <a:pt x="9" y="71"/>
                    <a:pt x="10" y="71"/>
                    <a:pt x="10" y="71"/>
                  </a:cubicBezTo>
                  <a:cubicBezTo>
                    <a:pt x="10" y="71"/>
                    <a:pt x="11" y="71"/>
                    <a:pt x="11" y="71"/>
                  </a:cubicBezTo>
                  <a:cubicBezTo>
                    <a:pt x="11" y="71"/>
                    <a:pt x="11" y="71"/>
                    <a:pt x="12" y="71"/>
                  </a:cubicBezTo>
                  <a:cubicBezTo>
                    <a:pt x="13" y="70"/>
                    <a:pt x="14" y="70"/>
                    <a:pt x="16" y="69"/>
                  </a:cubicBezTo>
                  <a:cubicBezTo>
                    <a:pt x="18" y="71"/>
                    <a:pt x="20" y="73"/>
                    <a:pt x="23" y="74"/>
                  </a:cubicBezTo>
                  <a:cubicBezTo>
                    <a:pt x="23" y="76"/>
                    <a:pt x="23" y="78"/>
                    <a:pt x="23" y="80"/>
                  </a:cubicBezTo>
                  <a:cubicBezTo>
                    <a:pt x="23" y="81"/>
                    <a:pt x="23" y="81"/>
                    <a:pt x="24" y="81"/>
                  </a:cubicBezTo>
                  <a:cubicBezTo>
                    <a:pt x="28" y="83"/>
                    <a:pt x="32" y="84"/>
                    <a:pt x="36" y="85"/>
                  </a:cubicBezTo>
                  <a:cubicBezTo>
                    <a:pt x="36" y="85"/>
                    <a:pt x="36" y="85"/>
                    <a:pt x="36" y="85"/>
                  </a:cubicBezTo>
                  <a:cubicBezTo>
                    <a:pt x="37" y="85"/>
                    <a:pt x="38" y="84"/>
                    <a:pt x="38" y="83"/>
                  </a:cubicBezTo>
                  <a:cubicBezTo>
                    <a:pt x="38" y="82"/>
                    <a:pt x="39" y="80"/>
                    <a:pt x="40" y="78"/>
                  </a:cubicBezTo>
                  <a:cubicBezTo>
                    <a:pt x="40" y="78"/>
                    <a:pt x="40" y="78"/>
                    <a:pt x="40" y="78"/>
                  </a:cubicBezTo>
                  <a:cubicBezTo>
                    <a:pt x="41" y="78"/>
                    <a:pt x="41" y="78"/>
                    <a:pt x="41" y="78"/>
                  </a:cubicBezTo>
                  <a:cubicBezTo>
                    <a:pt x="44" y="78"/>
                    <a:pt x="46" y="78"/>
                    <a:pt x="49" y="77"/>
                  </a:cubicBezTo>
                  <a:cubicBezTo>
                    <a:pt x="50" y="78"/>
                    <a:pt x="51" y="80"/>
                    <a:pt x="52" y="81"/>
                  </a:cubicBezTo>
                  <a:cubicBezTo>
                    <a:pt x="52" y="82"/>
                    <a:pt x="53" y="82"/>
                    <a:pt x="53" y="82"/>
                  </a:cubicBezTo>
                  <a:cubicBezTo>
                    <a:pt x="53" y="82"/>
                    <a:pt x="54" y="82"/>
                    <a:pt x="54" y="82"/>
                  </a:cubicBezTo>
                  <a:cubicBezTo>
                    <a:pt x="58" y="80"/>
                    <a:pt x="61" y="78"/>
                    <a:pt x="65" y="75"/>
                  </a:cubicBezTo>
                  <a:cubicBezTo>
                    <a:pt x="65" y="75"/>
                    <a:pt x="65" y="75"/>
                    <a:pt x="65" y="75"/>
                  </a:cubicBezTo>
                  <a:cubicBezTo>
                    <a:pt x="66" y="72"/>
                    <a:pt x="66" y="71"/>
                    <a:pt x="67" y="68"/>
                  </a:cubicBezTo>
                  <a:cubicBezTo>
                    <a:pt x="67" y="68"/>
                    <a:pt x="67" y="68"/>
                    <a:pt x="67" y="68"/>
                  </a:cubicBezTo>
                  <a:cubicBezTo>
                    <a:pt x="68" y="68"/>
                    <a:pt x="68" y="68"/>
                    <a:pt x="68" y="68"/>
                  </a:cubicBezTo>
                  <a:cubicBezTo>
                    <a:pt x="67" y="67"/>
                    <a:pt x="67" y="67"/>
                    <a:pt x="67" y="67"/>
                  </a:cubicBezTo>
                  <a:cubicBezTo>
                    <a:pt x="67" y="67"/>
                    <a:pt x="67" y="67"/>
                    <a:pt x="67" y="67"/>
                  </a:cubicBezTo>
                  <a:cubicBezTo>
                    <a:pt x="67" y="66"/>
                    <a:pt x="66" y="65"/>
                    <a:pt x="66" y="64"/>
                  </a:cubicBezTo>
                  <a:cubicBezTo>
                    <a:pt x="67" y="63"/>
                    <a:pt x="68" y="62"/>
                    <a:pt x="69" y="62"/>
                  </a:cubicBezTo>
                  <a:cubicBezTo>
                    <a:pt x="69" y="61"/>
                    <a:pt x="69" y="61"/>
                    <a:pt x="69" y="61"/>
                  </a:cubicBezTo>
                  <a:cubicBezTo>
                    <a:pt x="70" y="61"/>
                    <a:pt x="70" y="61"/>
                    <a:pt x="70" y="61"/>
                  </a:cubicBezTo>
                  <a:cubicBezTo>
                    <a:pt x="70" y="61"/>
                    <a:pt x="70" y="61"/>
                    <a:pt x="70" y="61"/>
                  </a:cubicBezTo>
                  <a:cubicBezTo>
                    <a:pt x="71" y="61"/>
                    <a:pt x="72" y="61"/>
                    <a:pt x="73" y="62"/>
                  </a:cubicBezTo>
                  <a:cubicBezTo>
                    <a:pt x="73" y="62"/>
                    <a:pt x="74" y="62"/>
                    <a:pt x="74" y="62"/>
                  </a:cubicBezTo>
                  <a:cubicBezTo>
                    <a:pt x="74" y="62"/>
                    <a:pt x="75" y="61"/>
                    <a:pt x="75" y="61"/>
                  </a:cubicBezTo>
                  <a:cubicBezTo>
                    <a:pt x="76" y="59"/>
                    <a:pt x="77" y="57"/>
                    <a:pt x="77" y="54"/>
                  </a:cubicBezTo>
                  <a:cubicBezTo>
                    <a:pt x="79" y="50"/>
                    <a:pt x="80" y="46"/>
                    <a:pt x="80" y="42"/>
                  </a:cubicBezTo>
                  <a:cubicBezTo>
                    <a:pt x="80" y="41"/>
                    <a:pt x="80" y="41"/>
                    <a:pt x="79" y="40"/>
                  </a:cubicBezTo>
                  <a:cubicBezTo>
                    <a:pt x="78" y="40"/>
                    <a:pt x="76" y="40"/>
                    <a:pt x="74" y="39"/>
                  </a:cubicBezTo>
                  <a:cubicBezTo>
                    <a:pt x="74" y="39"/>
                    <a:pt x="74" y="39"/>
                    <a:pt x="74" y="39"/>
                  </a:cubicBezTo>
                  <a:cubicBezTo>
                    <a:pt x="74" y="37"/>
                    <a:pt x="74" y="35"/>
                    <a:pt x="74" y="33"/>
                  </a:cubicBezTo>
                  <a:cubicBezTo>
                    <a:pt x="75" y="33"/>
                    <a:pt x="75" y="33"/>
                    <a:pt x="75" y="33"/>
                  </a:cubicBezTo>
                  <a:cubicBezTo>
                    <a:pt x="75" y="33"/>
                    <a:pt x="76" y="32"/>
                    <a:pt x="76" y="32"/>
                  </a:cubicBezTo>
                  <a:cubicBezTo>
                    <a:pt x="76" y="30"/>
                    <a:pt x="77" y="28"/>
                    <a:pt x="77" y="27"/>
                  </a:cubicBezTo>
                  <a:cubicBezTo>
                    <a:pt x="78" y="26"/>
                    <a:pt x="78" y="26"/>
                    <a:pt x="78" y="26"/>
                  </a:cubicBezTo>
                  <a:cubicBezTo>
                    <a:pt x="78" y="25"/>
                    <a:pt x="78" y="25"/>
                    <a:pt x="78" y="24"/>
                  </a:cubicBezTo>
                  <a:cubicBezTo>
                    <a:pt x="78" y="24"/>
                    <a:pt x="78" y="24"/>
                    <a:pt x="78" y="24"/>
                  </a:cubicBezTo>
                  <a:cubicBezTo>
                    <a:pt x="77" y="24"/>
                    <a:pt x="77" y="24"/>
                    <a:pt x="77" y="24"/>
                  </a:cubicBezTo>
                  <a:cubicBezTo>
                    <a:pt x="77" y="23"/>
                    <a:pt x="77" y="22"/>
                    <a:pt x="76" y="21"/>
                  </a:cubicBezTo>
                  <a:cubicBezTo>
                    <a:pt x="76" y="21"/>
                    <a:pt x="75" y="19"/>
                    <a:pt x="74" y="17"/>
                  </a:cubicBezTo>
                  <a:cubicBezTo>
                    <a:pt x="73" y="16"/>
                    <a:pt x="73" y="16"/>
                    <a:pt x="72" y="15"/>
                  </a:cubicBezTo>
                  <a:cubicBezTo>
                    <a:pt x="71" y="14"/>
                    <a:pt x="71" y="14"/>
                    <a:pt x="71" y="14"/>
                  </a:cubicBezTo>
                  <a:cubicBezTo>
                    <a:pt x="71" y="13"/>
                    <a:pt x="71" y="13"/>
                    <a:pt x="71" y="13"/>
                  </a:cubicBezTo>
                  <a:cubicBezTo>
                    <a:pt x="71" y="13"/>
                    <a:pt x="71" y="13"/>
                    <a:pt x="70" y="13"/>
                  </a:cubicBezTo>
                  <a:cubicBezTo>
                    <a:pt x="69" y="13"/>
                    <a:pt x="69" y="13"/>
                    <a:pt x="69" y="13"/>
                  </a:cubicBezTo>
                  <a:cubicBezTo>
                    <a:pt x="69" y="13"/>
                    <a:pt x="69" y="13"/>
                    <a:pt x="69" y="13"/>
                  </a:cubicBezTo>
                  <a:cubicBezTo>
                    <a:pt x="68" y="14"/>
                    <a:pt x="66" y="15"/>
                    <a:pt x="65" y="16"/>
                  </a:cubicBezTo>
                  <a:cubicBezTo>
                    <a:pt x="62" y="14"/>
                    <a:pt x="60" y="12"/>
                    <a:pt x="57" y="10"/>
                  </a:cubicBezTo>
                  <a:cubicBezTo>
                    <a:pt x="57" y="8"/>
                    <a:pt x="57" y="7"/>
                    <a:pt x="58" y="5"/>
                  </a:cubicBezTo>
                  <a:cubicBezTo>
                    <a:pt x="58" y="4"/>
                    <a:pt x="58" y="4"/>
                    <a:pt x="57" y="3"/>
                  </a:cubicBezTo>
                  <a:cubicBezTo>
                    <a:pt x="53" y="2"/>
                    <a:pt x="49" y="1"/>
                    <a:pt x="44" y="0"/>
                  </a:cubicBezTo>
                  <a:cubicBezTo>
                    <a:pt x="44" y="0"/>
                    <a:pt x="44" y="0"/>
                    <a:pt x="4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9" name="组合 178"/>
          <p:cNvGrpSpPr/>
          <p:nvPr/>
        </p:nvGrpSpPr>
        <p:grpSpPr>
          <a:xfrm>
            <a:off x="3132574" y="2831664"/>
            <a:ext cx="174699" cy="169064"/>
            <a:chOff x="2597015" y="4907933"/>
            <a:chExt cx="333349" cy="322596"/>
          </a:xfrm>
        </p:grpSpPr>
        <p:sp>
          <p:nvSpPr>
            <p:cNvPr id="180" name="Freeform 747"/>
            <p:cNvSpPr>
              <a:spLocks noEditPoints="1"/>
            </p:cNvSpPr>
            <p:nvPr/>
          </p:nvSpPr>
          <p:spPr bwMode="auto">
            <a:xfrm>
              <a:off x="2631067" y="4941985"/>
              <a:ext cx="265246" cy="254493"/>
            </a:xfrm>
            <a:custGeom>
              <a:avLst/>
              <a:gdLst>
                <a:gd name="T0" fmla="*/ 63 w 125"/>
                <a:gd name="T1" fmla="*/ 116 h 120"/>
                <a:gd name="T2" fmla="*/ 5 w 125"/>
                <a:gd name="T3" fmla="*/ 60 h 120"/>
                <a:gd name="T4" fmla="*/ 63 w 125"/>
                <a:gd name="T5" fmla="*/ 4 h 120"/>
                <a:gd name="T6" fmla="*/ 63 w 125"/>
                <a:gd name="T7" fmla="*/ 4 h 120"/>
                <a:gd name="T8" fmla="*/ 103 w 125"/>
                <a:gd name="T9" fmla="*/ 18 h 120"/>
                <a:gd name="T10" fmla="*/ 120 w 125"/>
                <a:gd name="T11" fmla="*/ 60 h 120"/>
                <a:gd name="T12" fmla="*/ 63 w 125"/>
                <a:gd name="T13" fmla="*/ 116 h 120"/>
                <a:gd name="T14" fmla="*/ 63 w 125"/>
                <a:gd name="T15" fmla="*/ 0 h 120"/>
                <a:gd name="T16" fmla="*/ 63 w 125"/>
                <a:gd name="T17" fmla="*/ 0 h 120"/>
                <a:gd name="T18" fmla="*/ 0 w 125"/>
                <a:gd name="T19" fmla="*/ 60 h 120"/>
                <a:gd name="T20" fmla="*/ 63 w 125"/>
                <a:gd name="T21" fmla="*/ 120 h 120"/>
                <a:gd name="T22" fmla="*/ 125 w 125"/>
                <a:gd name="T23" fmla="*/ 60 h 120"/>
                <a:gd name="T24" fmla="*/ 63 w 125"/>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20">
                  <a:moveTo>
                    <a:pt x="63" y="116"/>
                  </a:moveTo>
                  <a:cubicBezTo>
                    <a:pt x="35" y="116"/>
                    <a:pt x="5" y="98"/>
                    <a:pt x="5" y="60"/>
                  </a:cubicBezTo>
                  <a:cubicBezTo>
                    <a:pt x="5" y="22"/>
                    <a:pt x="35" y="4"/>
                    <a:pt x="63" y="4"/>
                  </a:cubicBezTo>
                  <a:cubicBezTo>
                    <a:pt x="63" y="4"/>
                    <a:pt x="63" y="4"/>
                    <a:pt x="63" y="4"/>
                  </a:cubicBezTo>
                  <a:cubicBezTo>
                    <a:pt x="78" y="4"/>
                    <a:pt x="92" y="9"/>
                    <a:pt x="103" y="18"/>
                  </a:cubicBezTo>
                  <a:cubicBezTo>
                    <a:pt x="114" y="28"/>
                    <a:pt x="120" y="43"/>
                    <a:pt x="120" y="60"/>
                  </a:cubicBezTo>
                  <a:cubicBezTo>
                    <a:pt x="120" y="98"/>
                    <a:pt x="90" y="116"/>
                    <a:pt x="63" y="116"/>
                  </a:cubicBezTo>
                  <a:moveTo>
                    <a:pt x="63" y="0"/>
                  </a:moveTo>
                  <a:cubicBezTo>
                    <a:pt x="63" y="0"/>
                    <a:pt x="63" y="0"/>
                    <a:pt x="63" y="0"/>
                  </a:cubicBezTo>
                  <a:cubicBezTo>
                    <a:pt x="32" y="0"/>
                    <a:pt x="0" y="20"/>
                    <a:pt x="0" y="60"/>
                  </a:cubicBezTo>
                  <a:cubicBezTo>
                    <a:pt x="0" y="100"/>
                    <a:pt x="32" y="120"/>
                    <a:pt x="63" y="120"/>
                  </a:cubicBezTo>
                  <a:cubicBezTo>
                    <a:pt x="94" y="120"/>
                    <a:pt x="125" y="100"/>
                    <a:pt x="125" y="60"/>
                  </a:cubicBezTo>
                  <a:cubicBezTo>
                    <a:pt x="125" y="20"/>
                    <a:pt x="94" y="0"/>
                    <a:pt x="6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1" name="Freeform 748"/>
            <p:cNvSpPr>
              <a:spLocks noEditPoints="1"/>
            </p:cNvSpPr>
            <p:nvPr/>
          </p:nvSpPr>
          <p:spPr bwMode="auto">
            <a:xfrm>
              <a:off x="2597015" y="4907933"/>
              <a:ext cx="333349" cy="322596"/>
            </a:xfrm>
            <a:custGeom>
              <a:avLst/>
              <a:gdLst>
                <a:gd name="T0" fmla="*/ 79 w 157"/>
                <a:gd name="T1" fmla="*/ 147 h 152"/>
                <a:gd name="T2" fmla="*/ 5 w 157"/>
                <a:gd name="T3" fmla="*/ 76 h 152"/>
                <a:gd name="T4" fmla="*/ 79 w 157"/>
                <a:gd name="T5" fmla="*/ 4 h 152"/>
                <a:gd name="T6" fmla="*/ 153 w 157"/>
                <a:gd name="T7" fmla="*/ 76 h 152"/>
                <a:gd name="T8" fmla="*/ 79 w 157"/>
                <a:gd name="T9" fmla="*/ 147 h 152"/>
                <a:gd name="T10" fmla="*/ 79 w 157"/>
                <a:gd name="T11" fmla="*/ 0 h 152"/>
                <a:gd name="T12" fmla="*/ 25 w 157"/>
                <a:gd name="T13" fmla="*/ 19 h 152"/>
                <a:gd name="T14" fmla="*/ 0 w 157"/>
                <a:gd name="T15" fmla="*/ 76 h 152"/>
                <a:gd name="T16" fmla="*/ 25 w 157"/>
                <a:gd name="T17" fmla="*/ 133 h 152"/>
                <a:gd name="T18" fmla="*/ 79 w 157"/>
                <a:gd name="T19" fmla="*/ 152 h 152"/>
                <a:gd name="T20" fmla="*/ 132 w 157"/>
                <a:gd name="T21" fmla="*/ 133 h 152"/>
                <a:gd name="T22" fmla="*/ 157 w 157"/>
                <a:gd name="T23" fmla="*/ 76 h 152"/>
                <a:gd name="T24" fmla="*/ 132 w 157"/>
                <a:gd name="T25" fmla="*/ 19 h 152"/>
                <a:gd name="T26" fmla="*/ 79 w 157"/>
                <a:gd name="T27"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52">
                  <a:moveTo>
                    <a:pt x="79" y="147"/>
                  </a:moveTo>
                  <a:cubicBezTo>
                    <a:pt x="42" y="147"/>
                    <a:pt x="5" y="124"/>
                    <a:pt x="5" y="76"/>
                  </a:cubicBezTo>
                  <a:cubicBezTo>
                    <a:pt x="5" y="28"/>
                    <a:pt x="42" y="4"/>
                    <a:pt x="79" y="4"/>
                  </a:cubicBezTo>
                  <a:cubicBezTo>
                    <a:pt x="116" y="4"/>
                    <a:pt x="153" y="28"/>
                    <a:pt x="153" y="76"/>
                  </a:cubicBezTo>
                  <a:cubicBezTo>
                    <a:pt x="153" y="124"/>
                    <a:pt x="116" y="147"/>
                    <a:pt x="79" y="147"/>
                  </a:cubicBezTo>
                  <a:moveTo>
                    <a:pt x="79" y="0"/>
                  </a:moveTo>
                  <a:cubicBezTo>
                    <a:pt x="58" y="0"/>
                    <a:pt x="39" y="7"/>
                    <a:pt x="25" y="19"/>
                  </a:cubicBezTo>
                  <a:cubicBezTo>
                    <a:pt x="9" y="33"/>
                    <a:pt x="0" y="53"/>
                    <a:pt x="0" y="76"/>
                  </a:cubicBezTo>
                  <a:cubicBezTo>
                    <a:pt x="0" y="99"/>
                    <a:pt x="9" y="119"/>
                    <a:pt x="25" y="133"/>
                  </a:cubicBezTo>
                  <a:cubicBezTo>
                    <a:pt x="39" y="145"/>
                    <a:pt x="58" y="152"/>
                    <a:pt x="79" y="152"/>
                  </a:cubicBezTo>
                  <a:cubicBezTo>
                    <a:pt x="99" y="152"/>
                    <a:pt x="118" y="145"/>
                    <a:pt x="132" y="133"/>
                  </a:cubicBezTo>
                  <a:cubicBezTo>
                    <a:pt x="148" y="119"/>
                    <a:pt x="157" y="99"/>
                    <a:pt x="157" y="76"/>
                  </a:cubicBezTo>
                  <a:cubicBezTo>
                    <a:pt x="157" y="53"/>
                    <a:pt x="148" y="33"/>
                    <a:pt x="132" y="19"/>
                  </a:cubicBezTo>
                  <a:cubicBezTo>
                    <a:pt x="118" y="7"/>
                    <a:pt x="99" y="0"/>
                    <a:pt x="7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2" name="Freeform 749"/>
            <p:cNvSpPr>
              <a:spLocks/>
            </p:cNvSpPr>
            <p:nvPr/>
          </p:nvSpPr>
          <p:spPr bwMode="auto">
            <a:xfrm>
              <a:off x="2752041" y="4963492"/>
              <a:ext cx="14338" cy="27779"/>
            </a:xfrm>
            <a:custGeom>
              <a:avLst/>
              <a:gdLst>
                <a:gd name="T0" fmla="*/ 4 w 7"/>
                <a:gd name="T1" fmla="*/ 0 h 13"/>
                <a:gd name="T2" fmla="*/ 1 w 7"/>
                <a:gd name="T3" fmla="*/ 1 h 13"/>
                <a:gd name="T4" fmla="*/ 2 w 7"/>
                <a:gd name="T5" fmla="*/ 12 h 13"/>
                <a:gd name="T6" fmla="*/ 3 w 7"/>
                <a:gd name="T7" fmla="*/ 13 h 13"/>
                <a:gd name="T8" fmla="*/ 4 w 7"/>
                <a:gd name="T9" fmla="*/ 13 h 13"/>
                <a:gd name="T10" fmla="*/ 6 w 7"/>
                <a:gd name="T11" fmla="*/ 10 h 13"/>
                <a:gd name="T12" fmla="*/ 6 w 7"/>
                <a:gd name="T13" fmla="*/ 3 h 13"/>
                <a:gd name="T14" fmla="*/ 5 w 7"/>
                <a:gd name="T15" fmla="*/ 0 h 13"/>
                <a:gd name="T16" fmla="*/ 4 w 7"/>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3">
                  <a:moveTo>
                    <a:pt x="4" y="0"/>
                  </a:moveTo>
                  <a:cubicBezTo>
                    <a:pt x="3" y="0"/>
                    <a:pt x="2" y="0"/>
                    <a:pt x="1" y="1"/>
                  </a:cubicBezTo>
                  <a:cubicBezTo>
                    <a:pt x="0" y="2"/>
                    <a:pt x="0" y="9"/>
                    <a:pt x="2" y="12"/>
                  </a:cubicBezTo>
                  <a:cubicBezTo>
                    <a:pt x="2" y="12"/>
                    <a:pt x="2" y="13"/>
                    <a:pt x="3" y="13"/>
                  </a:cubicBezTo>
                  <a:cubicBezTo>
                    <a:pt x="4" y="13"/>
                    <a:pt x="4" y="13"/>
                    <a:pt x="4" y="13"/>
                  </a:cubicBezTo>
                  <a:cubicBezTo>
                    <a:pt x="5" y="13"/>
                    <a:pt x="6" y="12"/>
                    <a:pt x="6" y="10"/>
                  </a:cubicBezTo>
                  <a:cubicBezTo>
                    <a:pt x="7" y="8"/>
                    <a:pt x="7" y="5"/>
                    <a:pt x="6" y="3"/>
                  </a:cubicBezTo>
                  <a:cubicBezTo>
                    <a:pt x="6" y="2"/>
                    <a:pt x="6" y="1"/>
                    <a:pt x="5" y="0"/>
                  </a:cubicBezTo>
                  <a:cubicBezTo>
                    <a:pt x="5" y="0"/>
                    <a:pt x="4" y="0"/>
                    <a:pt x="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3" name="Freeform 750"/>
            <p:cNvSpPr>
              <a:spLocks/>
            </p:cNvSpPr>
            <p:nvPr/>
          </p:nvSpPr>
          <p:spPr bwMode="auto">
            <a:xfrm>
              <a:off x="2752041" y="5141816"/>
              <a:ext cx="14338" cy="35844"/>
            </a:xfrm>
            <a:custGeom>
              <a:avLst/>
              <a:gdLst>
                <a:gd name="T0" fmla="*/ 3 w 7"/>
                <a:gd name="T1" fmla="*/ 0 h 17"/>
                <a:gd name="T2" fmla="*/ 1 w 7"/>
                <a:gd name="T3" fmla="*/ 2 h 17"/>
                <a:gd name="T4" fmla="*/ 1 w 7"/>
                <a:gd name="T5" fmla="*/ 14 h 17"/>
                <a:gd name="T6" fmla="*/ 2 w 7"/>
                <a:gd name="T7" fmla="*/ 16 h 17"/>
                <a:gd name="T8" fmla="*/ 4 w 7"/>
                <a:gd name="T9" fmla="*/ 17 h 17"/>
                <a:gd name="T10" fmla="*/ 6 w 7"/>
                <a:gd name="T11" fmla="*/ 16 h 17"/>
                <a:gd name="T12" fmla="*/ 5 w 7"/>
                <a:gd name="T13" fmla="*/ 1 h 17"/>
                <a:gd name="T14" fmla="*/ 4 w 7"/>
                <a:gd name="T15" fmla="*/ 0 h 17"/>
                <a:gd name="T16" fmla="*/ 3 w 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7">
                  <a:moveTo>
                    <a:pt x="3" y="0"/>
                  </a:moveTo>
                  <a:cubicBezTo>
                    <a:pt x="2" y="0"/>
                    <a:pt x="1" y="1"/>
                    <a:pt x="1" y="2"/>
                  </a:cubicBezTo>
                  <a:cubicBezTo>
                    <a:pt x="0" y="5"/>
                    <a:pt x="0" y="11"/>
                    <a:pt x="1" y="14"/>
                  </a:cubicBezTo>
                  <a:cubicBezTo>
                    <a:pt x="1" y="14"/>
                    <a:pt x="1" y="16"/>
                    <a:pt x="2" y="16"/>
                  </a:cubicBezTo>
                  <a:cubicBezTo>
                    <a:pt x="2" y="17"/>
                    <a:pt x="3" y="17"/>
                    <a:pt x="4" y="17"/>
                  </a:cubicBezTo>
                  <a:cubicBezTo>
                    <a:pt x="4" y="17"/>
                    <a:pt x="5" y="17"/>
                    <a:pt x="6" y="16"/>
                  </a:cubicBezTo>
                  <a:cubicBezTo>
                    <a:pt x="7" y="15"/>
                    <a:pt x="7" y="3"/>
                    <a:pt x="5" y="1"/>
                  </a:cubicBezTo>
                  <a:cubicBezTo>
                    <a:pt x="5" y="1"/>
                    <a:pt x="5" y="0"/>
                    <a:pt x="4" y="0"/>
                  </a:cubicBezTo>
                  <a:cubicBezTo>
                    <a:pt x="3" y="0"/>
                    <a:pt x="3" y="0"/>
                    <a:pt x="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4" name="Freeform 751"/>
            <p:cNvSpPr>
              <a:spLocks/>
            </p:cNvSpPr>
            <p:nvPr/>
          </p:nvSpPr>
          <p:spPr bwMode="auto">
            <a:xfrm>
              <a:off x="2651677" y="5062959"/>
              <a:ext cx="38532" cy="15234"/>
            </a:xfrm>
            <a:custGeom>
              <a:avLst/>
              <a:gdLst>
                <a:gd name="T0" fmla="*/ 9 w 18"/>
                <a:gd name="T1" fmla="*/ 0 h 7"/>
                <a:gd name="T2" fmla="*/ 3 w 18"/>
                <a:gd name="T3" fmla="*/ 1 h 7"/>
                <a:gd name="T4" fmla="*/ 1 w 18"/>
                <a:gd name="T5" fmla="*/ 2 h 7"/>
                <a:gd name="T6" fmla="*/ 1 w 18"/>
                <a:gd name="T7" fmla="*/ 6 h 7"/>
                <a:gd name="T8" fmla="*/ 8 w 18"/>
                <a:gd name="T9" fmla="*/ 7 h 7"/>
                <a:gd name="T10" fmla="*/ 16 w 18"/>
                <a:gd name="T11" fmla="*/ 5 h 7"/>
                <a:gd name="T12" fmla="*/ 17 w 18"/>
                <a:gd name="T13" fmla="*/ 4 h 7"/>
                <a:gd name="T14" fmla="*/ 17 w 18"/>
                <a:gd name="T15" fmla="*/ 2 h 7"/>
                <a:gd name="T16" fmla="*/ 15 w 18"/>
                <a:gd name="T17" fmla="*/ 1 h 7"/>
                <a:gd name="T18" fmla="*/ 9 w 18"/>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7">
                  <a:moveTo>
                    <a:pt x="9" y="0"/>
                  </a:moveTo>
                  <a:cubicBezTo>
                    <a:pt x="6" y="0"/>
                    <a:pt x="4" y="0"/>
                    <a:pt x="3" y="1"/>
                  </a:cubicBezTo>
                  <a:cubicBezTo>
                    <a:pt x="3" y="1"/>
                    <a:pt x="1" y="1"/>
                    <a:pt x="1" y="2"/>
                  </a:cubicBezTo>
                  <a:cubicBezTo>
                    <a:pt x="0" y="3"/>
                    <a:pt x="0" y="5"/>
                    <a:pt x="1" y="6"/>
                  </a:cubicBezTo>
                  <a:cubicBezTo>
                    <a:pt x="1" y="6"/>
                    <a:pt x="2" y="7"/>
                    <a:pt x="8" y="7"/>
                  </a:cubicBezTo>
                  <a:cubicBezTo>
                    <a:pt x="10" y="7"/>
                    <a:pt x="15" y="6"/>
                    <a:pt x="16" y="5"/>
                  </a:cubicBezTo>
                  <a:cubicBezTo>
                    <a:pt x="16" y="5"/>
                    <a:pt x="17" y="5"/>
                    <a:pt x="17" y="4"/>
                  </a:cubicBezTo>
                  <a:cubicBezTo>
                    <a:pt x="18" y="3"/>
                    <a:pt x="17" y="3"/>
                    <a:pt x="17" y="2"/>
                  </a:cubicBezTo>
                  <a:cubicBezTo>
                    <a:pt x="17" y="1"/>
                    <a:pt x="15" y="1"/>
                    <a:pt x="15" y="1"/>
                  </a:cubicBezTo>
                  <a:cubicBezTo>
                    <a:pt x="13" y="0"/>
                    <a:pt x="11" y="0"/>
                    <a:pt x="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5" name="Freeform 752"/>
            <p:cNvSpPr>
              <a:spLocks/>
            </p:cNvSpPr>
            <p:nvPr/>
          </p:nvSpPr>
          <p:spPr bwMode="auto">
            <a:xfrm>
              <a:off x="2830001" y="5062959"/>
              <a:ext cx="36740" cy="15234"/>
            </a:xfrm>
            <a:custGeom>
              <a:avLst/>
              <a:gdLst>
                <a:gd name="T0" fmla="*/ 9 w 17"/>
                <a:gd name="T1" fmla="*/ 0 h 7"/>
                <a:gd name="T2" fmla="*/ 1 w 17"/>
                <a:gd name="T3" fmla="*/ 2 h 7"/>
                <a:gd name="T4" fmla="*/ 0 w 17"/>
                <a:gd name="T5" fmla="*/ 3 h 7"/>
                <a:gd name="T6" fmla="*/ 0 w 17"/>
                <a:gd name="T7" fmla="*/ 5 h 7"/>
                <a:gd name="T8" fmla="*/ 2 w 17"/>
                <a:gd name="T9" fmla="*/ 6 h 7"/>
                <a:gd name="T10" fmla="*/ 9 w 17"/>
                <a:gd name="T11" fmla="*/ 7 h 7"/>
                <a:gd name="T12" fmla="*/ 14 w 17"/>
                <a:gd name="T13" fmla="*/ 6 h 7"/>
                <a:gd name="T14" fmla="*/ 17 w 17"/>
                <a:gd name="T15" fmla="*/ 5 h 7"/>
                <a:gd name="T16" fmla="*/ 16 w 17"/>
                <a:gd name="T17" fmla="*/ 1 h 7"/>
                <a:gd name="T18" fmla="*/ 9 w 1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7">
                  <a:moveTo>
                    <a:pt x="9" y="0"/>
                  </a:moveTo>
                  <a:cubicBezTo>
                    <a:pt x="7" y="0"/>
                    <a:pt x="3" y="0"/>
                    <a:pt x="1" y="2"/>
                  </a:cubicBezTo>
                  <a:cubicBezTo>
                    <a:pt x="1" y="2"/>
                    <a:pt x="0" y="2"/>
                    <a:pt x="0" y="3"/>
                  </a:cubicBezTo>
                  <a:cubicBezTo>
                    <a:pt x="0" y="4"/>
                    <a:pt x="0" y="4"/>
                    <a:pt x="0" y="5"/>
                  </a:cubicBezTo>
                  <a:cubicBezTo>
                    <a:pt x="1" y="6"/>
                    <a:pt x="2" y="6"/>
                    <a:pt x="2" y="6"/>
                  </a:cubicBezTo>
                  <a:cubicBezTo>
                    <a:pt x="4" y="6"/>
                    <a:pt x="6" y="7"/>
                    <a:pt x="9" y="7"/>
                  </a:cubicBezTo>
                  <a:cubicBezTo>
                    <a:pt x="11" y="7"/>
                    <a:pt x="13" y="7"/>
                    <a:pt x="14" y="6"/>
                  </a:cubicBezTo>
                  <a:cubicBezTo>
                    <a:pt x="15" y="6"/>
                    <a:pt x="16" y="6"/>
                    <a:pt x="17" y="5"/>
                  </a:cubicBezTo>
                  <a:cubicBezTo>
                    <a:pt x="17" y="4"/>
                    <a:pt x="17" y="2"/>
                    <a:pt x="16" y="1"/>
                  </a:cubicBezTo>
                  <a:cubicBezTo>
                    <a:pt x="16" y="1"/>
                    <a:pt x="15" y="0"/>
                    <a:pt x="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6" name="Freeform 753"/>
            <p:cNvSpPr>
              <a:spLocks/>
            </p:cNvSpPr>
            <p:nvPr/>
          </p:nvSpPr>
          <p:spPr bwMode="auto">
            <a:xfrm>
              <a:off x="2668703" y="5112244"/>
              <a:ext cx="19714" cy="17026"/>
            </a:xfrm>
            <a:custGeom>
              <a:avLst/>
              <a:gdLst>
                <a:gd name="T0" fmla="*/ 7 w 9"/>
                <a:gd name="T1" fmla="*/ 0 h 8"/>
                <a:gd name="T2" fmla="*/ 6 w 9"/>
                <a:gd name="T3" fmla="*/ 1 h 8"/>
                <a:gd name="T4" fmla="*/ 1 w 9"/>
                <a:gd name="T5" fmla="*/ 5 h 8"/>
                <a:gd name="T6" fmla="*/ 1 w 9"/>
                <a:gd name="T7" fmla="*/ 7 h 8"/>
                <a:gd name="T8" fmla="*/ 2 w 9"/>
                <a:gd name="T9" fmla="*/ 8 h 8"/>
                <a:gd name="T10" fmla="*/ 3 w 9"/>
                <a:gd name="T11" fmla="*/ 8 h 8"/>
                <a:gd name="T12" fmla="*/ 9 w 9"/>
                <a:gd name="T13" fmla="*/ 2 h 8"/>
                <a:gd name="T14" fmla="*/ 8 w 9"/>
                <a:gd name="T15" fmla="*/ 0 h 8"/>
                <a:gd name="T16" fmla="*/ 7 w 9"/>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7" y="0"/>
                  </a:moveTo>
                  <a:cubicBezTo>
                    <a:pt x="7" y="0"/>
                    <a:pt x="6" y="0"/>
                    <a:pt x="6" y="1"/>
                  </a:cubicBezTo>
                  <a:cubicBezTo>
                    <a:pt x="5" y="2"/>
                    <a:pt x="3" y="4"/>
                    <a:pt x="1" y="5"/>
                  </a:cubicBezTo>
                  <a:cubicBezTo>
                    <a:pt x="1" y="5"/>
                    <a:pt x="0" y="6"/>
                    <a:pt x="1" y="7"/>
                  </a:cubicBezTo>
                  <a:cubicBezTo>
                    <a:pt x="1" y="8"/>
                    <a:pt x="2" y="8"/>
                    <a:pt x="2" y="8"/>
                  </a:cubicBezTo>
                  <a:cubicBezTo>
                    <a:pt x="2" y="8"/>
                    <a:pt x="3" y="8"/>
                    <a:pt x="3" y="8"/>
                  </a:cubicBezTo>
                  <a:cubicBezTo>
                    <a:pt x="5" y="7"/>
                    <a:pt x="7" y="5"/>
                    <a:pt x="9" y="2"/>
                  </a:cubicBezTo>
                  <a:cubicBezTo>
                    <a:pt x="9" y="2"/>
                    <a:pt x="9" y="1"/>
                    <a:pt x="8" y="0"/>
                  </a:cubicBezTo>
                  <a:cubicBezTo>
                    <a:pt x="8" y="0"/>
                    <a:pt x="7" y="0"/>
                    <a:pt x="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7" name="Freeform 754"/>
            <p:cNvSpPr>
              <a:spLocks/>
            </p:cNvSpPr>
            <p:nvPr/>
          </p:nvSpPr>
          <p:spPr bwMode="auto">
            <a:xfrm>
              <a:off x="2709028" y="5143608"/>
              <a:ext cx="15234" cy="17026"/>
            </a:xfrm>
            <a:custGeom>
              <a:avLst/>
              <a:gdLst>
                <a:gd name="T0" fmla="*/ 5 w 7"/>
                <a:gd name="T1" fmla="*/ 0 h 8"/>
                <a:gd name="T2" fmla="*/ 4 w 7"/>
                <a:gd name="T3" fmla="*/ 1 h 8"/>
                <a:gd name="T4" fmla="*/ 1 w 7"/>
                <a:gd name="T5" fmla="*/ 6 h 8"/>
                <a:gd name="T6" fmla="*/ 1 w 7"/>
                <a:gd name="T7" fmla="*/ 8 h 8"/>
                <a:gd name="T8" fmla="*/ 2 w 7"/>
                <a:gd name="T9" fmla="*/ 8 h 8"/>
                <a:gd name="T10" fmla="*/ 3 w 7"/>
                <a:gd name="T11" fmla="*/ 8 h 8"/>
                <a:gd name="T12" fmla="*/ 6 w 7"/>
                <a:gd name="T13" fmla="*/ 3 h 8"/>
                <a:gd name="T14" fmla="*/ 6 w 7"/>
                <a:gd name="T15" fmla="*/ 1 h 8"/>
                <a:gd name="T16" fmla="*/ 5 w 7"/>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5" y="0"/>
                  </a:moveTo>
                  <a:cubicBezTo>
                    <a:pt x="5" y="0"/>
                    <a:pt x="4" y="1"/>
                    <a:pt x="4" y="1"/>
                  </a:cubicBezTo>
                  <a:cubicBezTo>
                    <a:pt x="2" y="3"/>
                    <a:pt x="2" y="4"/>
                    <a:pt x="1" y="6"/>
                  </a:cubicBezTo>
                  <a:cubicBezTo>
                    <a:pt x="0" y="7"/>
                    <a:pt x="0" y="8"/>
                    <a:pt x="1" y="8"/>
                  </a:cubicBezTo>
                  <a:cubicBezTo>
                    <a:pt x="1" y="8"/>
                    <a:pt x="2" y="8"/>
                    <a:pt x="2" y="8"/>
                  </a:cubicBezTo>
                  <a:cubicBezTo>
                    <a:pt x="2" y="8"/>
                    <a:pt x="3" y="8"/>
                    <a:pt x="3" y="8"/>
                  </a:cubicBezTo>
                  <a:cubicBezTo>
                    <a:pt x="5" y="6"/>
                    <a:pt x="5" y="5"/>
                    <a:pt x="6" y="3"/>
                  </a:cubicBezTo>
                  <a:cubicBezTo>
                    <a:pt x="7" y="2"/>
                    <a:pt x="7" y="1"/>
                    <a:pt x="6" y="1"/>
                  </a:cubicBezTo>
                  <a:cubicBezTo>
                    <a:pt x="6" y="0"/>
                    <a:pt x="5" y="0"/>
                    <a:pt x="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8" name="Freeform 755"/>
            <p:cNvSpPr>
              <a:spLocks/>
            </p:cNvSpPr>
            <p:nvPr/>
          </p:nvSpPr>
          <p:spPr bwMode="auto">
            <a:xfrm>
              <a:off x="2798638" y="5146296"/>
              <a:ext cx="17026" cy="12545"/>
            </a:xfrm>
            <a:custGeom>
              <a:avLst/>
              <a:gdLst>
                <a:gd name="T0" fmla="*/ 2 w 8"/>
                <a:gd name="T1" fmla="*/ 0 h 6"/>
                <a:gd name="T2" fmla="*/ 1 w 8"/>
                <a:gd name="T3" fmla="*/ 0 h 6"/>
                <a:gd name="T4" fmla="*/ 1 w 8"/>
                <a:gd name="T5" fmla="*/ 2 h 6"/>
                <a:gd name="T6" fmla="*/ 3 w 8"/>
                <a:gd name="T7" fmla="*/ 5 h 6"/>
                <a:gd name="T8" fmla="*/ 5 w 8"/>
                <a:gd name="T9" fmla="*/ 6 h 6"/>
                <a:gd name="T10" fmla="*/ 6 w 8"/>
                <a:gd name="T11" fmla="*/ 6 h 6"/>
                <a:gd name="T12" fmla="*/ 7 w 8"/>
                <a:gd name="T13" fmla="*/ 5 h 6"/>
                <a:gd name="T14" fmla="*/ 7 w 8"/>
                <a:gd name="T15" fmla="*/ 3 h 6"/>
                <a:gd name="T16" fmla="*/ 5 w 8"/>
                <a:gd name="T17" fmla="*/ 2 h 6"/>
                <a:gd name="T18" fmla="*/ 4 w 8"/>
                <a:gd name="T19" fmla="*/ 0 h 6"/>
                <a:gd name="T20" fmla="*/ 2 w 8"/>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6">
                  <a:moveTo>
                    <a:pt x="2" y="0"/>
                  </a:moveTo>
                  <a:cubicBezTo>
                    <a:pt x="2" y="0"/>
                    <a:pt x="2" y="0"/>
                    <a:pt x="1" y="0"/>
                  </a:cubicBezTo>
                  <a:cubicBezTo>
                    <a:pt x="1" y="1"/>
                    <a:pt x="0" y="2"/>
                    <a:pt x="1" y="2"/>
                  </a:cubicBezTo>
                  <a:cubicBezTo>
                    <a:pt x="2" y="3"/>
                    <a:pt x="2" y="4"/>
                    <a:pt x="3" y="5"/>
                  </a:cubicBezTo>
                  <a:cubicBezTo>
                    <a:pt x="3" y="5"/>
                    <a:pt x="4" y="6"/>
                    <a:pt x="5" y="6"/>
                  </a:cubicBezTo>
                  <a:cubicBezTo>
                    <a:pt x="5" y="6"/>
                    <a:pt x="6" y="6"/>
                    <a:pt x="6" y="6"/>
                  </a:cubicBezTo>
                  <a:cubicBezTo>
                    <a:pt x="6" y="6"/>
                    <a:pt x="7" y="6"/>
                    <a:pt x="7" y="5"/>
                  </a:cubicBezTo>
                  <a:cubicBezTo>
                    <a:pt x="8" y="5"/>
                    <a:pt x="7" y="4"/>
                    <a:pt x="7" y="3"/>
                  </a:cubicBezTo>
                  <a:cubicBezTo>
                    <a:pt x="6" y="3"/>
                    <a:pt x="5" y="2"/>
                    <a:pt x="5" y="2"/>
                  </a:cubicBezTo>
                  <a:cubicBezTo>
                    <a:pt x="5" y="2"/>
                    <a:pt x="4" y="1"/>
                    <a:pt x="4" y="0"/>
                  </a:cubicBezTo>
                  <a:cubicBezTo>
                    <a:pt x="3" y="0"/>
                    <a:pt x="3"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9" name="Freeform 756"/>
            <p:cNvSpPr>
              <a:spLocks/>
            </p:cNvSpPr>
            <p:nvPr/>
          </p:nvSpPr>
          <p:spPr bwMode="auto">
            <a:xfrm>
              <a:off x="2834482" y="5112244"/>
              <a:ext cx="18818" cy="12545"/>
            </a:xfrm>
            <a:custGeom>
              <a:avLst/>
              <a:gdLst>
                <a:gd name="T0" fmla="*/ 2 w 9"/>
                <a:gd name="T1" fmla="*/ 0 h 6"/>
                <a:gd name="T2" fmla="*/ 1 w 9"/>
                <a:gd name="T3" fmla="*/ 0 h 6"/>
                <a:gd name="T4" fmla="*/ 1 w 9"/>
                <a:gd name="T5" fmla="*/ 3 h 6"/>
                <a:gd name="T6" fmla="*/ 4 w 9"/>
                <a:gd name="T7" fmla="*/ 4 h 6"/>
                <a:gd name="T8" fmla="*/ 7 w 9"/>
                <a:gd name="T9" fmla="*/ 6 h 6"/>
                <a:gd name="T10" fmla="*/ 8 w 9"/>
                <a:gd name="T11" fmla="*/ 6 h 6"/>
                <a:gd name="T12" fmla="*/ 9 w 9"/>
                <a:gd name="T13" fmla="*/ 5 h 6"/>
                <a:gd name="T14" fmla="*/ 8 w 9"/>
                <a:gd name="T15" fmla="*/ 3 h 6"/>
                <a:gd name="T16" fmla="*/ 6 w 9"/>
                <a:gd name="T17" fmla="*/ 2 h 6"/>
                <a:gd name="T18" fmla="*/ 3 w 9"/>
                <a:gd name="T19" fmla="*/ 0 h 6"/>
                <a:gd name="T20" fmla="*/ 2 w 9"/>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6">
                  <a:moveTo>
                    <a:pt x="2" y="0"/>
                  </a:moveTo>
                  <a:cubicBezTo>
                    <a:pt x="2" y="0"/>
                    <a:pt x="1" y="0"/>
                    <a:pt x="1" y="0"/>
                  </a:cubicBezTo>
                  <a:cubicBezTo>
                    <a:pt x="0" y="1"/>
                    <a:pt x="1" y="2"/>
                    <a:pt x="1" y="3"/>
                  </a:cubicBezTo>
                  <a:cubicBezTo>
                    <a:pt x="3" y="3"/>
                    <a:pt x="3" y="4"/>
                    <a:pt x="4" y="4"/>
                  </a:cubicBezTo>
                  <a:cubicBezTo>
                    <a:pt x="4" y="5"/>
                    <a:pt x="5" y="5"/>
                    <a:pt x="7" y="6"/>
                  </a:cubicBezTo>
                  <a:cubicBezTo>
                    <a:pt x="7" y="6"/>
                    <a:pt x="7" y="6"/>
                    <a:pt x="8" y="6"/>
                  </a:cubicBezTo>
                  <a:cubicBezTo>
                    <a:pt x="8" y="6"/>
                    <a:pt x="9" y="6"/>
                    <a:pt x="9" y="5"/>
                  </a:cubicBezTo>
                  <a:cubicBezTo>
                    <a:pt x="9" y="5"/>
                    <a:pt x="9" y="4"/>
                    <a:pt x="8" y="3"/>
                  </a:cubicBezTo>
                  <a:cubicBezTo>
                    <a:pt x="7" y="2"/>
                    <a:pt x="6" y="2"/>
                    <a:pt x="6" y="2"/>
                  </a:cubicBezTo>
                  <a:cubicBezTo>
                    <a:pt x="5" y="1"/>
                    <a:pt x="5" y="1"/>
                    <a:pt x="3" y="0"/>
                  </a:cubicBezTo>
                  <a:cubicBezTo>
                    <a:pt x="3" y="0"/>
                    <a:pt x="2"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0" name="Freeform 757"/>
            <p:cNvSpPr>
              <a:spLocks/>
            </p:cNvSpPr>
            <p:nvPr/>
          </p:nvSpPr>
          <p:spPr bwMode="auto">
            <a:xfrm>
              <a:off x="2662431" y="5019050"/>
              <a:ext cx="23299" cy="14338"/>
            </a:xfrm>
            <a:custGeom>
              <a:avLst/>
              <a:gdLst>
                <a:gd name="T0" fmla="*/ 1 w 11"/>
                <a:gd name="T1" fmla="*/ 0 h 7"/>
                <a:gd name="T2" fmla="*/ 0 w 11"/>
                <a:gd name="T3" fmla="*/ 1 h 7"/>
                <a:gd name="T4" fmla="*/ 0 w 11"/>
                <a:gd name="T5" fmla="*/ 3 h 7"/>
                <a:gd name="T6" fmla="*/ 4 w 11"/>
                <a:gd name="T7" fmla="*/ 5 h 7"/>
                <a:gd name="T8" fmla="*/ 8 w 11"/>
                <a:gd name="T9" fmla="*/ 7 h 7"/>
                <a:gd name="T10" fmla="*/ 9 w 11"/>
                <a:gd name="T11" fmla="*/ 7 h 7"/>
                <a:gd name="T12" fmla="*/ 10 w 11"/>
                <a:gd name="T13" fmla="*/ 6 h 7"/>
                <a:gd name="T14" fmla="*/ 10 w 11"/>
                <a:gd name="T15" fmla="*/ 4 h 7"/>
                <a:gd name="T16" fmla="*/ 5 w 11"/>
                <a:gd name="T17" fmla="*/ 2 h 7"/>
                <a:gd name="T18" fmla="*/ 2 w 11"/>
                <a:gd name="T19" fmla="*/ 0 h 7"/>
                <a:gd name="T20" fmla="*/ 1 w 11"/>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1" y="0"/>
                  </a:moveTo>
                  <a:cubicBezTo>
                    <a:pt x="1" y="0"/>
                    <a:pt x="0" y="0"/>
                    <a:pt x="0" y="1"/>
                  </a:cubicBezTo>
                  <a:cubicBezTo>
                    <a:pt x="0" y="1"/>
                    <a:pt x="0" y="2"/>
                    <a:pt x="0" y="3"/>
                  </a:cubicBezTo>
                  <a:cubicBezTo>
                    <a:pt x="2" y="4"/>
                    <a:pt x="3" y="4"/>
                    <a:pt x="4" y="5"/>
                  </a:cubicBezTo>
                  <a:cubicBezTo>
                    <a:pt x="5" y="6"/>
                    <a:pt x="7" y="6"/>
                    <a:pt x="8" y="7"/>
                  </a:cubicBezTo>
                  <a:cubicBezTo>
                    <a:pt x="8" y="7"/>
                    <a:pt x="9" y="7"/>
                    <a:pt x="9" y="7"/>
                  </a:cubicBezTo>
                  <a:cubicBezTo>
                    <a:pt x="9" y="7"/>
                    <a:pt x="10" y="7"/>
                    <a:pt x="10" y="6"/>
                  </a:cubicBezTo>
                  <a:cubicBezTo>
                    <a:pt x="11" y="6"/>
                    <a:pt x="11" y="5"/>
                    <a:pt x="10" y="4"/>
                  </a:cubicBezTo>
                  <a:cubicBezTo>
                    <a:pt x="8" y="3"/>
                    <a:pt x="7" y="3"/>
                    <a:pt x="5" y="2"/>
                  </a:cubicBezTo>
                  <a:cubicBezTo>
                    <a:pt x="4" y="1"/>
                    <a:pt x="3" y="1"/>
                    <a:pt x="2" y="0"/>
                  </a:cubicBezTo>
                  <a:cubicBezTo>
                    <a:pt x="2" y="0"/>
                    <a:pt x="2" y="0"/>
                    <a:pt x="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1" name="Freeform 758"/>
            <p:cNvSpPr>
              <a:spLocks/>
            </p:cNvSpPr>
            <p:nvPr/>
          </p:nvSpPr>
          <p:spPr bwMode="auto">
            <a:xfrm>
              <a:off x="2798638" y="4971557"/>
              <a:ext cx="17026" cy="19714"/>
            </a:xfrm>
            <a:custGeom>
              <a:avLst/>
              <a:gdLst>
                <a:gd name="T0" fmla="*/ 6 w 8"/>
                <a:gd name="T1" fmla="*/ 0 h 9"/>
                <a:gd name="T2" fmla="*/ 5 w 8"/>
                <a:gd name="T3" fmla="*/ 1 h 9"/>
                <a:gd name="T4" fmla="*/ 3 w 8"/>
                <a:gd name="T5" fmla="*/ 3 h 9"/>
                <a:gd name="T6" fmla="*/ 0 w 8"/>
                <a:gd name="T7" fmla="*/ 7 h 9"/>
                <a:gd name="T8" fmla="*/ 1 w 8"/>
                <a:gd name="T9" fmla="*/ 9 h 9"/>
                <a:gd name="T10" fmla="*/ 2 w 8"/>
                <a:gd name="T11" fmla="*/ 9 h 9"/>
                <a:gd name="T12" fmla="*/ 3 w 8"/>
                <a:gd name="T13" fmla="*/ 8 h 9"/>
                <a:gd name="T14" fmla="*/ 5 w 8"/>
                <a:gd name="T15" fmla="*/ 6 h 9"/>
                <a:gd name="T16" fmla="*/ 7 w 8"/>
                <a:gd name="T17" fmla="*/ 2 h 9"/>
                <a:gd name="T18" fmla="*/ 7 w 8"/>
                <a:gd name="T19" fmla="*/ 0 h 9"/>
                <a:gd name="T20" fmla="*/ 6 w 8"/>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6" y="0"/>
                  </a:moveTo>
                  <a:cubicBezTo>
                    <a:pt x="5" y="0"/>
                    <a:pt x="5" y="0"/>
                    <a:pt x="5" y="1"/>
                  </a:cubicBezTo>
                  <a:cubicBezTo>
                    <a:pt x="4" y="2"/>
                    <a:pt x="3" y="3"/>
                    <a:pt x="3" y="3"/>
                  </a:cubicBezTo>
                  <a:cubicBezTo>
                    <a:pt x="2" y="4"/>
                    <a:pt x="1" y="5"/>
                    <a:pt x="0" y="7"/>
                  </a:cubicBezTo>
                  <a:cubicBezTo>
                    <a:pt x="0" y="7"/>
                    <a:pt x="0" y="8"/>
                    <a:pt x="1" y="9"/>
                  </a:cubicBezTo>
                  <a:cubicBezTo>
                    <a:pt x="1" y="9"/>
                    <a:pt x="1" y="9"/>
                    <a:pt x="2" y="9"/>
                  </a:cubicBezTo>
                  <a:cubicBezTo>
                    <a:pt x="2" y="9"/>
                    <a:pt x="3" y="9"/>
                    <a:pt x="3" y="8"/>
                  </a:cubicBezTo>
                  <a:cubicBezTo>
                    <a:pt x="4" y="7"/>
                    <a:pt x="4" y="6"/>
                    <a:pt x="5" y="6"/>
                  </a:cubicBezTo>
                  <a:cubicBezTo>
                    <a:pt x="6" y="5"/>
                    <a:pt x="6" y="4"/>
                    <a:pt x="7" y="2"/>
                  </a:cubicBezTo>
                  <a:cubicBezTo>
                    <a:pt x="8" y="2"/>
                    <a:pt x="8" y="1"/>
                    <a:pt x="7" y="0"/>
                  </a:cubicBezTo>
                  <a:cubicBezTo>
                    <a:pt x="7" y="0"/>
                    <a:pt x="6" y="0"/>
                    <a:pt x="6"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2" name="Freeform 759"/>
            <p:cNvSpPr>
              <a:spLocks/>
            </p:cNvSpPr>
            <p:nvPr/>
          </p:nvSpPr>
          <p:spPr bwMode="auto">
            <a:xfrm>
              <a:off x="2834482" y="4999336"/>
              <a:ext cx="17026" cy="17026"/>
            </a:xfrm>
            <a:custGeom>
              <a:avLst/>
              <a:gdLst>
                <a:gd name="T0" fmla="*/ 7 w 8"/>
                <a:gd name="T1" fmla="*/ 0 h 8"/>
                <a:gd name="T2" fmla="*/ 5 w 8"/>
                <a:gd name="T3" fmla="*/ 1 h 8"/>
                <a:gd name="T4" fmla="*/ 2 w 8"/>
                <a:gd name="T5" fmla="*/ 5 h 8"/>
                <a:gd name="T6" fmla="*/ 1 w 8"/>
                <a:gd name="T7" fmla="*/ 7 h 8"/>
                <a:gd name="T8" fmla="*/ 2 w 8"/>
                <a:gd name="T9" fmla="*/ 8 h 8"/>
                <a:gd name="T10" fmla="*/ 3 w 8"/>
                <a:gd name="T11" fmla="*/ 8 h 8"/>
                <a:gd name="T12" fmla="*/ 8 w 8"/>
                <a:gd name="T13" fmla="*/ 3 h 8"/>
                <a:gd name="T14" fmla="*/ 7 w 8"/>
                <a:gd name="T15" fmla="*/ 1 h 8"/>
                <a:gd name="T16" fmla="*/ 7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0"/>
                  </a:moveTo>
                  <a:cubicBezTo>
                    <a:pt x="6" y="0"/>
                    <a:pt x="5" y="1"/>
                    <a:pt x="5" y="1"/>
                  </a:cubicBezTo>
                  <a:cubicBezTo>
                    <a:pt x="4" y="3"/>
                    <a:pt x="3" y="4"/>
                    <a:pt x="2" y="5"/>
                  </a:cubicBezTo>
                  <a:cubicBezTo>
                    <a:pt x="1" y="5"/>
                    <a:pt x="0" y="6"/>
                    <a:pt x="1" y="7"/>
                  </a:cubicBezTo>
                  <a:cubicBezTo>
                    <a:pt x="1" y="8"/>
                    <a:pt x="2" y="8"/>
                    <a:pt x="2" y="8"/>
                  </a:cubicBezTo>
                  <a:cubicBezTo>
                    <a:pt x="3" y="8"/>
                    <a:pt x="3" y="8"/>
                    <a:pt x="3" y="8"/>
                  </a:cubicBezTo>
                  <a:cubicBezTo>
                    <a:pt x="5" y="6"/>
                    <a:pt x="7" y="5"/>
                    <a:pt x="8" y="3"/>
                  </a:cubicBezTo>
                  <a:cubicBezTo>
                    <a:pt x="8" y="2"/>
                    <a:pt x="8" y="1"/>
                    <a:pt x="7" y="1"/>
                  </a:cubicBezTo>
                  <a:cubicBezTo>
                    <a:pt x="7" y="0"/>
                    <a:pt x="7" y="0"/>
                    <a:pt x="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3" name="Freeform 760"/>
            <p:cNvSpPr>
              <a:spLocks noEditPoints="1"/>
            </p:cNvSpPr>
            <p:nvPr/>
          </p:nvSpPr>
          <p:spPr bwMode="auto">
            <a:xfrm>
              <a:off x="2699171" y="4986790"/>
              <a:ext cx="141584" cy="103948"/>
            </a:xfrm>
            <a:custGeom>
              <a:avLst/>
              <a:gdLst>
                <a:gd name="T0" fmla="*/ 30 w 67"/>
                <a:gd name="T1" fmla="*/ 43 h 49"/>
                <a:gd name="T2" fmla="*/ 27 w 67"/>
                <a:gd name="T3" fmla="*/ 41 h 49"/>
                <a:gd name="T4" fmla="*/ 30 w 67"/>
                <a:gd name="T5" fmla="*/ 37 h 49"/>
                <a:gd name="T6" fmla="*/ 30 w 67"/>
                <a:gd name="T7" fmla="*/ 37 h 49"/>
                <a:gd name="T8" fmla="*/ 33 w 67"/>
                <a:gd name="T9" fmla="*/ 39 h 49"/>
                <a:gd name="T10" fmla="*/ 32 w 67"/>
                <a:gd name="T11" fmla="*/ 42 h 49"/>
                <a:gd name="T12" fmla="*/ 30 w 67"/>
                <a:gd name="T13" fmla="*/ 43 h 49"/>
                <a:gd name="T14" fmla="*/ 4 w 67"/>
                <a:gd name="T15" fmla="*/ 0 h 49"/>
                <a:gd name="T16" fmla="*/ 3 w 67"/>
                <a:gd name="T17" fmla="*/ 0 h 49"/>
                <a:gd name="T18" fmla="*/ 6 w 67"/>
                <a:gd name="T19" fmla="*/ 11 h 49"/>
                <a:gd name="T20" fmla="*/ 28 w 67"/>
                <a:gd name="T21" fmla="*/ 48 h 49"/>
                <a:gd name="T22" fmla="*/ 29 w 67"/>
                <a:gd name="T23" fmla="*/ 49 h 49"/>
                <a:gd name="T24" fmla="*/ 65 w 67"/>
                <a:gd name="T25" fmla="*/ 25 h 49"/>
                <a:gd name="T26" fmla="*/ 60 w 67"/>
                <a:gd name="T27" fmla="*/ 19 h 49"/>
                <a:gd name="T28" fmla="*/ 32 w 67"/>
                <a:gd name="T29" fmla="*/ 34 h 49"/>
                <a:gd name="T30" fmla="*/ 11 w 67"/>
                <a:gd name="T31" fmla="*/ 6 h 49"/>
                <a:gd name="T32" fmla="*/ 4 w 67"/>
                <a:gd name="T3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49">
                  <a:moveTo>
                    <a:pt x="30" y="43"/>
                  </a:moveTo>
                  <a:cubicBezTo>
                    <a:pt x="29" y="43"/>
                    <a:pt x="28" y="43"/>
                    <a:pt x="27" y="41"/>
                  </a:cubicBezTo>
                  <a:cubicBezTo>
                    <a:pt x="26" y="40"/>
                    <a:pt x="28" y="37"/>
                    <a:pt x="30" y="37"/>
                  </a:cubicBezTo>
                  <a:cubicBezTo>
                    <a:pt x="30" y="37"/>
                    <a:pt x="30" y="37"/>
                    <a:pt x="30" y="37"/>
                  </a:cubicBezTo>
                  <a:cubicBezTo>
                    <a:pt x="31" y="37"/>
                    <a:pt x="33" y="38"/>
                    <a:pt x="33" y="39"/>
                  </a:cubicBezTo>
                  <a:cubicBezTo>
                    <a:pt x="34" y="40"/>
                    <a:pt x="33" y="42"/>
                    <a:pt x="32" y="42"/>
                  </a:cubicBezTo>
                  <a:cubicBezTo>
                    <a:pt x="32" y="43"/>
                    <a:pt x="31" y="43"/>
                    <a:pt x="30" y="43"/>
                  </a:cubicBezTo>
                  <a:moveTo>
                    <a:pt x="4" y="0"/>
                  </a:moveTo>
                  <a:cubicBezTo>
                    <a:pt x="4" y="0"/>
                    <a:pt x="3" y="0"/>
                    <a:pt x="3" y="0"/>
                  </a:cubicBezTo>
                  <a:cubicBezTo>
                    <a:pt x="0" y="2"/>
                    <a:pt x="6" y="11"/>
                    <a:pt x="6" y="11"/>
                  </a:cubicBezTo>
                  <a:cubicBezTo>
                    <a:pt x="13" y="23"/>
                    <a:pt x="24" y="45"/>
                    <a:pt x="28" y="48"/>
                  </a:cubicBezTo>
                  <a:cubicBezTo>
                    <a:pt x="28" y="48"/>
                    <a:pt x="29" y="49"/>
                    <a:pt x="29" y="49"/>
                  </a:cubicBezTo>
                  <a:cubicBezTo>
                    <a:pt x="35" y="49"/>
                    <a:pt x="65" y="25"/>
                    <a:pt x="65" y="25"/>
                  </a:cubicBezTo>
                  <a:cubicBezTo>
                    <a:pt x="67" y="20"/>
                    <a:pt x="62" y="19"/>
                    <a:pt x="60" y="19"/>
                  </a:cubicBezTo>
                  <a:cubicBezTo>
                    <a:pt x="60" y="19"/>
                    <a:pt x="37" y="32"/>
                    <a:pt x="32" y="34"/>
                  </a:cubicBezTo>
                  <a:cubicBezTo>
                    <a:pt x="28" y="32"/>
                    <a:pt x="17" y="14"/>
                    <a:pt x="11" y="6"/>
                  </a:cubicBezTo>
                  <a:cubicBezTo>
                    <a:pt x="11" y="6"/>
                    <a:pt x="6" y="0"/>
                    <a:pt x="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94" name="Freeform 761"/>
          <p:cNvSpPr>
            <a:spLocks noEditPoints="1"/>
          </p:cNvSpPr>
          <p:nvPr/>
        </p:nvSpPr>
        <p:spPr bwMode="auto">
          <a:xfrm>
            <a:off x="2572925" y="2706175"/>
            <a:ext cx="206634" cy="211331"/>
          </a:xfrm>
          <a:custGeom>
            <a:avLst/>
            <a:gdLst>
              <a:gd name="T0" fmla="*/ 124 w 186"/>
              <a:gd name="T1" fmla="*/ 174 h 190"/>
              <a:gd name="T2" fmla="*/ 90 w 186"/>
              <a:gd name="T3" fmla="*/ 167 h 190"/>
              <a:gd name="T4" fmla="*/ 102 w 186"/>
              <a:gd name="T5" fmla="*/ 167 h 190"/>
              <a:gd name="T6" fmla="*/ 69 w 186"/>
              <a:gd name="T7" fmla="*/ 184 h 190"/>
              <a:gd name="T8" fmla="*/ 105 w 186"/>
              <a:gd name="T9" fmla="*/ 185 h 190"/>
              <a:gd name="T10" fmla="*/ 120 w 186"/>
              <a:gd name="T11" fmla="*/ 172 h 190"/>
              <a:gd name="T12" fmla="*/ 120 w 186"/>
              <a:gd name="T13" fmla="*/ 173 h 190"/>
              <a:gd name="T14" fmla="*/ 46 w 186"/>
              <a:gd name="T15" fmla="*/ 175 h 190"/>
              <a:gd name="T16" fmla="*/ 141 w 186"/>
              <a:gd name="T17" fmla="*/ 156 h 190"/>
              <a:gd name="T18" fmla="*/ 36 w 186"/>
              <a:gd name="T19" fmla="*/ 169 h 190"/>
              <a:gd name="T20" fmla="*/ 118 w 186"/>
              <a:gd name="T21" fmla="*/ 162 h 190"/>
              <a:gd name="T22" fmla="*/ 123 w 186"/>
              <a:gd name="T23" fmla="*/ 154 h 190"/>
              <a:gd name="T24" fmla="*/ 34 w 186"/>
              <a:gd name="T25" fmla="*/ 149 h 190"/>
              <a:gd name="T26" fmla="*/ 151 w 186"/>
              <a:gd name="T27" fmla="*/ 167 h 190"/>
              <a:gd name="T28" fmla="*/ 18 w 186"/>
              <a:gd name="T29" fmla="*/ 149 h 190"/>
              <a:gd name="T30" fmla="*/ 16 w 186"/>
              <a:gd name="T31" fmla="*/ 145 h 190"/>
              <a:gd name="T32" fmla="*/ 161 w 186"/>
              <a:gd name="T33" fmla="*/ 157 h 190"/>
              <a:gd name="T34" fmla="*/ 10 w 186"/>
              <a:gd name="T35" fmla="*/ 134 h 190"/>
              <a:gd name="T36" fmla="*/ 110 w 186"/>
              <a:gd name="T37" fmla="*/ 128 h 190"/>
              <a:gd name="T38" fmla="*/ 170 w 186"/>
              <a:gd name="T39" fmla="*/ 124 h 190"/>
              <a:gd name="T40" fmla="*/ 102 w 186"/>
              <a:gd name="T41" fmla="*/ 121 h 190"/>
              <a:gd name="T42" fmla="*/ 162 w 186"/>
              <a:gd name="T43" fmla="*/ 115 h 190"/>
              <a:gd name="T44" fmla="*/ 156 w 186"/>
              <a:gd name="T45" fmla="*/ 118 h 190"/>
              <a:gd name="T46" fmla="*/ 6 w 186"/>
              <a:gd name="T47" fmla="*/ 117 h 190"/>
              <a:gd name="T48" fmla="*/ 133 w 186"/>
              <a:gd name="T49" fmla="*/ 109 h 190"/>
              <a:gd name="T50" fmla="*/ 177 w 186"/>
              <a:gd name="T51" fmla="*/ 135 h 190"/>
              <a:gd name="T52" fmla="*/ 99 w 186"/>
              <a:gd name="T53" fmla="*/ 107 h 190"/>
              <a:gd name="T54" fmla="*/ 129 w 186"/>
              <a:gd name="T55" fmla="*/ 157 h 190"/>
              <a:gd name="T56" fmla="*/ 106 w 186"/>
              <a:gd name="T57" fmla="*/ 101 h 190"/>
              <a:gd name="T58" fmla="*/ 168 w 186"/>
              <a:gd name="T59" fmla="*/ 128 h 190"/>
              <a:gd name="T60" fmla="*/ 110 w 186"/>
              <a:gd name="T61" fmla="*/ 98 h 190"/>
              <a:gd name="T62" fmla="*/ 97 w 186"/>
              <a:gd name="T63" fmla="*/ 92 h 190"/>
              <a:gd name="T64" fmla="*/ 103 w 186"/>
              <a:gd name="T65" fmla="*/ 88 h 190"/>
              <a:gd name="T66" fmla="*/ 107 w 186"/>
              <a:gd name="T67" fmla="*/ 86 h 190"/>
              <a:gd name="T68" fmla="*/ 123 w 186"/>
              <a:gd name="T69" fmla="*/ 85 h 190"/>
              <a:gd name="T70" fmla="*/ 151 w 186"/>
              <a:gd name="T71" fmla="*/ 107 h 190"/>
              <a:gd name="T72" fmla="*/ 111 w 186"/>
              <a:gd name="T73" fmla="*/ 93 h 190"/>
              <a:gd name="T74" fmla="*/ 123 w 186"/>
              <a:gd name="T75" fmla="*/ 69 h 190"/>
              <a:gd name="T76" fmla="*/ 138 w 186"/>
              <a:gd name="T77" fmla="*/ 60 h 190"/>
              <a:gd name="T78" fmla="*/ 137 w 186"/>
              <a:gd name="T79" fmla="*/ 72 h 190"/>
              <a:gd name="T80" fmla="*/ 168 w 186"/>
              <a:gd name="T81" fmla="*/ 58 h 190"/>
              <a:gd name="T82" fmla="*/ 160 w 186"/>
              <a:gd name="T83" fmla="*/ 62 h 190"/>
              <a:gd name="T84" fmla="*/ 18 w 186"/>
              <a:gd name="T85" fmla="*/ 48 h 190"/>
              <a:gd name="T86" fmla="*/ 95 w 186"/>
              <a:gd name="T87" fmla="*/ 114 h 190"/>
              <a:gd name="T88" fmla="*/ 110 w 186"/>
              <a:gd name="T89" fmla="*/ 162 h 190"/>
              <a:gd name="T90" fmla="*/ 70 w 186"/>
              <a:gd name="T91" fmla="*/ 160 h 190"/>
              <a:gd name="T92" fmla="*/ 117 w 186"/>
              <a:gd name="T93" fmla="*/ 5 h 190"/>
              <a:gd name="T94" fmla="*/ 99 w 186"/>
              <a:gd name="T95" fmla="*/ 78 h 190"/>
              <a:gd name="T96" fmla="*/ 93 w 186"/>
              <a:gd name="T97" fmla="*/ 91 h 190"/>
              <a:gd name="T98" fmla="*/ 94 w 186"/>
              <a:gd name="T99" fmla="*/ 8 h 190"/>
              <a:gd name="T100" fmla="*/ 92 w 186"/>
              <a:gd name="T101" fmla="*/ 6 h 190"/>
              <a:gd name="T102" fmla="*/ 3 w 186"/>
              <a:gd name="T103" fmla="*/ 126 h 190"/>
              <a:gd name="T104" fmla="*/ 16 w 186"/>
              <a:gd name="T105" fmla="*/ 152 h 190"/>
              <a:gd name="T106" fmla="*/ 48 w 186"/>
              <a:gd name="T107" fmla="*/ 181 h 190"/>
              <a:gd name="T108" fmla="*/ 70 w 186"/>
              <a:gd name="T109" fmla="*/ 190 h 190"/>
              <a:gd name="T110" fmla="*/ 89 w 186"/>
              <a:gd name="T111" fmla="*/ 190 h 190"/>
              <a:gd name="T112" fmla="*/ 116 w 186"/>
              <a:gd name="T113" fmla="*/ 184 h 190"/>
              <a:gd name="T114" fmla="*/ 125 w 186"/>
              <a:gd name="T115" fmla="*/ 184 h 190"/>
              <a:gd name="T116" fmla="*/ 147 w 186"/>
              <a:gd name="T117" fmla="*/ 174 h 190"/>
              <a:gd name="T118" fmla="*/ 173 w 186"/>
              <a:gd name="T119" fmla="*/ 139 h 190"/>
              <a:gd name="T120" fmla="*/ 180 w 186"/>
              <a:gd name="T121" fmla="*/ 62 h 190"/>
              <a:gd name="T122" fmla="*/ 179 w 186"/>
              <a:gd name="T123" fmla="*/ 3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6" h="190">
                <a:moveTo>
                  <a:pt x="112" y="184"/>
                </a:moveTo>
                <a:cubicBezTo>
                  <a:pt x="112" y="183"/>
                  <a:pt x="112" y="183"/>
                  <a:pt x="112" y="182"/>
                </a:cubicBezTo>
                <a:cubicBezTo>
                  <a:pt x="112" y="183"/>
                  <a:pt x="112" y="183"/>
                  <a:pt x="112" y="183"/>
                </a:cubicBezTo>
                <a:cubicBezTo>
                  <a:pt x="112" y="184"/>
                  <a:pt x="112" y="184"/>
                  <a:pt x="112" y="184"/>
                </a:cubicBezTo>
                <a:cubicBezTo>
                  <a:pt x="112" y="184"/>
                  <a:pt x="112" y="184"/>
                  <a:pt x="112" y="184"/>
                </a:cubicBezTo>
                <a:moveTo>
                  <a:pt x="124" y="178"/>
                </a:moveTo>
                <a:cubicBezTo>
                  <a:pt x="124" y="177"/>
                  <a:pt x="123" y="177"/>
                  <a:pt x="123" y="176"/>
                </a:cubicBezTo>
                <a:cubicBezTo>
                  <a:pt x="123" y="175"/>
                  <a:pt x="124" y="175"/>
                  <a:pt x="124" y="174"/>
                </a:cubicBezTo>
                <a:cubicBezTo>
                  <a:pt x="124" y="175"/>
                  <a:pt x="124" y="176"/>
                  <a:pt x="124" y="178"/>
                </a:cubicBezTo>
                <a:moveTo>
                  <a:pt x="91" y="167"/>
                </a:moveTo>
                <a:cubicBezTo>
                  <a:pt x="92" y="167"/>
                  <a:pt x="92" y="167"/>
                  <a:pt x="92" y="167"/>
                </a:cubicBezTo>
                <a:cubicBezTo>
                  <a:pt x="94" y="167"/>
                  <a:pt x="96" y="167"/>
                  <a:pt x="98" y="167"/>
                </a:cubicBezTo>
                <a:cubicBezTo>
                  <a:pt x="95" y="173"/>
                  <a:pt x="92" y="180"/>
                  <a:pt x="90" y="186"/>
                </a:cubicBezTo>
                <a:cubicBezTo>
                  <a:pt x="89" y="186"/>
                  <a:pt x="89" y="186"/>
                  <a:pt x="89" y="186"/>
                </a:cubicBezTo>
                <a:cubicBezTo>
                  <a:pt x="87" y="186"/>
                  <a:pt x="85" y="186"/>
                  <a:pt x="83" y="186"/>
                </a:cubicBezTo>
                <a:cubicBezTo>
                  <a:pt x="86" y="179"/>
                  <a:pt x="88" y="173"/>
                  <a:pt x="90" y="167"/>
                </a:cubicBezTo>
                <a:cubicBezTo>
                  <a:pt x="91" y="167"/>
                  <a:pt x="91" y="167"/>
                  <a:pt x="91" y="167"/>
                </a:cubicBezTo>
                <a:moveTo>
                  <a:pt x="79" y="185"/>
                </a:moveTo>
                <a:cubicBezTo>
                  <a:pt x="77" y="185"/>
                  <a:pt x="75" y="185"/>
                  <a:pt x="73" y="184"/>
                </a:cubicBezTo>
                <a:cubicBezTo>
                  <a:pt x="75" y="178"/>
                  <a:pt x="77" y="172"/>
                  <a:pt x="80" y="167"/>
                </a:cubicBezTo>
                <a:cubicBezTo>
                  <a:pt x="82" y="167"/>
                  <a:pt x="84" y="167"/>
                  <a:pt x="86" y="167"/>
                </a:cubicBezTo>
                <a:cubicBezTo>
                  <a:pt x="84" y="173"/>
                  <a:pt x="81" y="179"/>
                  <a:pt x="79" y="185"/>
                </a:cubicBezTo>
                <a:moveTo>
                  <a:pt x="94" y="186"/>
                </a:moveTo>
                <a:cubicBezTo>
                  <a:pt x="97" y="179"/>
                  <a:pt x="100" y="173"/>
                  <a:pt x="102" y="167"/>
                </a:cubicBezTo>
                <a:cubicBezTo>
                  <a:pt x="104" y="166"/>
                  <a:pt x="106" y="166"/>
                  <a:pt x="108" y="166"/>
                </a:cubicBezTo>
                <a:cubicBezTo>
                  <a:pt x="106" y="172"/>
                  <a:pt x="103" y="179"/>
                  <a:pt x="101" y="185"/>
                </a:cubicBezTo>
                <a:cubicBezTo>
                  <a:pt x="98" y="185"/>
                  <a:pt x="96" y="186"/>
                  <a:pt x="94" y="186"/>
                </a:cubicBezTo>
                <a:moveTo>
                  <a:pt x="69" y="184"/>
                </a:moveTo>
                <a:cubicBezTo>
                  <a:pt x="67" y="183"/>
                  <a:pt x="65" y="183"/>
                  <a:pt x="62" y="182"/>
                </a:cubicBezTo>
                <a:cubicBezTo>
                  <a:pt x="65" y="176"/>
                  <a:pt x="67" y="170"/>
                  <a:pt x="70" y="165"/>
                </a:cubicBezTo>
                <a:cubicBezTo>
                  <a:pt x="72" y="165"/>
                  <a:pt x="74" y="166"/>
                  <a:pt x="76" y="166"/>
                </a:cubicBezTo>
                <a:cubicBezTo>
                  <a:pt x="73" y="172"/>
                  <a:pt x="71" y="178"/>
                  <a:pt x="69" y="184"/>
                </a:cubicBezTo>
                <a:moveTo>
                  <a:pt x="105" y="185"/>
                </a:moveTo>
                <a:cubicBezTo>
                  <a:pt x="107" y="178"/>
                  <a:pt x="110" y="172"/>
                  <a:pt x="113" y="165"/>
                </a:cubicBezTo>
                <a:cubicBezTo>
                  <a:pt x="113" y="165"/>
                  <a:pt x="114" y="165"/>
                  <a:pt x="114" y="165"/>
                </a:cubicBezTo>
                <a:cubicBezTo>
                  <a:pt x="114" y="165"/>
                  <a:pt x="114" y="165"/>
                  <a:pt x="114" y="165"/>
                </a:cubicBezTo>
                <a:cubicBezTo>
                  <a:pt x="114" y="167"/>
                  <a:pt x="114" y="169"/>
                  <a:pt x="114" y="170"/>
                </a:cubicBezTo>
                <a:cubicBezTo>
                  <a:pt x="113" y="171"/>
                  <a:pt x="113" y="171"/>
                  <a:pt x="113" y="171"/>
                </a:cubicBezTo>
                <a:cubicBezTo>
                  <a:pt x="111" y="176"/>
                  <a:pt x="109" y="180"/>
                  <a:pt x="107" y="184"/>
                </a:cubicBezTo>
                <a:cubicBezTo>
                  <a:pt x="106" y="185"/>
                  <a:pt x="106" y="185"/>
                  <a:pt x="105" y="185"/>
                </a:cubicBezTo>
                <a:moveTo>
                  <a:pt x="59" y="181"/>
                </a:moveTo>
                <a:cubicBezTo>
                  <a:pt x="55" y="180"/>
                  <a:pt x="52" y="178"/>
                  <a:pt x="50" y="177"/>
                </a:cubicBezTo>
                <a:cubicBezTo>
                  <a:pt x="50" y="176"/>
                  <a:pt x="50" y="176"/>
                  <a:pt x="50" y="176"/>
                </a:cubicBezTo>
                <a:cubicBezTo>
                  <a:pt x="53" y="171"/>
                  <a:pt x="55" y="166"/>
                  <a:pt x="58" y="161"/>
                </a:cubicBezTo>
                <a:cubicBezTo>
                  <a:pt x="61" y="162"/>
                  <a:pt x="64" y="163"/>
                  <a:pt x="66" y="164"/>
                </a:cubicBezTo>
                <a:cubicBezTo>
                  <a:pt x="63" y="169"/>
                  <a:pt x="61" y="175"/>
                  <a:pt x="59" y="181"/>
                </a:cubicBezTo>
                <a:moveTo>
                  <a:pt x="120" y="173"/>
                </a:moveTo>
                <a:cubicBezTo>
                  <a:pt x="120" y="172"/>
                  <a:pt x="120" y="172"/>
                  <a:pt x="120" y="172"/>
                </a:cubicBezTo>
                <a:cubicBezTo>
                  <a:pt x="120" y="171"/>
                  <a:pt x="120" y="171"/>
                  <a:pt x="120" y="171"/>
                </a:cubicBezTo>
                <a:cubicBezTo>
                  <a:pt x="121" y="168"/>
                  <a:pt x="122" y="165"/>
                  <a:pt x="123" y="162"/>
                </a:cubicBezTo>
                <a:cubicBezTo>
                  <a:pt x="124" y="161"/>
                  <a:pt x="125" y="160"/>
                  <a:pt x="126" y="159"/>
                </a:cubicBezTo>
                <a:cubicBezTo>
                  <a:pt x="126" y="159"/>
                  <a:pt x="126" y="159"/>
                  <a:pt x="126" y="159"/>
                </a:cubicBezTo>
                <a:cubicBezTo>
                  <a:pt x="126" y="159"/>
                  <a:pt x="126" y="159"/>
                  <a:pt x="126" y="159"/>
                </a:cubicBezTo>
                <a:cubicBezTo>
                  <a:pt x="126" y="160"/>
                  <a:pt x="125" y="162"/>
                  <a:pt x="125" y="165"/>
                </a:cubicBezTo>
                <a:cubicBezTo>
                  <a:pt x="125" y="165"/>
                  <a:pt x="124" y="165"/>
                  <a:pt x="124" y="166"/>
                </a:cubicBezTo>
                <a:cubicBezTo>
                  <a:pt x="123" y="168"/>
                  <a:pt x="122" y="170"/>
                  <a:pt x="120" y="173"/>
                </a:cubicBezTo>
                <a:moveTo>
                  <a:pt x="128" y="179"/>
                </a:moveTo>
                <a:cubicBezTo>
                  <a:pt x="128" y="177"/>
                  <a:pt x="128" y="174"/>
                  <a:pt x="129" y="171"/>
                </a:cubicBezTo>
                <a:cubicBezTo>
                  <a:pt x="129" y="167"/>
                  <a:pt x="129" y="164"/>
                  <a:pt x="129" y="161"/>
                </a:cubicBezTo>
                <a:cubicBezTo>
                  <a:pt x="132" y="160"/>
                  <a:pt x="134" y="160"/>
                  <a:pt x="136" y="159"/>
                </a:cubicBezTo>
                <a:cubicBezTo>
                  <a:pt x="134" y="165"/>
                  <a:pt x="132" y="172"/>
                  <a:pt x="130" y="178"/>
                </a:cubicBezTo>
                <a:cubicBezTo>
                  <a:pt x="130" y="179"/>
                  <a:pt x="130" y="179"/>
                  <a:pt x="130" y="179"/>
                </a:cubicBezTo>
                <a:cubicBezTo>
                  <a:pt x="129" y="179"/>
                  <a:pt x="128" y="179"/>
                  <a:pt x="128" y="179"/>
                </a:cubicBezTo>
                <a:moveTo>
                  <a:pt x="46" y="175"/>
                </a:moveTo>
                <a:cubicBezTo>
                  <a:pt x="44" y="174"/>
                  <a:pt x="42" y="172"/>
                  <a:pt x="40" y="171"/>
                </a:cubicBezTo>
                <a:cubicBezTo>
                  <a:pt x="42" y="166"/>
                  <a:pt x="44" y="161"/>
                  <a:pt x="47" y="157"/>
                </a:cubicBezTo>
                <a:cubicBezTo>
                  <a:pt x="50" y="158"/>
                  <a:pt x="52" y="159"/>
                  <a:pt x="54" y="160"/>
                </a:cubicBezTo>
                <a:cubicBezTo>
                  <a:pt x="52" y="165"/>
                  <a:pt x="49" y="170"/>
                  <a:pt x="47" y="174"/>
                </a:cubicBezTo>
                <a:cubicBezTo>
                  <a:pt x="46" y="175"/>
                  <a:pt x="46" y="175"/>
                  <a:pt x="46" y="175"/>
                </a:cubicBezTo>
                <a:moveTo>
                  <a:pt x="134" y="177"/>
                </a:moveTo>
                <a:cubicBezTo>
                  <a:pt x="136" y="170"/>
                  <a:pt x="138" y="163"/>
                  <a:pt x="141" y="157"/>
                </a:cubicBezTo>
                <a:cubicBezTo>
                  <a:pt x="141" y="156"/>
                  <a:pt x="141" y="156"/>
                  <a:pt x="141" y="156"/>
                </a:cubicBezTo>
                <a:cubicBezTo>
                  <a:pt x="141" y="156"/>
                  <a:pt x="142" y="156"/>
                  <a:pt x="143" y="155"/>
                </a:cubicBezTo>
                <a:cubicBezTo>
                  <a:pt x="141" y="162"/>
                  <a:pt x="139" y="169"/>
                  <a:pt x="137" y="175"/>
                </a:cubicBezTo>
                <a:cubicBezTo>
                  <a:pt x="136" y="176"/>
                  <a:pt x="135" y="176"/>
                  <a:pt x="134" y="177"/>
                </a:cubicBezTo>
                <a:moveTo>
                  <a:pt x="36" y="169"/>
                </a:moveTo>
                <a:cubicBezTo>
                  <a:pt x="35" y="167"/>
                  <a:pt x="33" y="166"/>
                  <a:pt x="31" y="164"/>
                </a:cubicBezTo>
                <a:cubicBezTo>
                  <a:pt x="33" y="160"/>
                  <a:pt x="35" y="156"/>
                  <a:pt x="38" y="152"/>
                </a:cubicBezTo>
                <a:cubicBezTo>
                  <a:pt x="40" y="153"/>
                  <a:pt x="42" y="154"/>
                  <a:pt x="44" y="155"/>
                </a:cubicBezTo>
                <a:cubicBezTo>
                  <a:pt x="41" y="159"/>
                  <a:pt x="38" y="164"/>
                  <a:pt x="36" y="169"/>
                </a:cubicBezTo>
                <a:moveTo>
                  <a:pt x="142" y="173"/>
                </a:moveTo>
                <a:cubicBezTo>
                  <a:pt x="144" y="166"/>
                  <a:pt x="146" y="159"/>
                  <a:pt x="148" y="153"/>
                </a:cubicBezTo>
                <a:cubicBezTo>
                  <a:pt x="148" y="152"/>
                  <a:pt x="148" y="152"/>
                  <a:pt x="148" y="152"/>
                </a:cubicBezTo>
                <a:cubicBezTo>
                  <a:pt x="149" y="152"/>
                  <a:pt x="150" y="151"/>
                  <a:pt x="152" y="150"/>
                </a:cubicBezTo>
                <a:cubicBezTo>
                  <a:pt x="150" y="157"/>
                  <a:pt x="148" y="164"/>
                  <a:pt x="145" y="171"/>
                </a:cubicBezTo>
                <a:cubicBezTo>
                  <a:pt x="144" y="171"/>
                  <a:pt x="143" y="172"/>
                  <a:pt x="142" y="173"/>
                </a:cubicBezTo>
                <a:moveTo>
                  <a:pt x="118" y="165"/>
                </a:moveTo>
                <a:cubicBezTo>
                  <a:pt x="118" y="164"/>
                  <a:pt x="118" y="163"/>
                  <a:pt x="118" y="162"/>
                </a:cubicBezTo>
                <a:cubicBezTo>
                  <a:pt x="118" y="161"/>
                  <a:pt x="117" y="160"/>
                  <a:pt x="116" y="160"/>
                </a:cubicBezTo>
                <a:cubicBezTo>
                  <a:pt x="116" y="160"/>
                  <a:pt x="116" y="160"/>
                  <a:pt x="116" y="160"/>
                </a:cubicBezTo>
                <a:cubicBezTo>
                  <a:pt x="116" y="160"/>
                  <a:pt x="116" y="160"/>
                  <a:pt x="116" y="160"/>
                </a:cubicBezTo>
                <a:cubicBezTo>
                  <a:pt x="118" y="156"/>
                  <a:pt x="119" y="153"/>
                  <a:pt x="121" y="150"/>
                </a:cubicBezTo>
                <a:cubicBezTo>
                  <a:pt x="122" y="150"/>
                  <a:pt x="122" y="150"/>
                  <a:pt x="122" y="150"/>
                </a:cubicBezTo>
                <a:cubicBezTo>
                  <a:pt x="122" y="151"/>
                  <a:pt x="123" y="152"/>
                  <a:pt x="123" y="153"/>
                </a:cubicBezTo>
                <a:cubicBezTo>
                  <a:pt x="123" y="154"/>
                  <a:pt x="123" y="154"/>
                  <a:pt x="123" y="154"/>
                </a:cubicBezTo>
                <a:cubicBezTo>
                  <a:pt x="123" y="154"/>
                  <a:pt x="123" y="154"/>
                  <a:pt x="123" y="154"/>
                </a:cubicBezTo>
                <a:cubicBezTo>
                  <a:pt x="123" y="155"/>
                  <a:pt x="123" y="156"/>
                  <a:pt x="122" y="157"/>
                </a:cubicBezTo>
                <a:cubicBezTo>
                  <a:pt x="122" y="158"/>
                  <a:pt x="121" y="159"/>
                  <a:pt x="120" y="160"/>
                </a:cubicBezTo>
                <a:cubicBezTo>
                  <a:pt x="119" y="162"/>
                  <a:pt x="118" y="163"/>
                  <a:pt x="118" y="165"/>
                </a:cubicBezTo>
                <a:moveTo>
                  <a:pt x="28" y="161"/>
                </a:moveTo>
                <a:cubicBezTo>
                  <a:pt x="28" y="161"/>
                  <a:pt x="27" y="161"/>
                  <a:pt x="27" y="160"/>
                </a:cubicBezTo>
                <a:cubicBezTo>
                  <a:pt x="26" y="159"/>
                  <a:pt x="26" y="159"/>
                  <a:pt x="25" y="158"/>
                </a:cubicBezTo>
                <a:cubicBezTo>
                  <a:pt x="27" y="154"/>
                  <a:pt x="28" y="150"/>
                  <a:pt x="30" y="146"/>
                </a:cubicBezTo>
                <a:cubicBezTo>
                  <a:pt x="31" y="147"/>
                  <a:pt x="33" y="148"/>
                  <a:pt x="34" y="149"/>
                </a:cubicBezTo>
                <a:cubicBezTo>
                  <a:pt x="32" y="153"/>
                  <a:pt x="30" y="157"/>
                  <a:pt x="28" y="161"/>
                </a:cubicBezTo>
                <a:moveTo>
                  <a:pt x="151" y="167"/>
                </a:moveTo>
                <a:cubicBezTo>
                  <a:pt x="153" y="160"/>
                  <a:pt x="155" y="154"/>
                  <a:pt x="156" y="147"/>
                </a:cubicBezTo>
                <a:cubicBezTo>
                  <a:pt x="157" y="147"/>
                  <a:pt x="157" y="147"/>
                  <a:pt x="157" y="147"/>
                </a:cubicBezTo>
                <a:cubicBezTo>
                  <a:pt x="158" y="146"/>
                  <a:pt x="159" y="145"/>
                  <a:pt x="160" y="144"/>
                </a:cubicBezTo>
                <a:cubicBezTo>
                  <a:pt x="159" y="150"/>
                  <a:pt x="157" y="157"/>
                  <a:pt x="154" y="163"/>
                </a:cubicBezTo>
                <a:cubicBezTo>
                  <a:pt x="154" y="163"/>
                  <a:pt x="154" y="163"/>
                  <a:pt x="154" y="163"/>
                </a:cubicBezTo>
                <a:cubicBezTo>
                  <a:pt x="153" y="165"/>
                  <a:pt x="152" y="166"/>
                  <a:pt x="151" y="167"/>
                </a:cubicBezTo>
                <a:moveTo>
                  <a:pt x="114" y="155"/>
                </a:moveTo>
                <a:cubicBezTo>
                  <a:pt x="114" y="153"/>
                  <a:pt x="113" y="152"/>
                  <a:pt x="112" y="150"/>
                </a:cubicBezTo>
                <a:cubicBezTo>
                  <a:pt x="113" y="150"/>
                  <a:pt x="113" y="150"/>
                  <a:pt x="113" y="150"/>
                </a:cubicBezTo>
                <a:cubicBezTo>
                  <a:pt x="114" y="147"/>
                  <a:pt x="115" y="144"/>
                  <a:pt x="117" y="142"/>
                </a:cubicBezTo>
                <a:cubicBezTo>
                  <a:pt x="118" y="143"/>
                  <a:pt x="118" y="144"/>
                  <a:pt x="119" y="146"/>
                </a:cubicBezTo>
                <a:cubicBezTo>
                  <a:pt x="117" y="149"/>
                  <a:pt x="116" y="152"/>
                  <a:pt x="114" y="155"/>
                </a:cubicBezTo>
                <a:moveTo>
                  <a:pt x="22" y="154"/>
                </a:moveTo>
                <a:cubicBezTo>
                  <a:pt x="21" y="153"/>
                  <a:pt x="20" y="151"/>
                  <a:pt x="18" y="149"/>
                </a:cubicBezTo>
                <a:cubicBezTo>
                  <a:pt x="20" y="146"/>
                  <a:pt x="21" y="144"/>
                  <a:pt x="23" y="141"/>
                </a:cubicBezTo>
                <a:cubicBezTo>
                  <a:pt x="24" y="142"/>
                  <a:pt x="25" y="143"/>
                  <a:pt x="27" y="144"/>
                </a:cubicBezTo>
                <a:cubicBezTo>
                  <a:pt x="25" y="148"/>
                  <a:pt x="24" y="151"/>
                  <a:pt x="22" y="154"/>
                </a:cubicBezTo>
                <a:moveTo>
                  <a:pt x="16" y="145"/>
                </a:moveTo>
                <a:cubicBezTo>
                  <a:pt x="15" y="145"/>
                  <a:pt x="15" y="144"/>
                  <a:pt x="14" y="143"/>
                </a:cubicBezTo>
                <a:cubicBezTo>
                  <a:pt x="16" y="140"/>
                  <a:pt x="17" y="138"/>
                  <a:pt x="18" y="136"/>
                </a:cubicBezTo>
                <a:cubicBezTo>
                  <a:pt x="19" y="136"/>
                  <a:pt x="19" y="137"/>
                  <a:pt x="20" y="138"/>
                </a:cubicBezTo>
                <a:cubicBezTo>
                  <a:pt x="18" y="140"/>
                  <a:pt x="17" y="143"/>
                  <a:pt x="16" y="145"/>
                </a:cubicBezTo>
                <a:moveTo>
                  <a:pt x="161" y="157"/>
                </a:moveTo>
                <a:cubicBezTo>
                  <a:pt x="163" y="151"/>
                  <a:pt x="164" y="145"/>
                  <a:pt x="165" y="139"/>
                </a:cubicBezTo>
                <a:cubicBezTo>
                  <a:pt x="167" y="138"/>
                  <a:pt x="168" y="136"/>
                  <a:pt x="169" y="135"/>
                </a:cubicBezTo>
                <a:cubicBezTo>
                  <a:pt x="169" y="137"/>
                  <a:pt x="169" y="138"/>
                  <a:pt x="168" y="140"/>
                </a:cubicBezTo>
                <a:cubicBezTo>
                  <a:pt x="168" y="142"/>
                  <a:pt x="168" y="144"/>
                  <a:pt x="168" y="145"/>
                </a:cubicBezTo>
                <a:cubicBezTo>
                  <a:pt x="168" y="146"/>
                  <a:pt x="168" y="146"/>
                  <a:pt x="168" y="146"/>
                </a:cubicBezTo>
                <a:cubicBezTo>
                  <a:pt x="168" y="146"/>
                  <a:pt x="168" y="146"/>
                  <a:pt x="168" y="146"/>
                </a:cubicBezTo>
                <a:cubicBezTo>
                  <a:pt x="166" y="150"/>
                  <a:pt x="164" y="153"/>
                  <a:pt x="161" y="157"/>
                </a:cubicBezTo>
                <a:moveTo>
                  <a:pt x="111" y="145"/>
                </a:moveTo>
                <a:cubicBezTo>
                  <a:pt x="110" y="143"/>
                  <a:pt x="109" y="142"/>
                  <a:pt x="109" y="140"/>
                </a:cubicBezTo>
                <a:cubicBezTo>
                  <a:pt x="110" y="137"/>
                  <a:pt x="111" y="135"/>
                  <a:pt x="112" y="132"/>
                </a:cubicBezTo>
                <a:cubicBezTo>
                  <a:pt x="112" y="132"/>
                  <a:pt x="112" y="132"/>
                  <a:pt x="112" y="132"/>
                </a:cubicBezTo>
                <a:cubicBezTo>
                  <a:pt x="113" y="134"/>
                  <a:pt x="114" y="136"/>
                  <a:pt x="115" y="138"/>
                </a:cubicBezTo>
                <a:cubicBezTo>
                  <a:pt x="113" y="140"/>
                  <a:pt x="112" y="142"/>
                  <a:pt x="111" y="145"/>
                </a:cubicBezTo>
                <a:moveTo>
                  <a:pt x="12" y="139"/>
                </a:moveTo>
                <a:cubicBezTo>
                  <a:pt x="11" y="137"/>
                  <a:pt x="11" y="135"/>
                  <a:pt x="10" y="134"/>
                </a:cubicBezTo>
                <a:cubicBezTo>
                  <a:pt x="11" y="132"/>
                  <a:pt x="12" y="131"/>
                  <a:pt x="13" y="129"/>
                </a:cubicBezTo>
                <a:cubicBezTo>
                  <a:pt x="14" y="130"/>
                  <a:pt x="15" y="131"/>
                  <a:pt x="15" y="132"/>
                </a:cubicBezTo>
                <a:cubicBezTo>
                  <a:pt x="14" y="134"/>
                  <a:pt x="13" y="136"/>
                  <a:pt x="12" y="139"/>
                </a:cubicBezTo>
                <a:moveTo>
                  <a:pt x="107" y="134"/>
                </a:moveTo>
                <a:cubicBezTo>
                  <a:pt x="106" y="133"/>
                  <a:pt x="106" y="131"/>
                  <a:pt x="105" y="130"/>
                </a:cubicBezTo>
                <a:cubicBezTo>
                  <a:pt x="105" y="130"/>
                  <a:pt x="105" y="130"/>
                  <a:pt x="105" y="130"/>
                </a:cubicBezTo>
                <a:cubicBezTo>
                  <a:pt x="106" y="128"/>
                  <a:pt x="107" y="126"/>
                  <a:pt x="108" y="124"/>
                </a:cubicBezTo>
                <a:cubicBezTo>
                  <a:pt x="108" y="126"/>
                  <a:pt x="109" y="127"/>
                  <a:pt x="110" y="128"/>
                </a:cubicBezTo>
                <a:cubicBezTo>
                  <a:pt x="109" y="130"/>
                  <a:pt x="108" y="132"/>
                  <a:pt x="107" y="134"/>
                </a:cubicBezTo>
                <a:moveTo>
                  <a:pt x="8" y="129"/>
                </a:moveTo>
                <a:cubicBezTo>
                  <a:pt x="8" y="127"/>
                  <a:pt x="7" y="125"/>
                  <a:pt x="7" y="123"/>
                </a:cubicBezTo>
                <a:cubicBezTo>
                  <a:pt x="7" y="122"/>
                  <a:pt x="8" y="121"/>
                  <a:pt x="8" y="120"/>
                </a:cubicBezTo>
                <a:cubicBezTo>
                  <a:pt x="9" y="122"/>
                  <a:pt x="10" y="123"/>
                  <a:pt x="11" y="125"/>
                </a:cubicBezTo>
                <a:cubicBezTo>
                  <a:pt x="11" y="125"/>
                  <a:pt x="11" y="125"/>
                  <a:pt x="11" y="125"/>
                </a:cubicBezTo>
                <a:cubicBezTo>
                  <a:pt x="10" y="126"/>
                  <a:pt x="9" y="128"/>
                  <a:pt x="8" y="129"/>
                </a:cubicBezTo>
                <a:moveTo>
                  <a:pt x="170" y="124"/>
                </a:moveTo>
                <a:cubicBezTo>
                  <a:pt x="169" y="124"/>
                  <a:pt x="169" y="124"/>
                  <a:pt x="168" y="123"/>
                </a:cubicBezTo>
                <a:cubicBezTo>
                  <a:pt x="169" y="121"/>
                  <a:pt x="170" y="120"/>
                  <a:pt x="171" y="118"/>
                </a:cubicBezTo>
                <a:cubicBezTo>
                  <a:pt x="172" y="119"/>
                  <a:pt x="173" y="119"/>
                  <a:pt x="174" y="119"/>
                </a:cubicBezTo>
                <a:cubicBezTo>
                  <a:pt x="174" y="120"/>
                  <a:pt x="174" y="120"/>
                  <a:pt x="174" y="120"/>
                </a:cubicBezTo>
                <a:cubicBezTo>
                  <a:pt x="174" y="120"/>
                  <a:pt x="174" y="120"/>
                  <a:pt x="174" y="120"/>
                </a:cubicBezTo>
                <a:cubicBezTo>
                  <a:pt x="172" y="122"/>
                  <a:pt x="171" y="123"/>
                  <a:pt x="170" y="124"/>
                </a:cubicBezTo>
                <a:moveTo>
                  <a:pt x="103" y="125"/>
                </a:moveTo>
                <a:cubicBezTo>
                  <a:pt x="103" y="123"/>
                  <a:pt x="103" y="122"/>
                  <a:pt x="102" y="121"/>
                </a:cubicBezTo>
                <a:cubicBezTo>
                  <a:pt x="103" y="121"/>
                  <a:pt x="103" y="121"/>
                  <a:pt x="103" y="121"/>
                </a:cubicBezTo>
                <a:cubicBezTo>
                  <a:pt x="103" y="120"/>
                  <a:pt x="104" y="119"/>
                  <a:pt x="104" y="118"/>
                </a:cubicBezTo>
                <a:cubicBezTo>
                  <a:pt x="105" y="119"/>
                  <a:pt x="105" y="119"/>
                  <a:pt x="106" y="120"/>
                </a:cubicBezTo>
                <a:cubicBezTo>
                  <a:pt x="105" y="122"/>
                  <a:pt x="104" y="123"/>
                  <a:pt x="103" y="125"/>
                </a:cubicBezTo>
                <a:moveTo>
                  <a:pt x="164" y="122"/>
                </a:moveTo>
                <a:cubicBezTo>
                  <a:pt x="163" y="121"/>
                  <a:pt x="161" y="121"/>
                  <a:pt x="159" y="120"/>
                </a:cubicBezTo>
                <a:cubicBezTo>
                  <a:pt x="160" y="118"/>
                  <a:pt x="161" y="117"/>
                  <a:pt x="162" y="115"/>
                </a:cubicBezTo>
                <a:cubicBezTo>
                  <a:pt x="162" y="115"/>
                  <a:pt x="162" y="115"/>
                  <a:pt x="162" y="115"/>
                </a:cubicBezTo>
                <a:cubicBezTo>
                  <a:pt x="164" y="116"/>
                  <a:pt x="166" y="116"/>
                  <a:pt x="167" y="117"/>
                </a:cubicBezTo>
                <a:cubicBezTo>
                  <a:pt x="166" y="118"/>
                  <a:pt x="165" y="120"/>
                  <a:pt x="164" y="122"/>
                </a:cubicBezTo>
                <a:moveTo>
                  <a:pt x="101" y="116"/>
                </a:moveTo>
                <a:cubicBezTo>
                  <a:pt x="100" y="115"/>
                  <a:pt x="100" y="115"/>
                  <a:pt x="100" y="114"/>
                </a:cubicBezTo>
                <a:cubicBezTo>
                  <a:pt x="100" y="113"/>
                  <a:pt x="101" y="112"/>
                  <a:pt x="101" y="112"/>
                </a:cubicBezTo>
                <a:cubicBezTo>
                  <a:pt x="102" y="113"/>
                  <a:pt x="102" y="113"/>
                  <a:pt x="102" y="113"/>
                </a:cubicBezTo>
                <a:cubicBezTo>
                  <a:pt x="101" y="114"/>
                  <a:pt x="101" y="115"/>
                  <a:pt x="101" y="116"/>
                </a:cubicBezTo>
                <a:moveTo>
                  <a:pt x="156" y="118"/>
                </a:moveTo>
                <a:cubicBezTo>
                  <a:pt x="154" y="117"/>
                  <a:pt x="151" y="116"/>
                  <a:pt x="149" y="115"/>
                </a:cubicBezTo>
                <a:cubicBezTo>
                  <a:pt x="150" y="114"/>
                  <a:pt x="150" y="113"/>
                  <a:pt x="151" y="111"/>
                </a:cubicBezTo>
                <a:cubicBezTo>
                  <a:pt x="154" y="112"/>
                  <a:pt x="156" y="113"/>
                  <a:pt x="158" y="114"/>
                </a:cubicBezTo>
                <a:cubicBezTo>
                  <a:pt x="157" y="115"/>
                  <a:pt x="156" y="117"/>
                  <a:pt x="156" y="118"/>
                </a:cubicBezTo>
                <a:moveTo>
                  <a:pt x="6" y="117"/>
                </a:moveTo>
                <a:cubicBezTo>
                  <a:pt x="5" y="115"/>
                  <a:pt x="5" y="112"/>
                  <a:pt x="5" y="110"/>
                </a:cubicBezTo>
                <a:cubicBezTo>
                  <a:pt x="5" y="112"/>
                  <a:pt x="6" y="114"/>
                  <a:pt x="6" y="115"/>
                </a:cubicBezTo>
                <a:cubicBezTo>
                  <a:pt x="6" y="116"/>
                  <a:pt x="6" y="117"/>
                  <a:pt x="6" y="117"/>
                </a:cubicBezTo>
                <a:moveTo>
                  <a:pt x="145" y="114"/>
                </a:moveTo>
                <a:cubicBezTo>
                  <a:pt x="144" y="113"/>
                  <a:pt x="144" y="113"/>
                  <a:pt x="143" y="113"/>
                </a:cubicBezTo>
                <a:cubicBezTo>
                  <a:pt x="143" y="112"/>
                  <a:pt x="144" y="110"/>
                  <a:pt x="144" y="109"/>
                </a:cubicBezTo>
                <a:cubicBezTo>
                  <a:pt x="145" y="109"/>
                  <a:pt x="146" y="110"/>
                  <a:pt x="147" y="110"/>
                </a:cubicBezTo>
                <a:cubicBezTo>
                  <a:pt x="147" y="111"/>
                  <a:pt x="146" y="113"/>
                  <a:pt x="145" y="114"/>
                </a:cubicBezTo>
                <a:moveTo>
                  <a:pt x="139" y="111"/>
                </a:moveTo>
                <a:cubicBezTo>
                  <a:pt x="137" y="110"/>
                  <a:pt x="135" y="110"/>
                  <a:pt x="133" y="109"/>
                </a:cubicBezTo>
                <a:cubicBezTo>
                  <a:pt x="133" y="109"/>
                  <a:pt x="133" y="109"/>
                  <a:pt x="133" y="109"/>
                </a:cubicBezTo>
                <a:cubicBezTo>
                  <a:pt x="133" y="108"/>
                  <a:pt x="134" y="107"/>
                  <a:pt x="134" y="106"/>
                </a:cubicBezTo>
                <a:cubicBezTo>
                  <a:pt x="136" y="106"/>
                  <a:pt x="139" y="107"/>
                  <a:pt x="141" y="108"/>
                </a:cubicBezTo>
                <a:cubicBezTo>
                  <a:pt x="140" y="109"/>
                  <a:pt x="140" y="110"/>
                  <a:pt x="139" y="111"/>
                </a:cubicBezTo>
                <a:moveTo>
                  <a:pt x="177" y="135"/>
                </a:moveTo>
                <a:cubicBezTo>
                  <a:pt x="177" y="130"/>
                  <a:pt x="178" y="125"/>
                  <a:pt x="178" y="119"/>
                </a:cubicBezTo>
                <a:cubicBezTo>
                  <a:pt x="179" y="119"/>
                  <a:pt x="179" y="119"/>
                  <a:pt x="179" y="119"/>
                </a:cubicBezTo>
                <a:cubicBezTo>
                  <a:pt x="180" y="114"/>
                  <a:pt x="181" y="109"/>
                  <a:pt x="182" y="103"/>
                </a:cubicBezTo>
                <a:cubicBezTo>
                  <a:pt x="182" y="114"/>
                  <a:pt x="181" y="125"/>
                  <a:pt x="177" y="135"/>
                </a:cubicBezTo>
                <a:moveTo>
                  <a:pt x="129" y="107"/>
                </a:moveTo>
                <a:cubicBezTo>
                  <a:pt x="128" y="106"/>
                  <a:pt x="126" y="106"/>
                  <a:pt x="125" y="105"/>
                </a:cubicBezTo>
                <a:cubicBezTo>
                  <a:pt x="126" y="104"/>
                  <a:pt x="126" y="104"/>
                  <a:pt x="126" y="103"/>
                </a:cubicBezTo>
                <a:cubicBezTo>
                  <a:pt x="128" y="103"/>
                  <a:pt x="129" y="104"/>
                  <a:pt x="131" y="104"/>
                </a:cubicBezTo>
                <a:cubicBezTo>
                  <a:pt x="130" y="105"/>
                  <a:pt x="130" y="106"/>
                  <a:pt x="129" y="107"/>
                </a:cubicBezTo>
                <a:moveTo>
                  <a:pt x="98" y="109"/>
                </a:moveTo>
                <a:cubicBezTo>
                  <a:pt x="97" y="106"/>
                  <a:pt x="97" y="104"/>
                  <a:pt x="96" y="102"/>
                </a:cubicBezTo>
                <a:cubicBezTo>
                  <a:pt x="97" y="104"/>
                  <a:pt x="98" y="106"/>
                  <a:pt x="99" y="107"/>
                </a:cubicBezTo>
                <a:cubicBezTo>
                  <a:pt x="99" y="108"/>
                  <a:pt x="99" y="108"/>
                  <a:pt x="99" y="108"/>
                </a:cubicBezTo>
                <a:cubicBezTo>
                  <a:pt x="98" y="108"/>
                  <a:pt x="98" y="108"/>
                  <a:pt x="98" y="109"/>
                </a:cubicBezTo>
                <a:moveTo>
                  <a:pt x="121" y="104"/>
                </a:moveTo>
                <a:cubicBezTo>
                  <a:pt x="120" y="103"/>
                  <a:pt x="118" y="102"/>
                  <a:pt x="117" y="102"/>
                </a:cubicBezTo>
                <a:cubicBezTo>
                  <a:pt x="117" y="101"/>
                  <a:pt x="117" y="100"/>
                  <a:pt x="117" y="100"/>
                </a:cubicBezTo>
                <a:cubicBezTo>
                  <a:pt x="119" y="100"/>
                  <a:pt x="121" y="101"/>
                  <a:pt x="123" y="102"/>
                </a:cubicBezTo>
                <a:cubicBezTo>
                  <a:pt x="122" y="102"/>
                  <a:pt x="122" y="103"/>
                  <a:pt x="121" y="104"/>
                </a:cubicBezTo>
                <a:moveTo>
                  <a:pt x="129" y="157"/>
                </a:moveTo>
                <a:cubicBezTo>
                  <a:pt x="129" y="156"/>
                  <a:pt x="129" y="156"/>
                  <a:pt x="129" y="156"/>
                </a:cubicBezTo>
                <a:cubicBezTo>
                  <a:pt x="128" y="154"/>
                  <a:pt x="126" y="150"/>
                  <a:pt x="124" y="146"/>
                </a:cubicBezTo>
                <a:cubicBezTo>
                  <a:pt x="123" y="145"/>
                  <a:pt x="123" y="145"/>
                  <a:pt x="123" y="145"/>
                </a:cubicBezTo>
                <a:cubicBezTo>
                  <a:pt x="123" y="144"/>
                  <a:pt x="123" y="144"/>
                  <a:pt x="123" y="144"/>
                </a:cubicBezTo>
                <a:cubicBezTo>
                  <a:pt x="118" y="135"/>
                  <a:pt x="111" y="123"/>
                  <a:pt x="105" y="112"/>
                </a:cubicBezTo>
                <a:cubicBezTo>
                  <a:pt x="105" y="111"/>
                  <a:pt x="105" y="111"/>
                  <a:pt x="105" y="111"/>
                </a:cubicBezTo>
                <a:cubicBezTo>
                  <a:pt x="103" y="106"/>
                  <a:pt x="100" y="102"/>
                  <a:pt x="98" y="98"/>
                </a:cubicBezTo>
                <a:cubicBezTo>
                  <a:pt x="101" y="99"/>
                  <a:pt x="103" y="100"/>
                  <a:pt x="106" y="101"/>
                </a:cubicBezTo>
                <a:cubicBezTo>
                  <a:pt x="115" y="105"/>
                  <a:pt x="127" y="110"/>
                  <a:pt x="138" y="115"/>
                </a:cubicBezTo>
                <a:cubicBezTo>
                  <a:pt x="138" y="115"/>
                  <a:pt x="139" y="116"/>
                  <a:pt x="139" y="116"/>
                </a:cubicBezTo>
                <a:cubicBezTo>
                  <a:pt x="139" y="116"/>
                  <a:pt x="140" y="116"/>
                  <a:pt x="140" y="116"/>
                </a:cubicBezTo>
                <a:cubicBezTo>
                  <a:pt x="140" y="116"/>
                  <a:pt x="140" y="116"/>
                  <a:pt x="140" y="116"/>
                </a:cubicBezTo>
                <a:cubicBezTo>
                  <a:pt x="149" y="120"/>
                  <a:pt x="158" y="123"/>
                  <a:pt x="164" y="126"/>
                </a:cubicBezTo>
                <a:cubicBezTo>
                  <a:pt x="164" y="126"/>
                  <a:pt x="164" y="126"/>
                  <a:pt x="165" y="127"/>
                </a:cubicBezTo>
                <a:cubicBezTo>
                  <a:pt x="165" y="127"/>
                  <a:pt x="165" y="127"/>
                  <a:pt x="165" y="127"/>
                </a:cubicBezTo>
                <a:cubicBezTo>
                  <a:pt x="166" y="127"/>
                  <a:pt x="167" y="127"/>
                  <a:pt x="168" y="128"/>
                </a:cubicBezTo>
                <a:cubicBezTo>
                  <a:pt x="168" y="128"/>
                  <a:pt x="168" y="128"/>
                  <a:pt x="168" y="128"/>
                </a:cubicBezTo>
                <a:cubicBezTo>
                  <a:pt x="168" y="129"/>
                  <a:pt x="168" y="130"/>
                  <a:pt x="168" y="130"/>
                </a:cubicBezTo>
                <a:cubicBezTo>
                  <a:pt x="167" y="132"/>
                  <a:pt x="165" y="134"/>
                  <a:pt x="163" y="136"/>
                </a:cubicBezTo>
                <a:cubicBezTo>
                  <a:pt x="162" y="137"/>
                  <a:pt x="162" y="137"/>
                  <a:pt x="162" y="137"/>
                </a:cubicBezTo>
                <a:cubicBezTo>
                  <a:pt x="155" y="144"/>
                  <a:pt x="144" y="152"/>
                  <a:pt x="129" y="157"/>
                </a:cubicBezTo>
                <a:moveTo>
                  <a:pt x="113" y="100"/>
                </a:moveTo>
                <a:cubicBezTo>
                  <a:pt x="112" y="100"/>
                  <a:pt x="111" y="99"/>
                  <a:pt x="110" y="99"/>
                </a:cubicBezTo>
                <a:cubicBezTo>
                  <a:pt x="110" y="98"/>
                  <a:pt x="110" y="98"/>
                  <a:pt x="110" y="98"/>
                </a:cubicBezTo>
                <a:cubicBezTo>
                  <a:pt x="110" y="98"/>
                  <a:pt x="110" y="98"/>
                  <a:pt x="110" y="97"/>
                </a:cubicBezTo>
                <a:cubicBezTo>
                  <a:pt x="111" y="97"/>
                  <a:pt x="111" y="97"/>
                  <a:pt x="111" y="97"/>
                </a:cubicBezTo>
                <a:cubicBezTo>
                  <a:pt x="112" y="98"/>
                  <a:pt x="113" y="98"/>
                  <a:pt x="114" y="98"/>
                </a:cubicBezTo>
                <a:cubicBezTo>
                  <a:pt x="113" y="99"/>
                  <a:pt x="113" y="100"/>
                  <a:pt x="113" y="100"/>
                </a:cubicBezTo>
                <a:moveTo>
                  <a:pt x="106" y="97"/>
                </a:moveTo>
                <a:cubicBezTo>
                  <a:pt x="103" y="96"/>
                  <a:pt x="100" y="94"/>
                  <a:pt x="97" y="93"/>
                </a:cubicBezTo>
                <a:cubicBezTo>
                  <a:pt x="97" y="92"/>
                  <a:pt x="97" y="92"/>
                  <a:pt x="97" y="92"/>
                </a:cubicBezTo>
                <a:cubicBezTo>
                  <a:pt x="97" y="92"/>
                  <a:pt x="97" y="92"/>
                  <a:pt x="97" y="92"/>
                </a:cubicBezTo>
                <a:cubicBezTo>
                  <a:pt x="98" y="92"/>
                  <a:pt x="98" y="92"/>
                  <a:pt x="98" y="92"/>
                </a:cubicBezTo>
                <a:cubicBezTo>
                  <a:pt x="99" y="93"/>
                  <a:pt x="102" y="94"/>
                  <a:pt x="107" y="96"/>
                </a:cubicBezTo>
                <a:cubicBezTo>
                  <a:pt x="106" y="96"/>
                  <a:pt x="106" y="97"/>
                  <a:pt x="106" y="97"/>
                </a:cubicBezTo>
                <a:moveTo>
                  <a:pt x="98" y="89"/>
                </a:moveTo>
                <a:cubicBezTo>
                  <a:pt x="98" y="87"/>
                  <a:pt x="98" y="85"/>
                  <a:pt x="98" y="83"/>
                </a:cubicBezTo>
                <a:cubicBezTo>
                  <a:pt x="99" y="83"/>
                  <a:pt x="99" y="83"/>
                  <a:pt x="99" y="83"/>
                </a:cubicBezTo>
                <a:cubicBezTo>
                  <a:pt x="100" y="82"/>
                  <a:pt x="102" y="81"/>
                  <a:pt x="106" y="79"/>
                </a:cubicBezTo>
                <a:cubicBezTo>
                  <a:pt x="104" y="82"/>
                  <a:pt x="103" y="85"/>
                  <a:pt x="103" y="88"/>
                </a:cubicBezTo>
                <a:cubicBezTo>
                  <a:pt x="101" y="88"/>
                  <a:pt x="99" y="89"/>
                  <a:pt x="99" y="89"/>
                </a:cubicBezTo>
                <a:cubicBezTo>
                  <a:pt x="99" y="89"/>
                  <a:pt x="99" y="89"/>
                  <a:pt x="99" y="89"/>
                </a:cubicBezTo>
                <a:cubicBezTo>
                  <a:pt x="99" y="89"/>
                  <a:pt x="99" y="89"/>
                  <a:pt x="99" y="89"/>
                </a:cubicBezTo>
                <a:cubicBezTo>
                  <a:pt x="99" y="89"/>
                  <a:pt x="99" y="89"/>
                  <a:pt x="99" y="89"/>
                </a:cubicBezTo>
                <a:cubicBezTo>
                  <a:pt x="98" y="89"/>
                  <a:pt x="98" y="89"/>
                  <a:pt x="98" y="89"/>
                </a:cubicBezTo>
                <a:cubicBezTo>
                  <a:pt x="98" y="89"/>
                  <a:pt x="98" y="89"/>
                  <a:pt x="98" y="89"/>
                </a:cubicBezTo>
                <a:cubicBezTo>
                  <a:pt x="98" y="89"/>
                  <a:pt x="98" y="89"/>
                  <a:pt x="98" y="89"/>
                </a:cubicBezTo>
                <a:moveTo>
                  <a:pt x="107" y="86"/>
                </a:moveTo>
                <a:cubicBezTo>
                  <a:pt x="108" y="83"/>
                  <a:pt x="109" y="80"/>
                  <a:pt x="111" y="76"/>
                </a:cubicBezTo>
                <a:cubicBezTo>
                  <a:pt x="111" y="75"/>
                  <a:pt x="111" y="75"/>
                  <a:pt x="111" y="75"/>
                </a:cubicBezTo>
                <a:cubicBezTo>
                  <a:pt x="113" y="74"/>
                  <a:pt x="116" y="73"/>
                  <a:pt x="118" y="71"/>
                </a:cubicBezTo>
                <a:cubicBezTo>
                  <a:pt x="117" y="75"/>
                  <a:pt x="115" y="79"/>
                  <a:pt x="114" y="83"/>
                </a:cubicBezTo>
                <a:cubicBezTo>
                  <a:pt x="113" y="84"/>
                  <a:pt x="112" y="84"/>
                  <a:pt x="111" y="84"/>
                </a:cubicBezTo>
                <a:cubicBezTo>
                  <a:pt x="110" y="85"/>
                  <a:pt x="110" y="85"/>
                  <a:pt x="110" y="85"/>
                </a:cubicBezTo>
                <a:cubicBezTo>
                  <a:pt x="109" y="86"/>
                  <a:pt x="108" y="86"/>
                  <a:pt x="107" y="86"/>
                </a:cubicBezTo>
                <a:moveTo>
                  <a:pt x="123" y="85"/>
                </a:moveTo>
                <a:cubicBezTo>
                  <a:pt x="124" y="85"/>
                  <a:pt x="124" y="85"/>
                  <a:pt x="124" y="84"/>
                </a:cubicBezTo>
                <a:cubicBezTo>
                  <a:pt x="129" y="83"/>
                  <a:pt x="134" y="81"/>
                  <a:pt x="140" y="79"/>
                </a:cubicBezTo>
                <a:cubicBezTo>
                  <a:pt x="153" y="73"/>
                  <a:pt x="167" y="68"/>
                  <a:pt x="178" y="66"/>
                </a:cubicBezTo>
                <a:cubicBezTo>
                  <a:pt x="179" y="72"/>
                  <a:pt x="180" y="79"/>
                  <a:pt x="180" y="86"/>
                </a:cubicBezTo>
                <a:cubicBezTo>
                  <a:pt x="180" y="96"/>
                  <a:pt x="178" y="106"/>
                  <a:pt x="176" y="115"/>
                </a:cubicBezTo>
                <a:cubicBezTo>
                  <a:pt x="175" y="115"/>
                  <a:pt x="175" y="115"/>
                  <a:pt x="175" y="115"/>
                </a:cubicBezTo>
                <a:cubicBezTo>
                  <a:pt x="169" y="113"/>
                  <a:pt x="161" y="110"/>
                  <a:pt x="151" y="107"/>
                </a:cubicBezTo>
                <a:cubicBezTo>
                  <a:pt x="151" y="107"/>
                  <a:pt x="151" y="107"/>
                  <a:pt x="151" y="107"/>
                </a:cubicBezTo>
                <a:cubicBezTo>
                  <a:pt x="150" y="107"/>
                  <a:pt x="150" y="107"/>
                  <a:pt x="150" y="107"/>
                </a:cubicBezTo>
                <a:cubicBezTo>
                  <a:pt x="145" y="105"/>
                  <a:pt x="139" y="103"/>
                  <a:pt x="134" y="101"/>
                </a:cubicBezTo>
                <a:cubicBezTo>
                  <a:pt x="128" y="99"/>
                  <a:pt x="123" y="97"/>
                  <a:pt x="118" y="96"/>
                </a:cubicBezTo>
                <a:cubicBezTo>
                  <a:pt x="118" y="95"/>
                  <a:pt x="117" y="95"/>
                  <a:pt x="117" y="95"/>
                </a:cubicBezTo>
                <a:cubicBezTo>
                  <a:pt x="116" y="95"/>
                  <a:pt x="116" y="95"/>
                  <a:pt x="116" y="95"/>
                </a:cubicBezTo>
                <a:cubicBezTo>
                  <a:pt x="116" y="95"/>
                  <a:pt x="116" y="95"/>
                  <a:pt x="115" y="95"/>
                </a:cubicBezTo>
                <a:cubicBezTo>
                  <a:pt x="114" y="94"/>
                  <a:pt x="113" y="94"/>
                  <a:pt x="112" y="94"/>
                </a:cubicBezTo>
                <a:cubicBezTo>
                  <a:pt x="111" y="93"/>
                  <a:pt x="111" y="93"/>
                  <a:pt x="111" y="93"/>
                </a:cubicBezTo>
                <a:cubicBezTo>
                  <a:pt x="111" y="93"/>
                  <a:pt x="111" y="93"/>
                  <a:pt x="111" y="93"/>
                </a:cubicBezTo>
                <a:cubicBezTo>
                  <a:pt x="111" y="92"/>
                  <a:pt x="110" y="92"/>
                  <a:pt x="110" y="92"/>
                </a:cubicBezTo>
                <a:cubicBezTo>
                  <a:pt x="109" y="92"/>
                  <a:pt x="109" y="92"/>
                  <a:pt x="109" y="92"/>
                </a:cubicBezTo>
                <a:cubicBezTo>
                  <a:pt x="108" y="92"/>
                  <a:pt x="106" y="92"/>
                  <a:pt x="105" y="91"/>
                </a:cubicBezTo>
                <a:cubicBezTo>
                  <a:pt x="110" y="90"/>
                  <a:pt x="116" y="88"/>
                  <a:pt x="123" y="85"/>
                </a:cubicBezTo>
                <a:cubicBezTo>
                  <a:pt x="123" y="85"/>
                  <a:pt x="123" y="85"/>
                  <a:pt x="123" y="85"/>
                </a:cubicBezTo>
                <a:moveTo>
                  <a:pt x="119" y="81"/>
                </a:moveTo>
                <a:cubicBezTo>
                  <a:pt x="120" y="77"/>
                  <a:pt x="122" y="73"/>
                  <a:pt x="123" y="69"/>
                </a:cubicBezTo>
                <a:cubicBezTo>
                  <a:pt x="123" y="68"/>
                  <a:pt x="123" y="68"/>
                  <a:pt x="123" y="68"/>
                </a:cubicBezTo>
                <a:cubicBezTo>
                  <a:pt x="125" y="67"/>
                  <a:pt x="126" y="66"/>
                  <a:pt x="128" y="65"/>
                </a:cubicBezTo>
                <a:cubicBezTo>
                  <a:pt x="126" y="70"/>
                  <a:pt x="124" y="75"/>
                  <a:pt x="122" y="79"/>
                </a:cubicBezTo>
                <a:cubicBezTo>
                  <a:pt x="121" y="80"/>
                  <a:pt x="120" y="80"/>
                  <a:pt x="119" y="81"/>
                </a:cubicBezTo>
                <a:moveTo>
                  <a:pt x="127" y="77"/>
                </a:moveTo>
                <a:cubicBezTo>
                  <a:pt x="129" y="73"/>
                  <a:pt x="131" y="69"/>
                  <a:pt x="133" y="65"/>
                </a:cubicBezTo>
                <a:cubicBezTo>
                  <a:pt x="133" y="64"/>
                  <a:pt x="133" y="63"/>
                  <a:pt x="132" y="63"/>
                </a:cubicBezTo>
                <a:cubicBezTo>
                  <a:pt x="134" y="62"/>
                  <a:pt x="136" y="61"/>
                  <a:pt x="138" y="60"/>
                </a:cubicBezTo>
                <a:cubicBezTo>
                  <a:pt x="136" y="65"/>
                  <a:pt x="134" y="70"/>
                  <a:pt x="132" y="75"/>
                </a:cubicBezTo>
                <a:cubicBezTo>
                  <a:pt x="130" y="76"/>
                  <a:pt x="129" y="76"/>
                  <a:pt x="127" y="77"/>
                </a:cubicBezTo>
                <a:moveTo>
                  <a:pt x="137" y="72"/>
                </a:moveTo>
                <a:cubicBezTo>
                  <a:pt x="139" y="67"/>
                  <a:pt x="141" y="62"/>
                  <a:pt x="143" y="57"/>
                </a:cubicBezTo>
                <a:cubicBezTo>
                  <a:pt x="143" y="57"/>
                  <a:pt x="143" y="57"/>
                  <a:pt x="143" y="57"/>
                </a:cubicBezTo>
                <a:cubicBezTo>
                  <a:pt x="146" y="55"/>
                  <a:pt x="148" y="54"/>
                  <a:pt x="150" y="53"/>
                </a:cubicBezTo>
                <a:cubicBezTo>
                  <a:pt x="149" y="58"/>
                  <a:pt x="147" y="63"/>
                  <a:pt x="146" y="68"/>
                </a:cubicBezTo>
                <a:cubicBezTo>
                  <a:pt x="143" y="70"/>
                  <a:pt x="140" y="71"/>
                  <a:pt x="137" y="72"/>
                </a:cubicBezTo>
                <a:moveTo>
                  <a:pt x="151" y="66"/>
                </a:moveTo>
                <a:cubicBezTo>
                  <a:pt x="152" y="61"/>
                  <a:pt x="154" y="55"/>
                  <a:pt x="155" y="50"/>
                </a:cubicBezTo>
                <a:cubicBezTo>
                  <a:pt x="157" y="49"/>
                  <a:pt x="159" y="48"/>
                  <a:pt x="161" y="47"/>
                </a:cubicBezTo>
                <a:cubicBezTo>
                  <a:pt x="159" y="52"/>
                  <a:pt x="157" y="57"/>
                  <a:pt x="155" y="63"/>
                </a:cubicBezTo>
                <a:cubicBezTo>
                  <a:pt x="155" y="63"/>
                  <a:pt x="155" y="63"/>
                  <a:pt x="155" y="63"/>
                </a:cubicBezTo>
                <a:cubicBezTo>
                  <a:pt x="155" y="64"/>
                  <a:pt x="155" y="64"/>
                  <a:pt x="155" y="64"/>
                </a:cubicBezTo>
                <a:cubicBezTo>
                  <a:pt x="154" y="65"/>
                  <a:pt x="152" y="65"/>
                  <a:pt x="151" y="66"/>
                </a:cubicBezTo>
                <a:moveTo>
                  <a:pt x="168" y="58"/>
                </a:moveTo>
                <a:cubicBezTo>
                  <a:pt x="170" y="53"/>
                  <a:pt x="172" y="48"/>
                  <a:pt x="174" y="43"/>
                </a:cubicBezTo>
                <a:cubicBezTo>
                  <a:pt x="172" y="47"/>
                  <a:pt x="171" y="52"/>
                  <a:pt x="171" y="57"/>
                </a:cubicBezTo>
                <a:cubicBezTo>
                  <a:pt x="170" y="57"/>
                  <a:pt x="169" y="57"/>
                  <a:pt x="168" y="58"/>
                </a:cubicBezTo>
                <a:moveTo>
                  <a:pt x="160" y="62"/>
                </a:moveTo>
                <a:cubicBezTo>
                  <a:pt x="162" y="56"/>
                  <a:pt x="164" y="50"/>
                  <a:pt x="166" y="44"/>
                </a:cubicBezTo>
                <a:cubicBezTo>
                  <a:pt x="167" y="44"/>
                  <a:pt x="168" y="43"/>
                  <a:pt x="169" y="43"/>
                </a:cubicBezTo>
                <a:cubicBezTo>
                  <a:pt x="168" y="49"/>
                  <a:pt x="166" y="54"/>
                  <a:pt x="163" y="60"/>
                </a:cubicBezTo>
                <a:cubicBezTo>
                  <a:pt x="162" y="61"/>
                  <a:pt x="161" y="61"/>
                  <a:pt x="160" y="62"/>
                </a:cubicBezTo>
                <a:moveTo>
                  <a:pt x="46" y="152"/>
                </a:moveTo>
                <a:cubicBezTo>
                  <a:pt x="41" y="149"/>
                  <a:pt x="35" y="145"/>
                  <a:pt x="29" y="141"/>
                </a:cubicBezTo>
                <a:cubicBezTo>
                  <a:pt x="21" y="135"/>
                  <a:pt x="15" y="126"/>
                  <a:pt x="11" y="116"/>
                </a:cubicBezTo>
                <a:cubicBezTo>
                  <a:pt x="11" y="115"/>
                  <a:pt x="11" y="114"/>
                  <a:pt x="10" y="114"/>
                </a:cubicBezTo>
                <a:cubicBezTo>
                  <a:pt x="7" y="106"/>
                  <a:pt x="6" y="98"/>
                  <a:pt x="6" y="90"/>
                </a:cubicBezTo>
                <a:cubicBezTo>
                  <a:pt x="6" y="90"/>
                  <a:pt x="6" y="89"/>
                  <a:pt x="6" y="89"/>
                </a:cubicBezTo>
                <a:cubicBezTo>
                  <a:pt x="6" y="88"/>
                  <a:pt x="6" y="88"/>
                  <a:pt x="6" y="87"/>
                </a:cubicBezTo>
                <a:cubicBezTo>
                  <a:pt x="6" y="73"/>
                  <a:pt x="10" y="59"/>
                  <a:pt x="18" y="48"/>
                </a:cubicBezTo>
                <a:cubicBezTo>
                  <a:pt x="33" y="26"/>
                  <a:pt x="60" y="13"/>
                  <a:pt x="90" y="11"/>
                </a:cubicBezTo>
                <a:cubicBezTo>
                  <a:pt x="89" y="12"/>
                  <a:pt x="89" y="15"/>
                  <a:pt x="89" y="17"/>
                </a:cubicBezTo>
                <a:cubicBezTo>
                  <a:pt x="89" y="31"/>
                  <a:pt x="89" y="54"/>
                  <a:pt x="89" y="71"/>
                </a:cubicBezTo>
                <a:cubicBezTo>
                  <a:pt x="89" y="81"/>
                  <a:pt x="89" y="88"/>
                  <a:pt x="89" y="91"/>
                </a:cubicBezTo>
                <a:cubicBezTo>
                  <a:pt x="89" y="92"/>
                  <a:pt x="89" y="92"/>
                  <a:pt x="89" y="92"/>
                </a:cubicBezTo>
                <a:cubicBezTo>
                  <a:pt x="89" y="93"/>
                  <a:pt x="89" y="93"/>
                  <a:pt x="89" y="93"/>
                </a:cubicBezTo>
                <a:cubicBezTo>
                  <a:pt x="90" y="95"/>
                  <a:pt x="92" y="104"/>
                  <a:pt x="96" y="114"/>
                </a:cubicBezTo>
                <a:cubicBezTo>
                  <a:pt x="95" y="114"/>
                  <a:pt x="95" y="114"/>
                  <a:pt x="95" y="114"/>
                </a:cubicBezTo>
                <a:cubicBezTo>
                  <a:pt x="95" y="115"/>
                  <a:pt x="95" y="117"/>
                  <a:pt x="96" y="117"/>
                </a:cubicBezTo>
                <a:cubicBezTo>
                  <a:pt x="97" y="117"/>
                  <a:pt x="97" y="117"/>
                  <a:pt x="97" y="117"/>
                </a:cubicBezTo>
                <a:cubicBezTo>
                  <a:pt x="99" y="124"/>
                  <a:pt x="102" y="132"/>
                  <a:pt x="105" y="140"/>
                </a:cubicBezTo>
                <a:cubicBezTo>
                  <a:pt x="104" y="140"/>
                  <a:pt x="105" y="141"/>
                  <a:pt x="105" y="141"/>
                </a:cubicBezTo>
                <a:cubicBezTo>
                  <a:pt x="108" y="149"/>
                  <a:pt x="110" y="156"/>
                  <a:pt x="113" y="161"/>
                </a:cubicBezTo>
                <a:cubicBezTo>
                  <a:pt x="112" y="161"/>
                  <a:pt x="112" y="161"/>
                  <a:pt x="112" y="161"/>
                </a:cubicBezTo>
                <a:cubicBezTo>
                  <a:pt x="112" y="161"/>
                  <a:pt x="112" y="161"/>
                  <a:pt x="111" y="161"/>
                </a:cubicBezTo>
                <a:cubicBezTo>
                  <a:pt x="111" y="161"/>
                  <a:pt x="111" y="161"/>
                  <a:pt x="110" y="162"/>
                </a:cubicBezTo>
                <a:cubicBezTo>
                  <a:pt x="104" y="163"/>
                  <a:pt x="98" y="163"/>
                  <a:pt x="92" y="163"/>
                </a:cubicBezTo>
                <a:cubicBezTo>
                  <a:pt x="91" y="163"/>
                  <a:pt x="91" y="163"/>
                  <a:pt x="91" y="163"/>
                </a:cubicBezTo>
                <a:cubicBezTo>
                  <a:pt x="91" y="163"/>
                  <a:pt x="90" y="163"/>
                  <a:pt x="90" y="162"/>
                </a:cubicBezTo>
                <a:cubicBezTo>
                  <a:pt x="90" y="162"/>
                  <a:pt x="89" y="162"/>
                  <a:pt x="89" y="162"/>
                </a:cubicBezTo>
                <a:cubicBezTo>
                  <a:pt x="89" y="162"/>
                  <a:pt x="88" y="163"/>
                  <a:pt x="88" y="163"/>
                </a:cubicBezTo>
                <a:cubicBezTo>
                  <a:pt x="82" y="163"/>
                  <a:pt x="77" y="162"/>
                  <a:pt x="71" y="161"/>
                </a:cubicBezTo>
                <a:cubicBezTo>
                  <a:pt x="71" y="161"/>
                  <a:pt x="71" y="160"/>
                  <a:pt x="71" y="160"/>
                </a:cubicBezTo>
                <a:cubicBezTo>
                  <a:pt x="70" y="160"/>
                  <a:pt x="70" y="160"/>
                  <a:pt x="70" y="160"/>
                </a:cubicBezTo>
                <a:cubicBezTo>
                  <a:pt x="69" y="160"/>
                  <a:pt x="69" y="160"/>
                  <a:pt x="68" y="160"/>
                </a:cubicBezTo>
                <a:cubicBezTo>
                  <a:pt x="62" y="159"/>
                  <a:pt x="55" y="156"/>
                  <a:pt x="49" y="153"/>
                </a:cubicBezTo>
                <a:cubicBezTo>
                  <a:pt x="49" y="153"/>
                  <a:pt x="48" y="153"/>
                  <a:pt x="48" y="152"/>
                </a:cubicBezTo>
                <a:cubicBezTo>
                  <a:pt x="48" y="152"/>
                  <a:pt x="47" y="152"/>
                  <a:pt x="47" y="152"/>
                </a:cubicBezTo>
                <a:cubicBezTo>
                  <a:pt x="47" y="152"/>
                  <a:pt x="47" y="152"/>
                  <a:pt x="46" y="152"/>
                </a:cubicBezTo>
                <a:moveTo>
                  <a:pt x="99" y="78"/>
                </a:moveTo>
                <a:cubicBezTo>
                  <a:pt x="101" y="51"/>
                  <a:pt x="104" y="32"/>
                  <a:pt x="108" y="4"/>
                </a:cubicBezTo>
                <a:cubicBezTo>
                  <a:pt x="111" y="4"/>
                  <a:pt x="114" y="4"/>
                  <a:pt x="117" y="5"/>
                </a:cubicBezTo>
                <a:cubicBezTo>
                  <a:pt x="138" y="7"/>
                  <a:pt x="158" y="15"/>
                  <a:pt x="170" y="29"/>
                </a:cubicBezTo>
                <a:cubicBezTo>
                  <a:pt x="172" y="32"/>
                  <a:pt x="173" y="34"/>
                  <a:pt x="174" y="36"/>
                </a:cubicBezTo>
                <a:cubicBezTo>
                  <a:pt x="172" y="37"/>
                  <a:pt x="168" y="39"/>
                  <a:pt x="165" y="40"/>
                </a:cubicBezTo>
                <a:cubicBezTo>
                  <a:pt x="165" y="40"/>
                  <a:pt x="165" y="40"/>
                  <a:pt x="165" y="40"/>
                </a:cubicBezTo>
                <a:cubicBezTo>
                  <a:pt x="164" y="40"/>
                  <a:pt x="164" y="41"/>
                  <a:pt x="163" y="41"/>
                </a:cubicBezTo>
                <a:cubicBezTo>
                  <a:pt x="151" y="47"/>
                  <a:pt x="138" y="55"/>
                  <a:pt x="126" y="62"/>
                </a:cubicBezTo>
                <a:cubicBezTo>
                  <a:pt x="117" y="67"/>
                  <a:pt x="110" y="72"/>
                  <a:pt x="105" y="75"/>
                </a:cubicBezTo>
                <a:cubicBezTo>
                  <a:pt x="102" y="76"/>
                  <a:pt x="100" y="77"/>
                  <a:pt x="99" y="78"/>
                </a:cubicBezTo>
                <a:moveTo>
                  <a:pt x="107" y="0"/>
                </a:moveTo>
                <a:cubicBezTo>
                  <a:pt x="106" y="0"/>
                  <a:pt x="106" y="0"/>
                  <a:pt x="105" y="1"/>
                </a:cubicBezTo>
                <a:cubicBezTo>
                  <a:pt x="105" y="1"/>
                  <a:pt x="104" y="2"/>
                  <a:pt x="104" y="3"/>
                </a:cubicBezTo>
                <a:cubicBezTo>
                  <a:pt x="101" y="32"/>
                  <a:pt x="97" y="50"/>
                  <a:pt x="95" y="79"/>
                </a:cubicBezTo>
                <a:cubicBezTo>
                  <a:pt x="95" y="79"/>
                  <a:pt x="94" y="80"/>
                  <a:pt x="94" y="80"/>
                </a:cubicBezTo>
                <a:cubicBezTo>
                  <a:pt x="94" y="83"/>
                  <a:pt x="94" y="88"/>
                  <a:pt x="94" y="91"/>
                </a:cubicBezTo>
                <a:cubicBezTo>
                  <a:pt x="93" y="91"/>
                  <a:pt x="93" y="91"/>
                  <a:pt x="93" y="91"/>
                </a:cubicBezTo>
                <a:cubicBezTo>
                  <a:pt x="93" y="91"/>
                  <a:pt x="93" y="91"/>
                  <a:pt x="93" y="91"/>
                </a:cubicBezTo>
                <a:cubicBezTo>
                  <a:pt x="93" y="88"/>
                  <a:pt x="92" y="81"/>
                  <a:pt x="92" y="71"/>
                </a:cubicBezTo>
                <a:cubicBezTo>
                  <a:pt x="92" y="60"/>
                  <a:pt x="93" y="46"/>
                  <a:pt x="93" y="33"/>
                </a:cubicBezTo>
                <a:cubicBezTo>
                  <a:pt x="93" y="27"/>
                  <a:pt x="93" y="22"/>
                  <a:pt x="93" y="18"/>
                </a:cubicBezTo>
                <a:cubicBezTo>
                  <a:pt x="93" y="13"/>
                  <a:pt x="94" y="10"/>
                  <a:pt x="94" y="9"/>
                </a:cubicBezTo>
                <a:cubicBezTo>
                  <a:pt x="94" y="9"/>
                  <a:pt x="94" y="9"/>
                  <a:pt x="94" y="9"/>
                </a:cubicBezTo>
                <a:cubicBezTo>
                  <a:pt x="94" y="8"/>
                  <a:pt x="94" y="8"/>
                  <a:pt x="94" y="8"/>
                </a:cubicBezTo>
                <a:cubicBezTo>
                  <a:pt x="94" y="8"/>
                  <a:pt x="94" y="8"/>
                  <a:pt x="94" y="8"/>
                </a:cubicBezTo>
                <a:cubicBezTo>
                  <a:pt x="94" y="8"/>
                  <a:pt x="94" y="8"/>
                  <a:pt x="94" y="8"/>
                </a:cubicBezTo>
                <a:cubicBezTo>
                  <a:pt x="93" y="7"/>
                  <a:pt x="93" y="7"/>
                  <a:pt x="93" y="7"/>
                </a:cubicBezTo>
                <a:cubicBezTo>
                  <a:pt x="93" y="7"/>
                  <a:pt x="93" y="7"/>
                  <a:pt x="93" y="7"/>
                </a:cubicBezTo>
                <a:cubicBezTo>
                  <a:pt x="93" y="7"/>
                  <a:pt x="93" y="7"/>
                  <a:pt x="93" y="7"/>
                </a:cubicBezTo>
                <a:cubicBezTo>
                  <a:pt x="93" y="7"/>
                  <a:pt x="93" y="7"/>
                  <a:pt x="93" y="7"/>
                </a:cubicBezTo>
                <a:cubicBezTo>
                  <a:pt x="92" y="7"/>
                  <a:pt x="92" y="7"/>
                  <a:pt x="92" y="7"/>
                </a:cubicBezTo>
                <a:cubicBezTo>
                  <a:pt x="92" y="6"/>
                  <a:pt x="92" y="6"/>
                  <a:pt x="92" y="6"/>
                </a:cubicBezTo>
                <a:cubicBezTo>
                  <a:pt x="92" y="6"/>
                  <a:pt x="92" y="6"/>
                  <a:pt x="92" y="6"/>
                </a:cubicBezTo>
                <a:cubicBezTo>
                  <a:pt x="92" y="6"/>
                  <a:pt x="92" y="6"/>
                  <a:pt x="92" y="6"/>
                </a:cubicBezTo>
                <a:cubicBezTo>
                  <a:pt x="61" y="9"/>
                  <a:pt x="31" y="22"/>
                  <a:pt x="14" y="46"/>
                </a:cubicBezTo>
                <a:cubicBezTo>
                  <a:pt x="6" y="58"/>
                  <a:pt x="2" y="74"/>
                  <a:pt x="2" y="89"/>
                </a:cubicBezTo>
                <a:cubicBezTo>
                  <a:pt x="2" y="90"/>
                  <a:pt x="2" y="90"/>
                  <a:pt x="2" y="90"/>
                </a:cubicBezTo>
                <a:cubicBezTo>
                  <a:pt x="1" y="95"/>
                  <a:pt x="0" y="99"/>
                  <a:pt x="0" y="104"/>
                </a:cubicBezTo>
                <a:cubicBezTo>
                  <a:pt x="0" y="111"/>
                  <a:pt x="1" y="117"/>
                  <a:pt x="3" y="123"/>
                </a:cubicBezTo>
                <a:cubicBezTo>
                  <a:pt x="2" y="123"/>
                  <a:pt x="2" y="123"/>
                  <a:pt x="2" y="123"/>
                </a:cubicBezTo>
                <a:cubicBezTo>
                  <a:pt x="2" y="124"/>
                  <a:pt x="2" y="125"/>
                  <a:pt x="3" y="126"/>
                </a:cubicBezTo>
                <a:cubicBezTo>
                  <a:pt x="3" y="126"/>
                  <a:pt x="3" y="126"/>
                  <a:pt x="3" y="126"/>
                </a:cubicBezTo>
                <a:cubicBezTo>
                  <a:pt x="4" y="129"/>
                  <a:pt x="5" y="131"/>
                  <a:pt x="6" y="134"/>
                </a:cubicBezTo>
                <a:cubicBezTo>
                  <a:pt x="6" y="134"/>
                  <a:pt x="6" y="135"/>
                  <a:pt x="6" y="135"/>
                </a:cubicBezTo>
                <a:cubicBezTo>
                  <a:pt x="8" y="138"/>
                  <a:pt x="9" y="140"/>
                  <a:pt x="10" y="143"/>
                </a:cubicBezTo>
                <a:cubicBezTo>
                  <a:pt x="10" y="144"/>
                  <a:pt x="10" y="145"/>
                  <a:pt x="11" y="145"/>
                </a:cubicBezTo>
                <a:cubicBezTo>
                  <a:pt x="11" y="146"/>
                  <a:pt x="11" y="146"/>
                  <a:pt x="11" y="146"/>
                </a:cubicBezTo>
                <a:cubicBezTo>
                  <a:pt x="12" y="147"/>
                  <a:pt x="13" y="149"/>
                  <a:pt x="14" y="150"/>
                </a:cubicBezTo>
                <a:cubicBezTo>
                  <a:pt x="14" y="151"/>
                  <a:pt x="14" y="151"/>
                  <a:pt x="14" y="151"/>
                </a:cubicBezTo>
                <a:cubicBezTo>
                  <a:pt x="14" y="151"/>
                  <a:pt x="15" y="152"/>
                  <a:pt x="16" y="152"/>
                </a:cubicBezTo>
                <a:cubicBezTo>
                  <a:pt x="17" y="154"/>
                  <a:pt x="19" y="156"/>
                  <a:pt x="20" y="158"/>
                </a:cubicBezTo>
                <a:cubicBezTo>
                  <a:pt x="20" y="159"/>
                  <a:pt x="21" y="160"/>
                  <a:pt x="21" y="161"/>
                </a:cubicBezTo>
                <a:cubicBezTo>
                  <a:pt x="22" y="161"/>
                  <a:pt x="22" y="161"/>
                  <a:pt x="22" y="161"/>
                </a:cubicBezTo>
                <a:cubicBezTo>
                  <a:pt x="23" y="161"/>
                  <a:pt x="24" y="162"/>
                  <a:pt x="24" y="163"/>
                </a:cubicBezTo>
                <a:cubicBezTo>
                  <a:pt x="29" y="168"/>
                  <a:pt x="36" y="174"/>
                  <a:pt x="46" y="179"/>
                </a:cubicBezTo>
                <a:cubicBezTo>
                  <a:pt x="46" y="180"/>
                  <a:pt x="46" y="180"/>
                  <a:pt x="46" y="180"/>
                </a:cubicBezTo>
                <a:cubicBezTo>
                  <a:pt x="46" y="181"/>
                  <a:pt x="47" y="181"/>
                  <a:pt x="48" y="181"/>
                </a:cubicBezTo>
                <a:cubicBezTo>
                  <a:pt x="48" y="181"/>
                  <a:pt x="48" y="181"/>
                  <a:pt x="48" y="181"/>
                </a:cubicBezTo>
                <a:cubicBezTo>
                  <a:pt x="48" y="181"/>
                  <a:pt x="48" y="181"/>
                  <a:pt x="48" y="181"/>
                </a:cubicBezTo>
                <a:cubicBezTo>
                  <a:pt x="51" y="182"/>
                  <a:pt x="54" y="183"/>
                  <a:pt x="57" y="184"/>
                </a:cubicBezTo>
                <a:cubicBezTo>
                  <a:pt x="57" y="185"/>
                  <a:pt x="58" y="186"/>
                  <a:pt x="59" y="186"/>
                </a:cubicBezTo>
                <a:cubicBezTo>
                  <a:pt x="59" y="186"/>
                  <a:pt x="59" y="186"/>
                  <a:pt x="59" y="186"/>
                </a:cubicBezTo>
                <a:cubicBezTo>
                  <a:pt x="60" y="186"/>
                  <a:pt x="61" y="186"/>
                  <a:pt x="61" y="186"/>
                </a:cubicBezTo>
                <a:cubicBezTo>
                  <a:pt x="63" y="186"/>
                  <a:pt x="65" y="187"/>
                  <a:pt x="68" y="187"/>
                </a:cubicBezTo>
                <a:cubicBezTo>
                  <a:pt x="68" y="188"/>
                  <a:pt x="68" y="189"/>
                  <a:pt x="69" y="190"/>
                </a:cubicBezTo>
                <a:cubicBezTo>
                  <a:pt x="69" y="190"/>
                  <a:pt x="70" y="190"/>
                  <a:pt x="70" y="190"/>
                </a:cubicBezTo>
                <a:cubicBezTo>
                  <a:pt x="71" y="190"/>
                  <a:pt x="71" y="189"/>
                  <a:pt x="72" y="188"/>
                </a:cubicBezTo>
                <a:cubicBezTo>
                  <a:pt x="72" y="188"/>
                  <a:pt x="72" y="188"/>
                  <a:pt x="72" y="188"/>
                </a:cubicBezTo>
                <a:cubicBezTo>
                  <a:pt x="74" y="189"/>
                  <a:pt x="76" y="189"/>
                  <a:pt x="78" y="189"/>
                </a:cubicBezTo>
                <a:cubicBezTo>
                  <a:pt x="79" y="189"/>
                  <a:pt x="79" y="190"/>
                  <a:pt x="79" y="190"/>
                </a:cubicBezTo>
                <a:cubicBezTo>
                  <a:pt x="80" y="190"/>
                  <a:pt x="80" y="190"/>
                  <a:pt x="80" y="190"/>
                </a:cubicBezTo>
                <a:cubicBezTo>
                  <a:pt x="81" y="190"/>
                  <a:pt x="81" y="190"/>
                  <a:pt x="82" y="189"/>
                </a:cubicBezTo>
                <a:cubicBezTo>
                  <a:pt x="84" y="190"/>
                  <a:pt x="87" y="190"/>
                  <a:pt x="89" y="190"/>
                </a:cubicBezTo>
                <a:cubicBezTo>
                  <a:pt x="89" y="190"/>
                  <a:pt x="89" y="190"/>
                  <a:pt x="89" y="190"/>
                </a:cubicBezTo>
                <a:cubicBezTo>
                  <a:pt x="93" y="190"/>
                  <a:pt x="97" y="189"/>
                  <a:pt x="100" y="189"/>
                </a:cubicBezTo>
                <a:cubicBezTo>
                  <a:pt x="100" y="190"/>
                  <a:pt x="101" y="190"/>
                  <a:pt x="102" y="190"/>
                </a:cubicBezTo>
                <a:cubicBezTo>
                  <a:pt x="102" y="190"/>
                  <a:pt x="102" y="190"/>
                  <a:pt x="102" y="190"/>
                </a:cubicBezTo>
                <a:cubicBezTo>
                  <a:pt x="103" y="190"/>
                  <a:pt x="103" y="190"/>
                  <a:pt x="104" y="189"/>
                </a:cubicBezTo>
                <a:cubicBezTo>
                  <a:pt x="104" y="189"/>
                  <a:pt x="104" y="189"/>
                  <a:pt x="104" y="189"/>
                </a:cubicBezTo>
                <a:cubicBezTo>
                  <a:pt x="108" y="188"/>
                  <a:pt x="111" y="188"/>
                  <a:pt x="115" y="187"/>
                </a:cubicBezTo>
                <a:cubicBezTo>
                  <a:pt x="116" y="187"/>
                  <a:pt x="117" y="186"/>
                  <a:pt x="117" y="185"/>
                </a:cubicBezTo>
                <a:cubicBezTo>
                  <a:pt x="117" y="184"/>
                  <a:pt x="117" y="184"/>
                  <a:pt x="116" y="184"/>
                </a:cubicBezTo>
                <a:cubicBezTo>
                  <a:pt x="117" y="181"/>
                  <a:pt x="117" y="178"/>
                  <a:pt x="117" y="175"/>
                </a:cubicBezTo>
                <a:cubicBezTo>
                  <a:pt x="118" y="176"/>
                  <a:pt x="118" y="177"/>
                  <a:pt x="119" y="178"/>
                </a:cubicBezTo>
                <a:cubicBezTo>
                  <a:pt x="121" y="180"/>
                  <a:pt x="122" y="182"/>
                  <a:pt x="124" y="184"/>
                </a:cubicBezTo>
                <a:cubicBezTo>
                  <a:pt x="124" y="184"/>
                  <a:pt x="124" y="184"/>
                  <a:pt x="124" y="184"/>
                </a:cubicBezTo>
                <a:cubicBezTo>
                  <a:pt x="124" y="184"/>
                  <a:pt x="124" y="184"/>
                  <a:pt x="124" y="184"/>
                </a:cubicBezTo>
                <a:cubicBezTo>
                  <a:pt x="124" y="184"/>
                  <a:pt x="124" y="184"/>
                  <a:pt x="124" y="184"/>
                </a:cubicBezTo>
                <a:cubicBezTo>
                  <a:pt x="125" y="184"/>
                  <a:pt x="125" y="184"/>
                  <a:pt x="125" y="184"/>
                </a:cubicBezTo>
                <a:cubicBezTo>
                  <a:pt x="125" y="184"/>
                  <a:pt x="125" y="184"/>
                  <a:pt x="125" y="184"/>
                </a:cubicBezTo>
                <a:cubicBezTo>
                  <a:pt x="126" y="184"/>
                  <a:pt x="126" y="184"/>
                  <a:pt x="126" y="184"/>
                </a:cubicBezTo>
                <a:cubicBezTo>
                  <a:pt x="126" y="184"/>
                  <a:pt x="126" y="184"/>
                  <a:pt x="126" y="184"/>
                </a:cubicBezTo>
                <a:cubicBezTo>
                  <a:pt x="126" y="184"/>
                  <a:pt x="126" y="184"/>
                  <a:pt x="126" y="184"/>
                </a:cubicBezTo>
                <a:cubicBezTo>
                  <a:pt x="126" y="184"/>
                  <a:pt x="126" y="184"/>
                  <a:pt x="126" y="184"/>
                </a:cubicBezTo>
                <a:cubicBezTo>
                  <a:pt x="131" y="183"/>
                  <a:pt x="135" y="181"/>
                  <a:pt x="139" y="179"/>
                </a:cubicBezTo>
                <a:cubicBezTo>
                  <a:pt x="139" y="179"/>
                  <a:pt x="139" y="179"/>
                  <a:pt x="140" y="178"/>
                </a:cubicBezTo>
                <a:cubicBezTo>
                  <a:pt x="142" y="177"/>
                  <a:pt x="144" y="176"/>
                  <a:pt x="147" y="174"/>
                </a:cubicBezTo>
                <a:cubicBezTo>
                  <a:pt x="147" y="174"/>
                  <a:pt x="147" y="174"/>
                  <a:pt x="147" y="174"/>
                </a:cubicBezTo>
                <a:cubicBezTo>
                  <a:pt x="148" y="174"/>
                  <a:pt x="148" y="174"/>
                  <a:pt x="149" y="173"/>
                </a:cubicBezTo>
                <a:cubicBezTo>
                  <a:pt x="149" y="173"/>
                  <a:pt x="149" y="173"/>
                  <a:pt x="149" y="173"/>
                </a:cubicBezTo>
                <a:cubicBezTo>
                  <a:pt x="158" y="166"/>
                  <a:pt x="166" y="159"/>
                  <a:pt x="170" y="149"/>
                </a:cubicBezTo>
                <a:cubicBezTo>
                  <a:pt x="171" y="149"/>
                  <a:pt x="171" y="149"/>
                  <a:pt x="171" y="149"/>
                </a:cubicBezTo>
                <a:cubicBezTo>
                  <a:pt x="171" y="148"/>
                  <a:pt x="171" y="148"/>
                  <a:pt x="171" y="148"/>
                </a:cubicBezTo>
                <a:cubicBezTo>
                  <a:pt x="171" y="148"/>
                  <a:pt x="171" y="148"/>
                  <a:pt x="172" y="147"/>
                </a:cubicBezTo>
                <a:cubicBezTo>
                  <a:pt x="172" y="145"/>
                  <a:pt x="172" y="142"/>
                  <a:pt x="173" y="139"/>
                </a:cubicBezTo>
                <a:cubicBezTo>
                  <a:pt x="173" y="139"/>
                  <a:pt x="173" y="139"/>
                  <a:pt x="173" y="139"/>
                </a:cubicBezTo>
                <a:cubicBezTo>
                  <a:pt x="173" y="140"/>
                  <a:pt x="173" y="141"/>
                  <a:pt x="174" y="141"/>
                </a:cubicBezTo>
                <a:cubicBezTo>
                  <a:pt x="175" y="142"/>
                  <a:pt x="175" y="142"/>
                  <a:pt x="176" y="142"/>
                </a:cubicBezTo>
                <a:cubicBezTo>
                  <a:pt x="176" y="142"/>
                  <a:pt x="177" y="142"/>
                  <a:pt x="177" y="142"/>
                </a:cubicBezTo>
                <a:cubicBezTo>
                  <a:pt x="178" y="142"/>
                  <a:pt x="178" y="141"/>
                  <a:pt x="179" y="141"/>
                </a:cubicBezTo>
                <a:cubicBezTo>
                  <a:pt x="184" y="129"/>
                  <a:pt x="186" y="116"/>
                  <a:pt x="186" y="103"/>
                </a:cubicBezTo>
                <a:cubicBezTo>
                  <a:pt x="186" y="103"/>
                  <a:pt x="186" y="102"/>
                  <a:pt x="186" y="102"/>
                </a:cubicBezTo>
                <a:cubicBezTo>
                  <a:pt x="186" y="89"/>
                  <a:pt x="184" y="76"/>
                  <a:pt x="182" y="63"/>
                </a:cubicBezTo>
                <a:cubicBezTo>
                  <a:pt x="182" y="62"/>
                  <a:pt x="181" y="62"/>
                  <a:pt x="180" y="62"/>
                </a:cubicBezTo>
                <a:cubicBezTo>
                  <a:pt x="180" y="61"/>
                  <a:pt x="180" y="61"/>
                  <a:pt x="179" y="61"/>
                </a:cubicBezTo>
                <a:cubicBezTo>
                  <a:pt x="179" y="61"/>
                  <a:pt x="179" y="61"/>
                  <a:pt x="179" y="61"/>
                </a:cubicBezTo>
                <a:cubicBezTo>
                  <a:pt x="179" y="61"/>
                  <a:pt x="179" y="61"/>
                  <a:pt x="179" y="61"/>
                </a:cubicBezTo>
                <a:cubicBezTo>
                  <a:pt x="171" y="63"/>
                  <a:pt x="162" y="66"/>
                  <a:pt x="152" y="70"/>
                </a:cubicBezTo>
                <a:cubicBezTo>
                  <a:pt x="160" y="66"/>
                  <a:pt x="167" y="63"/>
                  <a:pt x="173" y="60"/>
                </a:cubicBezTo>
                <a:cubicBezTo>
                  <a:pt x="174" y="60"/>
                  <a:pt x="174" y="59"/>
                  <a:pt x="174" y="58"/>
                </a:cubicBezTo>
                <a:cubicBezTo>
                  <a:pt x="175" y="52"/>
                  <a:pt x="177" y="46"/>
                  <a:pt x="178" y="39"/>
                </a:cubicBezTo>
                <a:cubicBezTo>
                  <a:pt x="179" y="39"/>
                  <a:pt x="180" y="38"/>
                  <a:pt x="179" y="37"/>
                </a:cubicBezTo>
                <a:cubicBezTo>
                  <a:pt x="177" y="33"/>
                  <a:pt x="175" y="30"/>
                  <a:pt x="173" y="27"/>
                </a:cubicBezTo>
                <a:cubicBezTo>
                  <a:pt x="160" y="11"/>
                  <a:pt x="139" y="3"/>
                  <a:pt x="118" y="1"/>
                </a:cubicBezTo>
                <a:cubicBezTo>
                  <a:pt x="114" y="0"/>
                  <a:pt x="111" y="0"/>
                  <a:pt x="107" y="0"/>
                </a:cubicBezTo>
                <a:cubicBezTo>
                  <a:pt x="107" y="0"/>
                  <a:pt x="107" y="0"/>
                  <a:pt x="10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195" name="组合 194"/>
          <p:cNvGrpSpPr/>
          <p:nvPr/>
        </p:nvGrpSpPr>
        <p:grpSpPr>
          <a:xfrm>
            <a:off x="3068820" y="2743375"/>
            <a:ext cx="119753" cy="129616"/>
            <a:chOff x="2342523" y="3214302"/>
            <a:chExt cx="228505" cy="247324"/>
          </a:xfrm>
        </p:grpSpPr>
        <p:sp>
          <p:nvSpPr>
            <p:cNvPr id="196" name="Freeform 762"/>
            <p:cNvSpPr>
              <a:spLocks noEditPoints="1"/>
            </p:cNvSpPr>
            <p:nvPr/>
          </p:nvSpPr>
          <p:spPr bwMode="auto">
            <a:xfrm>
              <a:off x="2367614" y="3239393"/>
              <a:ext cx="44805" cy="57350"/>
            </a:xfrm>
            <a:custGeom>
              <a:avLst/>
              <a:gdLst>
                <a:gd name="T0" fmla="*/ 9 w 21"/>
                <a:gd name="T1" fmla="*/ 24 h 27"/>
                <a:gd name="T2" fmla="*/ 9 w 21"/>
                <a:gd name="T3" fmla="*/ 24 h 27"/>
                <a:gd name="T4" fmla="*/ 6 w 21"/>
                <a:gd name="T5" fmla="*/ 23 h 27"/>
                <a:gd name="T6" fmla="*/ 4 w 21"/>
                <a:gd name="T7" fmla="*/ 21 h 27"/>
                <a:gd name="T8" fmla="*/ 4 w 21"/>
                <a:gd name="T9" fmla="*/ 20 h 27"/>
                <a:gd name="T10" fmla="*/ 5 w 21"/>
                <a:gd name="T11" fmla="*/ 20 h 27"/>
                <a:gd name="T12" fmla="*/ 10 w 21"/>
                <a:gd name="T13" fmla="*/ 12 h 27"/>
                <a:gd name="T14" fmla="*/ 13 w 21"/>
                <a:gd name="T15" fmla="*/ 12 h 27"/>
                <a:gd name="T16" fmla="*/ 13 w 21"/>
                <a:gd name="T17" fmla="*/ 12 h 27"/>
                <a:gd name="T18" fmla="*/ 13 w 21"/>
                <a:gd name="T19" fmla="*/ 12 h 27"/>
                <a:gd name="T20" fmla="*/ 15 w 21"/>
                <a:gd name="T21" fmla="*/ 12 h 27"/>
                <a:gd name="T22" fmla="*/ 16 w 21"/>
                <a:gd name="T23" fmla="*/ 13 h 27"/>
                <a:gd name="T24" fmla="*/ 17 w 21"/>
                <a:gd name="T25" fmla="*/ 15 h 27"/>
                <a:gd name="T26" fmla="*/ 15 w 21"/>
                <a:gd name="T27" fmla="*/ 20 h 27"/>
                <a:gd name="T28" fmla="*/ 9 w 21"/>
                <a:gd name="T29" fmla="*/ 24 h 27"/>
                <a:gd name="T30" fmla="*/ 5 w 21"/>
                <a:gd name="T31" fmla="*/ 12 h 27"/>
                <a:gd name="T32" fmla="*/ 5 w 21"/>
                <a:gd name="T33" fmla="*/ 12 h 27"/>
                <a:gd name="T34" fmla="*/ 6 w 21"/>
                <a:gd name="T35" fmla="*/ 9 h 27"/>
                <a:gd name="T36" fmla="*/ 6 w 21"/>
                <a:gd name="T37" fmla="*/ 11 h 27"/>
                <a:gd name="T38" fmla="*/ 5 w 21"/>
                <a:gd name="T39" fmla="*/ 12 h 27"/>
                <a:gd name="T40" fmla="*/ 17 w 21"/>
                <a:gd name="T41" fmla="*/ 9 h 27"/>
                <a:gd name="T42" fmla="*/ 17 w 21"/>
                <a:gd name="T43" fmla="*/ 9 h 27"/>
                <a:gd name="T44" fmla="*/ 17 w 21"/>
                <a:gd name="T45" fmla="*/ 7 h 27"/>
                <a:gd name="T46" fmla="*/ 17 w 21"/>
                <a:gd name="T47" fmla="*/ 8 h 27"/>
                <a:gd name="T48" fmla="*/ 17 w 21"/>
                <a:gd name="T49" fmla="*/ 9 h 27"/>
                <a:gd name="T50" fmla="*/ 17 w 21"/>
                <a:gd name="T51" fmla="*/ 9 h 27"/>
                <a:gd name="T52" fmla="*/ 9 w 21"/>
                <a:gd name="T53" fmla="*/ 9 h 27"/>
                <a:gd name="T54" fmla="*/ 10 w 21"/>
                <a:gd name="T55" fmla="*/ 4 h 27"/>
                <a:gd name="T56" fmla="*/ 11 w 21"/>
                <a:gd name="T57" fmla="*/ 4 h 27"/>
                <a:gd name="T58" fmla="*/ 10 w 21"/>
                <a:gd name="T59" fmla="*/ 9 h 27"/>
                <a:gd name="T60" fmla="*/ 9 w 21"/>
                <a:gd name="T61" fmla="*/ 9 h 27"/>
                <a:gd name="T62" fmla="*/ 14 w 21"/>
                <a:gd name="T63" fmla="*/ 8 h 27"/>
                <a:gd name="T64" fmla="*/ 13 w 21"/>
                <a:gd name="T65" fmla="*/ 8 h 27"/>
                <a:gd name="T66" fmla="*/ 14 w 21"/>
                <a:gd name="T67" fmla="*/ 3 h 27"/>
                <a:gd name="T68" fmla="*/ 15 w 21"/>
                <a:gd name="T69" fmla="*/ 4 h 27"/>
                <a:gd name="T70" fmla="*/ 16 w 21"/>
                <a:gd name="T71" fmla="*/ 4 h 27"/>
                <a:gd name="T72" fmla="*/ 14 w 21"/>
                <a:gd name="T73" fmla="*/ 8 h 27"/>
                <a:gd name="T74" fmla="*/ 13 w 21"/>
                <a:gd name="T75" fmla="*/ 0 h 27"/>
                <a:gd name="T76" fmla="*/ 8 w 21"/>
                <a:gd name="T77" fmla="*/ 1 h 27"/>
                <a:gd name="T78" fmla="*/ 2 w 21"/>
                <a:gd name="T79" fmla="*/ 11 h 27"/>
                <a:gd name="T80" fmla="*/ 0 w 21"/>
                <a:gd name="T81" fmla="*/ 18 h 27"/>
                <a:gd name="T82" fmla="*/ 1 w 21"/>
                <a:gd name="T83" fmla="*/ 22 h 27"/>
                <a:gd name="T84" fmla="*/ 4 w 21"/>
                <a:gd name="T85" fmla="*/ 26 h 27"/>
                <a:gd name="T86" fmla="*/ 9 w 21"/>
                <a:gd name="T87" fmla="*/ 27 h 27"/>
                <a:gd name="T88" fmla="*/ 9 w 21"/>
                <a:gd name="T89" fmla="*/ 27 h 27"/>
                <a:gd name="T90" fmla="*/ 18 w 21"/>
                <a:gd name="T91" fmla="*/ 22 h 27"/>
                <a:gd name="T92" fmla="*/ 21 w 21"/>
                <a:gd name="T93" fmla="*/ 9 h 27"/>
                <a:gd name="T94" fmla="*/ 19 w 21"/>
                <a:gd name="T95" fmla="*/ 9 h 27"/>
                <a:gd name="T96" fmla="*/ 21 w 21"/>
                <a:gd name="T97" fmla="*/ 9 h 27"/>
                <a:gd name="T98" fmla="*/ 21 w 21"/>
                <a:gd name="T99" fmla="*/ 8 h 27"/>
                <a:gd name="T100" fmla="*/ 20 w 21"/>
                <a:gd name="T101" fmla="*/ 4 h 27"/>
                <a:gd name="T102" fmla="*/ 17 w 21"/>
                <a:gd name="T103" fmla="*/ 1 h 27"/>
                <a:gd name="T104" fmla="*/ 13 w 21"/>
                <a:gd name="T10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 h="27">
                  <a:moveTo>
                    <a:pt x="9" y="24"/>
                  </a:moveTo>
                  <a:cubicBezTo>
                    <a:pt x="9" y="24"/>
                    <a:pt x="9" y="24"/>
                    <a:pt x="9" y="24"/>
                  </a:cubicBezTo>
                  <a:cubicBezTo>
                    <a:pt x="8" y="24"/>
                    <a:pt x="7" y="24"/>
                    <a:pt x="6" y="23"/>
                  </a:cubicBezTo>
                  <a:cubicBezTo>
                    <a:pt x="5" y="23"/>
                    <a:pt x="5" y="22"/>
                    <a:pt x="4" y="21"/>
                  </a:cubicBezTo>
                  <a:cubicBezTo>
                    <a:pt x="4" y="20"/>
                    <a:pt x="4" y="20"/>
                    <a:pt x="4" y="20"/>
                  </a:cubicBezTo>
                  <a:cubicBezTo>
                    <a:pt x="5" y="20"/>
                    <a:pt x="5" y="20"/>
                    <a:pt x="5" y="20"/>
                  </a:cubicBezTo>
                  <a:cubicBezTo>
                    <a:pt x="6" y="17"/>
                    <a:pt x="7" y="14"/>
                    <a:pt x="10" y="12"/>
                  </a:cubicBezTo>
                  <a:cubicBezTo>
                    <a:pt x="10" y="12"/>
                    <a:pt x="12" y="12"/>
                    <a:pt x="13" y="12"/>
                  </a:cubicBezTo>
                  <a:cubicBezTo>
                    <a:pt x="13" y="12"/>
                    <a:pt x="13" y="12"/>
                    <a:pt x="13" y="12"/>
                  </a:cubicBezTo>
                  <a:cubicBezTo>
                    <a:pt x="13" y="12"/>
                    <a:pt x="13" y="12"/>
                    <a:pt x="13" y="12"/>
                  </a:cubicBezTo>
                  <a:cubicBezTo>
                    <a:pt x="13" y="12"/>
                    <a:pt x="14" y="12"/>
                    <a:pt x="15" y="12"/>
                  </a:cubicBezTo>
                  <a:cubicBezTo>
                    <a:pt x="16" y="12"/>
                    <a:pt x="16" y="13"/>
                    <a:pt x="16" y="13"/>
                  </a:cubicBezTo>
                  <a:cubicBezTo>
                    <a:pt x="17" y="14"/>
                    <a:pt x="17" y="15"/>
                    <a:pt x="17" y="15"/>
                  </a:cubicBezTo>
                  <a:cubicBezTo>
                    <a:pt x="16" y="17"/>
                    <a:pt x="16" y="19"/>
                    <a:pt x="15" y="20"/>
                  </a:cubicBezTo>
                  <a:cubicBezTo>
                    <a:pt x="14" y="22"/>
                    <a:pt x="11" y="24"/>
                    <a:pt x="9" y="24"/>
                  </a:cubicBezTo>
                  <a:moveTo>
                    <a:pt x="5" y="12"/>
                  </a:moveTo>
                  <a:cubicBezTo>
                    <a:pt x="5" y="12"/>
                    <a:pt x="5" y="12"/>
                    <a:pt x="5" y="12"/>
                  </a:cubicBezTo>
                  <a:cubicBezTo>
                    <a:pt x="5" y="11"/>
                    <a:pt x="6" y="10"/>
                    <a:pt x="6" y="9"/>
                  </a:cubicBezTo>
                  <a:cubicBezTo>
                    <a:pt x="6" y="9"/>
                    <a:pt x="6" y="10"/>
                    <a:pt x="6" y="11"/>
                  </a:cubicBezTo>
                  <a:cubicBezTo>
                    <a:pt x="5" y="12"/>
                    <a:pt x="5" y="12"/>
                    <a:pt x="5" y="12"/>
                  </a:cubicBezTo>
                  <a:moveTo>
                    <a:pt x="17" y="9"/>
                  </a:moveTo>
                  <a:cubicBezTo>
                    <a:pt x="17" y="9"/>
                    <a:pt x="17" y="9"/>
                    <a:pt x="17" y="9"/>
                  </a:cubicBezTo>
                  <a:cubicBezTo>
                    <a:pt x="17" y="9"/>
                    <a:pt x="17" y="8"/>
                    <a:pt x="17" y="7"/>
                  </a:cubicBezTo>
                  <a:cubicBezTo>
                    <a:pt x="17" y="8"/>
                    <a:pt x="17" y="8"/>
                    <a:pt x="17" y="8"/>
                  </a:cubicBezTo>
                  <a:cubicBezTo>
                    <a:pt x="17" y="9"/>
                    <a:pt x="17" y="9"/>
                    <a:pt x="17" y="9"/>
                  </a:cubicBezTo>
                  <a:cubicBezTo>
                    <a:pt x="17" y="9"/>
                    <a:pt x="17" y="9"/>
                    <a:pt x="17" y="9"/>
                  </a:cubicBezTo>
                  <a:moveTo>
                    <a:pt x="9" y="9"/>
                  </a:moveTo>
                  <a:cubicBezTo>
                    <a:pt x="9" y="7"/>
                    <a:pt x="10" y="6"/>
                    <a:pt x="10" y="4"/>
                  </a:cubicBezTo>
                  <a:cubicBezTo>
                    <a:pt x="11" y="4"/>
                    <a:pt x="11" y="4"/>
                    <a:pt x="11" y="4"/>
                  </a:cubicBezTo>
                  <a:cubicBezTo>
                    <a:pt x="11" y="5"/>
                    <a:pt x="10" y="7"/>
                    <a:pt x="10" y="9"/>
                  </a:cubicBezTo>
                  <a:cubicBezTo>
                    <a:pt x="9" y="9"/>
                    <a:pt x="9" y="9"/>
                    <a:pt x="9" y="9"/>
                  </a:cubicBezTo>
                  <a:moveTo>
                    <a:pt x="14" y="8"/>
                  </a:moveTo>
                  <a:cubicBezTo>
                    <a:pt x="14" y="8"/>
                    <a:pt x="13" y="8"/>
                    <a:pt x="13" y="8"/>
                  </a:cubicBezTo>
                  <a:cubicBezTo>
                    <a:pt x="13" y="6"/>
                    <a:pt x="14" y="5"/>
                    <a:pt x="14" y="3"/>
                  </a:cubicBezTo>
                  <a:cubicBezTo>
                    <a:pt x="15" y="4"/>
                    <a:pt x="15" y="4"/>
                    <a:pt x="15" y="4"/>
                  </a:cubicBezTo>
                  <a:cubicBezTo>
                    <a:pt x="16" y="4"/>
                    <a:pt x="16" y="4"/>
                    <a:pt x="16" y="4"/>
                  </a:cubicBezTo>
                  <a:cubicBezTo>
                    <a:pt x="15" y="5"/>
                    <a:pt x="15" y="7"/>
                    <a:pt x="14" y="8"/>
                  </a:cubicBezTo>
                  <a:moveTo>
                    <a:pt x="13" y="0"/>
                  </a:moveTo>
                  <a:cubicBezTo>
                    <a:pt x="11" y="0"/>
                    <a:pt x="10" y="0"/>
                    <a:pt x="8" y="1"/>
                  </a:cubicBezTo>
                  <a:cubicBezTo>
                    <a:pt x="5" y="3"/>
                    <a:pt x="3" y="7"/>
                    <a:pt x="2" y="11"/>
                  </a:cubicBezTo>
                  <a:cubicBezTo>
                    <a:pt x="1" y="13"/>
                    <a:pt x="0" y="15"/>
                    <a:pt x="0" y="18"/>
                  </a:cubicBezTo>
                  <a:cubicBezTo>
                    <a:pt x="0" y="19"/>
                    <a:pt x="1" y="21"/>
                    <a:pt x="1" y="22"/>
                  </a:cubicBezTo>
                  <a:cubicBezTo>
                    <a:pt x="2" y="24"/>
                    <a:pt x="3" y="25"/>
                    <a:pt x="4" y="26"/>
                  </a:cubicBezTo>
                  <a:cubicBezTo>
                    <a:pt x="6" y="27"/>
                    <a:pt x="7" y="27"/>
                    <a:pt x="9" y="27"/>
                  </a:cubicBezTo>
                  <a:cubicBezTo>
                    <a:pt x="9" y="27"/>
                    <a:pt x="9" y="27"/>
                    <a:pt x="9" y="27"/>
                  </a:cubicBezTo>
                  <a:cubicBezTo>
                    <a:pt x="12" y="27"/>
                    <a:pt x="16" y="25"/>
                    <a:pt x="18" y="22"/>
                  </a:cubicBezTo>
                  <a:cubicBezTo>
                    <a:pt x="20" y="18"/>
                    <a:pt x="21" y="13"/>
                    <a:pt x="21" y="9"/>
                  </a:cubicBezTo>
                  <a:cubicBezTo>
                    <a:pt x="19" y="9"/>
                    <a:pt x="19" y="9"/>
                    <a:pt x="19" y="9"/>
                  </a:cubicBezTo>
                  <a:cubicBezTo>
                    <a:pt x="21" y="9"/>
                    <a:pt x="21" y="9"/>
                    <a:pt x="21" y="9"/>
                  </a:cubicBezTo>
                  <a:cubicBezTo>
                    <a:pt x="21" y="8"/>
                    <a:pt x="21" y="8"/>
                    <a:pt x="21" y="8"/>
                  </a:cubicBezTo>
                  <a:cubicBezTo>
                    <a:pt x="21" y="7"/>
                    <a:pt x="21" y="5"/>
                    <a:pt x="20" y="4"/>
                  </a:cubicBezTo>
                  <a:cubicBezTo>
                    <a:pt x="19" y="2"/>
                    <a:pt x="18" y="1"/>
                    <a:pt x="17" y="1"/>
                  </a:cubicBezTo>
                  <a:cubicBezTo>
                    <a:pt x="16" y="0"/>
                    <a:pt x="14" y="0"/>
                    <a:pt x="1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7" name="Freeform 763"/>
            <p:cNvSpPr>
              <a:spLocks noEditPoints="1"/>
            </p:cNvSpPr>
            <p:nvPr/>
          </p:nvSpPr>
          <p:spPr bwMode="auto">
            <a:xfrm>
              <a:off x="2342523" y="3214302"/>
              <a:ext cx="93194" cy="127246"/>
            </a:xfrm>
            <a:custGeom>
              <a:avLst/>
              <a:gdLst>
                <a:gd name="T0" fmla="*/ 16 w 44"/>
                <a:gd name="T1" fmla="*/ 56 h 60"/>
                <a:gd name="T2" fmla="*/ 21 w 44"/>
                <a:gd name="T3" fmla="*/ 51 h 60"/>
                <a:gd name="T4" fmla="*/ 20 w 44"/>
                <a:gd name="T5" fmla="*/ 56 h 60"/>
                <a:gd name="T6" fmla="*/ 23 w 44"/>
                <a:gd name="T7" fmla="*/ 56 h 60"/>
                <a:gd name="T8" fmla="*/ 25 w 44"/>
                <a:gd name="T9" fmla="*/ 51 h 60"/>
                <a:gd name="T10" fmla="*/ 28 w 44"/>
                <a:gd name="T11" fmla="*/ 50 h 60"/>
                <a:gd name="T12" fmla="*/ 26 w 44"/>
                <a:gd name="T13" fmla="*/ 55 h 60"/>
                <a:gd name="T14" fmla="*/ 23 w 44"/>
                <a:gd name="T15" fmla="*/ 56 h 60"/>
                <a:gd name="T16" fmla="*/ 12 w 44"/>
                <a:gd name="T17" fmla="*/ 54 h 60"/>
                <a:gd name="T18" fmla="*/ 13 w 44"/>
                <a:gd name="T19" fmla="*/ 50 h 60"/>
                <a:gd name="T20" fmla="*/ 13 w 44"/>
                <a:gd name="T21" fmla="*/ 55 h 60"/>
                <a:gd name="T22" fmla="*/ 8 w 44"/>
                <a:gd name="T23" fmla="*/ 51 h 60"/>
                <a:gd name="T24" fmla="*/ 11 w 44"/>
                <a:gd name="T25" fmla="*/ 48 h 60"/>
                <a:gd name="T26" fmla="*/ 29 w 44"/>
                <a:gd name="T27" fmla="*/ 53 h 60"/>
                <a:gd name="T28" fmla="*/ 33 w 44"/>
                <a:gd name="T29" fmla="*/ 47 h 60"/>
                <a:gd name="T30" fmla="*/ 32 w 44"/>
                <a:gd name="T31" fmla="*/ 51 h 60"/>
                <a:gd name="T32" fmla="*/ 6 w 44"/>
                <a:gd name="T33" fmla="*/ 49 h 60"/>
                <a:gd name="T34" fmla="*/ 6 w 44"/>
                <a:gd name="T35" fmla="*/ 44 h 60"/>
                <a:gd name="T36" fmla="*/ 6 w 44"/>
                <a:gd name="T37" fmla="*/ 49 h 60"/>
                <a:gd name="T38" fmla="*/ 37 w 44"/>
                <a:gd name="T39" fmla="*/ 43 h 60"/>
                <a:gd name="T40" fmla="*/ 38 w 44"/>
                <a:gd name="T41" fmla="*/ 43 h 60"/>
                <a:gd name="T42" fmla="*/ 4 w 44"/>
                <a:gd name="T43" fmla="*/ 41 h 60"/>
                <a:gd name="T44" fmla="*/ 4 w 44"/>
                <a:gd name="T45" fmla="*/ 41 h 60"/>
                <a:gd name="T46" fmla="*/ 21 w 44"/>
                <a:gd name="T47" fmla="*/ 47 h 60"/>
                <a:gd name="T48" fmla="*/ 5 w 44"/>
                <a:gd name="T49" fmla="*/ 30 h 60"/>
                <a:gd name="T50" fmla="*/ 17 w 44"/>
                <a:gd name="T51" fmla="*/ 5 h 60"/>
                <a:gd name="T52" fmla="*/ 25 w 44"/>
                <a:gd name="T53" fmla="*/ 3 h 60"/>
                <a:gd name="T54" fmla="*/ 37 w 44"/>
                <a:gd name="T55" fmla="*/ 11 h 60"/>
                <a:gd name="T56" fmla="*/ 40 w 44"/>
                <a:gd name="T57" fmla="*/ 24 h 60"/>
                <a:gd name="T58" fmla="*/ 26 w 44"/>
                <a:gd name="T59" fmla="*/ 47 h 60"/>
                <a:gd name="T60" fmla="*/ 21 w 44"/>
                <a:gd name="T61" fmla="*/ 47 h 60"/>
                <a:gd name="T62" fmla="*/ 16 w 44"/>
                <a:gd name="T63" fmla="*/ 2 h 60"/>
                <a:gd name="T64" fmla="*/ 1 w 44"/>
                <a:gd name="T65" fmla="*/ 28 h 60"/>
                <a:gd name="T66" fmla="*/ 0 w 44"/>
                <a:gd name="T67" fmla="*/ 40 h 60"/>
                <a:gd name="T68" fmla="*/ 20 w 44"/>
                <a:gd name="T69" fmla="*/ 60 h 60"/>
                <a:gd name="T70" fmla="*/ 21 w 44"/>
                <a:gd name="T71" fmla="*/ 59 h 60"/>
                <a:gd name="T72" fmla="*/ 27 w 44"/>
                <a:gd name="T73" fmla="*/ 58 h 60"/>
                <a:gd name="T74" fmla="*/ 44 w 44"/>
                <a:gd name="T75" fmla="*/ 23 h 60"/>
                <a:gd name="T76" fmla="*/ 40 w 44"/>
                <a:gd name="T77" fmla="*/ 9 h 60"/>
                <a:gd name="T78" fmla="*/ 25 w 44"/>
                <a:gd name="T7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60">
                  <a:moveTo>
                    <a:pt x="20" y="56"/>
                  </a:moveTo>
                  <a:cubicBezTo>
                    <a:pt x="18" y="56"/>
                    <a:pt x="17" y="56"/>
                    <a:pt x="16" y="56"/>
                  </a:cubicBezTo>
                  <a:cubicBezTo>
                    <a:pt x="17" y="54"/>
                    <a:pt x="17" y="52"/>
                    <a:pt x="18" y="51"/>
                  </a:cubicBezTo>
                  <a:cubicBezTo>
                    <a:pt x="19" y="51"/>
                    <a:pt x="20" y="51"/>
                    <a:pt x="21" y="51"/>
                  </a:cubicBezTo>
                  <a:cubicBezTo>
                    <a:pt x="22" y="51"/>
                    <a:pt x="22" y="51"/>
                    <a:pt x="22" y="51"/>
                  </a:cubicBezTo>
                  <a:cubicBezTo>
                    <a:pt x="21" y="53"/>
                    <a:pt x="21" y="54"/>
                    <a:pt x="20" y="56"/>
                  </a:cubicBezTo>
                  <a:cubicBezTo>
                    <a:pt x="20" y="56"/>
                    <a:pt x="20" y="56"/>
                    <a:pt x="20" y="56"/>
                  </a:cubicBezTo>
                  <a:moveTo>
                    <a:pt x="23" y="56"/>
                  </a:moveTo>
                  <a:cubicBezTo>
                    <a:pt x="24" y="54"/>
                    <a:pt x="24" y="53"/>
                    <a:pt x="25" y="51"/>
                  </a:cubicBezTo>
                  <a:cubicBezTo>
                    <a:pt x="25" y="51"/>
                    <a:pt x="25" y="51"/>
                    <a:pt x="25" y="51"/>
                  </a:cubicBezTo>
                  <a:cubicBezTo>
                    <a:pt x="26" y="50"/>
                    <a:pt x="26" y="50"/>
                    <a:pt x="27" y="50"/>
                  </a:cubicBezTo>
                  <a:cubicBezTo>
                    <a:pt x="28" y="50"/>
                    <a:pt x="28" y="50"/>
                    <a:pt x="28" y="50"/>
                  </a:cubicBezTo>
                  <a:cubicBezTo>
                    <a:pt x="27" y="51"/>
                    <a:pt x="27" y="53"/>
                    <a:pt x="26" y="54"/>
                  </a:cubicBezTo>
                  <a:cubicBezTo>
                    <a:pt x="26" y="55"/>
                    <a:pt x="26" y="55"/>
                    <a:pt x="26" y="55"/>
                  </a:cubicBezTo>
                  <a:cubicBezTo>
                    <a:pt x="26" y="55"/>
                    <a:pt x="26" y="55"/>
                    <a:pt x="26" y="55"/>
                  </a:cubicBezTo>
                  <a:cubicBezTo>
                    <a:pt x="25" y="55"/>
                    <a:pt x="24" y="55"/>
                    <a:pt x="23" y="56"/>
                  </a:cubicBezTo>
                  <a:moveTo>
                    <a:pt x="13" y="55"/>
                  </a:moveTo>
                  <a:cubicBezTo>
                    <a:pt x="13" y="55"/>
                    <a:pt x="12" y="54"/>
                    <a:pt x="12" y="54"/>
                  </a:cubicBezTo>
                  <a:cubicBezTo>
                    <a:pt x="12" y="54"/>
                    <a:pt x="12" y="54"/>
                    <a:pt x="12" y="54"/>
                  </a:cubicBezTo>
                  <a:cubicBezTo>
                    <a:pt x="12" y="52"/>
                    <a:pt x="13" y="51"/>
                    <a:pt x="13" y="50"/>
                  </a:cubicBezTo>
                  <a:cubicBezTo>
                    <a:pt x="14" y="50"/>
                    <a:pt x="15" y="50"/>
                    <a:pt x="15" y="50"/>
                  </a:cubicBezTo>
                  <a:cubicBezTo>
                    <a:pt x="15" y="52"/>
                    <a:pt x="14" y="53"/>
                    <a:pt x="13" y="55"/>
                  </a:cubicBezTo>
                  <a:moveTo>
                    <a:pt x="9" y="53"/>
                  </a:moveTo>
                  <a:cubicBezTo>
                    <a:pt x="9" y="52"/>
                    <a:pt x="8" y="52"/>
                    <a:pt x="8" y="51"/>
                  </a:cubicBezTo>
                  <a:cubicBezTo>
                    <a:pt x="8" y="50"/>
                    <a:pt x="9" y="48"/>
                    <a:pt x="9" y="47"/>
                  </a:cubicBezTo>
                  <a:cubicBezTo>
                    <a:pt x="10" y="47"/>
                    <a:pt x="10" y="48"/>
                    <a:pt x="11" y="48"/>
                  </a:cubicBezTo>
                  <a:cubicBezTo>
                    <a:pt x="11" y="50"/>
                    <a:pt x="10" y="51"/>
                    <a:pt x="9" y="53"/>
                  </a:cubicBezTo>
                  <a:moveTo>
                    <a:pt x="29" y="53"/>
                  </a:moveTo>
                  <a:cubicBezTo>
                    <a:pt x="30" y="51"/>
                    <a:pt x="31" y="50"/>
                    <a:pt x="31" y="48"/>
                  </a:cubicBezTo>
                  <a:cubicBezTo>
                    <a:pt x="32" y="47"/>
                    <a:pt x="33" y="47"/>
                    <a:pt x="33" y="47"/>
                  </a:cubicBezTo>
                  <a:cubicBezTo>
                    <a:pt x="33" y="48"/>
                    <a:pt x="33" y="49"/>
                    <a:pt x="32" y="50"/>
                  </a:cubicBezTo>
                  <a:cubicBezTo>
                    <a:pt x="32" y="51"/>
                    <a:pt x="32" y="51"/>
                    <a:pt x="32" y="51"/>
                  </a:cubicBezTo>
                  <a:cubicBezTo>
                    <a:pt x="32" y="52"/>
                    <a:pt x="31" y="53"/>
                    <a:pt x="29" y="53"/>
                  </a:cubicBezTo>
                  <a:moveTo>
                    <a:pt x="6" y="49"/>
                  </a:moveTo>
                  <a:cubicBezTo>
                    <a:pt x="6" y="48"/>
                    <a:pt x="5" y="48"/>
                    <a:pt x="5" y="47"/>
                  </a:cubicBezTo>
                  <a:cubicBezTo>
                    <a:pt x="6" y="46"/>
                    <a:pt x="6" y="45"/>
                    <a:pt x="6" y="44"/>
                  </a:cubicBezTo>
                  <a:cubicBezTo>
                    <a:pt x="7" y="45"/>
                    <a:pt x="7" y="45"/>
                    <a:pt x="7" y="45"/>
                  </a:cubicBezTo>
                  <a:cubicBezTo>
                    <a:pt x="7" y="46"/>
                    <a:pt x="6" y="47"/>
                    <a:pt x="6" y="49"/>
                  </a:cubicBezTo>
                  <a:moveTo>
                    <a:pt x="36" y="46"/>
                  </a:moveTo>
                  <a:cubicBezTo>
                    <a:pt x="37" y="45"/>
                    <a:pt x="37" y="44"/>
                    <a:pt x="37" y="43"/>
                  </a:cubicBezTo>
                  <a:cubicBezTo>
                    <a:pt x="38" y="42"/>
                    <a:pt x="38" y="42"/>
                    <a:pt x="38" y="41"/>
                  </a:cubicBezTo>
                  <a:cubicBezTo>
                    <a:pt x="38" y="42"/>
                    <a:pt x="38" y="42"/>
                    <a:pt x="38" y="43"/>
                  </a:cubicBezTo>
                  <a:cubicBezTo>
                    <a:pt x="37" y="44"/>
                    <a:pt x="37" y="45"/>
                    <a:pt x="36" y="46"/>
                  </a:cubicBezTo>
                  <a:moveTo>
                    <a:pt x="4" y="41"/>
                  </a:moveTo>
                  <a:cubicBezTo>
                    <a:pt x="4" y="41"/>
                    <a:pt x="4" y="41"/>
                    <a:pt x="4" y="41"/>
                  </a:cubicBezTo>
                  <a:cubicBezTo>
                    <a:pt x="4" y="41"/>
                    <a:pt x="4" y="41"/>
                    <a:pt x="4" y="41"/>
                  </a:cubicBezTo>
                  <a:cubicBezTo>
                    <a:pt x="4" y="41"/>
                    <a:pt x="4" y="41"/>
                    <a:pt x="4" y="41"/>
                  </a:cubicBezTo>
                  <a:moveTo>
                    <a:pt x="21" y="47"/>
                  </a:moveTo>
                  <a:cubicBezTo>
                    <a:pt x="17" y="47"/>
                    <a:pt x="13" y="46"/>
                    <a:pt x="10" y="43"/>
                  </a:cubicBezTo>
                  <a:cubicBezTo>
                    <a:pt x="6" y="39"/>
                    <a:pt x="5" y="35"/>
                    <a:pt x="5" y="30"/>
                  </a:cubicBezTo>
                  <a:cubicBezTo>
                    <a:pt x="5" y="26"/>
                    <a:pt x="6" y="23"/>
                    <a:pt x="7" y="20"/>
                  </a:cubicBezTo>
                  <a:cubicBezTo>
                    <a:pt x="9" y="14"/>
                    <a:pt x="12" y="8"/>
                    <a:pt x="17" y="5"/>
                  </a:cubicBezTo>
                  <a:cubicBezTo>
                    <a:pt x="20" y="4"/>
                    <a:pt x="23" y="3"/>
                    <a:pt x="25" y="3"/>
                  </a:cubicBezTo>
                  <a:cubicBezTo>
                    <a:pt x="25" y="3"/>
                    <a:pt x="25" y="3"/>
                    <a:pt x="25" y="3"/>
                  </a:cubicBezTo>
                  <a:cubicBezTo>
                    <a:pt x="29" y="3"/>
                    <a:pt x="32" y="4"/>
                    <a:pt x="34" y="7"/>
                  </a:cubicBezTo>
                  <a:cubicBezTo>
                    <a:pt x="35" y="8"/>
                    <a:pt x="36" y="9"/>
                    <a:pt x="37" y="11"/>
                  </a:cubicBezTo>
                  <a:cubicBezTo>
                    <a:pt x="37" y="11"/>
                    <a:pt x="37" y="11"/>
                    <a:pt x="37" y="11"/>
                  </a:cubicBezTo>
                  <a:cubicBezTo>
                    <a:pt x="39" y="15"/>
                    <a:pt x="40" y="19"/>
                    <a:pt x="40" y="24"/>
                  </a:cubicBezTo>
                  <a:cubicBezTo>
                    <a:pt x="40" y="27"/>
                    <a:pt x="39" y="31"/>
                    <a:pt x="38" y="34"/>
                  </a:cubicBezTo>
                  <a:cubicBezTo>
                    <a:pt x="36" y="40"/>
                    <a:pt x="31" y="45"/>
                    <a:pt x="26" y="47"/>
                  </a:cubicBezTo>
                  <a:cubicBezTo>
                    <a:pt x="24" y="47"/>
                    <a:pt x="23" y="47"/>
                    <a:pt x="21" y="47"/>
                  </a:cubicBezTo>
                  <a:cubicBezTo>
                    <a:pt x="21" y="47"/>
                    <a:pt x="21" y="47"/>
                    <a:pt x="21" y="47"/>
                  </a:cubicBezTo>
                  <a:moveTo>
                    <a:pt x="25" y="0"/>
                  </a:moveTo>
                  <a:cubicBezTo>
                    <a:pt x="22" y="0"/>
                    <a:pt x="19" y="1"/>
                    <a:pt x="16" y="2"/>
                  </a:cubicBezTo>
                  <a:cubicBezTo>
                    <a:pt x="9" y="6"/>
                    <a:pt x="5" y="12"/>
                    <a:pt x="3" y="19"/>
                  </a:cubicBezTo>
                  <a:cubicBezTo>
                    <a:pt x="2" y="22"/>
                    <a:pt x="2" y="25"/>
                    <a:pt x="1" y="28"/>
                  </a:cubicBezTo>
                  <a:cubicBezTo>
                    <a:pt x="1" y="29"/>
                    <a:pt x="1" y="29"/>
                    <a:pt x="1" y="29"/>
                  </a:cubicBezTo>
                  <a:cubicBezTo>
                    <a:pt x="1" y="33"/>
                    <a:pt x="0" y="36"/>
                    <a:pt x="0" y="40"/>
                  </a:cubicBezTo>
                  <a:cubicBezTo>
                    <a:pt x="0" y="44"/>
                    <a:pt x="1" y="49"/>
                    <a:pt x="4" y="52"/>
                  </a:cubicBezTo>
                  <a:cubicBezTo>
                    <a:pt x="8" y="58"/>
                    <a:pt x="14" y="60"/>
                    <a:pt x="20" y="60"/>
                  </a:cubicBezTo>
                  <a:cubicBezTo>
                    <a:pt x="20" y="60"/>
                    <a:pt x="20" y="60"/>
                    <a:pt x="20" y="60"/>
                  </a:cubicBezTo>
                  <a:cubicBezTo>
                    <a:pt x="20" y="60"/>
                    <a:pt x="20" y="59"/>
                    <a:pt x="21" y="59"/>
                  </a:cubicBezTo>
                  <a:cubicBezTo>
                    <a:pt x="21" y="59"/>
                    <a:pt x="21" y="59"/>
                    <a:pt x="21" y="59"/>
                  </a:cubicBezTo>
                  <a:cubicBezTo>
                    <a:pt x="23" y="59"/>
                    <a:pt x="25" y="59"/>
                    <a:pt x="27" y="58"/>
                  </a:cubicBezTo>
                  <a:cubicBezTo>
                    <a:pt x="34" y="56"/>
                    <a:pt x="39" y="50"/>
                    <a:pt x="41" y="44"/>
                  </a:cubicBezTo>
                  <a:cubicBezTo>
                    <a:pt x="43" y="39"/>
                    <a:pt x="44" y="31"/>
                    <a:pt x="44" y="23"/>
                  </a:cubicBezTo>
                  <a:cubicBezTo>
                    <a:pt x="44" y="23"/>
                    <a:pt x="44" y="22"/>
                    <a:pt x="43" y="22"/>
                  </a:cubicBezTo>
                  <a:cubicBezTo>
                    <a:pt x="43" y="17"/>
                    <a:pt x="42" y="13"/>
                    <a:pt x="40" y="9"/>
                  </a:cubicBezTo>
                  <a:cubicBezTo>
                    <a:pt x="39" y="7"/>
                    <a:pt x="38" y="6"/>
                    <a:pt x="36" y="4"/>
                  </a:cubicBezTo>
                  <a:cubicBezTo>
                    <a:pt x="33" y="1"/>
                    <a:pt x="29" y="0"/>
                    <a:pt x="2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8" name="Freeform 764"/>
            <p:cNvSpPr>
              <a:spLocks noEditPoints="1"/>
            </p:cNvSpPr>
            <p:nvPr/>
          </p:nvSpPr>
          <p:spPr bwMode="auto">
            <a:xfrm>
              <a:off x="2505613" y="3362159"/>
              <a:ext cx="42117" cy="57350"/>
            </a:xfrm>
            <a:custGeom>
              <a:avLst/>
              <a:gdLst>
                <a:gd name="T0" fmla="*/ 8 w 20"/>
                <a:gd name="T1" fmla="*/ 24 h 27"/>
                <a:gd name="T2" fmla="*/ 8 w 20"/>
                <a:gd name="T3" fmla="*/ 24 h 27"/>
                <a:gd name="T4" fmla="*/ 6 w 20"/>
                <a:gd name="T5" fmla="*/ 23 h 27"/>
                <a:gd name="T6" fmla="*/ 4 w 20"/>
                <a:gd name="T7" fmla="*/ 21 h 27"/>
                <a:gd name="T8" fmla="*/ 4 w 20"/>
                <a:gd name="T9" fmla="*/ 20 h 27"/>
                <a:gd name="T10" fmla="*/ 4 w 20"/>
                <a:gd name="T11" fmla="*/ 20 h 27"/>
                <a:gd name="T12" fmla="*/ 9 w 20"/>
                <a:gd name="T13" fmla="*/ 12 h 27"/>
                <a:gd name="T14" fmla="*/ 12 w 20"/>
                <a:gd name="T15" fmla="*/ 11 h 27"/>
                <a:gd name="T16" fmla="*/ 12 w 20"/>
                <a:gd name="T17" fmla="*/ 11 h 27"/>
                <a:gd name="T18" fmla="*/ 14 w 20"/>
                <a:gd name="T19" fmla="*/ 12 h 27"/>
                <a:gd name="T20" fmla="*/ 16 w 20"/>
                <a:gd name="T21" fmla="*/ 13 h 27"/>
                <a:gd name="T22" fmla="*/ 16 w 20"/>
                <a:gd name="T23" fmla="*/ 15 h 27"/>
                <a:gd name="T24" fmla="*/ 14 w 20"/>
                <a:gd name="T25" fmla="*/ 20 h 27"/>
                <a:gd name="T26" fmla="*/ 8 w 20"/>
                <a:gd name="T27" fmla="*/ 24 h 27"/>
                <a:gd name="T28" fmla="*/ 4 w 20"/>
                <a:gd name="T29" fmla="*/ 12 h 27"/>
                <a:gd name="T30" fmla="*/ 5 w 20"/>
                <a:gd name="T31" fmla="*/ 12 h 27"/>
                <a:gd name="T32" fmla="*/ 6 w 20"/>
                <a:gd name="T33" fmla="*/ 8 h 27"/>
                <a:gd name="T34" fmla="*/ 5 w 20"/>
                <a:gd name="T35" fmla="*/ 11 h 27"/>
                <a:gd name="T36" fmla="*/ 4 w 20"/>
                <a:gd name="T37" fmla="*/ 12 h 27"/>
                <a:gd name="T38" fmla="*/ 17 w 20"/>
                <a:gd name="T39" fmla="*/ 9 h 27"/>
                <a:gd name="T40" fmla="*/ 16 w 20"/>
                <a:gd name="T41" fmla="*/ 9 h 27"/>
                <a:gd name="T42" fmla="*/ 17 w 20"/>
                <a:gd name="T43" fmla="*/ 7 h 27"/>
                <a:gd name="T44" fmla="*/ 17 w 20"/>
                <a:gd name="T45" fmla="*/ 8 h 27"/>
                <a:gd name="T46" fmla="*/ 17 w 20"/>
                <a:gd name="T47" fmla="*/ 9 h 27"/>
                <a:gd name="T48" fmla="*/ 17 w 20"/>
                <a:gd name="T49" fmla="*/ 9 h 27"/>
                <a:gd name="T50" fmla="*/ 9 w 20"/>
                <a:gd name="T51" fmla="*/ 9 h 27"/>
                <a:gd name="T52" fmla="*/ 10 w 20"/>
                <a:gd name="T53" fmla="*/ 4 h 27"/>
                <a:gd name="T54" fmla="*/ 11 w 20"/>
                <a:gd name="T55" fmla="*/ 3 h 27"/>
                <a:gd name="T56" fmla="*/ 9 w 20"/>
                <a:gd name="T57" fmla="*/ 8 h 27"/>
                <a:gd name="T58" fmla="*/ 9 w 20"/>
                <a:gd name="T59" fmla="*/ 9 h 27"/>
                <a:gd name="T60" fmla="*/ 14 w 20"/>
                <a:gd name="T61" fmla="*/ 8 h 27"/>
                <a:gd name="T62" fmla="*/ 12 w 20"/>
                <a:gd name="T63" fmla="*/ 8 h 27"/>
                <a:gd name="T64" fmla="*/ 14 w 20"/>
                <a:gd name="T65" fmla="*/ 3 h 27"/>
                <a:gd name="T66" fmla="*/ 15 w 20"/>
                <a:gd name="T67" fmla="*/ 4 h 27"/>
                <a:gd name="T68" fmla="*/ 15 w 20"/>
                <a:gd name="T69" fmla="*/ 4 h 27"/>
                <a:gd name="T70" fmla="*/ 14 w 20"/>
                <a:gd name="T71" fmla="*/ 8 h 27"/>
                <a:gd name="T72" fmla="*/ 13 w 20"/>
                <a:gd name="T73" fmla="*/ 0 h 27"/>
                <a:gd name="T74" fmla="*/ 8 w 20"/>
                <a:gd name="T75" fmla="*/ 1 h 27"/>
                <a:gd name="T76" fmla="*/ 1 w 20"/>
                <a:gd name="T77" fmla="*/ 10 h 27"/>
                <a:gd name="T78" fmla="*/ 0 w 20"/>
                <a:gd name="T79" fmla="*/ 18 h 27"/>
                <a:gd name="T80" fmla="*/ 1 w 20"/>
                <a:gd name="T81" fmla="*/ 22 h 27"/>
                <a:gd name="T82" fmla="*/ 4 w 20"/>
                <a:gd name="T83" fmla="*/ 26 h 27"/>
                <a:gd name="T84" fmla="*/ 8 w 20"/>
                <a:gd name="T85" fmla="*/ 27 h 27"/>
                <a:gd name="T86" fmla="*/ 8 w 20"/>
                <a:gd name="T87" fmla="*/ 27 h 27"/>
                <a:gd name="T88" fmla="*/ 17 w 20"/>
                <a:gd name="T89" fmla="*/ 22 h 27"/>
                <a:gd name="T90" fmla="*/ 20 w 20"/>
                <a:gd name="T91" fmla="*/ 9 h 27"/>
                <a:gd name="T92" fmla="*/ 19 w 20"/>
                <a:gd name="T93" fmla="*/ 9 h 27"/>
                <a:gd name="T94" fmla="*/ 20 w 20"/>
                <a:gd name="T95" fmla="*/ 9 h 27"/>
                <a:gd name="T96" fmla="*/ 20 w 20"/>
                <a:gd name="T97" fmla="*/ 8 h 27"/>
                <a:gd name="T98" fmla="*/ 19 w 20"/>
                <a:gd name="T99" fmla="*/ 3 h 27"/>
                <a:gd name="T100" fmla="*/ 16 w 20"/>
                <a:gd name="T101" fmla="*/ 0 h 27"/>
                <a:gd name="T102" fmla="*/ 13 w 20"/>
                <a:gd name="T10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 h="27">
                  <a:moveTo>
                    <a:pt x="8" y="24"/>
                  </a:moveTo>
                  <a:cubicBezTo>
                    <a:pt x="8" y="24"/>
                    <a:pt x="8" y="24"/>
                    <a:pt x="8" y="24"/>
                  </a:cubicBezTo>
                  <a:cubicBezTo>
                    <a:pt x="7" y="24"/>
                    <a:pt x="7" y="24"/>
                    <a:pt x="6" y="23"/>
                  </a:cubicBezTo>
                  <a:cubicBezTo>
                    <a:pt x="5" y="23"/>
                    <a:pt x="4" y="22"/>
                    <a:pt x="4" y="21"/>
                  </a:cubicBezTo>
                  <a:cubicBezTo>
                    <a:pt x="4" y="20"/>
                    <a:pt x="4" y="20"/>
                    <a:pt x="4" y="20"/>
                  </a:cubicBezTo>
                  <a:cubicBezTo>
                    <a:pt x="4" y="20"/>
                    <a:pt x="4" y="20"/>
                    <a:pt x="4" y="20"/>
                  </a:cubicBezTo>
                  <a:cubicBezTo>
                    <a:pt x="5" y="17"/>
                    <a:pt x="7" y="14"/>
                    <a:pt x="9" y="12"/>
                  </a:cubicBezTo>
                  <a:cubicBezTo>
                    <a:pt x="10" y="12"/>
                    <a:pt x="11" y="11"/>
                    <a:pt x="12" y="11"/>
                  </a:cubicBezTo>
                  <a:cubicBezTo>
                    <a:pt x="12" y="11"/>
                    <a:pt x="12" y="11"/>
                    <a:pt x="12" y="11"/>
                  </a:cubicBezTo>
                  <a:cubicBezTo>
                    <a:pt x="13" y="11"/>
                    <a:pt x="14" y="12"/>
                    <a:pt x="14" y="12"/>
                  </a:cubicBezTo>
                  <a:cubicBezTo>
                    <a:pt x="15" y="12"/>
                    <a:pt x="15" y="13"/>
                    <a:pt x="16" y="13"/>
                  </a:cubicBezTo>
                  <a:cubicBezTo>
                    <a:pt x="16" y="14"/>
                    <a:pt x="16" y="14"/>
                    <a:pt x="16" y="15"/>
                  </a:cubicBezTo>
                  <a:cubicBezTo>
                    <a:pt x="16" y="17"/>
                    <a:pt x="15" y="19"/>
                    <a:pt x="14" y="20"/>
                  </a:cubicBezTo>
                  <a:cubicBezTo>
                    <a:pt x="13" y="22"/>
                    <a:pt x="10" y="24"/>
                    <a:pt x="8" y="24"/>
                  </a:cubicBezTo>
                  <a:moveTo>
                    <a:pt x="4" y="12"/>
                  </a:moveTo>
                  <a:cubicBezTo>
                    <a:pt x="5" y="12"/>
                    <a:pt x="5" y="12"/>
                    <a:pt x="5" y="12"/>
                  </a:cubicBezTo>
                  <a:cubicBezTo>
                    <a:pt x="5" y="10"/>
                    <a:pt x="5" y="9"/>
                    <a:pt x="6" y="8"/>
                  </a:cubicBezTo>
                  <a:cubicBezTo>
                    <a:pt x="6" y="9"/>
                    <a:pt x="6" y="10"/>
                    <a:pt x="5" y="11"/>
                  </a:cubicBezTo>
                  <a:cubicBezTo>
                    <a:pt x="4" y="12"/>
                    <a:pt x="4" y="12"/>
                    <a:pt x="4" y="12"/>
                  </a:cubicBezTo>
                  <a:moveTo>
                    <a:pt x="17" y="9"/>
                  </a:moveTo>
                  <a:cubicBezTo>
                    <a:pt x="16" y="9"/>
                    <a:pt x="16" y="9"/>
                    <a:pt x="16" y="9"/>
                  </a:cubicBezTo>
                  <a:cubicBezTo>
                    <a:pt x="16" y="8"/>
                    <a:pt x="17" y="8"/>
                    <a:pt x="17" y="7"/>
                  </a:cubicBezTo>
                  <a:cubicBezTo>
                    <a:pt x="17" y="8"/>
                    <a:pt x="17" y="8"/>
                    <a:pt x="17" y="8"/>
                  </a:cubicBezTo>
                  <a:cubicBezTo>
                    <a:pt x="17" y="9"/>
                    <a:pt x="17" y="9"/>
                    <a:pt x="17" y="9"/>
                  </a:cubicBezTo>
                  <a:cubicBezTo>
                    <a:pt x="17" y="9"/>
                    <a:pt x="17" y="9"/>
                    <a:pt x="17" y="9"/>
                  </a:cubicBezTo>
                  <a:moveTo>
                    <a:pt x="9" y="9"/>
                  </a:moveTo>
                  <a:cubicBezTo>
                    <a:pt x="9" y="7"/>
                    <a:pt x="9" y="5"/>
                    <a:pt x="10" y="4"/>
                  </a:cubicBezTo>
                  <a:cubicBezTo>
                    <a:pt x="11" y="3"/>
                    <a:pt x="11" y="3"/>
                    <a:pt x="11" y="3"/>
                  </a:cubicBezTo>
                  <a:cubicBezTo>
                    <a:pt x="10" y="5"/>
                    <a:pt x="10" y="7"/>
                    <a:pt x="9" y="8"/>
                  </a:cubicBezTo>
                  <a:cubicBezTo>
                    <a:pt x="9" y="9"/>
                    <a:pt x="9" y="9"/>
                    <a:pt x="9" y="9"/>
                  </a:cubicBezTo>
                  <a:moveTo>
                    <a:pt x="14" y="8"/>
                  </a:moveTo>
                  <a:cubicBezTo>
                    <a:pt x="13" y="8"/>
                    <a:pt x="13" y="8"/>
                    <a:pt x="12" y="8"/>
                  </a:cubicBezTo>
                  <a:cubicBezTo>
                    <a:pt x="13" y="6"/>
                    <a:pt x="13" y="5"/>
                    <a:pt x="14" y="3"/>
                  </a:cubicBezTo>
                  <a:cubicBezTo>
                    <a:pt x="14" y="3"/>
                    <a:pt x="15" y="3"/>
                    <a:pt x="15" y="4"/>
                  </a:cubicBezTo>
                  <a:cubicBezTo>
                    <a:pt x="15" y="4"/>
                    <a:pt x="15" y="4"/>
                    <a:pt x="15" y="4"/>
                  </a:cubicBezTo>
                  <a:cubicBezTo>
                    <a:pt x="15" y="5"/>
                    <a:pt x="14" y="7"/>
                    <a:pt x="14" y="8"/>
                  </a:cubicBezTo>
                  <a:moveTo>
                    <a:pt x="13" y="0"/>
                  </a:moveTo>
                  <a:cubicBezTo>
                    <a:pt x="11" y="0"/>
                    <a:pt x="9" y="0"/>
                    <a:pt x="8" y="1"/>
                  </a:cubicBezTo>
                  <a:cubicBezTo>
                    <a:pt x="4" y="3"/>
                    <a:pt x="2" y="7"/>
                    <a:pt x="1" y="10"/>
                  </a:cubicBezTo>
                  <a:cubicBezTo>
                    <a:pt x="0" y="13"/>
                    <a:pt x="0" y="15"/>
                    <a:pt x="0" y="18"/>
                  </a:cubicBezTo>
                  <a:cubicBezTo>
                    <a:pt x="0" y="19"/>
                    <a:pt x="0" y="21"/>
                    <a:pt x="1" y="22"/>
                  </a:cubicBezTo>
                  <a:cubicBezTo>
                    <a:pt x="1" y="24"/>
                    <a:pt x="2" y="25"/>
                    <a:pt x="4" y="26"/>
                  </a:cubicBezTo>
                  <a:cubicBezTo>
                    <a:pt x="5" y="27"/>
                    <a:pt x="7" y="27"/>
                    <a:pt x="8" y="27"/>
                  </a:cubicBezTo>
                  <a:cubicBezTo>
                    <a:pt x="8" y="27"/>
                    <a:pt x="8" y="27"/>
                    <a:pt x="8" y="27"/>
                  </a:cubicBezTo>
                  <a:cubicBezTo>
                    <a:pt x="12" y="27"/>
                    <a:pt x="15" y="25"/>
                    <a:pt x="17" y="22"/>
                  </a:cubicBezTo>
                  <a:cubicBezTo>
                    <a:pt x="20" y="18"/>
                    <a:pt x="20" y="13"/>
                    <a:pt x="20" y="9"/>
                  </a:cubicBezTo>
                  <a:cubicBezTo>
                    <a:pt x="19" y="9"/>
                    <a:pt x="19" y="9"/>
                    <a:pt x="19" y="9"/>
                  </a:cubicBezTo>
                  <a:cubicBezTo>
                    <a:pt x="20" y="9"/>
                    <a:pt x="20" y="9"/>
                    <a:pt x="20" y="9"/>
                  </a:cubicBezTo>
                  <a:cubicBezTo>
                    <a:pt x="20" y="8"/>
                    <a:pt x="20" y="8"/>
                    <a:pt x="20" y="8"/>
                  </a:cubicBezTo>
                  <a:cubicBezTo>
                    <a:pt x="20" y="7"/>
                    <a:pt x="20" y="5"/>
                    <a:pt x="19" y="3"/>
                  </a:cubicBezTo>
                  <a:cubicBezTo>
                    <a:pt x="19" y="2"/>
                    <a:pt x="18" y="1"/>
                    <a:pt x="16" y="0"/>
                  </a:cubicBezTo>
                  <a:cubicBezTo>
                    <a:pt x="15" y="0"/>
                    <a:pt x="14" y="0"/>
                    <a:pt x="1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9" name="Freeform 765"/>
            <p:cNvSpPr>
              <a:spLocks noEditPoints="1"/>
            </p:cNvSpPr>
            <p:nvPr/>
          </p:nvSpPr>
          <p:spPr bwMode="auto">
            <a:xfrm>
              <a:off x="2480522" y="3337068"/>
              <a:ext cx="90506" cy="124558"/>
            </a:xfrm>
            <a:custGeom>
              <a:avLst/>
              <a:gdLst>
                <a:gd name="T0" fmla="*/ 16 w 43"/>
                <a:gd name="T1" fmla="*/ 56 h 59"/>
                <a:gd name="T2" fmla="*/ 21 w 43"/>
                <a:gd name="T3" fmla="*/ 51 h 59"/>
                <a:gd name="T4" fmla="*/ 20 w 43"/>
                <a:gd name="T5" fmla="*/ 56 h 59"/>
                <a:gd name="T6" fmla="*/ 23 w 43"/>
                <a:gd name="T7" fmla="*/ 55 h 59"/>
                <a:gd name="T8" fmla="*/ 25 w 43"/>
                <a:gd name="T9" fmla="*/ 50 h 59"/>
                <a:gd name="T10" fmla="*/ 27 w 43"/>
                <a:gd name="T11" fmla="*/ 50 h 59"/>
                <a:gd name="T12" fmla="*/ 26 w 43"/>
                <a:gd name="T13" fmla="*/ 55 h 59"/>
                <a:gd name="T14" fmla="*/ 23 w 43"/>
                <a:gd name="T15" fmla="*/ 55 h 59"/>
                <a:gd name="T16" fmla="*/ 11 w 43"/>
                <a:gd name="T17" fmla="*/ 54 h 59"/>
                <a:gd name="T18" fmla="*/ 13 w 43"/>
                <a:gd name="T19" fmla="*/ 49 h 59"/>
                <a:gd name="T20" fmla="*/ 13 w 43"/>
                <a:gd name="T21" fmla="*/ 55 h 59"/>
                <a:gd name="T22" fmla="*/ 7 w 43"/>
                <a:gd name="T23" fmla="*/ 51 h 59"/>
                <a:gd name="T24" fmla="*/ 11 w 43"/>
                <a:gd name="T25" fmla="*/ 48 h 59"/>
                <a:gd name="T26" fmla="*/ 29 w 43"/>
                <a:gd name="T27" fmla="*/ 53 h 59"/>
                <a:gd name="T28" fmla="*/ 33 w 43"/>
                <a:gd name="T29" fmla="*/ 46 h 59"/>
                <a:gd name="T30" fmla="*/ 32 w 43"/>
                <a:gd name="T31" fmla="*/ 51 h 59"/>
                <a:gd name="T32" fmla="*/ 5 w 43"/>
                <a:gd name="T33" fmla="*/ 48 h 59"/>
                <a:gd name="T34" fmla="*/ 6 w 43"/>
                <a:gd name="T35" fmla="*/ 44 h 59"/>
                <a:gd name="T36" fmla="*/ 5 w 43"/>
                <a:gd name="T37" fmla="*/ 48 h 59"/>
                <a:gd name="T38" fmla="*/ 37 w 43"/>
                <a:gd name="T39" fmla="*/ 43 h 59"/>
                <a:gd name="T40" fmla="*/ 37 w 43"/>
                <a:gd name="T41" fmla="*/ 43 h 59"/>
                <a:gd name="T42" fmla="*/ 3 w 43"/>
                <a:gd name="T43" fmla="*/ 41 h 59"/>
                <a:gd name="T44" fmla="*/ 3 w 43"/>
                <a:gd name="T45" fmla="*/ 41 h 59"/>
                <a:gd name="T46" fmla="*/ 21 w 43"/>
                <a:gd name="T47" fmla="*/ 47 h 59"/>
                <a:gd name="T48" fmla="*/ 4 w 43"/>
                <a:gd name="T49" fmla="*/ 29 h 59"/>
                <a:gd name="T50" fmla="*/ 17 w 43"/>
                <a:gd name="T51" fmla="*/ 5 h 59"/>
                <a:gd name="T52" fmla="*/ 25 w 43"/>
                <a:gd name="T53" fmla="*/ 3 h 59"/>
                <a:gd name="T54" fmla="*/ 36 w 43"/>
                <a:gd name="T55" fmla="*/ 11 h 59"/>
                <a:gd name="T56" fmla="*/ 36 w 43"/>
                <a:gd name="T57" fmla="*/ 11 h 59"/>
                <a:gd name="T58" fmla="*/ 37 w 43"/>
                <a:gd name="T59" fmla="*/ 34 h 59"/>
                <a:gd name="T60" fmla="*/ 21 w 43"/>
                <a:gd name="T61" fmla="*/ 47 h 59"/>
                <a:gd name="T62" fmla="*/ 25 w 43"/>
                <a:gd name="T63" fmla="*/ 0 h 59"/>
                <a:gd name="T64" fmla="*/ 3 w 43"/>
                <a:gd name="T65" fmla="*/ 18 h 59"/>
                <a:gd name="T66" fmla="*/ 1 w 43"/>
                <a:gd name="T67" fmla="*/ 29 h 59"/>
                <a:gd name="T68" fmla="*/ 3 w 43"/>
                <a:gd name="T69" fmla="*/ 52 h 59"/>
                <a:gd name="T70" fmla="*/ 19 w 43"/>
                <a:gd name="T71" fmla="*/ 59 h 59"/>
                <a:gd name="T72" fmla="*/ 21 w 43"/>
                <a:gd name="T73" fmla="*/ 59 h 59"/>
                <a:gd name="T74" fmla="*/ 41 w 43"/>
                <a:gd name="T75" fmla="*/ 44 h 59"/>
                <a:gd name="T76" fmla="*/ 43 w 43"/>
                <a:gd name="T77" fmla="*/ 22 h 59"/>
                <a:gd name="T78" fmla="*/ 36 w 43"/>
                <a:gd name="T79"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 h="59">
                  <a:moveTo>
                    <a:pt x="19" y="56"/>
                  </a:moveTo>
                  <a:cubicBezTo>
                    <a:pt x="18" y="56"/>
                    <a:pt x="17" y="56"/>
                    <a:pt x="16" y="56"/>
                  </a:cubicBezTo>
                  <a:cubicBezTo>
                    <a:pt x="16" y="54"/>
                    <a:pt x="17" y="52"/>
                    <a:pt x="18" y="51"/>
                  </a:cubicBezTo>
                  <a:cubicBezTo>
                    <a:pt x="19" y="51"/>
                    <a:pt x="20" y="51"/>
                    <a:pt x="21" y="51"/>
                  </a:cubicBezTo>
                  <a:cubicBezTo>
                    <a:pt x="22" y="51"/>
                    <a:pt x="22" y="51"/>
                    <a:pt x="22" y="51"/>
                  </a:cubicBezTo>
                  <a:cubicBezTo>
                    <a:pt x="21" y="52"/>
                    <a:pt x="20" y="54"/>
                    <a:pt x="20" y="56"/>
                  </a:cubicBezTo>
                  <a:cubicBezTo>
                    <a:pt x="19" y="56"/>
                    <a:pt x="19" y="56"/>
                    <a:pt x="19" y="56"/>
                  </a:cubicBezTo>
                  <a:moveTo>
                    <a:pt x="23" y="55"/>
                  </a:moveTo>
                  <a:cubicBezTo>
                    <a:pt x="23" y="54"/>
                    <a:pt x="24" y="53"/>
                    <a:pt x="24" y="51"/>
                  </a:cubicBezTo>
                  <a:cubicBezTo>
                    <a:pt x="25" y="50"/>
                    <a:pt x="25" y="50"/>
                    <a:pt x="25" y="50"/>
                  </a:cubicBezTo>
                  <a:cubicBezTo>
                    <a:pt x="25" y="50"/>
                    <a:pt x="26" y="50"/>
                    <a:pt x="26" y="50"/>
                  </a:cubicBezTo>
                  <a:cubicBezTo>
                    <a:pt x="27" y="50"/>
                    <a:pt x="27" y="50"/>
                    <a:pt x="27" y="50"/>
                  </a:cubicBezTo>
                  <a:cubicBezTo>
                    <a:pt x="27" y="51"/>
                    <a:pt x="26" y="53"/>
                    <a:pt x="26" y="54"/>
                  </a:cubicBezTo>
                  <a:cubicBezTo>
                    <a:pt x="26" y="55"/>
                    <a:pt x="26" y="55"/>
                    <a:pt x="26" y="55"/>
                  </a:cubicBezTo>
                  <a:cubicBezTo>
                    <a:pt x="25" y="55"/>
                    <a:pt x="25" y="55"/>
                    <a:pt x="25" y="55"/>
                  </a:cubicBezTo>
                  <a:cubicBezTo>
                    <a:pt x="25" y="55"/>
                    <a:pt x="24" y="55"/>
                    <a:pt x="23" y="55"/>
                  </a:cubicBezTo>
                  <a:moveTo>
                    <a:pt x="13" y="55"/>
                  </a:moveTo>
                  <a:cubicBezTo>
                    <a:pt x="12" y="55"/>
                    <a:pt x="12" y="54"/>
                    <a:pt x="11" y="54"/>
                  </a:cubicBezTo>
                  <a:cubicBezTo>
                    <a:pt x="11" y="53"/>
                    <a:pt x="11" y="53"/>
                    <a:pt x="11" y="53"/>
                  </a:cubicBezTo>
                  <a:cubicBezTo>
                    <a:pt x="12" y="52"/>
                    <a:pt x="12" y="51"/>
                    <a:pt x="13" y="49"/>
                  </a:cubicBezTo>
                  <a:cubicBezTo>
                    <a:pt x="14" y="50"/>
                    <a:pt x="14" y="50"/>
                    <a:pt x="15" y="50"/>
                  </a:cubicBezTo>
                  <a:cubicBezTo>
                    <a:pt x="14" y="52"/>
                    <a:pt x="13" y="53"/>
                    <a:pt x="13" y="55"/>
                  </a:cubicBezTo>
                  <a:moveTo>
                    <a:pt x="9" y="53"/>
                  </a:moveTo>
                  <a:cubicBezTo>
                    <a:pt x="8" y="52"/>
                    <a:pt x="8" y="52"/>
                    <a:pt x="7" y="51"/>
                  </a:cubicBezTo>
                  <a:cubicBezTo>
                    <a:pt x="8" y="50"/>
                    <a:pt x="8" y="48"/>
                    <a:pt x="9" y="47"/>
                  </a:cubicBezTo>
                  <a:cubicBezTo>
                    <a:pt x="9" y="47"/>
                    <a:pt x="10" y="48"/>
                    <a:pt x="11" y="48"/>
                  </a:cubicBezTo>
                  <a:cubicBezTo>
                    <a:pt x="10" y="50"/>
                    <a:pt x="9" y="51"/>
                    <a:pt x="9" y="53"/>
                  </a:cubicBezTo>
                  <a:moveTo>
                    <a:pt x="29" y="53"/>
                  </a:moveTo>
                  <a:cubicBezTo>
                    <a:pt x="30" y="51"/>
                    <a:pt x="30" y="50"/>
                    <a:pt x="31" y="48"/>
                  </a:cubicBezTo>
                  <a:cubicBezTo>
                    <a:pt x="32" y="47"/>
                    <a:pt x="32" y="47"/>
                    <a:pt x="33" y="46"/>
                  </a:cubicBezTo>
                  <a:cubicBezTo>
                    <a:pt x="33" y="48"/>
                    <a:pt x="32" y="49"/>
                    <a:pt x="32" y="50"/>
                  </a:cubicBezTo>
                  <a:cubicBezTo>
                    <a:pt x="32" y="51"/>
                    <a:pt x="32" y="51"/>
                    <a:pt x="32" y="51"/>
                  </a:cubicBezTo>
                  <a:cubicBezTo>
                    <a:pt x="31" y="52"/>
                    <a:pt x="30" y="52"/>
                    <a:pt x="29" y="53"/>
                  </a:cubicBezTo>
                  <a:moveTo>
                    <a:pt x="5" y="48"/>
                  </a:moveTo>
                  <a:cubicBezTo>
                    <a:pt x="5" y="48"/>
                    <a:pt x="5" y="48"/>
                    <a:pt x="5" y="47"/>
                  </a:cubicBezTo>
                  <a:cubicBezTo>
                    <a:pt x="5" y="46"/>
                    <a:pt x="5" y="45"/>
                    <a:pt x="6" y="44"/>
                  </a:cubicBezTo>
                  <a:cubicBezTo>
                    <a:pt x="6" y="45"/>
                    <a:pt x="6" y="45"/>
                    <a:pt x="6" y="45"/>
                  </a:cubicBezTo>
                  <a:cubicBezTo>
                    <a:pt x="6" y="46"/>
                    <a:pt x="6" y="47"/>
                    <a:pt x="5" y="48"/>
                  </a:cubicBezTo>
                  <a:moveTo>
                    <a:pt x="36" y="46"/>
                  </a:moveTo>
                  <a:cubicBezTo>
                    <a:pt x="36" y="45"/>
                    <a:pt x="36" y="44"/>
                    <a:pt x="37" y="43"/>
                  </a:cubicBezTo>
                  <a:cubicBezTo>
                    <a:pt x="37" y="42"/>
                    <a:pt x="37" y="41"/>
                    <a:pt x="38" y="41"/>
                  </a:cubicBezTo>
                  <a:cubicBezTo>
                    <a:pt x="38" y="41"/>
                    <a:pt x="38" y="42"/>
                    <a:pt x="37" y="43"/>
                  </a:cubicBezTo>
                  <a:cubicBezTo>
                    <a:pt x="37" y="44"/>
                    <a:pt x="36" y="45"/>
                    <a:pt x="36" y="46"/>
                  </a:cubicBezTo>
                  <a:moveTo>
                    <a:pt x="3" y="41"/>
                  </a:moveTo>
                  <a:cubicBezTo>
                    <a:pt x="3" y="41"/>
                    <a:pt x="3" y="41"/>
                    <a:pt x="3" y="41"/>
                  </a:cubicBezTo>
                  <a:cubicBezTo>
                    <a:pt x="3" y="41"/>
                    <a:pt x="3" y="41"/>
                    <a:pt x="3" y="41"/>
                  </a:cubicBezTo>
                  <a:cubicBezTo>
                    <a:pt x="3" y="41"/>
                    <a:pt x="3" y="41"/>
                    <a:pt x="3" y="41"/>
                  </a:cubicBezTo>
                  <a:moveTo>
                    <a:pt x="21" y="47"/>
                  </a:moveTo>
                  <a:cubicBezTo>
                    <a:pt x="16" y="47"/>
                    <a:pt x="12" y="46"/>
                    <a:pt x="9" y="43"/>
                  </a:cubicBezTo>
                  <a:cubicBezTo>
                    <a:pt x="6" y="39"/>
                    <a:pt x="4" y="35"/>
                    <a:pt x="4" y="29"/>
                  </a:cubicBezTo>
                  <a:cubicBezTo>
                    <a:pt x="4" y="26"/>
                    <a:pt x="5" y="23"/>
                    <a:pt x="6" y="20"/>
                  </a:cubicBezTo>
                  <a:cubicBezTo>
                    <a:pt x="8" y="14"/>
                    <a:pt x="12" y="8"/>
                    <a:pt x="17" y="5"/>
                  </a:cubicBezTo>
                  <a:cubicBezTo>
                    <a:pt x="19" y="4"/>
                    <a:pt x="22" y="3"/>
                    <a:pt x="25" y="3"/>
                  </a:cubicBezTo>
                  <a:cubicBezTo>
                    <a:pt x="25" y="3"/>
                    <a:pt x="25" y="3"/>
                    <a:pt x="25" y="3"/>
                  </a:cubicBezTo>
                  <a:cubicBezTo>
                    <a:pt x="28" y="3"/>
                    <a:pt x="31" y="4"/>
                    <a:pt x="33" y="6"/>
                  </a:cubicBezTo>
                  <a:cubicBezTo>
                    <a:pt x="35" y="8"/>
                    <a:pt x="36" y="9"/>
                    <a:pt x="36" y="11"/>
                  </a:cubicBezTo>
                  <a:cubicBezTo>
                    <a:pt x="38" y="10"/>
                    <a:pt x="38" y="10"/>
                    <a:pt x="38" y="10"/>
                  </a:cubicBezTo>
                  <a:cubicBezTo>
                    <a:pt x="36" y="11"/>
                    <a:pt x="36" y="11"/>
                    <a:pt x="36" y="11"/>
                  </a:cubicBezTo>
                  <a:cubicBezTo>
                    <a:pt x="38" y="15"/>
                    <a:pt x="39" y="19"/>
                    <a:pt x="39" y="24"/>
                  </a:cubicBezTo>
                  <a:cubicBezTo>
                    <a:pt x="39" y="27"/>
                    <a:pt x="39" y="31"/>
                    <a:pt x="37" y="34"/>
                  </a:cubicBezTo>
                  <a:cubicBezTo>
                    <a:pt x="35" y="40"/>
                    <a:pt x="31" y="45"/>
                    <a:pt x="25" y="47"/>
                  </a:cubicBezTo>
                  <a:cubicBezTo>
                    <a:pt x="24" y="47"/>
                    <a:pt x="22" y="47"/>
                    <a:pt x="21" y="47"/>
                  </a:cubicBezTo>
                  <a:cubicBezTo>
                    <a:pt x="21" y="47"/>
                    <a:pt x="21" y="47"/>
                    <a:pt x="21" y="47"/>
                  </a:cubicBezTo>
                  <a:moveTo>
                    <a:pt x="25" y="0"/>
                  </a:moveTo>
                  <a:cubicBezTo>
                    <a:pt x="21" y="0"/>
                    <a:pt x="18" y="0"/>
                    <a:pt x="15" y="2"/>
                  </a:cubicBezTo>
                  <a:cubicBezTo>
                    <a:pt x="9" y="6"/>
                    <a:pt x="5" y="12"/>
                    <a:pt x="3" y="18"/>
                  </a:cubicBezTo>
                  <a:cubicBezTo>
                    <a:pt x="2" y="22"/>
                    <a:pt x="1" y="25"/>
                    <a:pt x="1" y="28"/>
                  </a:cubicBezTo>
                  <a:cubicBezTo>
                    <a:pt x="1" y="29"/>
                    <a:pt x="1" y="29"/>
                    <a:pt x="1" y="29"/>
                  </a:cubicBezTo>
                  <a:cubicBezTo>
                    <a:pt x="0" y="32"/>
                    <a:pt x="0" y="36"/>
                    <a:pt x="0" y="40"/>
                  </a:cubicBezTo>
                  <a:cubicBezTo>
                    <a:pt x="0" y="44"/>
                    <a:pt x="1" y="49"/>
                    <a:pt x="3" y="52"/>
                  </a:cubicBezTo>
                  <a:cubicBezTo>
                    <a:pt x="8" y="58"/>
                    <a:pt x="14" y="59"/>
                    <a:pt x="19" y="59"/>
                  </a:cubicBezTo>
                  <a:cubicBezTo>
                    <a:pt x="19" y="59"/>
                    <a:pt x="19" y="59"/>
                    <a:pt x="19" y="59"/>
                  </a:cubicBezTo>
                  <a:cubicBezTo>
                    <a:pt x="20" y="59"/>
                    <a:pt x="20" y="59"/>
                    <a:pt x="20" y="59"/>
                  </a:cubicBezTo>
                  <a:cubicBezTo>
                    <a:pt x="21" y="59"/>
                    <a:pt x="21" y="59"/>
                    <a:pt x="21" y="59"/>
                  </a:cubicBezTo>
                  <a:cubicBezTo>
                    <a:pt x="23" y="59"/>
                    <a:pt x="25" y="59"/>
                    <a:pt x="26" y="58"/>
                  </a:cubicBezTo>
                  <a:cubicBezTo>
                    <a:pt x="33" y="56"/>
                    <a:pt x="38" y="50"/>
                    <a:pt x="41" y="44"/>
                  </a:cubicBezTo>
                  <a:cubicBezTo>
                    <a:pt x="43" y="39"/>
                    <a:pt x="43" y="31"/>
                    <a:pt x="43" y="23"/>
                  </a:cubicBezTo>
                  <a:cubicBezTo>
                    <a:pt x="43" y="22"/>
                    <a:pt x="43" y="22"/>
                    <a:pt x="43" y="22"/>
                  </a:cubicBezTo>
                  <a:cubicBezTo>
                    <a:pt x="43" y="17"/>
                    <a:pt x="42" y="13"/>
                    <a:pt x="40" y="9"/>
                  </a:cubicBezTo>
                  <a:cubicBezTo>
                    <a:pt x="39" y="7"/>
                    <a:pt x="38" y="5"/>
                    <a:pt x="36" y="4"/>
                  </a:cubicBezTo>
                  <a:cubicBezTo>
                    <a:pt x="33" y="1"/>
                    <a:pt x="29" y="0"/>
                    <a:pt x="2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0" name="Freeform 766"/>
            <p:cNvSpPr>
              <a:spLocks noEditPoints="1"/>
            </p:cNvSpPr>
            <p:nvPr/>
          </p:nvSpPr>
          <p:spPr bwMode="auto">
            <a:xfrm>
              <a:off x="2376575" y="3214302"/>
              <a:ext cx="158610" cy="247324"/>
            </a:xfrm>
            <a:custGeom>
              <a:avLst/>
              <a:gdLst>
                <a:gd name="T0" fmla="*/ 13 w 75"/>
                <a:gd name="T1" fmla="*/ 109 h 117"/>
                <a:gd name="T2" fmla="*/ 13 w 75"/>
                <a:gd name="T3" fmla="*/ 108 h 117"/>
                <a:gd name="T4" fmla="*/ 14 w 75"/>
                <a:gd name="T5" fmla="*/ 111 h 117"/>
                <a:gd name="T6" fmla="*/ 8 w 75"/>
                <a:gd name="T7" fmla="*/ 106 h 117"/>
                <a:gd name="T8" fmla="*/ 13 w 75"/>
                <a:gd name="T9" fmla="*/ 100 h 117"/>
                <a:gd name="T10" fmla="*/ 6 w 75"/>
                <a:gd name="T11" fmla="*/ 104 h 117"/>
                <a:gd name="T12" fmla="*/ 5 w 75"/>
                <a:gd name="T13" fmla="*/ 103 h 117"/>
                <a:gd name="T14" fmla="*/ 9 w 75"/>
                <a:gd name="T15" fmla="*/ 97 h 117"/>
                <a:gd name="T16" fmla="*/ 4 w 75"/>
                <a:gd name="T17" fmla="*/ 97 h 117"/>
                <a:gd name="T18" fmla="*/ 4 w 75"/>
                <a:gd name="T19" fmla="*/ 93 h 117"/>
                <a:gd name="T20" fmla="*/ 4 w 75"/>
                <a:gd name="T21" fmla="*/ 97 h 117"/>
                <a:gd name="T22" fmla="*/ 18 w 75"/>
                <a:gd name="T23" fmla="*/ 102 h 117"/>
                <a:gd name="T24" fmla="*/ 71 w 75"/>
                <a:gd name="T25" fmla="*/ 21 h 117"/>
                <a:gd name="T26" fmla="*/ 18 w 75"/>
                <a:gd name="T27" fmla="*/ 110 h 117"/>
                <a:gd name="T28" fmla="*/ 5 w 75"/>
                <a:gd name="T29" fmla="*/ 89 h 117"/>
                <a:gd name="T30" fmla="*/ 61 w 75"/>
                <a:gd name="T31" fmla="*/ 4 h 117"/>
                <a:gd name="T32" fmla="*/ 71 w 75"/>
                <a:gd name="T33" fmla="*/ 10 h 117"/>
                <a:gd name="T34" fmla="*/ 60 w 75"/>
                <a:gd name="T35" fmla="*/ 0 h 117"/>
                <a:gd name="T36" fmla="*/ 30 w 75"/>
                <a:gd name="T37" fmla="*/ 46 h 117"/>
                <a:gd name="T38" fmla="*/ 1 w 75"/>
                <a:gd name="T39" fmla="*/ 88 h 117"/>
                <a:gd name="T40" fmla="*/ 1 w 75"/>
                <a:gd name="T41" fmla="*/ 88 h 117"/>
                <a:gd name="T42" fmla="*/ 0 w 75"/>
                <a:gd name="T43" fmla="*/ 89 h 117"/>
                <a:gd name="T44" fmla="*/ 1 w 75"/>
                <a:gd name="T45" fmla="*/ 95 h 117"/>
                <a:gd name="T46" fmla="*/ 1 w 75"/>
                <a:gd name="T47" fmla="*/ 104 h 117"/>
                <a:gd name="T48" fmla="*/ 2 w 75"/>
                <a:gd name="T49" fmla="*/ 106 h 117"/>
                <a:gd name="T50" fmla="*/ 15 w 75"/>
                <a:gd name="T51" fmla="*/ 117 h 117"/>
                <a:gd name="T52" fmla="*/ 16 w 75"/>
                <a:gd name="T53" fmla="*/ 117 h 117"/>
                <a:gd name="T54" fmla="*/ 16 w 75"/>
                <a:gd name="T55" fmla="*/ 117 h 117"/>
                <a:gd name="T56" fmla="*/ 17 w 75"/>
                <a:gd name="T57" fmla="*/ 117 h 117"/>
                <a:gd name="T58" fmla="*/ 18 w 75"/>
                <a:gd name="T59" fmla="*/ 117 h 117"/>
                <a:gd name="T60" fmla="*/ 18 w 75"/>
                <a:gd name="T61" fmla="*/ 117 h 117"/>
                <a:gd name="T62" fmla="*/ 75 w 75"/>
                <a:gd name="T63" fmla="*/ 25 h 117"/>
                <a:gd name="T64" fmla="*/ 75 w 75"/>
                <a:gd name="T65" fmla="*/ 21 h 117"/>
                <a:gd name="T66" fmla="*/ 75 w 75"/>
                <a:gd name="T67" fmla="*/ 10 h 117"/>
                <a:gd name="T68" fmla="*/ 75 w 75"/>
                <a:gd name="T69" fmla="*/ 9 h 117"/>
                <a:gd name="T70" fmla="*/ 74 w 75"/>
                <a:gd name="T71" fmla="*/ 9 h 117"/>
                <a:gd name="T72" fmla="*/ 74 w 75"/>
                <a:gd name="T73" fmla="*/ 8 h 117"/>
                <a:gd name="T74" fmla="*/ 60 w 75"/>
                <a:gd name="T7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117">
                  <a:moveTo>
                    <a:pt x="14" y="111"/>
                  </a:moveTo>
                  <a:cubicBezTo>
                    <a:pt x="14" y="111"/>
                    <a:pt x="13" y="110"/>
                    <a:pt x="13" y="109"/>
                  </a:cubicBezTo>
                  <a:cubicBezTo>
                    <a:pt x="13" y="109"/>
                    <a:pt x="13" y="109"/>
                    <a:pt x="13" y="109"/>
                  </a:cubicBezTo>
                  <a:cubicBezTo>
                    <a:pt x="13" y="109"/>
                    <a:pt x="13" y="109"/>
                    <a:pt x="13" y="108"/>
                  </a:cubicBezTo>
                  <a:cubicBezTo>
                    <a:pt x="13" y="107"/>
                    <a:pt x="14" y="105"/>
                    <a:pt x="15" y="103"/>
                  </a:cubicBezTo>
                  <a:cubicBezTo>
                    <a:pt x="15" y="106"/>
                    <a:pt x="14" y="108"/>
                    <a:pt x="14" y="111"/>
                  </a:cubicBezTo>
                  <a:moveTo>
                    <a:pt x="10" y="107"/>
                  </a:moveTo>
                  <a:cubicBezTo>
                    <a:pt x="10" y="107"/>
                    <a:pt x="9" y="106"/>
                    <a:pt x="8" y="106"/>
                  </a:cubicBezTo>
                  <a:cubicBezTo>
                    <a:pt x="9" y="103"/>
                    <a:pt x="10" y="101"/>
                    <a:pt x="11" y="99"/>
                  </a:cubicBezTo>
                  <a:cubicBezTo>
                    <a:pt x="12" y="99"/>
                    <a:pt x="12" y="100"/>
                    <a:pt x="13" y="100"/>
                  </a:cubicBezTo>
                  <a:cubicBezTo>
                    <a:pt x="12" y="103"/>
                    <a:pt x="11" y="105"/>
                    <a:pt x="10" y="107"/>
                  </a:cubicBezTo>
                  <a:moveTo>
                    <a:pt x="6" y="104"/>
                  </a:moveTo>
                  <a:cubicBezTo>
                    <a:pt x="5" y="104"/>
                    <a:pt x="5" y="103"/>
                    <a:pt x="5" y="103"/>
                  </a:cubicBezTo>
                  <a:cubicBezTo>
                    <a:pt x="5" y="103"/>
                    <a:pt x="5" y="103"/>
                    <a:pt x="5" y="103"/>
                  </a:cubicBezTo>
                  <a:cubicBezTo>
                    <a:pt x="6" y="100"/>
                    <a:pt x="7" y="98"/>
                    <a:pt x="8" y="96"/>
                  </a:cubicBezTo>
                  <a:cubicBezTo>
                    <a:pt x="8" y="96"/>
                    <a:pt x="9" y="97"/>
                    <a:pt x="9" y="97"/>
                  </a:cubicBezTo>
                  <a:cubicBezTo>
                    <a:pt x="8" y="99"/>
                    <a:pt x="7" y="102"/>
                    <a:pt x="6" y="104"/>
                  </a:cubicBezTo>
                  <a:moveTo>
                    <a:pt x="4" y="97"/>
                  </a:moveTo>
                  <a:cubicBezTo>
                    <a:pt x="4" y="96"/>
                    <a:pt x="4" y="96"/>
                    <a:pt x="4" y="95"/>
                  </a:cubicBezTo>
                  <a:cubicBezTo>
                    <a:pt x="4" y="94"/>
                    <a:pt x="4" y="94"/>
                    <a:pt x="4" y="93"/>
                  </a:cubicBezTo>
                  <a:cubicBezTo>
                    <a:pt x="5" y="93"/>
                    <a:pt x="5" y="94"/>
                    <a:pt x="6" y="94"/>
                  </a:cubicBezTo>
                  <a:cubicBezTo>
                    <a:pt x="5" y="95"/>
                    <a:pt x="5" y="96"/>
                    <a:pt x="4" y="97"/>
                  </a:cubicBezTo>
                  <a:moveTo>
                    <a:pt x="18" y="110"/>
                  </a:moveTo>
                  <a:cubicBezTo>
                    <a:pt x="18" y="107"/>
                    <a:pt x="18" y="104"/>
                    <a:pt x="18" y="102"/>
                  </a:cubicBezTo>
                  <a:cubicBezTo>
                    <a:pt x="36" y="75"/>
                    <a:pt x="55" y="44"/>
                    <a:pt x="71" y="16"/>
                  </a:cubicBezTo>
                  <a:cubicBezTo>
                    <a:pt x="71" y="18"/>
                    <a:pt x="71" y="19"/>
                    <a:pt x="71" y="21"/>
                  </a:cubicBezTo>
                  <a:cubicBezTo>
                    <a:pt x="71" y="22"/>
                    <a:pt x="71" y="23"/>
                    <a:pt x="71" y="24"/>
                  </a:cubicBezTo>
                  <a:cubicBezTo>
                    <a:pt x="55" y="51"/>
                    <a:pt x="36" y="82"/>
                    <a:pt x="18" y="110"/>
                  </a:cubicBezTo>
                  <a:moveTo>
                    <a:pt x="16" y="98"/>
                  </a:moveTo>
                  <a:cubicBezTo>
                    <a:pt x="13" y="95"/>
                    <a:pt x="9" y="92"/>
                    <a:pt x="5" y="89"/>
                  </a:cubicBezTo>
                  <a:cubicBezTo>
                    <a:pt x="16" y="76"/>
                    <a:pt x="25" y="62"/>
                    <a:pt x="33" y="48"/>
                  </a:cubicBezTo>
                  <a:cubicBezTo>
                    <a:pt x="42" y="34"/>
                    <a:pt x="52" y="19"/>
                    <a:pt x="61" y="4"/>
                  </a:cubicBezTo>
                  <a:cubicBezTo>
                    <a:pt x="63" y="5"/>
                    <a:pt x="64" y="5"/>
                    <a:pt x="65" y="6"/>
                  </a:cubicBezTo>
                  <a:cubicBezTo>
                    <a:pt x="67" y="7"/>
                    <a:pt x="68" y="9"/>
                    <a:pt x="71" y="10"/>
                  </a:cubicBezTo>
                  <a:cubicBezTo>
                    <a:pt x="54" y="39"/>
                    <a:pt x="34" y="71"/>
                    <a:pt x="16" y="98"/>
                  </a:cubicBezTo>
                  <a:moveTo>
                    <a:pt x="60" y="0"/>
                  </a:moveTo>
                  <a:cubicBezTo>
                    <a:pt x="59" y="0"/>
                    <a:pt x="59" y="1"/>
                    <a:pt x="58" y="1"/>
                  </a:cubicBezTo>
                  <a:cubicBezTo>
                    <a:pt x="49" y="16"/>
                    <a:pt x="40" y="31"/>
                    <a:pt x="30" y="46"/>
                  </a:cubicBezTo>
                  <a:cubicBezTo>
                    <a:pt x="21" y="61"/>
                    <a:pt x="12" y="75"/>
                    <a:pt x="1" y="87"/>
                  </a:cubicBezTo>
                  <a:cubicBezTo>
                    <a:pt x="1" y="88"/>
                    <a:pt x="1" y="88"/>
                    <a:pt x="1" y="88"/>
                  </a:cubicBezTo>
                  <a:cubicBezTo>
                    <a:pt x="1" y="88"/>
                    <a:pt x="1" y="88"/>
                    <a:pt x="1" y="88"/>
                  </a:cubicBezTo>
                  <a:cubicBezTo>
                    <a:pt x="1" y="88"/>
                    <a:pt x="1" y="88"/>
                    <a:pt x="1" y="88"/>
                  </a:cubicBezTo>
                  <a:cubicBezTo>
                    <a:pt x="1" y="88"/>
                    <a:pt x="1" y="88"/>
                    <a:pt x="1" y="88"/>
                  </a:cubicBezTo>
                  <a:cubicBezTo>
                    <a:pt x="0" y="89"/>
                    <a:pt x="0" y="89"/>
                    <a:pt x="0" y="89"/>
                  </a:cubicBezTo>
                  <a:cubicBezTo>
                    <a:pt x="0" y="89"/>
                    <a:pt x="0" y="89"/>
                    <a:pt x="0" y="89"/>
                  </a:cubicBezTo>
                  <a:cubicBezTo>
                    <a:pt x="1" y="91"/>
                    <a:pt x="1" y="93"/>
                    <a:pt x="1" y="95"/>
                  </a:cubicBezTo>
                  <a:cubicBezTo>
                    <a:pt x="1" y="97"/>
                    <a:pt x="1" y="99"/>
                    <a:pt x="0" y="103"/>
                  </a:cubicBezTo>
                  <a:cubicBezTo>
                    <a:pt x="0" y="104"/>
                    <a:pt x="1" y="104"/>
                    <a:pt x="1" y="104"/>
                  </a:cubicBezTo>
                  <a:cubicBezTo>
                    <a:pt x="1" y="105"/>
                    <a:pt x="1" y="105"/>
                    <a:pt x="1" y="106"/>
                  </a:cubicBezTo>
                  <a:cubicBezTo>
                    <a:pt x="2" y="106"/>
                    <a:pt x="2" y="106"/>
                    <a:pt x="2" y="106"/>
                  </a:cubicBezTo>
                  <a:cubicBezTo>
                    <a:pt x="7" y="109"/>
                    <a:pt x="11" y="113"/>
                    <a:pt x="15" y="117"/>
                  </a:cubicBezTo>
                  <a:cubicBezTo>
                    <a:pt x="15" y="117"/>
                    <a:pt x="15" y="117"/>
                    <a:pt x="15" y="117"/>
                  </a:cubicBezTo>
                  <a:cubicBezTo>
                    <a:pt x="15" y="117"/>
                    <a:pt x="15" y="117"/>
                    <a:pt x="15" y="117"/>
                  </a:cubicBezTo>
                  <a:cubicBezTo>
                    <a:pt x="16" y="117"/>
                    <a:pt x="16" y="117"/>
                    <a:pt x="16" y="117"/>
                  </a:cubicBezTo>
                  <a:cubicBezTo>
                    <a:pt x="16" y="117"/>
                    <a:pt x="16" y="117"/>
                    <a:pt x="16" y="117"/>
                  </a:cubicBezTo>
                  <a:cubicBezTo>
                    <a:pt x="16" y="117"/>
                    <a:pt x="16" y="117"/>
                    <a:pt x="16" y="117"/>
                  </a:cubicBezTo>
                  <a:cubicBezTo>
                    <a:pt x="17" y="117"/>
                    <a:pt x="17" y="117"/>
                    <a:pt x="17" y="117"/>
                  </a:cubicBezTo>
                  <a:cubicBezTo>
                    <a:pt x="17" y="117"/>
                    <a:pt x="17" y="117"/>
                    <a:pt x="17" y="117"/>
                  </a:cubicBezTo>
                  <a:cubicBezTo>
                    <a:pt x="17" y="117"/>
                    <a:pt x="17" y="117"/>
                    <a:pt x="17" y="117"/>
                  </a:cubicBezTo>
                  <a:cubicBezTo>
                    <a:pt x="18" y="117"/>
                    <a:pt x="18" y="117"/>
                    <a:pt x="18" y="117"/>
                  </a:cubicBezTo>
                  <a:cubicBezTo>
                    <a:pt x="18" y="117"/>
                    <a:pt x="18" y="117"/>
                    <a:pt x="18" y="117"/>
                  </a:cubicBezTo>
                  <a:cubicBezTo>
                    <a:pt x="18" y="117"/>
                    <a:pt x="18" y="117"/>
                    <a:pt x="18" y="117"/>
                  </a:cubicBezTo>
                  <a:cubicBezTo>
                    <a:pt x="18" y="116"/>
                    <a:pt x="18" y="116"/>
                    <a:pt x="18" y="116"/>
                  </a:cubicBezTo>
                  <a:cubicBezTo>
                    <a:pt x="36" y="88"/>
                    <a:pt x="58" y="55"/>
                    <a:pt x="75" y="25"/>
                  </a:cubicBezTo>
                  <a:cubicBezTo>
                    <a:pt x="75" y="25"/>
                    <a:pt x="75" y="24"/>
                    <a:pt x="75" y="24"/>
                  </a:cubicBezTo>
                  <a:cubicBezTo>
                    <a:pt x="75" y="23"/>
                    <a:pt x="75" y="22"/>
                    <a:pt x="75" y="21"/>
                  </a:cubicBezTo>
                  <a:cubicBezTo>
                    <a:pt x="75" y="19"/>
                    <a:pt x="75" y="17"/>
                    <a:pt x="75" y="13"/>
                  </a:cubicBezTo>
                  <a:cubicBezTo>
                    <a:pt x="75" y="12"/>
                    <a:pt x="75" y="11"/>
                    <a:pt x="75" y="10"/>
                  </a:cubicBezTo>
                  <a:cubicBezTo>
                    <a:pt x="75" y="9"/>
                    <a:pt x="75" y="9"/>
                    <a:pt x="75" y="9"/>
                  </a:cubicBezTo>
                  <a:cubicBezTo>
                    <a:pt x="75" y="9"/>
                    <a:pt x="75" y="9"/>
                    <a:pt x="75" y="9"/>
                  </a:cubicBezTo>
                  <a:cubicBezTo>
                    <a:pt x="75" y="9"/>
                    <a:pt x="75" y="9"/>
                    <a:pt x="75" y="9"/>
                  </a:cubicBezTo>
                  <a:cubicBezTo>
                    <a:pt x="74" y="9"/>
                    <a:pt x="74" y="9"/>
                    <a:pt x="74" y="9"/>
                  </a:cubicBezTo>
                  <a:cubicBezTo>
                    <a:pt x="74" y="8"/>
                    <a:pt x="74" y="8"/>
                    <a:pt x="74" y="8"/>
                  </a:cubicBezTo>
                  <a:cubicBezTo>
                    <a:pt x="74" y="8"/>
                    <a:pt x="74" y="8"/>
                    <a:pt x="74" y="8"/>
                  </a:cubicBezTo>
                  <a:cubicBezTo>
                    <a:pt x="71" y="6"/>
                    <a:pt x="69" y="5"/>
                    <a:pt x="67" y="4"/>
                  </a:cubicBezTo>
                  <a:cubicBezTo>
                    <a:pt x="65" y="2"/>
                    <a:pt x="63" y="1"/>
                    <a:pt x="60" y="0"/>
                  </a:cubicBezTo>
                  <a:cubicBezTo>
                    <a:pt x="60" y="0"/>
                    <a:pt x="60" y="0"/>
                    <a:pt x="6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01" name="Freeform 767"/>
          <p:cNvSpPr>
            <a:spLocks noEditPoints="1"/>
          </p:cNvSpPr>
          <p:nvPr/>
        </p:nvSpPr>
        <p:spPr bwMode="auto">
          <a:xfrm>
            <a:off x="2841788" y="3535397"/>
            <a:ext cx="159202" cy="206634"/>
          </a:xfrm>
          <a:custGeom>
            <a:avLst/>
            <a:gdLst>
              <a:gd name="T0" fmla="*/ 68 w 143"/>
              <a:gd name="T1" fmla="*/ 164 h 186"/>
              <a:gd name="T2" fmla="*/ 55 w 143"/>
              <a:gd name="T3" fmla="*/ 181 h 186"/>
              <a:gd name="T4" fmla="*/ 66 w 143"/>
              <a:gd name="T5" fmla="*/ 179 h 186"/>
              <a:gd name="T6" fmla="*/ 33 w 143"/>
              <a:gd name="T7" fmla="*/ 182 h 186"/>
              <a:gd name="T8" fmla="*/ 38 w 143"/>
              <a:gd name="T9" fmla="*/ 181 h 186"/>
              <a:gd name="T10" fmla="*/ 70 w 143"/>
              <a:gd name="T11" fmla="*/ 180 h 186"/>
              <a:gd name="T12" fmla="*/ 77 w 143"/>
              <a:gd name="T13" fmla="*/ 178 h 186"/>
              <a:gd name="T14" fmla="*/ 21 w 143"/>
              <a:gd name="T15" fmla="*/ 181 h 186"/>
              <a:gd name="T16" fmla="*/ 47 w 143"/>
              <a:gd name="T17" fmla="*/ 162 h 186"/>
              <a:gd name="T18" fmla="*/ 109 w 143"/>
              <a:gd name="T19" fmla="*/ 160 h 186"/>
              <a:gd name="T20" fmla="*/ 99 w 143"/>
              <a:gd name="T21" fmla="*/ 160 h 186"/>
              <a:gd name="T22" fmla="*/ 88 w 143"/>
              <a:gd name="T23" fmla="*/ 177 h 186"/>
              <a:gd name="T24" fmla="*/ 5 w 143"/>
              <a:gd name="T25" fmla="*/ 179 h 186"/>
              <a:gd name="T26" fmla="*/ 21 w 143"/>
              <a:gd name="T27" fmla="*/ 156 h 186"/>
              <a:gd name="T28" fmla="*/ 10 w 143"/>
              <a:gd name="T29" fmla="*/ 180 h 186"/>
              <a:gd name="T30" fmla="*/ 24 w 143"/>
              <a:gd name="T31" fmla="*/ 139 h 186"/>
              <a:gd name="T32" fmla="*/ 20 w 143"/>
              <a:gd name="T33" fmla="*/ 151 h 186"/>
              <a:gd name="T34" fmla="*/ 16 w 143"/>
              <a:gd name="T35" fmla="*/ 155 h 186"/>
              <a:gd name="T36" fmla="*/ 30 w 143"/>
              <a:gd name="T37" fmla="*/ 133 h 186"/>
              <a:gd name="T38" fmla="*/ 31 w 143"/>
              <a:gd name="T39" fmla="*/ 124 h 186"/>
              <a:gd name="T40" fmla="*/ 35 w 143"/>
              <a:gd name="T41" fmla="*/ 123 h 186"/>
              <a:gd name="T42" fmla="*/ 68 w 143"/>
              <a:gd name="T43" fmla="*/ 113 h 186"/>
              <a:gd name="T44" fmla="*/ 73 w 143"/>
              <a:gd name="T45" fmla="*/ 112 h 186"/>
              <a:gd name="T46" fmla="*/ 35 w 143"/>
              <a:gd name="T47" fmla="*/ 114 h 186"/>
              <a:gd name="T48" fmla="*/ 76 w 143"/>
              <a:gd name="T49" fmla="*/ 104 h 186"/>
              <a:gd name="T50" fmla="*/ 76 w 143"/>
              <a:gd name="T51" fmla="*/ 104 h 186"/>
              <a:gd name="T52" fmla="*/ 92 w 143"/>
              <a:gd name="T53" fmla="*/ 89 h 186"/>
              <a:gd name="T54" fmla="*/ 95 w 143"/>
              <a:gd name="T55" fmla="*/ 74 h 186"/>
              <a:gd name="T56" fmla="*/ 93 w 143"/>
              <a:gd name="T57" fmla="*/ 79 h 186"/>
              <a:gd name="T58" fmla="*/ 106 w 143"/>
              <a:gd name="T59" fmla="*/ 61 h 186"/>
              <a:gd name="T60" fmla="*/ 103 w 143"/>
              <a:gd name="T61" fmla="*/ 53 h 186"/>
              <a:gd name="T62" fmla="*/ 106 w 143"/>
              <a:gd name="T63" fmla="*/ 58 h 186"/>
              <a:gd name="T64" fmla="*/ 110 w 143"/>
              <a:gd name="T65" fmla="*/ 40 h 186"/>
              <a:gd name="T66" fmla="*/ 105 w 143"/>
              <a:gd name="T67" fmla="*/ 33 h 186"/>
              <a:gd name="T68" fmla="*/ 105 w 143"/>
              <a:gd name="T69" fmla="*/ 30 h 186"/>
              <a:gd name="T70" fmla="*/ 105 w 143"/>
              <a:gd name="T71" fmla="*/ 30 h 186"/>
              <a:gd name="T72" fmla="*/ 110 w 143"/>
              <a:gd name="T73" fmla="*/ 21 h 186"/>
              <a:gd name="T74" fmla="*/ 104 w 143"/>
              <a:gd name="T75" fmla="*/ 17 h 186"/>
              <a:gd name="T76" fmla="*/ 110 w 143"/>
              <a:gd name="T77" fmla="*/ 15 h 186"/>
              <a:gd name="T78" fmla="*/ 114 w 143"/>
              <a:gd name="T79" fmla="*/ 29 h 186"/>
              <a:gd name="T80" fmla="*/ 139 w 143"/>
              <a:gd name="T81" fmla="*/ 53 h 186"/>
              <a:gd name="T82" fmla="*/ 112 w 143"/>
              <a:gd name="T83" fmla="*/ 151 h 186"/>
              <a:gd name="T84" fmla="*/ 37 w 143"/>
              <a:gd name="T85" fmla="*/ 127 h 186"/>
              <a:gd name="T86" fmla="*/ 63 w 143"/>
              <a:gd name="T87" fmla="*/ 115 h 186"/>
              <a:gd name="T88" fmla="*/ 66 w 143"/>
              <a:gd name="T89" fmla="*/ 116 h 186"/>
              <a:gd name="T90" fmla="*/ 109 w 143"/>
              <a:gd name="T91" fmla="*/ 0 h 186"/>
              <a:gd name="T92" fmla="*/ 103 w 143"/>
              <a:gd name="T93" fmla="*/ 7 h 186"/>
              <a:gd name="T94" fmla="*/ 99 w 143"/>
              <a:gd name="T95" fmla="*/ 12 h 186"/>
              <a:gd name="T96" fmla="*/ 101 w 143"/>
              <a:gd name="T97" fmla="*/ 25 h 186"/>
              <a:gd name="T98" fmla="*/ 64 w 143"/>
              <a:gd name="T99" fmla="*/ 110 h 186"/>
              <a:gd name="T100" fmla="*/ 45 w 143"/>
              <a:gd name="T101" fmla="*/ 96 h 186"/>
              <a:gd name="T102" fmla="*/ 43 w 143"/>
              <a:gd name="T103" fmla="*/ 97 h 186"/>
              <a:gd name="T104" fmla="*/ 14 w 143"/>
              <a:gd name="T105" fmla="*/ 150 h 186"/>
              <a:gd name="T106" fmla="*/ 3 w 143"/>
              <a:gd name="T107" fmla="*/ 172 h 186"/>
              <a:gd name="T108" fmla="*/ 1 w 143"/>
              <a:gd name="T109" fmla="*/ 178 h 186"/>
              <a:gd name="T110" fmla="*/ 1 w 143"/>
              <a:gd name="T111" fmla="*/ 181 h 186"/>
              <a:gd name="T112" fmla="*/ 23 w 143"/>
              <a:gd name="T113" fmla="*/ 185 h 186"/>
              <a:gd name="T114" fmla="*/ 35 w 143"/>
              <a:gd name="T115" fmla="*/ 186 h 186"/>
              <a:gd name="T116" fmla="*/ 100 w 143"/>
              <a:gd name="T117" fmla="*/ 177 h 186"/>
              <a:gd name="T118" fmla="*/ 117 w 143"/>
              <a:gd name="T119" fmla="*/ 149 h 186"/>
              <a:gd name="T120" fmla="*/ 134 w 143"/>
              <a:gd name="T121" fmla="*/ 5 h 186"/>
              <a:gd name="T122" fmla="*/ 111 w 143"/>
              <a:gd name="T12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 h="186">
                <a:moveTo>
                  <a:pt x="42" y="182"/>
                </a:moveTo>
                <a:cubicBezTo>
                  <a:pt x="48" y="176"/>
                  <a:pt x="53" y="170"/>
                  <a:pt x="59" y="165"/>
                </a:cubicBezTo>
                <a:cubicBezTo>
                  <a:pt x="60" y="164"/>
                  <a:pt x="60" y="164"/>
                  <a:pt x="60" y="163"/>
                </a:cubicBezTo>
                <a:cubicBezTo>
                  <a:pt x="63" y="164"/>
                  <a:pt x="65" y="164"/>
                  <a:pt x="68" y="164"/>
                </a:cubicBezTo>
                <a:cubicBezTo>
                  <a:pt x="63" y="169"/>
                  <a:pt x="58" y="174"/>
                  <a:pt x="52" y="179"/>
                </a:cubicBezTo>
                <a:cubicBezTo>
                  <a:pt x="52" y="180"/>
                  <a:pt x="52" y="180"/>
                  <a:pt x="52" y="181"/>
                </a:cubicBezTo>
                <a:cubicBezTo>
                  <a:pt x="49" y="181"/>
                  <a:pt x="45" y="181"/>
                  <a:pt x="42" y="182"/>
                </a:cubicBezTo>
                <a:moveTo>
                  <a:pt x="55" y="181"/>
                </a:moveTo>
                <a:cubicBezTo>
                  <a:pt x="60" y="175"/>
                  <a:pt x="66" y="170"/>
                  <a:pt x="72" y="165"/>
                </a:cubicBezTo>
                <a:cubicBezTo>
                  <a:pt x="72" y="164"/>
                  <a:pt x="72" y="164"/>
                  <a:pt x="72" y="164"/>
                </a:cubicBezTo>
                <a:cubicBezTo>
                  <a:pt x="75" y="164"/>
                  <a:pt x="78" y="164"/>
                  <a:pt x="81" y="163"/>
                </a:cubicBezTo>
                <a:cubicBezTo>
                  <a:pt x="76" y="169"/>
                  <a:pt x="71" y="174"/>
                  <a:pt x="66" y="179"/>
                </a:cubicBezTo>
                <a:cubicBezTo>
                  <a:pt x="65" y="180"/>
                  <a:pt x="65" y="180"/>
                  <a:pt x="65" y="180"/>
                </a:cubicBezTo>
                <a:cubicBezTo>
                  <a:pt x="62" y="180"/>
                  <a:pt x="58" y="181"/>
                  <a:pt x="55" y="181"/>
                </a:cubicBezTo>
                <a:moveTo>
                  <a:pt x="33" y="182"/>
                </a:moveTo>
                <a:cubicBezTo>
                  <a:pt x="33" y="182"/>
                  <a:pt x="33" y="182"/>
                  <a:pt x="33" y="182"/>
                </a:cubicBezTo>
                <a:cubicBezTo>
                  <a:pt x="31" y="182"/>
                  <a:pt x="30" y="182"/>
                  <a:pt x="29" y="182"/>
                </a:cubicBezTo>
                <a:cubicBezTo>
                  <a:pt x="36" y="175"/>
                  <a:pt x="44" y="169"/>
                  <a:pt x="51" y="163"/>
                </a:cubicBezTo>
                <a:cubicBezTo>
                  <a:pt x="53" y="163"/>
                  <a:pt x="55" y="163"/>
                  <a:pt x="57" y="163"/>
                </a:cubicBezTo>
                <a:cubicBezTo>
                  <a:pt x="50" y="169"/>
                  <a:pt x="44" y="175"/>
                  <a:pt x="38" y="181"/>
                </a:cubicBezTo>
                <a:cubicBezTo>
                  <a:pt x="38" y="181"/>
                  <a:pt x="38" y="181"/>
                  <a:pt x="37" y="181"/>
                </a:cubicBezTo>
                <a:cubicBezTo>
                  <a:pt x="37" y="181"/>
                  <a:pt x="37" y="181"/>
                  <a:pt x="36" y="182"/>
                </a:cubicBezTo>
                <a:cubicBezTo>
                  <a:pt x="35" y="182"/>
                  <a:pt x="34" y="182"/>
                  <a:pt x="33" y="182"/>
                </a:cubicBezTo>
                <a:moveTo>
                  <a:pt x="70" y="180"/>
                </a:moveTo>
                <a:cubicBezTo>
                  <a:pt x="75" y="174"/>
                  <a:pt x="80" y="169"/>
                  <a:pt x="86" y="163"/>
                </a:cubicBezTo>
                <a:cubicBezTo>
                  <a:pt x="86" y="163"/>
                  <a:pt x="86" y="163"/>
                  <a:pt x="86" y="163"/>
                </a:cubicBezTo>
                <a:cubicBezTo>
                  <a:pt x="89" y="162"/>
                  <a:pt x="91" y="162"/>
                  <a:pt x="94" y="161"/>
                </a:cubicBezTo>
                <a:cubicBezTo>
                  <a:pt x="88" y="167"/>
                  <a:pt x="83" y="173"/>
                  <a:pt x="77" y="178"/>
                </a:cubicBezTo>
                <a:cubicBezTo>
                  <a:pt x="77" y="179"/>
                  <a:pt x="77" y="179"/>
                  <a:pt x="77" y="179"/>
                </a:cubicBezTo>
                <a:cubicBezTo>
                  <a:pt x="74" y="179"/>
                  <a:pt x="72" y="179"/>
                  <a:pt x="70" y="180"/>
                </a:cubicBezTo>
                <a:moveTo>
                  <a:pt x="24" y="181"/>
                </a:moveTo>
                <a:cubicBezTo>
                  <a:pt x="23" y="181"/>
                  <a:pt x="22" y="181"/>
                  <a:pt x="21" y="181"/>
                </a:cubicBezTo>
                <a:cubicBezTo>
                  <a:pt x="19" y="181"/>
                  <a:pt x="16" y="181"/>
                  <a:pt x="14" y="181"/>
                </a:cubicBezTo>
                <a:cubicBezTo>
                  <a:pt x="19" y="176"/>
                  <a:pt x="32" y="166"/>
                  <a:pt x="38" y="161"/>
                </a:cubicBezTo>
                <a:cubicBezTo>
                  <a:pt x="39" y="160"/>
                  <a:pt x="39" y="160"/>
                  <a:pt x="39" y="160"/>
                </a:cubicBezTo>
                <a:cubicBezTo>
                  <a:pt x="42" y="161"/>
                  <a:pt x="45" y="162"/>
                  <a:pt x="47" y="162"/>
                </a:cubicBezTo>
                <a:cubicBezTo>
                  <a:pt x="40" y="169"/>
                  <a:pt x="32" y="175"/>
                  <a:pt x="24" y="181"/>
                </a:cubicBezTo>
                <a:moveTo>
                  <a:pt x="92" y="176"/>
                </a:moveTo>
                <a:cubicBezTo>
                  <a:pt x="97" y="171"/>
                  <a:pt x="102" y="166"/>
                  <a:pt x="108" y="161"/>
                </a:cubicBezTo>
                <a:cubicBezTo>
                  <a:pt x="108" y="160"/>
                  <a:pt x="108" y="160"/>
                  <a:pt x="109" y="160"/>
                </a:cubicBezTo>
                <a:cubicBezTo>
                  <a:pt x="105" y="164"/>
                  <a:pt x="102" y="169"/>
                  <a:pt x="99" y="174"/>
                </a:cubicBezTo>
                <a:cubicBezTo>
                  <a:pt x="97" y="174"/>
                  <a:pt x="94" y="175"/>
                  <a:pt x="92" y="176"/>
                </a:cubicBezTo>
                <a:moveTo>
                  <a:pt x="82" y="178"/>
                </a:moveTo>
                <a:cubicBezTo>
                  <a:pt x="88" y="172"/>
                  <a:pt x="94" y="166"/>
                  <a:pt x="99" y="160"/>
                </a:cubicBezTo>
                <a:cubicBezTo>
                  <a:pt x="102" y="159"/>
                  <a:pt x="105" y="158"/>
                  <a:pt x="107" y="157"/>
                </a:cubicBezTo>
                <a:cubicBezTo>
                  <a:pt x="107" y="158"/>
                  <a:pt x="106" y="158"/>
                  <a:pt x="106" y="159"/>
                </a:cubicBezTo>
                <a:cubicBezTo>
                  <a:pt x="100" y="164"/>
                  <a:pt x="94" y="170"/>
                  <a:pt x="88" y="175"/>
                </a:cubicBezTo>
                <a:cubicBezTo>
                  <a:pt x="88" y="176"/>
                  <a:pt x="88" y="176"/>
                  <a:pt x="88" y="177"/>
                </a:cubicBezTo>
                <a:cubicBezTo>
                  <a:pt x="86" y="177"/>
                  <a:pt x="84" y="177"/>
                  <a:pt x="82" y="178"/>
                </a:cubicBezTo>
                <a:moveTo>
                  <a:pt x="10" y="180"/>
                </a:moveTo>
                <a:cubicBezTo>
                  <a:pt x="8" y="180"/>
                  <a:pt x="7" y="179"/>
                  <a:pt x="5" y="179"/>
                </a:cubicBezTo>
                <a:cubicBezTo>
                  <a:pt x="5" y="179"/>
                  <a:pt x="5" y="179"/>
                  <a:pt x="5" y="179"/>
                </a:cubicBezTo>
                <a:cubicBezTo>
                  <a:pt x="8" y="175"/>
                  <a:pt x="10" y="172"/>
                  <a:pt x="13" y="168"/>
                </a:cubicBezTo>
                <a:cubicBezTo>
                  <a:pt x="15" y="163"/>
                  <a:pt x="18" y="159"/>
                  <a:pt x="20" y="156"/>
                </a:cubicBezTo>
                <a:cubicBezTo>
                  <a:pt x="21" y="156"/>
                  <a:pt x="21" y="156"/>
                  <a:pt x="21" y="156"/>
                </a:cubicBezTo>
                <a:cubicBezTo>
                  <a:pt x="21" y="156"/>
                  <a:pt x="21" y="156"/>
                  <a:pt x="21" y="156"/>
                </a:cubicBezTo>
                <a:cubicBezTo>
                  <a:pt x="25" y="157"/>
                  <a:pt x="30" y="159"/>
                  <a:pt x="35" y="160"/>
                </a:cubicBezTo>
                <a:cubicBezTo>
                  <a:pt x="31" y="163"/>
                  <a:pt x="25" y="168"/>
                  <a:pt x="20" y="172"/>
                </a:cubicBezTo>
                <a:cubicBezTo>
                  <a:pt x="17" y="174"/>
                  <a:pt x="14" y="176"/>
                  <a:pt x="12" y="178"/>
                </a:cubicBezTo>
                <a:cubicBezTo>
                  <a:pt x="12" y="179"/>
                  <a:pt x="11" y="179"/>
                  <a:pt x="10" y="180"/>
                </a:cubicBezTo>
                <a:cubicBezTo>
                  <a:pt x="10" y="180"/>
                  <a:pt x="10" y="180"/>
                  <a:pt x="10" y="180"/>
                </a:cubicBezTo>
                <a:moveTo>
                  <a:pt x="16" y="155"/>
                </a:moveTo>
                <a:cubicBezTo>
                  <a:pt x="18" y="151"/>
                  <a:pt x="20" y="146"/>
                  <a:pt x="23" y="141"/>
                </a:cubicBezTo>
                <a:cubicBezTo>
                  <a:pt x="23" y="140"/>
                  <a:pt x="24" y="139"/>
                  <a:pt x="24" y="139"/>
                </a:cubicBezTo>
                <a:cubicBezTo>
                  <a:pt x="25" y="138"/>
                  <a:pt x="26" y="137"/>
                  <a:pt x="28" y="136"/>
                </a:cubicBezTo>
                <a:cubicBezTo>
                  <a:pt x="27" y="137"/>
                  <a:pt x="27" y="138"/>
                  <a:pt x="27" y="138"/>
                </a:cubicBezTo>
                <a:cubicBezTo>
                  <a:pt x="25" y="142"/>
                  <a:pt x="23" y="145"/>
                  <a:pt x="21" y="148"/>
                </a:cubicBezTo>
                <a:cubicBezTo>
                  <a:pt x="21" y="149"/>
                  <a:pt x="20" y="150"/>
                  <a:pt x="20" y="151"/>
                </a:cubicBezTo>
                <a:cubicBezTo>
                  <a:pt x="19" y="152"/>
                  <a:pt x="19" y="152"/>
                  <a:pt x="19" y="152"/>
                </a:cubicBezTo>
                <a:cubicBezTo>
                  <a:pt x="19" y="152"/>
                  <a:pt x="19" y="152"/>
                  <a:pt x="19" y="152"/>
                </a:cubicBezTo>
                <a:cubicBezTo>
                  <a:pt x="19" y="152"/>
                  <a:pt x="18" y="152"/>
                  <a:pt x="18" y="153"/>
                </a:cubicBezTo>
                <a:cubicBezTo>
                  <a:pt x="17" y="153"/>
                  <a:pt x="17" y="154"/>
                  <a:pt x="16" y="155"/>
                </a:cubicBezTo>
                <a:moveTo>
                  <a:pt x="26" y="134"/>
                </a:moveTo>
                <a:cubicBezTo>
                  <a:pt x="27" y="132"/>
                  <a:pt x="28" y="131"/>
                  <a:pt x="29" y="129"/>
                </a:cubicBezTo>
                <a:cubicBezTo>
                  <a:pt x="30" y="128"/>
                  <a:pt x="31" y="127"/>
                  <a:pt x="33" y="127"/>
                </a:cubicBezTo>
                <a:cubicBezTo>
                  <a:pt x="32" y="129"/>
                  <a:pt x="31" y="131"/>
                  <a:pt x="30" y="133"/>
                </a:cubicBezTo>
                <a:cubicBezTo>
                  <a:pt x="29" y="133"/>
                  <a:pt x="29" y="133"/>
                  <a:pt x="29" y="133"/>
                </a:cubicBezTo>
                <a:cubicBezTo>
                  <a:pt x="29" y="133"/>
                  <a:pt x="28" y="133"/>
                  <a:pt x="28" y="133"/>
                </a:cubicBezTo>
                <a:cubicBezTo>
                  <a:pt x="28" y="133"/>
                  <a:pt x="27" y="133"/>
                  <a:pt x="26" y="134"/>
                </a:cubicBezTo>
                <a:moveTo>
                  <a:pt x="31" y="124"/>
                </a:moveTo>
                <a:cubicBezTo>
                  <a:pt x="31" y="124"/>
                  <a:pt x="31" y="124"/>
                  <a:pt x="31" y="124"/>
                </a:cubicBezTo>
                <a:cubicBezTo>
                  <a:pt x="32" y="122"/>
                  <a:pt x="33" y="120"/>
                  <a:pt x="33" y="118"/>
                </a:cubicBezTo>
                <a:cubicBezTo>
                  <a:pt x="35" y="118"/>
                  <a:pt x="36" y="117"/>
                  <a:pt x="38" y="116"/>
                </a:cubicBezTo>
                <a:cubicBezTo>
                  <a:pt x="37" y="118"/>
                  <a:pt x="36" y="120"/>
                  <a:pt x="35" y="123"/>
                </a:cubicBezTo>
                <a:cubicBezTo>
                  <a:pt x="35" y="122"/>
                  <a:pt x="34" y="122"/>
                  <a:pt x="34" y="122"/>
                </a:cubicBezTo>
                <a:cubicBezTo>
                  <a:pt x="34" y="122"/>
                  <a:pt x="33" y="123"/>
                  <a:pt x="33" y="123"/>
                </a:cubicBezTo>
                <a:cubicBezTo>
                  <a:pt x="32" y="123"/>
                  <a:pt x="32" y="124"/>
                  <a:pt x="31" y="124"/>
                </a:cubicBezTo>
                <a:moveTo>
                  <a:pt x="68" y="113"/>
                </a:moveTo>
                <a:cubicBezTo>
                  <a:pt x="69" y="111"/>
                  <a:pt x="70" y="110"/>
                  <a:pt x="71" y="109"/>
                </a:cubicBezTo>
                <a:cubicBezTo>
                  <a:pt x="72" y="109"/>
                  <a:pt x="72" y="109"/>
                  <a:pt x="72" y="109"/>
                </a:cubicBezTo>
                <a:cubicBezTo>
                  <a:pt x="74" y="108"/>
                  <a:pt x="76" y="107"/>
                  <a:pt x="78" y="107"/>
                </a:cubicBezTo>
                <a:cubicBezTo>
                  <a:pt x="77" y="108"/>
                  <a:pt x="75" y="110"/>
                  <a:pt x="73" y="112"/>
                </a:cubicBezTo>
                <a:cubicBezTo>
                  <a:pt x="73" y="112"/>
                  <a:pt x="73" y="112"/>
                  <a:pt x="73" y="112"/>
                </a:cubicBezTo>
                <a:cubicBezTo>
                  <a:pt x="73" y="112"/>
                  <a:pt x="73" y="112"/>
                  <a:pt x="73" y="112"/>
                </a:cubicBezTo>
                <a:cubicBezTo>
                  <a:pt x="71" y="112"/>
                  <a:pt x="69" y="112"/>
                  <a:pt x="68" y="113"/>
                </a:cubicBezTo>
                <a:moveTo>
                  <a:pt x="35" y="114"/>
                </a:moveTo>
                <a:cubicBezTo>
                  <a:pt x="37" y="111"/>
                  <a:pt x="40" y="108"/>
                  <a:pt x="42" y="105"/>
                </a:cubicBezTo>
                <a:cubicBezTo>
                  <a:pt x="41" y="107"/>
                  <a:pt x="40" y="109"/>
                  <a:pt x="40" y="112"/>
                </a:cubicBezTo>
                <a:cubicBezTo>
                  <a:pt x="38" y="112"/>
                  <a:pt x="37" y="113"/>
                  <a:pt x="35" y="114"/>
                </a:cubicBezTo>
                <a:moveTo>
                  <a:pt x="76" y="104"/>
                </a:moveTo>
                <a:cubicBezTo>
                  <a:pt x="78" y="102"/>
                  <a:pt x="80" y="99"/>
                  <a:pt x="82" y="96"/>
                </a:cubicBezTo>
                <a:cubicBezTo>
                  <a:pt x="84" y="95"/>
                  <a:pt x="87" y="95"/>
                  <a:pt x="89" y="94"/>
                </a:cubicBezTo>
                <a:cubicBezTo>
                  <a:pt x="87" y="96"/>
                  <a:pt x="85" y="99"/>
                  <a:pt x="83" y="101"/>
                </a:cubicBezTo>
                <a:cubicBezTo>
                  <a:pt x="80" y="102"/>
                  <a:pt x="78" y="103"/>
                  <a:pt x="76" y="104"/>
                </a:cubicBezTo>
                <a:moveTo>
                  <a:pt x="85" y="92"/>
                </a:moveTo>
                <a:cubicBezTo>
                  <a:pt x="87" y="89"/>
                  <a:pt x="89" y="86"/>
                  <a:pt x="91" y="83"/>
                </a:cubicBezTo>
                <a:cubicBezTo>
                  <a:pt x="93" y="82"/>
                  <a:pt x="95" y="82"/>
                  <a:pt x="97" y="81"/>
                </a:cubicBezTo>
                <a:cubicBezTo>
                  <a:pt x="96" y="84"/>
                  <a:pt x="94" y="86"/>
                  <a:pt x="92" y="89"/>
                </a:cubicBezTo>
                <a:cubicBezTo>
                  <a:pt x="92" y="89"/>
                  <a:pt x="92" y="89"/>
                  <a:pt x="92" y="89"/>
                </a:cubicBezTo>
                <a:cubicBezTo>
                  <a:pt x="90" y="90"/>
                  <a:pt x="88" y="91"/>
                  <a:pt x="85" y="92"/>
                </a:cubicBezTo>
                <a:moveTo>
                  <a:pt x="93" y="79"/>
                </a:moveTo>
                <a:cubicBezTo>
                  <a:pt x="94" y="77"/>
                  <a:pt x="95" y="76"/>
                  <a:pt x="95" y="74"/>
                </a:cubicBezTo>
                <a:cubicBezTo>
                  <a:pt x="97" y="73"/>
                  <a:pt x="99" y="73"/>
                  <a:pt x="101" y="72"/>
                </a:cubicBezTo>
                <a:cubicBezTo>
                  <a:pt x="101" y="74"/>
                  <a:pt x="100" y="76"/>
                  <a:pt x="99" y="77"/>
                </a:cubicBezTo>
                <a:cubicBezTo>
                  <a:pt x="98" y="77"/>
                  <a:pt x="98" y="77"/>
                  <a:pt x="98" y="77"/>
                </a:cubicBezTo>
                <a:cubicBezTo>
                  <a:pt x="97" y="78"/>
                  <a:pt x="95" y="79"/>
                  <a:pt x="93" y="79"/>
                </a:cubicBezTo>
                <a:moveTo>
                  <a:pt x="97" y="71"/>
                </a:moveTo>
                <a:cubicBezTo>
                  <a:pt x="98" y="68"/>
                  <a:pt x="99" y="66"/>
                  <a:pt x="100" y="63"/>
                </a:cubicBezTo>
                <a:cubicBezTo>
                  <a:pt x="100" y="63"/>
                  <a:pt x="100" y="63"/>
                  <a:pt x="100" y="63"/>
                </a:cubicBezTo>
                <a:cubicBezTo>
                  <a:pt x="102" y="62"/>
                  <a:pt x="104" y="61"/>
                  <a:pt x="106" y="61"/>
                </a:cubicBezTo>
                <a:cubicBezTo>
                  <a:pt x="105" y="63"/>
                  <a:pt x="104" y="66"/>
                  <a:pt x="103" y="69"/>
                </a:cubicBezTo>
                <a:cubicBezTo>
                  <a:pt x="101" y="69"/>
                  <a:pt x="99" y="70"/>
                  <a:pt x="97" y="71"/>
                </a:cubicBezTo>
                <a:moveTo>
                  <a:pt x="101" y="59"/>
                </a:moveTo>
                <a:cubicBezTo>
                  <a:pt x="102" y="57"/>
                  <a:pt x="102" y="55"/>
                  <a:pt x="103" y="53"/>
                </a:cubicBezTo>
                <a:cubicBezTo>
                  <a:pt x="103" y="52"/>
                  <a:pt x="103" y="52"/>
                  <a:pt x="103" y="52"/>
                </a:cubicBezTo>
                <a:cubicBezTo>
                  <a:pt x="105" y="52"/>
                  <a:pt x="107" y="51"/>
                  <a:pt x="108" y="51"/>
                </a:cubicBezTo>
                <a:cubicBezTo>
                  <a:pt x="108" y="53"/>
                  <a:pt x="107" y="55"/>
                  <a:pt x="107" y="58"/>
                </a:cubicBezTo>
                <a:cubicBezTo>
                  <a:pt x="106" y="58"/>
                  <a:pt x="106" y="58"/>
                  <a:pt x="106" y="58"/>
                </a:cubicBezTo>
                <a:cubicBezTo>
                  <a:pt x="105" y="58"/>
                  <a:pt x="103" y="58"/>
                  <a:pt x="101" y="59"/>
                </a:cubicBezTo>
                <a:moveTo>
                  <a:pt x="103" y="49"/>
                </a:moveTo>
                <a:cubicBezTo>
                  <a:pt x="104" y="47"/>
                  <a:pt x="104" y="44"/>
                  <a:pt x="104" y="42"/>
                </a:cubicBezTo>
                <a:cubicBezTo>
                  <a:pt x="106" y="42"/>
                  <a:pt x="108" y="41"/>
                  <a:pt x="110" y="40"/>
                </a:cubicBezTo>
                <a:cubicBezTo>
                  <a:pt x="110" y="43"/>
                  <a:pt x="109" y="45"/>
                  <a:pt x="109" y="47"/>
                </a:cubicBezTo>
                <a:cubicBezTo>
                  <a:pt x="107" y="48"/>
                  <a:pt x="105" y="48"/>
                  <a:pt x="103" y="49"/>
                </a:cubicBezTo>
                <a:moveTo>
                  <a:pt x="105" y="39"/>
                </a:moveTo>
                <a:cubicBezTo>
                  <a:pt x="105" y="37"/>
                  <a:pt x="105" y="35"/>
                  <a:pt x="105" y="33"/>
                </a:cubicBezTo>
                <a:cubicBezTo>
                  <a:pt x="107" y="32"/>
                  <a:pt x="109" y="32"/>
                  <a:pt x="111" y="31"/>
                </a:cubicBezTo>
                <a:cubicBezTo>
                  <a:pt x="110" y="33"/>
                  <a:pt x="110" y="35"/>
                  <a:pt x="110" y="37"/>
                </a:cubicBezTo>
                <a:cubicBezTo>
                  <a:pt x="108" y="38"/>
                  <a:pt x="106" y="38"/>
                  <a:pt x="105" y="39"/>
                </a:cubicBezTo>
                <a:moveTo>
                  <a:pt x="105" y="30"/>
                </a:moveTo>
                <a:cubicBezTo>
                  <a:pt x="105" y="29"/>
                  <a:pt x="105" y="28"/>
                  <a:pt x="105" y="27"/>
                </a:cubicBezTo>
                <a:cubicBezTo>
                  <a:pt x="107" y="26"/>
                  <a:pt x="109" y="25"/>
                  <a:pt x="110" y="24"/>
                </a:cubicBezTo>
                <a:cubicBezTo>
                  <a:pt x="110" y="25"/>
                  <a:pt x="111" y="27"/>
                  <a:pt x="111" y="28"/>
                </a:cubicBezTo>
                <a:cubicBezTo>
                  <a:pt x="109" y="29"/>
                  <a:pt x="107" y="29"/>
                  <a:pt x="105" y="30"/>
                </a:cubicBezTo>
                <a:moveTo>
                  <a:pt x="105" y="24"/>
                </a:moveTo>
                <a:cubicBezTo>
                  <a:pt x="105" y="22"/>
                  <a:pt x="104" y="21"/>
                  <a:pt x="104" y="20"/>
                </a:cubicBezTo>
                <a:cubicBezTo>
                  <a:pt x="106" y="19"/>
                  <a:pt x="108" y="19"/>
                  <a:pt x="110" y="18"/>
                </a:cubicBezTo>
                <a:cubicBezTo>
                  <a:pt x="110" y="19"/>
                  <a:pt x="110" y="20"/>
                  <a:pt x="110" y="21"/>
                </a:cubicBezTo>
                <a:cubicBezTo>
                  <a:pt x="110" y="21"/>
                  <a:pt x="110" y="21"/>
                  <a:pt x="110" y="21"/>
                </a:cubicBezTo>
                <a:cubicBezTo>
                  <a:pt x="110" y="21"/>
                  <a:pt x="109" y="21"/>
                  <a:pt x="109" y="21"/>
                </a:cubicBezTo>
                <a:cubicBezTo>
                  <a:pt x="108" y="22"/>
                  <a:pt x="106" y="23"/>
                  <a:pt x="105" y="24"/>
                </a:cubicBezTo>
                <a:moveTo>
                  <a:pt x="104" y="17"/>
                </a:moveTo>
                <a:cubicBezTo>
                  <a:pt x="104" y="16"/>
                  <a:pt x="103" y="14"/>
                  <a:pt x="103" y="13"/>
                </a:cubicBezTo>
                <a:cubicBezTo>
                  <a:pt x="104" y="12"/>
                  <a:pt x="105" y="11"/>
                  <a:pt x="106" y="9"/>
                </a:cubicBezTo>
                <a:cubicBezTo>
                  <a:pt x="107" y="8"/>
                  <a:pt x="107" y="7"/>
                  <a:pt x="108" y="6"/>
                </a:cubicBezTo>
                <a:cubicBezTo>
                  <a:pt x="109" y="9"/>
                  <a:pt x="109" y="12"/>
                  <a:pt x="110" y="15"/>
                </a:cubicBezTo>
                <a:cubicBezTo>
                  <a:pt x="108" y="16"/>
                  <a:pt x="106" y="16"/>
                  <a:pt x="104" y="17"/>
                </a:cubicBezTo>
                <a:moveTo>
                  <a:pt x="70" y="119"/>
                </a:moveTo>
                <a:cubicBezTo>
                  <a:pt x="71" y="119"/>
                  <a:pt x="71" y="119"/>
                  <a:pt x="72" y="119"/>
                </a:cubicBezTo>
                <a:cubicBezTo>
                  <a:pt x="107" y="87"/>
                  <a:pt x="115" y="53"/>
                  <a:pt x="114" y="29"/>
                </a:cubicBezTo>
                <a:cubicBezTo>
                  <a:pt x="114" y="19"/>
                  <a:pt x="113" y="11"/>
                  <a:pt x="112" y="5"/>
                </a:cubicBezTo>
                <a:cubicBezTo>
                  <a:pt x="113" y="5"/>
                  <a:pt x="113" y="5"/>
                  <a:pt x="113" y="5"/>
                </a:cubicBezTo>
                <a:cubicBezTo>
                  <a:pt x="118" y="7"/>
                  <a:pt x="126" y="7"/>
                  <a:pt x="131" y="7"/>
                </a:cubicBezTo>
                <a:cubicBezTo>
                  <a:pt x="133" y="14"/>
                  <a:pt x="139" y="32"/>
                  <a:pt x="139" y="53"/>
                </a:cubicBezTo>
                <a:cubicBezTo>
                  <a:pt x="139" y="80"/>
                  <a:pt x="130" y="113"/>
                  <a:pt x="98" y="140"/>
                </a:cubicBezTo>
                <a:cubicBezTo>
                  <a:pt x="98" y="140"/>
                  <a:pt x="97" y="141"/>
                  <a:pt x="97" y="141"/>
                </a:cubicBezTo>
                <a:cubicBezTo>
                  <a:pt x="97" y="142"/>
                  <a:pt x="98" y="142"/>
                  <a:pt x="98" y="143"/>
                </a:cubicBezTo>
                <a:cubicBezTo>
                  <a:pt x="103" y="145"/>
                  <a:pt x="107" y="148"/>
                  <a:pt x="112" y="151"/>
                </a:cubicBezTo>
                <a:cubicBezTo>
                  <a:pt x="100" y="157"/>
                  <a:pt x="86" y="160"/>
                  <a:pt x="70" y="160"/>
                </a:cubicBezTo>
                <a:cubicBezTo>
                  <a:pt x="56" y="160"/>
                  <a:pt x="40" y="158"/>
                  <a:pt x="23" y="153"/>
                </a:cubicBezTo>
                <a:cubicBezTo>
                  <a:pt x="23" y="152"/>
                  <a:pt x="24" y="152"/>
                  <a:pt x="24" y="151"/>
                </a:cubicBezTo>
                <a:cubicBezTo>
                  <a:pt x="26" y="147"/>
                  <a:pt x="32" y="137"/>
                  <a:pt x="37" y="127"/>
                </a:cubicBezTo>
                <a:cubicBezTo>
                  <a:pt x="40" y="122"/>
                  <a:pt x="42" y="117"/>
                  <a:pt x="44" y="112"/>
                </a:cubicBezTo>
                <a:cubicBezTo>
                  <a:pt x="45" y="108"/>
                  <a:pt x="46" y="105"/>
                  <a:pt x="47" y="102"/>
                </a:cubicBezTo>
                <a:cubicBezTo>
                  <a:pt x="51" y="105"/>
                  <a:pt x="57" y="110"/>
                  <a:pt x="62" y="114"/>
                </a:cubicBezTo>
                <a:cubicBezTo>
                  <a:pt x="62" y="114"/>
                  <a:pt x="62" y="114"/>
                  <a:pt x="63" y="115"/>
                </a:cubicBezTo>
                <a:cubicBezTo>
                  <a:pt x="63" y="115"/>
                  <a:pt x="64" y="115"/>
                  <a:pt x="64" y="115"/>
                </a:cubicBezTo>
                <a:cubicBezTo>
                  <a:pt x="64" y="115"/>
                  <a:pt x="64" y="115"/>
                  <a:pt x="64" y="115"/>
                </a:cubicBezTo>
                <a:cubicBezTo>
                  <a:pt x="65" y="115"/>
                  <a:pt x="65" y="116"/>
                  <a:pt x="66" y="116"/>
                </a:cubicBezTo>
                <a:cubicBezTo>
                  <a:pt x="66" y="116"/>
                  <a:pt x="66" y="116"/>
                  <a:pt x="66" y="116"/>
                </a:cubicBezTo>
                <a:cubicBezTo>
                  <a:pt x="67" y="117"/>
                  <a:pt x="68" y="118"/>
                  <a:pt x="69" y="119"/>
                </a:cubicBezTo>
                <a:cubicBezTo>
                  <a:pt x="70" y="119"/>
                  <a:pt x="70" y="119"/>
                  <a:pt x="70" y="119"/>
                </a:cubicBezTo>
                <a:moveTo>
                  <a:pt x="110" y="0"/>
                </a:moveTo>
                <a:cubicBezTo>
                  <a:pt x="109" y="0"/>
                  <a:pt x="109" y="0"/>
                  <a:pt x="109" y="0"/>
                </a:cubicBezTo>
                <a:cubicBezTo>
                  <a:pt x="109" y="0"/>
                  <a:pt x="109" y="0"/>
                  <a:pt x="109" y="0"/>
                </a:cubicBezTo>
                <a:cubicBezTo>
                  <a:pt x="108" y="0"/>
                  <a:pt x="108" y="0"/>
                  <a:pt x="108" y="0"/>
                </a:cubicBezTo>
                <a:cubicBezTo>
                  <a:pt x="108" y="1"/>
                  <a:pt x="108" y="1"/>
                  <a:pt x="108" y="1"/>
                </a:cubicBezTo>
                <a:cubicBezTo>
                  <a:pt x="106" y="3"/>
                  <a:pt x="104" y="5"/>
                  <a:pt x="103" y="7"/>
                </a:cubicBezTo>
                <a:cubicBezTo>
                  <a:pt x="101" y="9"/>
                  <a:pt x="100" y="11"/>
                  <a:pt x="100" y="11"/>
                </a:cubicBezTo>
                <a:cubicBezTo>
                  <a:pt x="100" y="12"/>
                  <a:pt x="100" y="12"/>
                  <a:pt x="100" y="12"/>
                </a:cubicBezTo>
                <a:cubicBezTo>
                  <a:pt x="99" y="12"/>
                  <a:pt x="99" y="12"/>
                  <a:pt x="99" y="12"/>
                </a:cubicBezTo>
                <a:cubicBezTo>
                  <a:pt x="99" y="12"/>
                  <a:pt x="99" y="12"/>
                  <a:pt x="99" y="12"/>
                </a:cubicBezTo>
                <a:cubicBezTo>
                  <a:pt x="99" y="13"/>
                  <a:pt x="99" y="13"/>
                  <a:pt x="99" y="13"/>
                </a:cubicBezTo>
                <a:cubicBezTo>
                  <a:pt x="99" y="13"/>
                  <a:pt x="99" y="13"/>
                  <a:pt x="99" y="13"/>
                </a:cubicBezTo>
                <a:cubicBezTo>
                  <a:pt x="99" y="13"/>
                  <a:pt x="99" y="13"/>
                  <a:pt x="99" y="13"/>
                </a:cubicBezTo>
                <a:cubicBezTo>
                  <a:pt x="100" y="15"/>
                  <a:pt x="101" y="19"/>
                  <a:pt x="101" y="25"/>
                </a:cubicBezTo>
                <a:cubicBezTo>
                  <a:pt x="101" y="25"/>
                  <a:pt x="100" y="26"/>
                  <a:pt x="101" y="26"/>
                </a:cubicBezTo>
                <a:cubicBezTo>
                  <a:pt x="101" y="27"/>
                  <a:pt x="101" y="27"/>
                  <a:pt x="101" y="27"/>
                </a:cubicBezTo>
                <a:cubicBezTo>
                  <a:pt x="101" y="28"/>
                  <a:pt x="101" y="29"/>
                  <a:pt x="101" y="31"/>
                </a:cubicBezTo>
                <a:cubicBezTo>
                  <a:pt x="101" y="50"/>
                  <a:pt x="95" y="81"/>
                  <a:pt x="64" y="110"/>
                </a:cubicBezTo>
                <a:cubicBezTo>
                  <a:pt x="58" y="105"/>
                  <a:pt x="51" y="100"/>
                  <a:pt x="46" y="96"/>
                </a:cubicBezTo>
                <a:cubicBezTo>
                  <a:pt x="46" y="96"/>
                  <a:pt x="46" y="96"/>
                  <a:pt x="46" y="96"/>
                </a:cubicBezTo>
                <a:cubicBezTo>
                  <a:pt x="45" y="96"/>
                  <a:pt x="45" y="96"/>
                  <a:pt x="45" y="96"/>
                </a:cubicBezTo>
                <a:cubicBezTo>
                  <a:pt x="45" y="96"/>
                  <a:pt x="45" y="96"/>
                  <a:pt x="45" y="96"/>
                </a:cubicBezTo>
                <a:cubicBezTo>
                  <a:pt x="44" y="96"/>
                  <a:pt x="44" y="96"/>
                  <a:pt x="44" y="96"/>
                </a:cubicBezTo>
                <a:cubicBezTo>
                  <a:pt x="44" y="96"/>
                  <a:pt x="44" y="96"/>
                  <a:pt x="44" y="96"/>
                </a:cubicBezTo>
                <a:cubicBezTo>
                  <a:pt x="44" y="96"/>
                  <a:pt x="44" y="96"/>
                  <a:pt x="44" y="96"/>
                </a:cubicBezTo>
                <a:cubicBezTo>
                  <a:pt x="43" y="97"/>
                  <a:pt x="43" y="97"/>
                  <a:pt x="43" y="97"/>
                </a:cubicBezTo>
                <a:cubicBezTo>
                  <a:pt x="37" y="104"/>
                  <a:pt x="32" y="112"/>
                  <a:pt x="27" y="120"/>
                </a:cubicBezTo>
                <a:cubicBezTo>
                  <a:pt x="26" y="121"/>
                  <a:pt x="26" y="122"/>
                  <a:pt x="27" y="122"/>
                </a:cubicBezTo>
                <a:cubicBezTo>
                  <a:pt x="27" y="122"/>
                  <a:pt x="27" y="122"/>
                  <a:pt x="27" y="122"/>
                </a:cubicBezTo>
                <a:cubicBezTo>
                  <a:pt x="24" y="130"/>
                  <a:pt x="19" y="140"/>
                  <a:pt x="14" y="150"/>
                </a:cubicBezTo>
                <a:cubicBezTo>
                  <a:pt x="11" y="157"/>
                  <a:pt x="7" y="164"/>
                  <a:pt x="5" y="169"/>
                </a:cubicBezTo>
                <a:cubicBezTo>
                  <a:pt x="5" y="170"/>
                  <a:pt x="4" y="170"/>
                  <a:pt x="4" y="171"/>
                </a:cubicBezTo>
                <a:cubicBezTo>
                  <a:pt x="4" y="171"/>
                  <a:pt x="4" y="171"/>
                  <a:pt x="4" y="171"/>
                </a:cubicBezTo>
                <a:cubicBezTo>
                  <a:pt x="3" y="172"/>
                  <a:pt x="3" y="172"/>
                  <a:pt x="3" y="172"/>
                </a:cubicBezTo>
                <a:cubicBezTo>
                  <a:pt x="3" y="172"/>
                  <a:pt x="3" y="173"/>
                  <a:pt x="3" y="173"/>
                </a:cubicBezTo>
                <a:cubicBezTo>
                  <a:pt x="2" y="174"/>
                  <a:pt x="2" y="176"/>
                  <a:pt x="1" y="177"/>
                </a:cubicBezTo>
                <a:cubicBezTo>
                  <a:pt x="1" y="177"/>
                  <a:pt x="1" y="177"/>
                  <a:pt x="1" y="178"/>
                </a:cubicBezTo>
                <a:cubicBezTo>
                  <a:pt x="1" y="178"/>
                  <a:pt x="1" y="178"/>
                  <a:pt x="1" y="178"/>
                </a:cubicBezTo>
                <a:cubicBezTo>
                  <a:pt x="1" y="179"/>
                  <a:pt x="1" y="179"/>
                  <a:pt x="1" y="179"/>
                </a:cubicBezTo>
                <a:cubicBezTo>
                  <a:pt x="1" y="179"/>
                  <a:pt x="0" y="179"/>
                  <a:pt x="0" y="179"/>
                </a:cubicBezTo>
                <a:cubicBezTo>
                  <a:pt x="1" y="180"/>
                  <a:pt x="1" y="180"/>
                  <a:pt x="1" y="180"/>
                </a:cubicBezTo>
                <a:cubicBezTo>
                  <a:pt x="1" y="180"/>
                  <a:pt x="1" y="181"/>
                  <a:pt x="1" y="181"/>
                </a:cubicBezTo>
                <a:cubicBezTo>
                  <a:pt x="1" y="182"/>
                  <a:pt x="2" y="182"/>
                  <a:pt x="2" y="182"/>
                </a:cubicBezTo>
                <a:cubicBezTo>
                  <a:pt x="3" y="183"/>
                  <a:pt x="3" y="183"/>
                  <a:pt x="4" y="183"/>
                </a:cubicBezTo>
                <a:cubicBezTo>
                  <a:pt x="9" y="184"/>
                  <a:pt x="15" y="185"/>
                  <a:pt x="21" y="185"/>
                </a:cubicBezTo>
                <a:cubicBezTo>
                  <a:pt x="22" y="185"/>
                  <a:pt x="23" y="185"/>
                  <a:pt x="23" y="185"/>
                </a:cubicBezTo>
                <a:cubicBezTo>
                  <a:pt x="24" y="185"/>
                  <a:pt x="24" y="185"/>
                  <a:pt x="24" y="185"/>
                </a:cubicBezTo>
                <a:cubicBezTo>
                  <a:pt x="27" y="186"/>
                  <a:pt x="30" y="186"/>
                  <a:pt x="33" y="186"/>
                </a:cubicBezTo>
                <a:cubicBezTo>
                  <a:pt x="33" y="186"/>
                  <a:pt x="34" y="186"/>
                  <a:pt x="35" y="186"/>
                </a:cubicBezTo>
                <a:cubicBezTo>
                  <a:pt x="35" y="186"/>
                  <a:pt x="35" y="186"/>
                  <a:pt x="35" y="186"/>
                </a:cubicBezTo>
                <a:cubicBezTo>
                  <a:pt x="35" y="186"/>
                  <a:pt x="36" y="186"/>
                  <a:pt x="36" y="186"/>
                </a:cubicBezTo>
                <a:cubicBezTo>
                  <a:pt x="36" y="186"/>
                  <a:pt x="37" y="186"/>
                  <a:pt x="37" y="186"/>
                </a:cubicBezTo>
                <a:cubicBezTo>
                  <a:pt x="37" y="186"/>
                  <a:pt x="37" y="186"/>
                  <a:pt x="37" y="186"/>
                </a:cubicBezTo>
                <a:cubicBezTo>
                  <a:pt x="58" y="185"/>
                  <a:pt x="84" y="183"/>
                  <a:pt x="100" y="177"/>
                </a:cubicBezTo>
                <a:cubicBezTo>
                  <a:pt x="101" y="177"/>
                  <a:pt x="101" y="177"/>
                  <a:pt x="101" y="177"/>
                </a:cubicBezTo>
                <a:cubicBezTo>
                  <a:pt x="107" y="169"/>
                  <a:pt x="113" y="160"/>
                  <a:pt x="119" y="152"/>
                </a:cubicBezTo>
                <a:cubicBezTo>
                  <a:pt x="119" y="151"/>
                  <a:pt x="119" y="150"/>
                  <a:pt x="118" y="149"/>
                </a:cubicBezTo>
                <a:cubicBezTo>
                  <a:pt x="118" y="149"/>
                  <a:pt x="117" y="149"/>
                  <a:pt x="117" y="149"/>
                </a:cubicBezTo>
                <a:cubicBezTo>
                  <a:pt x="117" y="149"/>
                  <a:pt x="117" y="149"/>
                  <a:pt x="117" y="149"/>
                </a:cubicBezTo>
                <a:cubicBezTo>
                  <a:pt x="112" y="146"/>
                  <a:pt x="107" y="143"/>
                  <a:pt x="103" y="141"/>
                </a:cubicBezTo>
                <a:cubicBezTo>
                  <a:pt x="134" y="113"/>
                  <a:pt x="143" y="80"/>
                  <a:pt x="143" y="53"/>
                </a:cubicBezTo>
                <a:cubicBezTo>
                  <a:pt x="143" y="30"/>
                  <a:pt x="137" y="11"/>
                  <a:pt x="134" y="5"/>
                </a:cubicBezTo>
                <a:cubicBezTo>
                  <a:pt x="134" y="4"/>
                  <a:pt x="133" y="4"/>
                  <a:pt x="132" y="4"/>
                </a:cubicBezTo>
                <a:cubicBezTo>
                  <a:pt x="130" y="3"/>
                  <a:pt x="125" y="3"/>
                  <a:pt x="120" y="3"/>
                </a:cubicBezTo>
                <a:cubicBezTo>
                  <a:pt x="118" y="2"/>
                  <a:pt x="116" y="2"/>
                  <a:pt x="114" y="2"/>
                </a:cubicBezTo>
                <a:cubicBezTo>
                  <a:pt x="112" y="1"/>
                  <a:pt x="111" y="1"/>
                  <a:pt x="111" y="0"/>
                </a:cubicBezTo>
                <a:cubicBezTo>
                  <a:pt x="111" y="0"/>
                  <a:pt x="111" y="0"/>
                  <a:pt x="111" y="0"/>
                </a:cubicBezTo>
                <a:cubicBezTo>
                  <a:pt x="110" y="0"/>
                  <a:pt x="110" y="0"/>
                  <a:pt x="110" y="0"/>
                </a:cubicBezTo>
                <a:cubicBezTo>
                  <a:pt x="110" y="0"/>
                  <a:pt x="110" y="0"/>
                  <a:pt x="11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2" name="Freeform 768"/>
          <p:cNvSpPr>
            <a:spLocks noEditPoints="1"/>
          </p:cNvSpPr>
          <p:nvPr/>
        </p:nvSpPr>
        <p:spPr bwMode="auto">
          <a:xfrm>
            <a:off x="1976879" y="3296371"/>
            <a:ext cx="157793" cy="153097"/>
          </a:xfrm>
          <a:custGeom>
            <a:avLst/>
            <a:gdLst>
              <a:gd name="T0" fmla="*/ 80 w 142"/>
              <a:gd name="T1" fmla="*/ 133 h 138"/>
              <a:gd name="T2" fmla="*/ 80 w 142"/>
              <a:gd name="T3" fmla="*/ 133 h 138"/>
              <a:gd name="T4" fmla="*/ 78 w 142"/>
              <a:gd name="T5" fmla="*/ 133 h 138"/>
              <a:gd name="T6" fmla="*/ 83 w 142"/>
              <a:gd name="T7" fmla="*/ 95 h 138"/>
              <a:gd name="T8" fmla="*/ 77 w 142"/>
              <a:gd name="T9" fmla="*/ 92 h 138"/>
              <a:gd name="T10" fmla="*/ 53 w 142"/>
              <a:gd name="T11" fmla="*/ 74 h 138"/>
              <a:gd name="T12" fmla="*/ 65 w 142"/>
              <a:gd name="T13" fmla="*/ 91 h 138"/>
              <a:gd name="T14" fmla="*/ 52 w 142"/>
              <a:gd name="T15" fmla="*/ 83 h 138"/>
              <a:gd name="T16" fmla="*/ 49 w 142"/>
              <a:gd name="T17" fmla="*/ 74 h 138"/>
              <a:gd name="T18" fmla="*/ 137 w 142"/>
              <a:gd name="T19" fmla="*/ 82 h 138"/>
              <a:gd name="T20" fmla="*/ 124 w 142"/>
              <a:gd name="T21" fmla="*/ 83 h 138"/>
              <a:gd name="T22" fmla="*/ 132 w 142"/>
              <a:gd name="T23" fmla="*/ 56 h 138"/>
              <a:gd name="T24" fmla="*/ 125 w 142"/>
              <a:gd name="T25" fmla="*/ 83 h 138"/>
              <a:gd name="T26" fmla="*/ 124 w 142"/>
              <a:gd name="T27" fmla="*/ 59 h 138"/>
              <a:gd name="T28" fmla="*/ 120 w 142"/>
              <a:gd name="T29" fmla="*/ 76 h 138"/>
              <a:gd name="T30" fmla="*/ 84 w 142"/>
              <a:gd name="T31" fmla="*/ 49 h 138"/>
              <a:gd name="T32" fmla="*/ 56 w 142"/>
              <a:gd name="T33" fmla="*/ 35 h 138"/>
              <a:gd name="T34" fmla="*/ 126 w 142"/>
              <a:gd name="T35" fmla="*/ 33 h 138"/>
              <a:gd name="T36" fmla="*/ 29 w 142"/>
              <a:gd name="T37" fmla="*/ 64 h 138"/>
              <a:gd name="T38" fmla="*/ 75 w 142"/>
              <a:gd name="T39" fmla="*/ 31 h 138"/>
              <a:gd name="T40" fmla="*/ 111 w 142"/>
              <a:gd name="T41" fmla="*/ 30 h 138"/>
              <a:gd name="T42" fmla="*/ 50 w 142"/>
              <a:gd name="T43" fmla="*/ 66 h 138"/>
              <a:gd name="T44" fmla="*/ 54 w 142"/>
              <a:gd name="T45" fmla="*/ 65 h 138"/>
              <a:gd name="T46" fmla="*/ 25 w 142"/>
              <a:gd name="T47" fmla="*/ 47 h 138"/>
              <a:gd name="T48" fmla="*/ 121 w 142"/>
              <a:gd name="T49" fmla="*/ 40 h 138"/>
              <a:gd name="T50" fmla="*/ 55 w 142"/>
              <a:gd name="T51" fmla="*/ 22 h 138"/>
              <a:gd name="T52" fmla="*/ 28 w 142"/>
              <a:gd name="T53" fmla="*/ 61 h 138"/>
              <a:gd name="T54" fmla="*/ 115 w 142"/>
              <a:gd name="T55" fmla="*/ 19 h 138"/>
              <a:gd name="T56" fmla="*/ 65 w 142"/>
              <a:gd name="T57" fmla="*/ 12 h 138"/>
              <a:gd name="T58" fmla="*/ 84 w 142"/>
              <a:gd name="T59" fmla="*/ 16 h 138"/>
              <a:gd name="T60" fmla="*/ 97 w 142"/>
              <a:gd name="T61" fmla="*/ 24 h 138"/>
              <a:gd name="T62" fmla="*/ 110 w 142"/>
              <a:gd name="T63" fmla="*/ 19 h 138"/>
              <a:gd name="T64" fmla="*/ 111 w 142"/>
              <a:gd name="T65" fmla="*/ 31 h 138"/>
              <a:gd name="T66" fmla="*/ 124 w 142"/>
              <a:gd name="T67" fmla="*/ 46 h 138"/>
              <a:gd name="T68" fmla="*/ 134 w 142"/>
              <a:gd name="T69" fmla="*/ 52 h 138"/>
              <a:gd name="T70" fmla="*/ 127 w 142"/>
              <a:gd name="T71" fmla="*/ 52 h 138"/>
              <a:gd name="T72" fmla="*/ 119 w 142"/>
              <a:gd name="T73" fmla="*/ 86 h 138"/>
              <a:gd name="T74" fmla="*/ 129 w 142"/>
              <a:gd name="T75" fmla="*/ 86 h 138"/>
              <a:gd name="T76" fmla="*/ 128 w 142"/>
              <a:gd name="T77" fmla="*/ 104 h 138"/>
              <a:gd name="T78" fmla="*/ 100 w 142"/>
              <a:gd name="T79" fmla="*/ 98 h 138"/>
              <a:gd name="T80" fmla="*/ 63 w 142"/>
              <a:gd name="T81" fmla="*/ 83 h 138"/>
              <a:gd name="T82" fmla="*/ 75 w 142"/>
              <a:gd name="T83" fmla="*/ 52 h 138"/>
              <a:gd name="T84" fmla="*/ 92 w 142"/>
              <a:gd name="T85" fmla="*/ 41 h 138"/>
              <a:gd name="T86" fmla="*/ 71 w 142"/>
              <a:gd name="T87" fmla="*/ 25 h 138"/>
              <a:gd name="T88" fmla="*/ 57 w 142"/>
              <a:gd name="T89" fmla="*/ 17 h 138"/>
              <a:gd name="T90" fmla="*/ 21 w 142"/>
              <a:gd name="T91" fmla="*/ 48 h 138"/>
              <a:gd name="T92" fmla="*/ 25 w 142"/>
              <a:gd name="T93" fmla="*/ 70 h 138"/>
              <a:gd name="T94" fmla="*/ 51 w 142"/>
              <a:gd name="T95" fmla="*/ 88 h 138"/>
              <a:gd name="T96" fmla="*/ 55 w 142"/>
              <a:gd name="T97" fmla="*/ 114 h 138"/>
              <a:gd name="T98" fmla="*/ 61 w 142"/>
              <a:gd name="T99" fmla="*/ 119 h 138"/>
              <a:gd name="T100" fmla="*/ 60 w 142"/>
              <a:gd name="T101" fmla="*/ 132 h 138"/>
              <a:gd name="T102" fmla="*/ 97 w 142"/>
              <a:gd name="T103" fmla="*/ 18 h 138"/>
              <a:gd name="T104" fmla="*/ 38 w 142"/>
              <a:gd name="T105" fmla="*/ 15 h 138"/>
              <a:gd name="T106" fmla="*/ 38 w 142"/>
              <a:gd name="T107" fmla="*/ 15 h 138"/>
              <a:gd name="T108" fmla="*/ 91 w 142"/>
              <a:gd name="T109" fmla="*/ 15 h 138"/>
              <a:gd name="T110" fmla="*/ 75 w 142"/>
              <a:gd name="T111" fmla="*/ 8 h 138"/>
              <a:gd name="T112" fmla="*/ 62 w 142"/>
              <a:gd name="T113" fmla="*/ 6 h 138"/>
              <a:gd name="T114" fmla="*/ 71 w 142"/>
              <a:gd name="T115" fmla="*/ 0 h 138"/>
              <a:gd name="T116" fmla="*/ 23 w 142"/>
              <a:gd name="T117" fmla="*/ 18 h 138"/>
              <a:gd name="T118" fmla="*/ 141 w 142"/>
              <a:gd name="T119" fmla="*/ 82 h 138"/>
              <a:gd name="T120" fmla="*/ 117 w 142"/>
              <a:gd name="T121" fmla="*/ 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2" h="138">
                <a:moveTo>
                  <a:pt x="90" y="131"/>
                </a:moveTo>
                <a:cubicBezTo>
                  <a:pt x="90" y="131"/>
                  <a:pt x="90" y="131"/>
                  <a:pt x="90" y="131"/>
                </a:cubicBezTo>
                <a:cubicBezTo>
                  <a:pt x="94" y="121"/>
                  <a:pt x="99" y="112"/>
                  <a:pt x="103" y="103"/>
                </a:cubicBezTo>
                <a:cubicBezTo>
                  <a:pt x="114" y="112"/>
                  <a:pt x="97" y="126"/>
                  <a:pt x="91" y="131"/>
                </a:cubicBezTo>
                <a:cubicBezTo>
                  <a:pt x="90" y="131"/>
                  <a:pt x="90" y="131"/>
                  <a:pt x="90" y="131"/>
                </a:cubicBezTo>
                <a:cubicBezTo>
                  <a:pt x="90" y="131"/>
                  <a:pt x="90" y="131"/>
                  <a:pt x="90" y="131"/>
                </a:cubicBezTo>
                <a:moveTo>
                  <a:pt x="80" y="133"/>
                </a:moveTo>
                <a:cubicBezTo>
                  <a:pt x="84" y="123"/>
                  <a:pt x="89" y="112"/>
                  <a:pt x="93" y="102"/>
                </a:cubicBezTo>
                <a:cubicBezTo>
                  <a:pt x="95" y="102"/>
                  <a:pt x="98" y="103"/>
                  <a:pt x="100" y="103"/>
                </a:cubicBezTo>
                <a:cubicBezTo>
                  <a:pt x="100" y="103"/>
                  <a:pt x="100" y="103"/>
                  <a:pt x="100" y="103"/>
                </a:cubicBezTo>
                <a:cubicBezTo>
                  <a:pt x="96" y="112"/>
                  <a:pt x="92" y="121"/>
                  <a:pt x="88" y="130"/>
                </a:cubicBezTo>
                <a:cubicBezTo>
                  <a:pt x="88" y="130"/>
                  <a:pt x="88" y="130"/>
                  <a:pt x="88" y="130"/>
                </a:cubicBezTo>
                <a:cubicBezTo>
                  <a:pt x="88" y="131"/>
                  <a:pt x="87" y="131"/>
                  <a:pt x="87" y="132"/>
                </a:cubicBezTo>
                <a:cubicBezTo>
                  <a:pt x="85" y="132"/>
                  <a:pt x="83" y="133"/>
                  <a:pt x="80" y="133"/>
                </a:cubicBezTo>
                <a:moveTo>
                  <a:pt x="71" y="133"/>
                </a:moveTo>
                <a:cubicBezTo>
                  <a:pt x="70" y="133"/>
                  <a:pt x="69" y="133"/>
                  <a:pt x="68" y="133"/>
                </a:cubicBezTo>
                <a:cubicBezTo>
                  <a:pt x="74" y="121"/>
                  <a:pt x="79" y="109"/>
                  <a:pt x="85" y="97"/>
                </a:cubicBezTo>
                <a:cubicBezTo>
                  <a:pt x="86" y="99"/>
                  <a:pt x="87" y="100"/>
                  <a:pt x="85" y="101"/>
                </a:cubicBezTo>
                <a:cubicBezTo>
                  <a:pt x="85" y="101"/>
                  <a:pt x="86" y="101"/>
                  <a:pt x="87" y="101"/>
                </a:cubicBezTo>
                <a:cubicBezTo>
                  <a:pt x="88" y="101"/>
                  <a:pt x="89" y="101"/>
                  <a:pt x="91" y="102"/>
                </a:cubicBezTo>
                <a:cubicBezTo>
                  <a:pt x="86" y="112"/>
                  <a:pt x="82" y="123"/>
                  <a:pt x="78" y="133"/>
                </a:cubicBezTo>
                <a:cubicBezTo>
                  <a:pt x="76" y="133"/>
                  <a:pt x="73" y="133"/>
                  <a:pt x="71" y="133"/>
                </a:cubicBezTo>
                <a:moveTo>
                  <a:pt x="66" y="133"/>
                </a:moveTo>
                <a:cubicBezTo>
                  <a:pt x="65" y="133"/>
                  <a:pt x="65" y="133"/>
                  <a:pt x="64" y="133"/>
                </a:cubicBezTo>
                <a:cubicBezTo>
                  <a:pt x="66" y="126"/>
                  <a:pt x="69" y="120"/>
                  <a:pt x="65" y="116"/>
                </a:cubicBezTo>
                <a:cubicBezTo>
                  <a:pt x="68" y="110"/>
                  <a:pt x="71" y="104"/>
                  <a:pt x="75" y="98"/>
                </a:cubicBezTo>
                <a:cubicBezTo>
                  <a:pt x="76" y="96"/>
                  <a:pt x="78" y="94"/>
                  <a:pt x="79" y="93"/>
                </a:cubicBezTo>
                <a:cubicBezTo>
                  <a:pt x="81" y="94"/>
                  <a:pt x="82" y="95"/>
                  <a:pt x="83" y="95"/>
                </a:cubicBezTo>
                <a:cubicBezTo>
                  <a:pt x="77" y="108"/>
                  <a:pt x="72" y="121"/>
                  <a:pt x="66" y="133"/>
                </a:cubicBezTo>
                <a:moveTo>
                  <a:pt x="63" y="115"/>
                </a:moveTo>
                <a:cubicBezTo>
                  <a:pt x="61" y="114"/>
                  <a:pt x="60" y="112"/>
                  <a:pt x="59" y="111"/>
                </a:cubicBezTo>
                <a:cubicBezTo>
                  <a:pt x="62" y="104"/>
                  <a:pt x="65" y="97"/>
                  <a:pt x="68" y="90"/>
                </a:cubicBezTo>
                <a:cubicBezTo>
                  <a:pt x="68" y="90"/>
                  <a:pt x="68" y="90"/>
                  <a:pt x="68" y="90"/>
                </a:cubicBezTo>
                <a:cubicBezTo>
                  <a:pt x="68" y="90"/>
                  <a:pt x="68" y="90"/>
                  <a:pt x="68" y="90"/>
                </a:cubicBezTo>
                <a:cubicBezTo>
                  <a:pt x="71" y="90"/>
                  <a:pt x="74" y="91"/>
                  <a:pt x="77" y="92"/>
                </a:cubicBezTo>
                <a:cubicBezTo>
                  <a:pt x="75" y="93"/>
                  <a:pt x="74" y="95"/>
                  <a:pt x="73" y="97"/>
                </a:cubicBezTo>
                <a:cubicBezTo>
                  <a:pt x="69" y="103"/>
                  <a:pt x="66" y="109"/>
                  <a:pt x="63" y="115"/>
                </a:cubicBezTo>
                <a:moveTo>
                  <a:pt x="50" y="75"/>
                </a:moveTo>
                <a:cubicBezTo>
                  <a:pt x="51" y="75"/>
                  <a:pt x="51" y="74"/>
                  <a:pt x="52" y="74"/>
                </a:cubicBezTo>
                <a:cubicBezTo>
                  <a:pt x="52" y="74"/>
                  <a:pt x="52" y="74"/>
                  <a:pt x="53" y="74"/>
                </a:cubicBezTo>
                <a:cubicBezTo>
                  <a:pt x="53" y="74"/>
                  <a:pt x="53" y="74"/>
                  <a:pt x="53" y="74"/>
                </a:cubicBezTo>
                <a:cubicBezTo>
                  <a:pt x="53" y="74"/>
                  <a:pt x="53" y="74"/>
                  <a:pt x="53" y="74"/>
                </a:cubicBezTo>
                <a:cubicBezTo>
                  <a:pt x="53" y="74"/>
                  <a:pt x="53" y="74"/>
                  <a:pt x="53" y="74"/>
                </a:cubicBezTo>
                <a:cubicBezTo>
                  <a:pt x="56" y="76"/>
                  <a:pt x="57" y="80"/>
                  <a:pt x="56" y="82"/>
                </a:cubicBezTo>
                <a:cubicBezTo>
                  <a:pt x="56" y="82"/>
                  <a:pt x="60" y="85"/>
                  <a:pt x="60" y="87"/>
                </a:cubicBezTo>
                <a:cubicBezTo>
                  <a:pt x="61" y="87"/>
                  <a:pt x="62" y="87"/>
                  <a:pt x="63" y="87"/>
                </a:cubicBezTo>
                <a:cubicBezTo>
                  <a:pt x="63" y="88"/>
                  <a:pt x="63" y="89"/>
                  <a:pt x="63" y="90"/>
                </a:cubicBezTo>
                <a:cubicBezTo>
                  <a:pt x="63" y="90"/>
                  <a:pt x="64" y="91"/>
                  <a:pt x="64" y="91"/>
                </a:cubicBezTo>
                <a:cubicBezTo>
                  <a:pt x="65" y="91"/>
                  <a:pt x="65" y="91"/>
                  <a:pt x="65" y="91"/>
                </a:cubicBezTo>
                <a:cubicBezTo>
                  <a:pt x="62" y="97"/>
                  <a:pt x="60" y="102"/>
                  <a:pt x="58" y="108"/>
                </a:cubicBezTo>
                <a:cubicBezTo>
                  <a:pt x="57" y="105"/>
                  <a:pt x="57" y="102"/>
                  <a:pt x="58" y="99"/>
                </a:cubicBezTo>
                <a:cubicBezTo>
                  <a:pt x="58" y="96"/>
                  <a:pt x="58" y="93"/>
                  <a:pt x="61" y="91"/>
                </a:cubicBezTo>
                <a:cubicBezTo>
                  <a:pt x="60" y="91"/>
                  <a:pt x="59" y="90"/>
                  <a:pt x="58" y="89"/>
                </a:cubicBezTo>
                <a:cubicBezTo>
                  <a:pt x="58" y="89"/>
                  <a:pt x="57" y="89"/>
                  <a:pt x="57" y="89"/>
                </a:cubicBezTo>
                <a:cubicBezTo>
                  <a:pt x="56" y="88"/>
                  <a:pt x="57" y="87"/>
                  <a:pt x="57" y="87"/>
                </a:cubicBezTo>
                <a:cubicBezTo>
                  <a:pt x="55" y="87"/>
                  <a:pt x="54" y="84"/>
                  <a:pt x="52" y="83"/>
                </a:cubicBezTo>
                <a:cubicBezTo>
                  <a:pt x="53" y="81"/>
                  <a:pt x="54" y="80"/>
                  <a:pt x="55" y="78"/>
                </a:cubicBezTo>
                <a:cubicBezTo>
                  <a:pt x="55" y="77"/>
                  <a:pt x="55" y="77"/>
                  <a:pt x="54" y="76"/>
                </a:cubicBezTo>
                <a:cubicBezTo>
                  <a:pt x="54" y="76"/>
                  <a:pt x="54" y="76"/>
                  <a:pt x="54" y="76"/>
                </a:cubicBezTo>
                <a:cubicBezTo>
                  <a:pt x="53" y="76"/>
                  <a:pt x="53" y="77"/>
                  <a:pt x="53" y="77"/>
                </a:cubicBezTo>
                <a:cubicBezTo>
                  <a:pt x="52" y="79"/>
                  <a:pt x="51" y="81"/>
                  <a:pt x="50" y="82"/>
                </a:cubicBezTo>
                <a:cubicBezTo>
                  <a:pt x="49" y="82"/>
                  <a:pt x="48" y="81"/>
                  <a:pt x="46" y="81"/>
                </a:cubicBezTo>
                <a:cubicBezTo>
                  <a:pt x="48" y="79"/>
                  <a:pt x="48" y="77"/>
                  <a:pt x="49" y="74"/>
                </a:cubicBezTo>
                <a:cubicBezTo>
                  <a:pt x="50" y="75"/>
                  <a:pt x="50" y="75"/>
                  <a:pt x="50" y="75"/>
                </a:cubicBezTo>
                <a:moveTo>
                  <a:pt x="128" y="82"/>
                </a:moveTo>
                <a:cubicBezTo>
                  <a:pt x="128" y="82"/>
                  <a:pt x="128" y="82"/>
                  <a:pt x="128" y="82"/>
                </a:cubicBezTo>
                <a:cubicBezTo>
                  <a:pt x="128" y="82"/>
                  <a:pt x="128" y="82"/>
                  <a:pt x="128" y="82"/>
                </a:cubicBezTo>
                <a:cubicBezTo>
                  <a:pt x="130" y="75"/>
                  <a:pt x="133" y="68"/>
                  <a:pt x="136" y="62"/>
                </a:cubicBezTo>
                <a:cubicBezTo>
                  <a:pt x="137" y="64"/>
                  <a:pt x="138" y="67"/>
                  <a:pt x="138" y="70"/>
                </a:cubicBezTo>
                <a:cubicBezTo>
                  <a:pt x="138" y="74"/>
                  <a:pt x="137" y="78"/>
                  <a:pt x="137" y="82"/>
                </a:cubicBezTo>
                <a:cubicBezTo>
                  <a:pt x="136" y="83"/>
                  <a:pt x="136" y="85"/>
                  <a:pt x="136" y="86"/>
                </a:cubicBezTo>
                <a:cubicBezTo>
                  <a:pt x="135" y="86"/>
                  <a:pt x="135" y="86"/>
                  <a:pt x="135" y="86"/>
                </a:cubicBezTo>
                <a:cubicBezTo>
                  <a:pt x="135" y="85"/>
                  <a:pt x="134" y="83"/>
                  <a:pt x="133" y="83"/>
                </a:cubicBezTo>
                <a:cubicBezTo>
                  <a:pt x="132" y="82"/>
                  <a:pt x="131" y="82"/>
                  <a:pt x="129" y="82"/>
                </a:cubicBezTo>
                <a:cubicBezTo>
                  <a:pt x="129" y="82"/>
                  <a:pt x="129" y="82"/>
                  <a:pt x="129" y="82"/>
                </a:cubicBezTo>
                <a:cubicBezTo>
                  <a:pt x="129" y="82"/>
                  <a:pt x="128" y="82"/>
                  <a:pt x="128" y="82"/>
                </a:cubicBezTo>
                <a:moveTo>
                  <a:pt x="124" y="83"/>
                </a:moveTo>
                <a:cubicBezTo>
                  <a:pt x="123" y="83"/>
                  <a:pt x="122" y="83"/>
                  <a:pt x="122" y="83"/>
                </a:cubicBezTo>
                <a:cubicBezTo>
                  <a:pt x="122" y="82"/>
                  <a:pt x="121" y="82"/>
                  <a:pt x="121" y="81"/>
                </a:cubicBezTo>
                <a:cubicBezTo>
                  <a:pt x="121" y="81"/>
                  <a:pt x="121" y="81"/>
                  <a:pt x="121" y="81"/>
                </a:cubicBezTo>
                <a:cubicBezTo>
                  <a:pt x="121" y="80"/>
                  <a:pt x="121" y="80"/>
                  <a:pt x="121" y="80"/>
                </a:cubicBezTo>
                <a:cubicBezTo>
                  <a:pt x="123" y="72"/>
                  <a:pt x="126" y="65"/>
                  <a:pt x="130" y="57"/>
                </a:cubicBezTo>
                <a:cubicBezTo>
                  <a:pt x="130" y="57"/>
                  <a:pt x="130" y="57"/>
                  <a:pt x="130" y="57"/>
                </a:cubicBezTo>
                <a:cubicBezTo>
                  <a:pt x="131" y="57"/>
                  <a:pt x="132" y="57"/>
                  <a:pt x="132" y="56"/>
                </a:cubicBezTo>
                <a:cubicBezTo>
                  <a:pt x="133" y="56"/>
                  <a:pt x="133" y="56"/>
                  <a:pt x="134" y="56"/>
                </a:cubicBezTo>
                <a:cubicBezTo>
                  <a:pt x="134" y="57"/>
                  <a:pt x="134" y="57"/>
                  <a:pt x="134" y="57"/>
                </a:cubicBezTo>
                <a:cubicBezTo>
                  <a:pt x="134" y="58"/>
                  <a:pt x="134" y="58"/>
                  <a:pt x="134" y="58"/>
                </a:cubicBezTo>
                <a:cubicBezTo>
                  <a:pt x="134" y="59"/>
                  <a:pt x="134" y="59"/>
                  <a:pt x="134" y="60"/>
                </a:cubicBezTo>
                <a:cubicBezTo>
                  <a:pt x="131" y="67"/>
                  <a:pt x="128" y="74"/>
                  <a:pt x="125" y="81"/>
                </a:cubicBezTo>
                <a:cubicBezTo>
                  <a:pt x="125" y="81"/>
                  <a:pt x="125" y="82"/>
                  <a:pt x="125" y="82"/>
                </a:cubicBezTo>
                <a:cubicBezTo>
                  <a:pt x="125" y="83"/>
                  <a:pt x="125" y="83"/>
                  <a:pt x="125" y="83"/>
                </a:cubicBezTo>
                <a:cubicBezTo>
                  <a:pt x="125" y="83"/>
                  <a:pt x="125" y="83"/>
                  <a:pt x="124" y="83"/>
                </a:cubicBezTo>
                <a:cubicBezTo>
                  <a:pt x="124" y="83"/>
                  <a:pt x="124" y="83"/>
                  <a:pt x="124" y="83"/>
                </a:cubicBezTo>
                <a:moveTo>
                  <a:pt x="120" y="76"/>
                </a:moveTo>
                <a:cubicBezTo>
                  <a:pt x="120" y="76"/>
                  <a:pt x="120" y="75"/>
                  <a:pt x="120" y="74"/>
                </a:cubicBezTo>
                <a:cubicBezTo>
                  <a:pt x="120" y="72"/>
                  <a:pt x="120" y="70"/>
                  <a:pt x="120" y="68"/>
                </a:cubicBezTo>
                <a:cubicBezTo>
                  <a:pt x="120" y="66"/>
                  <a:pt x="121" y="65"/>
                  <a:pt x="121" y="64"/>
                </a:cubicBezTo>
                <a:cubicBezTo>
                  <a:pt x="122" y="63"/>
                  <a:pt x="123" y="61"/>
                  <a:pt x="124" y="59"/>
                </a:cubicBezTo>
                <a:cubicBezTo>
                  <a:pt x="125" y="58"/>
                  <a:pt x="125" y="57"/>
                  <a:pt x="126" y="57"/>
                </a:cubicBezTo>
                <a:cubicBezTo>
                  <a:pt x="126" y="56"/>
                  <a:pt x="127" y="56"/>
                  <a:pt x="127" y="56"/>
                </a:cubicBezTo>
                <a:cubicBezTo>
                  <a:pt x="127" y="56"/>
                  <a:pt x="127" y="56"/>
                  <a:pt x="127" y="56"/>
                </a:cubicBezTo>
                <a:cubicBezTo>
                  <a:pt x="128" y="56"/>
                  <a:pt x="128" y="56"/>
                  <a:pt x="128" y="56"/>
                </a:cubicBezTo>
                <a:cubicBezTo>
                  <a:pt x="128" y="56"/>
                  <a:pt x="128" y="56"/>
                  <a:pt x="128" y="56"/>
                </a:cubicBezTo>
                <a:cubicBezTo>
                  <a:pt x="128" y="56"/>
                  <a:pt x="128" y="56"/>
                  <a:pt x="128" y="56"/>
                </a:cubicBezTo>
                <a:cubicBezTo>
                  <a:pt x="125" y="63"/>
                  <a:pt x="122" y="70"/>
                  <a:pt x="120" y="76"/>
                </a:cubicBezTo>
                <a:moveTo>
                  <a:pt x="75" y="48"/>
                </a:moveTo>
                <a:cubicBezTo>
                  <a:pt x="77" y="44"/>
                  <a:pt x="79" y="40"/>
                  <a:pt x="82" y="37"/>
                </a:cubicBezTo>
                <a:cubicBezTo>
                  <a:pt x="82" y="37"/>
                  <a:pt x="82" y="37"/>
                  <a:pt x="82" y="37"/>
                </a:cubicBezTo>
                <a:cubicBezTo>
                  <a:pt x="82" y="37"/>
                  <a:pt x="82" y="37"/>
                  <a:pt x="82" y="37"/>
                </a:cubicBezTo>
                <a:cubicBezTo>
                  <a:pt x="83" y="37"/>
                  <a:pt x="87" y="39"/>
                  <a:pt x="88" y="39"/>
                </a:cubicBezTo>
                <a:cubicBezTo>
                  <a:pt x="88" y="39"/>
                  <a:pt x="88" y="39"/>
                  <a:pt x="88" y="39"/>
                </a:cubicBezTo>
                <a:cubicBezTo>
                  <a:pt x="87" y="40"/>
                  <a:pt x="82" y="47"/>
                  <a:pt x="84" y="49"/>
                </a:cubicBezTo>
                <a:cubicBezTo>
                  <a:pt x="82" y="48"/>
                  <a:pt x="79" y="48"/>
                  <a:pt x="76" y="48"/>
                </a:cubicBezTo>
                <a:cubicBezTo>
                  <a:pt x="76" y="48"/>
                  <a:pt x="75" y="48"/>
                  <a:pt x="75" y="48"/>
                </a:cubicBezTo>
                <a:moveTo>
                  <a:pt x="44" y="80"/>
                </a:moveTo>
                <a:cubicBezTo>
                  <a:pt x="42" y="79"/>
                  <a:pt x="40" y="78"/>
                  <a:pt x="39" y="77"/>
                </a:cubicBezTo>
                <a:cubicBezTo>
                  <a:pt x="38" y="77"/>
                  <a:pt x="36" y="74"/>
                  <a:pt x="34" y="72"/>
                </a:cubicBezTo>
                <a:cubicBezTo>
                  <a:pt x="41" y="59"/>
                  <a:pt x="48" y="47"/>
                  <a:pt x="56" y="35"/>
                </a:cubicBezTo>
                <a:cubicBezTo>
                  <a:pt x="56" y="35"/>
                  <a:pt x="56" y="35"/>
                  <a:pt x="56" y="35"/>
                </a:cubicBezTo>
                <a:cubicBezTo>
                  <a:pt x="57" y="36"/>
                  <a:pt x="59" y="37"/>
                  <a:pt x="61" y="38"/>
                </a:cubicBezTo>
                <a:cubicBezTo>
                  <a:pt x="56" y="47"/>
                  <a:pt x="51" y="56"/>
                  <a:pt x="46" y="65"/>
                </a:cubicBezTo>
                <a:cubicBezTo>
                  <a:pt x="46" y="66"/>
                  <a:pt x="46" y="66"/>
                  <a:pt x="45" y="66"/>
                </a:cubicBezTo>
                <a:cubicBezTo>
                  <a:pt x="43" y="68"/>
                  <a:pt x="46" y="71"/>
                  <a:pt x="47" y="72"/>
                </a:cubicBezTo>
                <a:cubicBezTo>
                  <a:pt x="47" y="75"/>
                  <a:pt x="46" y="78"/>
                  <a:pt x="44" y="80"/>
                </a:cubicBezTo>
                <a:moveTo>
                  <a:pt x="124" y="37"/>
                </a:moveTo>
                <a:cubicBezTo>
                  <a:pt x="125" y="36"/>
                  <a:pt x="125" y="34"/>
                  <a:pt x="126" y="33"/>
                </a:cubicBezTo>
                <a:cubicBezTo>
                  <a:pt x="127" y="34"/>
                  <a:pt x="128" y="36"/>
                  <a:pt x="128" y="38"/>
                </a:cubicBezTo>
                <a:cubicBezTo>
                  <a:pt x="128" y="37"/>
                  <a:pt x="127" y="37"/>
                  <a:pt x="126" y="37"/>
                </a:cubicBezTo>
                <a:cubicBezTo>
                  <a:pt x="126" y="37"/>
                  <a:pt x="126" y="37"/>
                  <a:pt x="126" y="37"/>
                </a:cubicBezTo>
                <a:cubicBezTo>
                  <a:pt x="125" y="37"/>
                  <a:pt x="125" y="37"/>
                  <a:pt x="125" y="37"/>
                </a:cubicBezTo>
                <a:cubicBezTo>
                  <a:pt x="124" y="37"/>
                  <a:pt x="124" y="37"/>
                  <a:pt x="124" y="37"/>
                </a:cubicBezTo>
                <a:moveTo>
                  <a:pt x="33" y="70"/>
                </a:moveTo>
                <a:cubicBezTo>
                  <a:pt x="31" y="68"/>
                  <a:pt x="30" y="66"/>
                  <a:pt x="29" y="64"/>
                </a:cubicBezTo>
                <a:cubicBezTo>
                  <a:pt x="35" y="53"/>
                  <a:pt x="44" y="43"/>
                  <a:pt x="49" y="32"/>
                </a:cubicBezTo>
                <a:cubicBezTo>
                  <a:pt x="50" y="32"/>
                  <a:pt x="50" y="32"/>
                  <a:pt x="50" y="32"/>
                </a:cubicBezTo>
                <a:cubicBezTo>
                  <a:pt x="52" y="34"/>
                  <a:pt x="53" y="33"/>
                  <a:pt x="54" y="34"/>
                </a:cubicBezTo>
                <a:cubicBezTo>
                  <a:pt x="46" y="45"/>
                  <a:pt x="39" y="57"/>
                  <a:pt x="33" y="70"/>
                </a:cubicBezTo>
                <a:moveTo>
                  <a:pt x="59" y="69"/>
                </a:moveTo>
                <a:cubicBezTo>
                  <a:pt x="58" y="69"/>
                  <a:pt x="58" y="68"/>
                  <a:pt x="57" y="67"/>
                </a:cubicBezTo>
                <a:cubicBezTo>
                  <a:pt x="62" y="54"/>
                  <a:pt x="68" y="43"/>
                  <a:pt x="75" y="31"/>
                </a:cubicBezTo>
                <a:cubicBezTo>
                  <a:pt x="75" y="31"/>
                  <a:pt x="75" y="31"/>
                  <a:pt x="75" y="31"/>
                </a:cubicBezTo>
                <a:cubicBezTo>
                  <a:pt x="77" y="32"/>
                  <a:pt x="80" y="31"/>
                  <a:pt x="81" y="34"/>
                </a:cubicBezTo>
                <a:cubicBezTo>
                  <a:pt x="78" y="39"/>
                  <a:pt x="75" y="43"/>
                  <a:pt x="72" y="48"/>
                </a:cubicBezTo>
                <a:cubicBezTo>
                  <a:pt x="71" y="49"/>
                  <a:pt x="71" y="49"/>
                  <a:pt x="71" y="50"/>
                </a:cubicBezTo>
                <a:cubicBezTo>
                  <a:pt x="71" y="51"/>
                  <a:pt x="59" y="69"/>
                  <a:pt x="59" y="69"/>
                </a:cubicBezTo>
                <a:moveTo>
                  <a:pt x="111" y="30"/>
                </a:moveTo>
                <a:cubicBezTo>
                  <a:pt x="111" y="30"/>
                  <a:pt x="111" y="30"/>
                  <a:pt x="111" y="30"/>
                </a:cubicBezTo>
                <a:cubicBezTo>
                  <a:pt x="111" y="30"/>
                  <a:pt x="111" y="30"/>
                  <a:pt x="111" y="30"/>
                </a:cubicBezTo>
                <a:moveTo>
                  <a:pt x="61" y="32"/>
                </a:moveTo>
                <a:cubicBezTo>
                  <a:pt x="60" y="32"/>
                  <a:pt x="59" y="32"/>
                  <a:pt x="59" y="31"/>
                </a:cubicBezTo>
                <a:cubicBezTo>
                  <a:pt x="58" y="31"/>
                  <a:pt x="58" y="31"/>
                  <a:pt x="58" y="31"/>
                </a:cubicBezTo>
                <a:cubicBezTo>
                  <a:pt x="59" y="30"/>
                  <a:pt x="60" y="30"/>
                  <a:pt x="61" y="29"/>
                </a:cubicBezTo>
                <a:cubicBezTo>
                  <a:pt x="61" y="30"/>
                  <a:pt x="61" y="31"/>
                  <a:pt x="61" y="32"/>
                </a:cubicBezTo>
                <a:moveTo>
                  <a:pt x="50" y="66"/>
                </a:moveTo>
                <a:cubicBezTo>
                  <a:pt x="49" y="65"/>
                  <a:pt x="49" y="65"/>
                  <a:pt x="49" y="65"/>
                </a:cubicBezTo>
                <a:cubicBezTo>
                  <a:pt x="54" y="56"/>
                  <a:pt x="59" y="47"/>
                  <a:pt x="64" y="38"/>
                </a:cubicBezTo>
                <a:cubicBezTo>
                  <a:pt x="65" y="38"/>
                  <a:pt x="66" y="37"/>
                  <a:pt x="65" y="34"/>
                </a:cubicBezTo>
                <a:cubicBezTo>
                  <a:pt x="65" y="29"/>
                  <a:pt x="65" y="28"/>
                  <a:pt x="66" y="28"/>
                </a:cubicBezTo>
                <a:cubicBezTo>
                  <a:pt x="67" y="28"/>
                  <a:pt x="69" y="30"/>
                  <a:pt x="72" y="31"/>
                </a:cubicBezTo>
                <a:cubicBezTo>
                  <a:pt x="66" y="42"/>
                  <a:pt x="60" y="53"/>
                  <a:pt x="55" y="65"/>
                </a:cubicBezTo>
                <a:cubicBezTo>
                  <a:pt x="55" y="65"/>
                  <a:pt x="55" y="65"/>
                  <a:pt x="54" y="65"/>
                </a:cubicBezTo>
                <a:cubicBezTo>
                  <a:pt x="54" y="65"/>
                  <a:pt x="53" y="65"/>
                  <a:pt x="51" y="65"/>
                </a:cubicBezTo>
                <a:cubicBezTo>
                  <a:pt x="51" y="65"/>
                  <a:pt x="50" y="66"/>
                  <a:pt x="50" y="66"/>
                </a:cubicBezTo>
                <a:moveTo>
                  <a:pt x="25" y="47"/>
                </a:moveTo>
                <a:cubicBezTo>
                  <a:pt x="25" y="45"/>
                  <a:pt x="24" y="43"/>
                  <a:pt x="24" y="42"/>
                </a:cubicBezTo>
                <a:cubicBezTo>
                  <a:pt x="27" y="37"/>
                  <a:pt x="34" y="27"/>
                  <a:pt x="40" y="27"/>
                </a:cubicBezTo>
                <a:cubicBezTo>
                  <a:pt x="40" y="27"/>
                  <a:pt x="40" y="27"/>
                  <a:pt x="40" y="27"/>
                </a:cubicBezTo>
                <a:cubicBezTo>
                  <a:pt x="35" y="33"/>
                  <a:pt x="30" y="40"/>
                  <a:pt x="25" y="47"/>
                </a:cubicBezTo>
                <a:moveTo>
                  <a:pt x="121" y="40"/>
                </a:moveTo>
                <a:cubicBezTo>
                  <a:pt x="121" y="40"/>
                  <a:pt x="120" y="39"/>
                  <a:pt x="120" y="39"/>
                </a:cubicBezTo>
                <a:cubicBezTo>
                  <a:pt x="119" y="38"/>
                  <a:pt x="119" y="37"/>
                  <a:pt x="118" y="35"/>
                </a:cubicBezTo>
                <a:cubicBezTo>
                  <a:pt x="119" y="32"/>
                  <a:pt x="120" y="29"/>
                  <a:pt x="121" y="25"/>
                </a:cubicBezTo>
                <a:cubicBezTo>
                  <a:pt x="122" y="27"/>
                  <a:pt x="123" y="28"/>
                  <a:pt x="124" y="30"/>
                </a:cubicBezTo>
                <a:cubicBezTo>
                  <a:pt x="124" y="30"/>
                  <a:pt x="124" y="30"/>
                  <a:pt x="124" y="30"/>
                </a:cubicBezTo>
                <a:cubicBezTo>
                  <a:pt x="123" y="33"/>
                  <a:pt x="122" y="37"/>
                  <a:pt x="121" y="40"/>
                </a:cubicBezTo>
                <a:moveTo>
                  <a:pt x="28" y="61"/>
                </a:moveTo>
                <a:cubicBezTo>
                  <a:pt x="26" y="58"/>
                  <a:pt x="26" y="56"/>
                  <a:pt x="26" y="55"/>
                </a:cubicBezTo>
                <a:cubicBezTo>
                  <a:pt x="26" y="53"/>
                  <a:pt x="26" y="51"/>
                  <a:pt x="26" y="50"/>
                </a:cubicBezTo>
                <a:cubicBezTo>
                  <a:pt x="31" y="42"/>
                  <a:pt x="37" y="35"/>
                  <a:pt x="42" y="27"/>
                </a:cubicBezTo>
                <a:cubicBezTo>
                  <a:pt x="42" y="27"/>
                  <a:pt x="43" y="26"/>
                  <a:pt x="43" y="26"/>
                </a:cubicBezTo>
                <a:cubicBezTo>
                  <a:pt x="46" y="25"/>
                  <a:pt x="52" y="22"/>
                  <a:pt x="55" y="20"/>
                </a:cubicBezTo>
                <a:cubicBezTo>
                  <a:pt x="54" y="21"/>
                  <a:pt x="55" y="21"/>
                  <a:pt x="55" y="22"/>
                </a:cubicBezTo>
                <a:cubicBezTo>
                  <a:pt x="56" y="23"/>
                  <a:pt x="57" y="24"/>
                  <a:pt x="58" y="25"/>
                </a:cubicBezTo>
                <a:cubicBezTo>
                  <a:pt x="59" y="26"/>
                  <a:pt x="52" y="28"/>
                  <a:pt x="50" y="30"/>
                </a:cubicBezTo>
                <a:cubicBezTo>
                  <a:pt x="50" y="30"/>
                  <a:pt x="50" y="30"/>
                  <a:pt x="50" y="30"/>
                </a:cubicBezTo>
                <a:cubicBezTo>
                  <a:pt x="50" y="30"/>
                  <a:pt x="50" y="29"/>
                  <a:pt x="49" y="29"/>
                </a:cubicBezTo>
                <a:cubicBezTo>
                  <a:pt x="49" y="29"/>
                  <a:pt x="49" y="29"/>
                  <a:pt x="49" y="29"/>
                </a:cubicBezTo>
                <a:cubicBezTo>
                  <a:pt x="49" y="29"/>
                  <a:pt x="48" y="29"/>
                  <a:pt x="48" y="29"/>
                </a:cubicBezTo>
                <a:cubicBezTo>
                  <a:pt x="43" y="41"/>
                  <a:pt x="34" y="50"/>
                  <a:pt x="28" y="61"/>
                </a:cubicBezTo>
                <a:moveTo>
                  <a:pt x="117" y="32"/>
                </a:moveTo>
                <a:cubicBezTo>
                  <a:pt x="117" y="32"/>
                  <a:pt x="117" y="32"/>
                  <a:pt x="117" y="32"/>
                </a:cubicBezTo>
                <a:cubicBezTo>
                  <a:pt x="116" y="31"/>
                  <a:pt x="116" y="30"/>
                  <a:pt x="115" y="29"/>
                </a:cubicBezTo>
                <a:cubicBezTo>
                  <a:pt x="115" y="28"/>
                  <a:pt x="115" y="28"/>
                  <a:pt x="115" y="28"/>
                </a:cubicBezTo>
                <a:cubicBezTo>
                  <a:pt x="115" y="27"/>
                  <a:pt x="115" y="25"/>
                  <a:pt x="115" y="24"/>
                </a:cubicBezTo>
                <a:cubicBezTo>
                  <a:pt x="115" y="22"/>
                  <a:pt x="115" y="21"/>
                  <a:pt x="115" y="19"/>
                </a:cubicBezTo>
                <a:cubicBezTo>
                  <a:pt x="115" y="19"/>
                  <a:pt x="115" y="19"/>
                  <a:pt x="115" y="19"/>
                </a:cubicBezTo>
                <a:cubicBezTo>
                  <a:pt x="116" y="20"/>
                  <a:pt x="118" y="22"/>
                  <a:pt x="119" y="23"/>
                </a:cubicBezTo>
                <a:cubicBezTo>
                  <a:pt x="119" y="23"/>
                  <a:pt x="119" y="23"/>
                  <a:pt x="119" y="23"/>
                </a:cubicBezTo>
                <a:cubicBezTo>
                  <a:pt x="119" y="24"/>
                  <a:pt x="119" y="24"/>
                  <a:pt x="119" y="24"/>
                </a:cubicBezTo>
                <a:cubicBezTo>
                  <a:pt x="118" y="27"/>
                  <a:pt x="118" y="30"/>
                  <a:pt x="117" y="32"/>
                </a:cubicBezTo>
                <a:moveTo>
                  <a:pt x="38" y="20"/>
                </a:moveTo>
                <a:cubicBezTo>
                  <a:pt x="42" y="20"/>
                  <a:pt x="45" y="18"/>
                  <a:pt x="48" y="17"/>
                </a:cubicBezTo>
                <a:cubicBezTo>
                  <a:pt x="53" y="13"/>
                  <a:pt x="59" y="12"/>
                  <a:pt x="65" y="12"/>
                </a:cubicBezTo>
                <a:cubicBezTo>
                  <a:pt x="65" y="12"/>
                  <a:pt x="65" y="12"/>
                  <a:pt x="65" y="12"/>
                </a:cubicBezTo>
                <a:cubicBezTo>
                  <a:pt x="71" y="12"/>
                  <a:pt x="76" y="13"/>
                  <a:pt x="81" y="15"/>
                </a:cubicBezTo>
                <a:cubicBezTo>
                  <a:pt x="81" y="15"/>
                  <a:pt x="81" y="16"/>
                  <a:pt x="81" y="16"/>
                </a:cubicBezTo>
                <a:cubicBezTo>
                  <a:pt x="81" y="17"/>
                  <a:pt x="81" y="17"/>
                  <a:pt x="82" y="18"/>
                </a:cubicBezTo>
                <a:cubicBezTo>
                  <a:pt x="82" y="18"/>
                  <a:pt x="82" y="18"/>
                  <a:pt x="82" y="18"/>
                </a:cubicBezTo>
                <a:cubicBezTo>
                  <a:pt x="83" y="18"/>
                  <a:pt x="83" y="17"/>
                  <a:pt x="83" y="17"/>
                </a:cubicBezTo>
                <a:cubicBezTo>
                  <a:pt x="84" y="16"/>
                  <a:pt x="84" y="16"/>
                  <a:pt x="84" y="16"/>
                </a:cubicBezTo>
                <a:cubicBezTo>
                  <a:pt x="84" y="16"/>
                  <a:pt x="84" y="16"/>
                  <a:pt x="84" y="16"/>
                </a:cubicBezTo>
                <a:cubicBezTo>
                  <a:pt x="85" y="16"/>
                  <a:pt x="85" y="16"/>
                  <a:pt x="85" y="16"/>
                </a:cubicBezTo>
                <a:cubicBezTo>
                  <a:pt x="87" y="18"/>
                  <a:pt x="89" y="19"/>
                  <a:pt x="91" y="20"/>
                </a:cubicBezTo>
                <a:cubicBezTo>
                  <a:pt x="92" y="20"/>
                  <a:pt x="93" y="20"/>
                  <a:pt x="93" y="21"/>
                </a:cubicBezTo>
                <a:cubicBezTo>
                  <a:pt x="94" y="21"/>
                  <a:pt x="94" y="22"/>
                  <a:pt x="95" y="23"/>
                </a:cubicBezTo>
                <a:cubicBezTo>
                  <a:pt x="95" y="23"/>
                  <a:pt x="96" y="24"/>
                  <a:pt x="97" y="24"/>
                </a:cubicBezTo>
                <a:cubicBezTo>
                  <a:pt x="97" y="24"/>
                  <a:pt x="97" y="24"/>
                  <a:pt x="97" y="24"/>
                </a:cubicBezTo>
                <a:cubicBezTo>
                  <a:pt x="98" y="23"/>
                  <a:pt x="98" y="23"/>
                  <a:pt x="98" y="23"/>
                </a:cubicBezTo>
                <a:cubicBezTo>
                  <a:pt x="98" y="23"/>
                  <a:pt x="99" y="23"/>
                  <a:pt x="99" y="22"/>
                </a:cubicBezTo>
                <a:cubicBezTo>
                  <a:pt x="99" y="22"/>
                  <a:pt x="101" y="20"/>
                  <a:pt x="102" y="18"/>
                </a:cubicBezTo>
                <a:cubicBezTo>
                  <a:pt x="104" y="17"/>
                  <a:pt x="106" y="16"/>
                  <a:pt x="108" y="15"/>
                </a:cubicBezTo>
                <a:cubicBezTo>
                  <a:pt x="108" y="15"/>
                  <a:pt x="108" y="15"/>
                  <a:pt x="108" y="15"/>
                </a:cubicBezTo>
                <a:cubicBezTo>
                  <a:pt x="109" y="15"/>
                  <a:pt x="110" y="16"/>
                  <a:pt x="110" y="16"/>
                </a:cubicBezTo>
                <a:cubicBezTo>
                  <a:pt x="110" y="17"/>
                  <a:pt x="110" y="18"/>
                  <a:pt x="110" y="19"/>
                </a:cubicBezTo>
                <a:cubicBezTo>
                  <a:pt x="110" y="19"/>
                  <a:pt x="110" y="19"/>
                  <a:pt x="110" y="19"/>
                </a:cubicBezTo>
                <a:cubicBezTo>
                  <a:pt x="110" y="19"/>
                  <a:pt x="110" y="19"/>
                  <a:pt x="111" y="20"/>
                </a:cubicBezTo>
                <a:cubicBezTo>
                  <a:pt x="111" y="22"/>
                  <a:pt x="111" y="23"/>
                  <a:pt x="111" y="24"/>
                </a:cubicBezTo>
                <a:cubicBezTo>
                  <a:pt x="111" y="25"/>
                  <a:pt x="111" y="27"/>
                  <a:pt x="110" y="27"/>
                </a:cubicBezTo>
                <a:cubicBezTo>
                  <a:pt x="110" y="28"/>
                  <a:pt x="110" y="29"/>
                  <a:pt x="111" y="30"/>
                </a:cubicBezTo>
                <a:cubicBezTo>
                  <a:pt x="111" y="30"/>
                  <a:pt x="111" y="30"/>
                  <a:pt x="111" y="30"/>
                </a:cubicBezTo>
                <a:cubicBezTo>
                  <a:pt x="111" y="30"/>
                  <a:pt x="111" y="30"/>
                  <a:pt x="111" y="31"/>
                </a:cubicBezTo>
                <a:cubicBezTo>
                  <a:pt x="112" y="32"/>
                  <a:pt x="113" y="35"/>
                  <a:pt x="114" y="38"/>
                </a:cubicBezTo>
                <a:cubicBezTo>
                  <a:pt x="115" y="39"/>
                  <a:pt x="116" y="40"/>
                  <a:pt x="116" y="41"/>
                </a:cubicBezTo>
                <a:cubicBezTo>
                  <a:pt x="117" y="43"/>
                  <a:pt x="118" y="44"/>
                  <a:pt x="118" y="44"/>
                </a:cubicBezTo>
                <a:cubicBezTo>
                  <a:pt x="119" y="45"/>
                  <a:pt x="119" y="45"/>
                  <a:pt x="120" y="46"/>
                </a:cubicBezTo>
                <a:cubicBezTo>
                  <a:pt x="121" y="46"/>
                  <a:pt x="121" y="46"/>
                  <a:pt x="122" y="46"/>
                </a:cubicBezTo>
                <a:cubicBezTo>
                  <a:pt x="122" y="46"/>
                  <a:pt x="122" y="46"/>
                  <a:pt x="122" y="46"/>
                </a:cubicBezTo>
                <a:cubicBezTo>
                  <a:pt x="123" y="46"/>
                  <a:pt x="123" y="46"/>
                  <a:pt x="124" y="46"/>
                </a:cubicBezTo>
                <a:cubicBezTo>
                  <a:pt x="125" y="45"/>
                  <a:pt x="125" y="44"/>
                  <a:pt x="125" y="44"/>
                </a:cubicBezTo>
                <a:cubicBezTo>
                  <a:pt x="126" y="43"/>
                  <a:pt x="126" y="42"/>
                  <a:pt x="126" y="42"/>
                </a:cubicBezTo>
                <a:cubicBezTo>
                  <a:pt x="127" y="42"/>
                  <a:pt x="128" y="42"/>
                  <a:pt x="129" y="43"/>
                </a:cubicBezTo>
                <a:cubicBezTo>
                  <a:pt x="131" y="44"/>
                  <a:pt x="132" y="46"/>
                  <a:pt x="133" y="47"/>
                </a:cubicBezTo>
                <a:cubicBezTo>
                  <a:pt x="134" y="48"/>
                  <a:pt x="134" y="48"/>
                  <a:pt x="135" y="48"/>
                </a:cubicBezTo>
                <a:cubicBezTo>
                  <a:pt x="135" y="49"/>
                  <a:pt x="135" y="51"/>
                  <a:pt x="136" y="52"/>
                </a:cubicBezTo>
                <a:cubicBezTo>
                  <a:pt x="135" y="52"/>
                  <a:pt x="134" y="52"/>
                  <a:pt x="134" y="52"/>
                </a:cubicBezTo>
                <a:cubicBezTo>
                  <a:pt x="133" y="52"/>
                  <a:pt x="132" y="52"/>
                  <a:pt x="132" y="52"/>
                </a:cubicBezTo>
                <a:cubicBezTo>
                  <a:pt x="131" y="52"/>
                  <a:pt x="130" y="52"/>
                  <a:pt x="130" y="52"/>
                </a:cubicBezTo>
                <a:cubicBezTo>
                  <a:pt x="130" y="52"/>
                  <a:pt x="130" y="52"/>
                  <a:pt x="130" y="52"/>
                </a:cubicBezTo>
                <a:cubicBezTo>
                  <a:pt x="129" y="52"/>
                  <a:pt x="129" y="52"/>
                  <a:pt x="129" y="52"/>
                </a:cubicBezTo>
                <a:cubicBezTo>
                  <a:pt x="129" y="52"/>
                  <a:pt x="129" y="52"/>
                  <a:pt x="129" y="52"/>
                </a:cubicBezTo>
                <a:cubicBezTo>
                  <a:pt x="129" y="52"/>
                  <a:pt x="128" y="52"/>
                  <a:pt x="127" y="52"/>
                </a:cubicBezTo>
                <a:cubicBezTo>
                  <a:pt x="127" y="52"/>
                  <a:pt x="127" y="52"/>
                  <a:pt x="127" y="52"/>
                </a:cubicBezTo>
                <a:cubicBezTo>
                  <a:pt x="126" y="52"/>
                  <a:pt x="124" y="52"/>
                  <a:pt x="123" y="53"/>
                </a:cubicBezTo>
                <a:cubicBezTo>
                  <a:pt x="122" y="55"/>
                  <a:pt x="120" y="56"/>
                  <a:pt x="119" y="58"/>
                </a:cubicBezTo>
                <a:cubicBezTo>
                  <a:pt x="118" y="60"/>
                  <a:pt x="117" y="61"/>
                  <a:pt x="117" y="63"/>
                </a:cubicBezTo>
                <a:cubicBezTo>
                  <a:pt x="116" y="64"/>
                  <a:pt x="116" y="65"/>
                  <a:pt x="116" y="67"/>
                </a:cubicBezTo>
                <a:cubicBezTo>
                  <a:pt x="115" y="69"/>
                  <a:pt x="115" y="72"/>
                  <a:pt x="115" y="74"/>
                </a:cubicBezTo>
                <a:cubicBezTo>
                  <a:pt x="115" y="77"/>
                  <a:pt x="116" y="80"/>
                  <a:pt x="117" y="83"/>
                </a:cubicBezTo>
                <a:cubicBezTo>
                  <a:pt x="117" y="84"/>
                  <a:pt x="118" y="85"/>
                  <a:pt x="119" y="86"/>
                </a:cubicBezTo>
                <a:cubicBezTo>
                  <a:pt x="121" y="87"/>
                  <a:pt x="122" y="88"/>
                  <a:pt x="124" y="88"/>
                </a:cubicBezTo>
                <a:cubicBezTo>
                  <a:pt x="124" y="88"/>
                  <a:pt x="124" y="88"/>
                  <a:pt x="124" y="88"/>
                </a:cubicBezTo>
                <a:cubicBezTo>
                  <a:pt x="125" y="87"/>
                  <a:pt x="125" y="87"/>
                  <a:pt x="125" y="87"/>
                </a:cubicBezTo>
                <a:cubicBezTo>
                  <a:pt x="125" y="87"/>
                  <a:pt x="125" y="87"/>
                  <a:pt x="125" y="87"/>
                </a:cubicBezTo>
                <a:cubicBezTo>
                  <a:pt x="126" y="87"/>
                  <a:pt x="128" y="87"/>
                  <a:pt x="128" y="86"/>
                </a:cubicBezTo>
                <a:cubicBezTo>
                  <a:pt x="129" y="86"/>
                  <a:pt x="129" y="86"/>
                  <a:pt x="129" y="86"/>
                </a:cubicBezTo>
                <a:cubicBezTo>
                  <a:pt x="129" y="86"/>
                  <a:pt x="129" y="86"/>
                  <a:pt x="129" y="86"/>
                </a:cubicBezTo>
                <a:cubicBezTo>
                  <a:pt x="129" y="86"/>
                  <a:pt x="129" y="86"/>
                  <a:pt x="129" y="86"/>
                </a:cubicBezTo>
                <a:cubicBezTo>
                  <a:pt x="129" y="86"/>
                  <a:pt x="130" y="86"/>
                  <a:pt x="131" y="87"/>
                </a:cubicBezTo>
                <a:cubicBezTo>
                  <a:pt x="131" y="87"/>
                  <a:pt x="131" y="87"/>
                  <a:pt x="131" y="87"/>
                </a:cubicBezTo>
                <a:cubicBezTo>
                  <a:pt x="131" y="88"/>
                  <a:pt x="132" y="88"/>
                  <a:pt x="132" y="89"/>
                </a:cubicBezTo>
                <a:cubicBezTo>
                  <a:pt x="132" y="91"/>
                  <a:pt x="131" y="94"/>
                  <a:pt x="130" y="97"/>
                </a:cubicBezTo>
                <a:cubicBezTo>
                  <a:pt x="130" y="99"/>
                  <a:pt x="129" y="102"/>
                  <a:pt x="128" y="103"/>
                </a:cubicBezTo>
                <a:cubicBezTo>
                  <a:pt x="128" y="104"/>
                  <a:pt x="128" y="104"/>
                  <a:pt x="128" y="104"/>
                </a:cubicBezTo>
                <a:cubicBezTo>
                  <a:pt x="128" y="104"/>
                  <a:pt x="128" y="104"/>
                  <a:pt x="128" y="104"/>
                </a:cubicBezTo>
                <a:cubicBezTo>
                  <a:pt x="122" y="114"/>
                  <a:pt x="113" y="122"/>
                  <a:pt x="102" y="127"/>
                </a:cubicBezTo>
                <a:cubicBezTo>
                  <a:pt x="107" y="122"/>
                  <a:pt x="111" y="117"/>
                  <a:pt x="111" y="111"/>
                </a:cubicBezTo>
                <a:cubicBezTo>
                  <a:pt x="111" y="106"/>
                  <a:pt x="109" y="102"/>
                  <a:pt x="106" y="99"/>
                </a:cubicBezTo>
                <a:cubicBezTo>
                  <a:pt x="105" y="99"/>
                  <a:pt x="104" y="98"/>
                  <a:pt x="103" y="98"/>
                </a:cubicBezTo>
                <a:cubicBezTo>
                  <a:pt x="102" y="98"/>
                  <a:pt x="102" y="98"/>
                  <a:pt x="102" y="98"/>
                </a:cubicBezTo>
                <a:cubicBezTo>
                  <a:pt x="101" y="98"/>
                  <a:pt x="101" y="98"/>
                  <a:pt x="100" y="98"/>
                </a:cubicBezTo>
                <a:cubicBezTo>
                  <a:pt x="98" y="98"/>
                  <a:pt x="96" y="98"/>
                  <a:pt x="94" y="98"/>
                </a:cubicBezTo>
                <a:cubicBezTo>
                  <a:pt x="92" y="97"/>
                  <a:pt x="91" y="97"/>
                  <a:pt x="90" y="97"/>
                </a:cubicBezTo>
                <a:cubicBezTo>
                  <a:pt x="87" y="90"/>
                  <a:pt x="74" y="85"/>
                  <a:pt x="68" y="85"/>
                </a:cubicBezTo>
                <a:cubicBezTo>
                  <a:pt x="67" y="85"/>
                  <a:pt x="67" y="85"/>
                  <a:pt x="67" y="85"/>
                </a:cubicBezTo>
                <a:cubicBezTo>
                  <a:pt x="67" y="84"/>
                  <a:pt x="65" y="83"/>
                  <a:pt x="63" y="83"/>
                </a:cubicBezTo>
                <a:cubicBezTo>
                  <a:pt x="63" y="83"/>
                  <a:pt x="63" y="83"/>
                  <a:pt x="63" y="83"/>
                </a:cubicBezTo>
                <a:cubicBezTo>
                  <a:pt x="63" y="83"/>
                  <a:pt x="63" y="83"/>
                  <a:pt x="63" y="83"/>
                </a:cubicBezTo>
                <a:cubicBezTo>
                  <a:pt x="62" y="82"/>
                  <a:pt x="61" y="81"/>
                  <a:pt x="61" y="80"/>
                </a:cubicBezTo>
                <a:cubicBezTo>
                  <a:pt x="61" y="79"/>
                  <a:pt x="61" y="78"/>
                  <a:pt x="61" y="77"/>
                </a:cubicBezTo>
                <a:cubicBezTo>
                  <a:pt x="60" y="76"/>
                  <a:pt x="60" y="74"/>
                  <a:pt x="59" y="73"/>
                </a:cubicBezTo>
                <a:cubicBezTo>
                  <a:pt x="59" y="73"/>
                  <a:pt x="59" y="73"/>
                  <a:pt x="59" y="73"/>
                </a:cubicBezTo>
                <a:cubicBezTo>
                  <a:pt x="62" y="73"/>
                  <a:pt x="63" y="72"/>
                  <a:pt x="64" y="70"/>
                </a:cubicBezTo>
                <a:cubicBezTo>
                  <a:pt x="65" y="68"/>
                  <a:pt x="68" y="63"/>
                  <a:pt x="70" y="60"/>
                </a:cubicBezTo>
                <a:cubicBezTo>
                  <a:pt x="73" y="56"/>
                  <a:pt x="74" y="54"/>
                  <a:pt x="75" y="52"/>
                </a:cubicBezTo>
                <a:cubicBezTo>
                  <a:pt x="75" y="52"/>
                  <a:pt x="76" y="52"/>
                  <a:pt x="76" y="52"/>
                </a:cubicBezTo>
                <a:cubicBezTo>
                  <a:pt x="79" y="52"/>
                  <a:pt x="82" y="53"/>
                  <a:pt x="83" y="53"/>
                </a:cubicBezTo>
                <a:cubicBezTo>
                  <a:pt x="84" y="53"/>
                  <a:pt x="84" y="53"/>
                  <a:pt x="84" y="53"/>
                </a:cubicBezTo>
                <a:cubicBezTo>
                  <a:pt x="85" y="53"/>
                  <a:pt x="87" y="52"/>
                  <a:pt x="87" y="51"/>
                </a:cubicBezTo>
                <a:cubicBezTo>
                  <a:pt x="88" y="50"/>
                  <a:pt x="88" y="49"/>
                  <a:pt x="88" y="48"/>
                </a:cubicBezTo>
                <a:cubicBezTo>
                  <a:pt x="88" y="47"/>
                  <a:pt x="89" y="45"/>
                  <a:pt x="91" y="42"/>
                </a:cubicBezTo>
                <a:cubicBezTo>
                  <a:pt x="91" y="42"/>
                  <a:pt x="92" y="41"/>
                  <a:pt x="92" y="41"/>
                </a:cubicBezTo>
                <a:cubicBezTo>
                  <a:pt x="93" y="39"/>
                  <a:pt x="92" y="37"/>
                  <a:pt x="91" y="36"/>
                </a:cubicBezTo>
                <a:cubicBezTo>
                  <a:pt x="90" y="35"/>
                  <a:pt x="89" y="35"/>
                  <a:pt x="88" y="34"/>
                </a:cubicBezTo>
                <a:cubicBezTo>
                  <a:pt x="88" y="34"/>
                  <a:pt x="87" y="34"/>
                  <a:pt x="87" y="34"/>
                </a:cubicBezTo>
                <a:cubicBezTo>
                  <a:pt x="86" y="34"/>
                  <a:pt x="86" y="34"/>
                  <a:pt x="86" y="33"/>
                </a:cubicBezTo>
                <a:cubicBezTo>
                  <a:pt x="84" y="28"/>
                  <a:pt x="80" y="27"/>
                  <a:pt x="77" y="27"/>
                </a:cubicBezTo>
                <a:cubicBezTo>
                  <a:pt x="76" y="27"/>
                  <a:pt x="75" y="27"/>
                  <a:pt x="74" y="27"/>
                </a:cubicBezTo>
                <a:cubicBezTo>
                  <a:pt x="73" y="26"/>
                  <a:pt x="72" y="26"/>
                  <a:pt x="71" y="25"/>
                </a:cubicBezTo>
                <a:cubicBezTo>
                  <a:pt x="69" y="24"/>
                  <a:pt x="68" y="23"/>
                  <a:pt x="66" y="23"/>
                </a:cubicBezTo>
                <a:cubicBezTo>
                  <a:pt x="66" y="23"/>
                  <a:pt x="66" y="23"/>
                  <a:pt x="66" y="23"/>
                </a:cubicBezTo>
                <a:cubicBezTo>
                  <a:pt x="65" y="23"/>
                  <a:pt x="64" y="24"/>
                  <a:pt x="63" y="24"/>
                </a:cubicBezTo>
                <a:cubicBezTo>
                  <a:pt x="63" y="24"/>
                  <a:pt x="63" y="24"/>
                  <a:pt x="63" y="24"/>
                </a:cubicBezTo>
                <a:cubicBezTo>
                  <a:pt x="62" y="23"/>
                  <a:pt x="62" y="22"/>
                  <a:pt x="61" y="22"/>
                </a:cubicBezTo>
                <a:cubicBezTo>
                  <a:pt x="60" y="21"/>
                  <a:pt x="60" y="20"/>
                  <a:pt x="59" y="20"/>
                </a:cubicBezTo>
                <a:cubicBezTo>
                  <a:pt x="59" y="18"/>
                  <a:pt x="58" y="17"/>
                  <a:pt x="57" y="17"/>
                </a:cubicBezTo>
                <a:cubicBezTo>
                  <a:pt x="56" y="16"/>
                  <a:pt x="56" y="16"/>
                  <a:pt x="55" y="16"/>
                </a:cubicBezTo>
                <a:cubicBezTo>
                  <a:pt x="54" y="16"/>
                  <a:pt x="53" y="16"/>
                  <a:pt x="52" y="17"/>
                </a:cubicBezTo>
                <a:cubicBezTo>
                  <a:pt x="49" y="19"/>
                  <a:pt x="41" y="22"/>
                  <a:pt x="39" y="22"/>
                </a:cubicBezTo>
                <a:cubicBezTo>
                  <a:pt x="39" y="22"/>
                  <a:pt x="39" y="22"/>
                  <a:pt x="39" y="22"/>
                </a:cubicBezTo>
                <a:cubicBezTo>
                  <a:pt x="32" y="22"/>
                  <a:pt x="26" y="30"/>
                  <a:pt x="21" y="39"/>
                </a:cubicBezTo>
                <a:cubicBezTo>
                  <a:pt x="20" y="40"/>
                  <a:pt x="20" y="40"/>
                  <a:pt x="20" y="41"/>
                </a:cubicBezTo>
                <a:cubicBezTo>
                  <a:pt x="20" y="43"/>
                  <a:pt x="20" y="45"/>
                  <a:pt x="21" y="48"/>
                </a:cubicBezTo>
                <a:cubicBezTo>
                  <a:pt x="21" y="49"/>
                  <a:pt x="21" y="51"/>
                  <a:pt x="22" y="52"/>
                </a:cubicBezTo>
                <a:cubicBezTo>
                  <a:pt x="21" y="52"/>
                  <a:pt x="21" y="52"/>
                  <a:pt x="21" y="52"/>
                </a:cubicBezTo>
                <a:cubicBezTo>
                  <a:pt x="21" y="53"/>
                  <a:pt x="21" y="53"/>
                  <a:pt x="22" y="53"/>
                </a:cubicBezTo>
                <a:cubicBezTo>
                  <a:pt x="22" y="54"/>
                  <a:pt x="22" y="54"/>
                  <a:pt x="22" y="54"/>
                </a:cubicBezTo>
                <a:cubicBezTo>
                  <a:pt x="21" y="57"/>
                  <a:pt x="22" y="61"/>
                  <a:pt x="25" y="66"/>
                </a:cubicBezTo>
                <a:cubicBezTo>
                  <a:pt x="25" y="67"/>
                  <a:pt x="25" y="68"/>
                  <a:pt x="24" y="68"/>
                </a:cubicBezTo>
                <a:cubicBezTo>
                  <a:pt x="24" y="69"/>
                  <a:pt x="24" y="69"/>
                  <a:pt x="25" y="70"/>
                </a:cubicBezTo>
                <a:cubicBezTo>
                  <a:pt x="25" y="70"/>
                  <a:pt x="25" y="70"/>
                  <a:pt x="25" y="70"/>
                </a:cubicBezTo>
                <a:cubicBezTo>
                  <a:pt x="26" y="70"/>
                  <a:pt x="26" y="69"/>
                  <a:pt x="26" y="69"/>
                </a:cubicBezTo>
                <a:cubicBezTo>
                  <a:pt x="27" y="69"/>
                  <a:pt x="27" y="69"/>
                  <a:pt x="27" y="69"/>
                </a:cubicBezTo>
                <a:cubicBezTo>
                  <a:pt x="27" y="69"/>
                  <a:pt x="27" y="69"/>
                  <a:pt x="27" y="69"/>
                </a:cubicBezTo>
                <a:cubicBezTo>
                  <a:pt x="28" y="71"/>
                  <a:pt x="33" y="79"/>
                  <a:pt x="37" y="81"/>
                </a:cubicBezTo>
                <a:cubicBezTo>
                  <a:pt x="40" y="83"/>
                  <a:pt x="46" y="86"/>
                  <a:pt x="50" y="87"/>
                </a:cubicBezTo>
                <a:cubicBezTo>
                  <a:pt x="51" y="88"/>
                  <a:pt x="51" y="88"/>
                  <a:pt x="51" y="88"/>
                </a:cubicBezTo>
                <a:cubicBezTo>
                  <a:pt x="51" y="89"/>
                  <a:pt x="52" y="89"/>
                  <a:pt x="52" y="90"/>
                </a:cubicBezTo>
                <a:cubicBezTo>
                  <a:pt x="53" y="90"/>
                  <a:pt x="53" y="91"/>
                  <a:pt x="53" y="92"/>
                </a:cubicBezTo>
                <a:cubicBezTo>
                  <a:pt x="54" y="92"/>
                  <a:pt x="54" y="92"/>
                  <a:pt x="54" y="93"/>
                </a:cubicBezTo>
                <a:cubicBezTo>
                  <a:pt x="54" y="94"/>
                  <a:pt x="54" y="96"/>
                  <a:pt x="54" y="97"/>
                </a:cubicBezTo>
                <a:cubicBezTo>
                  <a:pt x="54" y="97"/>
                  <a:pt x="53" y="98"/>
                  <a:pt x="53" y="99"/>
                </a:cubicBezTo>
                <a:cubicBezTo>
                  <a:pt x="53" y="101"/>
                  <a:pt x="52" y="108"/>
                  <a:pt x="55" y="114"/>
                </a:cubicBezTo>
                <a:cubicBezTo>
                  <a:pt x="55" y="114"/>
                  <a:pt x="55" y="114"/>
                  <a:pt x="55" y="114"/>
                </a:cubicBezTo>
                <a:cubicBezTo>
                  <a:pt x="55" y="115"/>
                  <a:pt x="55" y="115"/>
                  <a:pt x="55" y="116"/>
                </a:cubicBezTo>
                <a:cubicBezTo>
                  <a:pt x="55" y="116"/>
                  <a:pt x="55" y="117"/>
                  <a:pt x="56" y="117"/>
                </a:cubicBezTo>
                <a:cubicBezTo>
                  <a:pt x="56" y="117"/>
                  <a:pt x="56" y="117"/>
                  <a:pt x="56" y="117"/>
                </a:cubicBezTo>
                <a:cubicBezTo>
                  <a:pt x="56" y="118"/>
                  <a:pt x="56" y="118"/>
                  <a:pt x="56" y="118"/>
                </a:cubicBezTo>
                <a:cubicBezTo>
                  <a:pt x="57" y="118"/>
                  <a:pt x="57" y="117"/>
                  <a:pt x="58" y="117"/>
                </a:cubicBezTo>
                <a:cubicBezTo>
                  <a:pt x="58" y="117"/>
                  <a:pt x="58" y="117"/>
                  <a:pt x="58" y="117"/>
                </a:cubicBezTo>
                <a:cubicBezTo>
                  <a:pt x="59" y="117"/>
                  <a:pt x="60" y="118"/>
                  <a:pt x="61" y="119"/>
                </a:cubicBezTo>
                <a:cubicBezTo>
                  <a:pt x="61" y="119"/>
                  <a:pt x="60" y="120"/>
                  <a:pt x="60" y="121"/>
                </a:cubicBezTo>
                <a:cubicBezTo>
                  <a:pt x="60" y="121"/>
                  <a:pt x="60" y="122"/>
                  <a:pt x="61" y="122"/>
                </a:cubicBezTo>
                <a:cubicBezTo>
                  <a:pt x="61" y="122"/>
                  <a:pt x="61" y="122"/>
                  <a:pt x="61" y="122"/>
                </a:cubicBezTo>
                <a:cubicBezTo>
                  <a:pt x="61" y="122"/>
                  <a:pt x="62" y="122"/>
                  <a:pt x="62" y="121"/>
                </a:cubicBezTo>
                <a:cubicBezTo>
                  <a:pt x="62" y="121"/>
                  <a:pt x="62" y="121"/>
                  <a:pt x="62" y="121"/>
                </a:cubicBezTo>
                <a:cubicBezTo>
                  <a:pt x="63" y="122"/>
                  <a:pt x="62" y="124"/>
                  <a:pt x="61" y="127"/>
                </a:cubicBezTo>
                <a:cubicBezTo>
                  <a:pt x="61" y="129"/>
                  <a:pt x="60" y="131"/>
                  <a:pt x="60" y="132"/>
                </a:cubicBezTo>
                <a:cubicBezTo>
                  <a:pt x="31" y="128"/>
                  <a:pt x="5" y="107"/>
                  <a:pt x="5" y="69"/>
                </a:cubicBezTo>
                <a:cubicBezTo>
                  <a:pt x="5" y="46"/>
                  <a:pt x="15" y="29"/>
                  <a:pt x="29" y="18"/>
                </a:cubicBezTo>
                <a:cubicBezTo>
                  <a:pt x="30" y="19"/>
                  <a:pt x="30" y="19"/>
                  <a:pt x="30" y="19"/>
                </a:cubicBezTo>
                <a:cubicBezTo>
                  <a:pt x="31" y="19"/>
                  <a:pt x="32" y="19"/>
                  <a:pt x="33" y="19"/>
                </a:cubicBezTo>
                <a:cubicBezTo>
                  <a:pt x="34" y="19"/>
                  <a:pt x="35" y="19"/>
                  <a:pt x="35" y="20"/>
                </a:cubicBezTo>
                <a:cubicBezTo>
                  <a:pt x="36" y="20"/>
                  <a:pt x="37" y="20"/>
                  <a:pt x="38" y="20"/>
                </a:cubicBezTo>
                <a:moveTo>
                  <a:pt x="97" y="18"/>
                </a:moveTo>
                <a:cubicBezTo>
                  <a:pt x="96" y="17"/>
                  <a:pt x="96" y="17"/>
                  <a:pt x="96" y="17"/>
                </a:cubicBezTo>
                <a:cubicBezTo>
                  <a:pt x="95" y="17"/>
                  <a:pt x="94" y="16"/>
                  <a:pt x="93" y="16"/>
                </a:cubicBezTo>
                <a:cubicBezTo>
                  <a:pt x="94" y="14"/>
                  <a:pt x="95" y="12"/>
                  <a:pt x="96" y="10"/>
                </a:cubicBezTo>
                <a:cubicBezTo>
                  <a:pt x="98" y="11"/>
                  <a:pt x="100" y="12"/>
                  <a:pt x="102" y="13"/>
                </a:cubicBezTo>
                <a:cubicBezTo>
                  <a:pt x="101" y="14"/>
                  <a:pt x="99" y="15"/>
                  <a:pt x="98" y="16"/>
                </a:cubicBezTo>
                <a:cubicBezTo>
                  <a:pt x="98" y="17"/>
                  <a:pt x="97" y="17"/>
                  <a:pt x="97" y="18"/>
                </a:cubicBezTo>
                <a:moveTo>
                  <a:pt x="38" y="15"/>
                </a:moveTo>
                <a:cubicBezTo>
                  <a:pt x="38" y="15"/>
                  <a:pt x="38" y="15"/>
                  <a:pt x="38" y="15"/>
                </a:cubicBezTo>
                <a:cubicBezTo>
                  <a:pt x="38" y="15"/>
                  <a:pt x="37" y="15"/>
                  <a:pt x="37" y="15"/>
                </a:cubicBezTo>
                <a:cubicBezTo>
                  <a:pt x="36" y="15"/>
                  <a:pt x="35" y="15"/>
                  <a:pt x="34" y="15"/>
                </a:cubicBezTo>
                <a:cubicBezTo>
                  <a:pt x="38" y="12"/>
                  <a:pt x="43" y="10"/>
                  <a:pt x="47" y="9"/>
                </a:cubicBezTo>
                <a:cubicBezTo>
                  <a:pt x="47" y="10"/>
                  <a:pt x="46" y="11"/>
                  <a:pt x="46" y="13"/>
                </a:cubicBezTo>
                <a:cubicBezTo>
                  <a:pt x="45" y="13"/>
                  <a:pt x="45" y="13"/>
                  <a:pt x="45" y="13"/>
                </a:cubicBezTo>
                <a:cubicBezTo>
                  <a:pt x="43" y="14"/>
                  <a:pt x="41" y="15"/>
                  <a:pt x="38" y="15"/>
                </a:cubicBezTo>
                <a:moveTo>
                  <a:pt x="91" y="15"/>
                </a:moveTo>
                <a:cubicBezTo>
                  <a:pt x="89" y="14"/>
                  <a:pt x="88" y="13"/>
                  <a:pt x="87" y="12"/>
                </a:cubicBezTo>
                <a:cubicBezTo>
                  <a:pt x="87" y="12"/>
                  <a:pt x="86" y="12"/>
                  <a:pt x="85" y="12"/>
                </a:cubicBezTo>
                <a:cubicBezTo>
                  <a:pt x="85" y="12"/>
                  <a:pt x="85" y="12"/>
                  <a:pt x="85" y="12"/>
                </a:cubicBezTo>
                <a:cubicBezTo>
                  <a:pt x="86" y="10"/>
                  <a:pt x="87" y="9"/>
                  <a:pt x="88" y="7"/>
                </a:cubicBezTo>
                <a:cubicBezTo>
                  <a:pt x="90" y="8"/>
                  <a:pt x="92" y="8"/>
                  <a:pt x="94" y="9"/>
                </a:cubicBezTo>
                <a:cubicBezTo>
                  <a:pt x="93" y="11"/>
                  <a:pt x="92" y="13"/>
                  <a:pt x="91" y="15"/>
                </a:cubicBezTo>
                <a:moveTo>
                  <a:pt x="49" y="11"/>
                </a:moveTo>
                <a:cubicBezTo>
                  <a:pt x="49" y="10"/>
                  <a:pt x="49" y="9"/>
                  <a:pt x="49" y="8"/>
                </a:cubicBezTo>
                <a:cubicBezTo>
                  <a:pt x="52" y="7"/>
                  <a:pt x="55" y="7"/>
                  <a:pt x="58" y="6"/>
                </a:cubicBezTo>
                <a:cubicBezTo>
                  <a:pt x="58" y="7"/>
                  <a:pt x="58" y="7"/>
                  <a:pt x="58" y="8"/>
                </a:cubicBezTo>
                <a:cubicBezTo>
                  <a:pt x="55" y="9"/>
                  <a:pt x="52" y="10"/>
                  <a:pt x="49" y="11"/>
                </a:cubicBezTo>
                <a:moveTo>
                  <a:pt x="83" y="11"/>
                </a:moveTo>
                <a:cubicBezTo>
                  <a:pt x="81" y="10"/>
                  <a:pt x="78" y="9"/>
                  <a:pt x="75" y="8"/>
                </a:cubicBezTo>
                <a:cubicBezTo>
                  <a:pt x="75" y="7"/>
                  <a:pt x="76" y="6"/>
                  <a:pt x="77" y="5"/>
                </a:cubicBezTo>
                <a:cubicBezTo>
                  <a:pt x="79" y="6"/>
                  <a:pt x="82" y="6"/>
                  <a:pt x="84" y="7"/>
                </a:cubicBezTo>
                <a:cubicBezTo>
                  <a:pt x="84" y="7"/>
                  <a:pt x="84" y="7"/>
                  <a:pt x="84" y="7"/>
                </a:cubicBezTo>
                <a:cubicBezTo>
                  <a:pt x="84" y="7"/>
                  <a:pt x="85" y="7"/>
                  <a:pt x="86" y="7"/>
                </a:cubicBezTo>
                <a:cubicBezTo>
                  <a:pt x="85" y="8"/>
                  <a:pt x="84" y="10"/>
                  <a:pt x="83" y="11"/>
                </a:cubicBezTo>
                <a:moveTo>
                  <a:pt x="61" y="8"/>
                </a:moveTo>
                <a:cubicBezTo>
                  <a:pt x="61" y="7"/>
                  <a:pt x="61" y="6"/>
                  <a:pt x="62" y="6"/>
                </a:cubicBezTo>
                <a:cubicBezTo>
                  <a:pt x="63" y="5"/>
                  <a:pt x="64" y="5"/>
                  <a:pt x="65" y="5"/>
                </a:cubicBezTo>
                <a:cubicBezTo>
                  <a:pt x="66" y="5"/>
                  <a:pt x="68" y="5"/>
                  <a:pt x="69" y="5"/>
                </a:cubicBezTo>
                <a:cubicBezTo>
                  <a:pt x="71" y="5"/>
                  <a:pt x="73" y="5"/>
                  <a:pt x="74" y="5"/>
                </a:cubicBezTo>
                <a:cubicBezTo>
                  <a:pt x="74" y="6"/>
                  <a:pt x="73" y="7"/>
                  <a:pt x="73" y="8"/>
                </a:cubicBezTo>
                <a:cubicBezTo>
                  <a:pt x="70" y="8"/>
                  <a:pt x="67" y="7"/>
                  <a:pt x="65" y="7"/>
                </a:cubicBezTo>
                <a:cubicBezTo>
                  <a:pt x="64" y="7"/>
                  <a:pt x="62" y="7"/>
                  <a:pt x="61" y="8"/>
                </a:cubicBezTo>
                <a:moveTo>
                  <a:pt x="71" y="0"/>
                </a:moveTo>
                <a:cubicBezTo>
                  <a:pt x="69" y="0"/>
                  <a:pt x="68" y="1"/>
                  <a:pt x="66" y="1"/>
                </a:cubicBezTo>
                <a:cubicBezTo>
                  <a:pt x="65" y="1"/>
                  <a:pt x="65" y="1"/>
                  <a:pt x="65" y="1"/>
                </a:cubicBezTo>
                <a:cubicBezTo>
                  <a:pt x="64" y="1"/>
                  <a:pt x="64" y="1"/>
                  <a:pt x="64" y="1"/>
                </a:cubicBezTo>
                <a:cubicBezTo>
                  <a:pt x="53" y="2"/>
                  <a:pt x="41" y="5"/>
                  <a:pt x="27" y="13"/>
                </a:cubicBezTo>
                <a:cubicBezTo>
                  <a:pt x="27" y="14"/>
                  <a:pt x="27" y="14"/>
                  <a:pt x="27" y="14"/>
                </a:cubicBezTo>
                <a:cubicBezTo>
                  <a:pt x="26" y="14"/>
                  <a:pt x="26" y="15"/>
                  <a:pt x="26" y="15"/>
                </a:cubicBezTo>
                <a:cubicBezTo>
                  <a:pt x="25" y="16"/>
                  <a:pt x="24" y="17"/>
                  <a:pt x="23" y="18"/>
                </a:cubicBezTo>
                <a:cubicBezTo>
                  <a:pt x="8" y="30"/>
                  <a:pt x="0" y="48"/>
                  <a:pt x="0" y="69"/>
                </a:cubicBezTo>
                <a:cubicBezTo>
                  <a:pt x="0" y="110"/>
                  <a:pt x="30" y="133"/>
                  <a:pt x="62" y="137"/>
                </a:cubicBezTo>
                <a:cubicBezTo>
                  <a:pt x="62" y="138"/>
                  <a:pt x="63" y="138"/>
                  <a:pt x="64" y="138"/>
                </a:cubicBezTo>
                <a:cubicBezTo>
                  <a:pt x="64" y="138"/>
                  <a:pt x="67" y="138"/>
                  <a:pt x="72" y="138"/>
                </a:cubicBezTo>
                <a:cubicBezTo>
                  <a:pt x="85" y="138"/>
                  <a:pt x="90" y="136"/>
                  <a:pt x="92" y="135"/>
                </a:cubicBezTo>
                <a:cubicBezTo>
                  <a:pt x="103" y="132"/>
                  <a:pt x="112" y="127"/>
                  <a:pt x="120" y="121"/>
                </a:cubicBezTo>
                <a:cubicBezTo>
                  <a:pt x="131" y="111"/>
                  <a:pt x="138" y="98"/>
                  <a:pt x="141" y="82"/>
                </a:cubicBezTo>
                <a:cubicBezTo>
                  <a:pt x="142" y="79"/>
                  <a:pt x="142" y="75"/>
                  <a:pt x="142" y="72"/>
                </a:cubicBezTo>
                <a:cubicBezTo>
                  <a:pt x="142" y="71"/>
                  <a:pt x="142" y="71"/>
                  <a:pt x="142" y="70"/>
                </a:cubicBezTo>
                <a:cubicBezTo>
                  <a:pt x="142" y="69"/>
                  <a:pt x="142" y="69"/>
                  <a:pt x="142" y="69"/>
                </a:cubicBezTo>
                <a:cubicBezTo>
                  <a:pt x="142" y="49"/>
                  <a:pt x="135" y="32"/>
                  <a:pt x="122" y="20"/>
                </a:cubicBezTo>
                <a:cubicBezTo>
                  <a:pt x="122" y="19"/>
                  <a:pt x="122" y="19"/>
                  <a:pt x="122" y="19"/>
                </a:cubicBezTo>
                <a:cubicBezTo>
                  <a:pt x="120" y="18"/>
                  <a:pt x="119" y="17"/>
                  <a:pt x="118" y="16"/>
                </a:cubicBezTo>
                <a:cubicBezTo>
                  <a:pt x="118" y="15"/>
                  <a:pt x="117" y="15"/>
                  <a:pt x="117" y="15"/>
                </a:cubicBezTo>
                <a:cubicBezTo>
                  <a:pt x="104" y="6"/>
                  <a:pt x="88" y="0"/>
                  <a:pt x="7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03" name="组合 202"/>
          <p:cNvGrpSpPr/>
          <p:nvPr/>
        </p:nvGrpSpPr>
        <p:grpSpPr>
          <a:xfrm>
            <a:off x="2842201" y="3104716"/>
            <a:ext cx="152627" cy="203816"/>
            <a:chOff x="1924044" y="2721446"/>
            <a:chExt cx="291233" cy="388908"/>
          </a:xfrm>
        </p:grpSpPr>
        <p:sp>
          <p:nvSpPr>
            <p:cNvPr id="204" name="Freeform 769"/>
            <p:cNvSpPr>
              <a:spLocks noEditPoints="1"/>
            </p:cNvSpPr>
            <p:nvPr/>
          </p:nvSpPr>
          <p:spPr bwMode="auto">
            <a:xfrm>
              <a:off x="1924044" y="2721446"/>
              <a:ext cx="291233" cy="388908"/>
            </a:xfrm>
            <a:custGeom>
              <a:avLst/>
              <a:gdLst>
                <a:gd name="T0" fmla="*/ 107 w 137"/>
                <a:gd name="T1" fmla="*/ 84 h 183"/>
                <a:gd name="T2" fmla="*/ 125 w 137"/>
                <a:gd name="T3" fmla="*/ 157 h 183"/>
                <a:gd name="T4" fmla="*/ 128 w 137"/>
                <a:gd name="T5" fmla="*/ 169 h 183"/>
                <a:gd name="T6" fmla="*/ 121 w 137"/>
                <a:gd name="T7" fmla="*/ 169 h 183"/>
                <a:gd name="T8" fmla="*/ 116 w 137"/>
                <a:gd name="T9" fmla="*/ 167 h 183"/>
                <a:gd name="T10" fmla="*/ 35 w 137"/>
                <a:gd name="T11" fmla="*/ 172 h 183"/>
                <a:gd name="T12" fmla="*/ 16 w 137"/>
                <a:gd name="T13" fmla="*/ 177 h 183"/>
                <a:gd name="T14" fmla="*/ 5 w 137"/>
                <a:gd name="T15" fmla="*/ 133 h 183"/>
                <a:gd name="T16" fmla="*/ 39 w 137"/>
                <a:gd name="T17" fmla="*/ 62 h 183"/>
                <a:gd name="T18" fmla="*/ 35 w 137"/>
                <a:gd name="T19" fmla="*/ 59 h 183"/>
                <a:gd name="T20" fmla="*/ 122 w 137"/>
                <a:gd name="T21" fmla="*/ 64 h 183"/>
                <a:gd name="T22" fmla="*/ 124 w 137"/>
                <a:gd name="T23" fmla="*/ 64 h 183"/>
                <a:gd name="T24" fmla="*/ 52 w 137"/>
                <a:gd name="T25" fmla="*/ 60 h 183"/>
                <a:gd name="T26" fmla="*/ 115 w 137"/>
                <a:gd name="T27" fmla="*/ 57 h 183"/>
                <a:gd name="T28" fmla="*/ 65 w 137"/>
                <a:gd name="T29" fmla="*/ 56 h 183"/>
                <a:gd name="T30" fmla="*/ 104 w 137"/>
                <a:gd name="T31" fmla="*/ 56 h 183"/>
                <a:gd name="T32" fmla="*/ 76 w 137"/>
                <a:gd name="T33" fmla="*/ 54 h 183"/>
                <a:gd name="T34" fmla="*/ 96 w 137"/>
                <a:gd name="T35" fmla="*/ 54 h 183"/>
                <a:gd name="T36" fmla="*/ 82 w 137"/>
                <a:gd name="T37" fmla="*/ 53 h 183"/>
                <a:gd name="T38" fmla="*/ 81 w 137"/>
                <a:gd name="T39" fmla="*/ 57 h 183"/>
                <a:gd name="T40" fmla="*/ 88 w 137"/>
                <a:gd name="T41" fmla="*/ 55 h 183"/>
                <a:gd name="T42" fmla="*/ 89 w 137"/>
                <a:gd name="T43" fmla="*/ 57 h 183"/>
                <a:gd name="T44" fmla="*/ 38 w 137"/>
                <a:gd name="T45" fmla="*/ 55 h 183"/>
                <a:gd name="T46" fmla="*/ 35 w 137"/>
                <a:gd name="T47" fmla="*/ 49 h 183"/>
                <a:gd name="T48" fmla="*/ 89 w 137"/>
                <a:gd name="T49" fmla="*/ 46 h 183"/>
                <a:gd name="T50" fmla="*/ 51 w 137"/>
                <a:gd name="T51" fmla="*/ 53 h 183"/>
                <a:gd name="T52" fmla="*/ 63 w 137"/>
                <a:gd name="T53" fmla="*/ 52 h 183"/>
                <a:gd name="T54" fmla="*/ 100 w 137"/>
                <a:gd name="T55" fmla="*/ 43 h 183"/>
                <a:gd name="T56" fmla="*/ 73 w 137"/>
                <a:gd name="T57" fmla="*/ 50 h 183"/>
                <a:gd name="T58" fmla="*/ 85 w 137"/>
                <a:gd name="T59" fmla="*/ 45 h 183"/>
                <a:gd name="T60" fmla="*/ 82 w 137"/>
                <a:gd name="T61" fmla="*/ 49 h 183"/>
                <a:gd name="T62" fmla="*/ 111 w 137"/>
                <a:gd name="T63" fmla="*/ 40 h 183"/>
                <a:gd name="T64" fmla="*/ 49 w 137"/>
                <a:gd name="T65" fmla="*/ 28 h 183"/>
                <a:gd name="T66" fmla="*/ 65 w 137"/>
                <a:gd name="T67" fmla="*/ 5 h 183"/>
                <a:gd name="T68" fmla="*/ 63 w 137"/>
                <a:gd name="T69" fmla="*/ 30 h 183"/>
                <a:gd name="T70" fmla="*/ 78 w 137"/>
                <a:gd name="T71" fmla="*/ 8 h 183"/>
                <a:gd name="T72" fmla="*/ 44 w 137"/>
                <a:gd name="T73" fmla="*/ 42 h 183"/>
                <a:gd name="T74" fmla="*/ 41 w 137"/>
                <a:gd name="T75" fmla="*/ 32 h 183"/>
                <a:gd name="T76" fmla="*/ 65 w 137"/>
                <a:gd name="T77" fmla="*/ 0 h 183"/>
                <a:gd name="T78" fmla="*/ 31 w 137"/>
                <a:gd name="T79" fmla="*/ 10 h 183"/>
                <a:gd name="T80" fmla="*/ 34 w 137"/>
                <a:gd name="T81" fmla="*/ 42 h 183"/>
                <a:gd name="T82" fmla="*/ 31 w 137"/>
                <a:gd name="T83" fmla="*/ 59 h 183"/>
                <a:gd name="T84" fmla="*/ 0 w 137"/>
                <a:gd name="T85" fmla="*/ 133 h 183"/>
                <a:gd name="T86" fmla="*/ 12 w 137"/>
                <a:gd name="T87" fmla="*/ 180 h 183"/>
                <a:gd name="T88" fmla="*/ 35 w 137"/>
                <a:gd name="T89" fmla="*/ 177 h 183"/>
                <a:gd name="T90" fmla="*/ 106 w 137"/>
                <a:gd name="T91" fmla="*/ 174 h 183"/>
                <a:gd name="T92" fmla="*/ 131 w 137"/>
                <a:gd name="T93" fmla="*/ 173 h 183"/>
                <a:gd name="T94" fmla="*/ 130 w 137"/>
                <a:gd name="T95" fmla="*/ 157 h 183"/>
                <a:gd name="T96" fmla="*/ 89 w 137"/>
                <a:gd name="T97" fmla="*/ 64 h 183"/>
                <a:gd name="T98" fmla="*/ 124 w 137"/>
                <a:gd name="T99" fmla="*/ 69 h 183"/>
                <a:gd name="T100" fmla="*/ 134 w 137"/>
                <a:gd name="T101" fmla="*/ 54 h 183"/>
                <a:gd name="T102" fmla="*/ 115 w 137"/>
                <a:gd name="T103" fmla="*/ 43 h 183"/>
                <a:gd name="T104" fmla="*/ 112 w 137"/>
                <a:gd name="T105" fmla="*/ 32 h 183"/>
                <a:gd name="T106" fmla="*/ 100 w 137"/>
                <a:gd name="T107" fmla="*/ 15 h 183"/>
                <a:gd name="T108" fmla="*/ 82 w 137"/>
                <a:gd name="T109" fmla="*/ 4 h 183"/>
                <a:gd name="T110" fmla="*/ 69 w 137"/>
                <a:gd name="T11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7" h="183">
                  <a:moveTo>
                    <a:pt x="41" y="66"/>
                  </a:moveTo>
                  <a:cubicBezTo>
                    <a:pt x="43" y="66"/>
                    <a:pt x="45" y="66"/>
                    <a:pt x="45" y="66"/>
                  </a:cubicBezTo>
                  <a:cubicBezTo>
                    <a:pt x="62" y="65"/>
                    <a:pt x="72" y="64"/>
                    <a:pt x="80" y="62"/>
                  </a:cubicBezTo>
                  <a:cubicBezTo>
                    <a:pt x="80" y="63"/>
                    <a:pt x="81" y="64"/>
                    <a:pt x="82" y="65"/>
                  </a:cubicBezTo>
                  <a:cubicBezTo>
                    <a:pt x="84" y="67"/>
                    <a:pt x="87" y="69"/>
                    <a:pt x="90" y="71"/>
                  </a:cubicBezTo>
                  <a:cubicBezTo>
                    <a:pt x="95" y="75"/>
                    <a:pt x="101" y="79"/>
                    <a:pt x="107" y="84"/>
                  </a:cubicBezTo>
                  <a:cubicBezTo>
                    <a:pt x="113" y="88"/>
                    <a:pt x="118" y="93"/>
                    <a:pt x="122" y="98"/>
                  </a:cubicBezTo>
                  <a:cubicBezTo>
                    <a:pt x="128" y="107"/>
                    <a:pt x="131" y="117"/>
                    <a:pt x="131" y="128"/>
                  </a:cubicBezTo>
                  <a:cubicBezTo>
                    <a:pt x="131" y="131"/>
                    <a:pt x="131" y="134"/>
                    <a:pt x="130" y="137"/>
                  </a:cubicBezTo>
                  <a:cubicBezTo>
                    <a:pt x="129" y="141"/>
                    <a:pt x="128" y="143"/>
                    <a:pt x="127" y="146"/>
                  </a:cubicBezTo>
                  <a:cubicBezTo>
                    <a:pt x="126" y="149"/>
                    <a:pt x="125" y="153"/>
                    <a:pt x="125" y="157"/>
                  </a:cubicBezTo>
                  <a:cubicBezTo>
                    <a:pt x="125" y="157"/>
                    <a:pt x="125" y="157"/>
                    <a:pt x="125" y="157"/>
                  </a:cubicBezTo>
                  <a:cubicBezTo>
                    <a:pt x="125" y="157"/>
                    <a:pt x="125" y="157"/>
                    <a:pt x="125" y="157"/>
                  </a:cubicBezTo>
                  <a:cubicBezTo>
                    <a:pt x="125" y="157"/>
                    <a:pt x="125" y="157"/>
                    <a:pt x="125" y="157"/>
                  </a:cubicBezTo>
                  <a:cubicBezTo>
                    <a:pt x="125" y="157"/>
                    <a:pt x="125" y="157"/>
                    <a:pt x="125" y="157"/>
                  </a:cubicBezTo>
                  <a:cubicBezTo>
                    <a:pt x="125" y="158"/>
                    <a:pt x="125" y="159"/>
                    <a:pt x="126" y="160"/>
                  </a:cubicBezTo>
                  <a:cubicBezTo>
                    <a:pt x="126" y="162"/>
                    <a:pt x="126" y="163"/>
                    <a:pt x="127" y="165"/>
                  </a:cubicBezTo>
                  <a:cubicBezTo>
                    <a:pt x="127" y="167"/>
                    <a:pt x="128" y="168"/>
                    <a:pt x="128" y="169"/>
                  </a:cubicBezTo>
                  <a:cubicBezTo>
                    <a:pt x="128" y="170"/>
                    <a:pt x="128" y="170"/>
                    <a:pt x="128" y="170"/>
                  </a:cubicBezTo>
                  <a:cubicBezTo>
                    <a:pt x="127" y="170"/>
                    <a:pt x="127" y="170"/>
                    <a:pt x="127" y="170"/>
                  </a:cubicBezTo>
                  <a:cubicBezTo>
                    <a:pt x="127" y="170"/>
                    <a:pt x="126" y="170"/>
                    <a:pt x="126" y="170"/>
                  </a:cubicBezTo>
                  <a:cubicBezTo>
                    <a:pt x="126" y="170"/>
                    <a:pt x="126" y="170"/>
                    <a:pt x="126" y="170"/>
                  </a:cubicBezTo>
                  <a:cubicBezTo>
                    <a:pt x="126" y="170"/>
                    <a:pt x="126" y="170"/>
                    <a:pt x="126" y="170"/>
                  </a:cubicBezTo>
                  <a:cubicBezTo>
                    <a:pt x="125" y="170"/>
                    <a:pt x="122" y="170"/>
                    <a:pt x="121" y="169"/>
                  </a:cubicBezTo>
                  <a:cubicBezTo>
                    <a:pt x="120" y="168"/>
                    <a:pt x="119" y="168"/>
                    <a:pt x="118" y="168"/>
                  </a:cubicBezTo>
                  <a:cubicBezTo>
                    <a:pt x="117" y="167"/>
                    <a:pt x="117" y="167"/>
                    <a:pt x="117" y="167"/>
                  </a:cubicBezTo>
                  <a:cubicBezTo>
                    <a:pt x="117" y="167"/>
                    <a:pt x="117" y="167"/>
                    <a:pt x="117" y="167"/>
                  </a:cubicBezTo>
                  <a:cubicBezTo>
                    <a:pt x="117" y="167"/>
                    <a:pt x="116" y="167"/>
                    <a:pt x="116" y="167"/>
                  </a:cubicBezTo>
                  <a:cubicBezTo>
                    <a:pt x="116" y="167"/>
                    <a:pt x="116" y="167"/>
                    <a:pt x="116" y="167"/>
                  </a:cubicBezTo>
                  <a:cubicBezTo>
                    <a:pt x="116" y="167"/>
                    <a:pt x="116" y="167"/>
                    <a:pt x="116" y="167"/>
                  </a:cubicBezTo>
                  <a:cubicBezTo>
                    <a:pt x="111" y="168"/>
                    <a:pt x="108" y="168"/>
                    <a:pt x="105" y="169"/>
                  </a:cubicBezTo>
                  <a:cubicBezTo>
                    <a:pt x="102" y="169"/>
                    <a:pt x="99" y="170"/>
                    <a:pt x="94" y="171"/>
                  </a:cubicBezTo>
                  <a:cubicBezTo>
                    <a:pt x="86" y="172"/>
                    <a:pt x="79" y="173"/>
                    <a:pt x="71" y="173"/>
                  </a:cubicBezTo>
                  <a:cubicBezTo>
                    <a:pt x="67" y="173"/>
                    <a:pt x="64" y="173"/>
                    <a:pt x="61" y="173"/>
                  </a:cubicBezTo>
                  <a:cubicBezTo>
                    <a:pt x="56" y="173"/>
                    <a:pt x="51" y="173"/>
                    <a:pt x="46" y="173"/>
                  </a:cubicBezTo>
                  <a:cubicBezTo>
                    <a:pt x="43" y="173"/>
                    <a:pt x="39" y="172"/>
                    <a:pt x="35" y="172"/>
                  </a:cubicBezTo>
                  <a:cubicBezTo>
                    <a:pt x="30" y="172"/>
                    <a:pt x="25" y="173"/>
                    <a:pt x="21" y="176"/>
                  </a:cubicBezTo>
                  <a:cubicBezTo>
                    <a:pt x="20" y="176"/>
                    <a:pt x="19" y="177"/>
                    <a:pt x="19" y="177"/>
                  </a:cubicBezTo>
                  <a:cubicBezTo>
                    <a:pt x="18" y="177"/>
                    <a:pt x="17" y="178"/>
                    <a:pt x="17" y="178"/>
                  </a:cubicBezTo>
                  <a:cubicBezTo>
                    <a:pt x="17" y="178"/>
                    <a:pt x="17" y="178"/>
                    <a:pt x="17" y="178"/>
                  </a:cubicBezTo>
                  <a:cubicBezTo>
                    <a:pt x="16" y="178"/>
                    <a:pt x="16" y="178"/>
                    <a:pt x="16" y="178"/>
                  </a:cubicBezTo>
                  <a:cubicBezTo>
                    <a:pt x="16" y="177"/>
                    <a:pt x="16" y="177"/>
                    <a:pt x="16" y="177"/>
                  </a:cubicBezTo>
                  <a:cubicBezTo>
                    <a:pt x="16" y="176"/>
                    <a:pt x="16" y="174"/>
                    <a:pt x="16" y="173"/>
                  </a:cubicBezTo>
                  <a:cubicBezTo>
                    <a:pt x="16" y="172"/>
                    <a:pt x="16" y="172"/>
                    <a:pt x="16" y="171"/>
                  </a:cubicBezTo>
                  <a:cubicBezTo>
                    <a:pt x="16" y="170"/>
                    <a:pt x="16" y="170"/>
                    <a:pt x="16" y="170"/>
                  </a:cubicBezTo>
                  <a:cubicBezTo>
                    <a:pt x="16" y="170"/>
                    <a:pt x="16" y="170"/>
                    <a:pt x="16" y="169"/>
                  </a:cubicBezTo>
                  <a:cubicBezTo>
                    <a:pt x="13" y="162"/>
                    <a:pt x="11" y="157"/>
                    <a:pt x="9" y="151"/>
                  </a:cubicBezTo>
                  <a:cubicBezTo>
                    <a:pt x="7" y="146"/>
                    <a:pt x="6" y="140"/>
                    <a:pt x="5" y="133"/>
                  </a:cubicBezTo>
                  <a:cubicBezTo>
                    <a:pt x="5" y="132"/>
                    <a:pt x="5" y="131"/>
                    <a:pt x="5" y="130"/>
                  </a:cubicBezTo>
                  <a:cubicBezTo>
                    <a:pt x="5" y="117"/>
                    <a:pt x="9" y="103"/>
                    <a:pt x="16" y="92"/>
                  </a:cubicBezTo>
                  <a:cubicBezTo>
                    <a:pt x="20" y="88"/>
                    <a:pt x="24" y="84"/>
                    <a:pt x="28" y="81"/>
                  </a:cubicBezTo>
                  <a:cubicBezTo>
                    <a:pt x="33" y="77"/>
                    <a:pt x="37" y="72"/>
                    <a:pt x="39" y="66"/>
                  </a:cubicBezTo>
                  <a:cubicBezTo>
                    <a:pt x="40" y="66"/>
                    <a:pt x="41" y="66"/>
                    <a:pt x="41" y="66"/>
                  </a:cubicBezTo>
                  <a:moveTo>
                    <a:pt x="39" y="62"/>
                  </a:moveTo>
                  <a:cubicBezTo>
                    <a:pt x="39" y="62"/>
                    <a:pt x="38" y="62"/>
                    <a:pt x="38" y="62"/>
                  </a:cubicBezTo>
                  <a:cubicBezTo>
                    <a:pt x="37" y="61"/>
                    <a:pt x="36" y="61"/>
                    <a:pt x="36" y="61"/>
                  </a:cubicBezTo>
                  <a:cubicBezTo>
                    <a:pt x="36" y="60"/>
                    <a:pt x="36" y="60"/>
                    <a:pt x="36" y="60"/>
                  </a:cubicBezTo>
                  <a:cubicBezTo>
                    <a:pt x="35" y="59"/>
                    <a:pt x="35" y="59"/>
                    <a:pt x="35" y="59"/>
                  </a:cubicBezTo>
                  <a:cubicBezTo>
                    <a:pt x="35" y="59"/>
                    <a:pt x="35" y="59"/>
                    <a:pt x="35" y="59"/>
                  </a:cubicBezTo>
                  <a:cubicBezTo>
                    <a:pt x="35" y="59"/>
                    <a:pt x="35" y="59"/>
                    <a:pt x="35" y="59"/>
                  </a:cubicBezTo>
                  <a:cubicBezTo>
                    <a:pt x="36" y="59"/>
                    <a:pt x="37" y="59"/>
                    <a:pt x="38" y="59"/>
                  </a:cubicBezTo>
                  <a:cubicBezTo>
                    <a:pt x="38" y="59"/>
                    <a:pt x="39" y="59"/>
                    <a:pt x="39" y="59"/>
                  </a:cubicBezTo>
                  <a:cubicBezTo>
                    <a:pt x="40" y="59"/>
                    <a:pt x="40" y="59"/>
                    <a:pt x="41" y="59"/>
                  </a:cubicBezTo>
                  <a:cubicBezTo>
                    <a:pt x="40" y="60"/>
                    <a:pt x="40" y="61"/>
                    <a:pt x="39" y="62"/>
                  </a:cubicBezTo>
                  <a:moveTo>
                    <a:pt x="124" y="64"/>
                  </a:moveTo>
                  <a:cubicBezTo>
                    <a:pt x="123" y="64"/>
                    <a:pt x="123" y="64"/>
                    <a:pt x="122" y="64"/>
                  </a:cubicBezTo>
                  <a:cubicBezTo>
                    <a:pt x="123" y="62"/>
                    <a:pt x="125" y="60"/>
                    <a:pt x="126" y="58"/>
                  </a:cubicBezTo>
                  <a:cubicBezTo>
                    <a:pt x="127" y="58"/>
                    <a:pt x="129" y="58"/>
                    <a:pt x="130" y="58"/>
                  </a:cubicBezTo>
                  <a:cubicBezTo>
                    <a:pt x="130" y="58"/>
                    <a:pt x="131" y="58"/>
                    <a:pt x="131" y="58"/>
                  </a:cubicBezTo>
                  <a:cubicBezTo>
                    <a:pt x="131" y="60"/>
                    <a:pt x="131" y="62"/>
                    <a:pt x="131" y="64"/>
                  </a:cubicBezTo>
                  <a:cubicBezTo>
                    <a:pt x="129" y="64"/>
                    <a:pt x="127" y="64"/>
                    <a:pt x="124" y="64"/>
                  </a:cubicBezTo>
                  <a:cubicBezTo>
                    <a:pt x="124" y="64"/>
                    <a:pt x="124" y="64"/>
                    <a:pt x="124" y="64"/>
                  </a:cubicBezTo>
                  <a:cubicBezTo>
                    <a:pt x="124" y="64"/>
                    <a:pt x="124" y="64"/>
                    <a:pt x="124" y="64"/>
                  </a:cubicBezTo>
                  <a:moveTo>
                    <a:pt x="44" y="62"/>
                  </a:moveTo>
                  <a:cubicBezTo>
                    <a:pt x="45" y="61"/>
                    <a:pt x="46" y="60"/>
                    <a:pt x="46" y="59"/>
                  </a:cubicBezTo>
                  <a:cubicBezTo>
                    <a:pt x="46" y="59"/>
                    <a:pt x="46" y="59"/>
                    <a:pt x="46" y="59"/>
                  </a:cubicBezTo>
                  <a:cubicBezTo>
                    <a:pt x="48" y="58"/>
                    <a:pt x="51" y="58"/>
                    <a:pt x="54" y="58"/>
                  </a:cubicBezTo>
                  <a:cubicBezTo>
                    <a:pt x="53" y="59"/>
                    <a:pt x="53" y="59"/>
                    <a:pt x="52" y="60"/>
                  </a:cubicBezTo>
                  <a:cubicBezTo>
                    <a:pt x="52" y="61"/>
                    <a:pt x="52" y="61"/>
                    <a:pt x="52" y="61"/>
                  </a:cubicBezTo>
                  <a:cubicBezTo>
                    <a:pt x="50" y="61"/>
                    <a:pt x="48" y="61"/>
                    <a:pt x="45" y="62"/>
                  </a:cubicBezTo>
                  <a:cubicBezTo>
                    <a:pt x="44" y="62"/>
                    <a:pt x="44" y="62"/>
                    <a:pt x="44" y="62"/>
                  </a:cubicBezTo>
                  <a:moveTo>
                    <a:pt x="117" y="64"/>
                  </a:moveTo>
                  <a:cubicBezTo>
                    <a:pt x="115" y="64"/>
                    <a:pt x="113" y="63"/>
                    <a:pt x="111" y="63"/>
                  </a:cubicBezTo>
                  <a:cubicBezTo>
                    <a:pt x="112" y="61"/>
                    <a:pt x="113" y="59"/>
                    <a:pt x="115" y="57"/>
                  </a:cubicBezTo>
                  <a:cubicBezTo>
                    <a:pt x="117" y="58"/>
                    <a:pt x="119" y="58"/>
                    <a:pt x="121" y="58"/>
                  </a:cubicBezTo>
                  <a:cubicBezTo>
                    <a:pt x="119" y="60"/>
                    <a:pt x="118" y="62"/>
                    <a:pt x="117" y="64"/>
                  </a:cubicBezTo>
                  <a:moveTo>
                    <a:pt x="57" y="61"/>
                  </a:moveTo>
                  <a:cubicBezTo>
                    <a:pt x="58" y="60"/>
                    <a:pt x="58" y="58"/>
                    <a:pt x="59" y="57"/>
                  </a:cubicBezTo>
                  <a:cubicBezTo>
                    <a:pt x="61" y="57"/>
                    <a:pt x="63" y="56"/>
                    <a:pt x="65" y="56"/>
                  </a:cubicBezTo>
                  <a:cubicBezTo>
                    <a:pt x="65" y="56"/>
                    <a:pt x="65" y="56"/>
                    <a:pt x="65" y="56"/>
                  </a:cubicBezTo>
                  <a:cubicBezTo>
                    <a:pt x="65" y="57"/>
                    <a:pt x="64" y="58"/>
                    <a:pt x="64" y="59"/>
                  </a:cubicBezTo>
                  <a:cubicBezTo>
                    <a:pt x="64" y="60"/>
                    <a:pt x="64" y="60"/>
                    <a:pt x="64" y="60"/>
                  </a:cubicBezTo>
                  <a:cubicBezTo>
                    <a:pt x="62" y="60"/>
                    <a:pt x="59" y="61"/>
                    <a:pt x="57" y="61"/>
                  </a:cubicBezTo>
                  <a:moveTo>
                    <a:pt x="106" y="62"/>
                  </a:moveTo>
                  <a:cubicBezTo>
                    <a:pt x="104" y="62"/>
                    <a:pt x="102" y="61"/>
                    <a:pt x="100" y="61"/>
                  </a:cubicBezTo>
                  <a:cubicBezTo>
                    <a:pt x="102" y="59"/>
                    <a:pt x="103" y="57"/>
                    <a:pt x="104" y="56"/>
                  </a:cubicBezTo>
                  <a:cubicBezTo>
                    <a:pt x="106" y="56"/>
                    <a:pt x="108" y="57"/>
                    <a:pt x="110" y="57"/>
                  </a:cubicBezTo>
                  <a:cubicBezTo>
                    <a:pt x="109" y="59"/>
                    <a:pt x="107" y="60"/>
                    <a:pt x="106" y="62"/>
                  </a:cubicBezTo>
                  <a:moveTo>
                    <a:pt x="69" y="60"/>
                  </a:moveTo>
                  <a:cubicBezTo>
                    <a:pt x="69" y="58"/>
                    <a:pt x="70" y="57"/>
                    <a:pt x="71" y="56"/>
                  </a:cubicBezTo>
                  <a:cubicBezTo>
                    <a:pt x="71" y="55"/>
                    <a:pt x="71" y="55"/>
                    <a:pt x="71" y="55"/>
                  </a:cubicBezTo>
                  <a:cubicBezTo>
                    <a:pt x="73" y="55"/>
                    <a:pt x="74" y="55"/>
                    <a:pt x="76" y="54"/>
                  </a:cubicBezTo>
                  <a:cubicBezTo>
                    <a:pt x="75" y="56"/>
                    <a:pt x="74" y="57"/>
                    <a:pt x="73" y="58"/>
                  </a:cubicBezTo>
                  <a:cubicBezTo>
                    <a:pt x="73" y="59"/>
                    <a:pt x="73" y="59"/>
                    <a:pt x="73" y="59"/>
                  </a:cubicBezTo>
                  <a:cubicBezTo>
                    <a:pt x="72" y="59"/>
                    <a:pt x="70" y="59"/>
                    <a:pt x="69" y="60"/>
                  </a:cubicBezTo>
                  <a:moveTo>
                    <a:pt x="96" y="60"/>
                  </a:moveTo>
                  <a:cubicBezTo>
                    <a:pt x="95" y="59"/>
                    <a:pt x="94" y="59"/>
                    <a:pt x="93" y="59"/>
                  </a:cubicBezTo>
                  <a:cubicBezTo>
                    <a:pt x="94" y="57"/>
                    <a:pt x="95" y="55"/>
                    <a:pt x="96" y="54"/>
                  </a:cubicBezTo>
                  <a:cubicBezTo>
                    <a:pt x="97" y="54"/>
                    <a:pt x="97" y="54"/>
                    <a:pt x="97" y="54"/>
                  </a:cubicBezTo>
                  <a:cubicBezTo>
                    <a:pt x="97" y="54"/>
                    <a:pt x="98" y="55"/>
                    <a:pt x="99" y="55"/>
                  </a:cubicBezTo>
                  <a:cubicBezTo>
                    <a:pt x="98" y="56"/>
                    <a:pt x="97" y="58"/>
                    <a:pt x="96" y="60"/>
                  </a:cubicBezTo>
                  <a:moveTo>
                    <a:pt x="79" y="58"/>
                  </a:moveTo>
                  <a:cubicBezTo>
                    <a:pt x="79" y="56"/>
                    <a:pt x="80" y="55"/>
                    <a:pt x="81" y="54"/>
                  </a:cubicBezTo>
                  <a:cubicBezTo>
                    <a:pt x="82" y="53"/>
                    <a:pt x="82" y="53"/>
                    <a:pt x="82" y="53"/>
                  </a:cubicBezTo>
                  <a:cubicBezTo>
                    <a:pt x="82" y="53"/>
                    <a:pt x="83" y="53"/>
                    <a:pt x="83" y="53"/>
                  </a:cubicBezTo>
                  <a:cubicBezTo>
                    <a:pt x="83" y="54"/>
                    <a:pt x="84" y="55"/>
                    <a:pt x="84" y="55"/>
                  </a:cubicBezTo>
                  <a:cubicBezTo>
                    <a:pt x="84" y="56"/>
                    <a:pt x="83" y="56"/>
                    <a:pt x="83" y="56"/>
                  </a:cubicBezTo>
                  <a:cubicBezTo>
                    <a:pt x="83" y="57"/>
                    <a:pt x="83" y="57"/>
                    <a:pt x="82" y="57"/>
                  </a:cubicBezTo>
                  <a:cubicBezTo>
                    <a:pt x="82" y="57"/>
                    <a:pt x="82" y="57"/>
                    <a:pt x="82" y="57"/>
                  </a:cubicBezTo>
                  <a:cubicBezTo>
                    <a:pt x="81" y="57"/>
                    <a:pt x="81" y="57"/>
                    <a:pt x="81" y="57"/>
                  </a:cubicBezTo>
                  <a:cubicBezTo>
                    <a:pt x="81" y="57"/>
                    <a:pt x="81" y="57"/>
                    <a:pt x="81" y="57"/>
                  </a:cubicBezTo>
                  <a:cubicBezTo>
                    <a:pt x="80" y="57"/>
                    <a:pt x="80" y="57"/>
                    <a:pt x="80" y="57"/>
                  </a:cubicBezTo>
                  <a:cubicBezTo>
                    <a:pt x="80" y="58"/>
                    <a:pt x="79" y="58"/>
                    <a:pt x="79" y="58"/>
                  </a:cubicBezTo>
                  <a:moveTo>
                    <a:pt x="89" y="57"/>
                  </a:moveTo>
                  <a:cubicBezTo>
                    <a:pt x="88" y="57"/>
                    <a:pt x="88" y="57"/>
                    <a:pt x="88" y="57"/>
                  </a:cubicBezTo>
                  <a:cubicBezTo>
                    <a:pt x="88" y="56"/>
                    <a:pt x="88" y="56"/>
                    <a:pt x="88" y="55"/>
                  </a:cubicBezTo>
                  <a:cubicBezTo>
                    <a:pt x="88" y="54"/>
                    <a:pt x="87" y="52"/>
                    <a:pt x="87" y="51"/>
                  </a:cubicBezTo>
                  <a:cubicBezTo>
                    <a:pt x="87" y="51"/>
                    <a:pt x="87" y="51"/>
                    <a:pt x="87" y="51"/>
                  </a:cubicBezTo>
                  <a:cubicBezTo>
                    <a:pt x="87" y="51"/>
                    <a:pt x="87" y="51"/>
                    <a:pt x="87" y="51"/>
                  </a:cubicBezTo>
                  <a:cubicBezTo>
                    <a:pt x="87" y="51"/>
                    <a:pt x="88" y="51"/>
                    <a:pt x="88" y="51"/>
                  </a:cubicBezTo>
                  <a:cubicBezTo>
                    <a:pt x="89" y="52"/>
                    <a:pt x="90" y="52"/>
                    <a:pt x="91" y="52"/>
                  </a:cubicBezTo>
                  <a:cubicBezTo>
                    <a:pt x="90" y="54"/>
                    <a:pt x="89" y="55"/>
                    <a:pt x="89" y="57"/>
                  </a:cubicBezTo>
                  <a:moveTo>
                    <a:pt x="37" y="48"/>
                  </a:moveTo>
                  <a:cubicBezTo>
                    <a:pt x="38" y="48"/>
                    <a:pt x="38" y="48"/>
                    <a:pt x="39" y="48"/>
                  </a:cubicBezTo>
                  <a:cubicBezTo>
                    <a:pt x="39" y="47"/>
                    <a:pt x="39" y="47"/>
                    <a:pt x="40" y="47"/>
                  </a:cubicBezTo>
                  <a:cubicBezTo>
                    <a:pt x="40" y="47"/>
                    <a:pt x="41" y="47"/>
                    <a:pt x="41" y="47"/>
                  </a:cubicBezTo>
                  <a:cubicBezTo>
                    <a:pt x="40" y="50"/>
                    <a:pt x="40" y="52"/>
                    <a:pt x="38" y="54"/>
                  </a:cubicBezTo>
                  <a:cubicBezTo>
                    <a:pt x="38" y="55"/>
                    <a:pt x="38" y="55"/>
                    <a:pt x="38" y="55"/>
                  </a:cubicBezTo>
                  <a:cubicBezTo>
                    <a:pt x="38" y="55"/>
                    <a:pt x="38" y="55"/>
                    <a:pt x="38" y="55"/>
                  </a:cubicBezTo>
                  <a:cubicBezTo>
                    <a:pt x="38" y="55"/>
                    <a:pt x="38" y="55"/>
                    <a:pt x="38" y="55"/>
                  </a:cubicBezTo>
                  <a:cubicBezTo>
                    <a:pt x="37" y="55"/>
                    <a:pt x="36" y="55"/>
                    <a:pt x="35" y="54"/>
                  </a:cubicBezTo>
                  <a:cubicBezTo>
                    <a:pt x="35" y="54"/>
                    <a:pt x="34" y="54"/>
                    <a:pt x="34" y="52"/>
                  </a:cubicBezTo>
                  <a:cubicBezTo>
                    <a:pt x="34" y="51"/>
                    <a:pt x="34" y="51"/>
                    <a:pt x="34" y="51"/>
                  </a:cubicBezTo>
                  <a:cubicBezTo>
                    <a:pt x="34" y="51"/>
                    <a:pt x="34" y="50"/>
                    <a:pt x="35" y="49"/>
                  </a:cubicBezTo>
                  <a:cubicBezTo>
                    <a:pt x="35" y="49"/>
                    <a:pt x="36" y="48"/>
                    <a:pt x="37" y="48"/>
                  </a:cubicBezTo>
                  <a:cubicBezTo>
                    <a:pt x="37" y="48"/>
                    <a:pt x="37" y="48"/>
                    <a:pt x="37" y="48"/>
                  </a:cubicBezTo>
                  <a:moveTo>
                    <a:pt x="91" y="48"/>
                  </a:moveTo>
                  <a:cubicBezTo>
                    <a:pt x="91" y="48"/>
                    <a:pt x="90" y="48"/>
                    <a:pt x="89" y="47"/>
                  </a:cubicBezTo>
                  <a:cubicBezTo>
                    <a:pt x="89" y="47"/>
                    <a:pt x="89" y="47"/>
                    <a:pt x="89" y="47"/>
                  </a:cubicBezTo>
                  <a:cubicBezTo>
                    <a:pt x="89" y="46"/>
                    <a:pt x="89" y="46"/>
                    <a:pt x="89" y="46"/>
                  </a:cubicBezTo>
                  <a:cubicBezTo>
                    <a:pt x="90" y="46"/>
                    <a:pt x="90" y="46"/>
                    <a:pt x="91" y="46"/>
                  </a:cubicBezTo>
                  <a:cubicBezTo>
                    <a:pt x="91" y="47"/>
                    <a:pt x="91" y="47"/>
                    <a:pt x="91" y="48"/>
                  </a:cubicBezTo>
                  <a:moveTo>
                    <a:pt x="43" y="55"/>
                  </a:moveTo>
                  <a:cubicBezTo>
                    <a:pt x="44" y="52"/>
                    <a:pt x="45" y="49"/>
                    <a:pt x="45" y="47"/>
                  </a:cubicBezTo>
                  <a:cubicBezTo>
                    <a:pt x="48" y="46"/>
                    <a:pt x="51" y="46"/>
                    <a:pt x="54" y="45"/>
                  </a:cubicBezTo>
                  <a:cubicBezTo>
                    <a:pt x="53" y="48"/>
                    <a:pt x="52" y="51"/>
                    <a:pt x="51" y="53"/>
                  </a:cubicBezTo>
                  <a:cubicBezTo>
                    <a:pt x="51" y="54"/>
                    <a:pt x="51" y="54"/>
                    <a:pt x="51" y="54"/>
                  </a:cubicBezTo>
                  <a:cubicBezTo>
                    <a:pt x="48" y="54"/>
                    <a:pt x="45" y="54"/>
                    <a:pt x="43" y="55"/>
                  </a:cubicBezTo>
                  <a:moveTo>
                    <a:pt x="56" y="53"/>
                  </a:moveTo>
                  <a:cubicBezTo>
                    <a:pt x="57" y="50"/>
                    <a:pt x="58" y="48"/>
                    <a:pt x="59" y="45"/>
                  </a:cubicBezTo>
                  <a:cubicBezTo>
                    <a:pt x="61" y="45"/>
                    <a:pt x="64" y="44"/>
                    <a:pt x="66" y="44"/>
                  </a:cubicBezTo>
                  <a:cubicBezTo>
                    <a:pt x="65" y="47"/>
                    <a:pt x="64" y="49"/>
                    <a:pt x="63" y="52"/>
                  </a:cubicBezTo>
                  <a:cubicBezTo>
                    <a:pt x="61" y="52"/>
                    <a:pt x="58" y="53"/>
                    <a:pt x="56" y="53"/>
                  </a:cubicBezTo>
                  <a:moveTo>
                    <a:pt x="96" y="49"/>
                  </a:moveTo>
                  <a:cubicBezTo>
                    <a:pt x="95" y="49"/>
                    <a:pt x="95" y="49"/>
                    <a:pt x="95" y="49"/>
                  </a:cubicBezTo>
                  <a:cubicBezTo>
                    <a:pt x="95" y="49"/>
                    <a:pt x="95" y="48"/>
                    <a:pt x="95" y="48"/>
                  </a:cubicBezTo>
                  <a:cubicBezTo>
                    <a:pt x="95" y="47"/>
                    <a:pt x="96" y="46"/>
                    <a:pt x="96" y="45"/>
                  </a:cubicBezTo>
                  <a:cubicBezTo>
                    <a:pt x="97" y="44"/>
                    <a:pt x="99" y="44"/>
                    <a:pt x="100" y="43"/>
                  </a:cubicBezTo>
                  <a:cubicBezTo>
                    <a:pt x="100" y="45"/>
                    <a:pt x="100" y="46"/>
                    <a:pt x="100" y="48"/>
                  </a:cubicBezTo>
                  <a:cubicBezTo>
                    <a:pt x="99" y="48"/>
                    <a:pt x="98" y="49"/>
                    <a:pt x="96" y="49"/>
                  </a:cubicBezTo>
                  <a:moveTo>
                    <a:pt x="68" y="51"/>
                  </a:moveTo>
                  <a:cubicBezTo>
                    <a:pt x="69" y="49"/>
                    <a:pt x="70" y="46"/>
                    <a:pt x="71" y="43"/>
                  </a:cubicBezTo>
                  <a:cubicBezTo>
                    <a:pt x="73" y="43"/>
                    <a:pt x="75" y="43"/>
                    <a:pt x="76" y="43"/>
                  </a:cubicBezTo>
                  <a:cubicBezTo>
                    <a:pt x="75" y="45"/>
                    <a:pt x="74" y="48"/>
                    <a:pt x="73" y="50"/>
                  </a:cubicBezTo>
                  <a:cubicBezTo>
                    <a:pt x="72" y="51"/>
                    <a:pt x="70" y="51"/>
                    <a:pt x="68" y="51"/>
                  </a:cubicBezTo>
                  <a:moveTo>
                    <a:pt x="78" y="50"/>
                  </a:moveTo>
                  <a:cubicBezTo>
                    <a:pt x="79" y="47"/>
                    <a:pt x="80" y="45"/>
                    <a:pt x="81" y="43"/>
                  </a:cubicBezTo>
                  <a:cubicBezTo>
                    <a:pt x="81" y="43"/>
                    <a:pt x="82" y="43"/>
                    <a:pt x="83" y="43"/>
                  </a:cubicBezTo>
                  <a:cubicBezTo>
                    <a:pt x="83" y="43"/>
                    <a:pt x="84" y="43"/>
                    <a:pt x="84" y="44"/>
                  </a:cubicBezTo>
                  <a:cubicBezTo>
                    <a:pt x="85" y="44"/>
                    <a:pt x="85" y="44"/>
                    <a:pt x="85" y="45"/>
                  </a:cubicBezTo>
                  <a:cubicBezTo>
                    <a:pt x="85" y="45"/>
                    <a:pt x="85" y="45"/>
                    <a:pt x="85" y="45"/>
                  </a:cubicBezTo>
                  <a:cubicBezTo>
                    <a:pt x="85" y="46"/>
                    <a:pt x="85" y="46"/>
                    <a:pt x="85" y="46"/>
                  </a:cubicBezTo>
                  <a:cubicBezTo>
                    <a:pt x="84" y="46"/>
                    <a:pt x="84" y="46"/>
                    <a:pt x="84" y="46"/>
                  </a:cubicBezTo>
                  <a:cubicBezTo>
                    <a:pt x="84" y="47"/>
                    <a:pt x="84" y="47"/>
                    <a:pt x="84" y="47"/>
                  </a:cubicBezTo>
                  <a:cubicBezTo>
                    <a:pt x="84" y="47"/>
                    <a:pt x="84" y="47"/>
                    <a:pt x="84" y="47"/>
                  </a:cubicBezTo>
                  <a:cubicBezTo>
                    <a:pt x="83" y="48"/>
                    <a:pt x="83" y="49"/>
                    <a:pt x="82" y="49"/>
                  </a:cubicBezTo>
                  <a:cubicBezTo>
                    <a:pt x="82" y="49"/>
                    <a:pt x="82" y="49"/>
                    <a:pt x="81" y="49"/>
                  </a:cubicBezTo>
                  <a:cubicBezTo>
                    <a:pt x="80" y="49"/>
                    <a:pt x="79" y="49"/>
                    <a:pt x="78" y="50"/>
                  </a:cubicBezTo>
                  <a:moveTo>
                    <a:pt x="104" y="45"/>
                  </a:moveTo>
                  <a:cubicBezTo>
                    <a:pt x="105" y="44"/>
                    <a:pt x="105" y="42"/>
                    <a:pt x="105" y="41"/>
                  </a:cubicBezTo>
                  <a:cubicBezTo>
                    <a:pt x="107" y="40"/>
                    <a:pt x="109" y="39"/>
                    <a:pt x="110" y="37"/>
                  </a:cubicBezTo>
                  <a:cubicBezTo>
                    <a:pt x="111" y="38"/>
                    <a:pt x="111" y="39"/>
                    <a:pt x="111" y="40"/>
                  </a:cubicBezTo>
                  <a:cubicBezTo>
                    <a:pt x="109" y="42"/>
                    <a:pt x="107" y="44"/>
                    <a:pt x="104" y="45"/>
                  </a:cubicBezTo>
                  <a:moveTo>
                    <a:pt x="47" y="35"/>
                  </a:moveTo>
                  <a:cubicBezTo>
                    <a:pt x="48" y="35"/>
                    <a:pt x="48" y="35"/>
                    <a:pt x="48" y="35"/>
                  </a:cubicBezTo>
                  <a:cubicBezTo>
                    <a:pt x="49" y="35"/>
                    <a:pt x="50" y="35"/>
                    <a:pt x="50" y="34"/>
                  </a:cubicBezTo>
                  <a:cubicBezTo>
                    <a:pt x="50" y="33"/>
                    <a:pt x="50" y="32"/>
                    <a:pt x="50" y="32"/>
                  </a:cubicBezTo>
                  <a:cubicBezTo>
                    <a:pt x="50" y="30"/>
                    <a:pt x="50" y="29"/>
                    <a:pt x="49" y="28"/>
                  </a:cubicBezTo>
                  <a:cubicBezTo>
                    <a:pt x="46" y="21"/>
                    <a:pt x="41" y="14"/>
                    <a:pt x="39" y="8"/>
                  </a:cubicBezTo>
                  <a:cubicBezTo>
                    <a:pt x="39" y="8"/>
                    <a:pt x="39" y="8"/>
                    <a:pt x="39" y="8"/>
                  </a:cubicBezTo>
                  <a:cubicBezTo>
                    <a:pt x="39" y="7"/>
                    <a:pt x="39" y="7"/>
                    <a:pt x="40" y="7"/>
                  </a:cubicBezTo>
                  <a:cubicBezTo>
                    <a:pt x="50" y="7"/>
                    <a:pt x="56" y="5"/>
                    <a:pt x="65" y="5"/>
                  </a:cubicBezTo>
                  <a:cubicBezTo>
                    <a:pt x="65" y="5"/>
                    <a:pt x="65" y="5"/>
                    <a:pt x="65" y="5"/>
                  </a:cubicBezTo>
                  <a:cubicBezTo>
                    <a:pt x="65" y="5"/>
                    <a:pt x="65" y="5"/>
                    <a:pt x="65" y="5"/>
                  </a:cubicBezTo>
                  <a:cubicBezTo>
                    <a:pt x="65" y="5"/>
                    <a:pt x="65" y="5"/>
                    <a:pt x="65" y="5"/>
                  </a:cubicBezTo>
                  <a:cubicBezTo>
                    <a:pt x="65" y="6"/>
                    <a:pt x="65" y="6"/>
                    <a:pt x="65" y="6"/>
                  </a:cubicBezTo>
                  <a:cubicBezTo>
                    <a:pt x="65" y="6"/>
                    <a:pt x="65" y="6"/>
                    <a:pt x="65" y="6"/>
                  </a:cubicBezTo>
                  <a:cubicBezTo>
                    <a:pt x="64" y="8"/>
                    <a:pt x="62" y="11"/>
                    <a:pt x="61" y="14"/>
                  </a:cubicBezTo>
                  <a:cubicBezTo>
                    <a:pt x="61" y="16"/>
                    <a:pt x="60" y="19"/>
                    <a:pt x="60" y="21"/>
                  </a:cubicBezTo>
                  <a:cubicBezTo>
                    <a:pt x="60" y="24"/>
                    <a:pt x="61" y="27"/>
                    <a:pt x="63" y="30"/>
                  </a:cubicBezTo>
                  <a:cubicBezTo>
                    <a:pt x="63" y="31"/>
                    <a:pt x="64" y="32"/>
                    <a:pt x="65" y="32"/>
                  </a:cubicBezTo>
                  <a:cubicBezTo>
                    <a:pt x="65" y="32"/>
                    <a:pt x="65" y="32"/>
                    <a:pt x="65" y="32"/>
                  </a:cubicBezTo>
                  <a:cubicBezTo>
                    <a:pt x="66" y="31"/>
                    <a:pt x="67" y="31"/>
                    <a:pt x="67" y="30"/>
                  </a:cubicBezTo>
                  <a:cubicBezTo>
                    <a:pt x="69" y="26"/>
                    <a:pt x="69" y="23"/>
                    <a:pt x="70" y="19"/>
                  </a:cubicBezTo>
                  <a:cubicBezTo>
                    <a:pt x="71" y="16"/>
                    <a:pt x="72" y="13"/>
                    <a:pt x="74" y="10"/>
                  </a:cubicBezTo>
                  <a:cubicBezTo>
                    <a:pt x="75" y="9"/>
                    <a:pt x="76" y="9"/>
                    <a:pt x="78" y="8"/>
                  </a:cubicBezTo>
                  <a:cubicBezTo>
                    <a:pt x="79" y="9"/>
                    <a:pt x="79" y="9"/>
                    <a:pt x="80" y="10"/>
                  </a:cubicBezTo>
                  <a:cubicBezTo>
                    <a:pt x="85" y="10"/>
                    <a:pt x="90" y="11"/>
                    <a:pt x="94" y="13"/>
                  </a:cubicBezTo>
                  <a:cubicBezTo>
                    <a:pt x="86" y="19"/>
                    <a:pt x="80" y="29"/>
                    <a:pt x="79" y="38"/>
                  </a:cubicBezTo>
                  <a:cubicBezTo>
                    <a:pt x="78" y="38"/>
                    <a:pt x="78" y="38"/>
                    <a:pt x="78" y="38"/>
                  </a:cubicBezTo>
                  <a:cubicBezTo>
                    <a:pt x="75" y="39"/>
                    <a:pt x="65" y="40"/>
                    <a:pt x="56" y="41"/>
                  </a:cubicBezTo>
                  <a:cubicBezTo>
                    <a:pt x="52" y="41"/>
                    <a:pt x="47" y="42"/>
                    <a:pt x="44" y="42"/>
                  </a:cubicBezTo>
                  <a:cubicBezTo>
                    <a:pt x="42" y="43"/>
                    <a:pt x="40" y="43"/>
                    <a:pt x="39" y="43"/>
                  </a:cubicBezTo>
                  <a:cubicBezTo>
                    <a:pt x="39" y="42"/>
                    <a:pt x="39" y="41"/>
                    <a:pt x="39" y="40"/>
                  </a:cubicBezTo>
                  <a:cubicBezTo>
                    <a:pt x="37" y="35"/>
                    <a:pt x="35" y="31"/>
                    <a:pt x="31" y="27"/>
                  </a:cubicBezTo>
                  <a:cubicBezTo>
                    <a:pt x="29" y="24"/>
                    <a:pt x="25" y="22"/>
                    <a:pt x="21" y="20"/>
                  </a:cubicBezTo>
                  <a:cubicBezTo>
                    <a:pt x="24" y="17"/>
                    <a:pt x="27" y="16"/>
                    <a:pt x="31" y="15"/>
                  </a:cubicBezTo>
                  <a:cubicBezTo>
                    <a:pt x="33" y="18"/>
                    <a:pt x="36" y="24"/>
                    <a:pt x="41" y="32"/>
                  </a:cubicBezTo>
                  <a:cubicBezTo>
                    <a:pt x="42" y="33"/>
                    <a:pt x="43" y="34"/>
                    <a:pt x="44" y="34"/>
                  </a:cubicBezTo>
                  <a:cubicBezTo>
                    <a:pt x="45" y="35"/>
                    <a:pt x="46" y="35"/>
                    <a:pt x="47" y="35"/>
                  </a:cubicBezTo>
                  <a:moveTo>
                    <a:pt x="65" y="0"/>
                  </a:moveTo>
                  <a:cubicBezTo>
                    <a:pt x="65" y="0"/>
                    <a:pt x="65" y="0"/>
                    <a:pt x="65" y="0"/>
                  </a:cubicBezTo>
                  <a:cubicBezTo>
                    <a:pt x="65" y="0"/>
                    <a:pt x="65" y="0"/>
                    <a:pt x="65" y="0"/>
                  </a:cubicBezTo>
                  <a:cubicBezTo>
                    <a:pt x="65" y="0"/>
                    <a:pt x="65" y="0"/>
                    <a:pt x="65" y="0"/>
                  </a:cubicBezTo>
                  <a:cubicBezTo>
                    <a:pt x="55" y="0"/>
                    <a:pt x="49" y="1"/>
                    <a:pt x="40" y="1"/>
                  </a:cubicBezTo>
                  <a:cubicBezTo>
                    <a:pt x="36" y="1"/>
                    <a:pt x="33" y="4"/>
                    <a:pt x="33" y="8"/>
                  </a:cubicBezTo>
                  <a:cubicBezTo>
                    <a:pt x="33" y="9"/>
                    <a:pt x="33" y="9"/>
                    <a:pt x="34" y="10"/>
                  </a:cubicBezTo>
                  <a:cubicBezTo>
                    <a:pt x="34" y="11"/>
                    <a:pt x="34" y="11"/>
                    <a:pt x="34" y="11"/>
                  </a:cubicBezTo>
                  <a:cubicBezTo>
                    <a:pt x="34" y="10"/>
                    <a:pt x="33" y="10"/>
                    <a:pt x="32" y="10"/>
                  </a:cubicBezTo>
                  <a:cubicBezTo>
                    <a:pt x="32" y="10"/>
                    <a:pt x="32" y="10"/>
                    <a:pt x="31" y="10"/>
                  </a:cubicBezTo>
                  <a:cubicBezTo>
                    <a:pt x="31" y="10"/>
                    <a:pt x="31" y="10"/>
                    <a:pt x="31" y="10"/>
                  </a:cubicBezTo>
                  <a:cubicBezTo>
                    <a:pt x="25" y="10"/>
                    <a:pt x="19" y="14"/>
                    <a:pt x="15" y="19"/>
                  </a:cubicBezTo>
                  <a:cubicBezTo>
                    <a:pt x="15" y="20"/>
                    <a:pt x="15" y="21"/>
                    <a:pt x="16" y="22"/>
                  </a:cubicBezTo>
                  <a:cubicBezTo>
                    <a:pt x="16" y="23"/>
                    <a:pt x="16" y="23"/>
                    <a:pt x="17" y="24"/>
                  </a:cubicBezTo>
                  <a:cubicBezTo>
                    <a:pt x="21" y="26"/>
                    <a:pt x="25" y="28"/>
                    <a:pt x="28" y="31"/>
                  </a:cubicBezTo>
                  <a:cubicBezTo>
                    <a:pt x="30" y="34"/>
                    <a:pt x="32" y="37"/>
                    <a:pt x="34" y="42"/>
                  </a:cubicBezTo>
                  <a:cubicBezTo>
                    <a:pt x="34" y="42"/>
                    <a:pt x="34" y="43"/>
                    <a:pt x="34" y="44"/>
                  </a:cubicBezTo>
                  <a:cubicBezTo>
                    <a:pt x="33" y="45"/>
                    <a:pt x="33" y="46"/>
                    <a:pt x="32" y="46"/>
                  </a:cubicBezTo>
                  <a:cubicBezTo>
                    <a:pt x="31" y="48"/>
                    <a:pt x="30" y="49"/>
                    <a:pt x="30" y="51"/>
                  </a:cubicBezTo>
                  <a:cubicBezTo>
                    <a:pt x="30" y="52"/>
                    <a:pt x="30" y="52"/>
                    <a:pt x="30" y="53"/>
                  </a:cubicBezTo>
                  <a:cubicBezTo>
                    <a:pt x="30" y="54"/>
                    <a:pt x="31" y="56"/>
                    <a:pt x="32" y="57"/>
                  </a:cubicBezTo>
                  <a:cubicBezTo>
                    <a:pt x="31" y="58"/>
                    <a:pt x="31" y="59"/>
                    <a:pt x="31" y="59"/>
                  </a:cubicBezTo>
                  <a:cubicBezTo>
                    <a:pt x="31" y="61"/>
                    <a:pt x="31" y="62"/>
                    <a:pt x="32" y="63"/>
                  </a:cubicBezTo>
                  <a:cubicBezTo>
                    <a:pt x="32" y="63"/>
                    <a:pt x="33" y="64"/>
                    <a:pt x="34" y="65"/>
                  </a:cubicBezTo>
                  <a:cubicBezTo>
                    <a:pt x="32" y="70"/>
                    <a:pt x="29" y="73"/>
                    <a:pt x="25" y="77"/>
                  </a:cubicBezTo>
                  <a:cubicBezTo>
                    <a:pt x="21" y="80"/>
                    <a:pt x="16" y="84"/>
                    <a:pt x="12" y="89"/>
                  </a:cubicBezTo>
                  <a:cubicBezTo>
                    <a:pt x="4" y="101"/>
                    <a:pt x="0" y="116"/>
                    <a:pt x="0" y="130"/>
                  </a:cubicBezTo>
                  <a:cubicBezTo>
                    <a:pt x="0" y="131"/>
                    <a:pt x="0" y="132"/>
                    <a:pt x="0" y="133"/>
                  </a:cubicBezTo>
                  <a:cubicBezTo>
                    <a:pt x="0" y="141"/>
                    <a:pt x="2" y="147"/>
                    <a:pt x="4" y="153"/>
                  </a:cubicBezTo>
                  <a:cubicBezTo>
                    <a:pt x="6" y="159"/>
                    <a:pt x="8" y="164"/>
                    <a:pt x="11" y="171"/>
                  </a:cubicBezTo>
                  <a:cubicBezTo>
                    <a:pt x="11" y="171"/>
                    <a:pt x="11" y="172"/>
                    <a:pt x="11" y="173"/>
                  </a:cubicBezTo>
                  <a:cubicBezTo>
                    <a:pt x="11" y="174"/>
                    <a:pt x="11" y="176"/>
                    <a:pt x="11" y="177"/>
                  </a:cubicBezTo>
                  <a:cubicBezTo>
                    <a:pt x="11" y="178"/>
                    <a:pt x="11" y="178"/>
                    <a:pt x="11" y="179"/>
                  </a:cubicBezTo>
                  <a:cubicBezTo>
                    <a:pt x="11" y="179"/>
                    <a:pt x="12" y="180"/>
                    <a:pt x="12" y="180"/>
                  </a:cubicBezTo>
                  <a:cubicBezTo>
                    <a:pt x="12" y="180"/>
                    <a:pt x="12" y="181"/>
                    <a:pt x="13" y="182"/>
                  </a:cubicBezTo>
                  <a:cubicBezTo>
                    <a:pt x="14" y="183"/>
                    <a:pt x="15" y="183"/>
                    <a:pt x="16" y="183"/>
                  </a:cubicBezTo>
                  <a:cubicBezTo>
                    <a:pt x="17" y="183"/>
                    <a:pt x="17" y="183"/>
                    <a:pt x="17" y="183"/>
                  </a:cubicBezTo>
                  <a:cubicBezTo>
                    <a:pt x="18" y="183"/>
                    <a:pt x="20" y="182"/>
                    <a:pt x="21" y="182"/>
                  </a:cubicBezTo>
                  <a:cubicBezTo>
                    <a:pt x="22" y="181"/>
                    <a:pt x="23" y="180"/>
                    <a:pt x="24" y="180"/>
                  </a:cubicBezTo>
                  <a:cubicBezTo>
                    <a:pt x="27" y="178"/>
                    <a:pt x="31" y="177"/>
                    <a:pt x="35" y="177"/>
                  </a:cubicBezTo>
                  <a:cubicBezTo>
                    <a:pt x="35" y="177"/>
                    <a:pt x="35" y="177"/>
                    <a:pt x="35" y="177"/>
                  </a:cubicBezTo>
                  <a:cubicBezTo>
                    <a:pt x="39" y="177"/>
                    <a:pt x="42" y="178"/>
                    <a:pt x="46" y="178"/>
                  </a:cubicBezTo>
                  <a:cubicBezTo>
                    <a:pt x="51" y="178"/>
                    <a:pt x="56" y="179"/>
                    <a:pt x="61" y="179"/>
                  </a:cubicBezTo>
                  <a:cubicBezTo>
                    <a:pt x="64" y="179"/>
                    <a:pt x="67" y="179"/>
                    <a:pt x="71" y="178"/>
                  </a:cubicBezTo>
                  <a:cubicBezTo>
                    <a:pt x="79" y="178"/>
                    <a:pt x="87" y="177"/>
                    <a:pt x="95" y="176"/>
                  </a:cubicBezTo>
                  <a:cubicBezTo>
                    <a:pt x="100" y="175"/>
                    <a:pt x="103" y="175"/>
                    <a:pt x="106" y="174"/>
                  </a:cubicBezTo>
                  <a:cubicBezTo>
                    <a:pt x="109" y="173"/>
                    <a:pt x="112" y="173"/>
                    <a:pt x="116" y="172"/>
                  </a:cubicBezTo>
                  <a:cubicBezTo>
                    <a:pt x="116" y="172"/>
                    <a:pt x="116" y="173"/>
                    <a:pt x="117" y="173"/>
                  </a:cubicBezTo>
                  <a:cubicBezTo>
                    <a:pt x="118" y="173"/>
                    <a:pt x="119" y="174"/>
                    <a:pt x="121" y="174"/>
                  </a:cubicBezTo>
                  <a:cubicBezTo>
                    <a:pt x="122" y="175"/>
                    <a:pt x="124" y="175"/>
                    <a:pt x="126" y="175"/>
                  </a:cubicBezTo>
                  <a:cubicBezTo>
                    <a:pt x="127" y="175"/>
                    <a:pt x="128" y="175"/>
                    <a:pt x="129" y="175"/>
                  </a:cubicBezTo>
                  <a:cubicBezTo>
                    <a:pt x="130" y="175"/>
                    <a:pt x="131" y="174"/>
                    <a:pt x="131" y="173"/>
                  </a:cubicBezTo>
                  <a:cubicBezTo>
                    <a:pt x="133" y="172"/>
                    <a:pt x="133" y="170"/>
                    <a:pt x="133" y="169"/>
                  </a:cubicBezTo>
                  <a:cubicBezTo>
                    <a:pt x="133" y="167"/>
                    <a:pt x="132" y="164"/>
                    <a:pt x="131" y="162"/>
                  </a:cubicBezTo>
                  <a:cubicBezTo>
                    <a:pt x="131" y="161"/>
                    <a:pt x="131" y="160"/>
                    <a:pt x="131" y="159"/>
                  </a:cubicBezTo>
                  <a:cubicBezTo>
                    <a:pt x="130" y="158"/>
                    <a:pt x="130" y="157"/>
                    <a:pt x="130" y="157"/>
                  </a:cubicBezTo>
                  <a:cubicBezTo>
                    <a:pt x="130" y="157"/>
                    <a:pt x="130" y="157"/>
                    <a:pt x="130" y="157"/>
                  </a:cubicBezTo>
                  <a:cubicBezTo>
                    <a:pt x="130" y="157"/>
                    <a:pt x="130" y="157"/>
                    <a:pt x="130" y="157"/>
                  </a:cubicBezTo>
                  <a:cubicBezTo>
                    <a:pt x="130" y="153"/>
                    <a:pt x="131" y="151"/>
                    <a:pt x="132" y="148"/>
                  </a:cubicBezTo>
                  <a:cubicBezTo>
                    <a:pt x="133" y="145"/>
                    <a:pt x="134" y="142"/>
                    <a:pt x="135" y="138"/>
                  </a:cubicBezTo>
                  <a:cubicBezTo>
                    <a:pt x="136" y="135"/>
                    <a:pt x="136" y="131"/>
                    <a:pt x="136" y="128"/>
                  </a:cubicBezTo>
                  <a:cubicBezTo>
                    <a:pt x="136" y="116"/>
                    <a:pt x="133" y="105"/>
                    <a:pt x="126" y="95"/>
                  </a:cubicBezTo>
                  <a:cubicBezTo>
                    <a:pt x="120" y="86"/>
                    <a:pt x="110" y="79"/>
                    <a:pt x="101" y="73"/>
                  </a:cubicBezTo>
                  <a:cubicBezTo>
                    <a:pt x="96" y="69"/>
                    <a:pt x="92" y="67"/>
                    <a:pt x="89" y="64"/>
                  </a:cubicBezTo>
                  <a:cubicBezTo>
                    <a:pt x="88" y="63"/>
                    <a:pt x="86" y="62"/>
                    <a:pt x="86" y="61"/>
                  </a:cubicBezTo>
                  <a:cubicBezTo>
                    <a:pt x="85" y="60"/>
                    <a:pt x="85" y="60"/>
                    <a:pt x="85" y="60"/>
                  </a:cubicBezTo>
                  <a:cubicBezTo>
                    <a:pt x="85" y="60"/>
                    <a:pt x="85" y="60"/>
                    <a:pt x="85" y="60"/>
                  </a:cubicBezTo>
                  <a:cubicBezTo>
                    <a:pt x="91" y="63"/>
                    <a:pt x="98" y="65"/>
                    <a:pt x="106" y="67"/>
                  </a:cubicBezTo>
                  <a:cubicBezTo>
                    <a:pt x="106" y="67"/>
                    <a:pt x="106" y="67"/>
                    <a:pt x="106" y="67"/>
                  </a:cubicBezTo>
                  <a:cubicBezTo>
                    <a:pt x="112" y="68"/>
                    <a:pt x="119" y="69"/>
                    <a:pt x="124" y="69"/>
                  </a:cubicBezTo>
                  <a:cubicBezTo>
                    <a:pt x="128" y="69"/>
                    <a:pt x="131" y="69"/>
                    <a:pt x="133" y="68"/>
                  </a:cubicBezTo>
                  <a:cubicBezTo>
                    <a:pt x="134" y="68"/>
                    <a:pt x="135" y="67"/>
                    <a:pt x="135" y="66"/>
                  </a:cubicBezTo>
                  <a:cubicBezTo>
                    <a:pt x="135" y="65"/>
                    <a:pt x="135" y="65"/>
                    <a:pt x="135" y="64"/>
                  </a:cubicBezTo>
                  <a:cubicBezTo>
                    <a:pt x="135" y="62"/>
                    <a:pt x="135" y="59"/>
                    <a:pt x="136" y="57"/>
                  </a:cubicBezTo>
                  <a:cubicBezTo>
                    <a:pt x="137" y="56"/>
                    <a:pt x="137" y="56"/>
                    <a:pt x="136" y="55"/>
                  </a:cubicBezTo>
                  <a:cubicBezTo>
                    <a:pt x="136" y="54"/>
                    <a:pt x="135" y="54"/>
                    <a:pt x="134" y="54"/>
                  </a:cubicBezTo>
                  <a:cubicBezTo>
                    <a:pt x="134" y="54"/>
                    <a:pt x="134" y="54"/>
                    <a:pt x="134" y="54"/>
                  </a:cubicBezTo>
                  <a:cubicBezTo>
                    <a:pt x="133" y="54"/>
                    <a:pt x="131" y="54"/>
                    <a:pt x="130" y="54"/>
                  </a:cubicBezTo>
                  <a:cubicBezTo>
                    <a:pt x="121" y="54"/>
                    <a:pt x="112" y="53"/>
                    <a:pt x="103" y="51"/>
                  </a:cubicBezTo>
                  <a:cubicBezTo>
                    <a:pt x="104" y="50"/>
                    <a:pt x="104" y="50"/>
                    <a:pt x="104" y="50"/>
                  </a:cubicBezTo>
                  <a:cubicBezTo>
                    <a:pt x="108" y="48"/>
                    <a:pt x="111" y="46"/>
                    <a:pt x="115" y="43"/>
                  </a:cubicBezTo>
                  <a:cubicBezTo>
                    <a:pt x="115" y="43"/>
                    <a:pt x="115" y="43"/>
                    <a:pt x="115" y="43"/>
                  </a:cubicBezTo>
                  <a:cubicBezTo>
                    <a:pt x="115" y="42"/>
                    <a:pt x="115" y="42"/>
                    <a:pt x="115" y="42"/>
                  </a:cubicBezTo>
                  <a:cubicBezTo>
                    <a:pt x="116" y="42"/>
                    <a:pt x="116" y="42"/>
                    <a:pt x="116" y="41"/>
                  </a:cubicBezTo>
                  <a:cubicBezTo>
                    <a:pt x="116" y="40"/>
                    <a:pt x="116" y="40"/>
                    <a:pt x="116" y="40"/>
                  </a:cubicBezTo>
                  <a:cubicBezTo>
                    <a:pt x="116" y="40"/>
                    <a:pt x="116" y="40"/>
                    <a:pt x="116" y="40"/>
                  </a:cubicBezTo>
                  <a:cubicBezTo>
                    <a:pt x="115" y="37"/>
                    <a:pt x="114" y="35"/>
                    <a:pt x="113" y="33"/>
                  </a:cubicBezTo>
                  <a:cubicBezTo>
                    <a:pt x="113" y="33"/>
                    <a:pt x="112" y="32"/>
                    <a:pt x="112" y="32"/>
                  </a:cubicBezTo>
                  <a:cubicBezTo>
                    <a:pt x="112" y="32"/>
                    <a:pt x="111" y="32"/>
                    <a:pt x="111" y="32"/>
                  </a:cubicBezTo>
                  <a:cubicBezTo>
                    <a:pt x="111" y="32"/>
                    <a:pt x="110" y="32"/>
                    <a:pt x="110" y="32"/>
                  </a:cubicBezTo>
                  <a:cubicBezTo>
                    <a:pt x="103" y="37"/>
                    <a:pt x="96" y="42"/>
                    <a:pt x="88" y="42"/>
                  </a:cubicBezTo>
                  <a:cubicBezTo>
                    <a:pt x="88" y="41"/>
                    <a:pt x="88" y="41"/>
                    <a:pt x="87" y="41"/>
                  </a:cubicBezTo>
                  <a:cubicBezTo>
                    <a:pt x="87" y="40"/>
                    <a:pt x="85" y="39"/>
                    <a:pt x="84" y="39"/>
                  </a:cubicBezTo>
                  <a:cubicBezTo>
                    <a:pt x="85" y="30"/>
                    <a:pt x="92" y="21"/>
                    <a:pt x="100" y="15"/>
                  </a:cubicBezTo>
                  <a:cubicBezTo>
                    <a:pt x="101" y="15"/>
                    <a:pt x="101" y="14"/>
                    <a:pt x="101" y="13"/>
                  </a:cubicBezTo>
                  <a:cubicBezTo>
                    <a:pt x="101" y="12"/>
                    <a:pt x="101" y="11"/>
                    <a:pt x="100" y="11"/>
                  </a:cubicBezTo>
                  <a:cubicBezTo>
                    <a:pt x="95" y="8"/>
                    <a:pt x="90" y="6"/>
                    <a:pt x="84" y="5"/>
                  </a:cubicBezTo>
                  <a:cubicBezTo>
                    <a:pt x="84" y="4"/>
                    <a:pt x="83" y="4"/>
                    <a:pt x="83" y="4"/>
                  </a:cubicBezTo>
                  <a:cubicBezTo>
                    <a:pt x="82" y="4"/>
                    <a:pt x="82" y="4"/>
                    <a:pt x="82" y="4"/>
                  </a:cubicBezTo>
                  <a:cubicBezTo>
                    <a:pt x="82" y="4"/>
                    <a:pt x="82" y="4"/>
                    <a:pt x="82" y="4"/>
                  </a:cubicBezTo>
                  <a:cubicBezTo>
                    <a:pt x="81" y="3"/>
                    <a:pt x="81" y="3"/>
                    <a:pt x="80" y="3"/>
                  </a:cubicBezTo>
                  <a:cubicBezTo>
                    <a:pt x="80" y="3"/>
                    <a:pt x="80" y="3"/>
                    <a:pt x="80" y="3"/>
                  </a:cubicBezTo>
                  <a:cubicBezTo>
                    <a:pt x="80" y="3"/>
                    <a:pt x="79" y="3"/>
                    <a:pt x="79" y="3"/>
                  </a:cubicBezTo>
                  <a:cubicBezTo>
                    <a:pt x="76" y="3"/>
                    <a:pt x="73" y="4"/>
                    <a:pt x="70" y="6"/>
                  </a:cubicBezTo>
                  <a:cubicBezTo>
                    <a:pt x="71" y="6"/>
                    <a:pt x="71" y="6"/>
                    <a:pt x="71" y="6"/>
                  </a:cubicBezTo>
                  <a:cubicBezTo>
                    <a:pt x="71" y="4"/>
                    <a:pt x="70" y="3"/>
                    <a:pt x="69" y="2"/>
                  </a:cubicBezTo>
                  <a:cubicBezTo>
                    <a:pt x="68" y="1"/>
                    <a:pt x="67" y="0"/>
                    <a:pt x="6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5" name="Freeform 770"/>
            <p:cNvSpPr>
              <a:spLocks noEditPoints="1"/>
            </p:cNvSpPr>
            <p:nvPr/>
          </p:nvSpPr>
          <p:spPr bwMode="auto">
            <a:xfrm>
              <a:off x="2010966" y="2897978"/>
              <a:ext cx="112909" cy="169363"/>
            </a:xfrm>
            <a:custGeom>
              <a:avLst/>
              <a:gdLst>
                <a:gd name="T0" fmla="*/ 26 w 53"/>
                <a:gd name="T1" fmla="*/ 65 h 80"/>
                <a:gd name="T2" fmla="*/ 24 w 53"/>
                <a:gd name="T3" fmla="*/ 43 h 80"/>
                <a:gd name="T4" fmla="*/ 10 w 53"/>
                <a:gd name="T5" fmla="*/ 34 h 80"/>
                <a:gd name="T6" fmla="*/ 8 w 53"/>
                <a:gd name="T7" fmla="*/ 22 h 80"/>
                <a:gd name="T8" fmla="*/ 20 w 53"/>
                <a:gd name="T9" fmla="*/ 13 h 80"/>
                <a:gd name="T10" fmla="*/ 21 w 53"/>
                <a:gd name="T11" fmla="*/ 5 h 80"/>
                <a:gd name="T12" fmla="*/ 25 w 53"/>
                <a:gd name="T13" fmla="*/ 9 h 80"/>
                <a:gd name="T14" fmla="*/ 28 w 53"/>
                <a:gd name="T15" fmla="*/ 11 h 80"/>
                <a:gd name="T16" fmla="*/ 28 w 53"/>
                <a:gd name="T17" fmla="*/ 11 h 80"/>
                <a:gd name="T18" fmla="*/ 31 w 53"/>
                <a:gd name="T19" fmla="*/ 12 h 80"/>
                <a:gd name="T20" fmla="*/ 45 w 53"/>
                <a:gd name="T21" fmla="*/ 17 h 80"/>
                <a:gd name="T22" fmla="*/ 41 w 53"/>
                <a:gd name="T23" fmla="*/ 23 h 80"/>
                <a:gd name="T24" fmla="*/ 35 w 53"/>
                <a:gd name="T25" fmla="*/ 19 h 80"/>
                <a:gd name="T26" fmla="*/ 29 w 53"/>
                <a:gd name="T27" fmla="*/ 16 h 80"/>
                <a:gd name="T28" fmla="*/ 27 w 53"/>
                <a:gd name="T29" fmla="*/ 17 h 80"/>
                <a:gd name="T30" fmla="*/ 27 w 53"/>
                <a:gd name="T31" fmla="*/ 37 h 80"/>
                <a:gd name="T32" fmla="*/ 30 w 53"/>
                <a:gd name="T33" fmla="*/ 39 h 80"/>
                <a:gd name="T34" fmla="*/ 48 w 53"/>
                <a:gd name="T35" fmla="*/ 52 h 80"/>
                <a:gd name="T36" fmla="*/ 46 w 53"/>
                <a:gd name="T37" fmla="*/ 63 h 80"/>
                <a:gd name="T38" fmla="*/ 33 w 53"/>
                <a:gd name="T39" fmla="*/ 69 h 80"/>
                <a:gd name="T40" fmla="*/ 31 w 53"/>
                <a:gd name="T41" fmla="*/ 75 h 80"/>
                <a:gd name="T42" fmla="*/ 28 w 53"/>
                <a:gd name="T43" fmla="*/ 71 h 80"/>
                <a:gd name="T44" fmla="*/ 23 w 53"/>
                <a:gd name="T45" fmla="*/ 69 h 80"/>
                <a:gd name="T46" fmla="*/ 9 w 53"/>
                <a:gd name="T47" fmla="*/ 60 h 80"/>
                <a:gd name="T48" fmla="*/ 24 w 53"/>
                <a:gd name="T49" fmla="*/ 66 h 80"/>
                <a:gd name="T50" fmla="*/ 27 w 53"/>
                <a:gd name="T51" fmla="*/ 0 h 80"/>
                <a:gd name="T52" fmla="*/ 17 w 53"/>
                <a:gd name="T53" fmla="*/ 3 h 80"/>
                <a:gd name="T54" fmla="*/ 7 w 53"/>
                <a:gd name="T55" fmla="*/ 16 h 80"/>
                <a:gd name="T56" fmla="*/ 2 w 53"/>
                <a:gd name="T57" fmla="*/ 27 h 80"/>
                <a:gd name="T58" fmla="*/ 20 w 53"/>
                <a:gd name="T59" fmla="*/ 45 h 80"/>
                <a:gd name="T60" fmla="*/ 9 w 53"/>
                <a:gd name="T61" fmla="*/ 56 h 80"/>
                <a:gd name="T62" fmla="*/ 7 w 53"/>
                <a:gd name="T63" fmla="*/ 55 h 80"/>
                <a:gd name="T64" fmla="*/ 0 w 53"/>
                <a:gd name="T65" fmla="*/ 65 h 80"/>
                <a:gd name="T66" fmla="*/ 1 w 53"/>
                <a:gd name="T67" fmla="*/ 68 h 80"/>
                <a:gd name="T68" fmla="*/ 22 w 53"/>
                <a:gd name="T69" fmla="*/ 73 h 80"/>
                <a:gd name="T70" fmla="*/ 25 w 53"/>
                <a:gd name="T71" fmla="*/ 78 h 80"/>
                <a:gd name="T72" fmla="*/ 27 w 53"/>
                <a:gd name="T73" fmla="*/ 80 h 80"/>
                <a:gd name="T74" fmla="*/ 36 w 53"/>
                <a:gd name="T75" fmla="*/ 77 h 80"/>
                <a:gd name="T76" fmla="*/ 36 w 53"/>
                <a:gd name="T77" fmla="*/ 73 h 80"/>
                <a:gd name="T78" fmla="*/ 53 w 53"/>
                <a:gd name="T79" fmla="*/ 55 h 80"/>
                <a:gd name="T80" fmla="*/ 45 w 53"/>
                <a:gd name="T81" fmla="*/ 42 h 80"/>
                <a:gd name="T82" fmla="*/ 31 w 53"/>
                <a:gd name="T83" fmla="*/ 22 h 80"/>
                <a:gd name="T84" fmla="*/ 41 w 53"/>
                <a:gd name="T85" fmla="*/ 27 h 80"/>
                <a:gd name="T86" fmla="*/ 41 w 53"/>
                <a:gd name="T87" fmla="*/ 27 h 80"/>
                <a:gd name="T88" fmla="*/ 44 w 53"/>
                <a:gd name="T89" fmla="*/ 25 h 80"/>
                <a:gd name="T90" fmla="*/ 49 w 53"/>
                <a:gd name="T91" fmla="*/ 19 h 80"/>
                <a:gd name="T92" fmla="*/ 48 w 53"/>
                <a:gd name="T93" fmla="*/ 14 h 80"/>
                <a:gd name="T94" fmla="*/ 32 w 53"/>
                <a:gd name="T95" fmla="*/ 8 h 80"/>
                <a:gd name="T96" fmla="*/ 29 w 53"/>
                <a:gd name="T97" fmla="*/ 2 h 80"/>
                <a:gd name="T98" fmla="*/ 27 w 53"/>
                <a:gd name="T9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 h="80">
                  <a:moveTo>
                    <a:pt x="24" y="66"/>
                  </a:moveTo>
                  <a:cubicBezTo>
                    <a:pt x="25" y="66"/>
                    <a:pt x="25" y="66"/>
                    <a:pt x="26" y="65"/>
                  </a:cubicBezTo>
                  <a:cubicBezTo>
                    <a:pt x="26" y="65"/>
                    <a:pt x="27" y="64"/>
                    <a:pt x="27" y="63"/>
                  </a:cubicBezTo>
                  <a:cubicBezTo>
                    <a:pt x="26" y="57"/>
                    <a:pt x="25" y="50"/>
                    <a:pt x="24" y="43"/>
                  </a:cubicBezTo>
                  <a:cubicBezTo>
                    <a:pt x="24" y="42"/>
                    <a:pt x="23" y="41"/>
                    <a:pt x="22" y="41"/>
                  </a:cubicBezTo>
                  <a:cubicBezTo>
                    <a:pt x="16" y="39"/>
                    <a:pt x="12" y="37"/>
                    <a:pt x="10" y="34"/>
                  </a:cubicBezTo>
                  <a:cubicBezTo>
                    <a:pt x="7" y="32"/>
                    <a:pt x="7" y="29"/>
                    <a:pt x="7" y="27"/>
                  </a:cubicBezTo>
                  <a:cubicBezTo>
                    <a:pt x="7" y="25"/>
                    <a:pt x="7" y="24"/>
                    <a:pt x="8" y="22"/>
                  </a:cubicBezTo>
                  <a:cubicBezTo>
                    <a:pt x="8" y="21"/>
                    <a:pt x="9" y="20"/>
                    <a:pt x="10" y="19"/>
                  </a:cubicBezTo>
                  <a:cubicBezTo>
                    <a:pt x="12" y="16"/>
                    <a:pt x="16" y="15"/>
                    <a:pt x="20" y="13"/>
                  </a:cubicBezTo>
                  <a:cubicBezTo>
                    <a:pt x="21" y="13"/>
                    <a:pt x="22" y="12"/>
                    <a:pt x="22" y="11"/>
                  </a:cubicBezTo>
                  <a:cubicBezTo>
                    <a:pt x="22" y="9"/>
                    <a:pt x="21" y="7"/>
                    <a:pt x="21" y="5"/>
                  </a:cubicBezTo>
                  <a:cubicBezTo>
                    <a:pt x="23" y="4"/>
                    <a:pt x="24" y="4"/>
                    <a:pt x="25" y="4"/>
                  </a:cubicBezTo>
                  <a:cubicBezTo>
                    <a:pt x="25" y="6"/>
                    <a:pt x="25" y="8"/>
                    <a:pt x="25" y="9"/>
                  </a:cubicBezTo>
                  <a:cubicBezTo>
                    <a:pt x="25" y="10"/>
                    <a:pt x="26" y="11"/>
                    <a:pt x="26" y="11"/>
                  </a:cubicBezTo>
                  <a:cubicBezTo>
                    <a:pt x="27" y="11"/>
                    <a:pt x="27" y="11"/>
                    <a:pt x="28" y="11"/>
                  </a:cubicBezTo>
                  <a:cubicBezTo>
                    <a:pt x="28" y="11"/>
                    <a:pt x="28" y="11"/>
                    <a:pt x="28" y="11"/>
                  </a:cubicBezTo>
                  <a:cubicBezTo>
                    <a:pt x="28" y="11"/>
                    <a:pt x="28" y="11"/>
                    <a:pt x="28" y="11"/>
                  </a:cubicBezTo>
                  <a:cubicBezTo>
                    <a:pt x="28" y="11"/>
                    <a:pt x="28" y="11"/>
                    <a:pt x="28" y="11"/>
                  </a:cubicBezTo>
                  <a:cubicBezTo>
                    <a:pt x="28" y="11"/>
                    <a:pt x="30" y="12"/>
                    <a:pt x="31" y="12"/>
                  </a:cubicBezTo>
                  <a:cubicBezTo>
                    <a:pt x="33" y="13"/>
                    <a:pt x="36" y="13"/>
                    <a:pt x="39" y="14"/>
                  </a:cubicBezTo>
                  <a:cubicBezTo>
                    <a:pt x="41" y="15"/>
                    <a:pt x="43" y="16"/>
                    <a:pt x="45" y="17"/>
                  </a:cubicBezTo>
                  <a:cubicBezTo>
                    <a:pt x="44" y="18"/>
                    <a:pt x="44" y="18"/>
                    <a:pt x="44" y="18"/>
                  </a:cubicBezTo>
                  <a:cubicBezTo>
                    <a:pt x="43" y="19"/>
                    <a:pt x="42" y="21"/>
                    <a:pt x="41" y="23"/>
                  </a:cubicBezTo>
                  <a:cubicBezTo>
                    <a:pt x="41" y="23"/>
                    <a:pt x="41" y="23"/>
                    <a:pt x="41" y="23"/>
                  </a:cubicBezTo>
                  <a:cubicBezTo>
                    <a:pt x="39" y="22"/>
                    <a:pt x="37" y="20"/>
                    <a:pt x="35" y="19"/>
                  </a:cubicBezTo>
                  <a:cubicBezTo>
                    <a:pt x="34" y="18"/>
                    <a:pt x="32" y="18"/>
                    <a:pt x="31" y="17"/>
                  </a:cubicBezTo>
                  <a:cubicBezTo>
                    <a:pt x="30" y="17"/>
                    <a:pt x="29" y="16"/>
                    <a:pt x="29" y="16"/>
                  </a:cubicBezTo>
                  <a:cubicBezTo>
                    <a:pt x="28" y="16"/>
                    <a:pt x="28" y="16"/>
                    <a:pt x="28" y="16"/>
                  </a:cubicBezTo>
                  <a:cubicBezTo>
                    <a:pt x="28" y="16"/>
                    <a:pt x="27" y="16"/>
                    <a:pt x="27" y="17"/>
                  </a:cubicBezTo>
                  <a:cubicBezTo>
                    <a:pt x="26" y="17"/>
                    <a:pt x="26" y="18"/>
                    <a:pt x="26" y="18"/>
                  </a:cubicBezTo>
                  <a:cubicBezTo>
                    <a:pt x="26" y="25"/>
                    <a:pt x="27" y="31"/>
                    <a:pt x="27" y="37"/>
                  </a:cubicBezTo>
                  <a:cubicBezTo>
                    <a:pt x="27" y="38"/>
                    <a:pt x="28" y="39"/>
                    <a:pt x="29" y="39"/>
                  </a:cubicBezTo>
                  <a:cubicBezTo>
                    <a:pt x="30" y="39"/>
                    <a:pt x="30" y="39"/>
                    <a:pt x="30" y="39"/>
                  </a:cubicBezTo>
                  <a:cubicBezTo>
                    <a:pt x="34" y="41"/>
                    <a:pt x="38" y="43"/>
                    <a:pt x="42" y="46"/>
                  </a:cubicBezTo>
                  <a:cubicBezTo>
                    <a:pt x="45" y="48"/>
                    <a:pt x="47" y="50"/>
                    <a:pt x="48" y="52"/>
                  </a:cubicBezTo>
                  <a:cubicBezTo>
                    <a:pt x="48" y="53"/>
                    <a:pt x="49" y="54"/>
                    <a:pt x="49" y="55"/>
                  </a:cubicBezTo>
                  <a:cubicBezTo>
                    <a:pt x="49" y="58"/>
                    <a:pt x="48" y="61"/>
                    <a:pt x="46" y="63"/>
                  </a:cubicBezTo>
                  <a:cubicBezTo>
                    <a:pt x="43" y="66"/>
                    <a:pt x="40" y="68"/>
                    <a:pt x="35" y="69"/>
                  </a:cubicBezTo>
                  <a:cubicBezTo>
                    <a:pt x="35" y="69"/>
                    <a:pt x="34" y="69"/>
                    <a:pt x="33" y="69"/>
                  </a:cubicBezTo>
                  <a:cubicBezTo>
                    <a:pt x="32" y="69"/>
                    <a:pt x="31" y="71"/>
                    <a:pt x="31" y="72"/>
                  </a:cubicBezTo>
                  <a:cubicBezTo>
                    <a:pt x="31" y="73"/>
                    <a:pt x="31" y="74"/>
                    <a:pt x="31" y="75"/>
                  </a:cubicBezTo>
                  <a:cubicBezTo>
                    <a:pt x="30" y="75"/>
                    <a:pt x="29" y="76"/>
                    <a:pt x="28" y="76"/>
                  </a:cubicBezTo>
                  <a:cubicBezTo>
                    <a:pt x="28" y="74"/>
                    <a:pt x="28" y="73"/>
                    <a:pt x="28" y="71"/>
                  </a:cubicBezTo>
                  <a:cubicBezTo>
                    <a:pt x="28" y="70"/>
                    <a:pt x="27" y="69"/>
                    <a:pt x="26" y="69"/>
                  </a:cubicBezTo>
                  <a:cubicBezTo>
                    <a:pt x="25" y="69"/>
                    <a:pt x="24" y="69"/>
                    <a:pt x="23" y="69"/>
                  </a:cubicBezTo>
                  <a:cubicBezTo>
                    <a:pt x="19" y="69"/>
                    <a:pt x="12" y="68"/>
                    <a:pt x="6" y="66"/>
                  </a:cubicBezTo>
                  <a:cubicBezTo>
                    <a:pt x="7" y="64"/>
                    <a:pt x="8" y="62"/>
                    <a:pt x="9" y="60"/>
                  </a:cubicBezTo>
                  <a:cubicBezTo>
                    <a:pt x="14" y="63"/>
                    <a:pt x="19" y="65"/>
                    <a:pt x="24" y="66"/>
                  </a:cubicBezTo>
                  <a:cubicBezTo>
                    <a:pt x="24" y="66"/>
                    <a:pt x="24" y="66"/>
                    <a:pt x="24" y="66"/>
                  </a:cubicBezTo>
                  <a:moveTo>
                    <a:pt x="27" y="0"/>
                  </a:moveTo>
                  <a:cubicBezTo>
                    <a:pt x="27" y="0"/>
                    <a:pt x="27" y="0"/>
                    <a:pt x="27" y="0"/>
                  </a:cubicBezTo>
                  <a:cubicBezTo>
                    <a:pt x="24" y="0"/>
                    <a:pt x="22" y="0"/>
                    <a:pt x="19" y="1"/>
                  </a:cubicBezTo>
                  <a:cubicBezTo>
                    <a:pt x="18" y="1"/>
                    <a:pt x="17" y="2"/>
                    <a:pt x="17" y="3"/>
                  </a:cubicBezTo>
                  <a:cubicBezTo>
                    <a:pt x="17" y="5"/>
                    <a:pt x="17" y="7"/>
                    <a:pt x="17" y="10"/>
                  </a:cubicBezTo>
                  <a:cubicBezTo>
                    <a:pt x="13" y="11"/>
                    <a:pt x="10" y="13"/>
                    <a:pt x="7" y="16"/>
                  </a:cubicBezTo>
                  <a:cubicBezTo>
                    <a:pt x="6" y="17"/>
                    <a:pt x="5" y="19"/>
                    <a:pt x="4" y="20"/>
                  </a:cubicBezTo>
                  <a:cubicBezTo>
                    <a:pt x="3" y="22"/>
                    <a:pt x="2" y="25"/>
                    <a:pt x="2" y="27"/>
                  </a:cubicBezTo>
                  <a:cubicBezTo>
                    <a:pt x="2" y="30"/>
                    <a:pt x="3" y="34"/>
                    <a:pt x="6" y="37"/>
                  </a:cubicBezTo>
                  <a:cubicBezTo>
                    <a:pt x="9" y="40"/>
                    <a:pt x="14" y="43"/>
                    <a:pt x="20" y="45"/>
                  </a:cubicBezTo>
                  <a:cubicBezTo>
                    <a:pt x="20" y="50"/>
                    <a:pt x="21" y="56"/>
                    <a:pt x="22" y="61"/>
                  </a:cubicBezTo>
                  <a:cubicBezTo>
                    <a:pt x="17" y="60"/>
                    <a:pt x="13" y="58"/>
                    <a:pt x="9" y="56"/>
                  </a:cubicBezTo>
                  <a:cubicBezTo>
                    <a:pt x="9" y="55"/>
                    <a:pt x="8" y="55"/>
                    <a:pt x="8" y="55"/>
                  </a:cubicBezTo>
                  <a:cubicBezTo>
                    <a:pt x="8" y="55"/>
                    <a:pt x="8" y="55"/>
                    <a:pt x="7" y="55"/>
                  </a:cubicBezTo>
                  <a:cubicBezTo>
                    <a:pt x="7" y="56"/>
                    <a:pt x="6" y="56"/>
                    <a:pt x="6" y="57"/>
                  </a:cubicBezTo>
                  <a:cubicBezTo>
                    <a:pt x="5" y="60"/>
                    <a:pt x="3" y="62"/>
                    <a:pt x="0" y="65"/>
                  </a:cubicBezTo>
                  <a:cubicBezTo>
                    <a:pt x="0" y="65"/>
                    <a:pt x="0" y="66"/>
                    <a:pt x="0" y="67"/>
                  </a:cubicBezTo>
                  <a:cubicBezTo>
                    <a:pt x="0" y="67"/>
                    <a:pt x="0" y="68"/>
                    <a:pt x="1" y="68"/>
                  </a:cubicBezTo>
                  <a:cubicBezTo>
                    <a:pt x="7" y="71"/>
                    <a:pt x="12" y="72"/>
                    <a:pt x="17" y="73"/>
                  </a:cubicBezTo>
                  <a:cubicBezTo>
                    <a:pt x="19" y="73"/>
                    <a:pt x="21" y="73"/>
                    <a:pt x="22" y="73"/>
                  </a:cubicBezTo>
                  <a:cubicBezTo>
                    <a:pt x="23" y="73"/>
                    <a:pt x="23" y="73"/>
                    <a:pt x="24" y="74"/>
                  </a:cubicBezTo>
                  <a:cubicBezTo>
                    <a:pt x="24" y="75"/>
                    <a:pt x="24" y="77"/>
                    <a:pt x="25" y="78"/>
                  </a:cubicBezTo>
                  <a:cubicBezTo>
                    <a:pt x="25" y="80"/>
                    <a:pt x="26" y="80"/>
                    <a:pt x="27" y="80"/>
                  </a:cubicBezTo>
                  <a:cubicBezTo>
                    <a:pt x="27" y="80"/>
                    <a:pt x="27" y="80"/>
                    <a:pt x="27" y="80"/>
                  </a:cubicBezTo>
                  <a:cubicBezTo>
                    <a:pt x="29" y="80"/>
                    <a:pt x="32" y="80"/>
                    <a:pt x="34" y="79"/>
                  </a:cubicBezTo>
                  <a:cubicBezTo>
                    <a:pt x="35" y="79"/>
                    <a:pt x="36" y="78"/>
                    <a:pt x="36" y="77"/>
                  </a:cubicBezTo>
                  <a:cubicBezTo>
                    <a:pt x="36" y="76"/>
                    <a:pt x="36" y="74"/>
                    <a:pt x="35" y="73"/>
                  </a:cubicBezTo>
                  <a:cubicBezTo>
                    <a:pt x="36" y="73"/>
                    <a:pt x="36" y="73"/>
                    <a:pt x="36" y="73"/>
                  </a:cubicBezTo>
                  <a:cubicBezTo>
                    <a:pt x="41" y="72"/>
                    <a:pt x="46" y="69"/>
                    <a:pt x="49" y="65"/>
                  </a:cubicBezTo>
                  <a:cubicBezTo>
                    <a:pt x="52" y="63"/>
                    <a:pt x="53" y="59"/>
                    <a:pt x="53" y="55"/>
                  </a:cubicBezTo>
                  <a:cubicBezTo>
                    <a:pt x="53" y="54"/>
                    <a:pt x="53" y="52"/>
                    <a:pt x="52" y="50"/>
                  </a:cubicBezTo>
                  <a:cubicBezTo>
                    <a:pt x="50" y="47"/>
                    <a:pt x="47" y="44"/>
                    <a:pt x="45" y="42"/>
                  </a:cubicBezTo>
                  <a:cubicBezTo>
                    <a:pt x="41" y="39"/>
                    <a:pt x="36" y="37"/>
                    <a:pt x="32" y="35"/>
                  </a:cubicBezTo>
                  <a:cubicBezTo>
                    <a:pt x="31" y="31"/>
                    <a:pt x="31" y="26"/>
                    <a:pt x="31" y="22"/>
                  </a:cubicBezTo>
                  <a:cubicBezTo>
                    <a:pt x="33" y="23"/>
                    <a:pt x="37" y="25"/>
                    <a:pt x="38" y="26"/>
                  </a:cubicBezTo>
                  <a:cubicBezTo>
                    <a:pt x="39" y="27"/>
                    <a:pt x="39" y="27"/>
                    <a:pt x="41" y="27"/>
                  </a:cubicBezTo>
                  <a:cubicBezTo>
                    <a:pt x="41" y="27"/>
                    <a:pt x="41" y="27"/>
                    <a:pt x="41" y="27"/>
                  </a:cubicBezTo>
                  <a:cubicBezTo>
                    <a:pt x="41" y="27"/>
                    <a:pt x="41" y="27"/>
                    <a:pt x="41" y="27"/>
                  </a:cubicBezTo>
                  <a:cubicBezTo>
                    <a:pt x="42" y="27"/>
                    <a:pt x="43" y="27"/>
                    <a:pt x="43" y="26"/>
                  </a:cubicBezTo>
                  <a:cubicBezTo>
                    <a:pt x="44" y="26"/>
                    <a:pt x="44" y="26"/>
                    <a:pt x="44" y="25"/>
                  </a:cubicBezTo>
                  <a:cubicBezTo>
                    <a:pt x="45" y="24"/>
                    <a:pt x="47" y="22"/>
                    <a:pt x="48" y="20"/>
                  </a:cubicBezTo>
                  <a:cubicBezTo>
                    <a:pt x="48" y="20"/>
                    <a:pt x="48" y="20"/>
                    <a:pt x="49" y="19"/>
                  </a:cubicBezTo>
                  <a:cubicBezTo>
                    <a:pt x="49" y="18"/>
                    <a:pt x="49" y="18"/>
                    <a:pt x="49" y="17"/>
                  </a:cubicBezTo>
                  <a:cubicBezTo>
                    <a:pt x="49" y="16"/>
                    <a:pt x="49" y="15"/>
                    <a:pt x="48" y="14"/>
                  </a:cubicBezTo>
                  <a:cubicBezTo>
                    <a:pt x="46" y="12"/>
                    <a:pt x="42" y="11"/>
                    <a:pt x="38" y="9"/>
                  </a:cubicBezTo>
                  <a:cubicBezTo>
                    <a:pt x="36" y="9"/>
                    <a:pt x="34" y="8"/>
                    <a:pt x="32" y="8"/>
                  </a:cubicBezTo>
                  <a:cubicBezTo>
                    <a:pt x="31" y="8"/>
                    <a:pt x="30" y="7"/>
                    <a:pt x="30" y="7"/>
                  </a:cubicBezTo>
                  <a:cubicBezTo>
                    <a:pt x="29" y="5"/>
                    <a:pt x="29" y="3"/>
                    <a:pt x="29" y="2"/>
                  </a:cubicBezTo>
                  <a:cubicBezTo>
                    <a:pt x="29" y="1"/>
                    <a:pt x="29" y="0"/>
                    <a:pt x="28" y="0"/>
                  </a:cubicBezTo>
                  <a:cubicBezTo>
                    <a:pt x="28" y="0"/>
                    <a:pt x="28" y="0"/>
                    <a:pt x="2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6" name="Freeform 771"/>
            <p:cNvSpPr>
              <a:spLocks noEditPoints="1"/>
            </p:cNvSpPr>
            <p:nvPr/>
          </p:nvSpPr>
          <p:spPr bwMode="auto">
            <a:xfrm>
              <a:off x="2035161" y="2932030"/>
              <a:ext cx="25091" cy="42117"/>
            </a:xfrm>
            <a:custGeom>
              <a:avLst/>
              <a:gdLst>
                <a:gd name="T0" fmla="*/ 7 w 12"/>
                <a:gd name="T1" fmla="*/ 14 h 20"/>
                <a:gd name="T2" fmla="*/ 6 w 12"/>
                <a:gd name="T3" fmla="*/ 13 h 20"/>
                <a:gd name="T4" fmla="*/ 5 w 12"/>
                <a:gd name="T5" fmla="*/ 9 h 20"/>
                <a:gd name="T6" fmla="*/ 5 w 12"/>
                <a:gd name="T7" fmla="*/ 9 h 20"/>
                <a:gd name="T8" fmla="*/ 5 w 12"/>
                <a:gd name="T9" fmla="*/ 8 h 20"/>
                <a:gd name="T10" fmla="*/ 7 w 12"/>
                <a:gd name="T11" fmla="*/ 6 h 20"/>
                <a:gd name="T12" fmla="*/ 7 w 12"/>
                <a:gd name="T13" fmla="*/ 14 h 20"/>
                <a:gd name="T14" fmla="*/ 9 w 12"/>
                <a:gd name="T15" fmla="*/ 0 h 20"/>
                <a:gd name="T16" fmla="*/ 8 w 12"/>
                <a:gd name="T17" fmla="*/ 0 h 20"/>
                <a:gd name="T18" fmla="*/ 6 w 12"/>
                <a:gd name="T19" fmla="*/ 1 h 20"/>
                <a:gd name="T20" fmla="*/ 2 w 12"/>
                <a:gd name="T21" fmla="*/ 4 h 20"/>
                <a:gd name="T22" fmla="*/ 0 w 12"/>
                <a:gd name="T23" fmla="*/ 9 h 20"/>
                <a:gd name="T24" fmla="*/ 0 w 12"/>
                <a:gd name="T25" fmla="*/ 10 h 20"/>
                <a:gd name="T26" fmla="*/ 3 w 12"/>
                <a:gd name="T27" fmla="*/ 15 h 20"/>
                <a:gd name="T28" fmla="*/ 7 w 12"/>
                <a:gd name="T29" fmla="*/ 19 h 20"/>
                <a:gd name="T30" fmla="*/ 9 w 12"/>
                <a:gd name="T31" fmla="*/ 20 h 20"/>
                <a:gd name="T32" fmla="*/ 10 w 12"/>
                <a:gd name="T33" fmla="*/ 20 h 20"/>
                <a:gd name="T34" fmla="*/ 11 w 12"/>
                <a:gd name="T35" fmla="*/ 20 h 20"/>
                <a:gd name="T36" fmla="*/ 12 w 12"/>
                <a:gd name="T37" fmla="*/ 18 h 20"/>
                <a:gd name="T38" fmla="*/ 11 w 12"/>
                <a:gd name="T39" fmla="*/ 2 h 20"/>
                <a:gd name="T40" fmla="*/ 10 w 12"/>
                <a:gd name="T41" fmla="*/ 0 h 20"/>
                <a:gd name="T42" fmla="*/ 9 w 12"/>
                <a:gd name="T4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20">
                  <a:moveTo>
                    <a:pt x="7" y="14"/>
                  </a:moveTo>
                  <a:cubicBezTo>
                    <a:pt x="7" y="13"/>
                    <a:pt x="6" y="13"/>
                    <a:pt x="6" y="13"/>
                  </a:cubicBezTo>
                  <a:cubicBezTo>
                    <a:pt x="5" y="12"/>
                    <a:pt x="5" y="11"/>
                    <a:pt x="5" y="9"/>
                  </a:cubicBezTo>
                  <a:cubicBezTo>
                    <a:pt x="5" y="9"/>
                    <a:pt x="5" y="9"/>
                    <a:pt x="5" y="9"/>
                  </a:cubicBezTo>
                  <a:cubicBezTo>
                    <a:pt x="5" y="9"/>
                    <a:pt x="5" y="8"/>
                    <a:pt x="5" y="8"/>
                  </a:cubicBezTo>
                  <a:cubicBezTo>
                    <a:pt x="5" y="7"/>
                    <a:pt x="6" y="6"/>
                    <a:pt x="7" y="6"/>
                  </a:cubicBezTo>
                  <a:cubicBezTo>
                    <a:pt x="7" y="8"/>
                    <a:pt x="7" y="11"/>
                    <a:pt x="7" y="14"/>
                  </a:cubicBezTo>
                  <a:moveTo>
                    <a:pt x="9" y="0"/>
                  </a:moveTo>
                  <a:cubicBezTo>
                    <a:pt x="9" y="0"/>
                    <a:pt x="8" y="0"/>
                    <a:pt x="8" y="0"/>
                  </a:cubicBezTo>
                  <a:cubicBezTo>
                    <a:pt x="7" y="0"/>
                    <a:pt x="7" y="1"/>
                    <a:pt x="6" y="1"/>
                  </a:cubicBezTo>
                  <a:cubicBezTo>
                    <a:pt x="5" y="2"/>
                    <a:pt x="3" y="3"/>
                    <a:pt x="2" y="4"/>
                  </a:cubicBezTo>
                  <a:cubicBezTo>
                    <a:pt x="1" y="6"/>
                    <a:pt x="0" y="7"/>
                    <a:pt x="0" y="9"/>
                  </a:cubicBezTo>
                  <a:cubicBezTo>
                    <a:pt x="0" y="10"/>
                    <a:pt x="0" y="10"/>
                    <a:pt x="0" y="10"/>
                  </a:cubicBezTo>
                  <a:cubicBezTo>
                    <a:pt x="0" y="12"/>
                    <a:pt x="1" y="14"/>
                    <a:pt x="3" y="15"/>
                  </a:cubicBezTo>
                  <a:cubicBezTo>
                    <a:pt x="4" y="17"/>
                    <a:pt x="6" y="18"/>
                    <a:pt x="7" y="19"/>
                  </a:cubicBezTo>
                  <a:cubicBezTo>
                    <a:pt x="8" y="19"/>
                    <a:pt x="9" y="20"/>
                    <a:pt x="9" y="20"/>
                  </a:cubicBezTo>
                  <a:cubicBezTo>
                    <a:pt x="9" y="20"/>
                    <a:pt x="10" y="20"/>
                    <a:pt x="10" y="20"/>
                  </a:cubicBezTo>
                  <a:cubicBezTo>
                    <a:pt x="10" y="20"/>
                    <a:pt x="11" y="20"/>
                    <a:pt x="11" y="20"/>
                  </a:cubicBezTo>
                  <a:cubicBezTo>
                    <a:pt x="12" y="19"/>
                    <a:pt x="12" y="18"/>
                    <a:pt x="12" y="18"/>
                  </a:cubicBezTo>
                  <a:cubicBezTo>
                    <a:pt x="12" y="12"/>
                    <a:pt x="11" y="7"/>
                    <a:pt x="11" y="2"/>
                  </a:cubicBezTo>
                  <a:cubicBezTo>
                    <a:pt x="11" y="1"/>
                    <a:pt x="11" y="1"/>
                    <a:pt x="10" y="0"/>
                  </a:cubicBezTo>
                  <a:cubicBezTo>
                    <a:pt x="10" y="0"/>
                    <a:pt x="9" y="0"/>
                    <a:pt x="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7" name="Freeform 772"/>
            <p:cNvSpPr>
              <a:spLocks noEditPoints="1"/>
            </p:cNvSpPr>
            <p:nvPr/>
          </p:nvSpPr>
          <p:spPr bwMode="auto">
            <a:xfrm>
              <a:off x="2071005" y="2991173"/>
              <a:ext cx="29571" cy="46597"/>
            </a:xfrm>
            <a:custGeom>
              <a:avLst/>
              <a:gdLst>
                <a:gd name="T0" fmla="*/ 6 w 14"/>
                <a:gd name="T1" fmla="*/ 18 h 22"/>
                <a:gd name="T2" fmla="*/ 5 w 14"/>
                <a:gd name="T3" fmla="*/ 7 h 22"/>
                <a:gd name="T4" fmla="*/ 7 w 14"/>
                <a:gd name="T5" fmla="*/ 9 h 22"/>
                <a:gd name="T6" fmla="*/ 10 w 14"/>
                <a:gd name="T7" fmla="*/ 14 h 22"/>
                <a:gd name="T8" fmla="*/ 10 w 14"/>
                <a:gd name="T9" fmla="*/ 14 h 22"/>
                <a:gd name="T10" fmla="*/ 8 w 14"/>
                <a:gd name="T11" fmla="*/ 16 h 22"/>
                <a:gd name="T12" fmla="*/ 6 w 14"/>
                <a:gd name="T13" fmla="*/ 18 h 22"/>
                <a:gd name="T14" fmla="*/ 2 w 14"/>
                <a:gd name="T15" fmla="*/ 0 h 22"/>
                <a:gd name="T16" fmla="*/ 1 w 14"/>
                <a:gd name="T17" fmla="*/ 1 h 22"/>
                <a:gd name="T18" fmla="*/ 0 w 14"/>
                <a:gd name="T19" fmla="*/ 3 h 22"/>
                <a:gd name="T20" fmla="*/ 2 w 14"/>
                <a:gd name="T21" fmla="*/ 21 h 22"/>
                <a:gd name="T22" fmla="*/ 3 w 14"/>
                <a:gd name="T23" fmla="*/ 22 h 22"/>
                <a:gd name="T24" fmla="*/ 4 w 14"/>
                <a:gd name="T25" fmla="*/ 22 h 22"/>
                <a:gd name="T26" fmla="*/ 5 w 14"/>
                <a:gd name="T27" fmla="*/ 22 h 22"/>
                <a:gd name="T28" fmla="*/ 7 w 14"/>
                <a:gd name="T29" fmla="*/ 22 h 22"/>
                <a:gd name="T30" fmla="*/ 11 w 14"/>
                <a:gd name="T31" fmla="*/ 19 h 22"/>
                <a:gd name="T32" fmla="*/ 14 w 14"/>
                <a:gd name="T33" fmla="*/ 15 h 22"/>
                <a:gd name="T34" fmla="*/ 12 w 14"/>
                <a:gd name="T35" fmla="*/ 15 h 22"/>
                <a:gd name="T36" fmla="*/ 14 w 14"/>
                <a:gd name="T37" fmla="*/ 15 h 22"/>
                <a:gd name="T38" fmla="*/ 14 w 14"/>
                <a:gd name="T39" fmla="*/ 14 h 22"/>
                <a:gd name="T40" fmla="*/ 10 w 14"/>
                <a:gd name="T41" fmla="*/ 6 h 22"/>
                <a:gd name="T42" fmla="*/ 3 w 14"/>
                <a:gd name="T43" fmla="*/ 1 h 22"/>
                <a:gd name="T44" fmla="*/ 2 w 14"/>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22">
                  <a:moveTo>
                    <a:pt x="6" y="18"/>
                  </a:moveTo>
                  <a:cubicBezTo>
                    <a:pt x="6" y="14"/>
                    <a:pt x="5" y="10"/>
                    <a:pt x="5" y="7"/>
                  </a:cubicBezTo>
                  <a:cubicBezTo>
                    <a:pt x="6" y="7"/>
                    <a:pt x="7" y="8"/>
                    <a:pt x="7" y="9"/>
                  </a:cubicBezTo>
                  <a:cubicBezTo>
                    <a:pt x="9" y="10"/>
                    <a:pt x="10" y="12"/>
                    <a:pt x="10" y="14"/>
                  </a:cubicBezTo>
                  <a:cubicBezTo>
                    <a:pt x="10" y="14"/>
                    <a:pt x="10" y="14"/>
                    <a:pt x="10" y="14"/>
                  </a:cubicBezTo>
                  <a:cubicBezTo>
                    <a:pt x="9" y="15"/>
                    <a:pt x="9" y="16"/>
                    <a:pt x="8" y="16"/>
                  </a:cubicBezTo>
                  <a:cubicBezTo>
                    <a:pt x="8" y="17"/>
                    <a:pt x="7" y="17"/>
                    <a:pt x="6" y="18"/>
                  </a:cubicBezTo>
                  <a:moveTo>
                    <a:pt x="2" y="0"/>
                  </a:moveTo>
                  <a:cubicBezTo>
                    <a:pt x="2" y="0"/>
                    <a:pt x="2" y="1"/>
                    <a:pt x="1" y="1"/>
                  </a:cubicBezTo>
                  <a:cubicBezTo>
                    <a:pt x="1" y="1"/>
                    <a:pt x="0" y="2"/>
                    <a:pt x="0" y="3"/>
                  </a:cubicBezTo>
                  <a:cubicBezTo>
                    <a:pt x="1" y="9"/>
                    <a:pt x="1" y="15"/>
                    <a:pt x="2" y="21"/>
                  </a:cubicBezTo>
                  <a:cubicBezTo>
                    <a:pt x="2" y="21"/>
                    <a:pt x="2" y="22"/>
                    <a:pt x="3" y="22"/>
                  </a:cubicBezTo>
                  <a:cubicBezTo>
                    <a:pt x="3" y="22"/>
                    <a:pt x="4" y="22"/>
                    <a:pt x="4" y="22"/>
                  </a:cubicBezTo>
                  <a:cubicBezTo>
                    <a:pt x="4" y="22"/>
                    <a:pt x="4" y="22"/>
                    <a:pt x="5" y="22"/>
                  </a:cubicBezTo>
                  <a:cubicBezTo>
                    <a:pt x="5" y="22"/>
                    <a:pt x="6" y="22"/>
                    <a:pt x="7" y="22"/>
                  </a:cubicBezTo>
                  <a:cubicBezTo>
                    <a:pt x="9" y="21"/>
                    <a:pt x="10" y="21"/>
                    <a:pt x="11" y="19"/>
                  </a:cubicBezTo>
                  <a:cubicBezTo>
                    <a:pt x="13" y="18"/>
                    <a:pt x="13" y="17"/>
                    <a:pt x="14" y="15"/>
                  </a:cubicBezTo>
                  <a:cubicBezTo>
                    <a:pt x="12" y="15"/>
                    <a:pt x="12" y="15"/>
                    <a:pt x="12" y="15"/>
                  </a:cubicBezTo>
                  <a:cubicBezTo>
                    <a:pt x="14" y="15"/>
                    <a:pt x="14" y="15"/>
                    <a:pt x="14" y="15"/>
                  </a:cubicBezTo>
                  <a:cubicBezTo>
                    <a:pt x="14" y="15"/>
                    <a:pt x="14" y="14"/>
                    <a:pt x="14" y="14"/>
                  </a:cubicBezTo>
                  <a:cubicBezTo>
                    <a:pt x="14" y="10"/>
                    <a:pt x="12" y="8"/>
                    <a:pt x="10" y="6"/>
                  </a:cubicBezTo>
                  <a:cubicBezTo>
                    <a:pt x="8" y="3"/>
                    <a:pt x="6" y="2"/>
                    <a:pt x="3" y="1"/>
                  </a:cubicBezTo>
                  <a:cubicBezTo>
                    <a:pt x="3" y="1"/>
                    <a:pt x="3"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08" name="组合 207"/>
          <p:cNvGrpSpPr/>
          <p:nvPr/>
        </p:nvGrpSpPr>
        <p:grpSpPr>
          <a:xfrm>
            <a:off x="2174075" y="2810062"/>
            <a:ext cx="103317" cy="158732"/>
            <a:chOff x="825425" y="4488558"/>
            <a:chExt cx="197142" cy="302882"/>
          </a:xfrm>
        </p:grpSpPr>
        <p:sp>
          <p:nvSpPr>
            <p:cNvPr id="209" name="Freeform 783"/>
            <p:cNvSpPr>
              <a:spLocks noEditPoints="1"/>
            </p:cNvSpPr>
            <p:nvPr/>
          </p:nvSpPr>
          <p:spPr bwMode="auto">
            <a:xfrm>
              <a:off x="848724" y="4499311"/>
              <a:ext cx="153233" cy="60935"/>
            </a:xfrm>
            <a:custGeom>
              <a:avLst/>
              <a:gdLst>
                <a:gd name="T0" fmla="*/ 35 w 72"/>
                <a:gd name="T1" fmla="*/ 25 h 29"/>
                <a:gd name="T2" fmla="*/ 51 w 72"/>
                <a:gd name="T3" fmla="*/ 16 h 29"/>
                <a:gd name="T4" fmla="*/ 56 w 72"/>
                <a:gd name="T5" fmla="*/ 13 h 29"/>
                <a:gd name="T6" fmla="*/ 63 w 72"/>
                <a:gd name="T7" fmla="*/ 16 h 29"/>
                <a:gd name="T8" fmla="*/ 47 w 72"/>
                <a:gd name="T9" fmla="*/ 24 h 29"/>
                <a:gd name="T10" fmla="*/ 48 w 72"/>
                <a:gd name="T11" fmla="*/ 21 h 29"/>
                <a:gd name="T12" fmla="*/ 45 w 72"/>
                <a:gd name="T13" fmla="*/ 17 h 29"/>
                <a:gd name="T14" fmla="*/ 39 w 72"/>
                <a:gd name="T15" fmla="*/ 13 h 29"/>
                <a:gd name="T16" fmla="*/ 41 w 72"/>
                <a:gd name="T17" fmla="*/ 13 h 29"/>
                <a:gd name="T18" fmla="*/ 49 w 72"/>
                <a:gd name="T19" fmla="*/ 16 h 29"/>
                <a:gd name="T20" fmla="*/ 9 w 72"/>
                <a:gd name="T21" fmla="*/ 16 h 29"/>
                <a:gd name="T22" fmla="*/ 26 w 72"/>
                <a:gd name="T23" fmla="*/ 12 h 29"/>
                <a:gd name="T24" fmla="*/ 27 w 72"/>
                <a:gd name="T25" fmla="*/ 14 h 29"/>
                <a:gd name="T26" fmla="*/ 25 w 72"/>
                <a:gd name="T27" fmla="*/ 15 h 29"/>
                <a:gd name="T28" fmla="*/ 17 w 72"/>
                <a:gd name="T29" fmla="*/ 17 h 29"/>
                <a:gd name="T30" fmla="*/ 16 w 72"/>
                <a:gd name="T31" fmla="*/ 19 h 29"/>
                <a:gd name="T32" fmla="*/ 21 w 72"/>
                <a:gd name="T33" fmla="*/ 22 h 29"/>
                <a:gd name="T34" fmla="*/ 23 w 72"/>
                <a:gd name="T35" fmla="*/ 25 h 29"/>
                <a:gd name="T36" fmla="*/ 6 w 72"/>
                <a:gd name="T37" fmla="*/ 19 h 29"/>
                <a:gd name="T38" fmla="*/ 9 w 72"/>
                <a:gd name="T39" fmla="*/ 16 h 29"/>
                <a:gd name="T40" fmla="*/ 41 w 72"/>
                <a:gd name="T41" fmla="*/ 9 h 29"/>
                <a:gd name="T42" fmla="*/ 45 w 72"/>
                <a:gd name="T43" fmla="*/ 8 h 29"/>
                <a:gd name="T44" fmla="*/ 51 w 72"/>
                <a:gd name="T45" fmla="*/ 12 h 29"/>
                <a:gd name="T46" fmla="*/ 50 w 72"/>
                <a:gd name="T47" fmla="*/ 13 h 29"/>
                <a:gd name="T48" fmla="*/ 45 w 72"/>
                <a:gd name="T49" fmla="*/ 12 h 29"/>
                <a:gd name="T50" fmla="*/ 37 w 72"/>
                <a:gd name="T51" fmla="*/ 11 h 29"/>
                <a:gd name="T52" fmla="*/ 36 w 72"/>
                <a:gd name="T53" fmla="*/ 12 h 29"/>
                <a:gd name="T54" fmla="*/ 38 w 72"/>
                <a:gd name="T55" fmla="*/ 16 h 29"/>
                <a:gd name="T56" fmla="*/ 45 w 72"/>
                <a:gd name="T57" fmla="*/ 21 h 29"/>
                <a:gd name="T58" fmla="*/ 38 w 72"/>
                <a:gd name="T59" fmla="*/ 23 h 29"/>
                <a:gd name="T60" fmla="*/ 34 w 72"/>
                <a:gd name="T61" fmla="*/ 23 h 29"/>
                <a:gd name="T62" fmla="*/ 30 w 72"/>
                <a:gd name="T63" fmla="*/ 25 h 29"/>
                <a:gd name="T64" fmla="*/ 29 w 72"/>
                <a:gd name="T65" fmla="*/ 25 h 29"/>
                <a:gd name="T66" fmla="*/ 27 w 72"/>
                <a:gd name="T67" fmla="*/ 23 h 29"/>
                <a:gd name="T68" fmla="*/ 27 w 72"/>
                <a:gd name="T69" fmla="*/ 21 h 29"/>
                <a:gd name="T70" fmla="*/ 24 w 72"/>
                <a:gd name="T71" fmla="*/ 18 h 29"/>
                <a:gd name="T72" fmla="*/ 36 w 72"/>
                <a:gd name="T73" fmla="*/ 20 h 29"/>
                <a:gd name="T74" fmla="*/ 37 w 72"/>
                <a:gd name="T75" fmla="*/ 17 h 29"/>
                <a:gd name="T76" fmla="*/ 30 w 72"/>
                <a:gd name="T77" fmla="*/ 14 h 29"/>
                <a:gd name="T78" fmla="*/ 29 w 72"/>
                <a:gd name="T79" fmla="*/ 13 h 29"/>
                <a:gd name="T80" fmla="*/ 31 w 72"/>
                <a:gd name="T81" fmla="*/ 10 h 29"/>
                <a:gd name="T82" fmla="*/ 37 w 72"/>
                <a:gd name="T83" fmla="*/ 9 h 29"/>
                <a:gd name="T84" fmla="*/ 40 w 72"/>
                <a:gd name="T85" fmla="*/ 9 h 29"/>
                <a:gd name="T86" fmla="*/ 4 w 72"/>
                <a:gd name="T87" fmla="*/ 15 h 29"/>
                <a:gd name="T88" fmla="*/ 61 w 72"/>
                <a:gd name="T89" fmla="*/ 7 h 29"/>
                <a:gd name="T90" fmla="*/ 68 w 72"/>
                <a:gd name="T91" fmla="*/ 15 h 29"/>
                <a:gd name="T92" fmla="*/ 58 w 72"/>
                <a:gd name="T93" fmla="*/ 10 h 29"/>
                <a:gd name="T94" fmla="*/ 49 w 72"/>
                <a:gd name="T95" fmla="*/ 8 h 29"/>
                <a:gd name="T96" fmla="*/ 42 w 72"/>
                <a:gd name="T97" fmla="*/ 5 h 29"/>
                <a:gd name="T98" fmla="*/ 40 w 72"/>
                <a:gd name="T99" fmla="*/ 7 h 29"/>
                <a:gd name="T100" fmla="*/ 31 w 72"/>
                <a:gd name="T101" fmla="*/ 7 h 29"/>
                <a:gd name="T102" fmla="*/ 8 w 72"/>
                <a:gd name="T103" fmla="*/ 12 h 29"/>
                <a:gd name="T104" fmla="*/ 8 w 72"/>
                <a:gd name="T105" fmla="*/ 13 h 29"/>
                <a:gd name="T106" fmla="*/ 4 w 72"/>
                <a:gd name="T107" fmla="*/ 16 h 29"/>
                <a:gd name="T108" fmla="*/ 0 w 72"/>
                <a:gd name="T109" fmla="*/ 14 h 29"/>
                <a:gd name="T110" fmla="*/ 32 w 72"/>
                <a:gd name="T111" fmla="*/ 29 h 29"/>
                <a:gd name="T112" fmla="*/ 71 w 72"/>
                <a:gd name="T113" fmla="*/ 16 h 29"/>
                <a:gd name="T114" fmla="*/ 62 w 72"/>
                <a:gd name="T115"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 h="29">
                  <a:moveTo>
                    <a:pt x="35" y="25"/>
                  </a:moveTo>
                  <a:cubicBezTo>
                    <a:pt x="35" y="25"/>
                    <a:pt x="35" y="25"/>
                    <a:pt x="35" y="25"/>
                  </a:cubicBezTo>
                  <a:cubicBezTo>
                    <a:pt x="35" y="25"/>
                    <a:pt x="35" y="25"/>
                    <a:pt x="35" y="25"/>
                  </a:cubicBezTo>
                  <a:cubicBezTo>
                    <a:pt x="35" y="25"/>
                    <a:pt x="35" y="25"/>
                    <a:pt x="35" y="25"/>
                  </a:cubicBezTo>
                  <a:moveTo>
                    <a:pt x="50" y="16"/>
                  </a:moveTo>
                  <a:cubicBezTo>
                    <a:pt x="50" y="16"/>
                    <a:pt x="51" y="16"/>
                    <a:pt x="51" y="16"/>
                  </a:cubicBezTo>
                  <a:cubicBezTo>
                    <a:pt x="52" y="15"/>
                    <a:pt x="54" y="15"/>
                    <a:pt x="54" y="14"/>
                  </a:cubicBezTo>
                  <a:cubicBezTo>
                    <a:pt x="55" y="14"/>
                    <a:pt x="55" y="14"/>
                    <a:pt x="56" y="14"/>
                  </a:cubicBezTo>
                  <a:cubicBezTo>
                    <a:pt x="56" y="13"/>
                    <a:pt x="56" y="13"/>
                    <a:pt x="56" y="13"/>
                  </a:cubicBezTo>
                  <a:cubicBezTo>
                    <a:pt x="56" y="13"/>
                    <a:pt x="56" y="13"/>
                    <a:pt x="56" y="13"/>
                  </a:cubicBezTo>
                  <a:cubicBezTo>
                    <a:pt x="57" y="13"/>
                    <a:pt x="57" y="13"/>
                    <a:pt x="57" y="13"/>
                  </a:cubicBezTo>
                  <a:cubicBezTo>
                    <a:pt x="59" y="14"/>
                    <a:pt x="61" y="15"/>
                    <a:pt x="63" y="16"/>
                  </a:cubicBezTo>
                  <a:cubicBezTo>
                    <a:pt x="64" y="17"/>
                    <a:pt x="64" y="18"/>
                    <a:pt x="64" y="19"/>
                  </a:cubicBezTo>
                  <a:cubicBezTo>
                    <a:pt x="64" y="19"/>
                    <a:pt x="64" y="19"/>
                    <a:pt x="63" y="19"/>
                  </a:cubicBezTo>
                  <a:cubicBezTo>
                    <a:pt x="59" y="22"/>
                    <a:pt x="53" y="23"/>
                    <a:pt x="47" y="24"/>
                  </a:cubicBezTo>
                  <a:cubicBezTo>
                    <a:pt x="47" y="24"/>
                    <a:pt x="46" y="24"/>
                    <a:pt x="45" y="24"/>
                  </a:cubicBezTo>
                  <a:cubicBezTo>
                    <a:pt x="46" y="24"/>
                    <a:pt x="46" y="24"/>
                    <a:pt x="47" y="24"/>
                  </a:cubicBezTo>
                  <a:cubicBezTo>
                    <a:pt x="47" y="23"/>
                    <a:pt x="48" y="22"/>
                    <a:pt x="48" y="21"/>
                  </a:cubicBezTo>
                  <a:cubicBezTo>
                    <a:pt x="48" y="20"/>
                    <a:pt x="47" y="19"/>
                    <a:pt x="47" y="18"/>
                  </a:cubicBezTo>
                  <a:cubicBezTo>
                    <a:pt x="46" y="18"/>
                    <a:pt x="46" y="18"/>
                    <a:pt x="46" y="17"/>
                  </a:cubicBezTo>
                  <a:cubicBezTo>
                    <a:pt x="45" y="17"/>
                    <a:pt x="45" y="17"/>
                    <a:pt x="45" y="17"/>
                  </a:cubicBezTo>
                  <a:cubicBezTo>
                    <a:pt x="45" y="17"/>
                    <a:pt x="45" y="17"/>
                    <a:pt x="45" y="17"/>
                  </a:cubicBezTo>
                  <a:cubicBezTo>
                    <a:pt x="43" y="16"/>
                    <a:pt x="41" y="15"/>
                    <a:pt x="40" y="14"/>
                  </a:cubicBezTo>
                  <a:cubicBezTo>
                    <a:pt x="40" y="14"/>
                    <a:pt x="39" y="14"/>
                    <a:pt x="39" y="13"/>
                  </a:cubicBezTo>
                  <a:cubicBezTo>
                    <a:pt x="40" y="13"/>
                    <a:pt x="40" y="13"/>
                    <a:pt x="40" y="13"/>
                  </a:cubicBezTo>
                  <a:cubicBezTo>
                    <a:pt x="40" y="13"/>
                    <a:pt x="40" y="13"/>
                    <a:pt x="41" y="13"/>
                  </a:cubicBezTo>
                  <a:cubicBezTo>
                    <a:pt x="41" y="13"/>
                    <a:pt x="41" y="13"/>
                    <a:pt x="41" y="13"/>
                  </a:cubicBezTo>
                  <a:cubicBezTo>
                    <a:pt x="42" y="13"/>
                    <a:pt x="44" y="14"/>
                    <a:pt x="45" y="15"/>
                  </a:cubicBezTo>
                  <a:cubicBezTo>
                    <a:pt x="46" y="15"/>
                    <a:pt x="47" y="15"/>
                    <a:pt x="48" y="16"/>
                  </a:cubicBezTo>
                  <a:cubicBezTo>
                    <a:pt x="48" y="16"/>
                    <a:pt x="49" y="16"/>
                    <a:pt x="49" y="16"/>
                  </a:cubicBezTo>
                  <a:cubicBezTo>
                    <a:pt x="49" y="16"/>
                    <a:pt x="49" y="16"/>
                    <a:pt x="49" y="16"/>
                  </a:cubicBezTo>
                  <a:cubicBezTo>
                    <a:pt x="50" y="16"/>
                    <a:pt x="50" y="16"/>
                    <a:pt x="50" y="16"/>
                  </a:cubicBezTo>
                  <a:moveTo>
                    <a:pt x="9" y="16"/>
                  </a:moveTo>
                  <a:cubicBezTo>
                    <a:pt x="10" y="15"/>
                    <a:pt x="10" y="15"/>
                    <a:pt x="10" y="15"/>
                  </a:cubicBezTo>
                  <a:cubicBezTo>
                    <a:pt x="15" y="13"/>
                    <a:pt x="20" y="11"/>
                    <a:pt x="26" y="11"/>
                  </a:cubicBezTo>
                  <a:cubicBezTo>
                    <a:pt x="26" y="11"/>
                    <a:pt x="26" y="12"/>
                    <a:pt x="26" y="12"/>
                  </a:cubicBezTo>
                  <a:cubicBezTo>
                    <a:pt x="26" y="13"/>
                    <a:pt x="26" y="13"/>
                    <a:pt x="26" y="13"/>
                  </a:cubicBezTo>
                  <a:cubicBezTo>
                    <a:pt x="26" y="13"/>
                    <a:pt x="26" y="13"/>
                    <a:pt x="26" y="13"/>
                  </a:cubicBezTo>
                  <a:cubicBezTo>
                    <a:pt x="26" y="14"/>
                    <a:pt x="26" y="14"/>
                    <a:pt x="27" y="14"/>
                  </a:cubicBezTo>
                  <a:cubicBezTo>
                    <a:pt x="27" y="15"/>
                    <a:pt x="28" y="16"/>
                    <a:pt x="29" y="16"/>
                  </a:cubicBezTo>
                  <a:cubicBezTo>
                    <a:pt x="28" y="16"/>
                    <a:pt x="26" y="16"/>
                    <a:pt x="25" y="15"/>
                  </a:cubicBezTo>
                  <a:cubicBezTo>
                    <a:pt x="25" y="15"/>
                    <a:pt x="25" y="15"/>
                    <a:pt x="25" y="15"/>
                  </a:cubicBezTo>
                  <a:cubicBezTo>
                    <a:pt x="24" y="15"/>
                    <a:pt x="24" y="15"/>
                    <a:pt x="24" y="15"/>
                  </a:cubicBezTo>
                  <a:cubicBezTo>
                    <a:pt x="23" y="15"/>
                    <a:pt x="21" y="15"/>
                    <a:pt x="20" y="16"/>
                  </a:cubicBezTo>
                  <a:cubicBezTo>
                    <a:pt x="19" y="16"/>
                    <a:pt x="18" y="16"/>
                    <a:pt x="17" y="17"/>
                  </a:cubicBezTo>
                  <a:cubicBezTo>
                    <a:pt x="16" y="17"/>
                    <a:pt x="16" y="17"/>
                    <a:pt x="16" y="17"/>
                  </a:cubicBezTo>
                  <a:cubicBezTo>
                    <a:pt x="16" y="18"/>
                    <a:pt x="16" y="18"/>
                    <a:pt x="16" y="18"/>
                  </a:cubicBezTo>
                  <a:cubicBezTo>
                    <a:pt x="16" y="18"/>
                    <a:pt x="16" y="18"/>
                    <a:pt x="16" y="19"/>
                  </a:cubicBezTo>
                  <a:cubicBezTo>
                    <a:pt x="16" y="19"/>
                    <a:pt x="16" y="19"/>
                    <a:pt x="16" y="19"/>
                  </a:cubicBezTo>
                  <a:cubicBezTo>
                    <a:pt x="16" y="19"/>
                    <a:pt x="16" y="19"/>
                    <a:pt x="16" y="19"/>
                  </a:cubicBezTo>
                  <a:cubicBezTo>
                    <a:pt x="17" y="21"/>
                    <a:pt x="19" y="21"/>
                    <a:pt x="21" y="22"/>
                  </a:cubicBezTo>
                  <a:cubicBezTo>
                    <a:pt x="22" y="22"/>
                    <a:pt x="23" y="23"/>
                    <a:pt x="24" y="23"/>
                  </a:cubicBezTo>
                  <a:cubicBezTo>
                    <a:pt x="23" y="24"/>
                    <a:pt x="23" y="24"/>
                    <a:pt x="23" y="24"/>
                  </a:cubicBezTo>
                  <a:cubicBezTo>
                    <a:pt x="23" y="25"/>
                    <a:pt x="23" y="25"/>
                    <a:pt x="23" y="25"/>
                  </a:cubicBezTo>
                  <a:cubicBezTo>
                    <a:pt x="22" y="25"/>
                    <a:pt x="22" y="25"/>
                    <a:pt x="22" y="25"/>
                  </a:cubicBezTo>
                  <a:cubicBezTo>
                    <a:pt x="15" y="24"/>
                    <a:pt x="9" y="22"/>
                    <a:pt x="7" y="19"/>
                  </a:cubicBezTo>
                  <a:cubicBezTo>
                    <a:pt x="6" y="19"/>
                    <a:pt x="6" y="19"/>
                    <a:pt x="6" y="19"/>
                  </a:cubicBezTo>
                  <a:cubicBezTo>
                    <a:pt x="6" y="18"/>
                    <a:pt x="6" y="18"/>
                    <a:pt x="6" y="18"/>
                  </a:cubicBezTo>
                  <a:cubicBezTo>
                    <a:pt x="7" y="18"/>
                    <a:pt x="7" y="18"/>
                    <a:pt x="7" y="17"/>
                  </a:cubicBezTo>
                  <a:cubicBezTo>
                    <a:pt x="8" y="17"/>
                    <a:pt x="9" y="16"/>
                    <a:pt x="9" y="16"/>
                  </a:cubicBezTo>
                  <a:cubicBezTo>
                    <a:pt x="9" y="16"/>
                    <a:pt x="9" y="16"/>
                    <a:pt x="9" y="16"/>
                  </a:cubicBezTo>
                  <a:moveTo>
                    <a:pt x="40" y="9"/>
                  </a:moveTo>
                  <a:cubicBezTo>
                    <a:pt x="40" y="9"/>
                    <a:pt x="41" y="9"/>
                    <a:pt x="41" y="9"/>
                  </a:cubicBezTo>
                  <a:cubicBezTo>
                    <a:pt x="42" y="7"/>
                    <a:pt x="42" y="7"/>
                    <a:pt x="42" y="7"/>
                  </a:cubicBezTo>
                  <a:cubicBezTo>
                    <a:pt x="43" y="7"/>
                    <a:pt x="44" y="8"/>
                    <a:pt x="45" y="8"/>
                  </a:cubicBezTo>
                  <a:cubicBezTo>
                    <a:pt x="45" y="8"/>
                    <a:pt x="45" y="8"/>
                    <a:pt x="45" y="8"/>
                  </a:cubicBezTo>
                  <a:cubicBezTo>
                    <a:pt x="44" y="8"/>
                    <a:pt x="44" y="9"/>
                    <a:pt x="44" y="9"/>
                  </a:cubicBezTo>
                  <a:cubicBezTo>
                    <a:pt x="45" y="10"/>
                    <a:pt x="45" y="10"/>
                    <a:pt x="45" y="10"/>
                  </a:cubicBezTo>
                  <a:cubicBezTo>
                    <a:pt x="47" y="10"/>
                    <a:pt x="49" y="11"/>
                    <a:pt x="51" y="12"/>
                  </a:cubicBezTo>
                  <a:cubicBezTo>
                    <a:pt x="51" y="12"/>
                    <a:pt x="52" y="12"/>
                    <a:pt x="53" y="13"/>
                  </a:cubicBezTo>
                  <a:cubicBezTo>
                    <a:pt x="52" y="13"/>
                    <a:pt x="52" y="13"/>
                    <a:pt x="51" y="13"/>
                  </a:cubicBezTo>
                  <a:cubicBezTo>
                    <a:pt x="51" y="13"/>
                    <a:pt x="50" y="13"/>
                    <a:pt x="50" y="13"/>
                  </a:cubicBezTo>
                  <a:cubicBezTo>
                    <a:pt x="50" y="13"/>
                    <a:pt x="50" y="13"/>
                    <a:pt x="50" y="13"/>
                  </a:cubicBezTo>
                  <a:cubicBezTo>
                    <a:pt x="50" y="13"/>
                    <a:pt x="49" y="13"/>
                    <a:pt x="48" y="13"/>
                  </a:cubicBezTo>
                  <a:cubicBezTo>
                    <a:pt x="47" y="13"/>
                    <a:pt x="46" y="12"/>
                    <a:pt x="45" y="12"/>
                  </a:cubicBezTo>
                  <a:cubicBezTo>
                    <a:pt x="43" y="11"/>
                    <a:pt x="42" y="11"/>
                    <a:pt x="41" y="11"/>
                  </a:cubicBezTo>
                  <a:cubicBezTo>
                    <a:pt x="40" y="11"/>
                    <a:pt x="40" y="11"/>
                    <a:pt x="40" y="11"/>
                  </a:cubicBezTo>
                  <a:cubicBezTo>
                    <a:pt x="39" y="11"/>
                    <a:pt x="38" y="11"/>
                    <a:pt x="37" y="11"/>
                  </a:cubicBezTo>
                  <a:cubicBezTo>
                    <a:pt x="36" y="12"/>
                    <a:pt x="36" y="12"/>
                    <a:pt x="36" y="12"/>
                  </a:cubicBezTo>
                  <a:cubicBezTo>
                    <a:pt x="36" y="12"/>
                    <a:pt x="36" y="12"/>
                    <a:pt x="36" y="12"/>
                  </a:cubicBezTo>
                  <a:cubicBezTo>
                    <a:pt x="36" y="12"/>
                    <a:pt x="36" y="12"/>
                    <a:pt x="36" y="12"/>
                  </a:cubicBezTo>
                  <a:cubicBezTo>
                    <a:pt x="36" y="13"/>
                    <a:pt x="36" y="13"/>
                    <a:pt x="36" y="13"/>
                  </a:cubicBezTo>
                  <a:cubicBezTo>
                    <a:pt x="36" y="14"/>
                    <a:pt x="36" y="14"/>
                    <a:pt x="36" y="15"/>
                  </a:cubicBezTo>
                  <a:cubicBezTo>
                    <a:pt x="37" y="15"/>
                    <a:pt x="37" y="15"/>
                    <a:pt x="38" y="16"/>
                  </a:cubicBezTo>
                  <a:cubicBezTo>
                    <a:pt x="39" y="17"/>
                    <a:pt x="42" y="18"/>
                    <a:pt x="44" y="19"/>
                  </a:cubicBezTo>
                  <a:cubicBezTo>
                    <a:pt x="44" y="19"/>
                    <a:pt x="44" y="19"/>
                    <a:pt x="45" y="20"/>
                  </a:cubicBezTo>
                  <a:cubicBezTo>
                    <a:pt x="45" y="20"/>
                    <a:pt x="45" y="21"/>
                    <a:pt x="45" y="21"/>
                  </a:cubicBezTo>
                  <a:cubicBezTo>
                    <a:pt x="45" y="22"/>
                    <a:pt x="45" y="22"/>
                    <a:pt x="45" y="22"/>
                  </a:cubicBezTo>
                  <a:cubicBezTo>
                    <a:pt x="45" y="22"/>
                    <a:pt x="43" y="22"/>
                    <a:pt x="42" y="23"/>
                  </a:cubicBezTo>
                  <a:cubicBezTo>
                    <a:pt x="41" y="23"/>
                    <a:pt x="40" y="23"/>
                    <a:pt x="38" y="23"/>
                  </a:cubicBezTo>
                  <a:cubicBezTo>
                    <a:pt x="37" y="23"/>
                    <a:pt x="35" y="23"/>
                    <a:pt x="35" y="23"/>
                  </a:cubicBezTo>
                  <a:cubicBezTo>
                    <a:pt x="35" y="23"/>
                    <a:pt x="35" y="23"/>
                    <a:pt x="35" y="23"/>
                  </a:cubicBezTo>
                  <a:cubicBezTo>
                    <a:pt x="34" y="23"/>
                    <a:pt x="34" y="23"/>
                    <a:pt x="34" y="23"/>
                  </a:cubicBezTo>
                  <a:cubicBezTo>
                    <a:pt x="34" y="23"/>
                    <a:pt x="34" y="23"/>
                    <a:pt x="34" y="23"/>
                  </a:cubicBezTo>
                  <a:cubicBezTo>
                    <a:pt x="33" y="23"/>
                    <a:pt x="32" y="24"/>
                    <a:pt x="32" y="24"/>
                  </a:cubicBezTo>
                  <a:cubicBezTo>
                    <a:pt x="31" y="25"/>
                    <a:pt x="31" y="25"/>
                    <a:pt x="30" y="25"/>
                  </a:cubicBezTo>
                  <a:cubicBezTo>
                    <a:pt x="30" y="25"/>
                    <a:pt x="30" y="25"/>
                    <a:pt x="30" y="25"/>
                  </a:cubicBezTo>
                  <a:cubicBezTo>
                    <a:pt x="30" y="25"/>
                    <a:pt x="29" y="25"/>
                    <a:pt x="29" y="25"/>
                  </a:cubicBezTo>
                  <a:cubicBezTo>
                    <a:pt x="29" y="25"/>
                    <a:pt x="29" y="25"/>
                    <a:pt x="29" y="25"/>
                  </a:cubicBezTo>
                  <a:cubicBezTo>
                    <a:pt x="28" y="25"/>
                    <a:pt x="27" y="25"/>
                    <a:pt x="26" y="25"/>
                  </a:cubicBezTo>
                  <a:cubicBezTo>
                    <a:pt x="27" y="24"/>
                    <a:pt x="27" y="24"/>
                    <a:pt x="27" y="24"/>
                  </a:cubicBezTo>
                  <a:cubicBezTo>
                    <a:pt x="27" y="23"/>
                    <a:pt x="27" y="23"/>
                    <a:pt x="27" y="23"/>
                  </a:cubicBezTo>
                  <a:cubicBezTo>
                    <a:pt x="27" y="23"/>
                    <a:pt x="28" y="23"/>
                    <a:pt x="28" y="23"/>
                  </a:cubicBezTo>
                  <a:cubicBezTo>
                    <a:pt x="28" y="22"/>
                    <a:pt x="28" y="22"/>
                    <a:pt x="28" y="22"/>
                  </a:cubicBezTo>
                  <a:cubicBezTo>
                    <a:pt x="28" y="21"/>
                    <a:pt x="27" y="21"/>
                    <a:pt x="27" y="21"/>
                  </a:cubicBezTo>
                  <a:cubicBezTo>
                    <a:pt x="25" y="21"/>
                    <a:pt x="23" y="20"/>
                    <a:pt x="22" y="20"/>
                  </a:cubicBezTo>
                  <a:cubicBezTo>
                    <a:pt x="21" y="19"/>
                    <a:pt x="20" y="19"/>
                    <a:pt x="19" y="19"/>
                  </a:cubicBezTo>
                  <a:cubicBezTo>
                    <a:pt x="21" y="18"/>
                    <a:pt x="23" y="18"/>
                    <a:pt x="24" y="18"/>
                  </a:cubicBezTo>
                  <a:cubicBezTo>
                    <a:pt x="24" y="18"/>
                    <a:pt x="24" y="18"/>
                    <a:pt x="24" y="18"/>
                  </a:cubicBezTo>
                  <a:cubicBezTo>
                    <a:pt x="30" y="19"/>
                    <a:pt x="33" y="20"/>
                    <a:pt x="35" y="20"/>
                  </a:cubicBezTo>
                  <a:cubicBezTo>
                    <a:pt x="36" y="20"/>
                    <a:pt x="36" y="20"/>
                    <a:pt x="36" y="20"/>
                  </a:cubicBezTo>
                  <a:cubicBezTo>
                    <a:pt x="37" y="19"/>
                    <a:pt x="37" y="19"/>
                    <a:pt x="37" y="19"/>
                  </a:cubicBezTo>
                  <a:cubicBezTo>
                    <a:pt x="37" y="19"/>
                    <a:pt x="38" y="19"/>
                    <a:pt x="38" y="18"/>
                  </a:cubicBezTo>
                  <a:cubicBezTo>
                    <a:pt x="38" y="18"/>
                    <a:pt x="37" y="18"/>
                    <a:pt x="37" y="17"/>
                  </a:cubicBezTo>
                  <a:cubicBezTo>
                    <a:pt x="36" y="17"/>
                    <a:pt x="36" y="17"/>
                    <a:pt x="36" y="17"/>
                  </a:cubicBezTo>
                  <a:cubicBezTo>
                    <a:pt x="35" y="16"/>
                    <a:pt x="33" y="15"/>
                    <a:pt x="31" y="15"/>
                  </a:cubicBezTo>
                  <a:cubicBezTo>
                    <a:pt x="31" y="15"/>
                    <a:pt x="30" y="14"/>
                    <a:pt x="30" y="14"/>
                  </a:cubicBezTo>
                  <a:cubicBezTo>
                    <a:pt x="29" y="13"/>
                    <a:pt x="29" y="13"/>
                    <a:pt x="29" y="13"/>
                  </a:cubicBezTo>
                  <a:cubicBezTo>
                    <a:pt x="29" y="13"/>
                    <a:pt x="29" y="13"/>
                    <a:pt x="29" y="13"/>
                  </a:cubicBezTo>
                  <a:cubicBezTo>
                    <a:pt x="29" y="13"/>
                    <a:pt x="29" y="13"/>
                    <a:pt x="29" y="13"/>
                  </a:cubicBezTo>
                  <a:cubicBezTo>
                    <a:pt x="29" y="12"/>
                    <a:pt x="29" y="12"/>
                    <a:pt x="29" y="12"/>
                  </a:cubicBezTo>
                  <a:cubicBezTo>
                    <a:pt x="28" y="12"/>
                    <a:pt x="29" y="11"/>
                    <a:pt x="30" y="10"/>
                  </a:cubicBezTo>
                  <a:cubicBezTo>
                    <a:pt x="31" y="10"/>
                    <a:pt x="31" y="10"/>
                    <a:pt x="31" y="10"/>
                  </a:cubicBezTo>
                  <a:cubicBezTo>
                    <a:pt x="31" y="10"/>
                    <a:pt x="31" y="10"/>
                    <a:pt x="32" y="9"/>
                  </a:cubicBezTo>
                  <a:cubicBezTo>
                    <a:pt x="32" y="9"/>
                    <a:pt x="32" y="9"/>
                    <a:pt x="33" y="9"/>
                  </a:cubicBezTo>
                  <a:cubicBezTo>
                    <a:pt x="34" y="9"/>
                    <a:pt x="35" y="9"/>
                    <a:pt x="37" y="9"/>
                  </a:cubicBezTo>
                  <a:cubicBezTo>
                    <a:pt x="37" y="9"/>
                    <a:pt x="37" y="9"/>
                    <a:pt x="37" y="9"/>
                  </a:cubicBezTo>
                  <a:cubicBezTo>
                    <a:pt x="38" y="9"/>
                    <a:pt x="39" y="9"/>
                    <a:pt x="40" y="9"/>
                  </a:cubicBezTo>
                  <a:cubicBezTo>
                    <a:pt x="40" y="9"/>
                    <a:pt x="40" y="9"/>
                    <a:pt x="40" y="9"/>
                  </a:cubicBezTo>
                  <a:moveTo>
                    <a:pt x="4" y="16"/>
                  </a:moveTo>
                  <a:cubicBezTo>
                    <a:pt x="4" y="15"/>
                    <a:pt x="4" y="15"/>
                    <a:pt x="4" y="15"/>
                  </a:cubicBezTo>
                  <a:cubicBezTo>
                    <a:pt x="4" y="15"/>
                    <a:pt x="4" y="15"/>
                    <a:pt x="4" y="15"/>
                  </a:cubicBezTo>
                  <a:cubicBezTo>
                    <a:pt x="4" y="13"/>
                    <a:pt x="5" y="11"/>
                    <a:pt x="7" y="11"/>
                  </a:cubicBezTo>
                  <a:cubicBezTo>
                    <a:pt x="16" y="5"/>
                    <a:pt x="27" y="3"/>
                    <a:pt x="37" y="3"/>
                  </a:cubicBezTo>
                  <a:cubicBezTo>
                    <a:pt x="45" y="3"/>
                    <a:pt x="53" y="4"/>
                    <a:pt x="61" y="7"/>
                  </a:cubicBezTo>
                  <a:cubicBezTo>
                    <a:pt x="63" y="8"/>
                    <a:pt x="65" y="9"/>
                    <a:pt x="66" y="10"/>
                  </a:cubicBezTo>
                  <a:cubicBezTo>
                    <a:pt x="68" y="11"/>
                    <a:pt x="68" y="13"/>
                    <a:pt x="68" y="14"/>
                  </a:cubicBezTo>
                  <a:cubicBezTo>
                    <a:pt x="68" y="15"/>
                    <a:pt x="68" y="15"/>
                    <a:pt x="68" y="15"/>
                  </a:cubicBezTo>
                  <a:cubicBezTo>
                    <a:pt x="68" y="15"/>
                    <a:pt x="68" y="16"/>
                    <a:pt x="67" y="16"/>
                  </a:cubicBezTo>
                  <a:cubicBezTo>
                    <a:pt x="67" y="15"/>
                    <a:pt x="66" y="14"/>
                    <a:pt x="65" y="14"/>
                  </a:cubicBezTo>
                  <a:cubicBezTo>
                    <a:pt x="63" y="12"/>
                    <a:pt x="61" y="11"/>
                    <a:pt x="58" y="10"/>
                  </a:cubicBezTo>
                  <a:cubicBezTo>
                    <a:pt x="58" y="10"/>
                    <a:pt x="56" y="10"/>
                    <a:pt x="54" y="9"/>
                  </a:cubicBezTo>
                  <a:cubicBezTo>
                    <a:pt x="52" y="9"/>
                    <a:pt x="50" y="8"/>
                    <a:pt x="50" y="8"/>
                  </a:cubicBezTo>
                  <a:cubicBezTo>
                    <a:pt x="49" y="8"/>
                    <a:pt x="49" y="8"/>
                    <a:pt x="49" y="8"/>
                  </a:cubicBezTo>
                  <a:cubicBezTo>
                    <a:pt x="50" y="7"/>
                    <a:pt x="50" y="7"/>
                    <a:pt x="50" y="7"/>
                  </a:cubicBezTo>
                  <a:cubicBezTo>
                    <a:pt x="50" y="7"/>
                    <a:pt x="49" y="6"/>
                    <a:pt x="49" y="6"/>
                  </a:cubicBezTo>
                  <a:cubicBezTo>
                    <a:pt x="47" y="5"/>
                    <a:pt x="44" y="5"/>
                    <a:pt x="42" y="5"/>
                  </a:cubicBezTo>
                  <a:cubicBezTo>
                    <a:pt x="42" y="5"/>
                    <a:pt x="42" y="5"/>
                    <a:pt x="42" y="5"/>
                  </a:cubicBezTo>
                  <a:cubicBezTo>
                    <a:pt x="41" y="5"/>
                    <a:pt x="41" y="5"/>
                    <a:pt x="41" y="5"/>
                  </a:cubicBezTo>
                  <a:cubicBezTo>
                    <a:pt x="40" y="7"/>
                    <a:pt x="40" y="7"/>
                    <a:pt x="40" y="7"/>
                  </a:cubicBezTo>
                  <a:cubicBezTo>
                    <a:pt x="39" y="6"/>
                    <a:pt x="38" y="6"/>
                    <a:pt x="37" y="6"/>
                  </a:cubicBezTo>
                  <a:cubicBezTo>
                    <a:pt x="35" y="6"/>
                    <a:pt x="34" y="6"/>
                    <a:pt x="32" y="7"/>
                  </a:cubicBezTo>
                  <a:cubicBezTo>
                    <a:pt x="32" y="7"/>
                    <a:pt x="32" y="7"/>
                    <a:pt x="31" y="7"/>
                  </a:cubicBezTo>
                  <a:cubicBezTo>
                    <a:pt x="31" y="7"/>
                    <a:pt x="31" y="7"/>
                    <a:pt x="30" y="7"/>
                  </a:cubicBezTo>
                  <a:cubicBezTo>
                    <a:pt x="30" y="7"/>
                    <a:pt x="30" y="7"/>
                    <a:pt x="30" y="7"/>
                  </a:cubicBezTo>
                  <a:cubicBezTo>
                    <a:pt x="22" y="7"/>
                    <a:pt x="15" y="9"/>
                    <a:pt x="8" y="12"/>
                  </a:cubicBezTo>
                  <a:cubicBezTo>
                    <a:pt x="8" y="12"/>
                    <a:pt x="8" y="12"/>
                    <a:pt x="8" y="12"/>
                  </a:cubicBezTo>
                  <a:cubicBezTo>
                    <a:pt x="8" y="12"/>
                    <a:pt x="8" y="12"/>
                    <a:pt x="8" y="12"/>
                  </a:cubicBezTo>
                  <a:cubicBezTo>
                    <a:pt x="8" y="13"/>
                    <a:pt x="8" y="13"/>
                    <a:pt x="8" y="13"/>
                  </a:cubicBezTo>
                  <a:cubicBezTo>
                    <a:pt x="8" y="13"/>
                    <a:pt x="8" y="13"/>
                    <a:pt x="8" y="13"/>
                  </a:cubicBezTo>
                  <a:cubicBezTo>
                    <a:pt x="7" y="13"/>
                    <a:pt x="6" y="14"/>
                    <a:pt x="5" y="14"/>
                  </a:cubicBezTo>
                  <a:cubicBezTo>
                    <a:pt x="5" y="15"/>
                    <a:pt x="4" y="15"/>
                    <a:pt x="4" y="16"/>
                  </a:cubicBezTo>
                  <a:moveTo>
                    <a:pt x="37" y="0"/>
                  </a:moveTo>
                  <a:cubicBezTo>
                    <a:pt x="26" y="0"/>
                    <a:pt x="15" y="2"/>
                    <a:pt x="5" y="8"/>
                  </a:cubicBezTo>
                  <a:cubicBezTo>
                    <a:pt x="3" y="9"/>
                    <a:pt x="1" y="12"/>
                    <a:pt x="0" y="14"/>
                  </a:cubicBezTo>
                  <a:cubicBezTo>
                    <a:pt x="0" y="14"/>
                    <a:pt x="0" y="15"/>
                    <a:pt x="0" y="15"/>
                  </a:cubicBezTo>
                  <a:cubicBezTo>
                    <a:pt x="0" y="18"/>
                    <a:pt x="2" y="20"/>
                    <a:pt x="4" y="21"/>
                  </a:cubicBezTo>
                  <a:cubicBezTo>
                    <a:pt x="8" y="25"/>
                    <a:pt x="17" y="29"/>
                    <a:pt x="32" y="29"/>
                  </a:cubicBezTo>
                  <a:cubicBezTo>
                    <a:pt x="37" y="29"/>
                    <a:pt x="46" y="28"/>
                    <a:pt x="54" y="26"/>
                  </a:cubicBezTo>
                  <a:cubicBezTo>
                    <a:pt x="58" y="25"/>
                    <a:pt x="62" y="24"/>
                    <a:pt x="65" y="22"/>
                  </a:cubicBezTo>
                  <a:cubicBezTo>
                    <a:pt x="68" y="21"/>
                    <a:pt x="70" y="19"/>
                    <a:pt x="71" y="16"/>
                  </a:cubicBezTo>
                  <a:cubicBezTo>
                    <a:pt x="72" y="15"/>
                    <a:pt x="72" y="15"/>
                    <a:pt x="72" y="14"/>
                  </a:cubicBezTo>
                  <a:cubicBezTo>
                    <a:pt x="72" y="11"/>
                    <a:pt x="70" y="9"/>
                    <a:pt x="69" y="8"/>
                  </a:cubicBezTo>
                  <a:cubicBezTo>
                    <a:pt x="67" y="6"/>
                    <a:pt x="64" y="5"/>
                    <a:pt x="62" y="4"/>
                  </a:cubicBezTo>
                  <a:cubicBezTo>
                    <a:pt x="54" y="1"/>
                    <a:pt x="46" y="0"/>
                    <a:pt x="3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0" name="Freeform 784"/>
            <p:cNvSpPr>
              <a:spLocks noEditPoints="1"/>
            </p:cNvSpPr>
            <p:nvPr/>
          </p:nvSpPr>
          <p:spPr bwMode="auto">
            <a:xfrm>
              <a:off x="825425" y="4488558"/>
              <a:ext cx="197142" cy="114701"/>
            </a:xfrm>
            <a:custGeom>
              <a:avLst/>
              <a:gdLst>
                <a:gd name="T0" fmla="*/ 43 w 93"/>
                <a:gd name="T1" fmla="*/ 41 h 54"/>
                <a:gd name="T2" fmla="*/ 42 w 93"/>
                <a:gd name="T3" fmla="*/ 51 h 54"/>
                <a:gd name="T4" fmla="*/ 35 w 93"/>
                <a:gd name="T5" fmla="*/ 50 h 54"/>
                <a:gd name="T6" fmla="*/ 41 w 93"/>
                <a:gd name="T7" fmla="*/ 47 h 54"/>
                <a:gd name="T8" fmla="*/ 48 w 93"/>
                <a:gd name="T9" fmla="*/ 41 h 54"/>
                <a:gd name="T10" fmla="*/ 52 w 93"/>
                <a:gd name="T11" fmla="*/ 47 h 54"/>
                <a:gd name="T12" fmla="*/ 54 w 93"/>
                <a:gd name="T13" fmla="*/ 50 h 54"/>
                <a:gd name="T14" fmla="*/ 54 w 93"/>
                <a:gd name="T15" fmla="*/ 47 h 54"/>
                <a:gd name="T16" fmla="*/ 55 w 93"/>
                <a:gd name="T17" fmla="*/ 50 h 54"/>
                <a:gd name="T18" fmla="*/ 28 w 93"/>
                <a:gd name="T19" fmla="*/ 50 h 54"/>
                <a:gd name="T20" fmla="*/ 33 w 93"/>
                <a:gd name="T21" fmla="*/ 41 h 54"/>
                <a:gd name="T22" fmla="*/ 57 w 93"/>
                <a:gd name="T23" fmla="*/ 49 h 54"/>
                <a:gd name="T24" fmla="*/ 58 w 93"/>
                <a:gd name="T25" fmla="*/ 49 h 54"/>
                <a:gd name="T26" fmla="*/ 60 w 93"/>
                <a:gd name="T27" fmla="*/ 39 h 54"/>
                <a:gd name="T28" fmla="*/ 63 w 93"/>
                <a:gd name="T29" fmla="*/ 48 h 54"/>
                <a:gd name="T30" fmla="*/ 26 w 93"/>
                <a:gd name="T31" fmla="*/ 49 h 54"/>
                <a:gd name="T32" fmla="*/ 21 w 93"/>
                <a:gd name="T33" fmla="*/ 38 h 54"/>
                <a:gd name="T34" fmla="*/ 26 w 93"/>
                <a:gd name="T35" fmla="*/ 49 h 54"/>
                <a:gd name="T36" fmla="*/ 64 w 93"/>
                <a:gd name="T37" fmla="*/ 47 h 54"/>
                <a:gd name="T38" fmla="*/ 67 w 93"/>
                <a:gd name="T39" fmla="*/ 43 h 54"/>
                <a:gd name="T40" fmla="*/ 69 w 93"/>
                <a:gd name="T41" fmla="*/ 47 h 54"/>
                <a:gd name="T42" fmla="*/ 70 w 93"/>
                <a:gd name="T43" fmla="*/ 37 h 54"/>
                <a:gd name="T44" fmla="*/ 73 w 93"/>
                <a:gd name="T45" fmla="*/ 46 h 54"/>
                <a:gd name="T46" fmla="*/ 13 w 93"/>
                <a:gd name="T47" fmla="*/ 44 h 54"/>
                <a:gd name="T48" fmla="*/ 19 w 93"/>
                <a:gd name="T49" fmla="*/ 44 h 54"/>
                <a:gd name="T50" fmla="*/ 75 w 93"/>
                <a:gd name="T51" fmla="*/ 45 h 54"/>
                <a:gd name="T52" fmla="*/ 78 w 93"/>
                <a:gd name="T53" fmla="*/ 44 h 54"/>
                <a:gd name="T54" fmla="*/ 9 w 93"/>
                <a:gd name="T55" fmla="*/ 42 h 54"/>
                <a:gd name="T56" fmla="*/ 11 w 93"/>
                <a:gd name="T57" fmla="*/ 35 h 54"/>
                <a:gd name="T58" fmla="*/ 79 w 93"/>
                <a:gd name="T59" fmla="*/ 34 h 54"/>
                <a:gd name="T60" fmla="*/ 84 w 93"/>
                <a:gd name="T61" fmla="*/ 40 h 54"/>
                <a:gd name="T62" fmla="*/ 7 w 93"/>
                <a:gd name="T63" fmla="*/ 40 h 54"/>
                <a:gd name="T64" fmla="*/ 6 w 93"/>
                <a:gd name="T65" fmla="*/ 31 h 54"/>
                <a:gd name="T66" fmla="*/ 4 w 93"/>
                <a:gd name="T67" fmla="*/ 32 h 54"/>
                <a:gd name="T68" fmla="*/ 4 w 93"/>
                <a:gd name="T69" fmla="*/ 29 h 54"/>
                <a:gd name="T70" fmla="*/ 86 w 93"/>
                <a:gd name="T71" fmla="*/ 30 h 54"/>
                <a:gd name="T72" fmla="*/ 89 w 93"/>
                <a:gd name="T73" fmla="*/ 35 h 54"/>
                <a:gd name="T74" fmla="*/ 8 w 93"/>
                <a:gd name="T75" fmla="*/ 28 h 54"/>
                <a:gd name="T76" fmla="*/ 7 w 93"/>
                <a:gd name="T77" fmla="*/ 17 h 54"/>
                <a:gd name="T78" fmla="*/ 79 w 93"/>
                <a:gd name="T79" fmla="*/ 9 h 54"/>
                <a:gd name="T80" fmla="*/ 89 w 93"/>
                <a:gd name="T81" fmla="*/ 21 h 54"/>
                <a:gd name="T82" fmla="*/ 41 w 93"/>
                <a:gd name="T83" fmla="*/ 38 h 54"/>
                <a:gd name="T84" fmla="*/ 10 w 93"/>
                <a:gd name="T85" fmla="*/ 9 h 54"/>
                <a:gd name="T86" fmla="*/ 2 w 93"/>
                <a:gd name="T87" fmla="*/ 21 h 54"/>
                <a:gd name="T88" fmla="*/ 1 w 93"/>
                <a:gd name="T89" fmla="*/ 36 h 54"/>
                <a:gd name="T90" fmla="*/ 41 w 93"/>
                <a:gd name="T91" fmla="*/ 54 h 54"/>
                <a:gd name="T92" fmla="*/ 79 w 93"/>
                <a:gd name="T93" fmla="*/ 47 h 54"/>
                <a:gd name="T94" fmla="*/ 84 w 93"/>
                <a:gd name="T95" fmla="*/ 45 h 54"/>
                <a:gd name="T96" fmla="*/ 86 w 93"/>
                <a:gd name="T97" fmla="*/ 43 h 54"/>
                <a:gd name="T98" fmla="*/ 92 w 93"/>
                <a:gd name="T99" fmla="*/ 32 h 54"/>
                <a:gd name="T100" fmla="*/ 89 w 93"/>
                <a:gd name="T10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3" h="54">
                  <a:moveTo>
                    <a:pt x="42" y="51"/>
                  </a:moveTo>
                  <a:cubicBezTo>
                    <a:pt x="42" y="50"/>
                    <a:pt x="42" y="48"/>
                    <a:pt x="42" y="47"/>
                  </a:cubicBezTo>
                  <a:cubicBezTo>
                    <a:pt x="42" y="45"/>
                    <a:pt x="42" y="43"/>
                    <a:pt x="43" y="41"/>
                  </a:cubicBezTo>
                  <a:cubicBezTo>
                    <a:pt x="44" y="41"/>
                    <a:pt x="45" y="41"/>
                    <a:pt x="47" y="41"/>
                  </a:cubicBezTo>
                  <a:cubicBezTo>
                    <a:pt x="47" y="44"/>
                    <a:pt x="47" y="47"/>
                    <a:pt x="48" y="50"/>
                  </a:cubicBezTo>
                  <a:cubicBezTo>
                    <a:pt x="46" y="51"/>
                    <a:pt x="44" y="51"/>
                    <a:pt x="42" y="51"/>
                  </a:cubicBezTo>
                  <a:moveTo>
                    <a:pt x="41" y="51"/>
                  </a:moveTo>
                  <a:cubicBezTo>
                    <a:pt x="39" y="51"/>
                    <a:pt x="37" y="51"/>
                    <a:pt x="35" y="50"/>
                  </a:cubicBezTo>
                  <a:cubicBezTo>
                    <a:pt x="35" y="50"/>
                    <a:pt x="35" y="50"/>
                    <a:pt x="35" y="50"/>
                  </a:cubicBezTo>
                  <a:cubicBezTo>
                    <a:pt x="35" y="47"/>
                    <a:pt x="35" y="44"/>
                    <a:pt x="35" y="41"/>
                  </a:cubicBezTo>
                  <a:cubicBezTo>
                    <a:pt x="37" y="41"/>
                    <a:pt x="39" y="41"/>
                    <a:pt x="41" y="41"/>
                  </a:cubicBezTo>
                  <a:cubicBezTo>
                    <a:pt x="41" y="43"/>
                    <a:pt x="41" y="45"/>
                    <a:pt x="41" y="47"/>
                  </a:cubicBezTo>
                  <a:cubicBezTo>
                    <a:pt x="41" y="48"/>
                    <a:pt x="41" y="50"/>
                    <a:pt x="41" y="51"/>
                  </a:cubicBezTo>
                  <a:moveTo>
                    <a:pt x="49" y="50"/>
                  </a:moveTo>
                  <a:cubicBezTo>
                    <a:pt x="49" y="47"/>
                    <a:pt x="49" y="44"/>
                    <a:pt x="48" y="41"/>
                  </a:cubicBezTo>
                  <a:cubicBezTo>
                    <a:pt x="49" y="41"/>
                    <a:pt x="49" y="41"/>
                    <a:pt x="49" y="41"/>
                  </a:cubicBezTo>
                  <a:cubicBezTo>
                    <a:pt x="50" y="41"/>
                    <a:pt x="51" y="41"/>
                    <a:pt x="52" y="40"/>
                  </a:cubicBezTo>
                  <a:cubicBezTo>
                    <a:pt x="52" y="42"/>
                    <a:pt x="52" y="45"/>
                    <a:pt x="52" y="47"/>
                  </a:cubicBezTo>
                  <a:cubicBezTo>
                    <a:pt x="52" y="48"/>
                    <a:pt x="52" y="49"/>
                    <a:pt x="52" y="50"/>
                  </a:cubicBezTo>
                  <a:cubicBezTo>
                    <a:pt x="51" y="50"/>
                    <a:pt x="50" y="50"/>
                    <a:pt x="49" y="50"/>
                  </a:cubicBezTo>
                  <a:moveTo>
                    <a:pt x="54" y="50"/>
                  </a:moveTo>
                  <a:cubicBezTo>
                    <a:pt x="54" y="49"/>
                    <a:pt x="54" y="49"/>
                    <a:pt x="54" y="49"/>
                  </a:cubicBezTo>
                  <a:cubicBezTo>
                    <a:pt x="54" y="48"/>
                    <a:pt x="54" y="48"/>
                    <a:pt x="54" y="48"/>
                  </a:cubicBezTo>
                  <a:cubicBezTo>
                    <a:pt x="54" y="47"/>
                    <a:pt x="54" y="47"/>
                    <a:pt x="54" y="47"/>
                  </a:cubicBezTo>
                  <a:cubicBezTo>
                    <a:pt x="54" y="44"/>
                    <a:pt x="54" y="42"/>
                    <a:pt x="54" y="40"/>
                  </a:cubicBezTo>
                  <a:cubicBezTo>
                    <a:pt x="54" y="40"/>
                    <a:pt x="55" y="40"/>
                    <a:pt x="55" y="40"/>
                  </a:cubicBezTo>
                  <a:cubicBezTo>
                    <a:pt x="55" y="43"/>
                    <a:pt x="55" y="46"/>
                    <a:pt x="55" y="50"/>
                  </a:cubicBezTo>
                  <a:cubicBezTo>
                    <a:pt x="54" y="50"/>
                    <a:pt x="54" y="50"/>
                    <a:pt x="54" y="50"/>
                  </a:cubicBezTo>
                  <a:moveTo>
                    <a:pt x="34" y="50"/>
                  </a:moveTo>
                  <a:cubicBezTo>
                    <a:pt x="32" y="50"/>
                    <a:pt x="30" y="50"/>
                    <a:pt x="28" y="50"/>
                  </a:cubicBezTo>
                  <a:cubicBezTo>
                    <a:pt x="28" y="48"/>
                    <a:pt x="28" y="47"/>
                    <a:pt x="28" y="46"/>
                  </a:cubicBezTo>
                  <a:cubicBezTo>
                    <a:pt x="28" y="44"/>
                    <a:pt x="28" y="42"/>
                    <a:pt x="28" y="40"/>
                  </a:cubicBezTo>
                  <a:cubicBezTo>
                    <a:pt x="30" y="40"/>
                    <a:pt x="32" y="41"/>
                    <a:pt x="33" y="41"/>
                  </a:cubicBezTo>
                  <a:cubicBezTo>
                    <a:pt x="34" y="44"/>
                    <a:pt x="34" y="47"/>
                    <a:pt x="34" y="50"/>
                  </a:cubicBezTo>
                  <a:cubicBezTo>
                    <a:pt x="34" y="50"/>
                    <a:pt x="34" y="50"/>
                    <a:pt x="34" y="50"/>
                  </a:cubicBezTo>
                  <a:moveTo>
                    <a:pt x="57" y="49"/>
                  </a:moveTo>
                  <a:cubicBezTo>
                    <a:pt x="57" y="46"/>
                    <a:pt x="57" y="43"/>
                    <a:pt x="57" y="40"/>
                  </a:cubicBezTo>
                  <a:cubicBezTo>
                    <a:pt x="58" y="40"/>
                    <a:pt x="58" y="40"/>
                    <a:pt x="58" y="40"/>
                  </a:cubicBezTo>
                  <a:cubicBezTo>
                    <a:pt x="58" y="43"/>
                    <a:pt x="58" y="46"/>
                    <a:pt x="58" y="49"/>
                  </a:cubicBezTo>
                  <a:cubicBezTo>
                    <a:pt x="58" y="49"/>
                    <a:pt x="57" y="49"/>
                    <a:pt x="57" y="49"/>
                  </a:cubicBezTo>
                  <a:moveTo>
                    <a:pt x="60" y="49"/>
                  </a:moveTo>
                  <a:cubicBezTo>
                    <a:pt x="60" y="46"/>
                    <a:pt x="60" y="43"/>
                    <a:pt x="60" y="39"/>
                  </a:cubicBezTo>
                  <a:cubicBezTo>
                    <a:pt x="61" y="39"/>
                    <a:pt x="62" y="39"/>
                    <a:pt x="63" y="39"/>
                  </a:cubicBezTo>
                  <a:cubicBezTo>
                    <a:pt x="63" y="42"/>
                    <a:pt x="63" y="45"/>
                    <a:pt x="63" y="48"/>
                  </a:cubicBezTo>
                  <a:cubicBezTo>
                    <a:pt x="63" y="48"/>
                    <a:pt x="63" y="48"/>
                    <a:pt x="63" y="48"/>
                  </a:cubicBezTo>
                  <a:cubicBezTo>
                    <a:pt x="63" y="48"/>
                    <a:pt x="63" y="48"/>
                    <a:pt x="63" y="48"/>
                  </a:cubicBezTo>
                  <a:cubicBezTo>
                    <a:pt x="62" y="49"/>
                    <a:pt x="61" y="49"/>
                    <a:pt x="60" y="49"/>
                  </a:cubicBezTo>
                  <a:moveTo>
                    <a:pt x="26" y="49"/>
                  </a:moveTo>
                  <a:cubicBezTo>
                    <a:pt x="24" y="49"/>
                    <a:pt x="22" y="48"/>
                    <a:pt x="20" y="48"/>
                  </a:cubicBezTo>
                  <a:cubicBezTo>
                    <a:pt x="20" y="46"/>
                    <a:pt x="20" y="45"/>
                    <a:pt x="20" y="44"/>
                  </a:cubicBezTo>
                  <a:cubicBezTo>
                    <a:pt x="20" y="42"/>
                    <a:pt x="20" y="40"/>
                    <a:pt x="21" y="38"/>
                  </a:cubicBezTo>
                  <a:cubicBezTo>
                    <a:pt x="22" y="39"/>
                    <a:pt x="24" y="39"/>
                    <a:pt x="26" y="40"/>
                  </a:cubicBezTo>
                  <a:cubicBezTo>
                    <a:pt x="26" y="42"/>
                    <a:pt x="26" y="44"/>
                    <a:pt x="26" y="46"/>
                  </a:cubicBezTo>
                  <a:cubicBezTo>
                    <a:pt x="26" y="47"/>
                    <a:pt x="26" y="48"/>
                    <a:pt x="26" y="49"/>
                  </a:cubicBezTo>
                  <a:moveTo>
                    <a:pt x="65" y="48"/>
                  </a:moveTo>
                  <a:cubicBezTo>
                    <a:pt x="65" y="47"/>
                    <a:pt x="65" y="47"/>
                    <a:pt x="65" y="47"/>
                  </a:cubicBezTo>
                  <a:cubicBezTo>
                    <a:pt x="64" y="47"/>
                    <a:pt x="64" y="47"/>
                    <a:pt x="64" y="47"/>
                  </a:cubicBezTo>
                  <a:cubicBezTo>
                    <a:pt x="64" y="44"/>
                    <a:pt x="64" y="42"/>
                    <a:pt x="64" y="39"/>
                  </a:cubicBezTo>
                  <a:cubicBezTo>
                    <a:pt x="65" y="38"/>
                    <a:pt x="66" y="38"/>
                    <a:pt x="67" y="38"/>
                  </a:cubicBezTo>
                  <a:cubicBezTo>
                    <a:pt x="67" y="40"/>
                    <a:pt x="67" y="41"/>
                    <a:pt x="67" y="43"/>
                  </a:cubicBezTo>
                  <a:cubicBezTo>
                    <a:pt x="67" y="44"/>
                    <a:pt x="67" y="46"/>
                    <a:pt x="67" y="47"/>
                  </a:cubicBezTo>
                  <a:cubicBezTo>
                    <a:pt x="66" y="48"/>
                    <a:pt x="66" y="48"/>
                    <a:pt x="65" y="48"/>
                  </a:cubicBezTo>
                  <a:moveTo>
                    <a:pt x="69" y="47"/>
                  </a:moveTo>
                  <a:cubicBezTo>
                    <a:pt x="69" y="46"/>
                    <a:pt x="69" y="44"/>
                    <a:pt x="69" y="43"/>
                  </a:cubicBezTo>
                  <a:cubicBezTo>
                    <a:pt x="69" y="41"/>
                    <a:pt x="69" y="39"/>
                    <a:pt x="69" y="38"/>
                  </a:cubicBezTo>
                  <a:cubicBezTo>
                    <a:pt x="70" y="37"/>
                    <a:pt x="70" y="37"/>
                    <a:pt x="70" y="37"/>
                  </a:cubicBezTo>
                  <a:cubicBezTo>
                    <a:pt x="71" y="37"/>
                    <a:pt x="72" y="37"/>
                    <a:pt x="73" y="36"/>
                  </a:cubicBezTo>
                  <a:cubicBezTo>
                    <a:pt x="73" y="39"/>
                    <a:pt x="73" y="42"/>
                    <a:pt x="73" y="45"/>
                  </a:cubicBezTo>
                  <a:cubicBezTo>
                    <a:pt x="73" y="46"/>
                    <a:pt x="73" y="46"/>
                    <a:pt x="73" y="46"/>
                  </a:cubicBezTo>
                  <a:cubicBezTo>
                    <a:pt x="72" y="46"/>
                    <a:pt x="70" y="47"/>
                    <a:pt x="69" y="47"/>
                  </a:cubicBezTo>
                  <a:moveTo>
                    <a:pt x="19" y="47"/>
                  </a:moveTo>
                  <a:cubicBezTo>
                    <a:pt x="17" y="46"/>
                    <a:pt x="15" y="45"/>
                    <a:pt x="13" y="44"/>
                  </a:cubicBezTo>
                  <a:cubicBezTo>
                    <a:pt x="13" y="41"/>
                    <a:pt x="13" y="38"/>
                    <a:pt x="13" y="35"/>
                  </a:cubicBezTo>
                  <a:cubicBezTo>
                    <a:pt x="15" y="36"/>
                    <a:pt x="17" y="37"/>
                    <a:pt x="19" y="38"/>
                  </a:cubicBezTo>
                  <a:cubicBezTo>
                    <a:pt x="19" y="40"/>
                    <a:pt x="19" y="42"/>
                    <a:pt x="19" y="44"/>
                  </a:cubicBezTo>
                  <a:cubicBezTo>
                    <a:pt x="19" y="45"/>
                    <a:pt x="19" y="46"/>
                    <a:pt x="19" y="47"/>
                  </a:cubicBezTo>
                  <a:moveTo>
                    <a:pt x="75" y="45"/>
                  </a:moveTo>
                  <a:cubicBezTo>
                    <a:pt x="75" y="45"/>
                    <a:pt x="75" y="45"/>
                    <a:pt x="75" y="45"/>
                  </a:cubicBezTo>
                  <a:cubicBezTo>
                    <a:pt x="75" y="42"/>
                    <a:pt x="75" y="39"/>
                    <a:pt x="74" y="36"/>
                  </a:cubicBezTo>
                  <a:cubicBezTo>
                    <a:pt x="75" y="36"/>
                    <a:pt x="76" y="35"/>
                    <a:pt x="77" y="35"/>
                  </a:cubicBezTo>
                  <a:cubicBezTo>
                    <a:pt x="78" y="38"/>
                    <a:pt x="78" y="41"/>
                    <a:pt x="78" y="44"/>
                  </a:cubicBezTo>
                  <a:cubicBezTo>
                    <a:pt x="77" y="44"/>
                    <a:pt x="76" y="45"/>
                    <a:pt x="75" y="45"/>
                  </a:cubicBezTo>
                  <a:moveTo>
                    <a:pt x="11" y="43"/>
                  </a:moveTo>
                  <a:cubicBezTo>
                    <a:pt x="10" y="43"/>
                    <a:pt x="10" y="42"/>
                    <a:pt x="9" y="42"/>
                  </a:cubicBezTo>
                  <a:cubicBezTo>
                    <a:pt x="9" y="39"/>
                    <a:pt x="9" y="36"/>
                    <a:pt x="9" y="33"/>
                  </a:cubicBezTo>
                  <a:cubicBezTo>
                    <a:pt x="10" y="33"/>
                    <a:pt x="10" y="34"/>
                    <a:pt x="11" y="34"/>
                  </a:cubicBezTo>
                  <a:cubicBezTo>
                    <a:pt x="11" y="35"/>
                    <a:pt x="11" y="35"/>
                    <a:pt x="11" y="35"/>
                  </a:cubicBezTo>
                  <a:cubicBezTo>
                    <a:pt x="11" y="38"/>
                    <a:pt x="11" y="40"/>
                    <a:pt x="11" y="43"/>
                  </a:cubicBezTo>
                  <a:moveTo>
                    <a:pt x="79" y="43"/>
                  </a:moveTo>
                  <a:cubicBezTo>
                    <a:pt x="79" y="40"/>
                    <a:pt x="79" y="37"/>
                    <a:pt x="79" y="34"/>
                  </a:cubicBezTo>
                  <a:cubicBezTo>
                    <a:pt x="81" y="33"/>
                    <a:pt x="82" y="33"/>
                    <a:pt x="84" y="32"/>
                  </a:cubicBezTo>
                  <a:cubicBezTo>
                    <a:pt x="84" y="32"/>
                    <a:pt x="84" y="32"/>
                    <a:pt x="84" y="32"/>
                  </a:cubicBezTo>
                  <a:cubicBezTo>
                    <a:pt x="84" y="34"/>
                    <a:pt x="84" y="37"/>
                    <a:pt x="84" y="40"/>
                  </a:cubicBezTo>
                  <a:cubicBezTo>
                    <a:pt x="84" y="41"/>
                    <a:pt x="83" y="41"/>
                    <a:pt x="82" y="42"/>
                  </a:cubicBezTo>
                  <a:cubicBezTo>
                    <a:pt x="81" y="42"/>
                    <a:pt x="80" y="43"/>
                    <a:pt x="79" y="43"/>
                  </a:cubicBezTo>
                  <a:moveTo>
                    <a:pt x="7" y="40"/>
                  </a:moveTo>
                  <a:cubicBezTo>
                    <a:pt x="7" y="40"/>
                    <a:pt x="6" y="39"/>
                    <a:pt x="6" y="38"/>
                  </a:cubicBezTo>
                  <a:cubicBezTo>
                    <a:pt x="6" y="38"/>
                    <a:pt x="6" y="38"/>
                    <a:pt x="6" y="38"/>
                  </a:cubicBezTo>
                  <a:cubicBezTo>
                    <a:pt x="6" y="36"/>
                    <a:pt x="6" y="33"/>
                    <a:pt x="6" y="31"/>
                  </a:cubicBezTo>
                  <a:cubicBezTo>
                    <a:pt x="7" y="31"/>
                    <a:pt x="7" y="31"/>
                    <a:pt x="7" y="31"/>
                  </a:cubicBezTo>
                  <a:cubicBezTo>
                    <a:pt x="7" y="34"/>
                    <a:pt x="7" y="37"/>
                    <a:pt x="7" y="40"/>
                  </a:cubicBezTo>
                  <a:moveTo>
                    <a:pt x="4" y="32"/>
                  </a:moveTo>
                  <a:cubicBezTo>
                    <a:pt x="4" y="32"/>
                    <a:pt x="4" y="32"/>
                    <a:pt x="4" y="32"/>
                  </a:cubicBezTo>
                  <a:cubicBezTo>
                    <a:pt x="4" y="31"/>
                    <a:pt x="4" y="30"/>
                    <a:pt x="4" y="28"/>
                  </a:cubicBezTo>
                  <a:cubicBezTo>
                    <a:pt x="4" y="29"/>
                    <a:pt x="4" y="29"/>
                    <a:pt x="4" y="29"/>
                  </a:cubicBezTo>
                  <a:cubicBezTo>
                    <a:pt x="4" y="30"/>
                    <a:pt x="4" y="31"/>
                    <a:pt x="4" y="32"/>
                  </a:cubicBezTo>
                  <a:moveTo>
                    <a:pt x="86" y="39"/>
                  </a:moveTo>
                  <a:cubicBezTo>
                    <a:pt x="86" y="36"/>
                    <a:pt x="86" y="33"/>
                    <a:pt x="86" y="30"/>
                  </a:cubicBezTo>
                  <a:cubicBezTo>
                    <a:pt x="87" y="30"/>
                    <a:pt x="88" y="29"/>
                    <a:pt x="89" y="28"/>
                  </a:cubicBezTo>
                  <a:cubicBezTo>
                    <a:pt x="89" y="30"/>
                    <a:pt x="89" y="32"/>
                    <a:pt x="89" y="35"/>
                  </a:cubicBezTo>
                  <a:cubicBezTo>
                    <a:pt x="89" y="35"/>
                    <a:pt x="89" y="35"/>
                    <a:pt x="89" y="35"/>
                  </a:cubicBezTo>
                  <a:cubicBezTo>
                    <a:pt x="88" y="36"/>
                    <a:pt x="87" y="38"/>
                    <a:pt x="86" y="39"/>
                  </a:cubicBezTo>
                  <a:moveTo>
                    <a:pt x="41" y="38"/>
                  </a:moveTo>
                  <a:cubicBezTo>
                    <a:pt x="23" y="38"/>
                    <a:pt x="12" y="32"/>
                    <a:pt x="8" y="28"/>
                  </a:cubicBezTo>
                  <a:cubicBezTo>
                    <a:pt x="6" y="26"/>
                    <a:pt x="5" y="24"/>
                    <a:pt x="5" y="22"/>
                  </a:cubicBezTo>
                  <a:cubicBezTo>
                    <a:pt x="5" y="21"/>
                    <a:pt x="5" y="21"/>
                    <a:pt x="5" y="21"/>
                  </a:cubicBezTo>
                  <a:cubicBezTo>
                    <a:pt x="5" y="20"/>
                    <a:pt x="6" y="18"/>
                    <a:pt x="7" y="17"/>
                  </a:cubicBezTo>
                  <a:cubicBezTo>
                    <a:pt x="8" y="15"/>
                    <a:pt x="10" y="13"/>
                    <a:pt x="12" y="12"/>
                  </a:cubicBezTo>
                  <a:cubicBezTo>
                    <a:pt x="23" y="6"/>
                    <a:pt x="35" y="3"/>
                    <a:pt x="48" y="3"/>
                  </a:cubicBezTo>
                  <a:cubicBezTo>
                    <a:pt x="58" y="3"/>
                    <a:pt x="69" y="5"/>
                    <a:pt x="79" y="9"/>
                  </a:cubicBezTo>
                  <a:cubicBezTo>
                    <a:pt x="82" y="10"/>
                    <a:pt x="85" y="12"/>
                    <a:pt x="86" y="14"/>
                  </a:cubicBezTo>
                  <a:cubicBezTo>
                    <a:pt x="88" y="16"/>
                    <a:pt x="89" y="18"/>
                    <a:pt x="89" y="20"/>
                  </a:cubicBezTo>
                  <a:cubicBezTo>
                    <a:pt x="89" y="20"/>
                    <a:pt x="89" y="21"/>
                    <a:pt x="89" y="21"/>
                  </a:cubicBezTo>
                  <a:cubicBezTo>
                    <a:pt x="88" y="24"/>
                    <a:pt x="86" y="27"/>
                    <a:pt x="82" y="29"/>
                  </a:cubicBezTo>
                  <a:cubicBezTo>
                    <a:pt x="71" y="35"/>
                    <a:pt x="52" y="38"/>
                    <a:pt x="42" y="38"/>
                  </a:cubicBezTo>
                  <a:cubicBezTo>
                    <a:pt x="42" y="38"/>
                    <a:pt x="41" y="38"/>
                    <a:pt x="41" y="38"/>
                  </a:cubicBezTo>
                  <a:cubicBezTo>
                    <a:pt x="41" y="38"/>
                    <a:pt x="41" y="38"/>
                    <a:pt x="41" y="38"/>
                  </a:cubicBezTo>
                  <a:moveTo>
                    <a:pt x="48" y="0"/>
                  </a:moveTo>
                  <a:cubicBezTo>
                    <a:pt x="35" y="0"/>
                    <a:pt x="22" y="3"/>
                    <a:pt x="10" y="9"/>
                  </a:cubicBezTo>
                  <a:cubicBezTo>
                    <a:pt x="8" y="11"/>
                    <a:pt x="6" y="13"/>
                    <a:pt x="4" y="15"/>
                  </a:cubicBezTo>
                  <a:cubicBezTo>
                    <a:pt x="3" y="17"/>
                    <a:pt x="2" y="19"/>
                    <a:pt x="2" y="20"/>
                  </a:cubicBezTo>
                  <a:cubicBezTo>
                    <a:pt x="2" y="21"/>
                    <a:pt x="2" y="21"/>
                    <a:pt x="2" y="21"/>
                  </a:cubicBezTo>
                  <a:cubicBezTo>
                    <a:pt x="1" y="21"/>
                    <a:pt x="1" y="22"/>
                    <a:pt x="1" y="22"/>
                  </a:cubicBezTo>
                  <a:cubicBezTo>
                    <a:pt x="1" y="24"/>
                    <a:pt x="0" y="26"/>
                    <a:pt x="0" y="28"/>
                  </a:cubicBezTo>
                  <a:cubicBezTo>
                    <a:pt x="0" y="30"/>
                    <a:pt x="1" y="33"/>
                    <a:pt x="1" y="36"/>
                  </a:cubicBezTo>
                  <a:cubicBezTo>
                    <a:pt x="1" y="37"/>
                    <a:pt x="1" y="37"/>
                    <a:pt x="2" y="37"/>
                  </a:cubicBezTo>
                  <a:cubicBezTo>
                    <a:pt x="2" y="39"/>
                    <a:pt x="4" y="42"/>
                    <a:pt x="5" y="43"/>
                  </a:cubicBezTo>
                  <a:cubicBezTo>
                    <a:pt x="11" y="49"/>
                    <a:pt x="23" y="54"/>
                    <a:pt x="41" y="54"/>
                  </a:cubicBezTo>
                  <a:cubicBezTo>
                    <a:pt x="49" y="54"/>
                    <a:pt x="60" y="53"/>
                    <a:pt x="70" y="50"/>
                  </a:cubicBezTo>
                  <a:cubicBezTo>
                    <a:pt x="73" y="49"/>
                    <a:pt x="76" y="48"/>
                    <a:pt x="79" y="47"/>
                  </a:cubicBezTo>
                  <a:cubicBezTo>
                    <a:pt x="79" y="47"/>
                    <a:pt x="79" y="47"/>
                    <a:pt x="79" y="47"/>
                  </a:cubicBezTo>
                  <a:cubicBezTo>
                    <a:pt x="80" y="47"/>
                    <a:pt x="80" y="47"/>
                    <a:pt x="80" y="47"/>
                  </a:cubicBezTo>
                  <a:cubicBezTo>
                    <a:pt x="80" y="47"/>
                    <a:pt x="80" y="47"/>
                    <a:pt x="80" y="47"/>
                  </a:cubicBezTo>
                  <a:cubicBezTo>
                    <a:pt x="81" y="46"/>
                    <a:pt x="83" y="45"/>
                    <a:pt x="84" y="45"/>
                  </a:cubicBezTo>
                  <a:cubicBezTo>
                    <a:pt x="84" y="44"/>
                    <a:pt x="85" y="44"/>
                    <a:pt x="86" y="43"/>
                  </a:cubicBezTo>
                  <a:cubicBezTo>
                    <a:pt x="86" y="43"/>
                    <a:pt x="86" y="43"/>
                    <a:pt x="86" y="43"/>
                  </a:cubicBezTo>
                  <a:cubicBezTo>
                    <a:pt x="86" y="43"/>
                    <a:pt x="86" y="43"/>
                    <a:pt x="86" y="43"/>
                  </a:cubicBezTo>
                  <a:cubicBezTo>
                    <a:pt x="89" y="41"/>
                    <a:pt x="91" y="39"/>
                    <a:pt x="92" y="35"/>
                  </a:cubicBezTo>
                  <a:cubicBezTo>
                    <a:pt x="92" y="35"/>
                    <a:pt x="93" y="34"/>
                    <a:pt x="93" y="34"/>
                  </a:cubicBezTo>
                  <a:cubicBezTo>
                    <a:pt x="93" y="33"/>
                    <a:pt x="92" y="33"/>
                    <a:pt x="92" y="32"/>
                  </a:cubicBezTo>
                  <a:cubicBezTo>
                    <a:pt x="92" y="28"/>
                    <a:pt x="93" y="24"/>
                    <a:pt x="93" y="19"/>
                  </a:cubicBezTo>
                  <a:cubicBezTo>
                    <a:pt x="93" y="19"/>
                    <a:pt x="93" y="18"/>
                    <a:pt x="92" y="18"/>
                  </a:cubicBezTo>
                  <a:cubicBezTo>
                    <a:pt x="92" y="16"/>
                    <a:pt x="91" y="13"/>
                    <a:pt x="89" y="12"/>
                  </a:cubicBezTo>
                  <a:cubicBezTo>
                    <a:pt x="86" y="9"/>
                    <a:pt x="83" y="7"/>
                    <a:pt x="80" y="6"/>
                  </a:cubicBezTo>
                  <a:cubicBezTo>
                    <a:pt x="70" y="2"/>
                    <a:pt x="59" y="0"/>
                    <a:pt x="48"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1" name="Freeform 785"/>
            <p:cNvSpPr>
              <a:spLocks noEditPoints="1"/>
            </p:cNvSpPr>
            <p:nvPr/>
          </p:nvSpPr>
          <p:spPr bwMode="auto">
            <a:xfrm>
              <a:off x="825425" y="4573688"/>
              <a:ext cx="197142" cy="77961"/>
            </a:xfrm>
            <a:custGeom>
              <a:avLst/>
              <a:gdLst>
                <a:gd name="T0" fmla="*/ 47 w 93"/>
                <a:gd name="T1" fmla="*/ 23 h 37"/>
                <a:gd name="T2" fmla="*/ 42 w 93"/>
                <a:gd name="T3" fmla="*/ 33 h 37"/>
                <a:gd name="T4" fmla="*/ 44 w 93"/>
                <a:gd name="T5" fmla="*/ 23 h 37"/>
                <a:gd name="T6" fmla="*/ 35 w 93"/>
                <a:gd name="T7" fmla="*/ 33 h 37"/>
                <a:gd name="T8" fmla="*/ 41 w 93"/>
                <a:gd name="T9" fmla="*/ 30 h 37"/>
                <a:gd name="T10" fmla="*/ 48 w 93"/>
                <a:gd name="T11" fmla="*/ 24 h 37"/>
                <a:gd name="T12" fmla="*/ 52 w 93"/>
                <a:gd name="T13" fmla="*/ 23 h 37"/>
                <a:gd name="T14" fmla="*/ 49 w 93"/>
                <a:gd name="T15" fmla="*/ 33 h 37"/>
                <a:gd name="T16" fmla="*/ 54 w 93"/>
                <a:gd name="T17" fmla="*/ 31 h 37"/>
                <a:gd name="T18" fmla="*/ 55 w 93"/>
                <a:gd name="T19" fmla="*/ 23 h 37"/>
                <a:gd name="T20" fmla="*/ 57 w 93"/>
                <a:gd name="T21" fmla="*/ 32 h 37"/>
                <a:gd name="T22" fmla="*/ 58 w 93"/>
                <a:gd name="T23" fmla="*/ 32 h 37"/>
                <a:gd name="T24" fmla="*/ 28 w 93"/>
                <a:gd name="T25" fmla="*/ 32 h 37"/>
                <a:gd name="T26" fmla="*/ 32 w 93"/>
                <a:gd name="T27" fmla="*/ 23 h 37"/>
                <a:gd name="T28" fmla="*/ 34 w 93"/>
                <a:gd name="T29" fmla="*/ 33 h 37"/>
                <a:gd name="T30" fmla="*/ 63 w 93"/>
                <a:gd name="T31" fmla="*/ 22 h 37"/>
                <a:gd name="T32" fmla="*/ 63 w 93"/>
                <a:gd name="T33" fmla="*/ 31 h 37"/>
                <a:gd name="T34" fmla="*/ 20 w 93"/>
                <a:gd name="T35" fmla="*/ 31 h 37"/>
                <a:gd name="T36" fmla="*/ 26 w 93"/>
                <a:gd name="T37" fmla="*/ 22 h 37"/>
                <a:gd name="T38" fmla="*/ 65 w 93"/>
                <a:gd name="T39" fmla="*/ 31 h 37"/>
                <a:gd name="T40" fmla="*/ 64 w 93"/>
                <a:gd name="T41" fmla="*/ 21 h 37"/>
                <a:gd name="T42" fmla="*/ 67 w 93"/>
                <a:gd name="T43" fmla="*/ 26 h 37"/>
                <a:gd name="T44" fmla="*/ 69 w 93"/>
                <a:gd name="T45" fmla="*/ 30 h 37"/>
                <a:gd name="T46" fmla="*/ 73 w 93"/>
                <a:gd name="T47" fmla="*/ 19 h 37"/>
                <a:gd name="T48" fmla="*/ 69 w 93"/>
                <a:gd name="T49" fmla="*/ 30 h 37"/>
                <a:gd name="T50" fmla="*/ 13 w 93"/>
                <a:gd name="T51" fmla="*/ 18 h 37"/>
                <a:gd name="T52" fmla="*/ 19 w 93"/>
                <a:gd name="T53" fmla="*/ 30 h 37"/>
                <a:gd name="T54" fmla="*/ 74 w 93"/>
                <a:gd name="T55" fmla="*/ 18 h 37"/>
                <a:gd name="T56" fmla="*/ 75 w 93"/>
                <a:gd name="T57" fmla="*/ 28 h 37"/>
                <a:gd name="T58" fmla="*/ 9 w 93"/>
                <a:gd name="T59" fmla="*/ 16 h 37"/>
                <a:gd name="T60" fmla="*/ 7 w 93"/>
                <a:gd name="T61" fmla="*/ 23 h 37"/>
                <a:gd name="T62" fmla="*/ 6 w 93"/>
                <a:gd name="T63" fmla="*/ 14 h 37"/>
                <a:gd name="T64" fmla="*/ 79 w 93"/>
                <a:gd name="T65" fmla="*/ 26 h 37"/>
                <a:gd name="T66" fmla="*/ 84 w 93"/>
                <a:gd name="T67" fmla="*/ 23 h 37"/>
                <a:gd name="T68" fmla="*/ 4 w 93"/>
                <a:gd name="T69" fmla="*/ 15 h 37"/>
                <a:gd name="T70" fmla="*/ 4 w 93"/>
                <a:gd name="T71" fmla="*/ 13 h 37"/>
                <a:gd name="T72" fmla="*/ 86 w 93"/>
                <a:gd name="T73" fmla="*/ 13 h 37"/>
                <a:gd name="T74" fmla="*/ 89 w 93"/>
                <a:gd name="T75" fmla="*/ 18 h 37"/>
                <a:gd name="T76" fmla="*/ 89 w 93"/>
                <a:gd name="T77" fmla="*/ 2 h 37"/>
                <a:gd name="T78" fmla="*/ 44 w 93"/>
                <a:gd name="T79" fmla="*/ 20 h 37"/>
                <a:gd name="T80" fmla="*/ 6 w 93"/>
                <a:gd name="T81" fmla="*/ 10 h 37"/>
                <a:gd name="T82" fmla="*/ 4 w 93"/>
                <a:gd name="T83" fmla="*/ 4 h 37"/>
                <a:gd name="T84" fmla="*/ 1 w 93"/>
                <a:gd name="T85" fmla="*/ 4 h 37"/>
                <a:gd name="T86" fmla="*/ 0 w 93"/>
                <a:gd name="T87" fmla="*/ 10 h 37"/>
                <a:gd name="T88" fmla="*/ 5 w 93"/>
                <a:gd name="T89" fmla="*/ 26 h 37"/>
                <a:gd name="T90" fmla="*/ 79 w 93"/>
                <a:gd name="T91" fmla="*/ 30 h 37"/>
                <a:gd name="T92" fmla="*/ 80 w 93"/>
                <a:gd name="T93" fmla="*/ 30 h 37"/>
                <a:gd name="T94" fmla="*/ 86 w 93"/>
                <a:gd name="T95" fmla="*/ 26 h 37"/>
                <a:gd name="T96" fmla="*/ 93 w 93"/>
                <a:gd name="T97" fmla="*/ 17 h 37"/>
                <a:gd name="T98" fmla="*/ 91 w 93"/>
                <a:gd name="T9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3" h="37">
                  <a:moveTo>
                    <a:pt x="44" y="23"/>
                  </a:moveTo>
                  <a:cubicBezTo>
                    <a:pt x="45" y="23"/>
                    <a:pt x="46" y="23"/>
                    <a:pt x="47" y="23"/>
                  </a:cubicBezTo>
                  <a:cubicBezTo>
                    <a:pt x="47" y="23"/>
                    <a:pt x="47" y="23"/>
                    <a:pt x="47" y="23"/>
                  </a:cubicBezTo>
                  <a:cubicBezTo>
                    <a:pt x="47" y="24"/>
                    <a:pt x="47" y="24"/>
                    <a:pt x="47" y="24"/>
                  </a:cubicBezTo>
                  <a:cubicBezTo>
                    <a:pt x="47" y="27"/>
                    <a:pt x="47" y="30"/>
                    <a:pt x="48" y="33"/>
                  </a:cubicBezTo>
                  <a:cubicBezTo>
                    <a:pt x="46" y="33"/>
                    <a:pt x="44" y="33"/>
                    <a:pt x="42" y="33"/>
                  </a:cubicBezTo>
                  <a:cubicBezTo>
                    <a:pt x="42" y="32"/>
                    <a:pt x="42" y="31"/>
                    <a:pt x="42" y="30"/>
                  </a:cubicBezTo>
                  <a:cubicBezTo>
                    <a:pt x="42" y="28"/>
                    <a:pt x="42" y="26"/>
                    <a:pt x="43" y="23"/>
                  </a:cubicBezTo>
                  <a:cubicBezTo>
                    <a:pt x="44" y="23"/>
                    <a:pt x="44" y="23"/>
                    <a:pt x="44" y="23"/>
                  </a:cubicBezTo>
                  <a:moveTo>
                    <a:pt x="41" y="33"/>
                  </a:moveTo>
                  <a:cubicBezTo>
                    <a:pt x="39" y="33"/>
                    <a:pt x="37" y="33"/>
                    <a:pt x="35" y="33"/>
                  </a:cubicBezTo>
                  <a:cubicBezTo>
                    <a:pt x="35" y="33"/>
                    <a:pt x="35" y="33"/>
                    <a:pt x="35" y="33"/>
                  </a:cubicBezTo>
                  <a:cubicBezTo>
                    <a:pt x="35" y="30"/>
                    <a:pt x="35" y="26"/>
                    <a:pt x="35" y="23"/>
                  </a:cubicBezTo>
                  <a:cubicBezTo>
                    <a:pt x="37" y="23"/>
                    <a:pt x="39" y="23"/>
                    <a:pt x="41" y="23"/>
                  </a:cubicBezTo>
                  <a:cubicBezTo>
                    <a:pt x="41" y="26"/>
                    <a:pt x="41" y="28"/>
                    <a:pt x="41" y="30"/>
                  </a:cubicBezTo>
                  <a:cubicBezTo>
                    <a:pt x="41" y="31"/>
                    <a:pt x="41" y="32"/>
                    <a:pt x="41" y="33"/>
                  </a:cubicBezTo>
                  <a:moveTo>
                    <a:pt x="49" y="33"/>
                  </a:moveTo>
                  <a:cubicBezTo>
                    <a:pt x="49" y="30"/>
                    <a:pt x="49" y="27"/>
                    <a:pt x="48" y="24"/>
                  </a:cubicBezTo>
                  <a:cubicBezTo>
                    <a:pt x="49" y="23"/>
                    <a:pt x="49" y="23"/>
                    <a:pt x="49" y="23"/>
                  </a:cubicBezTo>
                  <a:cubicBezTo>
                    <a:pt x="49" y="23"/>
                    <a:pt x="49" y="23"/>
                    <a:pt x="49" y="23"/>
                  </a:cubicBezTo>
                  <a:cubicBezTo>
                    <a:pt x="50" y="23"/>
                    <a:pt x="51" y="23"/>
                    <a:pt x="52" y="23"/>
                  </a:cubicBezTo>
                  <a:cubicBezTo>
                    <a:pt x="52" y="25"/>
                    <a:pt x="52" y="27"/>
                    <a:pt x="52" y="29"/>
                  </a:cubicBezTo>
                  <a:cubicBezTo>
                    <a:pt x="52" y="31"/>
                    <a:pt x="52" y="32"/>
                    <a:pt x="52" y="33"/>
                  </a:cubicBezTo>
                  <a:cubicBezTo>
                    <a:pt x="51" y="33"/>
                    <a:pt x="50" y="33"/>
                    <a:pt x="49" y="33"/>
                  </a:cubicBezTo>
                  <a:moveTo>
                    <a:pt x="54" y="33"/>
                  </a:moveTo>
                  <a:cubicBezTo>
                    <a:pt x="54" y="32"/>
                    <a:pt x="54" y="32"/>
                    <a:pt x="54" y="32"/>
                  </a:cubicBezTo>
                  <a:cubicBezTo>
                    <a:pt x="54" y="31"/>
                    <a:pt x="54" y="31"/>
                    <a:pt x="54" y="31"/>
                  </a:cubicBezTo>
                  <a:cubicBezTo>
                    <a:pt x="54" y="30"/>
                    <a:pt x="54" y="30"/>
                    <a:pt x="54" y="29"/>
                  </a:cubicBezTo>
                  <a:cubicBezTo>
                    <a:pt x="54" y="27"/>
                    <a:pt x="54" y="25"/>
                    <a:pt x="54" y="23"/>
                  </a:cubicBezTo>
                  <a:cubicBezTo>
                    <a:pt x="54" y="23"/>
                    <a:pt x="55" y="23"/>
                    <a:pt x="55" y="23"/>
                  </a:cubicBezTo>
                  <a:cubicBezTo>
                    <a:pt x="55" y="26"/>
                    <a:pt x="55" y="29"/>
                    <a:pt x="55" y="32"/>
                  </a:cubicBezTo>
                  <a:cubicBezTo>
                    <a:pt x="54" y="33"/>
                    <a:pt x="54" y="33"/>
                    <a:pt x="54" y="33"/>
                  </a:cubicBezTo>
                  <a:moveTo>
                    <a:pt x="57" y="32"/>
                  </a:moveTo>
                  <a:cubicBezTo>
                    <a:pt x="57" y="29"/>
                    <a:pt x="57" y="26"/>
                    <a:pt x="57" y="22"/>
                  </a:cubicBezTo>
                  <a:cubicBezTo>
                    <a:pt x="58" y="22"/>
                    <a:pt x="58" y="22"/>
                    <a:pt x="58" y="22"/>
                  </a:cubicBezTo>
                  <a:cubicBezTo>
                    <a:pt x="58" y="26"/>
                    <a:pt x="58" y="29"/>
                    <a:pt x="58" y="32"/>
                  </a:cubicBezTo>
                  <a:cubicBezTo>
                    <a:pt x="58" y="32"/>
                    <a:pt x="57" y="32"/>
                    <a:pt x="57" y="32"/>
                  </a:cubicBezTo>
                  <a:moveTo>
                    <a:pt x="34" y="33"/>
                  </a:moveTo>
                  <a:cubicBezTo>
                    <a:pt x="32" y="33"/>
                    <a:pt x="30" y="33"/>
                    <a:pt x="28" y="32"/>
                  </a:cubicBezTo>
                  <a:cubicBezTo>
                    <a:pt x="28" y="31"/>
                    <a:pt x="28" y="30"/>
                    <a:pt x="28" y="29"/>
                  </a:cubicBezTo>
                  <a:cubicBezTo>
                    <a:pt x="28" y="27"/>
                    <a:pt x="28" y="25"/>
                    <a:pt x="28" y="22"/>
                  </a:cubicBezTo>
                  <a:cubicBezTo>
                    <a:pt x="29" y="22"/>
                    <a:pt x="31" y="23"/>
                    <a:pt x="32" y="23"/>
                  </a:cubicBezTo>
                  <a:cubicBezTo>
                    <a:pt x="32" y="23"/>
                    <a:pt x="33" y="23"/>
                    <a:pt x="33" y="23"/>
                  </a:cubicBezTo>
                  <a:cubicBezTo>
                    <a:pt x="34" y="26"/>
                    <a:pt x="34" y="30"/>
                    <a:pt x="34" y="33"/>
                  </a:cubicBezTo>
                  <a:cubicBezTo>
                    <a:pt x="34" y="33"/>
                    <a:pt x="34" y="33"/>
                    <a:pt x="34" y="33"/>
                  </a:cubicBezTo>
                  <a:moveTo>
                    <a:pt x="60" y="32"/>
                  </a:moveTo>
                  <a:cubicBezTo>
                    <a:pt x="60" y="29"/>
                    <a:pt x="60" y="25"/>
                    <a:pt x="59" y="22"/>
                  </a:cubicBezTo>
                  <a:cubicBezTo>
                    <a:pt x="61" y="22"/>
                    <a:pt x="62" y="22"/>
                    <a:pt x="63" y="22"/>
                  </a:cubicBezTo>
                  <a:cubicBezTo>
                    <a:pt x="63" y="24"/>
                    <a:pt x="63" y="27"/>
                    <a:pt x="63" y="30"/>
                  </a:cubicBezTo>
                  <a:cubicBezTo>
                    <a:pt x="63" y="31"/>
                    <a:pt x="63" y="31"/>
                    <a:pt x="63" y="31"/>
                  </a:cubicBezTo>
                  <a:cubicBezTo>
                    <a:pt x="63" y="31"/>
                    <a:pt x="63" y="31"/>
                    <a:pt x="63" y="31"/>
                  </a:cubicBezTo>
                  <a:cubicBezTo>
                    <a:pt x="62" y="31"/>
                    <a:pt x="61" y="32"/>
                    <a:pt x="60" y="32"/>
                  </a:cubicBezTo>
                  <a:moveTo>
                    <a:pt x="26" y="32"/>
                  </a:moveTo>
                  <a:cubicBezTo>
                    <a:pt x="24" y="32"/>
                    <a:pt x="22" y="31"/>
                    <a:pt x="20" y="31"/>
                  </a:cubicBezTo>
                  <a:cubicBezTo>
                    <a:pt x="20" y="29"/>
                    <a:pt x="20" y="28"/>
                    <a:pt x="20" y="26"/>
                  </a:cubicBezTo>
                  <a:cubicBezTo>
                    <a:pt x="20" y="25"/>
                    <a:pt x="20" y="23"/>
                    <a:pt x="21" y="21"/>
                  </a:cubicBezTo>
                  <a:cubicBezTo>
                    <a:pt x="23" y="21"/>
                    <a:pt x="24" y="22"/>
                    <a:pt x="26" y="22"/>
                  </a:cubicBezTo>
                  <a:cubicBezTo>
                    <a:pt x="26" y="24"/>
                    <a:pt x="26" y="27"/>
                    <a:pt x="26" y="29"/>
                  </a:cubicBezTo>
                  <a:cubicBezTo>
                    <a:pt x="26" y="30"/>
                    <a:pt x="26" y="31"/>
                    <a:pt x="26" y="32"/>
                  </a:cubicBezTo>
                  <a:moveTo>
                    <a:pt x="65" y="31"/>
                  </a:moveTo>
                  <a:cubicBezTo>
                    <a:pt x="65" y="30"/>
                    <a:pt x="65" y="30"/>
                    <a:pt x="65" y="30"/>
                  </a:cubicBezTo>
                  <a:cubicBezTo>
                    <a:pt x="64" y="30"/>
                    <a:pt x="64" y="30"/>
                    <a:pt x="64" y="30"/>
                  </a:cubicBezTo>
                  <a:cubicBezTo>
                    <a:pt x="64" y="27"/>
                    <a:pt x="64" y="24"/>
                    <a:pt x="64" y="21"/>
                  </a:cubicBezTo>
                  <a:cubicBezTo>
                    <a:pt x="64" y="21"/>
                    <a:pt x="64" y="21"/>
                    <a:pt x="64" y="21"/>
                  </a:cubicBezTo>
                  <a:cubicBezTo>
                    <a:pt x="65" y="21"/>
                    <a:pt x="66" y="21"/>
                    <a:pt x="67" y="20"/>
                  </a:cubicBezTo>
                  <a:cubicBezTo>
                    <a:pt x="67" y="22"/>
                    <a:pt x="67" y="24"/>
                    <a:pt x="67" y="26"/>
                  </a:cubicBezTo>
                  <a:cubicBezTo>
                    <a:pt x="67" y="27"/>
                    <a:pt x="67" y="29"/>
                    <a:pt x="67" y="30"/>
                  </a:cubicBezTo>
                  <a:cubicBezTo>
                    <a:pt x="66" y="30"/>
                    <a:pt x="66" y="31"/>
                    <a:pt x="65" y="31"/>
                  </a:cubicBezTo>
                  <a:moveTo>
                    <a:pt x="69" y="30"/>
                  </a:moveTo>
                  <a:cubicBezTo>
                    <a:pt x="69" y="28"/>
                    <a:pt x="69" y="27"/>
                    <a:pt x="69" y="26"/>
                  </a:cubicBezTo>
                  <a:cubicBezTo>
                    <a:pt x="69" y="24"/>
                    <a:pt x="69" y="22"/>
                    <a:pt x="69" y="20"/>
                  </a:cubicBezTo>
                  <a:cubicBezTo>
                    <a:pt x="70" y="20"/>
                    <a:pt x="71" y="19"/>
                    <a:pt x="73" y="19"/>
                  </a:cubicBezTo>
                  <a:cubicBezTo>
                    <a:pt x="73" y="22"/>
                    <a:pt x="73" y="25"/>
                    <a:pt x="73" y="28"/>
                  </a:cubicBezTo>
                  <a:cubicBezTo>
                    <a:pt x="73" y="29"/>
                    <a:pt x="73" y="29"/>
                    <a:pt x="73" y="29"/>
                  </a:cubicBezTo>
                  <a:cubicBezTo>
                    <a:pt x="72" y="29"/>
                    <a:pt x="70" y="29"/>
                    <a:pt x="69" y="30"/>
                  </a:cubicBezTo>
                  <a:moveTo>
                    <a:pt x="19" y="30"/>
                  </a:moveTo>
                  <a:cubicBezTo>
                    <a:pt x="17" y="29"/>
                    <a:pt x="15" y="28"/>
                    <a:pt x="13" y="27"/>
                  </a:cubicBezTo>
                  <a:cubicBezTo>
                    <a:pt x="13" y="24"/>
                    <a:pt x="13" y="21"/>
                    <a:pt x="13" y="18"/>
                  </a:cubicBezTo>
                  <a:cubicBezTo>
                    <a:pt x="15" y="19"/>
                    <a:pt x="17" y="20"/>
                    <a:pt x="19" y="20"/>
                  </a:cubicBezTo>
                  <a:cubicBezTo>
                    <a:pt x="19" y="22"/>
                    <a:pt x="19" y="24"/>
                    <a:pt x="19" y="26"/>
                  </a:cubicBezTo>
                  <a:cubicBezTo>
                    <a:pt x="19" y="28"/>
                    <a:pt x="19" y="29"/>
                    <a:pt x="19" y="30"/>
                  </a:cubicBezTo>
                  <a:moveTo>
                    <a:pt x="75" y="28"/>
                  </a:moveTo>
                  <a:cubicBezTo>
                    <a:pt x="75" y="28"/>
                    <a:pt x="75" y="28"/>
                    <a:pt x="75" y="28"/>
                  </a:cubicBezTo>
                  <a:cubicBezTo>
                    <a:pt x="75" y="24"/>
                    <a:pt x="75" y="21"/>
                    <a:pt x="74" y="18"/>
                  </a:cubicBezTo>
                  <a:cubicBezTo>
                    <a:pt x="75" y="18"/>
                    <a:pt x="76" y="17"/>
                    <a:pt x="77" y="17"/>
                  </a:cubicBezTo>
                  <a:cubicBezTo>
                    <a:pt x="78" y="20"/>
                    <a:pt x="78" y="23"/>
                    <a:pt x="78" y="27"/>
                  </a:cubicBezTo>
                  <a:cubicBezTo>
                    <a:pt x="77" y="27"/>
                    <a:pt x="76" y="28"/>
                    <a:pt x="75" y="28"/>
                  </a:cubicBezTo>
                  <a:moveTo>
                    <a:pt x="11" y="26"/>
                  </a:moveTo>
                  <a:cubicBezTo>
                    <a:pt x="10" y="26"/>
                    <a:pt x="10" y="25"/>
                    <a:pt x="9" y="25"/>
                  </a:cubicBezTo>
                  <a:cubicBezTo>
                    <a:pt x="9" y="22"/>
                    <a:pt x="9" y="19"/>
                    <a:pt x="9" y="16"/>
                  </a:cubicBezTo>
                  <a:cubicBezTo>
                    <a:pt x="10" y="17"/>
                    <a:pt x="10" y="17"/>
                    <a:pt x="11" y="18"/>
                  </a:cubicBezTo>
                  <a:cubicBezTo>
                    <a:pt x="11" y="20"/>
                    <a:pt x="11" y="23"/>
                    <a:pt x="11" y="26"/>
                  </a:cubicBezTo>
                  <a:moveTo>
                    <a:pt x="7" y="23"/>
                  </a:moveTo>
                  <a:cubicBezTo>
                    <a:pt x="7" y="23"/>
                    <a:pt x="6" y="22"/>
                    <a:pt x="6" y="21"/>
                  </a:cubicBezTo>
                  <a:cubicBezTo>
                    <a:pt x="6" y="21"/>
                    <a:pt x="6" y="21"/>
                    <a:pt x="6" y="21"/>
                  </a:cubicBezTo>
                  <a:cubicBezTo>
                    <a:pt x="6" y="19"/>
                    <a:pt x="6" y="17"/>
                    <a:pt x="6" y="14"/>
                  </a:cubicBezTo>
                  <a:cubicBezTo>
                    <a:pt x="7" y="15"/>
                    <a:pt x="7" y="15"/>
                    <a:pt x="7" y="15"/>
                  </a:cubicBezTo>
                  <a:cubicBezTo>
                    <a:pt x="7" y="18"/>
                    <a:pt x="7" y="20"/>
                    <a:pt x="7" y="23"/>
                  </a:cubicBezTo>
                  <a:moveTo>
                    <a:pt x="79" y="26"/>
                  </a:moveTo>
                  <a:cubicBezTo>
                    <a:pt x="79" y="23"/>
                    <a:pt x="79" y="19"/>
                    <a:pt x="79" y="16"/>
                  </a:cubicBezTo>
                  <a:cubicBezTo>
                    <a:pt x="81" y="15"/>
                    <a:pt x="82" y="14"/>
                    <a:pt x="84" y="14"/>
                  </a:cubicBezTo>
                  <a:cubicBezTo>
                    <a:pt x="84" y="17"/>
                    <a:pt x="84" y="20"/>
                    <a:pt x="84" y="23"/>
                  </a:cubicBezTo>
                  <a:cubicBezTo>
                    <a:pt x="84" y="24"/>
                    <a:pt x="83" y="24"/>
                    <a:pt x="82" y="25"/>
                  </a:cubicBezTo>
                  <a:cubicBezTo>
                    <a:pt x="81" y="25"/>
                    <a:pt x="80" y="25"/>
                    <a:pt x="79" y="26"/>
                  </a:cubicBezTo>
                  <a:moveTo>
                    <a:pt x="4" y="15"/>
                  </a:moveTo>
                  <a:cubicBezTo>
                    <a:pt x="4" y="15"/>
                    <a:pt x="4" y="15"/>
                    <a:pt x="4" y="15"/>
                  </a:cubicBezTo>
                  <a:cubicBezTo>
                    <a:pt x="4" y="14"/>
                    <a:pt x="4" y="13"/>
                    <a:pt x="4" y="13"/>
                  </a:cubicBezTo>
                  <a:cubicBezTo>
                    <a:pt x="4" y="13"/>
                    <a:pt x="4" y="13"/>
                    <a:pt x="4" y="13"/>
                  </a:cubicBezTo>
                  <a:cubicBezTo>
                    <a:pt x="4" y="14"/>
                    <a:pt x="4" y="15"/>
                    <a:pt x="4" y="15"/>
                  </a:cubicBezTo>
                  <a:moveTo>
                    <a:pt x="86" y="22"/>
                  </a:moveTo>
                  <a:cubicBezTo>
                    <a:pt x="86" y="19"/>
                    <a:pt x="86" y="16"/>
                    <a:pt x="86" y="13"/>
                  </a:cubicBezTo>
                  <a:cubicBezTo>
                    <a:pt x="87" y="12"/>
                    <a:pt x="88" y="11"/>
                    <a:pt x="89" y="10"/>
                  </a:cubicBezTo>
                  <a:cubicBezTo>
                    <a:pt x="89" y="13"/>
                    <a:pt x="89" y="15"/>
                    <a:pt x="89" y="17"/>
                  </a:cubicBezTo>
                  <a:cubicBezTo>
                    <a:pt x="89" y="18"/>
                    <a:pt x="89" y="18"/>
                    <a:pt x="89" y="18"/>
                  </a:cubicBezTo>
                  <a:cubicBezTo>
                    <a:pt x="88" y="19"/>
                    <a:pt x="87" y="20"/>
                    <a:pt x="86" y="22"/>
                  </a:cubicBezTo>
                  <a:moveTo>
                    <a:pt x="91" y="0"/>
                  </a:moveTo>
                  <a:cubicBezTo>
                    <a:pt x="90" y="0"/>
                    <a:pt x="89" y="1"/>
                    <a:pt x="89" y="2"/>
                  </a:cubicBezTo>
                  <a:cubicBezTo>
                    <a:pt x="89" y="3"/>
                    <a:pt x="89" y="5"/>
                    <a:pt x="89" y="6"/>
                  </a:cubicBezTo>
                  <a:cubicBezTo>
                    <a:pt x="89" y="6"/>
                    <a:pt x="89" y="6"/>
                    <a:pt x="89" y="6"/>
                  </a:cubicBezTo>
                  <a:cubicBezTo>
                    <a:pt x="76" y="16"/>
                    <a:pt x="60" y="20"/>
                    <a:pt x="44" y="20"/>
                  </a:cubicBezTo>
                  <a:cubicBezTo>
                    <a:pt x="44" y="20"/>
                    <a:pt x="44" y="20"/>
                    <a:pt x="44" y="20"/>
                  </a:cubicBezTo>
                  <a:cubicBezTo>
                    <a:pt x="40" y="20"/>
                    <a:pt x="36" y="20"/>
                    <a:pt x="32" y="19"/>
                  </a:cubicBezTo>
                  <a:cubicBezTo>
                    <a:pt x="22" y="18"/>
                    <a:pt x="12" y="16"/>
                    <a:pt x="6" y="10"/>
                  </a:cubicBezTo>
                  <a:cubicBezTo>
                    <a:pt x="5" y="9"/>
                    <a:pt x="4" y="8"/>
                    <a:pt x="4" y="8"/>
                  </a:cubicBezTo>
                  <a:cubicBezTo>
                    <a:pt x="4" y="7"/>
                    <a:pt x="4" y="6"/>
                    <a:pt x="4" y="5"/>
                  </a:cubicBezTo>
                  <a:cubicBezTo>
                    <a:pt x="4" y="4"/>
                    <a:pt x="4" y="4"/>
                    <a:pt x="4" y="4"/>
                  </a:cubicBezTo>
                  <a:cubicBezTo>
                    <a:pt x="4" y="4"/>
                    <a:pt x="4" y="3"/>
                    <a:pt x="3" y="3"/>
                  </a:cubicBezTo>
                  <a:cubicBezTo>
                    <a:pt x="3" y="3"/>
                    <a:pt x="3" y="3"/>
                    <a:pt x="2" y="3"/>
                  </a:cubicBezTo>
                  <a:cubicBezTo>
                    <a:pt x="2" y="3"/>
                    <a:pt x="1" y="3"/>
                    <a:pt x="1" y="4"/>
                  </a:cubicBezTo>
                  <a:cubicBezTo>
                    <a:pt x="0" y="4"/>
                    <a:pt x="0" y="5"/>
                    <a:pt x="0" y="6"/>
                  </a:cubicBezTo>
                  <a:cubicBezTo>
                    <a:pt x="0" y="7"/>
                    <a:pt x="0" y="7"/>
                    <a:pt x="1" y="8"/>
                  </a:cubicBezTo>
                  <a:cubicBezTo>
                    <a:pt x="1" y="9"/>
                    <a:pt x="0" y="10"/>
                    <a:pt x="0" y="10"/>
                  </a:cubicBezTo>
                  <a:cubicBezTo>
                    <a:pt x="0" y="13"/>
                    <a:pt x="1" y="16"/>
                    <a:pt x="1" y="19"/>
                  </a:cubicBezTo>
                  <a:cubicBezTo>
                    <a:pt x="1" y="19"/>
                    <a:pt x="1" y="20"/>
                    <a:pt x="2" y="20"/>
                  </a:cubicBezTo>
                  <a:cubicBezTo>
                    <a:pt x="2" y="22"/>
                    <a:pt x="4" y="24"/>
                    <a:pt x="5" y="26"/>
                  </a:cubicBezTo>
                  <a:cubicBezTo>
                    <a:pt x="11" y="31"/>
                    <a:pt x="23" y="37"/>
                    <a:pt x="41" y="37"/>
                  </a:cubicBezTo>
                  <a:cubicBezTo>
                    <a:pt x="49" y="37"/>
                    <a:pt x="60" y="36"/>
                    <a:pt x="70" y="33"/>
                  </a:cubicBezTo>
                  <a:cubicBezTo>
                    <a:pt x="73" y="32"/>
                    <a:pt x="76" y="31"/>
                    <a:pt x="79" y="30"/>
                  </a:cubicBezTo>
                  <a:cubicBezTo>
                    <a:pt x="79" y="30"/>
                    <a:pt x="79" y="30"/>
                    <a:pt x="79" y="30"/>
                  </a:cubicBezTo>
                  <a:cubicBezTo>
                    <a:pt x="80" y="30"/>
                    <a:pt x="80" y="30"/>
                    <a:pt x="80" y="30"/>
                  </a:cubicBezTo>
                  <a:cubicBezTo>
                    <a:pt x="80" y="30"/>
                    <a:pt x="80" y="30"/>
                    <a:pt x="80" y="30"/>
                  </a:cubicBezTo>
                  <a:cubicBezTo>
                    <a:pt x="81" y="29"/>
                    <a:pt x="83" y="28"/>
                    <a:pt x="84" y="28"/>
                  </a:cubicBezTo>
                  <a:cubicBezTo>
                    <a:pt x="84" y="27"/>
                    <a:pt x="85" y="27"/>
                    <a:pt x="86" y="26"/>
                  </a:cubicBezTo>
                  <a:cubicBezTo>
                    <a:pt x="86" y="26"/>
                    <a:pt x="86" y="26"/>
                    <a:pt x="86" y="26"/>
                  </a:cubicBezTo>
                  <a:cubicBezTo>
                    <a:pt x="86" y="26"/>
                    <a:pt x="86" y="26"/>
                    <a:pt x="86" y="26"/>
                  </a:cubicBezTo>
                  <a:cubicBezTo>
                    <a:pt x="89" y="24"/>
                    <a:pt x="91" y="21"/>
                    <a:pt x="92" y="18"/>
                  </a:cubicBezTo>
                  <a:cubicBezTo>
                    <a:pt x="92" y="18"/>
                    <a:pt x="93" y="17"/>
                    <a:pt x="93" y="17"/>
                  </a:cubicBezTo>
                  <a:cubicBezTo>
                    <a:pt x="93" y="16"/>
                    <a:pt x="92" y="16"/>
                    <a:pt x="92" y="15"/>
                  </a:cubicBezTo>
                  <a:cubicBezTo>
                    <a:pt x="92" y="11"/>
                    <a:pt x="93" y="6"/>
                    <a:pt x="93" y="2"/>
                  </a:cubicBezTo>
                  <a:cubicBezTo>
                    <a:pt x="93" y="1"/>
                    <a:pt x="92" y="0"/>
                    <a:pt x="91" y="0"/>
                  </a:cubicBezTo>
                  <a:cubicBezTo>
                    <a:pt x="91" y="0"/>
                    <a:pt x="91" y="0"/>
                    <a:pt x="9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2" name="Freeform 786"/>
            <p:cNvSpPr>
              <a:spLocks noEditPoints="1"/>
            </p:cNvSpPr>
            <p:nvPr/>
          </p:nvSpPr>
          <p:spPr bwMode="auto">
            <a:xfrm>
              <a:off x="825425" y="4620285"/>
              <a:ext cx="197142" cy="77961"/>
            </a:xfrm>
            <a:custGeom>
              <a:avLst/>
              <a:gdLst>
                <a:gd name="T0" fmla="*/ 47 w 93"/>
                <a:gd name="T1" fmla="*/ 23 h 37"/>
                <a:gd name="T2" fmla="*/ 42 w 93"/>
                <a:gd name="T3" fmla="*/ 33 h 37"/>
                <a:gd name="T4" fmla="*/ 44 w 93"/>
                <a:gd name="T5" fmla="*/ 23 h 37"/>
                <a:gd name="T6" fmla="*/ 35 w 93"/>
                <a:gd name="T7" fmla="*/ 33 h 37"/>
                <a:gd name="T8" fmla="*/ 41 w 93"/>
                <a:gd name="T9" fmla="*/ 30 h 37"/>
                <a:gd name="T10" fmla="*/ 48 w 93"/>
                <a:gd name="T11" fmla="*/ 24 h 37"/>
                <a:gd name="T12" fmla="*/ 52 w 93"/>
                <a:gd name="T13" fmla="*/ 23 h 37"/>
                <a:gd name="T14" fmla="*/ 49 w 93"/>
                <a:gd name="T15" fmla="*/ 33 h 37"/>
                <a:gd name="T16" fmla="*/ 54 w 93"/>
                <a:gd name="T17" fmla="*/ 31 h 37"/>
                <a:gd name="T18" fmla="*/ 55 w 93"/>
                <a:gd name="T19" fmla="*/ 23 h 37"/>
                <a:gd name="T20" fmla="*/ 57 w 93"/>
                <a:gd name="T21" fmla="*/ 32 h 37"/>
                <a:gd name="T22" fmla="*/ 58 w 93"/>
                <a:gd name="T23" fmla="*/ 32 h 37"/>
                <a:gd name="T24" fmla="*/ 28 w 93"/>
                <a:gd name="T25" fmla="*/ 32 h 37"/>
                <a:gd name="T26" fmla="*/ 32 w 93"/>
                <a:gd name="T27" fmla="*/ 23 h 37"/>
                <a:gd name="T28" fmla="*/ 34 w 93"/>
                <a:gd name="T29" fmla="*/ 33 h 37"/>
                <a:gd name="T30" fmla="*/ 63 w 93"/>
                <a:gd name="T31" fmla="*/ 21 h 37"/>
                <a:gd name="T32" fmla="*/ 63 w 93"/>
                <a:gd name="T33" fmla="*/ 31 h 37"/>
                <a:gd name="T34" fmla="*/ 20 w 93"/>
                <a:gd name="T35" fmla="*/ 30 h 37"/>
                <a:gd name="T36" fmla="*/ 26 w 93"/>
                <a:gd name="T37" fmla="*/ 22 h 37"/>
                <a:gd name="T38" fmla="*/ 65 w 93"/>
                <a:gd name="T39" fmla="*/ 31 h 37"/>
                <a:gd name="T40" fmla="*/ 64 w 93"/>
                <a:gd name="T41" fmla="*/ 21 h 37"/>
                <a:gd name="T42" fmla="*/ 67 w 93"/>
                <a:gd name="T43" fmla="*/ 26 h 37"/>
                <a:gd name="T44" fmla="*/ 69 w 93"/>
                <a:gd name="T45" fmla="*/ 30 h 37"/>
                <a:gd name="T46" fmla="*/ 73 w 93"/>
                <a:gd name="T47" fmla="*/ 19 h 37"/>
                <a:gd name="T48" fmla="*/ 69 w 93"/>
                <a:gd name="T49" fmla="*/ 30 h 37"/>
                <a:gd name="T50" fmla="*/ 13 w 93"/>
                <a:gd name="T51" fmla="*/ 18 h 37"/>
                <a:gd name="T52" fmla="*/ 19 w 93"/>
                <a:gd name="T53" fmla="*/ 30 h 37"/>
                <a:gd name="T54" fmla="*/ 74 w 93"/>
                <a:gd name="T55" fmla="*/ 18 h 37"/>
                <a:gd name="T56" fmla="*/ 75 w 93"/>
                <a:gd name="T57" fmla="*/ 28 h 37"/>
                <a:gd name="T58" fmla="*/ 9 w 93"/>
                <a:gd name="T59" fmla="*/ 16 h 37"/>
                <a:gd name="T60" fmla="*/ 7 w 93"/>
                <a:gd name="T61" fmla="*/ 23 h 37"/>
                <a:gd name="T62" fmla="*/ 6 w 93"/>
                <a:gd name="T63" fmla="*/ 14 h 37"/>
                <a:gd name="T64" fmla="*/ 79 w 93"/>
                <a:gd name="T65" fmla="*/ 26 h 37"/>
                <a:gd name="T66" fmla="*/ 84 w 93"/>
                <a:gd name="T67" fmla="*/ 23 h 37"/>
                <a:gd name="T68" fmla="*/ 4 w 93"/>
                <a:gd name="T69" fmla="*/ 15 h 37"/>
                <a:gd name="T70" fmla="*/ 4 w 93"/>
                <a:gd name="T71" fmla="*/ 13 h 37"/>
                <a:gd name="T72" fmla="*/ 86 w 93"/>
                <a:gd name="T73" fmla="*/ 13 h 37"/>
                <a:gd name="T74" fmla="*/ 89 w 93"/>
                <a:gd name="T75" fmla="*/ 18 h 37"/>
                <a:gd name="T76" fmla="*/ 89 w 93"/>
                <a:gd name="T77" fmla="*/ 2 h 37"/>
                <a:gd name="T78" fmla="*/ 44 w 93"/>
                <a:gd name="T79" fmla="*/ 20 h 37"/>
                <a:gd name="T80" fmla="*/ 4 w 93"/>
                <a:gd name="T81" fmla="*/ 7 h 37"/>
                <a:gd name="T82" fmla="*/ 3 w 93"/>
                <a:gd name="T83" fmla="*/ 3 h 37"/>
                <a:gd name="T84" fmla="*/ 0 w 93"/>
                <a:gd name="T85" fmla="*/ 6 h 37"/>
                <a:gd name="T86" fmla="*/ 1 w 93"/>
                <a:gd name="T87" fmla="*/ 19 h 37"/>
                <a:gd name="T88" fmla="*/ 41 w 93"/>
                <a:gd name="T89" fmla="*/ 37 h 37"/>
                <a:gd name="T90" fmla="*/ 79 w 93"/>
                <a:gd name="T91" fmla="*/ 30 h 37"/>
                <a:gd name="T92" fmla="*/ 84 w 93"/>
                <a:gd name="T93" fmla="*/ 27 h 37"/>
                <a:gd name="T94" fmla="*/ 86 w 93"/>
                <a:gd name="T95" fmla="*/ 26 h 37"/>
                <a:gd name="T96" fmla="*/ 92 w 93"/>
                <a:gd name="T97" fmla="*/ 15 h 37"/>
                <a:gd name="T98" fmla="*/ 91 w 93"/>
                <a:gd name="T9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3" h="37">
                  <a:moveTo>
                    <a:pt x="44" y="23"/>
                  </a:moveTo>
                  <a:cubicBezTo>
                    <a:pt x="45" y="23"/>
                    <a:pt x="46" y="23"/>
                    <a:pt x="47" y="23"/>
                  </a:cubicBezTo>
                  <a:cubicBezTo>
                    <a:pt x="47" y="23"/>
                    <a:pt x="47" y="23"/>
                    <a:pt x="47" y="23"/>
                  </a:cubicBezTo>
                  <a:cubicBezTo>
                    <a:pt x="47" y="24"/>
                    <a:pt x="47" y="24"/>
                    <a:pt x="47" y="24"/>
                  </a:cubicBezTo>
                  <a:cubicBezTo>
                    <a:pt x="47" y="27"/>
                    <a:pt x="47" y="30"/>
                    <a:pt x="48" y="33"/>
                  </a:cubicBezTo>
                  <a:cubicBezTo>
                    <a:pt x="46" y="33"/>
                    <a:pt x="44" y="33"/>
                    <a:pt x="42" y="33"/>
                  </a:cubicBezTo>
                  <a:cubicBezTo>
                    <a:pt x="42" y="32"/>
                    <a:pt x="42" y="31"/>
                    <a:pt x="42" y="30"/>
                  </a:cubicBezTo>
                  <a:cubicBezTo>
                    <a:pt x="42" y="28"/>
                    <a:pt x="42" y="26"/>
                    <a:pt x="43" y="23"/>
                  </a:cubicBezTo>
                  <a:cubicBezTo>
                    <a:pt x="44" y="23"/>
                    <a:pt x="44" y="23"/>
                    <a:pt x="44" y="23"/>
                  </a:cubicBezTo>
                  <a:moveTo>
                    <a:pt x="41" y="33"/>
                  </a:moveTo>
                  <a:cubicBezTo>
                    <a:pt x="39" y="33"/>
                    <a:pt x="37" y="33"/>
                    <a:pt x="35" y="33"/>
                  </a:cubicBezTo>
                  <a:cubicBezTo>
                    <a:pt x="35" y="33"/>
                    <a:pt x="35" y="33"/>
                    <a:pt x="35" y="33"/>
                  </a:cubicBezTo>
                  <a:cubicBezTo>
                    <a:pt x="35" y="30"/>
                    <a:pt x="35" y="26"/>
                    <a:pt x="35" y="23"/>
                  </a:cubicBezTo>
                  <a:cubicBezTo>
                    <a:pt x="37" y="23"/>
                    <a:pt x="39" y="23"/>
                    <a:pt x="41" y="23"/>
                  </a:cubicBezTo>
                  <a:cubicBezTo>
                    <a:pt x="41" y="26"/>
                    <a:pt x="41" y="28"/>
                    <a:pt x="41" y="30"/>
                  </a:cubicBezTo>
                  <a:cubicBezTo>
                    <a:pt x="41" y="31"/>
                    <a:pt x="41" y="32"/>
                    <a:pt x="41" y="33"/>
                  </a:cubicBezTo>
                  <a:moveTo>
                    <a:pt x="49" y="33"/>
                  </a:moveTo>
                  <a:cubicBezTo>
                    <a:pt x="49" y="30"/>
                    <a:pt x="49" y="27"/>
                    <a:pt x="48" y="24"/>
                  </a:cubicBezTo>
                  <a:cubicBezTo>
                    <a:pt x="49" y="23"/>
                    <a:pt x="49" y="23"/>
                    <a:pt x="49" y="23"/>
                  </a:cubicBezTo>
                  <a:cubicBezTo>
                    <a:pt x="49" y="23"/>
                    <a:pt x="49" y="23"/>
                    <a:pt x="49" y="23"/>
                  </a:cubicBezTo>
                  <a:cubicBezTo>
                    <a:pt x="50" y="23"/>
                    <a:pt x="51" y="23"/>
                    <a:pt x="52" y="23"/>
                  </a:cubicBezTo>
                  <a:cubicBezTo>
                    <a:pt x="52" y="25"/>
                    <a:pt x="52" y="27"/>
                    <a:pt x="52" y="29"/>
                  </a:cubicBezTo>
                  <a:cubicBezTo>
                    <a:pt x="52" y="30"/>
                    <a:pt x="52" y="32"/>
                    <a:pt x="52" y="33"/>
                  </a:cubicBezTo>
                  <a:cubicBezTo>
                    <a:pt x="51" y="33"/>
                    <a:pt x="50" y="33"/>
                    <a:pt x="49" y="33"/>
                  </a:cubicBezTo>
                  <a:moveTo>
                    <a:pt x="54" y="33"/>
                  </a:moveTo>
                  <a:cubicBezTo>
                    <a:pt x="54" y="32"/>
                    <a:pt x="54" y="32"/>
                    <a:pt x="54" y="31"/>
                  </a:cubicBezTo>
                  <a:cubicBezTo>
                    <a:pt x="54" y="31"/>
                    <a:pt x="54" y="31"/>
                    <a:pt x="54" y="31"/>
                  </a:cubicBezTo>
                  <a:cubicBezTo>
                    <a:pt x="54" y="30"/>
                    <a:pt x="54" y="30"/>
                    <a:pt x="54" y="29"/>
                  </a:cubicBezTo>
                  <a:cubicBezTo>
                    <a:pt x="54" y="27"/>
                    <a:pt x="54" y="25"/>
                    <a:pt x="54" y="23"/>
                  </a:cubicBezTo>
                  <a:cubicBezTo>
                    <a:pt x="54" y="23"/>
                    <a:pt x="55" y="23"/>
                    <a:pt x="55" y="23"/>
                  </a:cubicBezTo>
                  <a:cubicBezTo>
                    <a:pt x="55" y="26"/>
                    <a:pt x="55" y="29"/>
                    <a:pt x="55" y="32"/>
                  </a:cubicBezTo>
                  <a:cubicBezTo>
                    <a:pt x="54" y="33"/>
                    <a:pt x="54" y="33"/>
                    <a:pt x="54" y="33"/>
                  </a:cubicBezTo>
                  <a:moveTo>
                    <a:pt x="57" y="32"/>
                  </a:moveTo>
                  <a:cubicBezTo>
                    <a:pt x="57" y="29"/>
                    <a:pt x="57" y="26"/>
                    <a:pt x="57" y="22"/>
                  </a:cubicBezTo>
                  <a:cubicBezTo>
                    <a:pt x="58" y="22"/>
                    <a:pt x="58" y="22"/>
                    <a:pt x="58" y="22"/>
                  </a:cubicBezTo>
                  <a:cubicBezTo>
                    <a:pt x="58" y="26"/>
                    <a:pt x="58" y="29"/>
                    <a:pt x="58" y="32"/>
                  </a:cubicBezTo>
                  <a:cubicBezTo>
                    <a:pt x="58" y="32"/>
                    <a:pt x="57" y="32"/>
                    <a:pt x="57" y="32"/>
                  </a:cubicBezTo>
                  <a:moveTo>
                    <a:pt x="34" y="33"/>
                  </a:moveTo>
                  <a:cubicBezTo>
                    <a:pt x="32" y="33"/>
                    <a:pt x="30" y="33"/>
                    <a:pt x="28" y="32"/>
                  </a:cubicBezTo>
                  <a:cubicBezTo>
                    <a:pt x="28" y="31"/>
                    <a:pt x="28" y="30"/>
                    <a:pt x="28" y="29"/>
                  </a:cubicBezTo>
                  <a:cubicBezTo>
                    <a:pt x="28" y="27"/>
                    <a:pt x="28" y="25"/>
                    <a:pt x="28" y="22"/>
                  </a:cubicBezTo>
                  <a:cubicBezTo>
                    <a:pt x="29" y="22"/>
                    <a:pt x="31" y="23"/>
                    <a:pt x="32" y="23"/>
                  </a:cubicBezTo>
                  <a:cubicBezTo>
                    <a:pt x="32" y="23"/>
                    <a:pt x="33" y="23"/>
                    <a:pt x="33" y="23"/>
                  </a:cubicBezTo>
                  <a:cubicBezTo>
                    <a:pt x="34" y="26"/>
                    <a:pt x="34" y="30"/>
                    <a:pt x="34" y="33"/>
                  </a:cubicBezTo>
                  <a:cubicBezTo>
                    <a:pt x="34" y="33"/>
                    <a:pt x="34" y="33"/>
                    <a:pt x="34" y="33"/>
                  </a:cubicBezTo>
                  <a:moveTo>
                    <a:pt x="60" y="32"/>
                  </a:moveTo>
                  <a:cubicBezTo>
                    <a:pt x="60" y="28"/>
                    <a:pt x="60" y="25"/>
                    <a:pt x="59" y="22"/>
                  </a:cubicBezTo>
                  <a:cubicBezTo>
                    <a:pt x="61" y="22"/>
                    <a:pt x="62" y="22"/>
                    <a:pt x="63" y="21"/>
                  </a:cubicBezTo>
                  <a:cubicBezTo>
                    <a:pt x="63" y="24"/>
                    <a:pt x="63" y="27"/>
                    <a:pt x="63" y="30"/>
                  </a:cubicBezTo>
                  <a:cubicBezTo>
                    <a:pt x="63" y="31"/>
                    <a:pt x="63" y="31"/>
                    <a:pt x="63" y="31"/>
                  </a:cubicBezTo>
                  <a:cubicBezTo>
                    <a:pt x="63" y="31"/>
                    <a:pt x="63" y="31"/>
                    <a:pt x="63" y="31"/>
                  </a:cubicBezTo>
                  <a:cubicBezTo>
                    <a:pt x="62" y="31"/>
                    <a:pt x="61" y="32"/>
                    <a:pt x="60" y="32"/>
                  </a:cubicBezTo>
                  <a:moveTo>
                    <a:pt x="26" y="32"/>
                  </a:moveTo>
                  <a:cubicBezTo>
                    <a:pt x="24" y="32"/>
                    <a:pt x="22" y="31"/>
                    <a:pt x="20" y="30"/>
                  </a:cubicBezTo>
                  <a:cubicBezTo>
                    <a:pt x="20" y="29"/>
                    <a:pt x="20" y="28"/>
                    <a:pt x="20" y="26"/>
                  </a:cubicBezTo>
                  <a:cubicBezTo>
                    <a:pt x="20" y="25"/>
                    <a:pt x="20" y="23"/>
                    <a:pt x="21" y="21"/>
                  </a:cubicBezTo>
                  <a:cubicBezTo>
                    <a:pt x="23" y="21"/>
                    <a:pt x="24" y="22"/>
                    <a:pt x="26" y="22"/>
                  </a:cubicBezTo>
                  <a:cubicBezTo>
                    <a:pt x="26" y="24"/>
                    <a:pt x="26" y="27"/>
                    <a:pt x="26" y="29"/>
                  </a:cubicBezTo>
                  <a:cubicBezTo>
                    <a:pt x="26" y="30"/>
                    <a:pt x="26" y="31"/>
                    <a:pt x="26" y="32"/>
                  </a:cubicBezTo>
                  <a:moveTo>
                    <a:pt x="65" y="31"/>
                  </a:moveTo>
                  <a:cubicBezTo>
                    <a:pt x="65" y="30"/>
                    <a:pt x="65" y="30"/>
                    <a:pt x="65" y="30"/>
                  </a:cubicBezTo>
                  <a:cubicBezTo>
                    <a:pt x="64" y="30"/>
                    <a:pt x="64" y="30"/>
                    <a:pt x="64" y="30"/>
                  </a:cubicBezTo>
                  <a:cubicBezTo>
                    <a:pt x="64" y="27"/>
                    <a:pt x="64" y="24"/>
                    <a:pt x="64" y="21"/>
                  </a:cubicBezTo>
                  <a:cubicBezTo>
                    <a:pt x="64" y="21"/>
                    <a:pt x="64" y="21"/>
                    <a:pt x="64" y="21"/>
                  </a:cubicBezTo>
                  <a:cubicBezTo>
                    <a:pt x="65" y="21"/>
                    <a:pt x="66" y="21"/>
                    <a:pt x="67" y="20"/>
                  </a:cubicBezTo>
                  <a:cubicBezTo>
                    <a:pt x="67" y="22"/>
                    <a:pt x="67" y="24"/>
                    <a:pt x="67" y="26"/>
                  </a:cubicBezTo>
                  <a:cubicBezTo>
                    <a:pt x="67" y="27"/>
                    <a:pt x="67" y="29"/>
                    <a:pt x="67" y="30"/>
                  </a:cubicBezTo>
                  <a:cubicBezTo>
                    <a:pt x="66" y="30"/>
                    <a:pt x="66" y="31"/>
                    <a:pt x="65" y="31"/>
                  </a:cubicBezTo>
                  <a:moveTo>
                    <a:pt x="69" y="30"/>
                  </a:moveTo>
                  <a:cubicBezTo>
                    <a:pt x="69" y="28"/>
                    <a:pt x="69" y="27"/>
                    <a:pt x="69" y="26"/>
                  </a:cubicBezTo>
                  <a:cubicBezTo>
                    <a:pt x="69" y="24"/>
                    <a:pt x="69" y="22"/>
                    <a:pt x="69" y="20"/>
                  </a:cubicBezTo>
                  <a:cubicBezTo>
                    <a:pt x="70" y="20"/>
                    <a:pt x="71" y="19"/>
                    <a:pt x="73" y="19"/>
                  </a:cubicBezTo>
                  <a:cubicBezTo>
                    <a:pt x="73" y="22"/>
                    <a:pt x="73" y="25"/>
                    <a:pt x="73" y="28"/>
                  </a:cubicBezTo>
                  <a:cubicBezTo>
                    <a:pt x="73" y="29"/>
                    <a:pt x="73" y="29"/>
                    <a:pt x="73" y="29"/>
                  </a:cubicBezTo>
                  <a:cubicBezTo>
                    <a:pt x="72" y="29"/>
                    <a:pt x="70" y="29"/>
                    <a:pt x="69" y="30"/>
                  </a:cubicBezTo>
                  <a:moveTo>
                    <a:pt x="19" y="30"/>
                  </a:moveTo>
                  <a:cubicBezTo>
                    <a:pt x="17" y="29"/>
                    <a:pt x="15" y="28"/>
                    <a:pt x="13" y="27"/>
                  </a:cubicBezTo>
                  <a:cubicBezTo>
                    <a:pt x="13" y="24"/>
                    <a:pt x="13" y="21"/>
                    <a:pt x="13" y="18"/>
                  </a:cubicBezTo>
                  <a:cubicBezTo>
                    <a:pt x="15" y="19"/>
                    <a:pt x="17" y="20"/>
                    <a:pt x="19" y="20"/>
                  </a:cubicBezTo>
                  <a:cubicBezTo>
                    <a:pt x="19" y="22"/>
                    <a:pt x="19" y="24"/>
                    <a:pt x="19" y="26"/>
                  </a:cubicBezTo>
                  <a:cubicBezTo>
                    <a:pt x="19" y="28"/>
                    <a:pt x="19" y="29"/>
                    <a:pt x="19" y="30"/>
                  </a:cubicBezTo>
                  <a:moveTo>
                    <a:pt x="75" y="28"/>
                  </a:moveTo>
                  <a:cubicBezTo>
                    <a:pt x="75" y="28"/>
                    <a:pt x="75" y="28"/>
                    <a:pt x="75" y="28"/>
                  </a:cubicBezTo>
                  <a:cubicBezTo>
                    <a:pt x="75" y="24"/>
                    <a:pt x="75" y="21"/>
                    <a:pt x="74" y="18"/>
                  </a:cubicBezTo>
                  <a:cubicBezTo>
                    <a:pt x="75" y="18"/>
                    <a:pt x="76" y="17"/>
                    <a:pt x="77" y="17"/>
                  </a:cubicBezTo>
                  <a:cubicBezTo>
                    <a:pt x="78" y="20"/>
                    <a:pt x="78" y="23"/>
                    <a:pt x="78" y="27"/>
                  </a:cubicBezTo>
                  <a:cubicBezTo>
                    <a:pt x="77" y="27"/>
                    <a:pt x="76" y="28"/>
                    <a:pt x="75" y="28"/>
                  </a:cubicBezTo>
                  <a:moveTo>
                    <a:pt x="11" y="26"/>
                  </a:moveTo>
                  <a:cubicBezTo>
                    <a:pt x="10" y="26"/>
                    <a:pt x="10" y="25"/>
                    <a:pt x="9" y="25"/>
                  </a:cubicBezTo>
                  <a:cubicBezTo>
                    <a:pt x="9" y="22"/>
                    <a:pt x="9" y="19"/>
                    <a:pt x="9" y="16"/>
                  </a:cubicBezTo>
                  <a:cubicBezTo>
                    <a:pt x="10" y="17"/>
                    <a:pt x="10" y="17"/>
                    <a:pt x="11" y="17"/>
                  </a:cubicBezTo>
                  <a:cubicBezTo>
                    <a:pt x="11" y="20"/>
                    <a:pt x="11" y="23"/>
                    <a:pt x="11" y="26"/>
                  </a:cubicBezTo>
                  <a:moveTo>
                    <a:pt x="7" y="23"/>
                  </a:moveTo>
                  <a:cubicBezTo>
                    <a:pt x="7" y="23"/>
                    <a:pt x="6" y="22"/>
                    <a:pt x="6" y="21"/>
                  </a:cubicBezTo>
                  <a:cubicBezTo>
                    <a:pt x="6" y="21"/>
                    <a:pt x="6" y="21"/>
                    <a:pt x="6" y="21"/>
                  </a:cubicBezTo>
                  <a:cubicBezTo>
                    <a:pt x="6" y="19"/>
                    <a:pt x="6" y="17"/>
                    <a:pt x="6" y="14"/>
                  </a:cubicBezTo>
                  <a:cubicBezTo>
                    <a:pt x="7" y="15"/>
                    <a:pt x="7" y="15"/>
                    <a:pt x="7" y="15"/>
                  </a:cubicBezTo>
                  <a:cubicBezTo>
                    <a:pt x="7" y="18"/>
                    <a:pt x="7" y="20"/>
                    <a:pt x="7" y="23"/>
                  </a:cubicBezTo>
                  <a:moveTo>
                    <a:pt x="79" y="26"/>
                  </a:moveTo>
                  <a:cubicBezTo>
                    <a:pt x="79" y="23"/>
                    <a:pt x="79" y="19"/>
                    <a:pt x="79" y="16"/>
                  </a:cubicBezTo>
                  <a:cubicBezTo>
                    <a:pt x="81" y="15"/>
                    <a:pt x="82" y="14"/>
                    <a:pt x="84" y="14"/>
                  </a:cubicBezTo>
                  <a:cubicBezTo>
                    <a:pt x="84" y="17"/>
                    <a:pt x="84" y="20"/>
                    <a:pt x="84" y="23"/>
                  </a:cubicBezTo>
                  <a:cubicBezTo>
                    <a:pt x="84" y="24"/>
                    <a:pt x="83" y="24"/>
                    <a:pt x="82" y="25"/>
                  </a:cubicBezTo>
                  <a:cubicBezTo>
                    <a:pt x="81" y="25"/>
                    <a:pt x="80" y="25"/>
                    <a:pt x="79" y="26"/>
                  </a:cubicBezTo>
                  <a:moveTo>
                    <a:pt x="4" y="15"/>
                  </a:moveTo>
                  <a:cubicBezTo>
                    <a:pt x="4" y="15"/>
                    <a:pt x="4" y="15"/>
                    <a:pt x="4" y="15"/>
                  </a:cubicBezTo>
                  <a:cubicBezTo>
                    <a:pt x="4" y="14"/>
                    <a:pt x="4" y="13"/>
                    <a:pt x="4" y="13"/>
                  </a:cubicBezTo>
                  <a:cubicBezTo>
                    <a:pt x="4" y="13"/>
                    <a:pt x="4" y="13"/>
                    <a:pt x="4" y="13"/>
                  </a:cubicBezTo>
                  <a:cubicBezTo>
                    <a:pt x="4" y="14"/>
                    <a:pt x="4" y="14"/>
                    <a:pt x="4" y="15"/>
                  </a:cubicBezTo>
                  <a:moveTo>
                    <a:pt x="86" y="22"/>
                  </a:moveTo>
                  <a:cubicBezTo>
                    <a:pt x="86" y="19"/>
                    <a:pt x="86" y="16"/>
                    <a:pt x="86" y="13"/>
                  </a:cubicBezTo>
                  <a:cubicBezTo>
                    <a:pt x="87" y="12"/>
                    <a:pt x="88" y="11"/>
                    <a:pt x="89" y="10"/>
                  </a:cubicBezTo>
                  <a:cubicBezTo>
                    <a:pt x="89" y="13"/>
                    <a:pt x="89" y="15"/>
                    <a:pt x="89" y="17"/>
                  </a:cubicBezTo>
                  <a:cubicBezTo>
                    <a:pt x="89" y="18"/>
                    <a:pt x="89" y="18"/>
                    <a:pt x="89" y="18"/>
                  </a:cubicBezTo>
                  <a:cubicBezTo>
                    <a:pt x="88" y="19"/>
                    <a:pt x="87" y="20"/>
                    <a:pt x="86" y="22"/>
                  </a:cubicBezTo>
                  <a:moveTo>
                    <a:pt x="91" y="0"/>
                  </a:moveTo>
                  <a:cubicBezTo>
                    <a:pt x="90" y="0"/>
                    <a:pt x="89" y="1"/>
                    <a:pt x="89" y="2"/>
                  </a:cubicBezTo>
                  <a:cubicBezTo>
                    <a:pt x="89" y="3"/>
                    <a:pt x="89" y="5"/>
                    <a:pt x="89" y="6"/>
                  </a:cubicBezTo>
                  <a:cubicBezTo>
                    <a:pt x="89" y="6"/>
                    <a:pt x="89" y="6"/>
                    <a:pt x="89" y="6"/>
                  </a:cubicBezTo>
                  <a:cubicBezTo>
                    <a:pt x="76" y="16"/>
                    <a:pt x="60" y="20"/>
                    <a:pt x="44" y="20"/>
                  </a:cubicBezTo>
                  <a:cubicBezTo>
                    <a:pt x="40" y="20"/>
                    <a:pt x="36" y="20"/>
                    <a:pt x="32" y="19"/>
                  </a:cubicBezTo>
                  <a:cubicBezTo>
                    <a:pt x="22" y="18"/>
                    <a:pt x="12" y="16"/>
                    <a:pt x="6" y="10"/>
                  </a:cubicBezTo>
                  <a:cubicBezTo>
                    <a:pt x="5" y="9"/>
                    <a:pt x="4" y="8"/>
                    <a:pt x="4" y="7"/>
                  </a:cubicBezTo>
                  <a:cubicBezTo>
                    <a:pt x="4" y="7"/>
                    <a:pt x="4" y="6"/>
                    <a:pt x="4" y="5"/>
                  </a:cubicBezTo>
                  <a:cubicBezTo>
                    <a:pt x="4" y="4"/>
                    <a:pt x="4" y="4"/>
                    <a:pt x="4" y="4"/>
                  </a:cubicBezTo>
                  <a:cubicBezTo>
                    <a:pt x="4" y="4"/>
                    <a:pt x="4" y="3"/>
                    <a:pt x="3" y="3"/>
                  </a:cubicBezTo>
                  <a:cubicBezTo>
                    <a:pt x="3" y="3"/>
                    <a:pt x="3" y="3"/>
                    <a:pt x="2" y="3"/>
                  </a:cubicBezTo>
                  <a:cubicBezTo>
                    <a:pt x="2" y="3"/>
                    <a:pt x="1" y="3"/>
                    <a:pt x="1" y="4"/>
                  </a:cubicBezTo>
                  <a:cubicBezTo>
                    <a:pt x="0" y="4"/>
                    <a:pt x="0" y="5"/>
                    <a:pt x="0" y="6"/>
                  </a:cubicBezTo>
                  <a:cubicBezTo>
                    <a:pt x="0" y="7"/>
                    <a:pt x="0" y="7"/>
                    <a:pt x="1" y="8"/>
                  </a:cubicBezTo>
                  <a:cubicBezTo>
                    <a:pt x="1" y="9"/>
                    <a:pt x="0" y="10"/>
                    <a:pt x="0" y="10"/>
                  </a:cubicBezTo>
                  <a:cubicBezTo>
                    <a:pt x="0" y="13"/>
                    <a:pt x="1" y="16"/>
                    <a:pt x="1" y="19"/>
                  </a:cubicBezTo>
                  <a:cubicBezTo>
                    <a:pt x="1" y="19"/>
                    <a:pt x="1" y="20"/>
                    <a:pt x="2" y="20"/>
                  </a:cubicBezTo>
                  <a:cubicBezTo>
                    <a:pt x="2" y="22"/>
                    <a:pt x="4" y="24"/>
                    <a:pt x="5" y="26"/>
                  </a:cubicBezTo>
                  <a:cubicBezTo>
                    <a:pt x="11" y="31"/>
                    <a:pt x="23" y="37"/>
                    <a:pt x="41" y="37"/>
                  </a:cubicBezTo>
                  <a:cubicBezTo>
                    <a:pt x="49" y="37"/>
                    <a:pt x="60" y="36"/>
                    <a:pt x="70" y="33"/>
                  </a:cubicBezTo>
                  <a:cubicBezTo>
                    <a:pt x="73" y="32"/>
                    <a:pt x="76" y="31"/>
                    <a:pt x="79" y="30"/>
                  </a:cubicBezTo>
                  <a:cubicBezTo>
                    <a:pt x="79" y="30"/>
                    <a:pt x="79" y="30"/>
                    <a:pt x="79" y="30"/>
                  </a:cubicBezTo>
                  <a:cubicBezTo>
                    <a:pt x="80" y="30"/>
                    <a:pt x="80" y="30"/>
                    <a:pt x="80" y="30"/>
                  </a:cubicBezTo>
                  <a:cubicBezTo>
                    <a:pt x="80" y="30"/>
                    <a:pt x="80" y="30"/>
                    <a:pt x="80" y="30"/>
                  </a:cubicBezTo>
                  <a:cubicBezTo>
                    <a:pt x="81" y="29"/>
                    <a:pt x="83" y="28"/>
                    <a:pt x="84" y="27"/>
                  </a:cubicBezTo>
                  <a:cubicBezTo>
                    <a:pt x="84" y="27"/>
                    <a:pt x="85" y="27"/>
                    <a:pt x="86" y="26"/>
                  </a:cubicBezTo>
                  <a:cubicBezTo>
                    <a:pt x="86" y="26"/>
                    <a:pt x="86" y="26"/>
                    <a:pt x="86" y="26"/>
                  </a:cubicBezTo>
                  <a:cubicBezTo>
                    <a:pt x="86" y="26"/>
                    <a:pt x="86" y="26"/>
                    <a:pt x="86" y="26"/>
                  </a:cubicBezTo>
                  <a:cubicBezTo>
                    <a:pt x="89" y="24"/>
                    <a:pt x="91" y="21"/>
                    <a:pt x="92" y="18"/>
                  </a:cubicBezTo>
                  <a:cubicBezTo>
                    <a:pt x="92" y="18"/>
                    <a:pt x="93" y="17"/>
                    <a:pt x="93" y="17"/>
                  </a:cubicBezTo>
                  <a:cubicBezTo>
                    <a:pt x="93" y="16"/>
                    <a:pt x="92" y="16"/>
                    <a:pt x="92" y="15"/>
                  </a:cubicBezTo>
                  <a:cubicBezTo>
                    <a:pt x="92" y="11"/>
                    <a:pt x="93" y="6"/>
                    <a:pt x="93" y="2"/>
                  </a:cubicBezTo>
                  <a:cubicBezTo>
                    <a:pt x="93" y="1"/>
                    <a:pt x="92" y="0"/>
                    <a:pt x="91" y="0"/>
                  </a:cubicBezTo>
                  <a:cubicBezTo>
                    <a:pt x="91" y="0"/>
                    <a:pt x="91" y="0"/>
                    <a:pt x="9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3" name="Freeform 787"/>
            <p:cNvSpPr>
              <a:spLocks noEditPoints="1"/>
            </p:cNvSpPr>
            <p:nvPr/>
          </p:nvSpPr>
          <p:spPr bwMode="auto">
            <a:xfrm>
              <a:off x="825425" y="4666882"/>
              <a:ext cx="197142" cy="77961"/>
            </a:xfrm>
            <a:custGeom>
              <a:avLst/>
              <a:gdLst>
                <a:gd name="T0" fmla="*/ 47 w 93"/>
                <a:gd name="T1" fmla="*/ 23 h 37"/>
                <a:gd name="T2" fmla="*/ 42 w 93"/>
                <a:gd name="T3" fmla="*/ 33 h 37"/>
                <a:gd name="T4" fmla="*/ 44 w 93"/>
                <a:gd name="T5" fmla="*/ 23 h 37"/>
                <a:gd name="T6" fmla="*/ 35 w 93"/>
                <a:gd name="T7" fmla="*/ 33 h 37"/>
                <a:gd name="T8" fmla="*/ 41 w 93"/>
                <a:gd name="T9" fmla="*/ 30 h 37"/>
                <a:gd name="T10" fmla="*/ 48 w 93"/>
                <a:gd name="T11" fmla="*/ 24 h 37"/>
                <a:gd name="T12" fmla="*/ 52 w 93"/>
                <a:gd name="T13" fmla="*/ 23 h 37"/>
                <a:gd name="T14" fmla="*/ 49 w 93"/>
                <a:gd name="T15" fmla="*/ 33 h 37"/>
                <a:gd name="T16" fmla="*/ 54 w 93"/>
                <a:gd name="T17" fmla="*/ 31 h 37"/>
                <a:gd name="T18" fmla="*/ 55 w 93"/>
                <a:gd name="T19" fmla="*/ 23 h 37"/>
                <a:gd name="T20" fmla="*/ 57 w 93"/>
                <a:gd name="T21" fmla="*/ 32 h 37"/>
                <a:gd name="T22" fmla="*/ 58 w 93"/>
                <a:gd name="T23" fmla="*/ 32 h 37"/>
                <a:gd name="T24" fmla="*/ 28 w 93"/>
                <a:gd name="T25" fmla="*/ 32 h 37"/>
                <a:gd name="T26" fmla="*/ 32 w 93"/>
                <a:gd name="T27" fmla="*/ 23 h 37"/>
                <a:gd name="T28" fmla="*/ 34 w 93"/>
                <a:gd name="T29" fmla="*/ 33 h 37"/>
                <a:gd name="T30" fmla="*/ 63 w 93"/>
                <a:gd name="T31" fmla="*/ 21 h 37"/>
                <a:gd name="T32" fmla="*/ 63 w 93"/>
                <a:gd name="T33" fmla="*/ 31 h 37"/>
                <a:gd name="T34" fmla="*/ 20 w 93"/>
                <a:gd name="T35" fmla="*/ 30 h 37"/>
                <a:gd name="T36" fmla="*/ 26 w 93"/>
                <a:gd name="T37" fmla="*/ 22 h 37"/>
                <a:gd name="T38" fmla="*/ 65 w 93"/>
                <a:gd name="T39" fmla="*/ 31 h 37"/>
                <a:gd name="T40" fmla="*/ 64 w 93"/>
                <a:gd name="T41" fmla="*/ 21 h 37"/>
                <a:gd name="T42" fmla="*/ 67 w 93"/>
                <a:gd name="T43" fmla="*/ 26 h 37"/>
                <a:gd name="T44" fmla="*/ 69 w 93"/>
                <a:gd name="T45" fmla="*/ 30 h 37"/>
                <a:gd name="T46" fmla="*/ 73 w 93"/>
                <a:gd name="T47" fmla="*/ 19 h 37"/>
                <a:gd name="T48" fmla="*/ 69 w 93"/>
                <a:gd name="T49" fmla="*/ 30 h 37"/>
                <a:gd name="T50" fmla="*/ 13 w 93"/>
                <a:gd name="T51" fmla="*/ 18 h 37"/>
                <a:gd name="T52" fmla="*/ 19 w 93"/>
                <a:gd name="T53" fmla="*/ 30 h 37"/>
                <a:gd name="T54" fmla="*/ 74 w 93"/>
                <a:gd name="T55" fmla="*/ 18 h 37"/>
                <a:gd name="T56" fmla="*/ 75 w 93"/>
                <a:gd name="T57" fmla="*/ 28 h 37"/>
                <a:gd name="T58" fmla="*/ 9 w 93"/>
                <a:gd name="T59" fmla="*/ 16 h 37"/>
                <a:gd name="T60" fmla="*/ 7 w 93"/>
                <a:gd name="T61" fmla="*/ 23 h 37"/>
                <a:gd name="T62" fmla="*/ 6 w 93"/>
                <a:gd name="T63" fmla="*/ 14 h 37"/>
                <a:gd name="T64" fmla="*/ 79 w 93"/>
                <a:gd name="T65" fmla="*/ 26 h 37"/>
                <a:gd name="T66" fmla="*/ 84 w 93"/>
                <a:gd name="T67" fmla="*/ 23 h 37"/>
                <a:gd name="T68" fmla="*/ 4 w 93"/>
                <a:gd name="T69" fmla="*/ 15 h 37"/>
                <a:gd name="T70" fmla="*/ 4 w 93"/>
                <a:gd name="T71" fmla="*/ 13 h 37"/>
                <a:gd name="T72" fmla="*/ 86 w 93"/>
                <a:gd name="T73" fmla="*/ 13 h 37"/>
                <a:gd name="T74" fmla="*/ 89 w 93"/>
                <a:gd name="T75" fmla="*/ 18 h 37"/>
                <a:gd name="T76" fmla="*/ 89 w 93"/>
                <a:gd name="T77" fmla="*/ 2 h 37"/>
                <a:gd name="T78" fmla="*/ 44 w 93"/>
                <a:gd name="T79" fmla="*/ 20 h 37"/>
                <a:gd name="T80" fmla="*/ 4 w 93"/>
                <a:gd name="T81" fmla="*/ 7 h 37"/>
                <a:gd name="T82" fmla="*/ 3 w 93"/>
                <a:gd name="T83" fmla="*/ 3 h 37"/>
                <a:gd name="T84" fmla="*/ 0 w 93"/>
                <a:gd name="T85" fmla="*/ 6 h 37"/>
                <a:gd name="T86" fmla="*/ 1 w 93"/>
                <a:gd name="T87" fmla="*/ 19 h 37"/>
                <a:gd name="T88" fmla="*/ 41 w 93"/>
                <a:gd name="T89" fmla="*/ 37 h 37"/>
                <a:gd name="T90" fmla="*/ 79 w 93"/>
                <a:gd name="T91" fmla="*/ 30 h 37"/>
                <a:gd name="T92" fmla="*/ 84 w 93"/>
                <a:gd name="T93" fmla="*/ 27 h 37"/>
                <a:gd name="T94" fmla="*/ 86 w 93"/>
                <a:gd name="T95" fmla="*/ 26 h 37"/>
                <a:gd name="T96" fmla="*/ 92 w 93"/>
                <a:gd name="T97" fmla="*/ 15 h 37"/>
                <a:gd name="T98" fmla="*/ 91 w 93"/>
                <a:gd name="T9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3" h="37">
                  <a:moveTo>
                    <a:pt x="44" y="23"/>
                  </a:moveTo>
                  <a:cubicBezTo>
                    <a:pt x="45" y="23"/>
                    <a:pt x="46" y="23"/>
                    <a:pt x="47" y="23"/>
                  </a:cubicBezTo>
                  <a:cubicBezTo>
                    <a:pt x="47" y="23"/>
                    <a:pt x="47" y="23"/>
                    <a:pt x="47" y="23"/>
                  </a:cubicBezTo>
                  <a:cubicBezTo>
                    <a:pt x="47" y="23"/>
                    <a:pt x="47" y="23"/>
                    <a:pt x="47" y="23"/>
                  </a:cubicBezTo>
                  <a:cubicBezTo>
                    <a:pt x="47" y="27"/>
                    <a:pt x="47" y="30"/>
                    <a:pt x="48" y="33"/>
                  </a:cubicBezTo>
                  <a:cubicBezTo>
                    <a:pt x="46" y="33"/>
                    <a:pt x="44" y="33"/>
                    <a:pt x="42" y="33"/>
                  </a:cubicBezTo>
                  <a:cubicBezTo>
                    <a:pt x="42" y="32"/>
                    <a:pt x="42" y="31"/>
                    <a:pt x="42" y="30"/>
                  </a:cubicBezTo>
                  <a:cubicBezTo>
                    <a:pt x="42" y="28"/>
                    <a:pt x="42" y="26"/>
                    <a:pt x="43" y="23"/>
                  </a:cubicBezTo>
                  <a:cubicBezTo>
                    <a:pt x="44" y="23"/>
                    <a:pt x="44" y="23"/>
                    <a:pt x="44" y="23"/>
                  </a:cubicBezTo>
                  <a:moveTo>
                    <a:pt x="41" y="33"/>
                  </a:moveTo>
                  <a:cubicBezTo>
                    <a:pt x="39" y="33"/>
                    <a:pt x="37" y="33"/>
                    <a:pt x="35" y="33"/>
                  </a:cubicBezTo>
                  <a:cubicBezTo>
                    <a:pt x="35" y="33"/>
                    <a:pt x="35" y="33"/>
                    <a:pt x="35" y="33"/>
                  </a:cubicBezTo>
                  <a:cubicBezTo>
                    <a:pt x="35" y="30"/>
                    <a:pt x="35" y="26"/>
                    <a:pt x="35" y="23"/>
                  </a:cubicBezTo>
                  <a:cubicBezTo>
                    <a:pt x="37" y="23"/>
                    <a:pt x="39" y="23"/>
                    <a:pt x="41" y="23"/>
                  </a:cubicBezTo>
                  <a:cubicBezTo>
                    <a:pt x="41" y="25"/>
                    <a:pt x="41" y="28"/>
                    <a:pt x="41" y="30"/>
                  </a:cubicBezTo>
                  <a:cubicBezTo>
                    <a:pt x="41" y="31"/>
                    <a:pt x="41" y="32"/>
                    <a:pt x="41" y="33"/>
                  </a:cubicBezTo>
                  <a:moveTo>
                    <a:pt x="49" y="33"/>
                  </a:moveTo>
                  <a:cubicBezTo>
                    <a:pt x="49" y="30"/>
                    <a:pt x="49" y="27"/>
                    <a:pt x="48" y="24"/>
                  </a:cubicBezTo>
                  <a:cubicBezTo>
                    <a:pt x="49" y="23"/>
                    <a:pt x="49" y="23"/>
                    <a:pt x="49" y="23"/>
                  </a:cubicBezTo>
                  <a:cubicBezTo>
                    <a:pt x="49" y="23"/>
                    <a:pt x="49" y="23"/>
                    <a:pt x="49" y="23"/>
                  </a:cubicBezTo>
                  <a:cubicBezTo>
                    <a:pt x="50" y="23"/>
                    <a:pt x="51" y="23"/>
                    <a:pt x="52" y="23"/>
                  </a:cubicBezTo>
                  <a:cubicBezTo>
                    <a:pt x="52" y="25"/>
                    <a:pt x="52" y="27"/>
                    <a:pt x="52" y="29"/>
                  </a:cubicBezTo>
                  <a:cubicBezTo>
                    <a:pt x="52" y="30"/>
                    <a:pt x="52" y="32"/>
                    <a:pt x="52" y="33"/>
                  </a:cubicBezTo>
                  <a:cubicBezTo>
                    <a:pt x="51" y="33"/>
                    <a:pt x="50" y="33"/>
                    <a:pt x="49" y="33"/>
                  </a:cubicBezTo>
                  <a:moveTo>
                    <a:pt x="54" y="33"/>
                  </a:moveTo>
                  <a:cubicBezTo>
                    <a:pt x="54" y="32"/>
                    <a:pt x="54" y="32"/>
                    <a:pt x="54" y="31"/>
                  </a:cubicBezTo>
                  <a:cubicBezTo>
                    <a:pt x="54" y="31"/>
                    <a:pt x="54" y="31"/>
                    <a:pt x="54" y="31"/>
                  </a:cubicBezTo>
                  <a:cubicBezTo>
                    <a:pt x="54" y="30"/>
                    <a:pt x="54" y="30"/>
                    <a:pt x="54" y="29"/>
                  </a:cubicBezTo>
                  <a:cubicBezTo>
                    <a:pt x="54" y="27"/>
                    <a:pt x="54" y="25"/>
                    <a:pt x="54" y="23"/>
                  </a:cubicBezTo>
                  <a:cubicBezTo>
                    <a:pt x="54" y="23"/>
                    <a:pt x="55" y="23"/>
                    <a:pt x="55" y="23"/>
                  </a:cubicBezTo>
                  <a:cubicBezTo>
                    <a:pt x="55" y="26"/>
                    <a:pt x="55" y="29"/>
                    <a:pt x="55" y="32"/>
                  </a:cubicBezTo>
                  <a:cubicBezTo>
                    <a:pt x="54" y="33"/>
                    <a:pt x="54" y="33"/>
                    <a:pt x="54" y="33"/>
                  </a:cubicBezTo>
                  <a:moveTo>
                    <a:pt x="57" y="32"/>
                  </a:moveTo>
                  <a:cubicBezTo>
                    <a:pt x="57" y="29"/>
                    <a:pt x="57" y="26"/>
                    <a:pt x="57" y="22"/>
                  </a:cubicBezTo>
                  <a:cubicBezTo>
                    <a:pt x="58" y="22"/>
                    <a:pt x="58" y="22"/>
                    <a:pt x="58" y="22"/>
                  </a:cubicBezTo>
                  <a:cubicBezTo>
                    <a:pt x="58" y="25"/>
                    <a:pt x="58" y="29"/>
                    <a:pt x="58" y="32"/>
                  </a:cubicBezTo>
                  <a:cubicBezTo>
                    <a:pt x="58" y="32"/>
                    <a:pt x="57" y="32"/>
                    <a:pt x="57" y="32"/>
                  </a:cubicBezTo>
                  <a:moveTo>
                    <a:pt x="34" y="33"/>
                  </a:moveTo>
                  <a:cubicBezTo>
                    <a:pt x="32" y="33"/>
                    <a:pt x="30" y="33"/>
                    <a:pt x="28" y="32"/>
                  </a:cubicBezTo>
                  <a:cubicBezTo>
                    <a:pt x="28" y="31"/>
                    <a:pt x="28" y="30"/>
                    <a:pt x="28" y="29"/>
                  </a:cubicBezTo>
                  <a:cubicBezTo>
                    <a:pt x="28" y="27"/>
                    <a:pt x="28" y="24"/>
                    <a:pt x="28" y="22"/>
                  </a:cubicBezTo>
                  <a:cubicBezTo>
                    <a:pt x="29" y="22"/>
                    <a:pt x="31" y="23"/>
                    <a:pt x="32" y="23"/>
                  </a:cubicBezTo>
                  <a:cubicBezTo>
                    <a:pt x="32" y="23"/>
                    <a:pt x="33" y="23"/>
                    <a:pt x="33" y="23"/>
                  </a:cubicBezTo>
                  <a:cubicBezTo>
                    <a:pt x="34" y="26"/>
                    <a:pt x="34" y="30"/>
                    <a:pt x="34" y="33"/>
                  </a:cubicBezTo>
                  <a:cubicBezTo>
                    <a:pt x="34" y="33"/>
                    <a:pt x="34" y="33"/>
                    <a:pt x="34" y="33"/>
                  </a:cubicBezTo>
                  <a:moveTo>
                    <a:pt x="60" y="32"/>
                  </a:moveTo>
                  <a:cubicBezTo>
                    <a:pt x="60" y="28"/>
                    <a:pt x="60" y="25"/>
                    <a:pt x="59" y="22"/>
                  </a:cubicBezTo>
                  <a:cubicBezTo>
                    <a:pt x="61" y="22"/>
                    <a:pt x="62" y="22"/>
                    <a:pt x="63" y="21"/>
                  </a:cubicBezTo>
                  <a:cubicBezTo>
                    <a:pt x="63" y="24"/>
                    <a:pt x="63" y="27"/>
                    <a:pt x="63" y="30"/>
                  </a:cubicBezTo>
                  <a:cubicBezTo>
                    <a:pt x="63" y="31"/>
                    <a:pt x="63" y="31"/>
                    <a:pt x="63" y="31"/>
                  </a:cubicBezTo>
                  <a:cubicBezTo>
                    <a:pt x="63" y="31"/>
                    <a:pt x="63" y="31"/>
                    <a:pt x="63" y="31"/>
                  </a:cubicBezTo>
                  <a:cubicBezTo>
                    <a:pt x="62" y="31"/>
                    <a:pt x="61" y="32"/>
                    <a:pt x="60" y="32"/>
                  </a:cubicBezTo>
                  <a:moveTo>
                    <a:pt x="26" y="32"/>
                  </a:moveTo>
                  <a:cubicBezTo>
                    <a:pt x="24" y="32"/>
                    <a:pt x="22" y="31"/>
                    <a:pt x="20" y="30"/>
                  </a:cubicBezTo>
                  <a:cubicBezTo>
                    <a:pt x="20" y="29"/>
                    <a:pt x="20" y="28"/>
                    <a:pt x="20" y="26"/>
                  </a:cubicBezTo>
                  <a:cubicBezTo>
                    <a:pt x="20" y="25"/>
                    <a:pt x="20" y="23"/>
                    <a:pt x="21" y="21"/>
                  </a:cubicBezTo>
                  <a:cubicBezTo>
                    <a:pt x="23" y="21"/>
                    <a:pt x="24" y="22"/>
                    <a:pt x="26" y="22"/>
                  </a:cubicBezTo>
                  <a:cubicBezTo>
                    <a:pt x="26" y="24"/>
                    <a:pt x="26" y="27"/>
                    <a:pt x="26" y="29"/>
                  </a:cubicBezTo>
                  <a:cubicBezTo>
                    <a:pt x="26" y="30"/>
                    <a:pt x="26" y="31"/>
                    <a:pt x="26" y="32"/>
                  </a:cubicBezTo>
                  <a:moveTo>
                    <a:pt x="65" y="31"/>
                  </a:moveTo>
                  <a:cubicBezTo>
                    <a:pt x="65" y="30"/>
                    <a:pt x="65" y="30"/>
                    <a:pt x="65" y="30"/>
                  </a:cubicBezTo>
                  <a:cubicBezTo>
                    <a:pt x="64" y="30"/>
                    <a:pt x="64" y="30"/>
                    <a:pt x="64" y="30"/>
                  </a:cubicBezTo>
                  <a:cubicBezTo>
                    <a:pt x="64" y="27"/>
                    <a:pt x="64" y="24"/>
                    <a:pt x="64" y="21"/>
                  </a:cubicBezTo>
                  <a:cubicBezTo>
                    <a:pt x="64" y="21"/>
                    <a:pt x="64" y="21"/>
                    <a:pt x="64" y="21"/>
                  </a:cubicBezTo>
                  <a:cubicBezTo>
                    <a:pt x="65" y="21"/>
                    <a:pt x="66" y="21"/>
                    <a:pt x="67" y="20"/>
                  </a:cubicBezTo>
                  <a:cubicBezTo>
                    <a:pt x="67" y="22"/>
                    <a:pt x="67" y="24"/>
                    <a:pt x="67" y="26"/>
                  </a:cubicBezTo>
                  <a:cubicBezTo>
                    <a:pt x="67" y="27"/>
                    <a:pt x="67" y="29"/>
                    <a:pt x="67" y="30"/>
                  </a:cubicBezTo>
                  <a:cubicBezTo>
                    <a:pt x="66" y="30"/>
                    <a:pt x="66" y="31"/>
                    <a:pt x="65" y="31"/>
                  </a:cubicBezTo>
                  <a:moveTo>
                    <a:pt x="69" y="30"/>
                  </a:moveTo>
                  <a:cubicBezTo>
                    <a:pt x="69" y="28"/>
                    <a:pt x="69" y="27"/>
                    <a:pt x="69" y="26"/>
                  </a:cubicBezTo>
                  <a:cubicBezTo>
                    <a:pt x="69" y="24"/>
                    <a:pt x="69" y="22"/>
                    <a:pt x="69" y="20"/>
                  </a:cubicBezTo>
                  <a:cubicBezTo>
                    <a:pt x="70" y="20"/>
                    <a:pt x="71" y="19"/>
                    <a:pt x="73" y="19"/>
                  </a:cubicBezTo>
                  <a:cubicBezTo>
                    <a:pt x="73" y="22"/>
                    <a:pt x="73" y="25"/>
                    <a:pt x="73" y="28"/>
                  </a:cubicBezTo>
                  <a:cubicBezTo>
                    <a:pt x="73" y="28"/>
                    <a:pt x="73" y="28"/>
                    <a:pt x="73" y="28"/>
                  </a:cubicBezTo>
                  <a:cubicBezTo>
                    <a:pt x="72" y="29"/>
                    <a:pt x="70" y="29"/>
                    <a:pt x="69" y="30"/>
                  </a:cubicBezTo>
                  <a:moveTo>
                    <a:pt x="19" y="30"/>
                  </a:moveTo>
                  <a:cubicBezTo>
                    <a:pt x="17" y="29"/>
                    <a:pt x="15" y="28"/>
                    <a:pt x="13" y="27"/>
                  </a:cubicBezTo>
                  <a:cubicBezTo>
                    <a:pt x="13" y="24"/>
                    <a:pt x="13" y="21"/>
                    <a:pt x="13" y="18"/>
                  </a:cubicBezTo>
                  <a:cubicBezTo>
                    <a:pt x="15" y="19"/>
                    <a:pt x="17" y="20"/>
                    <a:pt x="19" y="20"/>
                  </a:cubicBezTo>
                  <a:cubicBezTo>
                    <a:pt x="19" y="22"/>
                    <a:pt x="19" y="24"/>
                    <a:pt x="19" y="26"/>
                  </a:cubicBezTo>
                  <a:cubicBezTo>
                    <a:pt x="19" y="28"/>
                    <a:pt x="19" y="29"/>
                    <a:pt x="19" y="30"/>
                  </a:cubicBezTo>
                  <a:moveTo>
                    <a:pt x="75" y="28"/>
                  </a:moveTo>
                  <a:cubicBezTo>
                    <a:pt x="75" y="28"/>
                    <a:pt x="75" y="28"/>
                    <a:pt x="75" y="28"/>
                  </a:cubicBezTo>
                  <a:cubicBezTo>
                    <a:pt x="75" y="24"/>
                    <a:pt x="75" y="21"/>
                    <a:pt x="74" y="18"/>
                  </a:cubicBezTo>
                  <a:cubicBezTo>
                    <a:pt x="75" y="18"/>
                    <a:pt x="76" y="17"/>
                    <a:pt x="77" y="17"/>
                  </a:cubicBezTo>
                  <a:cubicBezTo>
                    <a:pt x="78" y="20"/>
                    <a:pt x="78" y="23"/>
                    <a:pt x="78" y="27"/>
                  </a:cubicBezTo>
                  <a:cubicBezTo>
                    <a:pt x="77" y="27"/>
                    <a:pt x="76" y="27"/>
                    <a:pt x="75" y="28"/>
                  </a:cubicBezTo>
                  <a:moveTo>
                    <a:pt x="11" y="26"/>
                  </a:moveTo>
                  <a:cubicBezTo>
                    <a:pt x="10" y="26"/>
                    <a:pt x="10" y="25"/>
                    <a:pt x="9" y="25"/>
                  </a:cubicBezTo>
                  <a:cubicBezTo>
                    <a:pt x="9" y="22"/>
                    <a:pt x="9" y="19"/>
                    <a:pt x="9" y="16"/>
                  </a:cubicBezTo>
                  <a:cubicBezTo>
                    <a:pt x="10" y="17"/>
                    <a:pt x="10" y="17"/>
                    <a:pt x="11" y="17"/>
                  </a:cubicBezTo>
                  <a:cubicBezTo>
                    <a:pt x="11" y="20"/>
                    <a:pt x="11" y="23"/>
                    <a:pt x="11" y="26"/>
                  </a:cubicBezTo>
                  <a:moveTo>
                    <a:pt x="7" y="23"/>
                  </a:moveTo>
                  <a:cubicBezTo>
                    <a:pt x="7" y="22"/>
                    <a:pt x="6" y="22"/>
                    <a:pt x="6" y="21"/>
                  </a:cubicBezTo>
                  <a:cubicBezTo>
                    <a:pt x="6" y="21"/>
                    <a:pt x="6" y="21"/>
                    <a:pt x="6" y="21"/>
                  </a:cubicBezTo>
                  <a:cubicBezTo>
                    <a:pt x="6" y="19"/>
                    <a:pt x="6" y="17"/>
                    <a:pt x="6" y="14"/>
                  </a:cubicBezTo>
                  <a:cubicBezTo>
                    <a:pt x="7" y="15"/>
                    <a:pt x="7" y="15"/>
                    <a:pt x="7" y="15"/>
                  </a:cubicBezTo>
                  <a:cubicBezTo>
                    <a:pt x="7" y="18"/>
                    <a:pt x="7" y="20"/>
                    <a:pt x="7" y="23"/>
                  </a:cubicBezTo>
                  <a:moveTo>
                    <a:pt x="79" y="26"/>
                  </a:moveTo>
                  <a:cubicBezTo>
                    <a:pt x="79" y="23"/>
                    <a:pt x="79" y="19"/>
                    <a:pt x="79" y="16"/>
                  </a:cubicBezTo>
                  <a:cubicBezTo>
                    <a:pt x="81" y="15"/>
                    <a:pt x="82" y="14"/>
                    <a:pt x="84" y="13"/>
                  </a:cubicBezTo>
                  <a:cubicBezTo>
                    <a:pt x="84" y="17"/>
                    <a:pt x="84" y="20"/>
                    <a:pt x="84" y="23"/>
                  </a:cubicBezTo>
                  <a:cubicBezTo>
                    <a:pt x="84" y="23"/>
                    <a:pt x="83" y="24"/>
                    <a:pt x="82" y="25"/>
                  </a:cubicBezTo>
                  <a:cubicBezTo>
                    <a:pt x="81" y="25"/>
                    <a:pt x="80" y="25"/>
                    <a:pt x="79" y="26"/>
                  </a:cubicBezTo>
                  <a:moveTo>
                    <a:pt x="4" y="15"/>
                  </a:moveTo>
                  <a:cubicBezTo>
                    <a:pt x="4" y="15"/>
                    <a:pt x="4" y="15"/>
                    <a:pt x="4" y="15"/>
                  </a:cubicBezTo>
                  <a:cubicBezTo>
                    <a:pt x="4" y="14"/>
                    <a:pt x="4" y="13"/>
                    <a:pt x="4" y="13"/>
                  </a:cubicBezTo>
                  <a:cubicBezTo>
                    <a:pt x="4" y="13"/>
                    <a:pt x="4" y="13"/>
                    <a:pt x="4" y="13"/>
                  </a:cubicBezTo>
                  <a:cubicBezTo>
                    <a:pt x="4" y="14"/>
                    <a:pt x="4" y="14"/>
                    <a:pt x="4" y="15"/>
                  </a:cubicBezTo>
                  <a:moveTo>
                    <a:pt x="86" y="21"/>
                  </a:moveTo>
                  <a:cubicBezTo>
                    <a:pt x="86" y="19"/>
                    <a:pt x="86" y="16"/>
                    <a:pt x="86" y="13"/>
                  </a:cubicBezTo>
                  <a:cubicBezTo>
                    <a:pt x="87" y="12"/>
                    <a:pt x="88" y="11"/>
                    <a:pt x="89" y="10"/>
                  </a:cubicBezTo>
                  <a:cubicBezTo>
                    <a:pt x="89" y="13"/>
                    <a:pt x="89" y="15"/>
                    <a:pt x="89" y="17"/>
                  </a:cubicBezTo>
                  <a:cubicBezTo>
                    <a:pt x="89" y="18"/>
                    <a:pt x="89" y="18"/>
                    <a:pt x="89" y="18"/>
                  </a:cubicBezTo>
                  <a:cubicBezTo>
                    <a:pt x="88" y="19"/>
                    <a:pt x="87" y="20"/>
                    <a:pt x="86" y="21"/>
                  </a:cubicBezTo>
                  <a:moveTo>
                    <a:pt x="91" y="0"/>
                  </a:moveTo>
                  <a:cubicBezTo>
                    <a:pt x="90" y="0"/>
                    <a:pt x="89" y="1"/>
                    <a:pt x="89" y="2"/>
                  </a:cubicBezTo>
                  <a:cubicBezTo>
                    <a:pt x="89" y="3"/>
                    <a:pt x="89" y="5"/>
                    <a:pt x="89" y="6"/>
                  </a:cubicBezTo>
                  <a:cubicBezTo>
                    <a:pt x="89" y="6"/>
                    <a:pt x="89" y="6"/>
                    <a:pt x="89" y="6"/>
                  </a:cubicBezTo>
                  <a:cubicBezTo>
                    <a:pt x="76" y="16"/>
                    <a:pt x="60" y="20"/>
                    <a:pt x="44" y="20"/>
                  </a:cubicBezTo>
                  <a:cubicBezTo>
                    <a:pt x="40" y="20"/>
                    <a:pt x="36" y="20"/>
                    <a:pt x="32" y="19"/>
                  </a:cubicBezTo>
                  <a:cubicBezTo>
                    <a:pt x="22" y="18"/>
                    <a:pt x="12" y="16"/>
                    <a:pt x="6" y="10"/>
                  </a:cubicBezTo>
                  <a:cubicBezTo>
                    <a:pt x="5" y="9"/>
                    <a:pt x="4" y="8"/>
                    <a:pt x="4" y="7"/>
                  </a:cubicBezTo>
                  <a:cubicBezTo>
                    <a:pt x="4" y="7"/>
                    <a:pt x="4" y="6"/>
                    <a:pt x="4" y="5"/>
                  </a:cubicBezTo>
                  <a:cubicBezTo>
                    <a:pt x="4" y="4"/>
                    <a:pt x="4" y="4"/>
                    <a:pt x="4" y="4"/>
                  </a:cubicBezTo>
                  <a:cubicBezTo>
                    <a:pt x="4" y="4"/>
                    <a:pt x="4" y="3"/>
                    <a:pt x="3" y="3"/>
                  </a:cubicBezTo>
                  <a:cubicBezTo>
                    <a:pt x="3" y="3"/>
                    <a:pt x="3" y="3"/>
                    <a:pt x="2" y="3"/>
                  </a:cubicBezTo>
                  <a:cubicBezTo>
                    <a:pt x="2" y="3"/>
                    <a:pt x="1" y="3"/>
                    <a:pt x="1" y="4"/>
                  </a:cubicBezTo>
                  <a:cubicBezTo>
                    <a:pt x="0" y="4"/>
                    <a:pt x="0" y="5"/>
                    <a:pt x="0" y="6"/>
                  </a:cubicBezTo>
                  <a:cubicBezTo>
                    <a:pt x="0" y="7"/>
                    <a:pt x="0" y="7"/>
                    <a:pt x="1" y="8"/>
                  </a:cubicBezTo>
                  <a:cubicBezTo>
                    <a:pt x="1" y="9"/>
                    <a:pt x="0" y="10"/>
                    <a:pt x="0" y="10"/>
                  </a:cubicBezTo>
                  <a:cubicBezTo>
                    <a:pt x="0" y="13"/>
                    <a:pt x="1" y="16"/>
                    <a:pt x="1" y="19"/>
                  </a:cubicBezTo>
                  <a:cubicBezTo>
                    <a:pt x="1" y="19"/>
                    <a:pt x="1" y="20"/>
                    <a:pt x="2" y="20"/>
                  </a:cubicBezTo>
                  <a:cubicBezTo>
                    <a:pt x="2" y="22"/>
                    <a:pt x="4" y="24"/>
                    <a:pt x="5" y="26"/>
                  </a:cubicBezTo>
                  <a:cubicBezTo>
                    <a:pt x="11" y="31"/>
                    <a:pt x="23" y="37"/>
                    <a:pt x="41" y="37"/>
                  </a:cubicBezTo>
                  <a:cubicBezTo>
                    <a:pt x="49" y="37"/>
                    <a:pt x="60" y="36"/>
                    <a:pt x="70" y="33"/>
                  </a:cubicBezTo>
                  <a:cubicBezTo>
                    <a:pt x="73" y="32"/>
                    <a:pt x="76" y="31"/>
                    <a:pt x="79" y="30"/>
                  </a:cubicBezTo>
                  <a:cubicBezTo>
                    <a:pt x="79" y="30"/>
                    <a:pt x="79" y="30"/>
                    <a:pt x="79" y="30"/>
                  </a:cubicBezTo>
                  <a:cubicBezTo>
                    <a:pt x="80" y="30"/>
                    <a:pt x="80" y="30"/>
                    <a:pt x="80" y="30"/>
                  </a:cubicBezTo>
                  <a:cubicBezTo>
                    <a:pt x="80" y="29"/>
                    <a:pt x="80" y="29"/>
                    <a:pt x="80" y="29"/>
                  </a:cubicBezTo>
                  <a:cubicBezTo>
                    <a:pt x="81" y="29"/>
                    <a:pt x="83" y="28"/>
                    <a:pt x="84" y="27"/>
                  </a:cubicBezTo>
                  <a:cubicBezTo>
                    <a:pt x="84" y="27"/>
                    <a:pt x="85" y="27"/>
                    <a:pt x="86" y="26"/>
                  </a:cubicBezTo>
                  <a:cubicBezTo>
                    <a:pt x="86" y="26"/>
                    <a:pt x="86" y="26"/>
                    <a:pt x="86" y="26"/>
                  </a:cubicBezTo>
                  <a:cubicBezTo>
                    <a:pt x="86" y="26"/>
                    <a:pt x="86" y="26"/>
                    <a:pt x="86" y="26"/>
                  </a:cubicBezTo>
                  <a:cubicBezTo>
                    <a:pt x="89" y="24"/>
                    <a:pt x="91" y="21"/>
                    <a:pt x="92" y="18"/>
                  </a:cubicBezTo>
                  <a:cubicBezTo>
                    <a:pt x="92" y="18"/>
                    <a:pt x="93" y="17"/>
                    <a:pt x="93" y="17"/>
                  </a:cubicBezTo>
                  <a:cubicBezTo>
                    <a:pt x="93" y="16"/>
                    <a:pt x="92" y="16"/>
                    <a:pt x="92" y="15"/>
                  </a:cubicBezTo>
                  <a:cubicBezTo>
                    <a:pt x="92" y="11"/>
                    <a:pt x="93" y="6"/>
                    <a:pt x="93" y="2"/>
                  </a:cubicBezTo>
                  <a:cubicBezTo>
                    <a:pt x="93" y="1"/>
                    <a:pt x="92" y="0"/>
                    <a:pt x="91" y="0"/>
                  </a:cubicBezTo>
                  <a:cubicBezTo>
                    <a:pt x="91" y="0"/>
                    <a:pt x="91" y="0"/>
                    <a:pt x="9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9" name="Freeform 788"/>
            <p:cNvSpPr>
              <a:spLocks noEditPoints="1"/>
            </p:cNvSpPr>
            <p:nvPr/>
          </p:nvSpPr>
          <p:spPr bwMode="auto">
            <a:xfrm>
              <a:off x="825425" y="4713479"/>
              <a:ext cx="197142" cy="77961"/>
            </a:xfrm>
            <a:custGeom>
              <a:avLst/>
              <a:gdLst>
                <a:gd name="T0" fmla="*/ 47 w 93"/>
                <a:gd name="T1" fmla="*/ 23 h 37"/>
                <a:gd name="T2" fmla="*/ 42 w 93"/>
                <a:gd name="T3" fmla="*/ 33 h 37"/>
                <a:gd name="T4" fmla="*/ 44 w 93"/>
                <a:gd name="T5" fmla="*/ 23 h 37"/>
                <a:gd name="T6" fmla="*/ 35 w 93"/>
                <a:gd name="T7" fmla="*/ 33 h 37"/>
                <a:gd name="T8" fmla="*/ 41 w 93"/>
                <a:gd name="T9" fmla="*/ 30 h 37"/>
                <a:gd name="T10" fmla="*/ 48 w 93"/>
                <a:gd name="T11" fmla="*/ 24 h 37"/>
                <a:gd name="T12" fmla="*/ 52 w 93"/>
                <a:gd name="T13" fmla="*/ 23 h 37"/>
                <a:gd name="T14" fmla="*/ 49 w 93"/>
                <a:gd name="T15" fmla="*/ 33 h 37"/>
                <a:gd name="T16" fmla="*/ 54 w 93"/>
                <a:gd name="T17" fmla="*/ 31 h 37"/>
                <a:gd name="T18" fmla="*/ 55 w 93"/>
                <a:gd name="T19" fmla="*/ 23 h 37"/>
                <a:gd name="T20" fmla="*/ 57 w 93"/>
                <a:gd name="T21" fmla="*/ 32 h 37"/>
                <a:gd name="T22" fmla="*/ 58 w 93"/>
                <a:gd name="T23" fmla="*/ 32 h 37"/>
                <a:gd name="T24" fmla="*/ 28 w 93"/>
                <a:gd name="T25" fmla="*/ 32 h 37"/>
                <a:gd name="T26" fmla="*/ 32 w 93"/>
                <a:gd name="T27" fmla="*/ 23 h 37"/>
                <a:gd name="T28" fmla="*/ 34 w 93"/>
                <a:gd name="T29" fmla="*/ 33 h 37"/>
                <a:gd name="T30" fmla="*/ 63 w 93"/>
                <a:gd name="T31" fmla="*/ 21 h 37"/>
                <a:gd name="T32" fmla="*/ 63 w 93"/>
                <a:gd name="T33" fmla="*/ 31 h 37"/>
                <a:gd name="T34" fmla="*/ 20 w 93"/>
                <a:gd name="T35" fmla="*/ 30 h 37"/>
                <a:gd name="T36" fmla="*/ 26 w 93"/>
                <a:gd name="T37" fmla="*/ 22 h 37"/>
                <a:gd name="T38" fmla="*/ 65 w 93"/>
                <a:gd name="T39" fmla="*/ 31 h 37"/>
                <a:gd name="T40" fmla="*/ 64 w 93"/>
                <a:gd name="T41" fmla="*/ 21 h 37"/>
                <a:gd name="T42" fmla="*/ 67 w 93"/>
                <a:gd name="T43" fmla="*/ 26 h 37"/>
                <a:gd name="T44" fmla="*/ 69 w 93"/>
                <a:gd name="T45" fmla="*/ 30 h 37"/>
                <a:gd name="T46" fmla="*/ 73 w 93"/>
                <a:gd name="T47" fmla="*/ 19 h 37"/>
                <a:gd name="T48" fmla="*/ 69 w 93"/>
                <a:gd name="T49" fmla="*/ 30 h 37"/>
                <a:gd name="T50" fmla="*/ 13 w 93"/>
                <a:gd name="T51" fmla="*/ 18 h 37"/>
                <a:gd name="T52" fmla="*/ 19 w 93"/>
                <a:gd name="T53" fmla="*/ 30 h 37"/>
                <a:gd name="T54" fmla="*/ 74 w 93"/>
                <a:gd name="T55" fmla="*/ 18 h 37"/>
                <a:gd name="T56" fmla="*/ 75 w 93"/>
                <a:gd name="T57" fmla="*/ 28 h 37"/>
                <a:gd name="T58" fmla="*/ 9 w 93"/>
                <a:gd name="T59" fmla="*/ 16 h 37"/>
                <a:gd name="T60" fmla="*/ 7 w 93"/>
                <a:gd name="T61" fmla="*/ 23 h 37"/>
                <a:gd name="T62" fmla="*/ 6 w 93"/>
                <a:gd name="T63" fmla="*/ 14 h 37"/>
                <a:gd name="T64" fmla="*/ 79 w 93"/>
                <a:gd name="T65" fmla="*/ 26 h 37"/>
                <a:gd name="T66" fmla="*/ 84 w 93"/>
                <a:gd name="T67" fmla="*/ 23 h 37"/>
                <a:gd name="T68" fmla="*/ 4 w 93"/>
                <a:gd name="T69" fmla="*/ 15 h 37"/>
                <a:gd name="T70" fmla="*/ 4 w 93"/>
                <a:gd name="T71" fmla="*/ 13 h 37"/>
                <a:gd name="T72" fmla="*/ 86 w 93"/>
                <a:gd name="T73" fmla="*/ 13 h 37"/>
                <a:gd name="T74" fmla="*/ 89 w 93"/>
                <a:gd name="T75" fmla="*/ 18 h 37"/>
                <a:gd name="T76" fmla="*/ 89 w 93"/>
                <a:gd name="T77" fmla="*/ 2 h 37"/>
                <a:gd name="T78" fmla="*/ 89 w 93"/>
                <a:gd name="T79" fmla="*/ 6 h 37"/>
                <a:gd name="T80" fmla="*/ 32 w 93"/>
                <a:gd name="T81" fmla="*/ 19 h 37"/>
                <a:gd name="T82" fmla="*/ 4 w 93"/>
                <a:gd name="T83" fmla="*/ 5 h 37"/>
                <a:gd name="T84" fmla="*/ 2 w 93"/>
                <a:gd name="T85" fmla="*/ 3 h 37"/>
                <a:gd name="T86" fmla="*/ 1 w 93"/>
                <a:gd name="T87" fmla="*/ 8 h 37"/>
                <a:gd name="T88" fmla="*/ 2 w 93"/>
                <a:gd name="T89" fmla="*/ 20 h 37"/>
                <a:gd name="T90" fmla="*/ 70 w 93"/>
                <a:gd name="T91" fmla="*/ 33 h 37"/>
                <a:gd name="T92" fmla="*/ 80 w 93"/>
                <a:gd name="T93" fmla="*/ 29 h 37"/>
                <a:gd name="T94" fmla="*/ 86 w 93"/>
                <a:gd name="T95" fmla="*/ 26 h 37"/>
                <a:gd name="T96" fmla="*/ 92 w 93"/>
                <a:gd name="T97" fmla="*/ 18 h 37"/>
                <a:gd name="T98" fmla="*/ 93 w 93"/>
                <a:gd name="T99"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3" h="37">
                  <a:moveTo>
                    <a:pt x="44" y="23"/>
                  </a:moveTo>
                  <a:cubicBezTo>
                    <a:pt x="45" y="23"/>
                    <a:pt x="46" y="23"/>
                    <a:pt x="47" y="23"/>
                  </a:cubicBezTo>
                  <a:cubicBezTo>
                    <a:pt x="47" y="23"/>
                    <a:pt x="47" y="23"/>
                    <a:pt x="47" y="23"/>
                  </a:cubicBezTo>
                  <a:cubicBezTo>
                    <a:pt x="47" y="23"/>
                    <a:pt x="47" y="23"/>
                    <a:pt x="47" y="23"/>
                  </a:cubicBezTo>
                  <a:cubicBezTo>
                    <a:pt x="47" y="27"/>
                    <a:pt x="47" y="30"/>
                    <a:pt x="48" y="33"/>
                  </a:cubicBezTo>
                  <a:cubicBezTo>
                    <a:pt x="46" y="33"/>
                    <a:pt x="44" y="33"/>
                    <a:pt x="42" y="33"/>
                  </a:cubicBezTo>
                  <a:cubicBezTo>
                    <a:pt x="42" y="32"/>
                    <a:pt x="42" y="31"/>
                    <a:pt x="42" y="30"/>
                  </a:cubicBezTo>
                  <a:cubicBezTo>
                    <a:pt x="42" y="28"/>
                    <a:pt x="42" y="25"/>
                    <a:pt x="43" y="23"/>
                  </a:cubicBezTo>
                  <a:cubicBezTo>
                    <a:pt x="44" y="23"/>
                    <a:pt x="44" y="23"/>
                    <a:pt x="44" y="23"/>
                  </a:cubicBezTo>
                  <a:moveTo>
                    <a:pt x="41" y="33"/>
                  </a:moveTo>
                  <a:cubicBezTo>
                    <a:pt x="39" y="33"/>
                    <a:pt x="37" y="33"/>
                    <a:pt x="35" y="33"/>
                  </a:cubicBezTo>
                  <a:cubicBezTo>
                    <a:pt x="35" y="33"/>
                    <a:pt x="35" y="33"/>
                    <a:pt x="35" y="33"/>
                  </a:cubicBezTo>
                  <a:cubicBezTo>
                    <a:pt x="35" y="30"/>
                    <a:pt x="35" y="26"/>
                    <a:pt x="35" y="23"/>
                  </a:cubicBezTo>
                  <a:cubicBezTo>
                    <a:pt x="37" y="23"/>
                    <a:pt x="39" y="23"/>
                    <a:pt x="41" y="23"/>
                  </a:cubicBezTo>
                  <a:cubicBezTo>
                    <a:pt x="41" y="25"/>
                    <a:pt x="41" y="28"/>
                    <a:pt x="41" y="30"/>
                  </a:cubicBezTo>
                  <a:cubicBezTo>
                    <a:pt x="41" y="31"/>
                    <a:pt x="41" y="32"/>
                    <a:pt x="41" y="33"/>
                  </a:cubicBezTo>
                  <a:moveTo>
                    <a:pt x="49" y="33"/>
                  </a:moveTo>
                  <a:cubicBezTo>
                    <a:pt x="49" y="30"/>
                    <a:pt x="49" y="27"/>
                    <a:pt x="48" y="24"/>
                  </a:cubicBezTo>
                  <a:cubicBezTo>
                    <a:pt x="49" y="23"/>
                    <a:pt x="49" y="23"/>
                    <a:pt x="49" y="23"/>
                  </a:cubicBezTo>
                  <a:cubicBezTo>
                    <a:pt x="49" y="23"/>
                    <a:pt x="49" y="23"/>
                    <a:pt x="49" y="23"/>
                  </a:cubicBezTo>
                  <a:cubicBezTo>
                    <a:pt x="50" y="23"/>
                    <a:pt x="51" y="23"/>
                    <a:pt x="52" y="23"/>
                  </a:cubicBezTo>
                  <a:cubicBezTo>
                    <a:pt x="52" y="25"/>
                    <a:pt x="52" y="27"/>
                    <a:pt x="52" y="29"/>
                  </a:cubicBezTo>
                  <a:cubicBezTo>
                    <a:pt x="52" y="30"/>
                    <a:pt x="52" y="32"/>
                    <a:pt x="52" y="33"/>
                  </a:cubicBezTo>
                  <a:cubicBezTo>
                    <a:pt x="51" y="33"/>
                    <a:pt x="50" y="33"/>
                    <a:pt x="49" y="33"/>
                  </a:cubicBezTo>
                  <a:moveTo>
                    <a:pt x="54" y="32"/>
                  </a:moveTo>
                  <a:cubicBezTo>
                    <a:pt x="54" y="32"/>
                    <a:pt x="54" y="32"/>
                    <a:pt x="54" y="31"/>
                  </a:cubicBezTo>
                  <a:cubicBezTo>
                    <a:pt x="54" y="31"/>
                    <a:pt x="54" y="31"/>
                    <a:pt x="54" y="31"/>
                  </a:cubicBezTo>
                  <a:cubicBezTo>
                    <a:pt x="54" y="30"/>
                    <a:pt x="54" y="30"/>
                    <a:pt x="54" y="29"/>
                  </a:cubicBezTo>
                  <a:cubicBezTo>
                    <a:pt x="54" y="27"/>
                    <a:pt x="54" y="25"/>
                    <a:pt x="54" y="23"/>
                  </a:cubicBezTo>
                  <a:cubicBezTo>
                    <a:pt x="54" y="23"/>
                    <a:pt x="55" y="23"/>
                    <a:pt x="55" y="23"/>
                  </a:cubicBezTo>
                  <a:cubicBezTo>
                    <a:pt x="55" y="26"/>
                    <a:pt x="55" y="29"/>
                    <a:pt x="55" y="32"/>
                  </a:cubicBezTo>
                  <a:cubicBezTo>
                    <a:pt x="54" y="32"/>
                    <a:pt x="54" y="32"/>
                    <a:pt x="54" y="32"/>
                  </a:cubicBezTo>
                  <a:moveTo>
                    <a:pt x="57" y="32"/>
                  </a:moveTo>
                  <a:cubicBezTo>
                    <a:pt x="57" y="29"/>
                    <a:pt x="57" y="26"/>
                    <a:pt x="57" y="22"/>
                  </a:cubicBezTo>
                  <a:cubicBezTo>
                    <a:pt x="58" y="22"/>
                    <a:pt x="58" y="22"/>
                    <a:pt x="58" y="22"/>
                  </a:cubicBezTo>
                  <a:cubicBezTo>
                    <a:pt x="58" y="25"/>
                    <a:pt x="58" y="29"/>
                    <a:pt x="58" y="32"/>
                  </a:cubicBezTo>
                  <a:cubicBezTo>
                    <a:pt x="58" y="32"/>
                    <a:pt x="57" y="32"/>
                    <a:pt x="57" y="32"/>
                  </a:cubicBezTo>
                  <a:moveTo>
                    <a:pt x="34" y="33"/>
                  </a:moveTo>
                  <a:cubicBezTo>
                    <a:pt x="32" y="33"/>
                    <a:pt x="30" y="33"/>
                    <a:pt x="28" y="32"/>
                  </a:cubicBezTo>
                  <a:cubicBezTo>
                    <a:pt x="28" y="31"/>
                    <a:pt x="28" y="30"/>
                    <a:pt x="28" y="29"/>
                  </a:cubicBezTo>
                  <a:cubicBezTo>
                    <a:pt x="28" y="27"/>
                    <a:pt x="28" y="24"/>
                    <a:pt x="28" y="22"/>
                  </a:cubicBezTo>
                  <a:cubicBezTo>
                    <a:pt x="29" y="22"/>
                    <a:pt x="31" y="22"/>
                    <a:pt x="32" y="23"/>
                  </a:cubicBezTo>
                  <a:cubicBezTo>
                    <a:pt x="32" y="23"/>
                    <a:pt x="33" y="23"/>
                    <a:pt x="33" y="23"/>
                  </a:cubicBezTo>
                  <a:cubicBezTo>
                    <a:pt x="34" y="26"/>
                    <a:pt x="34" y="30"/>
                    <a:pt x="34" y="33"/>
                  </a:cubicBezTo>
                  <a:cubicBezTo>
                    <a:pt x="34" y="33"/>
                    <a:pt x="34" y="33"/>
                    <a:pt x="34" y="33"/>
                  </a:cubicBezTo>
                  <a:moveTo>
                    <a:pt x="60" y="32"/>
                  </a:moveTo>
                  <a:cubicBezTo>
                    <a:pt x="60" y="28"/>
                    <a:pt x="60" y="25"/>
                    <a:pt x="59" y="22"/>
                  </a:cubicBezTo>
                  <a:cubicBezTo>
                    <a:pt x="61" y="22"/>
                    <a:pt x="62" y="22"/>
                    <a:pt x="63" y="21"/>
                  </a:cubicBezTo>
                  <a:cubicBezTo>
                    <a:pt x="63" y="24"/>
                    <a:pt x="63" y="27"/>
                    <a:pt x="63" y="30"/>
                  </a:cubicBezTo>
                  <a:cubicBezTo>
                    <a:pt x="63" y="31"/>
                    <a:pt x="63" y="31"/>
                    <a:pt x="63" y="31"/>
                  </a:cubicBezTo>
                  <a:cubicBezTo>
                    <a:pt x="63" y="31"/>
                    <a:pt x="63" y="31"/>
                    <a:pt x="63" y="31"/>
                  </a:cubicBezTo>
                  <a:cubicBezTo>
                    <a:pt x="62" y="31"/>
                    <a:pt x="61" y="31"/>
                    <a:pt x="60" y="32"/>
                  </a:cubicBezTo>
                  <a:moveTo>
                    <a:pt x="26" y="32"/>
                  </a:moveTo>
                  <a:cubicBezTo>
                    <a:pt x="24" y="31"/>
                    <a:pt x="22" y="31"/>
                    <a:pt x="20" y="30"/>
                  </a:cubicBezTo>
                  <a:cubicBezTo>
                    <a:pt x="20" y="29"/>
                    <a:pt x="20" y="28"/>
                    <a:pt x="20" y="26"/>
                  </a:cubicBezTo>
                  <a:cubicBezTo>
                    <a:pt x="20" y="24"/>
                    <a:pt x="20" y="23"/>
                    <a:pt x="21" y="21"/>
                  </a:cubicBezTo>
                  <a:cubicBezTo>
                    <a:pt x="23" y="21"/>
                    <a:pt x="24" y="22"/>
                    <a:pt x="26" y="22"/>
                  </a:cubicBezTo>
                  <a:cubicBezTo>
                    <a:pt x="26" y="24"/>
                    <a:pt x="26" y="27"/>
                    <a:pt x="26" y="29"/>
                  </a:cubicBezTo>
                  <a:cubicBezTo>
                    <a:pt x="26" y="30"/>
                    <a:pt x="26" y="31"/>
                    <a:pt x="26" y="32"/>
                  </a:cubicBezTo>
                  <a:moveTo>
                    <a:pt x="65" y="31"/>
                  </a:moveTo>
                  <a:cubicBezTo>
                    <a:pt x="65" y="30"/>
                    <a:pt x="65" y="30"/>
                    <a:pt x="65" y="30"/>
                  </a:cubicBezTo>
                  <a:cubicBezTo>
                    <a:pt x="64" y="30"/>
                    <a:pt x="64" y="30"/>
                    <a:pt x="64" y="30"/>
                  </a:cubicBezTo>
                  <a:cubicBezTo>
                    <a:pt x="64" y="27"/>
                    <a:pt x="64" y="24"/>
                    <a:pt x="64" y="21"/>
                  </a:cubicBezTo>
                  <a:cubicBezTo>
                    <a:pt x="64" y="21"/>
                    <a:pt x="64" y="21"/>
                    <a:pt x="64" y="21"/>
                  </a:cubicBezTo>
                  <a:cubicBezTo>
                    <a:pt x="65" y="21"/>
                    <a:pt x="66" y="21"/>
                    <a:pt x="67" y="20"/>
                  </a:cubicBezTo>
                  <a:cubicBezTo>
                    <a:pt x="67" y="22"/>
                    <a:pt x="67" y="24"/>
                    <a:pt x="67" y="26"/>
                  </a:cubicBezTo>
                  <a:cubicBezTo>
                    <a:pt x="67" y="27"/>
                    <a:pt x="67" y="29"/>
                    <a:pt x="67" y="30"/>
                  </a:cubicBezTo>
                  <a:cubicBezTo>
                    <a:pt x="66" y="30"/>
                    <a:pt x="66" y="31"/>
                    <a:pt x="65" y="31"/>
                  </a:cubicBezTo>
                  <a:moveTo>
                    <a:pt x="69" y="30"/>
                  </a:moveTo>
                  <a:cubicBezTo>
                    <a:pt x="69" y="28"/>
                    <a:pt x="69" y="27"/>
                    <a:pt x="69" y="26"/>
                  </a:cubicBezTo>
                  <a:cubicBezTo>
                    <a:pt x="69" y="24"/>
                    <a:pt x="69" y="22"/>
                    <a:pt x="69" y="20"/>
                  </a:cubicBezTo>
                  <a:cubicBezTo>
                    <a:pt x="70" y="19"/>
                    <a:pt x="71" y="19"/>
                    <a:pt x="73" y="19"/>
                  </a:cubicBezTo>
                  <a:cubicBezTo>
                    <a:pt x="73" y="22"/>
                    <a:pt x="73" y="25"/>
                    <a:pt x="73" y="27"/>
                  </a:cubicBezTo>
                  <a:cubicBezTo>
                    <a:pt x="73" y="28"/>
                    <a:pt x="73" y="28"/>
                    <a:pt x="73" y="28"/>
                  </a:cubicBezTo>
                  <a:cubicBezTo>
                    <a:pt x="72" y="29"/>
                    <a:pt x="70" y="29"/>
                    <a:pt x="69" y="30"/>
                  </a:cubicBezTo>
                  <a:moveTo>
                    <a:pt x="19" y="30"/>
                  </a:moveTo>
                  <a:cubicBezTo>
                    <a:pt x="17" y="29"/>
                    <a:pt x="15" y="28"/>
                    <a:pt x="13" y="27"/>
                  </a:cubicBezTo>
                  <a:cubicBezTo>
                    <a:pt x="13" y="24"/>
                    <a:pt x="13" y="21"/>
                    <a:pt x="13" y="18"/>
                  </a:cubicBezTo>
                  <a:cubicBezTo>
                    <a:pt x="15" y="19"/>
                    <a:pt x="17" y="20"/>
                    <a:pt x="19" y="20"/>
                  </a:cubicBezTo>
                  <a:cubicBezTo>
                    <a:pt x="19" y="22"/>
                    <a:pt x="19" y="24"/>
                    <a:pt x="19" y="26"/>
                  </a:cubicBezTo>
                  <a:cubicBezTo>
                    <a:pt x="19" y="27"/>
                    <a:pt x="19" y="29"/>
                    <a:pt x="19" y="30"/>
                  </a:cubicBezTo>
                  <a:moveTo>
                    <a:pt x="75" y="28"/>
                  </a:moveTo>
                  <a:cubicBezTo>
                    <a:pt x="75" y="27"/>
                    <a:pt x="75" y="27"/>
                    <a:pt x="75" y="27"/>
                  </a:cubicBezTo>
                  <a:cubicBezTo>
                    <a:pt x="75" y="24"/>
                    <a:pt x="75" y="21"/>
                    <a:pt x="74" y="18"/>
                  </a:cubicBezTo>
                  <a:cubicBezTo>
                    <a:pt x="75" y="18"/>
                    <a:pt x="76" y="17"/>
                    <a:pt x="77" y="17"/>
                  </a:cubicBezTo>
                  <a:cubicBezTo>
                    <a:pt x="78" y="20"/>
                    <a:pt x="78" y="23"/>
                    <a:pt x="78" y="27"/>
                  </a:cubicBezTo>
                  <a:cubicBezTo>
                    <a:pt x="77" y="27"/>
                    <a:pt x="76" y="27"/>
                    <a:pt x="75" y="28"/>
                  </a:cubicBezTo>
                  <a:moveTo>
                    <a:pt x="11" y="26"/>
                  </a:moveTo>
                  <a:cubicBezTo>
                    <a:pt x="10" y="26"/>
                    <a:pt x="10" y="25"/>
                    <a:pt x="9" y="25"/>
                  </a:cubicBezTo>
                  <a:cubicBezTo>
                    <a:pt x="9" y="22"/>
                    <a:pt x="9" y="19"/>
                    <a:pt x="9" y="16"/>
                  </a:cubicBezTo>
                  <a:cubicBezTo>
                    <a:pt x="10" y="17"/>
                    <a:pt x="10" y="17"/>
                    <a:pt x="11" y="17"/>
                  </a:cubicBezTo>
                  <a:cubicBezTo>
                    <a:pt x="11" y="20"/>
                    <a:pt x="11" y="23"/>
                    <a:pt x="11" y="26"/>
                  </a:cubicBezTo>
                  <a:moveTo>
                    <a:pt x="7" y="23"/>
                  </a:moveTo>
                  <a:cubicBezTo>
                    <a:pt x="7" y="22"/>
                    <a:pt x="6" y="22"/>
                    <a:pt x="6" y="21"/>
                  </a:cubicBezTo>
                  <a:cubicBezTo>
                    <a:pt x="6" y="21"/>
                    <a:pt x="6" y="21"/>
                    <a:pt x="6" y="21"/>
                  </a:cubicBezTo>
                  <a:cubicBezTo>
                    <a:pt x="6" y="19"/>
                    <a:pt x="6" y="17"/>
                    <a:pt x="6" y="14"/>
                  </a:cubicBezTo>
                  <a:cubicBezTo>
                    <a:pt x="7" y="15"/>
                    <a:pt x="7" y="15"/>
                    <a:pt x="7" y="15"/>
                  </a:cubicBezTo>
                  <a:cubicBezTo>
                    <a:pt x="7" y="18"/>
                    <a:pt x="7" y="20"/>
                    <a:pt x="7" y="23"/>
                  </a:cubicBezTo>
                  <a:moveTo>
                    <a:pt x="79" y="26"/>
                  </a:moveTo>
                  <a:cubicBezTo>
                    <a:pt x="79" y="23"/>
                    <a:pt x="79" y="19"/>
                    <a:pt x="79" y="16"/>
                  </a:cubicBezTo>
                  <a:cubicBezTo>
                    <a:pt x="81" y="15"/>
                    <a:pt x="82" y="14"/>
                    <a:pt x="84" y="13"/>
                  </a:cubicBezTo>
                  <a:cubicBezTo>
                    <a:pt x="84" y="17"/>
                    <a:pt x="84" y="20"/>
                    <a:pt x="84" y="23"/>
                  </a:cubicBezTo>
                  <a:cubicBezTo>
                    <a:pt x="84" y="23"/>
                    <a:pt x="83" y="24"/>
                    <a:pt x="82" y="25"/>
                  </a:cubicBezTo>
                  <a:cubicBezTo>
                    <a:pt x="81" y="25"/>
                    <a:pt x="80" y="25"/>
                    <a:pt x="79" y="26"/>
                  </a:cubicBezTo>
                  <a:moveTo>
                    <a:pt x="4" y="15"/>
                  </a:moveTo>
                  <a:cubicBezTo>
                    <a:pt x="4" y="15"/>
                    <a:pt x="4" y="15"/>
                    <a:pt x="4" y="15"/>
                  </a:cubicBezTo>
                  <a:cubicBezTo>
                    <a:pt x="4" y="14"/>
                    <a:pt x="4" y="13"/>
                    <a:pt x="4" y="13"/>
                  </a:cubicBezTo>
                  <a:cubicBezTo>
                    <a:pt x="4" y="13"/>
                    <a:pt x="4" y="13"/>
                    <a:pt x="4" y="13"/>
                  </a:cubicBezTo>
                  <a:cubicBezTo>
                    <a:pt x="4" y="14"/>
                    <a:pt x="4" y="14"/>
                    <a:pt x="4" y="15"/>
                  </a:cubicBezTo>
                  <a:moveTo>
                    <a:pt x="86" y="21"/>
                  </a:moveTo>
                  <a:cubicBezTo>
                    <a:pt x="86" y="18"/>
                    <a:pt x="86" y="15"/>
                    <a:pt x="86" y="13"/>
                  </a:cubicBezTo>
                  <a:cubicBezTo>
                    <a:pt x="87" y="12"/>
                    <a:pt x="88" y="11"/>
                    <a:pt x="89" y="10"/>
                  </a:cubicBezTo>
                  <a:cubicBezTo>
                    <a:pt x="89" y="13"/>
                    <a:pt x="89" y="15"/>
                    <a:pt x="89" y="17"/>
                  </a:cubicBezTo>
                  <a:cubicBezTo>
                    <a:pt x="89" y="18"/>
                    <a:pt x="89" y="18"/>
                    <a:pt x="89" y="18"/>
                  </a:cubicBezTo>
                  <a:cubicBezTo>
                    <a:pt x="88" y="19"/>
                    <a:pt x="87" y="20"/>
                    <a:pt x="86" y="21"/>
                  </a:cubicBezTo>
                  <a:moveTo>
                    <a:pt x="91" y="0"/>
                  </a:moveTo>
                  <a:cubicBezTo>
                    <a:pt x="90" y="0"/>
                    <a:pt x="89" y="1"/>
                    <a:pt x="89" y="2"/>
                  </a:cubicBezTo>
                  <a:cubicBezTo>
                    <a:pt x="89" y="2"/>
                    <a:pt x="89" y="2"/>
                    <a:pt x="89" y="2"/>
                  </a:cubicBezTo>
                  <a:cubicBezTo>
                    <a:pt x="89" y="3"/>
                    <a:pt x="89" y="5"/>
                    <a:pt x="89" y="6"/>
                  </a:cubicBezTo>
                  <a:cubicBezTo>
                    <a:pt x="89" y="6"/>
                    <a:pt x="89" y="6"/>
                    <a:pt x="89" y="6"/>
                  </a:cubicBezTo>
                  <a:cubicBezTo>
                    <a:pt x="76" y="16"/>
                    <a:pt x="60" y="20"/>
                    <a:pt x="44" y="20"/>
                  </a:cubicBezTo>
                  <a:cubicBezTo>
                    <a:pt x="44" y="20"/>
                    <a:pt x="44" y="20"/>
                    <a:pt x="44" y="20"/>
                  </a:cubicBezTo>
                  <a:cubicBezTo>
                    <a:pt x="40" y="20"/>
                    <a:pt x="36" y="20"/>
                    <a:pt x="32" y="19"/>
                  </a:cubicBezTo>
                  <a:cubicBezTo>
                    <a:pt x="22" y="18"/>
                    <a:pt x="12" y="16"/>
                    <a:pt x="6" y="9"/>
                  </a:cubicBezTo>
                  <a:cubicBezTo>
                    <a:pt x="5" y="9"/>
                    <a:pt x="4" y="8"/>
                    <a:pt x="4" y="7"/>
                  </a:cubicBezTo>
                  <a:cubicBezTo>
                    <a:pt x="4" y="7"/>
                    <a:pt x="4" y="6"/>
                    <a:pt x="4" y="5"/>
                  </a:cubicBezTo>
                  <a:cubicBezTo>
                    <a:pt x="4" y="4"/>
                    <a:pt x="4" y="4"/>
                    <a:pt x="4" y="4"/>
                  </a:cubicBezTo>
                  <a:cubicBezTo>
                    <a:pt x="4" y="4"/>
                    <a:pt x="4" y="3"/>
                    <a:pt x="3" y="3"/>
                  </a:cubicBezTo>
                  <a:cubicBezTo>
                    <a:pt x="3" y="3"/>
                    <a:pt x="3" y="3"/>
                    <a:pt x="2" y="3"/>
                  </a:cubicBezTo>
                  <a:cubicBezTo>
                    <a:pt x="2" y="3"/>
                    <a:pt x="1" y="3"/>
                    <a:pt x="1" y="4"/>
                  </a:cubicBezTo>
                  <a:cubicBezTo>
                    <a:pt x="0" y="4"/>
                    <a:pt x="0" y="5"/>
                    <a:pt x="0" y="6"/>
                  </a:cubicBezTo>
                  <a:cubicBezTo>
                    <a:pt x="0" y="7"/>
                    <a:pt x="0" y="7"/>
                    <a:pt x="1" y="8"/>
                  </a:cubicBezTo>
                  <a:cubicBezTo>
                    <a:pt x="1" y="9"/>
                    <a:pt x="0" y="10"/>
                    <a:pt x="0" y="10"/>
                  </a:cubicBezTo>
                  <a:cubicBezTo>
                    <a:pt x="0" y="13"/>
                    <a:pt x="1" y="16"/>
                    <a:pt x="1" y="19"/>
                  </a:cubicBezTo>
                  <a:cubicBezTo>
                    <a:pt x="1" y="19"/>
                    <a:pt x="1" y="20"/>
                    <a:pt x="2" y="20"/>
                  </a:cubicBezTo>
                  <a:cubicBezTo>
                    <a:pt x="2" y="22"/>
                    <a:pt x="4" y="24"/>
                    <a:pt x="5" y="26"/>
                  </a:cubicBezTo>
                  <a:cubicBezTo>
                    <a:pt x="11" y="31"/>
                    <a:pt x="23" y="37"/>
                    <a:pt x="41" y="37"/>
                  </a:cubicBezTo>
                  <a:cubicBezTo>
                    <a:pt x="49" y="37"/>
                    <a:pt x="60" y="36"/>
                    <a:pt x="70" y="33"/>
                  </a:cubicBezTo>
                  <a:cubicBezTo>
                    <a:pt x="73" y="32"/>
                    <a:pt x="76" y="31"/>
                    <a:pt x="79" y="30"/>
                  </a:cubicBezTo>
                  <a:cubicBezTo>
                    <a:pt x="79" y="30"/>
                    <a:pt x="79" y="30"/>
                    <a:pt x="79" y="30"/>
                  </a:cubicBezTo>
                  <a:cubicBezTo>
                    <a:pt x="80" y="29"/>
                    <a:pt x="80" y="29"/>
                    <a:pt x="80" y="29"/>
                  </a:cubicBezTo>
                  <a:cubicBezTo>
                    <a:pt x="80" y="29"/>
                    <a:pt x="80" y="29"/>
                    <a:pt x="80" y="29"/>
                  </a:cubicBezTo>
                  <a:cubicBezTo>
                    <a:pt x="81" y="29"/>
                    <a:pt x="83" y="28"/>
                    <a:pt x="84" y="27"/>
                  </a:cubicBezTo>
                  <a:cubicBezTo>
                    <a:pt x="84" y="27"/>
                    <a:pt x="85" y="26"/>
                    <a:pt x="86" y="26"/>
                  </a:cubicBezTo>
                  <a:cubicBezTo>
                    <a:pt x="86" y="26"/>
                    <a:pt x="86" y="26"/>
                    <a:pt x="86" y="26"/>
                  </a:cubicBezTo>
                  <a:cubicBezTo>
                    <a:pt x="86" y="26"/>
                    <a:pt x="86" y="26"/>
                    <a:pt x="86" y="26"/>
                  </a:cubicBezTo>
                  <a:cubicBezTo>
                    <a:pt x="89" y="24"/>
                    <a:pt x="91" y="21"/>
                    <a:pt x="92" y="18"/>
                  </a:cubicBezTo>
                  <a:cubicBezTo>
                    <a:pt x="92" y="18"/>
                    <a:pt x="93" y="17"/>
                    <a:pt x="93" y="16"/>
                  </a:cubicBezTo>
                  <a:cubicBezTo>
                    <a:pt x="93" y="16"/>
                    <a:pt x="92" y="16"/>
                    <a:pt x="92" y="15"/>
                  </a:cubicBezTo>
                  <a:cubicBezTo>
                    <a:pt x="92" y="11"/>
                    <a:pt x="93" y="6"/>
                    <a:pt x="93" y="2"/>
                  </a:cubicBezTo>
                  <a:cubicBezTo>
                    <a:pt x="93" y="1"/>
                    <a:pt x="92" y="0"/>
                    <a:pt x="91" y="0"/>
                  </a:cubicBezTo>
                  <a:cubicBezTo>
                    <a:pt x="91" y="0"/>
                    <a:pt x="91" y="0"/>
                    <a:pt x="9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23" name="Freeform 789"/>
          <p:cNvSpPr>
            <a:spLocks noEditPoints="1"/>
          </p:cNvSpPr>
          <p:nvPr/>
        </p:nvSpPr>
        <p:spPr bwMode="auto">
          <a:xfrm>
            <a:off x="2003866" y="2962625"/>
            <a:ext cx="121162" cy="104726"/>
          </a:xfrm>
          <a:custGeom>
            <a:avLst/>
            <a:gdLst>
              <a:gd name="T0" fmla="*/ 77 w 109"/>
              <a:gd name="T1" fmla="*/ 90 h 94"/>
              <a:gd name="T2" fmla="*/ 60 w 109"/>
              <a:gd name="T3" fmla="*/ 73 h 94"/>
              <a:gd name="T4" fmla="*/ 63 w 109"/>
              <a:gd name="T5" fmla="*/ 70 h 94"/>
              <a:gd name="T6" fmla="*/ 72 w 109"/>
              <a:gd name="T7" fmla="*/ 64 h 94"/>
              <a:gd name="T8" fmla="*/ 77 w 109"/>
              <a:gd name="T9" fmla="*/ 90 h 94"/>
              <a:gd name="T10" fmla="*/ 79 w 109"/>
              <a:gd name="T11" fmla="*/ 84 h 94"/>
              <a:gd name="T12" fmla="*/ 75 w 109"/>
              <a:gd name="T13" fmla="*/ 63 h 94"/>
              <a:gd name="T14" fmla="*/ 75 w 109"/>
              <a:gd name="T15" fmla="*/ 62 h 94"/>
              <a:gd name="T16" fmla="*/ 75 w 109"/>
              <a:gd name="T17" fmla="*/ 61 h 94"/>
              <a:gd name="T18" fmla="*/ 19 w 109"/>
              <a:gd name="T19" fmla="*/ 13 h 94"/>
              <a:gd name="T20" fmla="*/ 55 w 109"/>
              <a:gd name="T21" fmla="*/ 37 h 94"/>
              <a:gd name="T22" fmla="*/ 83 w 109"/>
              <a:gd name="T23" fmla="*/ 56 h 94"/>
              <a:gd name="T24" fmla="*/ 79 w 109"/>
              <a:gd name="T25" fmla="*/ 84 h 94"/>
              <a:gd name="T26" fmla="*/ 43 w 109"/>
              <a:gd name="T27" fmla="*/ 81 h 94"/>
              <a:gd name="T28" fmla="*/ 33 w 109"/>
              <a:gd name="T29" fmla="*/ 64 h 94"/>
              <a:gd name="T30" fmla="*/ 13 w 109"/>
              <a:gd name="T31" fmla="*/ 24 h 94"/>
              <a:gd name="T32" fmla="*/ 5 w 109"/>
              <a:gd name="T33" fmla="*/ 9 h 94"/>
              <a:gd name="T34" fmla="*/ 4 w 109"/>
              <a:gd name="T35" fmla="*/ 5 h 94"/>
              <a:gd name="T36" fmla="*/ 71 w 109"/>
              <a:gd name="T37" fmla="*/ 61 h 94"/>
              <a:gd name="T38" fmla="*/ 57 w 109"/>
              <a:gd name="T39" fmla="*/ 72 h 94"/>
              <a:gd name="T40" fmla="*/ 50 w 109"/>
              <a:gd name="T41" fmla="*/ 78 h 94"/>
              <a:gd name="T42" fmla="*/ 43 w 109"/>
              <a:gd name="T43" fmla="*/ 81 h 94"/>
              <a:gd name="T44" fmla="*/ 85 w 109"/>
              <a:gd name="T45" fmla="*/ 54 h 94"/>
              <a:gd name="T46" fmla="*/ 56 w 109"/>
              <a:gd name="T47" fmla="*/ 35 h 94"/>
              <a:gd name="T48" fmla="*/ 10 w 109"/>
              <a:gd name="T49" fmla="*/ 4 h 94"/>
              <a:gd name="T50" fmla="*/ 35 w 109"/>
              <a:gd name="T51" fmla="*/ 13 h 94"/>
              <a:gd name="T52" fmla="*/ 105 w 109"/>
              <a:gd name="T53" fmla="*/ 42 h 94"/>
              <a:gd name="T54" fmla="*/ 85 w 109"/>
              <a:gd name="T55" fmla="*/ 54 h 94"/>
              <a:gd name="T56" fmla="*/ 2 w 109"/>
              <a:gd name="T57" fmla="*/ 0 h 94"/>
              <a:gd name="T58" fmla="*/ 1 w 109"/>
              <a:gd name="T59" fmla="*/ 1 h 94"/>
              <a:gd name="T60" fmla="*/ 1 w 109"/>
              <a:gd name="T61" fmla="*/ 1 h 94"/>
              <a:gd name="T62" fmla="*/ 0 w 109"/>
              <a:gd name="T63" fmla="*/ 1 h 94"/>
              <a:gd name="T64" fmla="*/ 0 w 109"/>
              <a:gd name="T65" fmla="*/ 1 h 94"/>
              <a:gd name="T66" fmla="*/ 0 w 109"/>
              <a:gd name="T67" fmla="*/ 1 h 94"/>
              <a:gd name="T68" fmla="*/ 0 w 109"/>
              <a:gd name="T69" fmla="*/ 1 h 94"/>
              <a:gd name="T70" fmla="*/ 0 w 109"/>
              <a:gd name="T71" fmla="*/ 1 h 94"/>
              <a:gd name="T72" fmla="*/ 0 w 109"/>
              <a:gd name="T73" fmla="*/ 2 h 94"/>
              <a:gd name="T74" fmla="*/ 0 w 109"/>
              <a:gd name="T75" fmla="*/ 2 h 94"/>
              <a:gd name="T76" fmla="*/ 0 w 109"/>
              <a:gd name="T77" fmla="*/ 3 h 94"/>
              <a:gd name="T78" fmla="*/ 0 w 109"/>
              <a:gd name="T79" fmla="*/ 4 h 94"/>
              <a:gd name="T80" fmla="*/ 19 w 109"/>
              <a:gd name="T81" fmla="*/ 43 h 94"/>
              <a:gd name="T82" fmla="*/ 42 w 109"/>
              <a:gd name="T83" fmla="*/ 83 h 94"/>
              <a:gd name="T84" fmla="*/ 43 w 109"/>
              <a:gd name="T85" fmla="*/ 84 h 94"/>
              <a:gd name="T86" fmla="*/ 43 w 109"/>
              <a:gd name="T87" fmla="*/ 84 h 94"/>
              <a:gd name="T88" fmla="*/ 52 w 109"/>
              <a:gd name="T89" fmla="*/ 80 h 94"/>
              <a:gd name="T90" fmla="*/ 58 w 109"/>
              <a:gd name="T91" fmla="*/ 75 h 94"/>
              <a:gd name="T92" fmla="*/ 77 w 109"/>
              <a:gd name="T93" fmla="*/ 94 h 94"/>
              <a:gd name="T94" fmla="*/ 78 w 109"/>
              <a:gd name="T95" fmla="*/ 94 h 94"/>
              <a:gd name="T96" fmla="*/ 78 w 109"/>
              <a:gd name="T97" fmla="*/ 94 h 94"/>
              <a:gd name="T98" fmla="*/ 79 w 109"/>
              <a:gd name="T99" fmla="*/ 94 h 94"/>
              <a:gd name="T100" fmla="*/ 79 w 109"/>
              <a:gd name="T101" fmla="*/ 94 h 94"/>
              <a:gd name="T102" fmla="*/ 80 w 109"/>
              <a:gd name="T103" fmla="*/ 93 h 94"/>
              <a:gd name="T104" fmla="*/ 86 w 109"/>
              <a:gd name="T105" fmla="*/ 56 h 94"/>
              <a:gd name="T106" fmla="*/ 109 w 109"/>
              <a:gd name="T107" fmla="*/ 43 h 94"/>
              <a:gd name="T108" fmla="*/ 109 w 109"/>
              <a:gd name="T109" fmla="*/ 42 h 94"/>
              <a:gd name="T110" fmla="*/ 109 w 109"/>
              <a:gd name="T111" fmla="*/ 41 h 94"/>
              <a:gd name="T112" fmla="*/ 36 w 109"/>
              <a:gd name="T113" fmla="*/ 11 h 94"/>
              <a:gd name="T114" fmla="*/ 3 w 109"/>
              <a:gd name="T115" fmla="*/ 0 h 94"/>
              <a:gd name="T116" fmla="*/ 2 w 109"/>
              <a:gd name="T1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9" h="94">
                <a:moveTo>
                  <a:pt x="77" y="90"/>
                </a:moveTo>
                <a:cubicBezTo>
                  <a:pt x="71" y="84"/>
                  <a:pt x="66" y="79"/>
                  <a:pt x="60" y="73"/>
                </a:cubicBezTo>
                <a:cubicBezTo>
                  <a:pt x="61" y="72"/>
                  <a:pt x="62" y="71"/>
                  <a:pt x="63" y="70"/>
                </a:cubicBezTo>
                <a:cubicBezTo>
                  <a:pt x="66" y="67"/>
                  <a:pt x="69" y="65"/>
                  <a:pt x="72" y="64"/>
                </a:cubicBezTo>
                <a:cubicBezTo>
                  <a:pt x="74" y="70"/>
                  <a:pt x="75" y="78"/>
                  <a:pt x="77" y="90"/>
                </a:cubicBezTo>
                <a:moveTo>
                  <a:pt x="79" y="84"/>
                </a:moveTo>
                <a:cubicBezTo>
                  <a:pt x="77" y="75"/>
                  <a:pt x="76" y="68"/>
                  <a:pt x="75" y="63"/>
                </a:cubicBezTo>
                <a:cubicBezTo>
                  <a:pt x="75" y="62"/>
                  <a:pt x="75" y="62"/>
                  <a:pt x="75" y="62"/>
                </a:cubicBezTo>
                <a:cubicBezTo>
                  <a:pt x="75" y="62"/>
                  <a:pt x="75" y="61"/>
                  <a:pt x="75" y="61"/>
                </a:cubicBezTo>
                <a:cubicBezTo>
                  <a:pt x="53" y="42"/>
                  <a:pt x="39" y="29"/>
                  <a:pt x="19" y="13"/>
                </a:cubicBezTo>
                <a:cubicBezTo>
                  <a:pt x="30" y="21"/>
                  <a:pt x="39" y="28"/>
                  <a:pt x="55" y="37"/>
                </a:cubicBezTo>
                <a:cubicBezTo>
                  <a:pt x="64" y="43"/>
                  <a:pt x="75" y="49"/>
                  <a:pt x="83" y="56"/>
                </a:cubicBezTo>
                <a:cubicBezTo>
                  <a:pt x="82" y="65"/>
                  <a:pt x="80" y="75"/>
                  <a:pt x="79" y="84"/>
                </a:cubicBezTo>
                <a:moveTo>
                  <a:pt x="43" y="81"/>
                </a:moveTo>
                <a:cubicBezTo>
                  <a:pt x="41" y="78"/>
                  <a:pt x="37" y="71"/>
                  <a:pt x="33" y="64"/>
                </a:cubicBezTo>
                <a:cubicBezTo>
                  <a:pt x="27" y="52"/>
                  <a:pt x="19" y="37"/>
                  <a:pt x="13" y="24"/>
                </a:cubicBezTo>
                <a:cubicBezTo>
                  <a:pt x="10" y="18"/>
                  <a:pt x="7" y="13"/>
                  <a:pt x="5" y="9"/>
                </a:cubicBezTo>
                <a:cubicBezTo>
                  <a:pt x="5" y="7"/>
                  <a:pt x="4" y="6"/>
                  <a:pt x="4" y="5"/>
                </a:cubicBezTo>
                <a:cubicBezTo>
                  <a:pt x="30" y="24"/>
                  <a:pt x="46" y="39"/>
                  <a:pt x="71" y="61"/>
                </a:cubicBezTo>
                <a:cubicBezTo>
                  <a:pt x="66" y="63"/>
                  <a:pt x="61" y="67"/>
                  <a:pt x="57" y="72"/>
                </a:cubicBezTo>
                <a:cubicBezTo>
                  <a:pt x="55" y="74"/>
                  <a:pt x="53" y="76"/>
                  <a:pt x="50" y="78"/>
                </a:cubicBezTo>
                <a:cubicBezTo>
                  <a:pt x="48" y="80"/>
                  <a:pt x="46" y="81"/>
                  <a:pt x="43" y="81"/>
                </a:cubicBezTo>
                <a:moveTo>
                  <a:pt x="85" y="54"/>
                </a:moveTo>
                <a:cubicBezTo>
                  <a:pt x="76" y="47"/>
                  <a:pt x="66" y="40"/>
                  <a:pt x="56" y="35"/>
                </a:cubicBezTo>
                <a:cubicBezTo>
                  <a:pt x="36" y="23"/>
                  <a:pt x="27" y="14"/>
                  <a:pt x="10" y="4"/>
                </a:cubicBezTo>
                <a:cubicBezTo>
                  <a:pt x="20" y="7"/>
                  <a:pt x="23" y="8"/>
                  <a:pt x="35" y="13"/>
                </a:cubicBezTo>
                <a:cubicBezTo>
                  <a:pt x="59" y="23"/>
                  <a:pt x="84" y="33"/>
                  <a:pt x="105" y="42"/>
                </a:cubicBezTo>
                <a:cubicBezTo>
                  <a:pt x="98" y="46"/>
                  <a:pt x="92" y="49"/>
                  <a:pt x="85" y="54"/>
                </a:cubicBezTo>
                <a:moveTo>
                  <a:pt x="2" y="0"/>
                </a:moveTo>
                <a:cubicBezTo>
                  <a:pt x="2" y="0"/>
                  <a:pt x="1" y="0"/>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ubicBezTo>
                  <a:pt x="0" y="3"/>
                  <a:pt x="0" y="3"/>
                  <a:pt x="0" y="3"/>
                </a:cubicBezTo>
                <a:cubicBezTo>
                  <a:pt x="0" y="3"/>
                  <a:pt x="0" y="4"/>
                  <a:pt x="0" y="4"/>
                </a:cubicBezTo>
                <a:cubicBezTo>
                  <a:pt x="3" y="9"/>
                  <a:pt x="11" y="26"/>
                  <a:pt x="19" y="43"/>
                </a:cubicBezTo>
                <a:cubicBezTo>
                  <a:pt x="28" y="60"/>
                  <a:pt x="37" y="77"/>
                  <a:pt x="42" y="83"/>
                </a:cubicBezTo>
                <a:cubicBezTo>
                  <a:pt x="42" y="84"/>
                  <a:pt x="42" y="84"/>
                  <a:pt x="43" y="84"/>
                </a:cubicBezTo>
                <a:cubicBezTo>
                  <a:pt x="43" y="84"/>
                  <a:pt x="43" y="84"/>
                  <a:pt x="43" y="84"/>
                </a:cubicBezTo>
                <a:cubicBezTo>
                  <a:pt x="46" y="84"/>
                  <a:pt x="49" y="82"/>
                  <a:pt x="52" y="80"/>
                </a:cubicBezTo>
                <a:cubicBezTo>
                  <a:pt x="54" y="79"/>
                  <a:pt x="56" y="77"/>
                  <a:pt x="58" y="75"/>
                </a:cubicBezTo>
                <a:cubicBezTo>
                  <a:pt x="64" y="81"/>
                  <a:pt x="69" y="86"/>
                  <a:pt x="77" y="94"/>
                </a:cubicBezTo>
                <a:cubicBezTo>
                  <a:pt x="77" y="94"/>
                  <a:pt x="78" y="94"/>
                  <a:pt x="78" y="94"/>
                </a:cubicBezTo>
                <a:cubicBezTo>
                  <a:pt x="78" y="94"/>
                  <a:pt x="78" y="94"/>
                  <a:pt x="78" y="94"/>
                </a:cubicBezTo>
                <a:cubicBezTo>
                  <a:pt x="79" y="94"/>
                  <a:pt x="79" y="94"/>
                  <a:pt x="79" y="94"/>
                </a:cubicBezTo>
                <a:cubicBezTo>
                  <a:pt x="79" y="94"/>
                  <a:pt x="79" y="94"/>
                  <a:pt x="79" y="94"/>
                </a:cubicBezTo>
                <a:cubicBezTo>
                  <a:pt x="80" y="94"/>
                  <a:pt x="80" y="94"/>
                  <a:pt x="80" y="93"/>
                </a:cubicBezTo>
                <a:cubicBezTo>
                  <a:pt x="82" y="81"/>
                  <a:pt x="84" y="69"/>
                  <a:pt x="86" y="56"/>
                </a:cubicBezTo>
                <a:cubicBezTo>
                  <a:pt x="94" y="50"/>
                  <a:pt x="100" y="48"/>
                  <a:pt x="109" y="43"/>
                </a:cubicBezTo>
                <a:cubicBezTo>
                  <a:pt x="109" y="43"/>
                  <a:pt x="109" y="43"/>
                  <a:pt x="109" y="42"/>
                </a:cubicBezTo>
                <a:cubicBezTo>
                  <a:pt x="109" y="42"/>
                  <a:pt x="109" y="41"/>
                  <a:pt x="109" y="41"/>
                </a:cubicBezTo>
                <a:cubicBezTo>
                  <a:pt x="87" y="32"/>
                  <a:pt x="61" y="21"/>
                  <a:pt x="36" y="11"/>
                </a:cubicBezTo>
                <a:cubicBezTo>
                  <a:pt x="21" y="5"/>
                  <a:pt x="20" y="4"/>
                  <a:pt x="3" y="0"/>
                </a:cubicBezTo>
                <a:cubicBezTo>
                  <a:pt x="3" y="0"/>
                  <a:pt x="3"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6" name="Freeform 790"/>
          <p:cNvSpPr>
            <a:spLocks noEditPoints="1"/>
          </p:cNvSpPr>
          <p:nvPr/>
        </p:nvSpPr>
        <p:spPr bwMode="auto">
          <a:xfrm>
            <a:off x="3024868" y="3031684"/>
            <a:ext cx="123510" cy="105665"/>
          </a:xfrm>
          <a:custGeom>
            <a:avLst/>
            <a:gdLst>
              <a:gd name="T0" fmla="*/ 78 w 111"/>
              <a:gd name="T1" fmla="*/ 89 h 95"/>
              <a:gd name="T2" fmla="*/ 62 w 111"/>
              <a:gd name="T3" fmla="*/ 74 h 95"/>
              <a:gd name="T4" fmla="*/ 64 w 111"/>
              <a:gd name="T5" fmla="*/ 71 h 95"/>
              <a:gd name="T6" fmla="*/ 73 w 111"/>
              <a:gd name="T7" fmla="*/ 65 h 95"/>
              <a:gd name="T8" fmla="*/ 78 w 111"/>
              <a:gd name="T9" fmla="*/ 89 h 95"/>
              <a:gd name="T10" fmla="*/ 80 w 111"/>
              <a:gd name="T11" fmla="*/ 82 h 95"/>
              <a:gd name="T12" fmla="*/ 76 w 111"/>
              <a:gd name="T13" fmla="*/ 64 h 95"/>
              <a:gd name="T14" fmla="*/ 77 w 111"/>
              <a:gd name="T15" fmla="*/ 63 h 95"/>
              <a:gd name="T16" fmla="*/ 76 w 111"/>
              <a:gd name="T17" fmla="*/ 61 h 95"/>
              <a:gd name="T18" fmla="*/ 31 w 111"/>
              <a:gd name="T19" fmla="*/ 22 h 95"/>
              <a:gd name="T20" fmla="*/ 56 w 111"/>
              <a:gd name="T21" fmla="*/ 38 h 95"/>
              <a:gd name="T22" fmla="*/ 84 w 111"/>
              <a:gd name="T23" fmla="*/ 57 h 95"/>
              <a:gd name="T24" fmla="*/ 80 w 111"/>
              <a:gd name="T25" fmla="*/ 82 h 95"/>
              <a:gd name="T26" fmla="*/ 45 w 111"/>
              <a:gd name="T27" fmla="*/ 81 h 95"/>
              <a:gd name="T28" fmla="*/ 35 w 111"/>
              <a:gd name="T29" fmla="*/ 64 h 95"/>
              <a:gd name="T30" fmla="*/ 14 w 111"/>
              <a:gd name="T31" fmla="*/ 25 h 95"/>
              <a:gd name="T32" fmla="*/ 7 w 111"/>
              <a:gd name="T33" fmla="*/ 9 h 95"/>
              <a:gd name="T34" fmla="*/ 6 w 111"/>
              <a:gd name="T35" fmla="*/ 7 h 95"/>
              <a:gd name="T36" fmla="*/ 71 w 111"/>
              <a:gd name="T37" fmla="*/ 62 h 95"/>
              <a:gd name="T38" fmla="*/ 66 w 111"/>
              <a:gd name="T39" fmla="*/ 65 h 95"/>
              <a:gd name="T40" fmla="*/ 55 w 111"/>
              <a:gd name="T41" fmla="*/ 75 h 95"/>
              <a:gd name="T42" fmla="*/ 45 w 111"/>
              <a:gd name="T43" fmla="*/ 81 h 95"/>
              <a:gd name="T44" fmla="*/ 86 w 111"/>
              <a:gd name="T45" fmla="*/ 54 h 95"/>
              <a:gd name="T46" fmla="*/ 58 w 111"/>
              <a:gd name="T47" fmla="*/ 35 h 95"/>
              <a:gd name="T48" fmla="*/ 31 w 111"/>
              <a:gd name="T49" fmla="*/ 17 h 95"/>
              <a:gd name="T50" fmla="*/ 14 w 111"/>
              <a:gd name="T51" fmla="*/ 6 h 95"/>
              <a:gd name="T52" fmla="*/ 20 w 111"/>
              <a:gd name="T53" fmla="*/ 8 h 95"/>
              <a:gd name="T54" fmla="*/ 36 w 111"/>
              <a:gd name="T55" fmla="*/ 14 h 95"/>
              <a:gd name="T56" fmla="*/ 105 w 111"/>
              <a:gd name="T57" fmla="*/ 43 h 95"/>
              <a:gd name="T58" fmla="*/ 86 w 111"/>
              <a:gd name="T59" fmla="*/ 54 h 95"/>
              <a:gd name="T60" fmla="*/ 4 w 111"/>
              <a:gd name="T61" fmla="*/ 0 h 95"/>
              <a:gd name="T62" fmla="*/ 2 w 111"/>
              <a:gd name="T63" fmla="*/ 1 h 95"/>
              <a:gd name="T64" fmla="*/ 1 w 111"/>
              <a:gd name="T65" fmla="*/ 1 h 95"/>
              <a:gd name="T66" fmla="*/ 1 w 111"/>
              <a:gd name="T67" fmla="*/ 1 h 95"/>
              <a:gd name="T68" fmla="*/ 1 w 111"/>
              <a:gd name="T69" fmla="*/ 1 h 95"/>
              <a:gd name="T70" fmla="*/ 1 w 111"/>
              <a:gd name="T71" fmla="*/ 1 h 95"/>
              <a:gd name="T72" fmla="*/ 1 w 111"/>
              <a:gd name="T73" fmla="*/ 1 h 95"/>
              <a:gd name="T74" fmla="*/ 0 w 111"/>
              <a:gd name="T75" fmla="*/ 2 h 95"/>
              <a:gd name="T76" fmla="*/ 0 w 111"/>
              <a:gd name="T77" fmla="*/ 3 h 95"/>
              <a:gd name="T78" fmla="*/ 0 w 111"/>
              <a:gd name="T79" fmla="*/ 3 h 95"/>
              <a:gd name="T80" fmla="*/ 1 w 111"/>
              <a:gd name="T81" fmla="*/ 5 h 95"/>
              <a:gd name="T82" fmla="*/ 20 w 111"/>
              <a:gd name="T83" fmla="*/ 44 h 95"/>
              <a:gd name="T84" fmla="*/ 33 w 111"/>
              <a:gd name="T85" fmla="*/ 68 h 95"/>
              <a:gd name="T86" fmla="*/ 42 w 111"/>
              <a:gd name="T87" fmla="*/ 84 h 95"/>
              <a:gd name="T88" fmla="*/ 44 w 111"/>
              <a:gd name="T89" fmla="*/ 85 h 95"/>
              <a:gd name="T90" fmla="*/ 44 w 111"/>
              <a:gd name="T91" fmla="*/ 85 h 95"/>
              <a:gd name="T92" fmla="*/ 53 w 111"/>
              <a:gd name="T93" fmla="*/ 81 h 95"/>
              <a:gd name="T94" fmla="*/ 59 w 111"/>
              <a:gd name="T95" fmla="*/ 76 h 95"/>
              <a:gd name="T96" fmla="*/ 78 w 111"/>
              <a:gd name="T97" fmla="*/ 94 h 95"/>
              <a:gd name="T98" fmla="*/ 79 w 111"/>
              <a:gd name="T99" fmla="*/ 95 h 95"/>
              <a:gd name="T100" fmla="*/ 80 w 111"/>
              <a:gd name="T101" fmla="*/ 95 h 95"/>
              <a:gd name="T102" fmla="*/ 80 w 111"/>
              <a:gd name="T103" fmla="*/ 95 h 95"/>
              <a:gd name="T104" fmla="*/ 82 w 111"/>
              <a:gd name="T105" fmla="*/ 94 h 95"/>
              <a:gd name="T106" fmla="*/ 88 w 111"/>
              <a:gd name="T107" fmla="*/ 57 h 95"/>
              <a:gd name="T108" fmla="*/ 110 w 111"/>
              <a:gd name="T109" fmla="*/ 44 h 95"/>
              <a:gd name="T110" fmla="*/ 111 w 111"/>
              <a:gd name="T111" fmla="*/ 43 h 95"/>
              <a:gd name="T112" fmla="*/ 110 w 111"/>
              <a:gd name="T113" fmla="*/ 41 h 95"/>
              <a:gd name="T114" fmla="*/ 37 w 111"/>
              <a:gd name="T115" fmla="*/ 11 h 95"/>
              <a:gd name="T116" fmla="*/ 22 w 111"/>
              <a:gd name="T117" fmla="*/ 5 h 95"/>
              <a:gd name="T118" fmla="*/ 4 w 111"/>
              <a:gd name="T119" fmla="*/ 0 h 95"/>
              <a:gd name="T120" fmla="*/ 4 w 111"/>
              <a:gd name="T1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1" h="95">
                <a:moveTo>
                  <a:pt x="78" y="89"/>
                </a:moveTo>
                <a:cubicBezTo>
                  <a:pt x="72" y="84"/>
                  <a:pt x="67" y="79"/>
                  <a:pt x="62" y="74"/>
                </a:cubicBezTo>
                <a:cubicBezTo>
                  <a:pt x="62" y="73"/>
                  <a:pt x="63" y="72"/>
                  <a:pt x="64" y="71"/>
                </a:cubicBezTo>
                <a:cubicBezTo>
                  <a:pt x="67" y="68"/>
                  <a:pt x="70" y="66"/>
                  <a:pt x="73" y="65"/>
                </a:cubicBezTo>
                <a:cubicBezTo>
                  <a:pt x="74" y="71"/>
                  <a:pt x="76" y="78"/>
                  <a:pt x="78" y="89"/>
                </a:cubicBezTo>
                <a:moveTo>
                  <a:pt x="80" y="82"/>
                </a:moveTo>
                <a:cubicBezTo>
                  <a:pt x="79" y="74"/>
                  <a:pt x="78" y="69"/>
                  <a:pt x="76" y="64"/>
                </a:cubicBezTo>
                <a:cubicBezTo>
                  <a:pt x="77" y="63"/>
                  <a:pt x="77" y="63"/>
                  <a:pt x="77" y="63"/>
                </a:cubicBezTo>
                <a:cubicBezTo>
                  <a:pt x="77" y="62"/>
                  <a:pt x="77" y="61"/>
                  <a:pt x="76" y="61"/>
                </a:cubicBezTo>
                <a:cubicBezTo>
                  <a:pt x="59" y="46"/>
                  <a:pt x="46" y="34"/>
                  <a:pt x="31" y="22"/>
                </a:cubicBezTo>
                <a:cubicBezTo>
                  <a:pt x="38" y="27"/>
                  <a:pt x="46" y="32"/>
                  <a:pt x="56" y="38"/>
                </a:cubicBezTo>
                <a:cubicBezTo>
                  <a:pt x="65" y="44"/>
                  <a:pt x="76" y="50"/>
                  <a:pt x="84" y="57"/>
                </a:cubicBezTo>
                <a:cubicBezTo>
                  <a:pt x="83" y="65"/>
                  <a:pt x="81" y="74"/>
                  <a:pt x="80" y="82"/>
                </a:cubicBezTo>
                <a:moveTo>
                  <a:pt x="45" y="81"/>
                </a:moveTo>
                <a:cubicBezTo>
                  <a:pt x="42" y="78"/>
                  <a:pt x="39" y="72"/>
                  <a:pt x="35" y="64"/>
                </a:cubicBezTo>
                <a:cubicBezTo>
                  <a:pt x="28" y="52"/>
                  <a:pt x="21" y="37"/>
                  <a:pt x="14" y="25"/>
                </a:cubicBezTo>
                <a:cubicBezTo>
                  <a:pt x="11" y="18"/>
                  <a:pt x="9" y="13"/>
                  <a:pt x="7" y="9"/>
                </a:cubicBezTo>
                <a:cubicBezTo>
                  <a:pt x="6" y="8"/>
                  <a:pt x="6" y="7"/>
                  <a:pt x="6" y="7"/>
                </a:cubicBezTo>
                <a:cubicBezTo>
                  <a:pt x="31" y="25"/>
                  <a:pt x="47" y="40"/>
                  <a:pt x="71" y="62"/>
                </a:cubicBezTo>
                <a:cubicBezTo>
                  <a:pt x="69" y="62"/>
                  <a:pt x="67" y="63"/>
                  <a:pt x="66" y="65"/>
                </a:cubicBezTo>
                <a:cubicBezTo>
                  <a:pt x="62" y="68"/>
                  <a:pt x="58" y="72"/>
                  <a:pt x="55" y="75"/>
                </a:cubicBezTo>
                <a:cubicBezTo>
                  <a:pt x="51" y="79"/>
                  <a:pt x="48" y="81"/>
                  <a:pt x="45" y="81"/>
                </a:cubicBezTo>
                <a:moveTo>
                  <a:pt x="86" y="54"/>
                </a:moveTo>
                <a:cubicBezTo>
                  <a:pt x="77" y="47"/>
                  <a:pt x="67" y="40"/>
                  <a:pt x="58" y="35"/>
                </a:cubicBezTo>
                <a:cubicBezTo>
                  <a:pt x="46" y="28"/>
                  <a:pt x="38" y="22"/>
                  <a:pt x="31" y="17"/>
                </a:cubicBezTo>
                <a:cubicBezTo>
                  <a:pt x="25" y="13"/>
                  <a:pt x="20" y="10"/>
                  <a:pt x="14" y="6"/>
                </a:cubicBezTo>
                <a:cubicBezTo>
                  <a:pt x="17" y="7"/>
                  <a:pt x="19" y="7"/>
                  <a:pt x="20" y="8"/>
                </a:cubicBezTo>
                <a:cubicBezTo>
                  <a:pt x="24" y="10"/>
                  <a:pt x="29" y="11"/>
                  <a:pt x="36" y="14"/>
                </a:cubicBezTo>
                <a:cubicBezTo>
                  <a:pt x="59" y="23"/>
                  <a:pt x="84" y="34"/>
                  <a:pt x="105" y="43"/>
                </a:cubicBezTo>
                <a:cubicBezTo>
                  <a:pt x="98" y="46"/>
                  <a:pt x="93" y="49"/>
                  <a:pt x="86" y="54"/>
                </a:cubicBezTo>
                <a:moveTo>
                  <a:pt x="4" y="0"/>
                </a:moveTo>
                <a:cubicBezTo>
                  <a:pt x="3" y="0"/>
                  <a:pt x="2" y="0"/>
                  <a:pt x="2"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2"/>
                  <a:pt x="1" y="2"/>
                  <a:pt x="0" y="2"/>
                </a:cubicBezTo>
                <a:cubicBezTo>
                  <a:pt x="0" y="3"/>
                  <a:pt x="0" y="3"/>
                  <a:pt x="0" y="3"/>
                </a:cubicBezTo>
                <a:cubicBezTo>
                  <a:pt x="0" y="3"/>
                  <a:pt x="0" y="3"/>
                  <a:pt x="0" y="3"/>
                </a:cubicBezTo>
                <a:cubicBezTo>
                  <a:pt x="1" y="4"/>
                  <a:pt x="1" y="4"/>
                  <a:pt x="1" y="5"/>
                </a:cubicBezTo>
                <a:cubicBezTo>
                  <a:pt x="3" y="10"/>
                  <a:pt x="11" y="27"/>
                  <a:pt x="20" y="44"/>
                </a:cubicBezTo>
                <a:cubicBezTo>
                  <a:pt x="24" y="52"/>
                  <a:pt x="29" y="61"/>
                  <a:pt x="33" y="68"/>
                </a:cubicBezTo>
                <a:cubicBezTo>
                  <a:pt x="37" y="75"/>
                  <a:pt x="40" y="81"/>
                  <a:pt x="42" y="84"/>
                </a:cubicBezTo>
                <a:cubicBezTo>
                  <a:pt x="43" y="85"/>
                  <a:pt x="43" y="85"/>
                  <a:pt x="44" y="85"/>
                </a:cubicBezTo>
                <a:cubicBezTo>
                  <a:pt x="44" y="85"/>
                  <a:pt x="44" y="85"/>
                  <a:pt x="44" y="85"/>
                </a:cubicBezTo>
                <a:cubicBezTo>
                  <a:pt x="47" y="85"/>
                  <a:pt x="51" y="83"/>
                  <a:pt x="53" y="81"/>
                </a:cubicBezTo>
                <a:cubicBezTo>
                  <a:pt x="55" y="80"/>
                  <a:pt x="57" y="78"/>
                  <a:pt x="59" y="76"/>
                </a:cubicBezTo>
                <a:cubicBezTo>
                  <a:pt x="65" y="82"/>
                  <a:pt x="70" y="87"/>
                  <a:pt x="78" y="94"/>
                </a:cubicBezTo>
                <a:cubicBezTo>
                  <a:pt x="78" y="95"/>
                  <a:pt x="79" y="95"/>
                  <a:pt x="79" y="95"/>
                </a:cubicBezTo>
                <a:cubicBezTo>
                  <a:pt x="80" y="95"/>
                  <a:pt x="80" y="95"/>
                  <a:pt x="80" y="95"/>
                </a:cubicBezTo>
                <a:cubicBezTo>
                  <a:pt x="80" y="95"/>
                  <a:pt x="80" y="95"/>
                  <a:pt x="80" y="95"/>
                </a:cubicBezTo>
                <a:cubicBezTo>
                  <a:pt x="81" y="95"/>
                  <a:pt x="82" y="95"/>
                  <a:pt x="82" y="94"/>
                </a:cubicBezTo>
                <a:cubicBezTo>
                  <a:pt x="84" y="82"/>
                  <a:pt x="86" y="69"/>
                  <a:pt x="88" y="57"/>
                </a:cubicBezTo>
                <a:cubicBezTo>
                  <a:pt x="95" y="51"/>
                  <a:pt x="101" y="49"/>
                  <a:pt x="110" y="44"/>
                </a:cubicBezTo>
                <a:cubicBezTo>
                  <a:pt x="111" y="44"/>
                  <a:pt x="111" y="44"/>
                  <a:pt x="111" y="43"/>
                </a:cubicBezTo>
                <a:cubicBezTo>
                  <a:pt x="111" y="42"/>
                  <a:pt x="111" y="41"/>
                  <a:pt x="110" y="41"/>
                </a:cubicBezTo>
                <a:cubicBezTo>
                  <a:pt x="89" y="32"/>
                  <a:pt x="62" y="21"/>
                  <a:pt x="37" y="11"/>
                </a:cubicBezTo>
                <a:cubicBezTo>
                  <a:pt x="30" y="8"/>
                  <a:pt x="26" y="6"/>
                  <a:pt x="22" y="5"/>
                </a:cubicBezTo>
                <a:cubicBezTo>
                  <a:pt x="17" y="3"/>
                  <a:pt x="13" y="2"/>
                  <a:pt x="4" y="0"/>
                </a:cubicBezTo>
                <a:cubicBezTo>
                  <a:pt x="4" y="0"/>
                  <a:pt x="4" y="0"/>
                  <a:pt x="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57" name="组合 256"/>
          <p:cNvGrpSpPr/>
          <p:nvPr/>
        </p:nvGrpSpPr>
        <p:grpSpPr>
          <a:xfrm>
            <a:off x="1824769" y="3297917"/>
            <a:ext cx="170003" cy="161550"/>
            <a:chOff x="1224190" y="5289672"/>
            <a:chExt cx="324388" cy="308259"/>
          </a:xfrm>
        </p:grpSpPr>
        <p:sp>
          <p:nvSpPr>
            <p:cNvPr id="258" name="Freeform 791"/>
            <p:cNvSpPr>
              <a:spLocks noEditPoints="1"/>
            </p:cNvSpPr>
            <p:nvPr/>
          </p:nvSpPr>
          <p:spPr bwMode="auto">
            <a:xfrm>
              <a:off x="1224190" y="5289672"/>
              <a:ext cx="324388" cy="308259"/>
            </a:xfrm>
            <a:custGeom>
              <a:avLst/>
              <a:gdLst>
                <a:gd name="T0" fmla="*/ 43 w 153"/>
                <a:gd name="T1" fmla="*/ 141 h 145"/>
                <a:gd name="T2" fmla="*/ 13 w 153"/>
                <a:gd name="T3" fmla="*/ 127 h 145"/>
                <a:gd name="T4" fmla="*/ 85 w 153"/>
                <a:gd name="T5" fmla="*/ 135 h 145"/>
                <a:gd name="T6" fmla="*/ 93 w 153"/>
                <a:gd name="T7" fmla="*/ 134 h 145"/>
                <a:gd name="T8" fmla="*/ 101 w 153"/>
                <a:gd name="T9" fmla="*/ 114 h 145"/>
                <a:gd name="T10" fmla="*/ 106 w 153"/>
                <a:gd name="T11" fmla="*/ 74 h 145"/>
                <a:gd name="T12" fmla="*/ 108 w 153"/>
                <a:gd name="T13" fmla="*/ 53 h 145"/>
                <a:gd name="T14" fmla="*/ 126 w 153"/>
                <a:gd name="T15" fmla="*/ 42 h 145"/>
                <a:gd name="T16" fmla="*/ 137 w 153"/>
                <a:gd name="T17" fmla="*/ 49 h 145"/>
                <a:gd name="T18" fmla="*/ 118 w 153"/>
                <a:gd name="T19" fmla="*/ 78 h 145"/>
                <a:gd name="T20" fmla="*/ 107 w 153"/>
                <a:gd name="T21" fmla="*/ 41 h 145"/>
                <a:gd name="T22" fmla="*/ 124 w 153"/>
                <a:gd name="T23" fmla="*/ 29 h 145"/>
                <a:gd name="T24" fmla="*/ 137 w 153"/>
                <a:gd name="T25" fmla="*/ 32 h 145"/>
                <a:gd name="T26" fmla="*/ 140 w 153"/>
                <a:gd name="T27" fmla="*/ 83 h 145"/>
                <a:gd name="T28" fmla="*/ 106 w 153"/>
                <a:gd name="T29" fmla="*/ 89 h 145"/>
                <a:gd name="T30" fmla="*/ 118 w 153"/>
                <a:gd name="T31" fmla="*/ 82 h 145"/>
                <a:gd name="T32" fmla="*/ 140 w 153"/>
                <a:gd name="T33" fmla="*/ 47 h 145"/>
                <a:gd name="T34" fmla="*/ 126 w 153"/>
                <a:gd name="T35" fmla="*/ 39 h 145"/>
                <a:gd name="T36" fmla="*/ 126 w 153"/>
                <a:gd name="T37" fmla="*/ 39 h 145"/>
                <a:gd name="T38" fmla="*/ 125 w 153"/>
                <a:gd name="T39" fmla="*/ 39 h 145"/>
                <a:gd name="T40" fmla="*/ 107 w 153"/>
                <a:gd name="T41" fmla="*/ 48 h 145"/>
                <a:gd name="T42" fmla="*/ 86 w 153"/>
                <a:gd name="T43" fmla="*/ 45 h 145"/>
                <a:gd name="T44" fmla="*/ 104 w 153"/>
                <a:gd name="T45" fmla="*/ 28 h 145"/>
                <a:gd name="T46" fmla="*/ 86 w 153"/>
                <a:gd name="T47" fmla="*/ 56 h 145"/>
                <a:gd name="T48" fmla="*/ 90 w 153"/>
                <a:gd name="T49" fmla="*/ 52 h 145"/>
                <a:gd name="T50" fmla="*/ 102 w 153"/>
                <a:gd name="T51" fmla="*/ 60 h 145"/>
                <a:gd name="T52" fmla="*/ 89 w 153"/>
                <a:gd name="T53" fmla="*/ 80 h 145"/>
                <a:gd name="T54" fmla="*/ 102 w 153"/>
                <a:gd name="T55" fmla="*/ 74 h 145"/>
                <a:gd name="T56" fmla="*/ 87 w 153"/>
                <a:gd name="T57" fmla="*/ 92 h 145"/>
                <a:gd name="T58" fmla="*/ 88 w 153"/>
                <a:gd name="T59" fmla="*/ 93 h 145"/>
                <a:gd name="T60" fmla="*/ 99 w 153"/>
                <a:gd name="T61" fmla="*/ 113 h 145"/>
                <a:gd name="T62" fmla="*/ 84 w 153"/>
                <a:gd name="T63" fmla="*/ 131 h 145"/>
                <a:gd name="T64" fmla="*/ 51 w 153"/>
                <a:gd name="T65" fmla="*/ 136 h 145"/>
                <a:gd name="T66" fmla="*/ 6 w 153"/>
                <a:gd name="T67" fmla="*/ 29 h 145"/>
                <a:gd name="T68" fmla="*/ 81 w 153"/>
                <a:gd name="T69" fmla="*/ 36 h 145"/>
                <a:gd name="T70" fmla="*/ 85 w 153"/>
                <a:gd name="T71" fmla="*/ 43 h 145"/>
                <a:gd name="T72" fmla="*/ 15 w 153"/>
                <a:gd name="T73" fmla="*/ 29 h 145"/>
                <a:gd name="T74" fmla="*/ 5 w 153"/>
                <a:gd name="T75" fmla="*/ 22 h 145"/>
                <a:gd name="T76" fmla="*/ 33 w 153"/>
                <a:gd name="T77" fmla="*/ 6 h 145"/>
                <a:gd name="T78" fmla="*/ 91 w 153"/>
                <a:gd name="T79" fmla="*/ 7 h 145"/>
                <a:gd name="T80" fmla="*/ 104 w 153"/>
                <a:gd name="T81" fmla="*/ 20 h 145"/>
                <a:gd name="T82" fmla="*/ 58 w 153"/>
                <a:gd name="T83" fmla="*/ 17 h 145"/>
                <a:gd name="T84" fmla="*/ 57 w 153"/>
                <a:gd name="T85" fmla="*/ 0 h 145"/>
                <a:gd name="T86" fmla="*/ 5 w 153"/>
                <a:gd name="T87" fmla="*/ 15 h 145"/>
                <a:gd name="T88" fmla="*/ 0 w 153"/>
                <a:gd name="T89" fmla="*/ 23 h 145"/>
                <a:gd name="T90" fmla="*/ 10 w 153"/>
                <a:gd name="T91" fmla="*/ 124 h 145"/>
                <a:gd name="T92" fmla="*/ 10 w 153"/>
                <a:gd name="T93" fmla="*/ 131 h 145"/>
                <a:gd name="T94" fmla="*/ 11 w 153"/>
                <a:gd name="T95" fmla="*/ 133 h 145"/>
                <a:gd name="T96" fmla="*/ 43 w 153"/>
                <a:gd name="T97" fmla="*/ 144 h 145"/>
                <a:gd name="T98" fmla="*/ 95 w 153"/>
                <a:gd name="T99" fmla="*/ 137 h 145"/>
                <a:gd name="T100" fmla="*/ 98 w 153"/>
                <a:gd name="T101" fmla="*/ 132 h 145"/>
                <a:gd name="T102" fmla="*/ 104 w 153"/>
                <a:gd name="T103" fmla="*/ 123 h 145"/>
                <a:gd name="T104" fmla="*/ 104 w 153"/>
                <a:gd name="T105" fmla="*/ 122 h 145"/>
                <a:gd name="T106" fmla="*/ 119 w 153"/>
                <a:gd name="T107" fmla="*/ 96 h 145"/>
                <a:gd name="T108" fmla="*/ 138 w 153"/>
                <a:gd name="T109" fmla="*/ 28 h 145"/>
                <a:gd name="T110" fmla="*/ 113 w 153"/>
                <a:gd name="T111" fmla="*/ 28 h 145"/>
                <a:gd name="T112" fmla="*/ 107 w 153"/>
                <a:gd name="T113" fmla="*/ 32 h 145"/>
                <a:gd name="T114" fmla="*/ 108 w 153"/>
                <a:gd name="T115" fmla="*/ 19 h 145"/>
                <a:gd name="T116" fmla="*/ 79 w 153"/>
                <a:gd name="T117" fmla="*/ 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3" h="145">
                  <a:moveTo>
                    <a:pt x="57" y="141"/>
                  </a:moveTo>
                  <a:cubicBezTo>
                    <a:pt x="57" y="141"/>
                    <a:pt x="57" y="141"/>
                    <a:pt x="57" y="141"/>
                  </a:cubicBezTo>
                  <a:cubicBezTo>
                    <a:pt x="53" y="141"/>
                    <a:pt x="48" y="141"/>
                    <a:pt x="43" y="141"/>
                  </a:cubicBezTo>
                  <a:cubicBezTo>
                    <a:pt x="38" y="140"/>
                    <a:pt x="31" y="139"/>
                    <a:pt x="25" y="137"/>
                  </a:cubicBezTo>
                  <a:cubicBezTo>
                    <a:pt x="20" y="135"/>
                    <a:pt x="16" y="132"/>
                    <a:pt x="14" y="130"/>
                  </a:cubicBezTo>
                  <a:cubicBezTo>
                    <a:pt x="13" y="129"/>
                    <a:pt x="13" y="128"/>
                    <a:pt x="13" y="127"/>
                  </a:cubicBezTo>
                  <a:cubicBezTo>
                    <a:pt x="20" y="133"/>
                    <a:pt x="32" y="138"/>
                    <a:pt x="51" y="139"/>
                  </a:cubicBezTo>
                  <a:cubicBezTo>
                    <a:pt x="53" y="140"/>
                    <a:pt x="55" y="140"/>
                    <a:pt x="56" y="140"/>
                  </a:cubicBezTo>
                  <a:cubicBezTo>
                    <a:pt x="67" y="140"/>
                    <a:pt x="77" y="138"/>
                    <a:pt x="85" y="135"/>
                  </a:cubicBezTo>
                  <a:cubicBezTo>
                    <a:pt x="89" y="133"/>
                    <a:pt x="92" y="132"/>
                    <a:pt x="95" y="130"/>
                  </a:cubicBezTo>
                  <a:cubicBezTo>
                    <a:pt x="95" y="131"/>
                    <a:pt x="95" y="131"/>
                    <a:pt x="95" y="132"/>
                  </a:cubicBezTo>
                  <a:cubicBezTo>
                    <a:pt x="94" y="132"/>
                    <a:pt x="94" y="133"/>
                    <a:pt x="93" y="134"/>
                  </a:cubicBezTo>
                  <a:cubicBezTo>
                    <a:pt x="88" y="137"/>
                    <a:pt x="76" y="141"/>
                    <a:pt x="57" y="141"/>
                  </a:cubicBezTo>
                  <a:moveTo>
                    <a:pt x="87" y="130"/>
                  </a:moveTo>
                  <a:cubicBezTo>
                    <a:pt x="91" y="125"/>
                    <a:pt x="96" y="119"/>
                    <a:pt x="101" y="114"/>
                  </a:cubicBezTo>
                  <a:cubicBezTo>
                    <a:pt x="101" y="117"/>
                    <a:pt x="100" y="119"/>
                    <a:pt x="100" y="121"/>
                  </a:cubicBezTo>
                  <a:cubicBezTo>
                    <a:pt x="97" y="125"/>
                    <a:pt x="93" y="128"/>
                    <a:pt x="87" y="130"/>
                  </a:cubicBezTo>
                  <a:moveTo>
                    <a:pt x="106" y="74"/>
                  </a:moveTo>
                  <a:cubicBezTo>
                    <a:pt x="106" y="68"/>
                    <a:pt x="106" y="62"/>
                    <a:pt x="106" y="56"/>
                  </a:cubicBezTo>
                  <a:cubicBezTo>
                    <a:pt x="107" y="56"/>
                    <a:pt x="107" y="56"/>
                    <a:pt x="107" y="56"/>
                  </a:cubicBezTo>
                  <a:cubicBezTo>
                    <a:pt x="107" y="55"/>
                    <a:pt x="108" y="54"/>
                    <a:pt x="108" y="53"/>
                  </a:cubicBezTo>
                  <a:cubicBezTo>
                    <a:pt x="109" y="50"/>
                    <a:pt x="111" y="48"/>
                    <a:pt x="114" y="46"/>
                  </a:cubicBezTo>
                  <a:cubicBezTo>
                    <a:pt x="117" y="44"/>
                    <a:pt x="121" y="42"/>
                    <a:pt x="125" y="42"/>
                  </a:cubicBezTo>
                  <a:cubicBezTo>
                    <a:pt x="126" y="42"/>
                    <a:pt x="126" y="42"/>
                    <a:pt x="126" y="42"/>
                  </a:cubicBezTo>
                  <a:cubicBezTo>
                    <a:pt x="126" y="42"/>
                    <a:pt x="126" y="42"/>
                    <a:pt x="126" y="42"/>
                  </a:cubicBezTo>
                  <a:cubicBezTo>
                    <a:pt x="128" y="43"/>
                    <a:pt x="131" y="43"/>
                    <a:pt x="132" y="44"/>
                  </a:cubicBezTo>
                  <a:cubicBezTo>
                    <a:pt x="134" y="45"/>
                    <a:pt x="136" y="47"/>
                    <a:pt x="137" y="49"/>
                  </a:cubicBezTo>
                  <a:cubicBezTo>
                    <a:pt x="138" y="52"/>
                    <a:pt x="139" y="54"/>
                    <a:pt x="139" y="57"/>
                  </a:cubicBezTo>
                  <a:cubicBezTo>
                    <a:pt x="139" y="63"/>
                    <a:pt x="136" y="68"/>
                    <a:pt x="133" y="72"/>
                  </a:cubicBezTo>
                  <a:cubicBezTo>
                    <a:pt x="129" y="76"/>
                    <a:pt x="124" y="78"/>
                    <a:pt x="118" y="78"/>
                  </a:cubicBezTo>
                  <a:cubicBezTo>
                    <a:pt x="114" y="78"/>
                    <a:pt x="110" y="77"/>
                    <a:pt x="106" y="74"/>
                  </a:cubicBezTo>
                  <a:cubicBezTo>
                    <a:pt x="106" y="74"/>
                    <a:pt x="106" y="74"/>
                    <a:pt x="106" y="74"/>
                  </a:cubicBezTo>
                  <a:moveTo>
                    <a:pt x="107" y="41"/>
                  </a:moveTo>
                  <a:cubicBezTo>
                    <a:pt x="109" y="36"/>
                    <a:pt x="111" y="33"/>
                    <a:pt x="115" y="31"/>
                  </a:cubicBezTo>
                  <a:cubicBezTo>
                    <a:pt x="118" y="29"/>
                    <a:pt x="121" y="29"/>
                    <a:pt x="124" y="29"/>
                  </a:cubicBezTo>
                  <a:cubicBezTo>
                    <a:pt x="124" y="29"/>
                    <a:pt x="124" y="29"/>
                    <a:pt x="124" y="29"/>
                  </a:cubicBezTo>
                  <a:cubicBezTo>
                    <a:pt x="125" y="29"/>
                    <a:pt x="126" y="29"/>
                    <a:pt x="126" y="29"/>
                  </a:cubicBezTo>
                  <a:cubicBezTo>
                    <a:pt x="126" y="29"/>
                    <a:pt x="126" y="29"/>
                    <a:pt x="126" y="29"/>
                  </a:cubicBezTo>
                  <a:cubicBezTo>
                    <a:pt x="130" y="29"/>
                    <a:pt x="133" y="30"/>
                    <a:pt x="137" y="32"/>
                  </a:cubicBezTo>
                  <a:cubicBezTo>
                    <a:pt x="140" y="33"/>
                    <a:pt x="143" y="36"/>
                    <a:pt x="145" y="40"/>
                  </a:cubicBezTo>
                  <a:cubicBezTo>
                    <a:pt x="148" y="47"/>
                    <a:pt x="150" y="53"/>
                    <a:pt x="150" y="58"/>
                  </a:cubicBezTo>
                  <a:cubicBezTo>
                    <a:pt x="150" y="68"/>
                    <a:pt x="146" y="77"/>
                    <a:pt x="140" y="83"/>
                  </a:cubicBezTo>
                  <a:cubicBezTo>
                    <a:pt x="135" y="89"/>
                    <a:pt x="127" y="92"/>
                    <a:pt x="119" y="92"/>
                  </a:cubicBezTo>
                  <a:cubicBezTo>
                    <a:pt x="119" y="92"/>
                    <a:pt x="119" y="92"/>
                    <a:pt x="119" y="92"/>
                  </a:cubicBezTo>
                  <a:cubicBezTo>
                    <a:pt x="115" y="92"/>
                    <a:pt x="110" y="91"/>
                    <a:pt x="106" y="89"/>
                  </a:cubicBezTo>
                  <a:cubicBezTo>
                    <a:pt x="105" y="90"/>
                    <a:pt x="105" y="90"/>
                    <a:pt x="105" y="90"/>
                  </a:cubicBezTo>
                  <a:cubicBezTo>
                    <a:pt x="105" y="86"/>
                    <a:pt x="105" y="82"/>
                    <a:pt x="105" y="78"/>
                  </a:cubicBezTo>
                  <a:cubicBezTo>
                    <a:pt x="110" y="81"/>
                    <a:pt x="114" y="82"/>
                    <a:pt x="118" y="82"/>
                  </a:cubicBezTo>
                  <a:cubicBezTo>
                    <a:pt x="118" y="82"/>
                    <a:pt x="118" y="82"/>
                    <a:pt x="118" y="82"/>
                  </a:cubicBezTo>
                  <a:cubicBezTo>
                    <a:pt x="131" y="82"/>
                    <a:pt x="142" y="71"/>
                    <a:pt x="142" y="57"/>
                  </a:cubicBezTo>
                  <a:cubicBezTo>
                    <a:pt x="142" y="54"/>
                    <a:pt x="142" y="50"/>
                    <a:pt x="140" y="47"/>
                  </a:cubicBezTo>
                  <a:cubicBezTo>
                    <a:pt x="139" y="44"/>
                    <a:pt x="137" y="42"/>
                    <a:pt x="134" y="41"/>
                  </a:cubicBezTo>
                  <a:cubicBezTo>
                    <a:pt x="132" y="40"/>
                    <a:pt x="129" y="39"/>
                    <a:pt x="126" y="39"/>
                  </a:cubicBezTo>
                  <a:cubicBezTo>
                    <a:pt x="126" y="39"/>
                    <a:pt x="126" y="39"/>
                    <a:pt x="126" y="39"/>
                  </a:cubicBezTo>
                  <a:cubicBezTo>
                    <a:pt x="126" y="39"/>
                    <a:pt x="126" y="39"/>
                    <a:pt x="126" y="39"/>
                  </a:cubicBezTo>
                  <a:cubicBezTo>
                    <a:pt x="126" y="39"/>
                    <a:pt x="126" y="39"/>
                    <a:pt x="126" y="39"/>
                  </a:cubicBezTo>
                  <a:cubicBezTo>
                    <a:pt x="126" y="39"/>
                    <a:pt x="126" y="39"/>
                    <a:pt x="126" y="39"/>
                  </a:cubicBezTo>
                  <a:cubicBezTo>
                    <a:pt x="126" y="39"/>
                    <a:pt x="126" y="39"/>
                    <a:pt x="126" y="39"/>
                  </a:cubicBezTo>
                  <a:cubicBezTo>
                    <a:pt x="126" y="39"/>
                    <a:pt x="126" y="39"/>
                    <a:pt x="126" y="39"/>
                  </a:cubicBezTo>
                  <a:cubicBezTo>
                    <a:pt x="126" y="39"/>
                    <a:pt x="125" y="39"/>
                    <a:pt x="125" y="39"/>
                  </a:cubicBezTo>
                  <a:cubicBezTo>
                    <a:pt x="125" y="39"/>
                    <a:pt x="125" y="39"/>
                    <a:pt x="125" y="39"/>
                  </a:cubicBezTo>
                  <a:cubicBezTo>
                    <a:pt x="118" y="39"/>
                    <a:pt x="113" y="42"/>
                    <a:pt x="109" y="45"/>
                  </a:cubicBezTo>
                  <a:cubicBezTo>
                    <a:pt x="108" y="46"/>
                    <a:pt x="107" y="47"/>
                    <a:pt x="107" y="48"/>
                  </a:cubicBezTo>
                  <a:cubicBezTo>
                    <a:pt x="107" y="46"/>
                    <a:pt x="107" y="43"/>
                    <a:pt x="107" y="40"/>
                  </a:cubicBezTo>
                  <a:cubicBezTo>
                    <a:pt x="107" y="41"/>
                    <a:pt x="107" y="41"/>
                    <a:pt x="107" y="41"/>
                  </a:cubicBezTo>
                  <a:moveTo>
                    <a:pt x="86" y="45"/>
                  </a:moveTo>
                  <a:cubicBezTo>
                    <a:pt x="86" y="45"/>
                    <a:pt x="86" y="45"/>
                    <a:pt x="86" y="45"/>
                  </a:cubicBezTo>
                  <a:cubicBezTo>
                    <a:pt x="92" y="40"/>
                    <a:pt x="98" y="34"/>
                    <a:pt x="104" y="28"/>
                  </a:cubicBezTo>
                  <a:cubicBezTo>
                    <a:pt x="104" y="28"/>
                    <a:pt x="104" y="28"/>
                    <a:pt x="104" y="28"/>
                  </a:cubicBezTo>
                  <a:cubicBezTo>
                    <a:pt x="104" y="30"/>
                    <a:pt x="104" y="33"/>
                    <a:pt x="104" y="35"/>
                  </a:cubicBezTo>
                  <a:cubicBezTo>
                    <a:pt x="98" y="41"/>
                    <a:pt x="92" y="48"/>
                    <a:pt x="86" y="54"/>
                  </a:cubicBezTo>
                  <a:cubicBezTo>
                    <a:pt x="86" y="56"/>
                    <a:pt x="86" y="56"/>
                    <a:pt x="86" y="56"/>
                  </a:cubicBezTo>
                  <a:cubicBezTo>
                    <a:pt x="87" y="56"/>
                    <a:pt x="87" y="56"/>
                    <a:pt x="87" y="56"/>
                  </a:cubicBezTo>
                  <a:cubicBezTo>
                    <a:pt x="88" y="55"/>
                    <a:pt x="89" y="54"/>
                    <a:pt x="90" y="53"/>
                  </a:cubicBezTo>
                  <a:cubicBezTo>
                    <a:pt x="90" y="52"/>
                    <a:pt x="90" y="52"/>
                    <a:pt x="90" y="52"/>
                  </a:cubicBezTo>
                  <a:cubicBezTo>
                    <a:pt x="95" y="47"/>
                    <a:pt x="99" y="43"/>
                    <a:pt x="104" y="38"/>
                  </a:cubicBezTo>
                  <a:cubicBezTo>
                    <a:pt x="103" y="45"/>
                    <a:pt x="103" y="52"/>
                    <a:pt x="103" y="59"/>
                  </a:cubicBezTo>
                  <a:cubicBezTo>
                    <a:pt x="102" y="60"/>
                    <a:pt x="102" y="60"/>
                    <a:pt x="102" y="60"/>
                  </a:cubicBezTo>
                  <a:cubicBezTo>
                    <a:pt x="97" y="66"/>
                    <a:pt x="93" y="72"/>
                    <a:pt x="88" y="79"/>
                  </a:cubicBezTo>
                  <a:cubicBezTo>
                    <a:pt x="88" y="79"/>
                    <a:pt x="88" y="80"/>
                    <a:pt x="88" y="80"/>
                  </a:cubicBezTo>
                  <a:cubicBezTo>
                    <a:pt x="88" y="80"/>
                    <a:pt x="88" y="80"/>
                    <a:pt x="89" y="80"/>
                  </a:cubicBezTo>
                  <a:cubicBezTo>
                    <a:pt x="89" y="80"/>
                    <a:pt x="89" y="80"/>
                    <a:pt x="89" y="80"/>
                  </a:cubicBezTo>
                  <a:cubicBezTo>
                    <a:pt x="94" y="74"/>
                    <a:pt x="98" y="68"/>
                    <a:pt x="102" y="62"/>
                  </a:cubicBezTo>
                  <a:cubicBezTo>
                    <a:pt x="102" y="66"/>
                    <a:pt x="102" y="70"/>
                    <a:pt x="102" y="74"/>
                  </a:cubicBezTo>
                  <a:cubicBezTo>
                    <a:pt x="102" y="74"/>
                    <a:pt x="102" y="74"/>
                    <a:pt x="101" y="74"/>
                  </a:cubicBezTo>
                  <a:cubicBezTo>
                    <a:pt x="101" y="74"/>
                    <a:pt x="101" y="74"/>
                    <a:pt x="101" y="74"/>
                  </a:cubicBezTo>
                  <a:cubicBezTo>
                    <a:pt x="96" y="80"/>
                    <a:pt x="91" y="86"/>
                    <a:pt x="87" y="92"/>
                  </a:cubicBezTo>
                  <a:cubicBezTo>
                    <a:pt x="86" y="93"/>
                    <a:pt x="87" y="93"/>
                    <a:pt x="87" y="93"/>
                  </a:cubicBezTo>
                  <a:cubicBezTo>
                    <a:pt x="87" y="94"/>
                    <a:pt x="87" y="94"/>
                    <a:pt x="87" y="94"/>
                  </a:cubicBezTo>
                  <a:cubicBezTo>
                    <a:pt x="88" y="94"/>
                    <a:pt x="88" y="93"/>
                    <a:pt x="88" y="93"/>
                  </a:cubicBezTo>
                  <a:cubicBezTo>
                    <a:pt x="93" y="87"/>
                    <a:pt x="97" y="81"/>
                    <a:pt x="102" y="75"/>
                  </a:cubicBezTo>
                  <a:cubicBezTo>
                    <a:pt x="101" y="88"/>
                    <a:pt x="101" y="101"/>
                    <a:pt x="101" y="113"/>
                  </a:cubicBezTo>
                  <a:cubicBezTo>
                    <a:pt x="99" y="113"/>
                    <a:pt x="99" y="113"/>
                    <a:pt x="99" y="113"/>
                  </a:cubicBezTo>
                  <a:cubicBezTo>
                    <a:pt x="94" y="118"/>
                    <a:pt x="89" y="124"/>
                    <a:pt x="84" y="131"/>
                  </a:cubicBezTo>
                  <a:cubicBezTo>
                    <a:pt x="84" y="131"/>
                    <a:pt x="84" y="131"/>
                    <a:pt x="84" y="131"/>
                  </a:cubicBezTo>
                  <a:cubicBezTo>
                    <a:pt x="84" y="131"/>
                    <a:pt x="84" y="131"/>
                    <a:pt x="84" y="131"/>
                  </a:cubicBezTo>
                  <a:cubicBezTo>
                    <a:pt x="76" y="134"/>
                    <a:pt x="67" y="136"/>
                    <a:pt x="56" y="136"/>
                  </a:cubicBezTo>
                  <a:cubicBezTo>
                    <a:pt x="56" y="136"/>
                    <a:pt x="56" y="136"/>
                    <a:pt x="56" y="136"/>
                  </a:cubicBezTo>
                  <a:cubicBezTo>
                    <a:pt x="55" y="136"/>
                    <a:pt x="53" y="136"/>
                    <a:pt x="51" y="136"/>
                  </a:cubicBezTo>
                  <a:cubicBezTo>
                    <a:pt x="22" y="134"/>
                    <a:pt x="12" y="122"/>
                    <a:pt x="8" y="115"/>
                  </a:cubicBezTo>
                  <a:cubicBezTo>
                    <a:pt x="7" y="90"/>
                    <a:pt x="7" y="55"/>
                    <a:pt x="4" y="28"/>
                  </a:cubicBezTo>
                  <a:cubicBezTo>
                    <a:pt x="5" y="29"/>
                    <a:pt x="5" y="29"/>
                    <a:pt x="6" y="29"/>
                  </a:cubicBezTo>
                  <a:cubicBezTo>
                    <a:pt x="8" y="31"/>
                    <a:pt x="12" y="32"/>
                    <a:pt x="18" y="34"/>
                  </a:cubicBezTo>
                  <a:cubicBezTo>
                    <a:pt x="29" y="36"/>
                    <a:pt x="41" y="38"/>
                    <a:pt x="56" y="38"/>
                  </a:cubicBezTo>
                  <a:cubicBezTo>
                    <a:pt x="64" y="38"/>
                    <a:pt x="72" y="37"/>
                    <a:pt x="81" y="36"/>
                  </a:cubicBezTo>
                  <a:cubicBezTo>
                    <a:pt x="83" y="36"/>
                    <a:pt x="87" y="35"/>
                    <a:pt x="90" y="34"/>
                  </a:cubicBezTo>
                  <a:cubicBezTo>
                    <a:pt x="93" y="34"/>
                    <a:pt x="95" y="33"/>
                    <a:pt x="97" y="32"/>
                  </a:cubicBezTo>
                  <a:cubicBezTo>
                    <a:pt x="93" y="36"/>
                    <a:pt x="89" y="40"/>
                    <a:pt x="85" y="43"/>
                  </a:cubicBezTo>
                  <a:cubicBezTo>
                    <a:pt x="85" y="44"/>
                    <a:pt x="85" y="44"/>
                    <a:pt x="85" y="45"/>
                  </a:cubicBezTo>
                  <a:cubicBezTo>
                    <a:pt x="85" y="45"/>
                    <a:pt x="85" y="45"/>
                    <a:pt x="86" y="45"/>
                  </a:cubicBezTo>
                  <a:moveTo>
                    <a:pt x="15" y="29"/>
                  </a:moveTo>
                  <a:cubicBezTo>
                    <a:pt x="12" y="28"/>
                    <a:pt x="9" y="27"/>
                    <a:pt x="8" y="26"/>
                  </a:cubicBezTo>
                  <a:cubicBezTo>
                    <a:pt x="6" y="25"/>
                    <a:pt x="5" y="24"/>
                    <a:pt x="5" y="23"/>
                  </a:cubicBezTo>
                  <a:cubicBezTo>
                    <a:pt x="5" y="23"/>
                    <a:pt x="5" y="22"/>
                    <a:pt x="5" y="22"/>
                  </a:cubicBezTo>
                  <a:cubicBezTo>
                    <a:pt x="4" y="21"/>
                    <a:pt x="5" y="19"/>
                    <a:pt x="7" y="17"/>
                  </a:cubicBezTo>
                  <a:cubicBezTo>
                    <a:pt x="10" y="15"/>
                    <a:pt x="15" y="12"/>
                    <a:pt x="20" y="10"/>
                  </a:cubicBezTo>
                  <a:cubicBezTo>
                    <a:pt x="24" y="8"/>
                    <a:pt x="29" y="6"/>
                    <a:pt x="33" y="6"/>
                  </a:cubicBezTo>
                  <a:cubicBezTo>
                    <a:pt x="40" y="4"/>
                    <a:pt x="49" y="4"/>
                    <a:pt x="57" y="4"/>
                  </a:cubicBezTo>
                  <a:cubicBezTo>
                    <a:pt x="65" y="4"/>
                    <a:pt x="72" y="4"/>
                    <a:pt x="79" y="5"/>
                  </a:cubicBezTo>
                  <a:cubicBezTo>
                    <a:pt x="85" y="6"/>
                    <a:pt x="90" y="6"/>
                    <a:pt x="91" y="7"/>
                  </a:cubicBezTo>
                  <a:cubicBezTo>
                    <a:pt x="97" y="9"/>
                    <a:pt x="100" y="11"/>
                    <a:pt x="102" y="13"/>
                  </a:cubicBezTo>
                  <a:cubicBezTo>
                    <a:pt x="104" y="15"/>
                    <a:pt x="104" y="17"/>
                    <a:pt x="104" y="19"/>
                  </a:cubicBezTo>
                  <a:cubicBezTo>
                    <a:pt x="104" y="19"/>
                    <a:pt x="104" y="20"/>
                    <a:pt x="104" y="20"/>
                  </a:cubicBezTo>
                  <a:cubicBezTo>
                    <a:pt x="104" y="22"/>
                    <a:pt x="103" y="23"/>
                    <a:pt x="102" y="25"/>
                  </a:cubicBezTo>
                  <a:cubicBezTo>
                    <a:pt x="101" y="26"/>
                    <a:pt x="100" y="27"/>
                    <a:pt x="98" y="28"/>
                  </a:cubicBezTo>
                  <a:cubicBezTo>
                    <a:pt x="93" y="20"/>
                    <a:pt x="78" y="17"/>
                    <a:pt x="58" y="17"/>
                  </a:cubicBezTo>
                  <a:cubicBezTo>
                    <a:pt x="55" y="17"/>
                    <a:pt x="51" y="17"/>
                    <a:pt x="47" y="17"/>
                  </a:cubicBezTo>
                  <a:cubicBezTo>
                    <a:pt x="29" y="18"/>
                    <a:pt x="14" y="25"/>
                    <a:pt x="15" y="29"/>
                  </a:cubicBezTo>
                  <a:moveTo>
                    <a:pt x="57" y="0"/>
                  </a:moveTo>
                  <a:cubicBezTo>
                    <a:pt x="48" y="0"/>
                    <a:pt x="40" y="1"/>
                    <a:pt x="32" y="2"/>
                  </a:cubicBezTo>
                  <a:cubicBezTo>
                    <a:pt x="27" y="3"/>
                    <a:pt x="20" y="6"/>
                    <a:pt x="13" y="9"/>
                  </a:cubicBezTo>
                  <a:cubicBezTo>
                    <a:pt x="10" y="11"/>
                    <a:pt x="7" y="13"/>
                    <a:pt x="5" y="15"/>
                  </a:cubicBezTo>
                  <a:cubicBezTo>
                    <a:pt x="3" y="17"/>
                    <a:pt x="1" y="19"/>
                    <a:pt x="1" y="22"/>
                  </a:cubicBezTo>
                  <a:cubicBezTo>
                    <a:pt x="1" y="23"/>
                    <a:pt x="1" y="23"/>
                    <a:pt x="1" y="23"/>
                  </a:cubicBezTo>
                  <a:cubicBezTo>
                    <a:pt x="0" y="23"/>
                    <a:pt x="0" y="23"/>
                    <a:pt x="0" y="23"/>
                  </a:cubicBezTo>
                  <a:cubicBezTo>
                    <a:pt x="4" y="50"/>
                    <a:pt x="3" y="90"/>
                    <a:pt x="5" y="117"/>
                  </a:cubicBezTo>
                  <a:cubicBezTo>
                    <a:pt x="5" y="117"/>
                    <a:pt x="5" y="117"/>
                    <a:pt x="5" y="117"/>
                  </a:cubicBezTo>
                  <a:cubicBezTo>
                    <a:pt x="6" y="119"/>
                    <a:pt x="8" y="122"/>
                    <a:pt x="10" y="124"/>
                  </a:cubicBezTo>
                  <a:cubicBezTo>
                    <a:pt x="10" y="124"/>
                    <a:pt x="10" y="124"/>
                    <a:pt x="10" y="124"/>
                  </a:cubicBezTo>
                  <a:cubicBezTo>
                    <a:pt x="9" y="125"/>
                    <a:pt x="9" y="125"/>
                    <a:pt x="9" y="126"/>
                  </a:cubicBezTo>
                  <a:cubicBezTo>
                    <a:pt x="9" y="128"/>
                    <a:pt x="10" y="130"/>
                    <a:pt x="10" y="131"/>
                  </a:cubicBezTo>
                  <a:cubicBezTo>
                    <a:pt x="10" y="131"/>
                    <a:pt x="10" y="131"/>
                    <a:pt x="10" y="131"/>
                  </a:cubicBezTo>
                  <a:cubicBezTo>
                    <a:pt x="10" y="132"/>
                    <a:pt x="10" y="132"/>
                    <a:pt x="10" y="132"/>
                  </a:cubicBezTo>
                  <a:cubicBezTo>
                    <a:pt x="11" y="133"/>
                    <a:pt x="11" y="133"/>
                    <a:pt x="11" y="133"/>
                  </a:cubicBezTo>
                  <a:cubicBezTo>
                    <a:pt x="11" y="133"/>
                    <a:pt x="11" y="133"/>
                    <a:pt x="11" y="133"/>
                  </a:cubicBezTo>
                  <a:cubicBezTo>
                    <a:pt x="14" y="136"/>
                    <a:pt x="19" y="138"/>
                    <a:pt x="24" y="140"/>
                  </a:cubicBezTo>
                  <a:cubicBezTo>
                    <a:pt x="30" y="142"/>
                    <a:pt x="37" y="144"/>
                    <a:pt x="43" y="144"/>
                  </a:cubicBezTo>
                  <a:cubicBezTo>
                    <a:pt x="48" y="145"/>
                    <a:pt x="53" y="145"/>
                    <a:pt x="57" y="145"/>
                  </a:cubicBezTo>
                  <a:cubicBezTo>
                    <a:pt x="70" y="145"/>
                    <a:pt x="80" y="143"/>
                    <a:pt x="87" y="140"/>
                  </a:cubicBezTo>
                  <a:cubicBezTo>
                    <a:pt x="90" y="139"/>
                    <a:pt x="93" y="138"/>
                    <a:pt x="95" y="137"/>
                  </a:cubicBezTo>
                  <a:cubicBezTo>
                    <a:pt x="97" y="135"/>
                    <a:pt x="98" y="134"/>
                    <a:pt x="99" y="132"/>
                  </a:cubicBezTo>
                  <a:cubicBezTo>
                    <a:pt x="98" y="132"/>
                    <a:pt x="98" y="132"/>
                    <a:pt x="98" y="132"/>
                  </a:cubicBezTo>
                  <a:cubicBezTo>
                    <a:pt x="98" y="132"/>
                    <a:pt x="98" y="132"/>
                    <a:pt x="98" y="132"/>
                  </a:cubicBezTo>
                  <a:cubicBezTo>
                    <a:pt x="98" y="131"/>
                    <a:pt x="98" y="129"/>
                    <a:pt x="98" y="128"/>
                  </a:cubicBezTo>
                  <a:cubicBezTo>
                    <a:pt x="101" y="126"/>
                    <a:pt x="102" y="125"/>
                    <a:pt x="104" y="123"/>
                  </a:cubicBezTo>
                  <a:cubicBezTo>
                    <a:pt x="104" y="123"/>
                    <a:pt x="104" y="123"/>
                    <a:pt x="104" y="123"/>
                  </a:cubicBezTo>
                  <a:cubicBezTo>
                    <a:pt x="104" y="123"/>
                    <a:pt x="104" y="123"/>
                    <a:pt x="104" y="123"/>
                  </a:cubicBezTo>
                  <a:cubicBezTo>
                    <a:pt x="104" y="123"/>
                    <a:pt x="104" y="123"/>
                    <a:pt x="104" y="123"/>
                  </a:cubicBezTo>
                  <a:cubicBezTo>
                    <a:pt x="104" y="122"/>
                    <a:pt x="104" y="122"/>
                    <a:pt x="104" y="122"/>
                  </a:cubicBezTo>
                  <a:cubicBezTo>
                    <a:pt x="104" y="113"/>
                    <a:pt x="105" y="103"/>
                    <a:pt x="105" y="92"/>
                  </a:cubicBezTo>
                  <a:cubicBezTo>
                    <a:pt x="109" y="95"/>
                    <a:pt x="114" y="96"/>
                    <a:pt x="119" y="96"/>
                  </a:cubicBezTo>
                  <a:cubicBezTo>
                    <a:pt x="119" y="96"/>
                    <a:pt x="119" y="96"/>
                    <a:pt x="119" y="96"/>
                  </a:cubicBezTo>
                  <a:cubicBezTo>
                    <a:pt x="137" y="96"/>
                    <a:pt x="153" y="80"/>
                    <a:pt x="153" y="58"/>
                  </a:cubicBezTo>
                  <a:cubicBezTo>
                    <a:pt x="153" y="52"/>
                    <a:pt x="152" y="46"/>
                    <a:pt x="149" y="39"/>
                  </a:cubicBezTo>
                  <a:cubicBezTo>
                    <a:pt x="146" y="34"/>
                    <a:pt x="142" y="30"/>
                    <a:pt x="138" y="28"/>
                  </a:cubicBezTo>
                  <a:cubicBezTo>
                    <a:pt x="134" y="26"/>
                    <a:pt x="130" y="25"/>
                    <a:pt x="127" y="25"/>
                  </a:cubicBezTo>
                  <a:cubicBezTo>
                    <a:pt x="126" y="25"/>
                    <a:pt x="125" y="25"/>
                    <a:pt x="124" y="25"/>
                  </a:cubicBezTo>
                  <a:cubicBezTo>
                    <a:pt x="121" y="25"/>
                    <a:pt x="116" y="26"/>
                    <a:pt x="113" y="28"/>
                  </a:cubicBezTo>
                  <a:cubicBezTo>
                    <a:pt x="111" y="29"/>
                    <a:pt x="109" y="31"/>
                    <a:pt x="108" y="32"/>
                  </a:cubicBezTo>
                  <a:cubicBezTo>
                    <a:pt x="108" y="32"/>
                    <a:pt x="108" y="32"/>
                    <a:pt x="108" y="32"/>
                  </a:cubicBezTo>
                  <a:cubicBezTo>
                    <a:pt x="107" y="32"/>
                    <a:pt x="107" y="32"/>
                    <a:pt x="107" y="32"/>
                  </a:cubicBezTo>
                  <a:cubicBezTo>
                    <a:pt x="108" y="27"/>
                    <a:pt x="108" y="23"/>
                    <a:pt x="108" y="19"/>
                  </a:cubicBezTo>
                  <a:cubicBezTo>
                    <a:pt x="108" y="19"/>
                    <a:pt x="108" y="19"/>
                    <a:pt x="108" y="19"/>
                  </a:cubicBezTo>
                  <a:cubicBezTo>
                    <a:pt x="108" y="19"/>
                    <a:pt x="108" y="19"/>
                    <a:pt x="108" y="19"/>
                  </a:cubicBezTo>
                  <a:cubicBezTo>
                    <a:pt x="108" y="16"/>
                    <a:pt x="107" y="13"/>
                    <a:pt x="104" y="10"/>
                  </a:cubicBezTo>
                  <a:cubicBezTo>
                    <a:pt x="102" y="7"/>
                    <a:pt x="98" y="5"/>
                    <a:pt x="92" y="3"/>
                  </a:cubicBezTo>
                  <a:cubicBezTo>
                    <a:pt x="90" y="3"/>
                    <a:pt x="85" y="2"/>
                    <a:pt x="79" y="1"/>
                  </a:cubicBezTo>
                  <a:cubicBezTo>
                    <a:pt x="73" y="1"/>
                    <a:pt x="65" y="0"/>
                    <a:pt x="5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9" name="Freeform 792"/>
            <p:cNvSpPr>
              <a:spLocks/>
            </p:cNvSpPr>
            <p:nvPr/>
          </p:nvSpPr>
          <p:spPr bwMode="auto">
            <a:xfrm>
              <a:off x="1493916" y="534343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0" name="Freeform 793"/>
            <p:cNvSpPr>
              <a:spLocks/>
            </p:cNvSpPr>
            <p:nvPr/>
          </p:nvSpPr>
          <p:spPr bwMode="auto">
            <a:xfrm>
              <a:off x="1493916" y="534343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1" name="Rectangle 794"/>
            <p:cNvSpPr>
              <a:spLocks noChangeArrowheads="1"/>
            </p:cNvSpPr>
            <p:nvPr/>
          </p:nvSpPr>
          <p:spPr bwMode="auto">
            <a:xfrm>
              <a:off x="1491228" y="5373010"/>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2" name="Rectangle 795"/>
            <p:cNvSpPr>
              <a:spLocks noChangeArrowheads="1"/>
            </p:cNvSpPr>
            <p:nvPr/>
          </p:nvSpPr>
          <p:spPr bwMode="auto">
            <a:xfrm>
              <a:off x="1491228" y="5373010"/>
              <a:ext cx="896"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3" name="Rectangle 796"/>
            <p:cNvSpPr>
              <a:spLocks noChangeArrowheads="1"/>
            </p:cNvSpPr>
            <p:nvPr/>
          </p:nvSpPr>
          <p:spPr bwMode="auto">
            <a:xfrm>
              <a:off x="1491228" y="5373010"/>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4" name="Freeform 797"/>
            <p:cNvSpPr>
              <a:spLocks/>
            </p:cNvSpPr>
            <p:nvPr/>
          </p:nvSpPr>
          <p:spPr bwMode="auto">
            <a:xfrm>
              <a:off x="1491228" y="537301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5" name="Freeform 798"/>
            <p:cNvSpPr>
              <a:spLocks/>
            </p:cNvSpPr>
            <p:nvPr/>
          </p:nvSpPr>
          <p:spPr bwMode="auto">
            <a:xfrm>
              <a:off x="1410579" y="5390036"/>
              <a:ext cx="32260" cy="40325"/>
            </a:xfrm>
            <a:custGeom>
              <a:avLst/>
              <a:gdLst>
                <a:gd name="T0" fmla="*/ 14 w 15"/>
                <a:gd name="T1" fmla="*/ 0 h 19"/>
                <a:gd name="T2" fmla="*/ 13 w 15"/>
                <a:gd name="T3" fmla="*/ 0 h 19"/>
                <a:gd name="T4" fmla="*/ 1 w 15"/>
                <a:gd name="T5" fmla="*/ 17 h 19"/>
                <a:gd name="T6" fmla="*/ 1 w 15"/>
                <a:gd name="T7" fmla="*/ 19 h 19"/>
                <a:gd name="T8" fmla="*/ 1 w 15"/>
                <a:gd name="T9" fmla="*/ 19 h 19"/>
                <a:gd name="T10" fmla="*/ 2 w 15"/>
                <a:gd name="T11" fmla="*/ 18 h 19"/>
                <a:gd name="T12" fmla="*/ 15 w 15"/>
                <a:gd name="T13" fmla="*/ 1 h 19"/>
                <a:gd name="T14" fmla="*/ 14 w 15"/>
                <a:gd name="T15" fmla="*/ 0 h 19"/>
                <a:gd name="T16" fmla="*/ 14 w 1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9">
                  <a:moveTo>
                    <a:pt x="14" y="0"/>
                  </a:moveTo>
                  <a:cubicBezTo>
                    <a:pt x="14" y="0"/>
                    <a:pt x="13" y="0"/>
                    <a:pt x="13" y="0"/>
                  </a:cubicBezTo>
                  <a:cubicBezTo>
                    <a:pt x="9" y="6"/>
                    <a:pt x="5" y="12"/>
                    <a:pt x="1" y="17"/>
                  </a:cubicBezTo>
                  <a:cubicBezTo>
                    <a:pt x="0" y="18"/>
                    <a:pt x="0" y="18"/>
                    <a:pt x="1" y="19"/>
                  </a:cubicBezTo>
                  <a:cubicBezTo>
                    <a:pt x="1" y="19"/>
                    <a:pt x="1" y="19"/>
                    <a:pt x="1" y="19"/>
                  </a:cubicBezTo>
                  <a:cubicBezTo>
                    <a:pt x="2" y="19"/>
                    <a:pt x="2" y="19"/>
                    <a:pt x="2" y="18"/>
                  </a:cubicBezTo>
                  <a:cubicBezTo>
                    <a:pt x="6" y="13"/>
                    <a:pt x="10" y="7"/>
                    <a:pt x="15" y="1"/>
                  </a:cubicBezTo>
                  <a:cubicBezTo>
                    <a:pt x="15" y="1"/>
                    <a:pt x="15" y="0"/>
                    <a:pt x="14" y="0"/>
                  </a:cubicBezTo>
                  <a:cubicBezTo>
                    <a:pt x="14" y="0"/>
                    <a:pt x="14" y="0"/>
                    <a:pt x="1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6" name="Freeform 799"/>
            <p:cNvSpPr>
              <a:spLocks/>
            </p:cNvSpPr>
            <p:nvPr/>
          </p:nvSpPr>
          <p:spPr bwMode="auto">
            <a:xfrm>
              <a:off x="1408787" y="5480542"/>
              <a:ext cx="27779" cy="34052"/>
            </a:xfrm>
            <a:custGeom>
              <a:avLst/>
              <a:gdLst>
                <a:gd name="T0" fmla="*/ 12 w 13"/>
                <a:gd name="T1" fmla="*/ 0 h 16"/>
                <a:gd name="T2" fmla="*/ 11 w 13"/>
                <a:gd name="T3" fmla="*/ 0 h 16"/>
                <a:gd name="T4" fmla="*/ 1 w 13"/>
                <a:gd name="T5" fmla="*/ 15 h 16"/>
                <a:gd name="T6" fmla="*/ 1 w 13"/>
                <a:gd name="T7" fmla="*/ 16 h 16"/>
                <a:gd name="T8" fmla="*/ 1 w 13"/>
                <a:gd name="T9" fmla="*/ 16 h 16"/>
                <a:gd name="T10" fmla="*/ 2 w 13"/>
                <a:gd name="T11" fmla="*/ 16 h 16"/>
                <a:gd name="T12" fmla="*/ 13 w 13"/>
                <a:gd name="T13" fmla="*/ 1 h 16"/>
                <a:gd name="T14" fmla="*/ 13 w 13"/>
                <a:gd name="T15" fmla="*/ 0 h 16"/>
                <a:gd name="T16" fmla="*/ 12 w 13"/>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2" y="0"/>
                  </a:moveTo>
                  <a:cubicBezTo>
                    <a:pt x="12" y="0"/>
                    <a:pt x="11" y="0"/>
                    <a:pt x="11" y="0"/>
                  </a:cubicBezTo>
                  <a:cubicBezTo>
                    <a:pt x="8" y="5"/>
                    <a:pt x="4" y="10"/>
                    <a:pt x="1" y="15"/>
                  </a:cubicBezTo>
                  <a:cubicBezTo>
                    <a:pt x="0" y="15"/>
                    <a:pt x="1" y="16"/>
                    <a:pt x="1" y="16"/>
                  </a:cubicBezTo>
                  <a:cubicBezTo>
                    <a:pt x="1" y="16"/>
                    <a:pt x="1" y="16"/>
                    <a:pt x="1" y="16"/>
                  </a:cubicBezTo>
                  <a:cubicBezTo>
                    <a:pt x="2" y="16"/>
                    <a:pt x="2" y="16"/>
                    <a:pt x="2" y="16"/>
                  </a:cubicBezTo>
                  <a:cubicBezTo>
                    <a:pt x="6" y="11"/>
                    <a:pt x="9" y="6"/>
                    <a:pt x="13" y="1"/>
                  </a:cubicBezTo>
                  <a:cubicBezTo>
                    <a:pt x="13" y="1"/>
                    <a:pt x="13" y="0"/>
                    <a:pt x="13" y="0"/>
                  </a:cubicBezTo>
                  <a:cubicBezTo>
                    <a:pt x="12" y="0"/>
                    <a:pt x="12" y="0"/>
                    <a:pt x="1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7" name="Freeform 800"/>
            <p:cNvSpPr>
              <a:spLocks/>
            </p:cNvSpPr>
            <p:nvPr/>
          </p:nvSpPr>
          <p:spPr bwMode="auto">
            <a:xfrm>
              <a:off x="1406994" y="5508321"/>
              <a:ext cx="29571" cy="35844"/>
            </a:xfrm>
            <a:custGeom>
              <a:avLst/>
              <a:gdLst>
                <a:gd name="T0" fmla="*/ 13 w 14"/>
                <a:gd name="T1" fmla="*/ 0 h 17"/>
                <a:gd name="T2" fmla="*/ 13 w 14"/>
                <a:gd name="T3" fmla="*/ 0 h 17"/>
                <a:gd name="T4" fmla="*/ 0 w 14"/>
                <a:gd name="T5" fmla="*/ 15 h 17"/>
                <a:gd name="T6" fmla="*/ 0 w 14"/>
                <a:gd name="T7" fmla="*/ 16 h 17"/>
                <a:gd name="T8" fmla="*/ 1 w 14"/>
                <a:gd name="T9" fmla="*/ 17 h 17"/>
                <a:gd name="T10" fmla="*/ 1 w 14"/>
                <a:gd name="T11" fmla="*/ 16 h 17"/>
                <a:gd name="T12" fmla="*/ 14 w 14"/>
                <a:gd name="T13" fmla="*/ 1 h 17"/>
                <a:gd name="T14" fmla="*/ 14 w 14"/>
                <a:gd name="T15" fmla="*/ 0 h 17"/>
                <a:gd name="T16" fmla="*/ 13 w 14"/>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3" y="0"/>
                  </a:moveTo>
                  <a:cubicBezTo>
                    <a:pt x="13" y="0"/>
                    <a:pt x="13" y="0"/>
                    <a:pt x="13" y="0"/>
                  </a:cubicBezTo>
                  <a:cubicBezTo>
                    <a:pt x="8" y="5"/>
                    <a:pt x="4" y="10"/>
                    <a:pt x="0" y="15"/>
                  </a:cubicBezTo>
                  <a:cubicBezTo>
                    <a:pt x="0" y="16"/>
                    <a:pt x="0" y="16"/>
                    <a:pt x="0" y="16"/>
                  </a:cubicBezTo>
                  <a:cubicBezTo>
                    <a:pt x="0" y="17"/>
                    <a:pt x="0" y="17"/>
                    <a:pt x="1" y="17"/>
                  </a:cubicBezTo>
                  <a:cubicBezTo>
                    <a:pt x="1" y="17"/>
                    <a:pt x="1" y="16"/>
                    <a:pt x="1" y="16"/>
                  </a:cubicBezTo>
                  <a:cubicBezTo>
                    <a:pt x="5" y="11"/>
                    <a:pt x="10" y="6"/>
                    <a:pt x="14" y="1"/>
                  </a:cubicBezTo>
                  <a:cubicBezTo>
                    <a:pt x="14" y="1"/>
                    <a:pt x="14" y="0"/>
                    <a:pt x="14" y="0"/>
                  </a:cubicBezTo>
                  <a:cubicBezTo>
                    <a:pt x="14" y="0"/>
                    <a:pt x="13" y="0"/>
                    <a:pt x="1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68" name="组合 267"/>
          <p:cNvGrpSpPr/>
          <p:nvPr/>
        </p:nvGrpSpPr>
        <p:grpSpPr>
          <a:xfrm>
            <a:off x="1702718" y="3498351"/>
            <a:ext cx="183622" cy="162959"/>
            <a:chOff x="848724" y="5337166"/>
            <a:chExt cx="350375" cy="310947"/>
          </a:xfrm>
        </p:grpSpPr>
        <p:sp>
          <p:nvSpPr>
            <p:cNvPr id="269" name="Freeform 801"/>
            <p:cNvSpPr>
              <a:spLocks/>
            </p:cNvSpPr>
            <p:nvPr/>
          </p:nvSpPr>
          <p:spPr bwMode="auto">
            <a:xfrm>
              <a:off x="848724" y="5370322"/>
              <a:ext cx="350375" cy="277791"/>
            </a:xfrm>
            <a:custGeom>
              <a:avLst/>
              <a:gdLst>
                <a:gd name="T0" fmla="*/ 15 w 165"/>
                <a:gd name="T1" fmla="*/ 0 h 131"/>
                <a:gd name="T2" fmla="*/ 13 w 165"/>
                <a:gd name="T3" fmla="*/ 2 h 131"/>
                <a:gd name="T4" fmla="*/ 13 w 165"/>
                <a:gd name="T5" fmla="*/ 14 h 131"/>
                <a:gd name="T6" fmla="*/ 9 w 165"/>
                <a:gd name="T7" fmla="*/ 14 h 131"/>
                <a:gd name="T8" fmla="*/ 7 w 165"/>
                <a:gd name="T9" fmla="*/ 16 h 131"/>
                <a:gd name="T10" fmla="*/ 9 w 165"/>
                <a:gd name="T11" fmla="*/ 18 h 131"/>
                <a:gd name="T12" fmla="*/ 13 w 165"/>
                <a:gd name="T13" fmla="*/ 18 h 131"/>
                <a:gd name="T14" fmla="*/ 13 w 165"/>
                <a:gd name="T15" fmla="*/ 29 h 131"/>
                <a:gd name="T16" fmla="*/ 9 w 165"/>
                <a:gd name="T17" fmla="*/ 29 h 131"/>
                <a:gd name="T18" fmla="*/ 7 w 165"/>
                <a:gd name="T19" fmla="*/ 31 h 131"/>
                <a:gd name="T20" fmla="*/ 9 w 165"/>
                <a:gd name="T21" fmla="*/ 32 h 131"/>
                <a:gd name="T22" fmla="*/ 13 w 165"/>
                <a:gd name="T23" fmla="*/ 32 h 131"/>
                <a:gd name="T24" fmla="*/ 13 w 165"/>
                <a:gd name="T25" fmla="*/ 45 h 131"/>
                <a:gd name="T26" fmla="*/ 9 w 165"/>
                <a:gd name="T27" fmla="*/ 45 h 131"/>
                <a:gd name="T28" fmla="*/ 7 w 165"/>
                <a:gd name="T29" fmla="*/ 46 h 131"/>
                <a:gd name="T30" fmla="*/ 9 w 165"/>
                <a:gd name="T31" fmla="*/ 48 h 131"/>
                <a:gd name="T32" fmla="*/ 13 w 165"/>
                <a:gd name="T33" fmla="*/ 48 h 131"/>
                <a:gd name="T34" fmla="*/ 13 w 165"/>
                <a:gd name="T35" fmla="*/ 62 h 131"/>
                <a:gd name="T36" fmla="*/ 9 w 165"/>
                <a:gd name="T37" fmla="*/ 62 h 131"/>
                <a:gd name="T38" fmla="*/ 7 w 165"/>
                <a:gd name="T39" fmla="*/ 64 h 131"/>
                <a:gd name="T40" fmla="*/ 9 w 165"/>
                <a:gd name="T41" fmla="*/ 66 h 131"/>
                <a:gd name="T42" fmla="*/ 13 w 165"/>
                <a:gd name="T43" fmla="*/ 66 h 131"/>
                <a:gd name="T44" fmla="*/ 13 w 165"/>
                <a:gd name="T45" fmla="*/ 79 h 131"/>
                <a:gd name="T46" fmla="*/ 9 w 165"/>
                <a:gd name="T47" fmla="*/ 79 h 131"/>
                <a:gd name="T48" fmla="*/ 7 w 165"/>
                <a:gd name="T49" fmla="*/ 80 h 131"/>
                <a:gd name="T50" fmla="*/ 9 w 165"/>
                <a:gd name="T51" fmla="*/ 82 h 131"/>
                <a:gd name="T52" fmla="*/ 13 w 165"/>
                <a:gd name="T53" fmla="*/ 82 h 131"/>
                <a:gd name="T54" fmla="*/ 13 w 165"/>
                <a:gd name="T55" fmla="*/ 96 h 131"/>
                <a:gd name="T56" fmla="*/ 9 w 165"/>
                <a:gd name="T57" fmla="*/ 96 h 131"/>
                <a:gd name="T58" fmla="*/ 7 w 165"/>
                <a:gd name="T59" fmla="*/ 98 h 131"/>
                <a:gd name="T60" fmla="*/ 9 w 165"/>
                <a:gd name="T61" fmla="*/ 100 h 131"/>
                <a:gd name="T62" fmla="*/ 13 w 165"/>
                <a:gd name="T63" fmla="*/ 100 h 131"/>
                <a:gd name="T64" fmla="*/ 13 w 165"/>
                <a:gd name="T65" fmla="*/ 113 h 131"/>
                <a:gd name="T66" fmla="*/ 2 w 165"/>
                <a:gd name="T67" fmla="*/ 113 h 131"/>
                <a:gd name="T68" fmla="*/ 0 w 165"/>
                <a:gd name="T69" fmla="*/ 115 h 131"/>
                <a:gd name="T70" fmla="*/ 2 w 165"/>
                <a:gd name="T71" fmla="*/ 116 h 131"/>
                <a:gd name="T72" fmla="*/ 13 w 165"/>
                <a:gd name="T73" fmla="*/ 116 h 131"/>
                <a:gd name="T74" fmla="*/ 13 w 165"/>
                <a:gd name="T75" fmla="*/ 129 h 131"/>
                <a:gd name="T76" fmla="*/ 15 w 165"/>
                <a:gd name="T77" fmla="*/ 131 h 131"/>
                <a:gd name="T78" fmla="*/ 16 w 165"/>
                <a:gd name="T79" fmla="*/ 129 h 131"/>
                <a:gd name="T80" fmla="*/ 16 w 165"/>
                <a:gd name="T81" fmla="*/ 116 h 131"/>
                <a:gd name="T82" fmla="*/ 163 w 165"/>
                <a:gd name="T83" fmla="*/ 116 h 131"/>
                <a:gd name="T84" fmla="*/ 165 w 165"/>
                <a:gd name="T85" fmla="*/ 115 h 131"/>
                <a:gd name="T86" fmla="*/ 163 w 165"/>
                <a:gd name="T87" fmla="*/ 113 h 131"/>
                <a:gd name="T88" fmla="*/ 16 w 165"/>
                <a:gd name="T89" fmla="*/ 113 h 131"/>
                <a:gd name="T90" fmla="*/ 16 w 165"/>
                <a:gd name="T91" fmla="*/ 2 h 131"/>
                <a:gd name="T92" fmla="*/ 15 w 165"/>
                <a:gd name="T93"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131">
                  <a:moveTo>
                    <a:pt x="15" y="0"/>
                  </a:moveTo>
                  <a:cubicBezTo>
                    <a:pt x="14" y="0"/>
                    <a:pt x="13" y="1"/>
                    <a:pt x="13" y="2"/>
                  </a:cubicBezTo>
                  <a:cubicBezTo>
                    <a:pt x="13" y="14"/>
                    <a:pt x="13" y="14"/>
                    <a:pt x="13" y="14"/>
                  </a:cubicBezTo>
                  <a:cubicBezTo>
                    <a:pt x="11" y="14"/>
                    <a:pt x="10" y="14"/>
                    <a:pt x="9" y="14"/>
                  </a:cubicBezTo>
                  <a:cubicBezTo>
                    <a:pt x="8" y="14"/>
                    <a:pt x="7" y="15"/>
                    <a:pt x="7" y="16"/>
                  </a:cubicBezTo>
                  <a:cubicBezTo>
                    <a:pt x="7" y="17"/>
                    <a:pt x="8" y="18"/>
                    <a:pt x="9" y="18"/>
                  </a:cubicBezTo>
                  <a:cubicBezTo>
                    <a:pt x="10" y="18"/>
                    <a:pt x="11" y="18"/>
                    <a:pt x="13" y="18"/>
                  </a:cubicBezTo>
                  <a:cubicBezTo>
                    <a:pt x="13" y="29"/>
                    <a:pt x="13" y="29"/>
                    <a:pt x="13" y="29"/>
                  </a:cubicBezTo>
                  <a:cubicBezTo>
                    <a:pt x="11" y="29"/>
                    <a:pt x="10" y="29"/>
                    <a:pt x="9" y="29"/>
                  </a:cubicBezTo>
                  <a:cubicBezTo>
                    <a:pt x="8" y="29"/>
                    <a:pt x="7" y="30"/>
                    <a:pt x="7" y="31"/>
                  </a:cubicBezTo>
                  <a:cubicBezTo>
                    <a:pt x="7" y="32"/>
                    <a:pt x="8" y="32"/>
                    <a:pt x="9" y="32"/>
                  </a:cubicBezTo>
                  <a:cubicBezTo>
                    <a:pt x="10" y="32"/>
                    <a:pt x="11" y="32"/>
                    <a:pt x="13" y="32"/>
                  </a:cubicBezTo>
                  <a:cubicBezTo>
                    <a:pt x="13" y="45"/>
                    <a:pt x="13" y="45"/>
                    <a:pt x="13" y="45"/>
                  </a:cubicBezTo>
                  <a:cubicBezTo>
                    <a:pt x="11" y="45"/>
                    <a:pt x="10" y="45"/>
                    <a:pt x="9" y="45"/>
                  </a:cubicBezTo>
                  <a:cubicBezTo>
                    <a:pt x="8" y="45"/>
                    <a:pt x="7" y="45"/>
                    <a:pt x="7" y="46"/>
                  </a:cubicBezTo>
                  <a:cubicBezTo>
                    <a:pt x="7" y="47"/>
                    <a:pt x="8" y="48"/>
                    <a:pt x="9" y="48"/>
                  </a:cubicBezTo>
                  <a:cubicBezTo>
                    <a:pt x="10" y="48"/>
                    <a:pt x="11" y="48"/>
                    <a:pt x="13" y="48"/>
                  </a:cubicBezTo>
                  <a:cubicBezTo>
                    <a:pt x="13" y="62"/>
                    <a:pt x="13" y="62"/>
                    <a:pt x="13" y="62"/>
                  </a:cubicBezTo>
                  <a:cubicBezTo>
                    <a:pt x="11" y="62"/>
                    <a:pt x="10" y="62"/>
                    <a:pt x="9" y="62"/>
                  </a:cubicBezTo>
                  <a:cubicBezTo>
                    <a:pt x="8" y="62"/>
                    <a:pt x="7" y="63"/>
                    <a:pt x="7" y="64"/>
                  </a:cubicBezTo>
                  <a:cubicBezTo>
                    <a:pt x="7" y="65"/>
                    <a:pt x="8" y="66"/>
                    <a:pt x="9" y="66"/>
                  </a:cubicBezTo>
                  <a:cubicBezTo>
                    <a:pt x="10" y="66"/>
                    <a:pt x="11" y="66"/>
                    <a:pt x="13" y="66"/>
                  </a:cubicBezTo>
                  <a:cubicBezTo>
                    <a:pt x="13" y="79"/>
                    <a:pt x="13" y="79"/>
                    <a:pt x="13" y="79"/>
                  </a:cubicBezTo>
                  <a:cubicBezTo>
                    <a:pt x="11" y="79"/>
                    <a:pt x="10" y="79"/>
                    <a:pt x="9" y="79"/>
                  </a:cubicBezTo>
                  <a:cubicBezTo>
                    <a:pt x="8" y="79"/>
                    <a:pt x="7" y="79"/>
                    <a:pt x="7" y="80"/>
                  </a:cubicBezTo>
                  <a:cubicBezTo>
                    <a:pt x="7" y="81"/>
                    <a:pt x="8" y="82"/>
                    <a:pt x="9" y="82"/>
                  </a:cubicBezTo>
                  <a:cubicBezTo>
                    <a:pt x="10" y="82"/>
                    <a:pt x="11" y="82"/>
                    <a:pt x="13" y="82"/>
                  </a:cubicBezTo>
                  <a:cubicBezTo>
                    <a:pt x="13" y="96"/>
                    <a:pt x="13" y="96"/>
                    <a:pt x="13" y="96"/>
                  </a:cubicBezTo>
                  <a:cubicBezTo>
                    <a:pt x="11" y="96"/>
                    <a:pt x="10" y="96"/>
                    <a:pt x="9" y="96"/>
                  </a:cubicBezTo>
                  <a:cubicBezTo>
                    <a:pt x="8" y="96"/>
                    <a:pt x="7" y="97"/>
                    <a:pt x="7" y="98"/>
                  </a:cubicBezTo>
                  <a:cubicBezTo>
                    <a:pt x="7" y="99"/>
                    <a:pt x="8" y="100"/>
                    <a:pt x="9" y="100"/>
                  </a:cubicBezTo>
                  <a:cubicBezTo>
                    <a:pt x="10" y="100"/>
                    <a:pt x="11" y="100"/>
                    <a:pt x="13" y="100"/>
                  </a:cubicBezTo>
                  <a:cubicBezTo>
                    <a:pt x="13" y="113"/>
                    <a:pt x="13" y="113"/>
                    <a:pt x="13" y="113"/>
                  </a:cubicBezTo>
                  <a:cubicBezTo>
                    <a:pt x="2" y="113"/>
                    <a:pt x="2" y="113"/>
                    <a:pt x="2" y="113"/>
                  </a:cubicBezTo>
                  <a:cubicBezTo>
                    <a:pt x="1" y="113"/>
                    <a:pt x="0" y="114"/>
                    <a:pt x="0" y="115"/>
                  </a:cubicBezTo>
                  <a:cubicBezTo>
                    <a:pt x="0" y="116"/>
                    <a:pt x="1" y="116"/>
                    <a:pt x="2" y="116"/>
                  </a:cubicBezTo>
                  <a:cubicBezTo>
                    <a:pt x="13" y="116"/>
                    <a:pt x="13" y="116"/>
                    <a:pt x="13" y="116"/>
                  </a:cubicBezTo>
                  <a:cubicBezTo>
                    <a:pt x="13" y="129"/>
                    <a:pt x="13" y="129"/>
                    <a:pt x="13" y="129"/>
                  </a:cubicBezTo>
                  <a:cubicBezTo>
                    <a:pt x="13" y="130"/>
                    <a:pt x="14" y="131"/>
                    <a:pt x="15" y="131"/>
                  </a:cubicBezTo>
                  <a:cubicBezTo>
                    <a:pt x="16" y="131"/>
                    <a:pt x="16" y="130"/>
                    <a:pt x="16" y="129"/>
                  </a:cubicBezTo>
                  <a:cubicBezTo>
                    <a:pt x="16" y="116"/>
                    <a:pt x="16" y="116"/>
                    <a:pt x="16" y="116"/>
                  </a:cubicBezTo>
                  <a:cubicBezTo>
                    <a:pt x="163" y="116"/>
                    <a:pt x="163" y="116"/>
                    <a:pt x="163" y="116"/>
                  </a:cubicBezTo>
                  <a:cubicBezTo>
                    <a:pt x="164" y="116"/>
                    <a:pt x="165" y="116"/>
                    <a:pt x="165" y="115"/>
                  </a:cubicBezTo>
                  <a:cubicBezTo>
                    <a:pt x="165" y="114"/>
                    <a:pt x="164" y="113"/>
                    <a:pt x="163" y="113"/>
                  </a:cubicBezTo>
                  <a:cubicBezTo>
                    <a:pt x="16" y="113"/>
                    <a:pt x="16" y="113"/>
                    <a:pt x="16" y="113"/>
                  </a:cubicBezTo>
                  <a:cubicBezTo>
                    <a:pt x="16" y="2"/>
                    <a:pt x="16" y="2"/>
                    <a:pt x="16" y="2"/>
                  </a:cubicBezTo>
                  <a:cubicBezTo>
                    <a:pt x="16" y="1"/>
                    <a:pt x="16" y="0"/>
                    <a:pt x="1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0" name="Freeform 802"/>
            <p:cNvSpPr>
              <a:spLocks noEditPoints="1"/>
            </p:cNvSpPr>
            <p:nvPr/>
          </p:nvSpPr>
          <p:spPr bwMode="auto">
            <a:xfrm>
              <a:off x="975970" y="5393620"/>
              <a:ext cx="66311" cy="201623"/>
            </a:xfrm>
            <a:custGeom>
              <a:avLst/>
              <a:gdLst>
                <a:gd name="T0" fmla="*/ 28 w 31"/>
                <a:gd name="T1" fmla="*/ 85 h 95"/>
                <a:gd name="T2" fmla="*/ 27 w 31"/>
                <a:gd name="T3" fmla="*/ 87 h 95"/>
                <a:gd name="T4" fmla="*/ 21 w 31"/>
                <a:gd name="T5" fmla="*/ 88 h 95"/>
                <a:gd name="T6" fmla="*/ 28 w 31"/>
                <a:gd name="T7" fmla="*/ 82 h 95"/>
                <a:gd name="T8" fmla="*/ 27 w 31"/>
                <a:gd name="T9" fmla="*/ 83 h 95"/>
                <a:gd name="T10" fmla="*/ 21 w 31"/>
                <a:gd name="T11" fmla="*/ 91 h 95"/>
                <a:gd name="T12" fmla="*/ 21 w 31"/>
                <a:gd name="T13" fmla="*/ 80 h 95"/>
                <a:gd name="T14" fmla="*/ 28 w 31"/>
                <a:gd name="T15" fmla="*/ 70 h 95"/>
                <a:gd name="T16" fmla="*/ 21 w 31"/>
                <a:gd name="T17" fmla="*/ 84 h 95"/>
                <a:gd name="T18" fmla="*/ 21 w 31"/>
                <a:gd name="T19" fmla="*/ 72 h 95"/>
                <a:gd name="T20" fmla="*/ 27 w 31"/>
                <a:gd name="T21" fmla="*/ 68 h 95"/>
                <a:gd name="T22" fmla="*/ 21 w 31"/>
                <a:gd name="T23" fmla="*/ 77 h 95"/>
                <a:gd name="T24" fmla="*/ 21 w 31"/>
                <a:gd name="T25" fmla="*/ 64 h 95"/>
                <a:gd name="T26" fmla="*/ 27 w 31"/>
                <a:gd name="T27" fmla="*/ 53 h 95"/>
                <a:gd name="T28" fmla="*/ 27 w 31"/>
                <a:gd name="T29" fmla="*/ 59 h 95"/>
                <a:gd name="T30" fmla="*/ 21 w 31"/>
                <a:gd name="T31" fmla="*/ 61 h 95"/>
                <a:gd name="T32" fmla="*/ 27 w 31"/>
                <a:gd name="T33" fmla="*/ 42 h 95"/>
                <a:gd name="T34" fmla="*/ 21 w 31"/>
                <a:gd name="T35" fmla="*/ 61 h 95"/>
                <a:gd name="T36" fmla="*/ 20 w 31"/>
                <a:gd name="T37" fmla="*/ 43 h 95"/>
                <a:gd name="T38" fmla="*/ 27 w 31"/>
                <a:gd name="T39" fmla="*/ 39 h 95"/>
                <a:gd name="T40" fmla="*/ 21 w 31"/>
                <a:gd name="T41" fmla="*/ 49 h 95"/>
                <a:gd name="T42" fmla="*/ 20 w 31"/>
                <a:gd name="T43" fmla="*/ 38 h 95"/>
                <a:gd name="T44" fmla="*/ 21 w 31"/>
                <a:gd name="T45" fmla="*/ 36 h 95"/>
                <a:gd name="T46" fmla="*/ 27 w 31"/>
                <a:gd name="T47" fmla="*/ 26 h 95"/>
                <a:gd name="T48" fmla="*/ 26 w 31"/>
                <a:gd name="T49" fmla="*/ 32 h 95"/>
                <a:gd name="T50" fmla="*/ 17 w 31"/>
                <a:gd name="T51" fmla="*/ 92 h 95"/>
                <a:gd name="T52" fmla="*/ 4 w 31"/>
                <a:gd name="T53" fmla="*/ 57 h 95"/>
                <a:gd name="T54" fmla="*/ 12 w 31"/>
                <a:gd name="T55" fmla="*/ 13 h 95"/>
                <a:gd name="T56" fmla="*/ 17 w 31"/>
                <a:gd name="T57" fmla="*/ 36 h 95"/>
                <a:gd name="T58" fmla="*/ 17 w 31"/>
                <a:gd name="T59" fmla="*/ 92 h 95"/>
                <a:gd name="T60" fmla="*/ 20 w 31"/>
                <a:gd name="T61" fmla="*/ 25 h 95"/>
                <a:gd name="T62" fmla="*/ 27 w 31"/>
                <a:gd name="T63" fmla="*/ 23 h 95"/>
                <a:gd name="T64" fmla="*/ 20 w 31"/>
                <a:gd name="T65" fmla="*/ 21 h 95"/>
                <a:gd name="T66" fmla="*/ 20 w 31"/>
                <a:gd name="T67" fmla="*/ 13 h 95"/>
                <a:gd name="T68" fmla="*/ 27 w 31"/>
                <a:gd name="T69" fmla="*/ 7 h 95"/>
                <a:gd name="T70" fmla="*/ 27 w 31"/>
                <a:gd name="T71" fmla="*/ 10 h 95"/>
                <a:gd name="T72" fmla="*/ 18 w 31"/>
                <a:gd name="T73" fmla="*/ 10 h 95"/>
                <a:gd name="T74" fmla="*/ 14 w 31"/>
                <a:gd name="T75" fmla="*/ 4 h 95"/>
                <a:gd name="T76" fmla="*/ 25 w 31"/>
                <a:gd name="T77" fmla="*/ 4 h 95"/>
                <a:gd name="T78" fmla="*/ 23 w 31"/>
                <a:gd name="T79" fmla="*/ 0 h 95"/>
                <a:gd name="T80" fmla="*/ 12 w 31"/>
                <a:gd name="T81" fmla="*/ 1 h 95"/>
                <a:gd name="T82" fmla="*/ 1 w 31"/>
                <a:gd name="T83" fmla="*/ 10 h 95"/>
                <a:gd name="T84" fmla="*/ 1 w 31"/>
                <a:gd name="T85" fmla="*/ 10 h 95"/>
                <a:gd name="T86" fmla="*/ 0 w 31"/>
                <a:gd name="T87" fmla="*/ 11 h 95"/>
                <a:gd name="T88" fmla="*/ 0 w 31"/>
                <a:gd name="T89" fmla="*/ 11 h 95"/>
                <a:gd name="T90" fmla="*/ 0 w 31"/>
                <a:gd name="T91" fmla="*/ 57 h 95"/>
                <a:gd name="T92" fmla="*/ 1 w 31"/>
                <a:gd name="T93" fmla="*/ 93 h 95"/>
                <a:gd name="T94" fmla="*/ 18 w 31"/>
                <a:gd name="T95" fmla="*/ 95 h 95"/>
                <a:gd name="T96" fmla="*/ 20 w 31"/>
                <a:gd name="T97" fmla="*/ 95 h 95"/>
                <a:gd name="T98" fmla="*/ 30 w 31"/>
                <a:gd name="T99" fmla="*/ 89 h 95"/>
                <a:gd name="T100" fmla="*/ 31 w 31"/>
                <a:gd name="T101" fmla="*/ 88 h 95"/>
                <a:gd name="T102" fmla="*/ 31 w 31"/>
                <a:gd name="T103" fmla="*/ 87 h 95"/>
                <a:gd name="T104" fmla="*/ 31 w 31"/>
                <a:gd name="T105" fmla="*/ 3 h 95"/>
                <a:gd name="T106" fmla="*/ 31 w 31"/>
                <a:gd name="T107" fmla="*/ 2 h 95"/>
                <a:gd name="T108" fmla="*/ 31 w 31"/>
                <a:gd name="T109" fmla="*/ 2 h 95"/>
                <a:gd name="T110" fmla="*/ 31 w 31"/>
                <a:gd name="T111" fmla="*/ 1 h 95"/>
                <a:gd name="T112" fmla="*/ 30 w 31"/>
                <a:gd name="T113" fmla="*/ 1 h 95"/>
                <a:gd name="T114" fmla="*/ 23 w 31"/>
                <a:gd name="T11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 h="95">
                  <a:moveTo>
                    <a:pt x="27" y="87"/>
                  </a:moveTo>
                  <a:cubicBezTo>
                    <a:pt x="27" y="86"/>
                    <a:pt x="27" y="86"/>
                    <a:pt x="28" y="85"/>
                  </a:cubicBezTo>
                  <a:cubicBezTo>
                    <a:pt x="28" y="86"/>
                    <a:pt x="28" y="86"/>
                    <a:pt x="28" y="86"/>
                  </a:cubicBezTo>
                  <a:cubicBezTo>
                    <a:pt x="27" y="87"/>
                    <a:pt x="27" y="87"/>
                    <a:pt x="27" y="87"/>
                  </a:cubicBezTo>
                  <a:moveTo>
                    <a:pt x="21" y="91"/>
                  </a:moveTo>
                  <a:cubicBezTo>
                    <a:pt x="21" y="90"/>
                    <a:pt x="21" y="89"/>
                    <a:pt x="21" y="88"/>
                  </a:cubicBezTo>
                  <a:cubicBezTo>
                    <a:pt x="22" y="84"/>
                    <a:pt x="25" y="81"/>
                    <a:pt x="28" y="78"/>
                  </a:cubicBezTo>
                  <a:cubicBezTo>
                    <a:pt x="28" y="79"/>
                    <a:pt x="28" y="81"/>
                    <a:pt x="28" y="82"/>
                  </a:cubicBezTo>
                  <a:cubicBezTo>
                    <a:pt x="27" y="82"/>
                    <a:pt x="27" y="82"/>
                    <a:pt x="27" y="82"/>
                  </a:cubicBezTo>
                  <a:cubicBezTo>
                    <a:pt x="27" y="82"/>
                    <a:pt x="27" y="83"/>
                    <a:pt x="27" y="83"/>
                  </a:cubicBezTo>
                  <a:cubicBezTo>
                    <a:pt x="26" y="85"/>
                    <a:pt x="24" y="87"/>
                    <a:pt x="23" y="89"/>
                  </a:cubicBezTo>
                  <a:cubicBezTo>
                    <a:pt x="22" y="90"/>
                    <a:pt x="21" y="90"/>
                    <a:pt x="21" y="91"/>
                  </a:cubicBezTo>
                  <a:moveTo>
                    <a:pt x="21" y="84"/>
                  </a:moveTo>
                  <a:cubicBezTo>
                    <a:pt x="21" y="83"/>
                    <a:pt x="21" y="82"/>
                    <a:pt x="21" y="80"/>
                  </a:cubicBezTo>
                  <a:cubicBezTo>
                    <a:pt x="21" y="80"/>
                    <a:pt x="21" y="80"/>
                    <a:pt x="21" y="80"/>
                  </a:cubicBezTo>
                  <a:cubicBezTo>
                    <a:pt x="23" y="76"/>
                    <a:pt x="25" y="73"/>
                    <a:pt x="28" y="70"/>
                  </a:cubicBezTo>
                  <a:cubicBezTo>
                    <a:pt x="28" y="72"/>
                    <a:pt x="28" y="74"/>
                    <a:pt x="28" y="75"/>
                  </a:cubicBezTo>
                  <a:cubicBezTo>
                    <a:pt x="25" y="78"/>
                    <a:pt x="23" y="81"/>
                    <a:pt x="21" y="84"/>
                  </a:cubicBezTo>
                  <a:moveTo>
                    <a:pt x="21" y="77"/>
                  </a:moveTo>
                  <a:cubicBezTo>
                    <a:pt x="21" y="75"/>
                    <a:pt x="21" y="73"/>
                    <a:pt x="21" y="72"/>
                  </a:cubicBezTo>
                  <a:cubicBezTo>
                    <a:pt x="23" y="68"/>
                    <a:pt x="25" y="65"/>
                    <a:pt x="27" y="61"/>
                  </a:cubicBezTo>
                  <a:cubicBezTo>
                    <a:pt x="27" y="63"/>
                    <a:pt x="27" y="66"/>
                    <a:pt x="27" y="68"/>
                  </a:cubicBezTo>
                  <a:cubicBezTo>
                    <a:pt x="27" y="68"/>
                    <a:pt x="27" y="68"/>
                    <a:pt x="27" y="68"/>
                  </a:cubicBezTo>
                  <a:cubicBezTo>
                    <a:pt x="25" y="71"/>
                    <a:pt x="23" y="74"/>
                    <a:pt x="21" y="77"/>
                  </a:cubicBezTo>
                  <a:moveTo>
                    <a:pt x="21" y="68"/>
                  </a:moveTo>
                  <a:cubicBezTo>
                    <a:pt x="21" y="67"/>
                    <a:pt x="21" y="65"/>
                    <a:pt x="21" y="64"/>
                  </a:cubicBezTo>
                  <a:cubicBezTo>
                    <a:pt x="21" y="64"/>
                    <a:pt x="21" y="64"/>
                    <a:pt x="21" y="64"/>
                  </a:cubicBezTo>
                  <a:cubicBezTo>
                    <a:pt x="23" y="60"/>
                    <a:pt x="25" y="57"/>
                    <a:pt x="27" y="53"/>
                  </a:cubicBezTo>
                  <a:cubicBezTo>
                    <a:pt x="27" y="55"/>
                    <a:pt x="27" y="57"/>
                    <a:pt x="27" y="59"/>
                  </a:cubicBezTo>
                  <a:cubicBezTo>
                    <a:pt x="27" y="59"/>
                    <a:pt x="27" y="59"/>
                    <a:pt x="27" y="59"/>
                  </a:cubicBezTo>
                  <a:cubicBezTo>
                    <a:pt x="25" y="62"/>
                    <a:pt x="23" y="65"/>
                    <a:pt x="21" y="68"/>
                  </a:cubicBezTo>
                  <a:moveTo>
                    <a:pt x="21" y="61"/>
                  </a:moveTo>
                  <a:cubicBezTo>
                    <a:pt x="21" y="58"/>
                    <a:pt x="21" y="55"/>
                    <a:pt x="21" y="52"/>
                  </a:cubicBezTo>
                  <a:cubicBezTo>
                    <a:pt x="23" y="48"/>
                    <a:pt x="25" y="45"/>
                    <a:pt x="27" y="42"/>
                  </a:cubicBezTo>
                  <a:cubicBezTo>
                    <a:pt x="27" y="45"/>
                    <a:pt x="27" y="47"/>
                    <a:pt x="27" y="50"/>
                  </a:cubicBezTo>
                  <a:cubicBezTo>
                    <a:pt x="25" y="53"/>
                    <a:pt x="23" y="57"/>
                    <a:pt x="21" y="61"/>
                  </a:cubicBezTo>
                  <a:moveTo>
                    <a:pt x="21" y="49"/>
                  </a:moveTo>
                  <a:cubicBezTo>
                    <a:pt x="20" y="47"/>
                    <a:pt x="20" y="45"/>
                    <a:pt x="20" y="43"/>
                  </a:cubicBezTo>
                  <a:cubicBezTo>
                    <a:pt x="23" y="40"/>
                    <a:pt x="25" y="37"/>
                    <a:pt x="27" y="34"/>
                  </a:cubicBezTo>
                  <a:cubicBezTo>
                    <a:pt x="27" y="36"/>
                    <a:pt x="27" y="37"/>
                    <a:pt x="27" y="39"/>
                  </a:cubicBezTo>
                  <a:cubicBezTo>
                    <a:pt x="27" y="39"/>
                    <a:pt x="27" y="39"/>
                    <a:pt x="27" y="39"/>
                  </a:cubicBezTo>
                  <a:cubicBezTo>
                    <a:pt x="25" y="42"/>
                    <a:pt x="22" y="45"/>
                    <a:pt x="21" y="49"/>
                  </a:cubicBezTo>
                  <a:moveTo>
                    <a:pt x="20" y="40"/>
                  </a:moveTo>
                  <a:cubicBezTo>
                    <a:pt x="20" y="39"/>
                    <a:pt x="20" y="38"/>
                    <a:pt x="20" y="38"/>
                  </a:cubicBezTo>
                  <a:cubicBezTo>
                    <a:pt x="21" y="38"/>
                    <a:pt x="21" y="38"/>
                    <a:pt x="21" y="38"/>
                  </a:cubicBezTo>
                  <a:cubicBezTo>
                    <a:pt x="21" y="37"/>
                    <a:pt x="21" y="37"/>
                    <a:pt x="21" y="36"/>
                  </a:cubicBezTo>
                  <a:cubicBezTo>
                    <a:pt x="21" y="36"/>
                    <a:pt x="21" y="36"/>
                    <a:pt x="21" y="36"/>
                  </a:cubicBezTo>
                  <a:cubicBezTo>
                    <a:pt x="23" y="33"/>
                    <a:pt x="25" y="29"/>
                    <a:pt x="27" y="26"/>
                  </a:cubicBezTo>
                  <a:cubicBezTo>
                    <a:pt x="27" y="28"/>
                    <a:pt x="27" y="30"/>
                    <a:pt x="27" y="32"/>
                  </a:cubicBezTo>
                  <a:cubicBezTo>
                    <a:pt x="26" y="32"/>
                    <a:pt x="26" y="32"/>
                    <a:pt x="26" y="32"/>
                  </a:cubicBezTo>
                  <a:cubicBezTo>
                    <a:pt x="24" y="35"/>
                    <a:pt x="22" y="37"/>
                    <a:pt x="20" y="40"/>
                  </a:cubicBezTo>
                  <a:moveTo>
                    <a:pt x="17" y="92"/>
                  </a:moveTo>
                  <a:cubicBezTo>
                    <a:pt x="12" y="91"/>
                    <a:pt x="9" y="91"/>
                    <a:pt x="4" y="91"/>
                  </a:cubicBezTo>
                  <a:cubicBezTo>
                    <a:pt x="4" y="82"/>
                    <a:pt x="4" y="70"/>
                    <a:pt x="4" y="57"/>
                  </a:cubicBezTo>
                  <a:cubicBezTo>
                    <a:pt x="4" y="40"/>
                    <a:pt x="4" y="22"/>
                    <a:pt x="4" y="13"/>
                  </a:cubicBezTo>
                  <a:cubicBezTo>
                    <a:pt x="7" y="13"/>
                    <a:pt x="10" y="13"/>
                    <a:pt x="12" y="13"/>
                  </a:cubicBezTo>
                  <a:cubicBezTo>
                    <a:pt x="14" y="13"/>
                    <a:pt x="16" y="13"/>
                    <a:pt x="17" y="13"/>
                  </a:cubicBezTo>
                  <a:cubicBezTo>
                    <a:pt x="17" y="17"/>
                    <a:pt x="17" y="26"/>
                    <a:pt x="17" y="36"/>
                  </a:cubicBezTo>
                  <a:cubicBezTo>
                    <a:pt x="17" y="50"/>
                    <a:pt x="17" y="67"/>
                    <a:pt x="17" y="79"/>
                  </a:cubicBezTo>
                  <a:cubicBezTo>
                    <a:pt x="17" y="84"/>
                    <a:pt x="17" y="88"/>
                    <a:pt x="17" y="92"/>
                  </a:cubicBezTo>
                  <a:moveTo>
                    <a:pt x="20" y="33"/>
                  </a:moveTo>
                  <a:cubicBezTo>
                    <a:pt x="20" y="30"/>
                    <a:pt x="20" y="27"/>
                    <a:pt x="20" y="25"/>
                  </a:cubicBezTo>
                  <a:cubicBezTo>
                    <a:pt x="23" y="21"/>
                    <a:pt x="25" y="17"/>
                    <a:pt x="27" y="13"/>
                  </a:cubicBezTo>
                  <a:cubicBezTo>
                    <a:pt x="27" y="16"/>
                    <a:pt x="27" y="19"/>
                    <a:pt x="27" y="23"/>
                  </a:cubicBezTo>
                  <a:cubicBezTo>
                    <a:pt x="25" y="26"/>
                    <a:pt x="23" y="30"/>
                    <a:pt x="20" y="33"/>
                  </a:cubicBezTo>
                  <a:moveTo>
                    <a:pt x="20" y="21"/>
                  </a:moveTo>
                  <a:cubicBezTo>
                    <a:pt x="20" y="18"/>
                    <a:pt x="20" y="15"/>
                    <a:pt x="20" y="13"/>
                  </a:cubicBezTo>
                  <a:cubicBezTo>
                    <a:pt x="20" y="13"/>
                    <a:pt x="20" y="13"/>
                    <a:pt x="20" y="13"/>
                  </a:cubicBezTo>
                  <a:cubicBezTo>
                    <a:pt x="23" y="10"/>
                    <a:pt x="25" y="8"/>
                    <a:pt x="27" y="6"/>
                  </a:cubicBezTo>
                  <a:cubicBezTo>
                    <a:pt x="27" y="6"/>
                    <a:pt x="27" y="7"/>
                    <a:pt x="27" y="7"/>
                  </a:cubicBezTo>
                  <a:cubicBezTo>
                    <a:pt x="27" y="8"/>
                    <a:pt x="27" y="9"/>
                    <a:pt x="27" y="10"/>
                  </a:cubicBezTo>
                  <a:cubicBezTo>
                    <a:pt x="27" y="10"/>
                    <a:pt x="27" y="10"/>
                    <a:pt x="27" y="10"/>
                  </a:cubicBezTo>
                  <a:cubicBezTo>
                    <a:pt x="25" y="14"/>
                    <a:pt x="22" y="18"/>
                    <a:pt x="20" y="21"/>
                  </a:cubicBezTo>
                  <a:moveTo>
                    <a:pt x="18" y="10"/>
                  </a:moveTo>
                  <a:cubicBezTo>
                    <a:pt x="17" y="10"/>
                    <a:pt x="12" y="10"/>
                    <a:pt x="7" y="10"/>
                  </a:cubicBezTo>
                  <a:cubicBezTo>
                    <a:pt x="10" y="7"/>
                    <a:pt x="13" y="5"/>
                    <a:pt x="14" y="4"/>
                  </a:cubicBezTo>
                  <a:cubicBezTo>
                    <a:pt x="15" y="4"/>
                    <a:pt x="19" y="4"/>
                    <a:pt x="23" y="4"/>
                  </a:cubicBezTo>
                  <a:cubicBezTo>
                    <a:pt x="23" y="4"/>
                    <a:pt x="24" y="4"/>
                    <a:pt x="25" y="4"/>
                  </a:cubicBezTo>
                  <a:cubicBezTo>
                    <a:pt x="23" y="6"/>
                    <a:pt x="21" y="8"/>
                    <a:pt x="18" y="10"/>
                  </a:cubicBezTo>
                  <a:moveTo>
                    <a:pt x="23" y="0"/>
                  </a:moveTo>
                  <a:cubicBezTo>
                    <a:pt x="18" y="0"/>
                    <a:pt x="13" y="0"/>
                    <a:pt x="13" y="0"/>
                  </a:cubicBezTo>
                  <a:cubicBezTo>
                    <a:pt x="13" y="0"/>
                    <a:pt x="12" y="0"/>
                    <a:pt x="12" y="1"/>
                  </a:cubicBezTo>
                  <a:cubicBezTo>
                    <a:pt x="12" y="1"/>
                    <a:pt x="11" y="2"/>
                    <a:pt x="9" y="3"/>
                  </a:cubicBezTo>
                  <a:cubicBezTo>
                    <a:pt x="7" y="5"/>
                    <a:pt x="4" y="7"/>
                    <a:pt x="1" y="10"/>
                  </a:cubicBezTo>
                  <a:cubicBezTo>
                    <a:pt x="1" y="10"/>
                    <a:pt x="1" y="10"/>
                    <a:pt x="1" y="10"/>
                  </a:cubicBezTo>
                  <a:cubicBezTo>
                    <a:pt x="1" y="10"/>
                    <a:pt x="1" y="10"/>
                    <a:pt x="1" y="10"/>
                  </a:cubicBezTo>
                  <a:cubicBezTo>
                    <a:pt x="1" y="10"/>
                    <a:pt x="1" y="10"/>
                    <a:pt x="1" y="10"/>
                  </a:cubicBezTo>
                  <a:cubicBezTo>
                    <a:pt x="0" y="11"/>
                    <a:pt x="0" y="11"/>
                    <a:pt x="0" y="11"/>
                  </a:cubicBezTo>
                  <a:cubicBezTo>
                    <a:pt x="0" y="11"/>
                    <a:pt x="0" y="11"/>
                    <a:pt x="0" y="11"/>
                  </a:cubicBezTo>
                  <a:cubicBezTo>
                    <a:pt x="0" y="11"/>
                    <a:pt x="0" y="11"/>
                    <a:pt x="0" y="11"/>
                  </a:cubicBezTo>
                  <a:cubicBezTo>
                    <a:pt x="0" y="11"/>
                    <a:pt x="0" y="11"/>
                    <a:pt x="0" y="11"/>
                  </a:cubicBezTo>
                  <a:cubicBezTo>
                    <a:pt x="0" y="20"/>
                    <a:pt x="0" y="39"/>
                    <a:pt x="0" y="57"/>
                  </a:cubicBezTo>
                  <a:cubicBezTo>
                    <a:pt x="0" y="71"/>
                    <a:pt x="0" y="84"/>
                    <a:pt x="0" y="93"/>
                  </a:cubicBezTo>
                  <a:cubicBezTo>
                    <a:pt x="1" y="93"/>
                    <a:pt x="1" y="93"/>
                    <a:pt x="1" y="93"/>
                  </a:cubicBezTo>
                  <a:cubicBezTo>
                    <a:pt x="1" y="94"/>
                    <a:pt x="2" y="94"/>
                    <a:pt x="2" y="95"/>
                  </a:cubicBezTo>
                  <a:cubicBezTo>
                    <a:pt x="9" y="95"/>
                    <a:pt x="12" y="95"/>
                    <a:pt x="18" y="95"/>
                  </a:cubicBezTo>
                  <a:cubicBezTo>
                    <a:pt x="18" y="95"/>
                    <a:pt x="19" y="95"/>
                    <a:pt x="19" y="95"/>
                  </a:cubicBezTo>
                  <a:cubicBezTo>
                    <a:pt x="19" y="95"/>
                    <a:pt x="19" y="95"/>
                    <a:pt x="20" y="95"/>
                  </a:cubicBezTo>
                  <a:cubicBezTo>
                    <a:pt x="20" y="95"/>
                    <a:pt x="20" y="95"/>
                    <a:pt x="20" y="95"/>
                  </a:cubicBezTo>
                  <a:cubicBezTo>
                    <a:pt x="23" y="93"/>
                    <a:pt x="27" y="91"/>
                    <a:pt x="30" y="89"/>
                  </a:cubicBezTo>
                  <a:cubicBezTo>
                    <a:pt x="31" y="88"/>
                    <a:pt x="31" y="88"/>
                    <a:pt x="31" y="88"/>
                  </a:cubicBezTo>
                  <a:cubicBezTo>
                    <a:pt x="31" y="88"/>
                    <a:pt x="31" y="88"/>
                    <a:pt x="31" y="88"/>
                  </a:cubicBezTo>
                  <a:cubicBezTo>
                    <a:pt x="31" y="88"/>
                    <a:pt x="31" y="88"/>
                    <a:pt x="31" y="88"/>
                  </a:cubicBezTo>
                  <a:cubicBezTo>
                    <a:pt x="31" y="88"/>
                    <a:pt x="31" y="88"/>
                    <a:pt x="31" y="87"/>
                  </a:cubicBezTo>
                  <a:cubicBezTo>
                    <a:pt x="31" y="72"/>
                    <a:pt x="31" y="23"/>
                    <a:pt x="31" y="7"/>
                  </a:cubicBezTo>
                  <a:cubicBezTo>
                    <a:pt x="31" y="5"/>
                    <a:pt x="31" y="4"/>
                    <a:pt x="31" y="3"/>
                  </a:cubicBezTo>
                  <a:cubicBezTo>
                    <a:pt x="31" y="3"/>
                    <a:pt x="31" y="3"/>
                    <a:pt x="31" y="2"/>
                  </a:cubicBezTo>
                  <a:cubicBezTo>
                    <a:pt x="31" y="2"/>
                    <a:pt x="31" y="2"/>
                    <a:pt x="31" y="2"/>
                  </a:cubicBezTo>
                  <a:cubicBezTo>
                    <a:pt x="31" y="2"/>
                    <a:pt x="31" y="2"/>
                    <a:pt x="31" y="2"/>
                  </a:cubicBezTo>
                  <a:cubicBezTo>
                    <a:pt x="31" y="2"/>
                    <a:pt x="31" y="2"/>
                    <a:pt x="31" y="2"/>
                  </a:cubicBezTo>
                  <a:cubicBezTo>
                    <a:pt x="31" y="1"/>
                    <a:pt x="31" y="1"/>
                    <a:pt x="31" y="1"/>
                  </a:cubicBezTo>
                  <a:cubicBezTo>
                    <a:pt x="31" y="1"/>
                    <a:pt x="31" y="1"/>
                    <a:pt x="31" y="1"/>
                  </a:cubicBezTo>
                  <a:cubicBezTo>
                    <a:pt x="31" y="1"/>
                    <a:pt x="31" y="1"/>
                    <a:pt x="31" y="1"/>
                  </a:cubicBezTo>
                  <a:cubicBezTo>
                    <a:pt x="30" y="1"/>
                    <a:pt x="30" y="1"/>
                    <a:pt x="30" y="1"/>
                  </a:cubicBezTo>
                  <a:cubicBezTo>
                    <a:pt x="30" y="0"/>
                    <a:pt x="30" y="0"/>
                    <a:pt x="29" y="0"/>
                  </a:cubicBezTo>
                  <a:cubicBezTo>
                    <a:pt x="27" y="0"/>
                    <a:pt x="25" y="0"/>
                    <a:pt x="2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1" name="Freeform 803"/>
            <p:cNvSpPr>
              <a:spLocks noEditPoints="1"/>
            </p:cNvSpPr>
            <p:nvPr/>
          </p:nvSpPr>
          <p:spPr bwMode="auto">
            <a:xfrm>
              <a:off x="1048554" y="5337166"/>
              <a:ext cx="65415" cy="258077"/>
            </a:xfrm>
            <a:custGeom>
              <a:avLst/>
              <a:gdLst>
                <a:gd name="T0" fmla="*/ 28 w 31"/>
                <a:gd name="T1" fmla="*/ 109 h 122"/>
                <a:gd name="T2" fmla="*/ 22 w 31"/>
                <a:gd name="T3" fmla="*/ 117 h 122"/>
                <a:gd name="T4" fmla="*/ 21 w 31"/>
                <a:gd name="T5" fmla="*/ 110 h 122"/>
                <a:gd name="T6" fmla="*/ 28 w 31"/>
                <a:gd name="T7" fmla="*/ 101 h 122"/>
                <a:gd name="T8" fmla="*/ 21 w 31"/>
                <a:gd name="T9" fmla="*/ 115 h 122"/>
                <a:gd name="T10" fmla="*/ 21 w 31"/>
                <a:gd name="T11" fmla="*/ 104 h 122"/>
                <a:gd name="T12" fmla="*/ 28 w 31"/>
                <a:gd name="T13" fmla="*/ 94 h 122"/>
                <a:gd name="T14" fmla="*/ 21 w 31"/>
                <a:gd name="T15" fmla="*/ 107 h 122"/>
                <a:gd name="T16" fmla="*/ 21 w 31"/>
                <a:gd name="T17" fmla="*/ 96 h 122"/>
                <a:gd name="T18" fmla="*/ 28 w 31"/>
                <a:gd name="T19" fmla="*/ 91 h 122"/>
                <a:gd name="T20" fmla="*/ 21 w 31"/>
                <a:gd name="T21" fmla="*/ 93 h 122"/>
                <a:gd name="T22" fmla="*/ 28 w 31"/>
                <a:gd name="T23" fmla="*/ 78 h 122"/>
                <a:gd name="T24" fmla="*/ 27 w 31"/>
                <a:gd name="T25" fmla="*/ 84 h 122"/>
                <a:gd name="T26" fmla="*/ 21 w 31"/>
                <a:gd name="T27" fmla="*/ 84 h 122"/>
                <a:gd name="T28" fmla="*/ 28 w 31"/>
                <a:gd name="T29" fmla="*/ 70 h 122"/>
                <a:gd name="T30" fmla="*/ 27 w 31"/>
                <a:gd name="T31" fmla="*/ 75 h 122"/>
                <a:gd name="T32" fmla="*/ 21 w 31"/>
                <a:gd name="T33" fmla="*/ 77 h 122"/>
                <a:gd name="T34" fmla="*/ 27 w 31"/>
                <a:gd name="T35" fmla="*/ 58 h 122"/>
                <a:gd name="T36" fmla="*/ 21 w 31"/>
                <a:gd name="T37" fmla="*/ 77 h 122"/>
                <a:gd name="T38" fmla="*/ 21 w 31"/>
                <a:gd name="T39" fmla="*/ 60 h 122"/>
                <a:gd name="T40" fmla="*/ 21 w 31"/>
                <a:gd name="T41" fmla="*/ 58 h 122"/>
                <a:gd name="T42" fmla="*/ 27 w 31"/>
                <a:gd name="T43" fmla="*/ 48 h 122"/>
                <a:gd name="T44" fmla="*/ 21 w 31"/>
                <a:gd name="T45" fmla="*/ 65 h 122"/>
                <a:gd name="T46" fmla="*/ 20 w 31"/>
                <a:gd name="T47" fmla="*/ 51 h 122"/>
                <a:gd name="T48" fmla="*/ 27 w 31"/>
                <a:gd name="T49" fmla="*/ 45 h 122"/>
                <a:gd name="T50" fmla="*/ 20 w 31"/>
                <a:gd name="T51" fmla="*/ 46 h 122"/>
                <a:gd name="T52" fmla="*/ 21 w 31"/>
                <a:gd name="T53" fmla="*/ 36 h 122"/>
                <a:gd name="T54" fmla="*/ 27 w 31"/>
                <a:gd name="T55" fmla="*/ 34 h 122"/>
                <a:gd name="T56" fmla="*/ 20 w 31"/>
                <a:gd name="T57" fmla="*/ 33 h 122"/>
                <a:gd name="T58" fmla="*/ 27 w 31"/>
                <a:gd name="T59" fmla="*/ 14 h 122"/>
                <a:gd name="T60" fmla="*/ 26 w 31"/>
                <a:gd name="T61" fmla="*/ 26 h 122"/>
                <a:gd name="T62" fmla="*/ 17 w 31"/>
                <a:gd name="T63" fmla="*/ 119 h 122"/>
                <a:gd name="T64" fmla="*/ 4 w 31"/>
                <a:gd name="T65" fmla="*/ 73 h 122"/>
                <a:gd name="T66" fmla="*/ 13 w 31"/>
                <a:gd name="T67" fmla="*/ 13 h 122"/>
                <a:gd name="T68" fmla="*/ 17 w 31"/>
                <a:gd name="T69" fmla="*/ 21 h 122"/>
                <a:gd name="T70" fmla="*/ 17 w 31"/>
                <a:gd name="T71" fmla="*/ 119 h 122"/>
                <a:gd name="T72" fmla="*/ 20 w 31"/>
                <a:gd name="T73" fmla="*/ 13 h 122"/>
                <a:gd name="T74" fmla="*/ 27 w 31"/>
                <a:gd name="T75" fmla="*/ 6 h 122"/>
                <a:gd name="T76" fmla="*/ 20 w 31"/>
                <a:gd name="T77" fmla="*/ 21 h 122"/>
                <a:gd name="T78" fmla="*/ 7 w 31"/>
                <a:gd name="T79" fmla="*/ 9 h 122"/>
                <a:gd name="T80" fmla="*/ 23 w 31"/>
                <a:gd name="T81" fmla="*/ 3 h 122"/>
                <a:gd name="T82" fmla="*/ 18 w 31"/>
                <a:gd name="T83" fmla="*/ 10 h 122"/>
                <a:gd name="T84" fmla="*/ 28 w 31"/>
                <a:gd name="T85" fmla="*/ 0 h 122"/>
                <a:gd name="T86" fmla="*/ 13 w 31"/>
                <a:gd name="T87" fmla="*/ 0 h 122"/>
                <a:gd name="T88" fmla="*/ 9 w 31"/>
                <a:gd name="T89" fmla="*/ 3 h 122"/>
                <a:gd name="T90" fmla="*/ 1 w 31"/>
                <a:gd name="T91" fmla="*/ 10 h 122"/>
                <a:gd name="T92" fmla="*/ 1 w 31"/>
                <a:gd name="T93" fmla="*/ 10 h 122"/>
                <a:gd name="T94" fmla="*/ 0 w 31"/>
                <a:gd name="T95" fmla="*/ 11 h 122"/>
                <a:gd name="T96" fmla="*/ 0 w 31"/>
                <a:gd name="T97" fmla="*/ 11 h 122"/>
                <a:gd name="T98" fmla="*/ 0 w 31"/>
                <a:gd name="T99" fmla="*/ 120 h 122"/>
                <a:gd name="T100" fmla="*/ 2 w 31"/>
                <a:gd name="T101" fmla="*/ 122 h 122"/>
                <a:gd name="T102" fmla="*/ 19 w 31"/>
                <a:gd name="T103" fmla="*/ 122 h 122"/>
                <a:gd name="T104" fmla="*/ 30 w 31"/>
                <a:gd name="T105" fmla="*/ 116 h 122"/>
                <a:gd name="T106" fmla="*/ 31 w 31"/>
                <a:gd name="T107" fmla="*/ 115 h 122"/>
                <a:gd name="T108" fmla="*/ 31 w 31"/>
                <a:gd name="T109" fmla="*/ 114 h 122"/>
                <a:gd name="T110" fmla="*/ 31 w 31"/>
                <a:gd name="T111" fmla="*/ 17 h 122"/>
                <a:gd name="T112" fmla="*/ 29 w 31"/>
                <a:gd name="T113"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 h="122">
                  <a:moveTo>
                    <a:pt x="22" y="117"/>
                  </a:moveTo>
                  <a:cubicBezTo>
                    <a:pt x="24" y="114"/>
                    <a:pt x="26" y="111"/>
                    <a:pt x="28" y="109"/>
                  </a:cubicBezTo>
                  <a:cubicBezTo>
                    <a:pt x="28" y="110"/>
                    <a:pt x="28" y="112"/>
                    <a:pt x="28" y="113"/>
                  </a:cubicBezTo>
                  <a:cubicBezTo>
                    <a:pt x="26" y="115"/>
                    <a:pt x="24" y="116"/>
                    <a:pt x="22" y="117"/>
                  </a:cubicBezTo>
                  <a:moveTo>
                    <a:pt x="21" y="115"/>
                  </a:moveTo>
                  <a:cubicBezTo>
                    <a:pt x="21" y="114"/>
                    <a:pt x="21" y="112"/>
                    <a:pt x="21" y="110"/>
                  </a:cubicBezTo>
                  <a:cubicBezTo>
                    <a:pt x="21" y="110"/>
                    <a:pt x="21" y="110"/>
                    <a:pt x="21" y="110"/>
                  </a:cubicBezTo>
                  <a:cubicBezTo>
                    <a:pt x="23" y="107"/>
                    <a:pt x="25" y="104"/>
                    <a:pt x="28" y="101"/>
                  </a:cubicBezTo>
                  <a:cubicBezTo>
                    <a:pt x="28" y="102"/>
                    <a:pt x="28" y="104"/>
                    <a:pt x="28" y="106"/>
                  </a:cubicBezTo>
                  <a:cubicBezTo>
                    <a:pt x="25" y="109"/>
                    <a:pt x="23" y="112"/>
                    <a:pt x="21" y="115"/>
                  </a:cubicBezTo>
                  <a:moveTo>
                    <a:pt x="21" y="107"/>
                  </a:moveTo>
                  <a:cubicBezTo>
                    <a:pt x="21" y="106"/>
                    <a:pt x="21" y="105"/>
                    <a:pt x="21" y="104"/>
                  </a:cubicBezTo>
                  <a:cubicBezTo>
                    <a:pt x="21" y="103"/>
                    <a:pt x="21" y="103"/>
                    <a:pt x="21" y="103"/>
                  </a:cubicBezTo>
                  <a:cubicBezTo>
                    <a:pt x="23" y="100"/>
                    <a:pt x="25" y="97"/>
                    <a:pt x="28" y="94"/>
                  </a:cubicBezTo>
                  <a:cubicBezTo>
                    <a:pt x="28" y="95"/>
                    <a:pt x="28" y="97"/>
                    <a:pt x="28" y="98"/>
                  </a:cubicBezTo>
                  <a:cubicBezTo>
                    <a:pt x="25" y="101"/>
                    <a:pt x="23" y="104"/>
                    <a:pt x="21" y="107"/>
                  </a:cubicBezTo>
                  <a:moveTo>
                    <a:pt x="21" y="100"/>
                  </a:moveTo>
                  <a:cubicBezTo>
                    <a:pt x="21" y="99"/>
                    <a:pt x="21" y="97"/>
                    <a:pt x="21" y="96"/>
                  </a:cubicBezTo>
                  <a:cubicBezTo>
                    <a:pt x="23" y="93"/>
                    <a:pt x="25" y="89"/>
                    <a:pt x="28" y="86"/>
                  </a:cubicBezTo>
                  <a:cubicBezTo>
                    <a:pt x="28" y="88"/>
                    <a:pt x="28" y="90"/>
                    <a:pt x="28" y="91"/>
                  </a:cubicBezTo>
                  <a:cubicBezTo>
                    <a:pt x="25" y="94"/>
                    <a:pt x="23" y="97"/>
                    <a:pt x="21" y="100"/>
                  </a:cubicBezTo>
                  <a:moveTo>
                    <a:pt x="21" y="93"/>
                  </a:moveTo>
                  <a:cubicBezTo>
                    <a:pt x="21" y="91"/>
                    <a:pt x="21" y="89"/>
                    <a:pt x="21" y="87"/>
                  </a:cubicBezTo>
                  <a:cubicBezTo>
                    <a:pt x="23" y="84"/>
                    <a:pt x="25" y="81"/>
                    <a:pt x="28" y="78"/>
                  </a:cubicBezTo>
                  <a:cubicBezTo>
                    <a:pt x="28" y="80"/>
                    <a:pt x="28" y="82"/>
                    <a:pt x="28" y="84"/>
                  </a:cubicBezTo>
                  <a:cubicBezTo>
                    <a:pt x="27" y="84"/>
                    <a:pt x="27" y="84"/>
                    <a:pt x="27" y="84"/>
                  </a:cubicBezTo>
                  <a:cubicBezTo>
                    <a:pt x="25" y="87"/>
                    <a:pt x="23" y="90"/>
                    <a:pt x="21" y="93"/>
                  </a:cubicBezTo>
                  <a:moveTo>
                    <a:pt x="21" y="84"/>
                  </a:moveTo>
                  <a:cubicBezTo>
                    <a:pt x="21" y="83"/>
                    <a:pt x="21" y="81"/>
                    <a:pt x="21" y="80"/>
                  </a:cubicBezTo>
                  <a:cubicBezTo>
                    <a:pt x="23" y="76"/>
                    <a:pt x="25" y="73"/>
                    <a:pt x="28" y="70"/>
                  </a:cubicBezTo>
                  <a:cubicBezTo>
                    <a:pt x="28" y="72"/>
                    <a:pt x="28" y="74"/>
                    <a:pt x="28" y="75"/>
                  </a:cubicBezTo>
                  <a:cubicBezTo>
                    <a:pt x="27" y="75"/>
                    <a:pt x="27" y="75"/>
                    <a:pt x="27" y="75"/>
                  </a:cubicBezTo>
                  <a:cubicBezTo>
                    <a:pt x="25" y="78"/>
                    <a:pt x="23" y="81"/>
                    <a:pt x="21" y="84"/>
                  </a:cubicBezTo>
                  <a:moveTo>
                    <a:pt x="21" y="77"/>
                  </a:moveTo>
                  <a:cubicBezTo>
                    <a:pt x="21" y="74"/>
                    <a:pt x="21" y="71"/>
                    <a:pt x="21" y="69"/>
                  </a:cubicBezTo>
                  <a:cubicBezTo>
                    <a:pt x="23" y="65"/>
                    <a:pt x="25" y="62"/>
                    <a:pt x="27" y="58"/>
                  </a:cubicBezTo>
                  <a:cubicBezTo>
                    <a:pt x="27" y="61"/>
                    <a:pt x="27" y="65"/>
                    <a:pt x="28" y="68"/>
                  </a:cubicBezTo>
                  <a:cubicBezTo>
                    <a:pt x="25" y="70"/>
                    <a:pt x="23" y="73"/>
                    <a:pt x="21" y="77"/>
                  </a:cubicBezTo>
                  <a:moveTo>
                    <a:pt x="21" y="65"/>
                  </a:moveTo>
                  <a:cubicBezTo>
                    <a:pt x="21" y="63"/>
                    <a:pt x="21" y="62"/>
                    <a:pt x="21" y="60"/>
                  </a:cubicBezTo>
                  <a:cubicBezTo>
                    <a:pt x="21" y="59"/>
                    <a:pt x="21" y="59"/>
                    <a:pt x="21" y="59"/>
                  </a:cubicBezTo>
                  <a:cubicBezTo>
                    <a:pt x="21" y="59"/>
                    <a:pt x="22" y="59"/>
                    <a:pt x="21" y="58"/>
                  </a:cubicBezTo>
                  <a:cubicBezTo>
                    <a:pt x="21" y="58"/>
                    <a:pt x="21" y="58"/>
                    <a:pt x="21" y="58"/>
                  </a:cubicBezTo>
                  <a:cubicBezTo>
                    <a:pt x="23" y="55"/>
                    <a:pt x="25" y="52"/>
                    <a:pt x="27" y="48"/>
                  </a:cubicBezTo>
                  <a:cubicBezTo>
                    <a:pt x="27" y="51"/>
                    <a:pt x="27" y="53"/>
                    <a:pt x="27" y="55"/>
                  </a:cubicBezTo>
                  <a:cubicBezTo>
                    <a:pt x="25" y="59"/>
                    <a:pt x="23" y="62"/>
                    <a:pt x="21" y="65"/>
                  </a:cubicBezTo>
                  <a:moveTo>
                    <a:pt x="21" y="56"/>
                  </a:moveTo>
                  <a:cubicBezTo>
                    <a:pt x="21" y="54"/>
                    <a:pt x="21" y="52"/>
                    <a:pt x="20" y="51"/>
                  </a:cubicBezTo>
                  <a:cubicBezTo>
                    <a:pt x="22" y="46"/>
                    <a:pt x="25" y="42"/>
                    <a:pt x="27" y="38"/>
                  </a:cubicBezTo>
                  <a:cubicBezTo>
                    <a:pt x="27" y="40"/>
                    <a:pt x="27" y="42"/>
                    <a:pt x="27" y="45"/>
                  </a:cubicBezTo>
                  <a:cubicBezTo>
                    <a:pt x="25" y="49"/>
                    <a:pt x="23" y="52"/>
                    <a:pt x="21" y="56"/>
                  </a:cubicBezTo>
                  <a:moveTo>
                    <a:pt x="20" y="46"/>
                  </a:moveTo>
                  <a:cubicBezTo>
                    <a:pt x="20" y="43"/>
                    <a:pt x="20" y="39"/>
                    <a:pt x="20" y="36"/>
                  </a:cubicBezTo>
                  <a:cubicBezTo>
                    <a:pt x="21" y="36"/>
                    <a:pt x="21" y="36"/>
                    <a:pt x="21" y="36"/>
                  </a:cubicBezTo>
                  <a:cubicBezTo>
                    <a:pt x="23" y="33"/>
                    <a:pt x="25" y="30"/>
                    <a:pt x="27" y="27"/>
                  </a:cubicBezTo>
                  <a:cubicBezTo>
                    <a:pt x="27" y="29"/>
                    <a:pt x="27" y="32"/>
                    <a:pt x="27" y="34"/>
                  </a:cubicBezTo>
                  <a:cubicBezTo>
                    <a:pt x="25" y="38"/>
                    <a:pt x="22" y="42"/>
                    <a:pt x="20" y="46"/>
                  </a:cubicBezTo>
                  <a:moveTo>
                    <a:pt x="20" y="33"/>
                  </a:moveTo>
                  <a:cubicBezTo>
                    <a:pt x="20" y="30"/>
                    <a:pt x="20" y="27"/>
                    <a:pt x="20" y="24"/>
                  </a:cubicBezTo>
                  <a:cubicBezTo>
                    <a:pt x="23" y="21"/>
                    <a:pt x="25" y="17"/>
                    <a:pt x="27" y="14"/>
                  </a:cubicBezTo>
                  <a:cubicBezTo>
                    <a:pt x="27" y="17"/>
                    <a:pt x="27" y="21"/>
                    <a:pt x="27" y="24"/>
                  </a:cubicBezTo>
                  <a:cubicBezTo>
                    <a:pt x="27" y="25"/>
                    <a:pt x="26" y="25"/>
                    <a:pt x="26" y="26"/>
                  </a:cubicBezTo>
                  <a:cubicBezTo>
                    <a:pt x="24" y="28"/>
                    <a:pt x="22" y="31"/>
                    <a:pt x="20" y="33"/>
                  </a:cubicBezTo>
                  <a:moveTo>
                    <a:pt x="17" y="119"/>
                  </a:moveTo>
                  <a:cubicBezTo>
                    <a:pt x="12" y="118"/>
                    <a:pt x="9" y="118"/>
                    <a:pt x="4" y="118"/>
                  </a:cubicBezTo>
                  <a:cubicBezTo>
                    <a:pt x="4" y="109"/>
                    <a:pt x="4" y="91"/>
                    <a:pt x="4" y="73"/>
                  </a:cubicBezTo>
                  <a:cubicBezTo>
                    <a:pt x="4" y="49"/>
                    <a:pt x="4" y="23"/>
                    <a:pt x="4" y="13"/>
                  </a:cubicBezTo>
                  <a:cubicBezTo>
                    <a:pt x="7" y="13"/>
                    <a:pt x="10" y="13"/>
                    <a:pt x="13" y="13"/>
                  </a:cubicBezTo>
                  <a:cubicBezTo>
                    <a:pt x="14" y="13"/>
                    <a:pt x="16" y="13"/>
                    <a:pt x="17" y="13"/>
                  </a:cubicBezTo>
                  <a:cubicBezTo>
                    <a:pt x="17" y="15"/>
                    <a:pt x="17" y="18"/>
                    <a:pt x="17" y="21"/>
                  </a:cubicBezTo>
                  <a:cubicBezTo>
                    <a:pt x="17" y="40"/>
                    <a:pt x="17" y="80"/>
                    <a:pt x="17" y="104"/>
                  </a:cubicBezTo>
                  <a:cubicBezTo>
                    <a:pt x="17" y="110"/>
                    <a:pt x="17" y="115"/>
                    <a:pt x="17" y="119"/>
                  </a:cubicBezTo>
                  <a:moveTo>
                    <a:pt x="20" y="21"/>
                  </a:moveTo>
                  <a:cubicBezTo>
                    <a:pt x="20" y="17"/>
                    <a:pt x="20" y="14"/>
                    <a:pt x="20" y="13"/>
                  </a:cubicBezTo>
                  <a:cubicBezTo>
                    <a:pt x="20" y="13"/>
                    <a:pt x="20" y="13"/>
                    <a:pt x="20" y="13"/>
                  </a:cubicBezTo>
                  <a:cubicBezTo>
                    <a:pt x="23" y="10"/>
                    <a:pt x="25" y="8"/>
                    <a:pt x="27" y="6"/>
                  </a:cubicBezTo>
                  <a:cubicBezTo>
                    <a:pt x="27" y="7"/>
                    <a:pt x="27" y="9"/>
                    <a:pt x="27" y="11"/>
                  </a:cubicBezTo>
                  <a:cubicBezTo>
                    <a:pt x="25" y="14"/>
                    <a:pt x="23" y="17"/>
                    <a:pt x="20" y="21"/>
                  </a:cubicBezTo>
                  <a:moveTo>
                    <a:pt x="18" y="10"/>
                  </a:moveTo>
                  <a:cubicBezTo>
                    <a:pt x="17" y="10"/>
                    <a:pt x="12" y="9"/>
                    <a:pt x="7" y="9"/>
                  </a:cubicBezTo>
                  <a:cubicBezTo>
                    <a:pt x="10" y="6"/>
                    <a:pt x="13" y="4"/>
                    <a:pt x="14" y="3"/>
                  </a:cubicBezTo>
                  <a:cubicBezTo>
                    <a:pt x="15" y="3"/>
                    <a:pt x="19" y="3"/>
                    <a:pt x="23" y="3"/>
                  </a:cubicBezTo>
                  <a:cubicBezTo>
                    <a:pt x="23" y="3"/>
                    <a:pt x="24" y="3"/>
                    <a:pt x="25" y="3"/>
                  </a:cubicBezTo>
                  <a:cubicBezTo>
                    <a:pt x="23" y="5"/>
                    <a:pt x="21" y="7"/>
                    <a:pt x="18" y="10"/>
                  </a:cubicBezTo>
                  <a:moveTo>
                    <a:pt x="29" y="0"/>
                  </a:moveTo>
                  <a:cubicBezTo>
                    <a:pt x="28" y="0"/>
                    <a:pt x="28" y="0"/>
                    <a:pt x="28" y="0"/>
                  </a:cubicBezTo>
                  <a:cubicBezTo>
                    <a:pt x="27" y="0"/>
                    <a:pt x="25" y="0"/>
                    <a:pt x="23" y="0"/>
                  </a:cubicBezTo>
                  <a:cubicBezTo>
                    <a:pt x="18" y="0"/>
                    <a:pt x="13" y="0"/>
                    <a:pt x="13" y="0"/>
                  </a:cubicBezTo>
                  <a:cubicBezTo>
                    <a:pt x="13" y="0"/>
                    <a:pt x="12" y="0"/>
                    <a:pt x="12" y="0"/>
                  </a:cubicBezTo>
                  <a:cubicBezTo>
                    <a:pt x="12" y="0"/>
                    <a:pt x="11" y="1"/>
                    <a:pt x="9" y="3"/>
                  </a:cubicBezTo>
                  <a:cubicBezTo>
                    <a:pt x="7" y="5"/>
                    <a:pt x="4" y="7"/>
                    <a:pt x="1" y="10"/>
                  </a:cubicBezTo>
                  <a:cubicBezTo>
                    <a:pt x="1" y="10"/>
                    <a:pt x="1" y="10"/>
                    <a:pt x="1" y="10"/>
                  </a:cubicBezTo>
                  <a:cubicBezTo>
                    <a:pt x="1" y="10"/>
                    <a:pt x="1" y="10"/>
                    <a:pt x="1" y="10"/>
                  </a:cubicBezTo>
                  <a:cubicBezTo>
                    <a:pt x="1" y="10"/>
                    <a:pt x="1" y="10"/>
                    <a:pt x="1" y="10"/>
                  </a:cubicBezTo>
                  <a:cubicBezTo>
                    <a:pt x="0" y="10"/>
                    <a:pt x="0" y="10"/>
                    <a:pt x="0" y="10"/>
                  </a:cubicBezTo>
                  <a:cubicBezTo>
                    <a:pt x="0" y="11"/>
                    <a:pt x="0" y="11"/>
                    <a:pt x="0" y="11"/>
                  </a:cubicBezTo>
                  <a:cubicBezTo>
                    <a:pt x="0" y="11"/>
                    <a:pt x="0" y="11"/>
                    <a:pt x="0" y="11"/>
                  </a:cubicBezTo>
                  <a:cubicBezTo>
                    <a:pt x="0" y="11"/>
                    <a:pt x="0" y="11"/>
                    <a:pt x="0" y="11"/>
                  </a:cubicBezTo>
                  <a:cubicBezTo>
                    <a:pt x="0" y="19"/>
                    <a:pt x="1" y="47"/>
                    <a:pt x="1" y="73"/>
                  </a:cubicBezTo>
                  <a:cubicBezTo>
                    <a:pt x="1" y="93"/>
                    <a:pt x="1" y="111"/>
                    <a:pt x="0" y="120"/>
                  </a:cubicBezTo>
                  <a:cubicBezTo>
                    <a:pt x="1" y="120"/>
                    <a:pt x="1" y="120"/>
                    <a:pt x="1" y="120"/>
                  </a:cubicBezTo>
                  <a:cubicBezTo>
                    <a:pt x="1" y="121"/>
                    <a:pt x="2" y="121"/>
                    <a:pt x="2" y="122"/>
                  </a:cubicBezTo>
                  <a:cubicBezTo>
                    <a:pt x="9" y="122"/>
                    <a:pt x="12" y="122"/>
                    <a:pt x="18" y="122"/>
                  </a:cubicBezTo>
                  <a:cubicBezTo>
                    <a:pt x="18" y="122"/>
                    <a:pt x="19" y="122"/>
                    <a:pt x="19" y="122"/>
                  </a:cubicBezTo>
                  <a:cubicBezTo>
                    <a:pt x="19" y="122"/>
                    <a:pt x="19" y="122"/>
                    <a:pt x="20" y="122"/>
                  </a:cubicBezTo>
                  <a:cubicBezTo>
                    <a:pt x="23" y="120"/>
                    <a:pt x="27" y="118"/>
                    <a:pt x="30" y="116"/>
                  </a:cubicBezTo>
                  <a:cubicBezTo>
                    <a:pt x="31" y="115"/>
                    <a:pt x="31" y="115"/>
                    <a:pt x="31" y="115"/>
                  </a:cubicBezTo>
                  <a:cubicBezTo>
                    <a:pt x="31" y="115"/>
                    <a:pt x="31" y="115"/>
                    <a:pt x="31" y="115"/>
                  </a:cubicBezTo>
                  <a:cubicBezTo>
                    <a:pt x="31" y="115"/>
                    <a:pt x="31" y="115"/>
                    <a:pt x="31" y="115"/>
                  </a:cubicBezTo>
                  <a:cubicBezTo>
                    <a:pt x="31" y="115"/>
                    <a:pt x="31" y="115"/>
                    <a:pt x="31" y="114"/>
                  </a:cubicBezTo>
                  <a:cubicBezTo>
                    <a:pt x="31" y="106"/>
                    <a:pt x="31" y="77"/>
                    <a:pt x="31" y="51"/>
                  </a:cubicBezTo>
                  <a:cubicBezTo>
                    <a:pt x="31" y="38"/>
                    <a:pt x="31" y="26"/>
                    <a:pt x="31" y="17"/>
                  </a:cubicBezTo>
                  <a:cubicBezTo>
                    <a:pt x="31" y="7"/>
                    <a:pt x="31" y="1"/>
                    <a:pt x="31" y="1"/>
                  </a:cubicBezTo>
                  <a:cubicBezTo>
                    <a:pt x="31" y="0"/>
                    <a:pt x="30" y="0"/>
                    <a:pt x="2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2" name="Freeform 804"/>
            <p:cNvSpPr>
              <a:spLocks noEditPoints="1"/>
            </p:cNvSpPr>
            <p:nvPr/>
          </p:nvSpPr>
          <p:spPr bwMode="auto">
            <a:xfrm>
              <a:off x="906074" y="5450971"/>
              <a:ext cx="65415" cy="144272"/>
            </a:xfrm>
            <a:custGeom>
              <a:avLst/>
              <a:gdLst>
                <a:gd name="T0" fmla="*/ 21 w 31"/>
                <a:gd name="T1" fmla="*/ 61 h 68"/>
                <a:gd name="T2" fmla="*/ 28 w 31"/>
                <a:gd name="T3" fmla="*/ 56 h 68"/>
                <a:gd name="T4" fmla="*/ 21 w 31"/>
                <a:gd name="T5" fmla="*/ 64 h 68"/>
                <a:gd name="T6" fmla="*/ 21 w 31"/>
                <a:gd name="T7" fmla="*/ 55 h 68"/>
                <a:gd name="T8" fmla="*/ 28 w 31"/>
                <a:gd name="T9" fmla="*/ 43 h 68"/>
                <a:gd name="T10" fmla="*/ 27 w 31"/>
                <a:gd name="T11" fmla="*/ 49 h 68"/>
                <a:gd name="T12" fmla="*/ 21 w 31"/>
                <a:gd name="T13" fmla="*/ 51 h 68"/>
                <a:gd name="T14" fmla="*/ 28 w 31"/>
                <a:gd name="T15" fmla="*/ 34 h 68"/>
                <a:gd name="T16" fmla="*/ 28 w 31"/>
                <a:gd name="T17" fmla="*/ 41 h 68"/>
                <a:gd name="T18" fmla="*/ 26 w 31"/>
                <a:gd name="T19" fmla="*/ 41 h 68"/>
                <a:gd name="T20" fmla="*/ 21 w 31"/>
                <a:gd name="T21" fmla="*/ 42 h 68"/>
                <a:gd name="T22" fmla="*/ 28 w 31"/>
                <a:gd name="T23" fmla="*/ 24 h 68"/>
                <a:gd name="T24" fmla="*/ 26 w 31"/>
                <a:gd name="T25" fmla="*/ 33 h 68"/>
                <a:gd name="T26" fmla="*/ 21 w 31"/>
                <a:gd name="T27" fmla="*/ 32 h 68"/>
                <a:gd name="T28" fmla="*/ 28 w 31"/>
                <a:gd name="T29" fmla="*/ 16 h 68"/>
                <a:gd name="T30" fmla="*/ 27 w 31"/>
                <a:gd name="T31" fmla="*/ 21 h 68"/>
                <a:gd name="T32" fmla="*/ 17 w 31"/>
                <a:gd name="T33" fmla="*/ 65 h 68"/>
                <a:gd name="T34" fmla="*/ 4 w 31"/>
                <a:gd name="T35" fmla="*/ 41 h 68"/>
                <a:gd name="T36" fmla="*/ 13 w 31"/>
                <a:gd name="T37" fmla="*/ 14 h 68"/>
                <a:gd name="T38" fmla="*/ 17 w 31"/>
                <a:gd name="T39" fmla="*/ 26 h 68"/>
                <a:gd name="T40" fmla="*/ 17 w 31"/>
                <a:gd name="T41" fmla="*/ 65 h 68"/>
                <a:gd name="T42" fmla="*/ 21 w 31"/>
                <a:gd name="T43" fmla="*/ 20 h 68"/>
                <a:gd name="T44" fmla="*/ 28 w 31"/>
                <a:gd name="T45" fmla="*/ 13 h 68"/>
                <a:gd name="T46" fmla="*/ 21 w 31"/>
                <a:gd name="T47" fmla="*/ 23 h 68"/>
                <a:gd name="T48" fmla="*/ 20 w 31"/>
                <a:gd name="T49" fmla="*/ 13 h 68"/>
                <a:gd name="T50" fmla="*/ 27 w 31"/>
                <a:gd name="T51" fmla="*/ 8 h 68"/>
                <a:gd name="T52" fmla="*/ 18 w 31"/>
                <a:gd name="T53" fmla="*/ 10 h 68"/>
                <a:gd name="T54" fmla="*/ 14 w 31"/>
                <a:gd name="T55" fmla="*/ 4 h 68"/>
                <a:gd name="T56" fmla="*/ 25 w 31"/>
                <a:gd name="T57" fmla="*/ 4 h 68"/>
                <a:gd name="T58" fmla="*/ 23 w 31"/>
                <a:gd name="T59" fmla="*/ 0 h 68"/>
                <a:gd name="T60" fmla="*/ 12 w 31"/>
                <a:gd name="T61" fmla="*/ 1 h 68"/>
                <a:gd name="T62" fmla="*/ 1 w 31"/>
                <a:gd name="T63" fmla="*/ 10 h 68"/>
                <a:gd name="T64" fmla="*/ 1 w 31"/>
                <a:gd name="T65" fmla="*/ 10 h 68"/>
                <a:gd name="T66" fmla="*/ 1 w 31"/>
                <a:gd name="T67" fmla="*/ 11 h 68"/>
                <a:gd name="T68" fmla="*/ 1 w 31"/>
                <a:gd name="T69" fmla="*/ 11 h 68"/>
                <a:gd name="T70" fmla="*/ 1 w 31"/>
                <a:gd name="T71" fmla="*/ 41 h 68"/>
                <a:gd name="T72" fmla="*/ 1 w 31"/>
                <a:gd name="T73" fmla="*/ 66 h 68"/>
                <a:gd name="T74" fmla="*/ 18 w 31"/>
                <a:gd name="T75" fmla="*/ 68 h 68"/>
                <a:gd name="T76" fmla="*/ 20 w 31"/>
                <a:gd name="T77" fmla="*/ 68 h 68"/>
                <a:gd name="T78" fmla="*/ 23 w 31"/>
                <a:gd name="T79" fmla="*/ 67 h 68"/>
                <a:gd name="T80" fmla="*/ 24 w 31"/>
                <a:gd name="T81" fmla="*/ 66 h 68"/>
                <a:gd name="T82" fmla="*/ 31 w 31"/>
                <a:gd name="T83" fmla="*/ 61 h 68"/>
                <a:gd name="T84" fmla="*/ 31 w 31"/>
                <a:gd name="T85" fmla="*/ 61 h 68"/>
                <a:gd name="T86" fmla="*/ 31 w 31"/>
                <a:gd name="T87" fmla="*/ 5 h 68"/>
                <a:gd name="T88" fmla="*/ 31 w 31"/>
                <a:gd name="T89" fmla="*/ 2 h 68"/>
                <a:gd name="T90" fmla="*/ 31 w 31"/>
                <a:gd name="T91" fmla="*/ 2 h 68"/>
                <a:gd name="T92" fmla="*/ 31 w 31"/>
                <a:gd name="T93" fmla="*/ 2 h 68"/>
                <a:gd name="T94" fmla="*/ 31 w 31"/>
                <a:gd name="T95" fmla="*/ 1 h 68"/>
                <a:gd name="T96" fmla="*/ 29 w 31"/>
                <a:gd name="T9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 h="68">
                  <a:moveTo>
                    <a:pt x="21" y="64"/>
                  </a:moveTo>
                  <a:cubicBezTo>
                    <a:pt x="21" y="63"/>
                    <a:pt x="21" y="62"/>
                    <a:pt x="21" y="61"/>
                  </a:cubicBezTo>
                  <a:cubicBezTo>
                    <a:pt x="23" y="58"/>
                    <a:pt x="25" y="54"/>
                    <a:pt x="28" y="51"/>
                  </a:cubicBezTo>
                  <a:cubicBezTo>
                    <a:pt x="28" y="53"/>
                    <a:pt x="28" y="55"/>
                    <a:pt x="28" y="56"/>
                  </a:cubicBezTo>
                  <a:cubicBezTo>
                    <a:pt x="27" y="58"/>
                    <a:pt x="25" y="60"/>
                    <a:pt x="24" y="62"/>
                  </a:cubicBezTo>
                  <a:cubicBezTo>
                    <a:pt x="23" y="62"/>
                    <a:pt x="22" y="63"/>
                    <a:pt x="21" y="64"/>
                  </a:cubicBezTo>
                  <a:moveTo>
                    <a:pt x="21" y="58"/>
                  </a:moveTo>
                  <a:cubicBezTo>
                    <a:pt x="21" y="57"/>
                    <a:pt x="21" y="56"/>
                    <a:pt x="21" y="55"/>
                  </a:cubicBezTo>
                  <a:cubicBezTo>
                    <a:pt x="21" y="54"/>
                    <a:pt x="21" y="54"/>
                    <a:pt x="21" y="54"/>
                  </a:cubicBezTo>
                  <a:cubicBezTo>
                    <a:pt x="23" y="50"/>
                    <a:pt x="25" y="46"/>
                    <a:pt x="28" y="43"/>
                  </a:cubicBezTo>
                  <a:cubicBezTo>
                    <a:pt x="28" y="45"/>
                    <a:pt x="28" y="47"/>
                    <a:pt x="28" y="48"/>
                  </a:cubicBezTo>
                  <a:cubicBezTo>
                    <a:pt x="27" y="49"/>
                    <a:pt x="27" y="49"/>
                    <a:pt x="27" y="49"/>
                  </a:cubicBezTo>
                  <a:cubicBezTo>
                    <a:pt x="25" y="52"/>
                    <a:pt x="23" y="55"/>
                    <a:pt x="21" y="58"/>
                  </a:cubicBezTo>
                  <a:moveTo>
                    <a:pt x="21" y="51"/>
                  </a:moveTo>
                  <a:cubicBezTo>
                    <a:pt x="21" y="49"/>
                    <a:pt x="21" y="47"/>
                    <a:pt x="21" y="46"/>
                  </a:cubicBezTo>
                  <a:cubicBezTo>
                    <a:pt x="23" y="42"/>
                    <a:pt x="25" y="38"/>
                    <a:pt x="28" y="34"/>
                  </a:cubicBezTo>
                  <a:cubicBezTo>
                    <a:pt x="28" y="37"/>
                    <a:pt x="28" y="39"/>
                    <a:pt x="28" y="41"/>
                  </a:cubicBezTo>
                  <a:cubicBezTo>
                    <a:pt x="28" y="41"/>
                    <a:pt x="28" y="41"/>
                    <a:pt x="28" y="41"/>
                  </a:cubicBezTo>
                  <a:cubicBezTo>
                    <a:pt x="27" y="41"/>
                    <a:pt x="27" y="41"/>
                    <a:pt x="27" y="41"/>
                  </a:cubicBezTo>
                  <a:cubicBezTo>
                    <a:pt x="27" y="41"/>
                    <a:pt x="27" y="41"/>
                    <a:pt x="26" y="41"/>
                  </a:cubicBezTo>
                  <a:cubicBezTo>
                    <a:pt x="24" y="44"/>
                    <a:pt x="23" y="48"/>
                    <a:pt x="21" y="51"/>
                  </a:cubicBezTo>
                  <a:moveTo>
                    <a:pt x="21" y="42"/>
                  </a:moveTo>
                  <a:cubicBezTo>
                    <a:pt x="21" y="40"/>
                    <a:pt x="21" y="37"/>
                    <a:pt x="21" y="35"/>
                  </a:cubicBezTo>
                  <a:cubicBezTo>
                    <a:pt x="23" y="31"/>
                    <a:pt x="25" y="28"/>
                    <a:pt x="28" y="24"/>
                  </a:cubicBezTo>
                  <a:cubicBezTo>
                    <a:pt x="28" y="26"/>
                    <a:pt x="28" y="29"/>
                    <a:pt x="28" y="31"/>
                  </a:cubicBezTo>
                  <a:cubicBezTo>
                    <a:pt x="27" y="32"/>
                    <a:pt x="27" y="32"/>
                    <a:pt x="26" y="33"/>
                  </a:cubicBezTo>
                  <a:cubicBezTo>
                    <a:pt x="24" y="36"/>
                    <a:pt x="23" y="39"/>
                    <a:pt x="21" y="42"/>
                  </a:cubicBezTo>
                  <a:moveTo>
                    <a:pt x="21" y="32"/>
                  </a:moveTo>
                  <a:cubicBezTo>
                    <a:pt x="21" y="30"/>
                    <a:pt x="21" y="28"/>
                    <a:pt x="21" y="26"/>
                  </a:cubicBezTo>
                  <a:cubicBezTo>
                    <a:pt x="23" y="22"/>
                    <a:pt x="25" y="19"/>
                    <a:pt x="28" y="16"/>
                  </a:cubicBezTo>
                  <a:cubicBezTo>
                    <a:pt x="28" y="18"/>
                    <a:pt x="28" y="19"/>
                    <a:pt x="28" y="21"/>
                  </a:cubicBezTo>
                  <a:cubicBezTo>
                    <a:pt x="27" y="21"/>
                    <a:pt x="27" y="21"/>
                    <a:pt x="27" y="21"/>
                  </a:cubicBezTo>
                  <a:cubicBezTo>
                    <a:pt x="25" y="25"/>
                    <a:pt x="23" y="28"/>
                    <a:pt x="21" y="32"/>
                  </a:cubicBezTo>
                  <a:moveTo>
                    <a:pt x="17" y="65"/>
                  </a:moveTo>
                  <a:cubicBezTo>
                    <a:pt x="12" y="64"/>
                    <a:pt x="9" y="64"/>
                    <a:pt x="4" y="64"/>
                  </a:cubicBezTo>
                  <a:cubicBezTo>
                    <a:pt x="4" y="56"/>
                    <a:pt x="4" y="48"/>
                    <a:pt x="4" y="41"/>
                  </a:cubicBezTo>
                  <a:cubicBezTo>
                    <a:pt x="4" y="31"/>
                    <a:pt x="4" y="21"/>
                    <a:pt x="4" y="13"/>
                  </a:cubicBezTo>
                  <a:cubicBezTo>
                    <a:pt x="7" y="13"/>
                    <a:pt x="10" y="13"/>
                    <a:pt x="13" y="14"/>
                  </a:cubicBezTo>
                  <a:cubicBezTo>
                    <a:pt x="14" y="14"/>
                    <a:pt x="16" y="14"/>
                    <a:pt x="17" y="14"/>
                  </a:cubicBezTo>
                  <a:cubicBezTo>
                    <a:pt x="17" y="16"/>
                    <a:pt x="17" y="21"/>
                    <a:pt x="17" y="26"/>
                  </a:cubicBezTo>
                  <a:cubicBezTo>
                    <a:pt x="17" y="35"/>
                    <a:pt x="17" y="45"/>
                    <a:pt x="17" y="55"/>
                  </a:cubicBezTo>
                  <a:cubicBezTo>
                    <a:pt x="17" y="58"/>
                    <a:pt x="17" y="62"/>
                    <a:pt x="17" y="65"/>
                  </a:cubicBezTo>
                  <a:moveTo>
                    <a:pt x="21" y="23"/>
                  </a:moveTo>
                  <a:cubicBezTo>
                    <a:pt x="21" y="22"/>
                    <a:pt x="21" y="21"/>
                    <a:pt x="21" y="20"/>
                  </a:cubicBezTo>
                  <a:cubicBezTo>
                    <a:pt x="23" y="16"/>
                    <a:pt x="25" y="13"/>
                    <a:pt x="27" y="10"/>
                  </a:cubicBezTo>
                  <a:cubicBezTo>
                    <a:pt x="27" y="11"/>
                    <a:pt x="27" y="12"/>
                    <a:pt x="28" y="13"/>
                  </a:cubicBezTo>
                  <a:cubicBezTo>
                    <a:pt x="27" y="14"/>
                    <a:pt x="27" y="14"/>
                    <a:pt x="27" y="14"/>
                  </a:cubicBezTo>
                  <a:cubicBezTo>
                    <a:pt x="25" y="16"/>
                    <a:pt x="23" y="20"/>
                    <a:pt x="21" y="23"/>
                  </a:cubicBezTo>
                  <a:moveTo>
                    <a:pt x="20" y="17"/>
                  </a:moveTo>
                  <a:cubicBezTo>
                    <a:pt x="20" y="15"/>
                    <a:pt x="20" y="14"/>
                    <a:pt x="20" y="13"/>
                  </a:cubicBezTo>
                  <a:cubicBezTo>
                    <a:pt x="23" y="10"/>
                    <a:pt x="25" y="8"/>
                    <a:pt x="27" y="6"/>
                  </a:cubicBezTo>
                  <a:cubicBezTo>
                    <a:pt x="27" y="7"/>
                    <a:pt x="27" y="7"/>
                    <a:pt x="27" y="8"/>
                  </a:cubicBezTo>
                  <a:cubicBezTo>
                    <a:pt x="25" y="10"/>
                    <a:pt x="23" y="13"/>
                    <a:pt x="20" y="17"/>
                  </a:cubicBezTo>
                  <a:moveTo>
                    <a:pt x="18" y="10"/>
                  </a:moveTo>
                  <a:cubicBezTo>
                    <a:pt x="17" y="10"/>
                    <a:pt x="12" y="10"/>
                    <a:pt x="7" y="10"/>
                  </a:cubicBezTo>
                  <a:cubicBezTo>
                    <a:pt x="11" y="7"/>
                    <a:pt x="13" y="5"/>
                    <a:pt x="14" y="4"/>
                  </a:cubicBezTo>
                  <a:cubicBezTo>
                    <a:pt x="15" y="4"/>
                    <a:pt x="19" y="4"/>
                    <a:pt x="23" y="4"/>
                  </a:cubicBezTo>
                  <a:cubicBezTo>
                    <a:pt x="23" y="4"/>
                    <a:pt x="24" y="4"/>
                    <a:pt x="25" y="4"/>
                  </a:cubicBezTo>
                  <a:cubicBezTo>
                    <a:pt x="23" y="6"/>
                    <a:pt x="21" y="8"/>
                    <a:pt x="18" y="10"/>
                  </a:cubicBezTo>
                  <a:moveTo>
                    <a:pt x="23" y="0"/>
                  </a:moveTo>
                  <a:cubicBezTo>
                    <a:pt x="18" y="0"/>
                    <a:pt x="13" y="0"/>
                    <a:pt x="13" y="0"/>
                  </a:cubicBezTo>
                  <a:cubicBezTo>
                    <a:pt x="13" y="0"/>
                    <a:pt x="12" y="0"/>
                    <a:pt x="12" y="1"/>
                  </a:cubicBezTo>
                  <a:cubicBezTo>
                    <a:pt x="12" y="1"/>
                    <a:pt x="11" y="2"/>
                    <a:pt x="9" y="3"/>
                  </a:cubicBezTo>
                  <a:cubicBezTo>
                    <a:pt x="7" y="5"/>
                    <a:pt x="4" y="7"/>
                    <a:pt x="1" y="10"/>
                  </a:cubicBezTo>
                  <a:cubicBezTo>
                    <a:pt x="1" y="10"/>
                    <a:pt x="1" y="10"/>
                    <a:pt x="1" y="10"/>
                  </a:cubicBezTo>
                  <a:cubicBezTo>
                    <a:pt x="1" y="10"/>
                    <a:pt x="1" y="10"/>
                    <a:pt x="1" y="10"/>
                  </a:cubicBezTo>
                  <a:cubicBezTo>
                    <a:pt x="1" y="10"/>
                    <a:pt x="1" y="10"/>
                    <a:pt x="1" y="10"/>
                  </a:cubicBezTo>
                  <a:cubicBezTo>
                    <a:pt x="1" y="11"/>
                    <a:pt x="1" y="11"/>
                    <a:pt x="1" y="11"/>
                  </a:cubicBezTo>
                  <a:cubicBezTo>
                    <a:pt x="1" y="11"/>
                    <a:pt x="1" y="11"/>
                    <a:pt x="1" y="11"/>
                  </a:cubicBezTo>
                  <a:cubicBezTo>
                    <a:pt x="1" y="11"/>
                    <a:pt x="1" y="11"/>
                    <a:pt x="1" y="11"/>
                  </a:cubicBezTo>
                  <a:cubicBezTo>
                    <a:pt x="0" y="12"/>
                    <a:pt x="0" y="12"/>
                    <a:pt x="0" y="12"/>
                  </a:cubicBezTo>
                  <a:cubicBezTo>
                    <a:pt x="1" y="20"/>
                    <a:pt x="1" y="30"/>
                    <a:pt x="1" y="41"/>
                  </a:cubicBezTo>
                  <a:cubicBezTo>
                    <a:pt x="1" y="49"/>
                    <a:pt x="1" y="57"/>
                    <a:pt x="1" y="66"/>
                  </a:cubicBezTo>
                  <a:cubicBezTo>
                    <a:pt x="1" y="66"/>
                    <a:pt x="1" y="66"/>
                    <a:pt x="1" y="66"/>
                  </a:cubicBezTo>
                  <a:cubicBezTo>
                    <a:pt x="1" y="67"/>
                    <a:pt x="2" y="67"/>
                    <a:pt x="3" y="68"/>
                  </a:cubicBezTo>
                  <a:cubicBezTo>
                    <a:pt x="9" y="68"/>
                    <a:pt x="12" y="68"/>
                    <a:pt x="18" y="68"/>
                  </a:cubicBezTo>
                  <a:cubicBezTo>
                    <a:pt x="19" y="68"/>
                    <a:pt x="19" y="68"/>
                    <a:pt x="19" y="68"/>
                  </a:cubicBezTo>
                  <a:cubicBezTo>
                    <a:pt x="19" y="68"/>
                    <a:pt x="20" y="68"/>
                    <a:pt x="20" y="68"/>
                  </a:cubicBezTo>
                  <a:cubicBezTo>
                    <a:pt x="21" y="68"/>
                    <a:pt x="22" y="67"/>
                    <a:pt x="23" y="67"/>
                  </a:cubicBezTo>
                  <a:cubicBezTo>
                    <a:pt x="23" y="67"/>
                    <a:pt x="23" y="67"/>
                    <a:pt x="23" y="67"/>
                  </a:cubicBezTo>
                  <a:cubicBezTo>
                    <a:pt x="23" y="67"/>
                    <a:pt x="23" y="67"/>
                    <a:pt x="23" y="67"/>
                  </a:cubicBezTo>
                  <a:cubicBezTo>
                    <a:pt x="24" y="66"/>
                    <a:pt x="24" y="66"/>
                    <a:pt x="24" y="66"/>
                  </a:cubicBezTo>
                  <a:cubicBezTo>
                    <a:pt x="26" y="65"/>
                    <a:pt x="28" y="63"/>
                    <a:pt x="31" y="62"/>
                  </a:cubicBezTo>
                  <a:cubicBezTo>
                    <a:pt x="31" y="61"/>
                    <a:pt x="31" y="61"/>
                    <a:pt x="31" y="61"/>
                  </a:cubicBezTo>
                  <a:cubicBezTo>
                    <a:pt x="31" y="61"/>
                    <a:pt x="31" y="61"/>
                    <a:pt x="31" y="61"/>
                  </a:cubicBezTo>
                  <a:cubicBezTo>
                    <a:pt x="31" y="61"/>
                    <a:pt x="31" y="61"/>
                    <a:pt x="31" y="61"/>
                  </a:cubicBezTo>
                  <a:cubicBezTo>
                    <a:pt x="31" y="61"/>
                    <a:pt x="31" y="61"/>
                    <a:pt x="31" y="60"/>
                  </a:cubicBezTo>
                  <a:cubicBezTo>
                    <a:pt x="31" y="45"/>
                    <a:pt x="31" y="15"/>
                    <a:pt x="31" y="5"/>
                  </a:cubicBezTo>
                  <a:cubicBezTo>
                    <a:pt x="31" y="4"/>
                    <a:pt x="31" y="4"/>
                    <a:pt x="31" y="3"/>
                  </a:cubicBezTo>
                  <a:cubicBezTo>
                    <a:pt x="31" y="2"/>
                    <a:pt x="31" y="2"/>
                    <a:pt x="31" y="2"/>
                  </a:cubicBezTo>
                  <a:cubicBezTo>
                    <a:pt x="31" y="2"/>
                    <a:pt x="31" y="2"/>
                    <a:pt x="31" y="2"/>
                  </a:cubicBezTo>
                  <a:cubicBezTo>
                    <a:pt x="31" y="2"/>
                    <a:pt x="31" y="2"/>
                    <a:pt x="31" y="2"/>
                  </a:cubicBezTo>
                  <a:cubicBezTo>
                    <a:pt x="31" y="2"/>
                    <a:pt x="31" y="2"/>
                    <a:pt x="31" y="2"/>
                  </a:cubicBezTo>
                  <a:cubicBezTo>
                    <a:pt x="31" y="2"/>
                    <a:pt x="31" y="2"/>
                    <a:pt x="31" y="2"/>
                  </a:cubicBezTo>
                  <a:cubicBezTo>
                    <a:pt x="31" y="2"/>
                    <a:pt x="31" y="2"/>
                    <a:pt x="31" y="2"/>
                  </a:cubicBezTo>
                  <a:cubicBezTo>
                    <a:pt x="31" y="1"/>
                    <a:pt x="31" y="1"/>
                    <a:pt x="31" y="1"/>
                  </a:cubicBezTo>
                  <a:cubicBezTo>
                    <a:pt x="31" y="1"/>
                    <a:pt x="31" y="1"/>
                    <a:pt x="31" y="1"/>
                  </a:cubicBezTo>
                  <a:cubicBezTo>
                    <a:pt x="30" y="1"/>
                    <a:pt x="30" y="0"/>
                    <a:pt x="29" y="0"/>
                  </a:cubicBezTo>
                  <a:cubicBezTo>
                    <a:pt x="28" y="0"/>
                    <a:pt x="25" y="0"/>
                    <a:pt x="2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3" name="Freeform 805"/>
            <p:cNvSpPr>
              <a:spLocks noEditPoints="1"/>
            </p:cNvSpPr>
            <p:nvPr/>
          </p:nvSpPr>
          <p:spPr bwMode="auto">
            <a:xfrm>
              <a:off x="1122035" y="5427672"/>
              <a:ext cx="66311" cy="167571"/>
            </a:xfrm>
            <a:custGeom>
              <a:avLst/>
              <a:gdLst>
                <a:gd name="T0" fmla="*/ 27 w 31"/>
                <a:gd name="T1" fmla="*/ 67 h 79"/>
                <a:gd name="T2" fmla="*/ 23 w 31"/>
                <a:gd name="T3" fmla="*/ 73 h 79"/>
                <a:gd name="T4" fmla="*/ 20 w 31"/>
                <a:gd name="T5" fmla="*/ 67 h 79"/>
                <a:gd name="T6" fmla="*/ 20 w 31"/>
                <a:gd name="T7" fmla="*/ 67 h 79"/>
                <a:gd name="T8" fmla="*/ 27 w 31"/>
                <a:gd name="T9" fmla="*/ 64 h 79"/>
                <a:gd name="T10" fmla="*/ 20 w 31"/>
                <a:gd name="T11" fmla="*/ 64 h 79"/>
                <a:gd name="T12" fmla="*/ 21 w 31"/>
                <a:gd name="T13" fmla="*/ 59 h 79"/>
                <a:gd name="T14" fmla="*/ 27 w 31"/>
                <a:gd name="T15" fmla="*/ 56 h 79"/>
                <a:gd name="T16" fmla="*/ 20 w 31"/>
                <a:gd name="T17" fmla="*/ 64 h 79"/>
                <a:gd name="T18" fmla="*/ 20 w 31"/>
                <a:gd name="T19" fmla="*/ 51 h 79"/>
                <a:gd name="T20" fmla="*/ 27 w 31"/>
                <a:gd name="T21" fmla="*/ 43 h 79"/>
                <a:gd name="T22" fmla="*/ 26 w 31"/>
                <a:gd name="T23" fmla="*/ 47 h 79"/>
                <a:gd name="T24" fmla="*/ 20 w 31"/>
                <a:gd name="T25" fmla="*/ 48 h 79"/>
                <a:gd name="T26" fmla="*/ 27 w 31"/>
                <a:gd name="T27" fmla="*/ 33 h 79"/>
                <a:gd name="T28" fmla="*/ 27 w 31"/>
                <a:gd name="T29" fmla="*/ 40 h 79"/>
                <a:gd name="T30" fmla="*/ 20 w 31"/>
                <a:gd name="T31" fmla="*/ 39 h 79"/>
                <a:gd name="T32" fmla="*/ 21 w 31"/>
                <a:gd name="T33" fmla="*/ 33 h 79"/>
                <a:gd name="T34" fmla="*/ 27 w 31"/>
                <a:gd name="T35" fmla="*/ 30 h 79"/>
                <a:gd name="T36" fmla="*/ 20 w 31"/>
                <a:gd name="T37" fmla="*/ 39 h 79"/>
                <a:gd name="T38" fmla="*/ 20 w 31"/>
                <a:gd name="T39" fmla="*/ 27 h 79"/>
                <a:gd name="T40" fmla="*/ 22 w 31"/>
                <a:gd name="T41" fmla="*/ 26 h 79"/>
                <a:gd name="T42" fmla="*/ 27 w 31"/>
                <a:gd name="T43" fmla="*/ 19 h 79"/>
                <a:gd name="T44" fmla="*/ 27 w 31"/>
                <a:gd name="T45" fmla="*/ 24 h 79"/>
                <a:gd name="T46" fmla="*/ 26 w 31"/>
                <a:gd name="T47" fmla="*/ 24 h 79"/>
                <a:gd name="T48" fmla="*/ 17 w 31"/>
                <a:gd name="T49" fmla="*/ 76 h 79"/>
                <a:gd name="T50" fmla="*/ 4 w 31"/>
                <a:gd name="T51" fmla="*/ 47 h 79"/>
                <a:gd name="T52" fmla="*/ 12 w 31"/>
                <a:gd name="T53" fmla="*/ 13 h 79"/>
                <a:gd name="T54" fmla="*/ 16 w 31"/>
                <a:gd name="T55" fmla="*/ 30 h 79"/>
                <a:gd name="T56" fmla="*/ 17 w 31"/>
                <a:gd name="T57" fmla="*/ 76 h 79"/>
                <a:gd name="T58" fmla="*/ 20 w 31"/>
                <a:gd name="T59" fmla="*/ 21 h 79"/>
                <a:gd name="T60" fmla="*/ 27 w 31"/>
                <a:gd name="T61" fmla="*/ 17 h 79"/>
                <a:gd name="T62" fmla="*/ 20 w 31"/>
                <a:gd name="T63" fmla="*/ 24 h 79"/>
                <a:gd name="T64" fmla="*/ 20 w 31"/>
                <a:gd name="T65" fmla="*/ 13 h 79"/>
                <a:gd name="T66" fmla="*/ 27 w 31"/>
                <a:gd name="T67" fmla="*/ 9 h 79"/>
                <a:gd name="T68" fmla="*/ 20 w 31"/>
                <a:gd name="T69" fmla="*/ 18 h 79"/>
                <a:gd name="T70" fmla="*/ 6 w 31"/>
                <a:gd name="T71" fmla="*/ 9 h 79"/>
                <a:gd name="T72" fmla="*/ 22 w 31"/>
                <a:gd name="T73" fmla="*/ 3 h 79"/>
                <a:gd name="T74" fmla="*/ 18 w 31"/>
                <a:gd name="T75" fmla="*/ 10 h 79"/>
                <a:gd name="T76" fmla="*/ 12 w 31"/>
                <a:gd name="T77" fmla="*/ 0 h 79"/>
                <a:gd name="T78" fmla="*/ 8 w 31"/>
                <a:gd name="T79" fmla="*/ 3 h 79"/>
                <a:gd name="T80" fmla="*/ 0 w 31"/>
                <a:gd name="T81" fmla="*/ 10 h 79"/>
                <a:gd name="T82" fmla="*/ 0 w 31"/>
                <a:gd name="T83" fmla="*/ 10 h 79"/>
                <a:gd name="T84" fmla="*/ 0 w 31"/>
                <a:gd name="T85" fmla="*/ 11 h 79"/>
                <a:gd name="T86" fmla="*/ 0 w 31"/>
                <a:gd name="T87" fmla="*/ 11 h 79"/>
                <a:gd name="T88" fmla="*/ 0 w 31"/>
                <a:gd name="T89" fmla="*/ 77 h 79"/>
                <a:gd name="T90" fmla="*/ 2 w 31"/>
                <a:gd name="T91" fmla="*/ 79 h 79"/>
                <a:gd name="T92" fmla="*/ 18 w 31"/>
                <a:gd name="T93" fmla="*/ 79 h 79"/>
                <a:gd name="T94" fmla="*/ 30 w 31"/>
                <a:gd name="T95" fmla="*/ 73 h 79"/>
                <a:gd name="T96" fmla="*/ 30 w 31"/>
                <a:gd name="T97" fmla="*/ 72 h 79"/>
                <a:gd name="T98" fmla="*/ 31 w 31"/>
                <a:gd name="T99" fmla="*/ 71 h 79"/>
                <a:gd name="T100" fmla="*/ 30 w 31"/>
                <a:gd name="T101" fmla="*/ 3 h 79"/>
                <a:gd name="T102" fmla="*/ 30 w 31"/>
                <a:gd name="T103" fmla="*/ 2 h 79"/>
                <a:gd name="T104" fmla="*/ 30 w 31"/>
                <a:gd name="T105" fmla="*/ 2 h 79"/>
                <a:gd name="T106" fmla="*/ 30 w 31"/>
                <a:gd name="T107" fmla="*/ 1 h 79"/>
                <a:gd name="T108" fmla="*/ 30 w 31"/>
                <a:gd name="T109" fmla="*/ 1 h 79"/>
                <a:gd name="T110" fmla="*/ 22 w 31"/>
                <a:gd name="T11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 h="79">
                  <a:moveTo>
                    <a:pt x="23" y="73"/>
                  </a:moveTo>
                  <a:cubicBezTo>
                    <a:pt x="24" y="71"/>
                    <a:pt x="26" y="69"/>
                    <a:pt x="27" y="67"/>
                  </a:cubicBezTo>
                  <a:cubicBezTo>
                    <a:pt x="27" y="68"/>
                    <a:pt x="27" y="69"/>
                    <a:pt x="27" y="70"/>
                  </a:cubicBezTo>
                  <a:cubicBezTo>
                    <a:pt x="26" y="71"/>
                    <a:pt x="24" y="72"/>
                    <a:pt x="23" y="73"/>
                  </a:cubicBezTo>
                  <a:moveTo>
                    <a:pt x="20" y="74"/>
                  </a:moveTo>
                  <a:cubicBezTo>
                    <a:pt x="20" y="72"/>
                    <a:pt x="20" y="69"/>
                    <a:pt x="20" y="67"/>
                  </a:cubicBezTo>
                  <a:cubicBezTo>
                    <a:pt x="20" y="67"/>
                    <a:pt x="20" y="67"/>
                    <a:pt x="20" y="67"/>
                  </a:cubicBezTo>
                  <a:cubicBezTo>
                    <a:pt x="20" y="67"/>
                    <a:pt x="20" y="67"/>
                    <a:pt x="20" y="67"/>
                  </a:cubicBezTo>
                  <a:cubicBezTo>
                    <a:pt x="22" y="64"/>
                    <a:pt x="25" y="61"/>
                    <a:pt x="27" y="58"/>
                  </a:cubicBezTo>
                  <a:cubicBezTo>
                    <a:pt x="27" y="60"/>
                    <a:pt x="27" y="62"/>
                    <a:pt x="27" y="64"/>
                  </a:cubicBezTo>
                  <a:cubicBezTo>
                    <a:pt x="25" y="67"/>
                    <a:pt x="22" y="70"/>
                    <a:pt x="20" y="74"/>
                  </a:cubicBezTo>
                  <a:moveTo>
                    <a:pt x="20" y="64"/>
                  </a:moveTo>
                  <a:cubicBezTo>
                    <a:pt x="20" y="62"/>
                    <a:pt x="20" y="61"/>
                    <a:pt x="20" y="59"/>
                  </a:cubicBezTo>
                  <a:cubicBezTo>
                    <a:pt x="21" y="59"/>
                    <a:pt x="21" y="59"/>
                    <a:pt x="21" y="59"/>
                  </a:cubicBezTo>
                  <a:cubicBezTo>
                    <a:pt x="23" y="56"/>
                    <a:pt x="25" y="52"/>
                    <a:pt x="27" y="49"/>
                  </a:cubicBezTo>
                  <a:cubicBezTo>
                    <a:pt x="27" y="52"/>
                    <a:pt x="27" y="54"/>
                    <a:pt x="27" y="56"/>
                  </a:cubicBezTo>
                  <a:cubicBezTo>
                    <a:pt x="26" y="56"/>
                    <a:pt x="26" y="56"/>
                    <a:pt x="26" y="56"/>
                  </a:cubicBezTo>
                  <a:cubicBezTo>
                    <a:pt x="24" y="59"/>
                    <a:pt x="22" y="61"/>
                    <a:pt x="20" y="64"/>
                  </a:cubicBezTo>
                  <a:moveTo>
                    <a:pt x="20" y="56"/>
                  </a:moveTo>
                  <a:cubicBezTo>
                    <a:pt x="20" y="54"/>
                    <a:pt x="20" y="52"/>
                    <a:pt x="20" y="51"/>
                  </a:cubicBezTo>
                  <a:cubicBezTo>
                    <a:pt x="21" y="50"/>
                    <a:pt x="21" y="50"/>
                    <a:pt x="21" y="50"/>
                  </a:cubicBezTo>
                  <a:cubicBezTo>
                    <a:pt x="23" y="48"/>
                    <a:pt x="25" y="45"/>
                    <a:pt x="27" y="43"/>
                  </a:cubicBezTo>
                  <a:cubicBezTo>
                    <a:pt x="27" y="44"/>
                    <a:pt x="27" y="45"/>
                    <a:pt x="27" y="47"/>
                  </a:cubicBezTo>
                  <a:cubicBezTo>
                    <a:pt x="26" y="47"/>
                    <a:pt x="26" y="47"/>
                    <a:pt x="26" y="47"/>
                  </a:cubicBezTo>
                  <a:cubicBezTo>
                    <a:pt x="24" y="50"/>
                    <a:pt x="22" y="53"/>
                    <a:pt x="20" y="56"/>
                  </a:cubicBezTo>
                  <a:moveTo>
                    <a:pt x="20" y="48"/>
                  </a:moveTo>
                  <a:cubicBezTo>
                    <a:pt x="20" y="46"/>
                    <a:pt x="20" y="44"/>
                    <a:pt x="20" y="41"/>
                  </a:cubicBezTo>
                  <a:cubicBezTo>
                    <a:pt x="22" y="39"/>
                    <a:pt x="25" y="36"/>
                    <a:pt x="27" y="33"/>
                  </a:cubicBezTo>
                  <a:cubicBezTo>
                    <a:pt x="27" y="35"/>
                    <a:pt x="27" y="38"/>
                    <a:pt x="27" y="40"/>
                  </a:cubicBezTo>
                  <a:cubicBezTo>
                    <a:pt x="27" y="40"/>
                    <a:pt x="27" y="40"/>
                    <a:pt x="27" y="40"/>
                  </a:cubicBezTo>
                  <a:cubicBezTo>
                    <a:pt x="25" y="43"/>
                    <a:pt x="22" y="46"/>
                    <a:pt x="20" y="48"/>
                  </a:cubicBezTo>
                  <a:moveTo>
                    <a:pt x="20" y="39"/>
                  </a:moveTo>
                  <a:cubicBezTo>
                    <a:pt x="20" y="37"/>
                    <a:pt x="20" y="35"/>
                    <a:pt x="20" y="34"/>
                  </a:cubicBezTo>
                  <a:cubicBezTo>
                    <a:pt x="21" y="33"/>
                    <a:pt x="21" y="33"/>
                    <a:pt x="21" y="33"/>
                  </a:cubicBezTo>
                  <a:cubicBezTo>
                    <a:pt x="23" y="31"/>
                    <a:pt x="25" y="28"/>
                    <a:pt x="27" y="26"/>
                  </a:cubicBezTo>
                  <a:cubicBezTo>
                    <a:pt x="27" y="27"/>
                    <a:pt x="27" y="29"/>
                    <a:pt x="27" y="30"/>
                  </a:cubicBezTo>
                  <a:cubicBezTo>
                    <a:pt x="27" y="30"/>
                    <a:pt x="27" y="30"/>
                    <a:pt x="27" y="30"/>
                  </a:cubicBezTo>
                  <a:cubicBezTo>
                    <a:pt x="24" y="33"/>
                    <a:pt x="22" y="36"/>
                    <a:pt x="20" y="39"/>
                  </a:cubicBezTo>
                  <a:moveTo>
                    <a:pt x="20" y="32"/>
                  </a:moveTo>
                  <a:cubicBezTo>
                    <a:pt x="20" y="30"/>
                    <a:pt x="20" y="29"/>
                    <a:pt x="20" y="27"/>
                  </a:cubicBezTo>
                  <a:cubicBezTo>
                    <a:pt x="20" y="27"/>
                    <a:pt x="21" y="27"/>
                    <a:pt x="21" y="27"/>
                  </a:cubicBezTo>
                  <a:cubicBezTo>
                    <a:pt x="22" y="27"/>
                    <a:pt x="22" y="26"/>
                    <a:pt x="22" y="26"/>
                  </a:cubicBezTo>
                  <a:cubicBezTo>
                    <a:pt x="21" y="25"/>
                    <a:pt x="21" y="25"/>
                    <a:pt x="21" y="25"/>
                  </a:cubicBezTo>
                  <a:cubicBezTo>
                    <a:pt x="23" y="23"/>
                    <a:pt x="25" y="21"/>
                    <a:pt x="27" y="19"/>
                  </a:cubicBezTo>
                  <a:cubicBezTo>
                    <a:pt x="27" y="21"/>
                    <a:pt x="27" y="23"/>
                    <a:pt x="27" y="24"/>
                  </a:cubicBezTo>
                  <a:cubicBezTo>
                    <a:pt x="27" y="24"/>
                    <a:pt x="27" y="24"/>
                    <a:pt x="27" y="24"/>
                  </a:cubicBezTo>
                  <a:cubicBezTo>
                    <a:pt x="27" y="24"/>
                    <a:pt x="26" y="24"/>
                    <a:pt x="26" y="24"/>
                  </a:cubicBezTo>
                  <a:cubicBezTo>
                    <a:pt x="26" y="24"/>
                    <a:pt x="26" y="24"/>
                    <a:pt x="26" y="24"/>
                  </a:cubicBezTo>
                  <a:cubicBezTo>
                    <a:pt x="24" y="27"/>
                    <a:pt x="22" y="29"/>
                    <a:pt x="20" y="32"/>
                  </a:cubicBezTo>
                  <a:moveTo>
                    <a:pt x="17" y="76"/>
                  </a:moveTo>
                  <a:cubicBezTo>
                    <a:pt x="12" y="75"/>
                    <a:pt x="8" y="75"/>
                    <a:pt x="4" y="75"/>
                  </a:cubicBezTo>
                  <a:cubicBezTo>
                    <a:pt x="4" y="67"/>
                    <a:pt x="4" y="57"/>
                    <a:pt x="4" y="47"/>
                  </a:cubicBezTo>
                  <a:cubicBezTo>
                    <a:pt x="4" y="34"/>
                    <a:pt x="4" y="22"/>
                    <a:pt x="3" y="13"/>
                  </a:cubicBezTo>
                  <a:cubicBezTo>
                    <a:pt x="6" y="13"/>
                    <a:pt x="9" y="13"/>
                    <a:pt x="12" y="13"/>
                  </a:cubicBezTo>
                  <a:cubicBezTo>
                    <a:pt x="14" y="13"/>
                    <a:pt x="15" y="13"/>
                    <a:pt x="16" y="13"/>
                  </a:cubicBezTo>
                  <a:cubicBezTo>
                    <a:pt x="16" y="16"/>
                    <a:pt x="16" y="22"/>
                    <a:pt x="16" y="30"/>
                  </a:cubicBezTo>
                  <a:cubicBezTo>
                    <a:pt x="16" y="41"/>
                    <a:pt x="17" y="54"/>
                    <a:pt x="17" y="64"/>
                  </a:cubicBezTo>
                  <a:cubicBezTo>
                    <a:pt x="17" y="69"/>
                    <a:pt x="17" y="73"/>
                    <a:pt x="17" y="76"/>
                  </a:cubicBezTo>
                  <a:moveTo>
                    <a:pt x="20" y="24"/>
                  </a:moveTo>
                  <a:cubicBezTo>
                    <a:pt x="20" y="23"/>
                    <a:pt x="20" y="22"/>
                    <a:pt x="20" y="21"/>
                  </a:cubicBezTo>
                  <a:cubicBezTo>
                    <a:pt x="22" y="18"/>
                    <a:pt x="24" y="15"/>
                    <a:pt x="27" y="12"/>
                  </a:cubicBezTo>
                  <a:cubicBezTo>
                    <a:pt x="27" y="13"/>
                    <a:pt x="27" y="15"/>
                    <a:pt x="27" y="17"/>
                  </a:cubicBezTo>
                  <a:cubicBezTo>
                    <a:pt x="26" y="17"/>
                    <a:pt x="26" y="17"/>
                    <a:pt x="26" y="17"/>
                  </a:cubicBezTo>
                  <a:cubicBezTo>
                    <a:pt x="24" y="20"/>
                    <a:pt x="22" y="22"/>
                    <a:pt x="20" y="24"/>
                  </a:cubicBezTo>
                  <a:moveTo>
                    <a:pt x="20" y="18"/>
                  </a:moveTo>
                  <a:cubicBezTo>
                    <a:pt x="20" y="16"/>
                    <a:pt x="20" y="14"/>
                    <a:pt x="20" y="13"/>
                  </a:cubicBezTo>
                  <a:cubicBezTo>
                    <a:pt x="23" y="10"/>
                    <a:pt x="25" y="8"/>
                    <a:pt x="27" y="6"/>
                  </a:cubicBezTo>
                  <a:cubicBezTo>
                    <a:pt x="27" y="7"/>
                    <a:pt x="27" y="8"/>
                    <a:pt x="27" y="9"/>
                  </a:cubicBezTo>
                  <a:cubicBezTo>
                    <a:pt x="27" y="9"/>
                    <a:pt x="27" y="9"/>
                    <a:pt x="27" y="9"/>
                  </a:cubicBezTo>
                  <a:cubicBezTo>
                    <a:pt x="24" y="12"/>
                    <a:pt x="22" y="15"/>
                    <a:pt x="20" y="18"/>
                  </a:cubicBezTo>
                  <a:moveTo>
                    <a:pt x="18" y="10"/>
                  </a:moveTo>
                  <a:cubicBezTo>
                    <a:pt x="17" y="10"/>
                    <a:pt x="11" y="10"/>
                    <a:pt x="6" y="9"/>
                  </a:cubicBezTo>
                  <a:cubicBezTo>
                    <a:pt x="10" y="7"/>
                    <a:pt x="12" y="4"/>
                    <a:pt x="13" y="4"/>
                  </a:cubicBezTo>
                  <a:cubicBezTo>
                    <a:pt x="15" y="4"/>
                    <a:pt x="18" y="3"/>
                    <a:pt x="22" y="3"/>
                  </a:cubicBezTo>
                  <a:cubicBezTo>
                    <a:pt x="23" y="3"/>
                    <a:pt x="23" y="3"/>
                    <a:pt x="24" y="3"/>
                  </a:cubicBezTo>
                  <a:cubicBezTo>
                    <a:pt x="22" y="5"/>
                    <a:pt x="20" y="7"/>
                    <a:pt x="18" y="10"/>
                  </a:cubicBezTo>
                  <a:moveTo>
                    <a:pt x="22" y="0"/>
                  </a:moveTo>
                  <a:cubicBezTo>
                    <a:pt x="17" y="0"/>
                    <a:pt x="12" y="0"/>
                    <a:pt x="12" y="0"/>
                  </a:cubicBezTo>
                  <a:cubicBezTo>
                    <a:pt x="12" y="0"/>
                    <a:pt x="12" y="0"/>
                    <a:pt x="11" y="0"/>
                  </a:cubicBezTo>
                  <a:cubicBezTo>
                    <a:pt x="11" y="0"/>
                    <a:pt x="10" y="1"/>
                    <a:pt x="8" y="3"/>
                  </a:cubicBezTo>
                  <a:cubicBezTo>
                    <a:pt x="6" y="5"/>
                    <a:pt x="4" y="7"/>
                    <a:pt x="0" y="10"/>
                  </a:cubicBezTo>
                  <a:cubicBezTo>
                    <a:pt x="0" y="10"/>
                    <a:pt x="0" y="10"/>
                    <a:pt x="0" y="10"/>
                  </a:cubicBezTo>
                  <a:cubicBezTo>
                    <a:pt x="0" y="10"/>
                    <a:pt x="0" y="10"/>
                    <a:pt x="0" y="10"/>
                  </a:cubicBezTo>
                  <a:cubicBezTo>
                    <a:pt x="0" y="10"/>
                    <a:pt x="0" y="10"/>
                    <a:pt x="0" y="10"/>
                  </a:cubicBezTo>
                  <a:cubicBezTo>
                    <a:pt x="0" y="10"/>
                    <a:pt x="0" y="10"/>
                    <a:pt x="0" y="10"/>
                  </a:cubicBezTo>
                  <a:cubicBezTo>
                    <a:pt x="0" y="11"/>
                    <a:pt x="0" y="11"/>
                    <a:pt x="0" y="11"/>
                  </a:cubicBezTo>
                  <a:cubicBezTo>
                    <a:pt x="0" y="11"/>
                    <a:pt x="0" y="11"/>
                    <a:pt x="0" y="11"/>
                  </a:cubicBezTo>
                  <a:cubicBezTo>
                    <a:pt x="0" y="11"/>
                    <a:pt x="0" y="11"/>
                    <a:pt x="0" y="11"/>
                  </a:cubicBezTo>
                  <a:cubicBezTo>
                    <a:pt x="0" y="20"/>
                    <a:pt x="0" y="33"/>
                    <a:pt x="0" y="47"/>
                  </a:cubicBezTo>
                  <a:cubicBezTo>
                    <a:pt x="0" y="57"/>
                    <a:pt x="0" y="68"/>
                    <a:pt x="0" y="77"/>
                  </a:cubicBezTo>
                  <a:cubicBezTo>
                    <a:pt x="0" y="77"/>
                    <a:pt x="0" y="77"/>
                    <a:pt x="0" y="77"/>
                  </a:cubicBezTo>
                  <a:cubicBezTo>
                    <a:pt x="0" y="78"/>
                    <a:pt x="1" y="78"/>
                    <a:pt x="2" y="79"/>
                  </a:cubicBezTo>
                  <a:cubicBezTo>
                    <a:pt x="8" y="79"/>
                    <a:pt x="11" y="79"/>
                    <a:pt x="18" y="79"/>
                  </a:cubicBezTo>
                  <a:cubicBezTo>
                    <a:pt x="18" y="79"/>
                    <a:pt x="18" y="79"/>
                    <a:pt x="18" y="79"/>
                  </a:cubicBezTo>
                  <a:cubicBezTo>
                    <a:pt x="19" y="79"/>
                    <a:pt x="19" y="79"/>
                    <a:pt x="19" y="79"/>
                  </a:cubicBezTo>
                  <a:cubicBezTo>
                    <a:pt x="23" y="77"/>
                    <a:pt x="26" y="75"/>
                    <a:pt x="30" y="73"/>
                  </a:cubicBezTo>
                  <a:cubicBezTo>
                    <a:pt x="30" y="72"/>
                    <a:pt x="30" y="72"/>
                    <a:pt x="30" y="72"/>
                  </a:cubicBezTo>
                  <a:cubicBezTo>
                    <a:pt x="30" y="72"/>
                    <a:pt x="30" y="72"/>
                    <a:pt x="30" y="72"/>
                  </a:cubicBezTo>
                  <a:cubicBezTo>
                    <a:pt x="30" y="72"/>
                    <a:pt x="30" y="72"/>
                    <a:pt x="30" y="72"/>
                  </a:cubicBezTo>
                  <a:cubicBezTo>
                    <a:pt x="31" y="72"/>
                    <a:pt x="31" y="72"/>
                    <a:pt x="31" y="71"/>
                  </a:cubicBezTo>
                  <a:cubicBezTo>
                    <a:pt x="31" y="56"/>
                    <a:pt x="30" y="18"/>
                    <a:pt x="30" y="6"/>
                  </a:cubicBezTo>
                  <a:cubicBezTo>
                    <a:pt x="30" y="5"/>
                    <a:pt x="30" y="4"/>
                    <a:pt x="30" y="3"/>
                  </a:cubicBezTo>
                  <a:cubicBezTo>
                    <a:pt x="30" y="2"/>
                    <a:pt x="30" y="2"/>
                    <a:pt x="30" y="2"/>
                  </a:cubicBezTo>
                  <a:cubicBezTo>
                    <a:pt x="30" y="2"/>
                    <a:pt x="30" y="2"/>
                    <a:pt x="30" y="2"/>
                  </a:cubicBezTo>
                  <a:cubicBezTo>
                    <a:pt x="30" y="2"/>
                    <a:pt x="30" y="2"/>
                    <a:pt x="30" y="2"/>
                  </a:cubicBezTo>
                  <a:cubicBezTo>
                    <a:pt x="30" y="2"/>
                    <a:pt x="30" y="2"/>
                    <a:pt x="30" y="2"/>
                  </a:cubicBezTo>
                  <a:cubicBezTo>
                    <a:pt x="30" y="1"/>
                    <a:pt x="30" y="1"/>
                    <a:pt x="30" y="1"/>
                  </a:cubicBezTo>
                  <a:cubicBezTo>
                    <a:pt x="30" y="1"/>
                    <a:pt x="30" y="1"/>
                    <a:pt x="30" y="1"/>
                  </a:cubicBezTo>
                  <a:cubicBezTo>
                    <a:pt x="30" y="1"/>
                    <a:pt x="30" y="1"/>
                    <a:pt x="30" y="1"/>
                  </a:cubicBezTo>
                  <a:cubicBezTo>
                    <a:pt x="30" y="1"/>
                    <a:pt x="30" y="1"/>
                    <a:pt x="30" y="1"/>
                  </a:cubicBezTo>
                  <a:cubicBezTo>
                    <a:pt x="30" y="0"/>
                    <a:pt x="29" y="0"/>
                    <a:pt x="29" y="0"/>
                  </a:cubicBezTo>
                  <a:cubicBezTo>
                    <a:pt x="27" y="0"/>
                    <a:pt x="24" y="0"/>
                    <a:pt x="2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74" name="组合 273"/>
          <p:cNvGrpSpPr/>
          <p:nvPr/>
        </p:nvGrpSpPr>
        <p:grpSpPr>
          <a:xfrm>
            <a:off x="3207642" y="3242992"/>
            <a:ext cx="239038" cy="253127"/>
            <a:chOff x="2620314" y="3070030"/>
            <a:chExt cx="456115" cy="482999"/>
          </a:xfrm>
        </p:grpSpPr>
        <p:sp>
          <p:nvSpPr>
            <p:cNvPr id="275" name="Freeform 806"/>
            <p:cNvSpPr>
              <a:spLocks noEditPoints="1"/>
            </p:cNvSpPr>
            <p:nvPr/>
          </p:nvSpPr>
          <p:spPr bwMode="auto">
            <a:xfrm>
              <a:off x="2620314" y="3070030"/>
              <a:ext cx="456115" cy="482999"/>
            </a:xfrm>
            <a:custGeom>
              <a:avLst/>
              <a:gdLst>
                <a:gd name="T0" fmla="*/ 155 w 215"/>
                <a:gd name="T1" fmla="*/ 179 h 228"/>
                <a:gd name="T2" fmla="*/ 192 w 215"/>
                <a:gd name="T3" fmla="*/ 133 h 228"/>
                <a:gd name="T4" fmla="*/ 148 w 215"/>
                <a:gd name="T5" fmla="*/ 193 h 228"/>
                <a:gd name="T6" fmla="*/ 6 w 215"/>
                <a:gd name="T7" fmla="*/ 89 h 228"/>
                <a:gd name="T8" fmla="*/ 24 w 215"/>
                <a:gd name="T9" fmla="*/ 105 h 228"/>
                <a:gd name="T10" fmla="*/ 28 w 215"/>
                <a:gd name="T11" fmla="*/ 101 h 228"/>
                <a:gd name="T12" fmla="*/ 27 w 215"/>
                <a:gd name="T13" fmla="*/ 108 h 228"/>
                <a:gd name="T14" fmla="*/ 39 w 215"/>
                <a:gd name="T15" fmla="*/ 126 h 228"/>
                <a:gd name="T16" fmla="*/ 44 w 215"/>
                <a:gd name="T17" fmla="*/ 123 h 228"/>
                <a:gd name="T18" fmla="*/ 45 w 215"/>
                <a:gd name="T19" fmla="*/ 131 h 228"/>
                <a:gd name="T20" fmla="*/ 55 w 215"/>
                <a:gd name="T21" fmla="*/ 149 h 228"/>
                <a:gd name="T22" fmla="*/ 60 w 215"/>
                <a:gd name="T23" fmla="*/ 146 h 228"/>
                <a:gd name="T24" fmla="*/ 63 w 215"/>
                <a:gd name="T25" fmla="*/ 150 h 228"/>
                <a:gd name="T26" fmla="*/ 70 w 215"/>
                <a:gd name="T27" fmla="*/ 171 h 228"/>
                <a:gd name="T28" fmla="*/ 75 w 215"/>
                <a:gd name="T29" fmla="*/ 169 h 228"/>
                <a:gd name="T30" fmla="*/ 75 w 215"/>
                <a:gd name="T31" fmla="*/ 180 h 228"/>
                <a:gd name="T32" fmla="*/ 92 w 215"/>
                <a:gd name="T33" fmla="*/ 208 h 228"/>
                <a:gd name="T34" fmla="*/ 161 w 215"/>
                <a:gd name="T35" fmla="*/ 160 h 228"/>
                <a:gd name="T36" fmla="*/ 133 w 215"/>
                <a:gd name="T37" fmla="*/ 190 h 228"/>
                <a:gd name="T38" fmla="*/ 76 w 215"/>
                <a:gd name="T39" fmla="*/ 188 h 228"/>
                <a:gd name="T40" fmla="*/ 63 w 215"/>
                <a:gd name="T41" fmla="*/ 182 h 228"/>
                <a:gd name="T42" fmla="*/ 53 w 215"/>
                <a:gd name="T43" fmla="*/ 158 h 228"/>
                <a:gd name="T44" fmla="*/ 44 w 215"/>
                <a:gd name="T45" fmla="*/ 145 h 228"/>
                <a:gd name="T46" fmla="*/ 39 w 215"/>
                <a:gd name="T47" fmla="*/ 134 h 228"/>
                <a:gd name="T48" fmla="*/ 29 w 215"/>
                <a:gd name="T49" fmla="*/ 117 h 228"/>
                <a:gd name="T50" fmla="*/ 24 w 215"/>
                <a:gd name="T51" fmla="*/ 111 h 228"/>
                <a:gd name="T52" fmla="*/ 10 w 215"/>
                <a:gd name="T53" fmla="*/ 85 h 228"/>
                <a:gd name="T54" fmla="*/ 103 w 215"/>
                <a:gd name="T55" fmla="*/ 3 h 228"/>
                <a:gd name="T56" fmla="*/ 160 w 215"/>
                <a:gd name="T57" fmla="*/ 158 h 228"/>
                <a:gd name="T58" fmla="*/ 79 w 215"/>
                <a:gd name="T59" fmla="*/ 181 h 228"/>
                <a:gd name="T60" fmla="*/ 70 w 215"/>
                <a:gd name="T61" fmla="*/ 168 h 228"/>
                <a:gd name="T62" fmla="*/ 60 w 215"/>
                <a:gd name="T63" fmla="*/ 144 h 228"/>
                <a:gd name="T64" fmla="*/ 49 w 215"/>
                <a:gd name="T65" fmla="*/ 131 h 228"/>
                <a:gd name="T66" fmla="*/ 44 w 215"/>
                <a:gd name="T67" fmla="*/ 120 h 228"/>
                <a:gd name="T68" fmla="*/ 31 w 215"/>
                <a:gd name="T69" fmla="*/ 100 h 228"/>
                <a:gd name="T70" fmla="*/ 23 w 215"/>
                <a:gd name="T71" fmla="*/ 101 h 228"/>
                <a:gd name="T72" fmla="*/ 3 w 215"/>
                <a:gd name="T73" fmla="*/ 81 h 228"/>
                <a:gd name="T74" fmla="*/ 0 w 215"/>
                <a:gd name="T75" fmla="*/ 92 h 228"/>
                <a:gd name="T76" fmla="*/ 21 w 215"/>
                <a:gd name="T77" fmla="*/ 116 h 228"/>
                <a:gd name="T78" fmla="*/ 25 w 215"/>
                <a:gd name="T79" fmla="*/ 115 h 228"/>
                <a:gd name="T80" fmla="*/ 22 w 215"/>
                <a:gd name="T81" fmla="*/ 121 h 228"/>
                <a:gd name="T82" fmla="*/ 34 w 215"/>
                <a:gd name="T83" fmla="*/ 139 h 228"/>
                <a:gd name="T84" fmla="*/ 42 w 215"/>
                <a:gd name="T85" fmla="*/ 138 h 228"/>
                <a:gd name="T86" fmla="*/ 38 w 215"/>
                <a:gd name="T87" fmla="*/ 145 h 228"/>
                <a:gd name="T88" fmla="*/ 49 w 215"/>
                <a:gd name="T89" fmla="*/ 163 h 228"/>
                <a:gd name="T90" fmla="*/ 53 w 215"/>
                <a:gd name="T91" fmla="*/ 160 h 228"/>
                <a:gd name="T92" fmla="*/ 54 w 215"/>
                <a:gd name="T93" fmla="*/ 169 h 228"/>
                <a:gd name="T94" fmla="*/ 63 w 215"/>
                <a:gd name="T95" fmla="*/ 186 h 228"/>
                <a:gd name="T96" fmla="*/ 73 w 215"/>
                <a:gd name="T97" fmla="*/ 186 h 228"/>
                <a:gd name="T98" fmla="*/ 68 w 215"/>
                <a:gd name="T99" fmla="*/ 196 h 228"/>
                <a:gd name="T100" fmla="*/ 83 w 215"/>
                <a:gd name="T101" fmla="*/ 223 h 228"/>
                <a:gd name="T102" fmla="*/ 98 w 215"/>
                <a:gd name="T103" fmla="*/ 228 h 228"/>
                <a:gd name="T104" fmla="*/ 170 w 215"/>
                <a:gd name="T105" fmla="*/ 182 h 228"/>
                <a:gd name="T106" fmla="*/ 201 w 215"/>
                <a:gd name="T107" fmla="*/ 128 h 228"/>
                <a:gd name="T108" fmla="*/ 124 w 215"/>
                <a:gd name="T109" fmla="*/ 2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5" h="228">
                  <a:moveTo>
                    <a:pt x="99" y="224"/>
                  </a:moveTo>
                  <a:cubicBezTo>
                    <a:pt x="98" y="221"/>
                    <a:pt x="97" y="218"/>
                    <a:pt x="96" y="216"/>
                  </a:cubicBezTo>
                  <a:cubicBezTo>
                    <a:pt x="109" y="208"/>
                    <a:pt x="122" y="200"/>
                    <a:pt x="135" y="192"/>
                  </a:cubicBezTo>
                  <a:cubicBezTo>
                    <a:pt x="142" y="188"/>
                    <a:pt x="148" y="183"/>
                    <a:pt x="155" y="179"/>
                  </a:cubicBezTo>
                  <a:cubicBezTo>
                    <a:pt x="170" y="168"/>
                    <a:pt x="183" y="154"/>
                    <a:pt x="200" y="147"/>
                  </a:cubicBezTo>
                  <a:cubicBezTo>
                    <a:pt x="200" y="147"/>
                    <a:pt x="200" y="147"/>
                    <a:pt x="200" y="146"/>
                  </a:cubicBezTo>
                  <a:cubicBezTo>
                    <a:pt x="201" y="146"/>
                    <a:pt x="201" y="146"/>
                    <a:pt x="200" y="145"/>
                  </a:cubicBezTo>
                  <a:cubicBezTo>
                    <a:pt x="198" y="141"/>
                    <a:pt x="195" y="137"/>
                    <a:pt x="192" y="133"/>
                  </a:cubicBezTo>
                  <a:cubicBezTo>
                    <a:pt x="194" y="132"/>
                    <a:pt x="196" y="130"/>
                    <a:pt x="199" y="129"/>
                  </a:cubicBezTo>
                  <a:cubicBezTo>
                    <a:pt x="203" y="135"/>
                    <a:pt x="207" y="142"/>
                    <a:pt x="212" y="149"/>
                  </a:cubicBezTo>
                  <a:cubicBezTo>
                    <a:pt x="195" y="156"/>
                    <a:pt x="182" y="169"/>
                    <a:pt x="168" y="180"/>
                  </a:cubicBezTo>
                  <a:cubicBezTo>
                    <a:pt x="162" y="185"/>
                    <a:pt x="155" y="189"/>
                    <a:pt x="148" y="193"/>
                  </a:cubicBezTo>
                  <a:cubicBezTo>
                    <a:pt x="132" y="204"/>
                    <a:pt x="116" y="214"/>
                    <a:pt x="99" y="224"/>
                  </a:cubicBezTo>
                  <a:moveTo>
                    <a:pt x="19" y="113"/>
                  </a:moveTo>
                  <a:cubicBezTo>
                    <a:pt x="12" y="103"/>
                    <a:pt x="11" y="102"/>
                    <a:pt x="3" y="91"/>
                  </a:cubicBezTo>
                  <a:cubicBezTo>
                    <a:pt x="4" y="91"/>
                    <a:pt x="5" y="90"/>
                    <a:pt x="6" y="89"/>
                  </a:cubicBezTo>
                  <a:cubicBezTo>
                    <a:pt x="7" y="89"/>
                    <a:pt x="8" y="88"/>
                    <a:pt x="8" y="88"/>
                  </a:cubicBezTo>
                  <a:cubicBezTo>
                    <a:pt x="13" y="93"/>
                    <a:pt x="15" y="95"/>
                    <a:pt x="22" y="104"/>
                  </a:cubicBezTo>
                  <a:cubicBezTo>
                    <a:pt x="22" y="105"/>
                    <a:pt x="23" y="105"/>
                    <a:pt x="23" y="105"/>
                  </a:cubicBezTo>
                  <a:cubicBezTo>
                    <a:pt x="23" y="105"/>
                    <a:pt x="24" y="105"/>
                    <a:pt x="24" y="105"/>
                  </a:cubicBezTo>
                  <a:cubicBezTo>
                    <a:pt x="24" y="105"/>
                    <a:pt x="25" y="104"/>
                    <a:pt x="25" y="103"/>
                  </a:cubicBezTo>
                  <a:cubicBezTo>
                    <a:pt x="25" y="103"/>
                    <a:pt x="25" y="103"/>
                    <a:pt x="25" y="103"/>
                  </a:cubicBezTo>
                  <a:cubicBezTo>
                    <a:pt x="25" y="103"/>
                    <a:pt x="25" y="102"/>
                    <a:pt x="25" y="102"/>
                  </a:cubicBezTo>
                  <a:cubicBezTo>
                    <a:pt x="26" y="101"/>
                    <a:pt x="27" y="101"/>
                    <a:pt x="28" y="101"/>
                  </a:cubicBezTo>
                  <a:cubicBezTo>
                    <a:pt x="28" y="101"/>
                    <a:pt x="28" y="101"/>
                    <a:pt x="28" y="101"/>
                  </a:cubicBezTo>
                  <a:cubicBezTo>
                    <a:pt x="28" y="101"/>
                    <a:pt x="29" y="101"/>
                    <a:pt x="29" y="102"/>
                  </a:cubicBezTo>
                  <a:cubicBezTo>
                    <a:pt x="30" y="102"/>
                    <a:pt x="30" y="103"/>
                    <a:pt x="30" y="104"/>
                  </a:cubicBezTo>
                  <a:cubicBezTo>
                    <a:pt x="30" y="105"/>
                    <a:pt x="29" y="107"/>
                    <a:pt x="27" y="108"/>
                  </a:cubicBezTo>
                  <a:cubicBezTo>
                    <a:pt x="27" y="108"/>
                    <a:pt x="27" y="108"/>
                    <a:pt x="26" y="109"/>
                  </a:cubicBezTo>
                  <a:cubicBezTo>
                    <a:pt x="26" y="109"/>
                    <a:pt x="26" y="110"/>
                    <a:pt x="27" y="110"/>
                  </a:cubicBezTo>
                  <a:cubicBezTo>
                    <a:pt x="29" y="114"/>
                    <a:pt x="35" y="122"/>
                    <a:pt x="37" y="126"/>
                  </a:cubicBezTo>
                  <a:cubicBezTo>
                    <a:pt x="38" y="126"/>
                    <a:pt x="38" y="126"/>
                    <a:pt x="39" y="126"/>
                  </a:cubicBezTo>
                  <a:cubicBezTo>
                    <a:pt x="39" y="126"/>
                    <a:pt x="39" y="126"/>
                    <a:pt x="39" y="126"/>
                  </a:cubicBezTo>
                  <a:cubicBezTo>
                    <a:pt x="39" y="126"/>
                    <a:pt x="40" y="126"/>
                    <a:pt x="40" y="125"/>
                  </a:cubicBezTo>
                  <a:cubicBezTo>
                    <a:pt x="40" y="124"/>
                    <a:pt x="42" y="123"/>
                    <a:pt x="44" y="123"/>
                  </a:cubicBezTo>
                  <a:cubicBezTo>
                    <a:pt x="44" y="123"/>
                    <a:pt x="44" y="123"/>
                    <a:pt x="44" y="123"/>
                  </a:cubicBezTo>
                  <a:cubicBezTo>
                    <a:pt x="45" y="123"/>
                    <a:pt x="47" y="123"/>
                    <a:pt x="47" y="124"/>
                  </a:cubicBezTo>
                  <a:cubicBezTo>
                    <a:pt x="48" y="125"/>
                    <a:pt x="48" y="126"/>
                    <a:pt x="48" y="127"/>
                  </a:cubicBezTo>
                  <a:cubicBezTo>
                    <a:pt x="48" y="128"/>
                    <a:pt x="48" y="129"/>
                    <a:pt x="47" y="130"/>
                  </a:cubicBezTo>
                  <a:cubicBezTo>
                    <a:pt x="46" y="131"/>
                    <a:pt x="45" y="131"/>
                    <a:pt x="45" y="131"/>
                  </a:cubicBezTo>
                  <a:cubicBezTo>
                    <a:pt x="44" y="131"/>
                    <a:pt x="44" y="132"/>
                    <a:pt x="43" y="132"/>
                  </a:cubicBezTo>
                  <a:cubicBezTo>
                    <a:pt x="43" y="133"/>
                    <a:pt x="43" y="133"/>
                    <a:pt x="44" y="134"/>
                  </a:cubicBezTo>
                  <a:cubicBezTo>
                    <a:pt x="47" y="137"/>
                    <a:pt x="52" y="144"/>
                    <a:pt x="54" y="149"/>
                  </a:cubicBezTo>
                  <a:cubicBezTo>
                    <a:pt x="54" y="149"/>
                    <a:pt x="55" y="149"/>
                    <a:pt x="55" y="149"/>
                  </a:cubicBezTo>
                  <a:cubicBezTo>
                    <a:pt x="55" y="149"/>
                    <a:pt x="55" y="149"/>
                    <a:pt x="55" y="149"/>
                  </a:cubicBezTo>
                  <a:cubicBezTo>
                    <a:pt x="56" y="149"/>
                    <a:pt x="56" y="149"/>
                    <a:pt x="56" y="148"/>
                  </a:cubicBezTo>
                  <a:cubicBezTo>
                    <a:pt x="57" y="148"/>
                    <a:pt x="57" y="147"/>
                    <a:pt x="57" y="147"/>
                  </a:cubicBezTo>
                  <a:cubicBezTo>
                    <a:pt x="58" y="147"/>
                    <a:pt x="59" y="146"/>
                    <a:pt x="60" y="146"/>
                  </a:cubicBezTo>
                  <a:cubicBezTo>
                    <a:pt x="60" y="146"/>
                    <a:pt x="60" y="146"/>
                    <a:pt x="60" y="146"/>
                  </a:cubicBezTo>
                  <a:cubicBezTo>
                    <a:pt x="60" y="146"/>
                    <a:pt x="60" y="146"/>
                    <a:pt x="60" y="146"/>
                  </a:cubicBezTo>
                  <a:cubicBezTo>
                    <a:pt x="61" y="146"/>
                    <a:pt x="62" y="147"/>
                    <a:pt x="63" y="148"/>
                  </a:cubicBezTo>
                  <a:cubicBezTo>
                    <a:pt x="63" y="148"/>
                    <a:pt x="63" y="149"/>
                    <a:pt x="63" y="150"/>
                  </a:cubicBezTo>
                  <a:cubicBezTo>
                    <a:pt x="63" y="152"/>
                    <a:pt x="62" y="154"/>
                    <a:pt x="61" y="155"/>
                  </a:cubicBezTo>
                  <a:cubicBezTo>
                    <a:pt x="60" y="156"/>
                    <a:pt x="60" y="156"/>
                    <a:pt x="60" y="157"/>
                  </a:cubicBezTo>
                  <a:cubicBezTo>
                    <a:pt x="64" y="162"/>
                    <a:pt x="65" y="165"/>
                    <a:pt x="69" y="170"/>
                  </a:cubicBezTo>
                  <a:cubicBezTo>
                    <a:pt x="69" y="171"/>
                    <a:pt x="70" y="171"/>
                    <a:pt x="70" y="171"/>
                  </a:cubicBezTo>
                  <a:cubicBezTo>
                    <a:pt x="70" y="171"/>
                    <a:pt x="70" y="171"/>
                    <a:pt x="70" y="171"/>
                  </a:cubicBezTo>
                  <a:cubicBezTo>
                    <a:pt x="70" y="171"/>
                    <a:pt x="71" y="171"/>
                    <a:pt x="71" y="171"/>
                  </a:cubicBezTo>
                  <a:cubicBezTo>
                    <a:pt x="72" y="169"/>
                    <a:pt x="74" y="169"/>
                    <a:pt x="75" y="169"/>
                  </a:cubicBezTo>
                  <a:cubicBezTo>
                    <a:pt x="75" y="169"/>
                    <a:pt x="75" y="169"/>
                    <a:pt x="75" y="169"/>
                  </a:cubicBezTo>
                  <a:cubicBezTo>
                    <a:pt x="77" y="169"/>
                    <a:pt x="79" y="170"/>
                    <a:pt x="80" y="171"/>
                  </a:cubicBezTo>
                  <a:cubicBezTo>
                    <a:pt x="80" y="172"/>
                    <a:pt x="80" y="173"/>
                    <a:pt x="80" y="174"/>
                  </a:cubicBezTo>
                  <a:cubicBezTo>
                    <a:pt x="80" y="176"/>
                    <a:pt x="79" y="179"/>
                    <a:pt x="76" y="179"/>
                  </a:cubicBezTo>
                  <a:cubicBezTo>
                    <a:pt x="76" y="179"/>
                    <a:pt x="75" y="180"/>
                    <a:pt x="75" y="180"/>
                  </a:cubicBezTo>
                  <a:cubicBezTo>
                    <a:pt x="75" y="180"/>
                    <a:pt x="75" y="181"/>
                    <a:pt x="75" y="181"/>
                  </a:cubicBezTo>
                  <a:cubicBezTo>
                    <a:pt x="80" y="188"/>
                    <a:pt x="83" y="191"/>
                    <a:pt x="85" y="193"/>
                  </a:cubicBezTo>
                  <a:cubicBezTo>
                    <a:pt x="86" y="196"/>
                    <a:pt x="88" y="200"/>
                    <a:pt x="91" y="207"/>
                  </a:cubicBezTo>
                  <a:cubicBezTo>
                    <a:pt x="91" y="207"/>
                    <a:pt x="92" y="208"/>
                    <a:pt x="92" y="208"/>
                  </a:cubicBezTo>
                  <a:cubicBezTo>
                    <a:pt x="92" y="208"/>
                    <a:pt x="92" y="208"/>
                    <a:pt x="92" y="208"/>
                  </a:cubicBezTo>
                  <a:cubicBezTo>
                    <a:pt x="93" y="208"/>
                    <a:pt x="93" y="208"/>
                    <a:pt x="93" y="208"/>
                  </a:cubicBezTo>
                  <a:cubicBezTo>
                    <a:pt x="110" y="196"/>
                    <a:pt x="126" y="185"/>
                    <a:pt x="142" y="174"/>
                  </a:cubicBezTo>
                  <a:cubicBezTo>
                    <a:pt x="149" y="169"/>
                    <a:pt x="155" y="165"/>
                    <a:pt x="161" y="160"/>
                  </a:cubicBezTo>
                  <a:cubicBezTo>
                    <a:pt x="171" y="152"/>
                    <a:pt x="180" y="142"/>
                    <a:pt x="190" y="135"/>
                  </a:cubicBezTo>
                  <a:cubicBezTo>
                    <a:pt x="192" y="138"/>
                    <a:pt x="195" y="142"/>
                    <a:pt x="197" y="145"/>
                  </a:cubicBezTo>
                  <a:cubicBezTo>
                    <a:pt x="180" y="152"/>
                    <a:pt x="167" y="166"/>
                    <a:pt x="153" y="177"/>
                  </a:cubicBezTo>
                  <a:cubicBezTo>
                    <a:pt x="147" y="181"/>
                    <a:pt x="140" y="185"/>
                    <a:pt x="133" y="190"/>
                  </a:cubicBezTo>
                  <a:cubicBezTo>
                    <a:pt x="117" y="200"/>
                    <a:pt x="101" y="210"/>
                    <a:pt x="84" y="220"/>
                  </a:cubicBezTo>
                  <a:cubicBezTo>
                    <a:pt x="82" y="214"/>
                    <a:pt x="80" y="210"/>
                    <a:pt x="79" y="207"/>
                  </a:cubicBezTo>
                  <a:cubicBezTo>
                    <a:pt x="77" y="204"/>
                    <a:pt x="75" y="202"/>
                    <a:pt x="71" y="196"/>
                  </a:cubicBezTo>
                  <a:cubicBezTo>
                    <a:pt x="74" y="195"/>
                    <a:pt x="76" y="192"/>
                    <a:pt x="76" y="188"/>
                  </a:cubicBezTo>
                  <a:cubicBezTo>
                    <a:pt x="76" y="187"/>
                    <a:pt x="75" y="186"/>
                    <a:pt x="75" y="185"/>
                  </a:cubicBezTo>
                  <a:cubicBezTo>
                    <a:pt x="73" y="182"/>
                    <a:pt x="71" y="181"/>
                    <a:pt x="68" y="181"/>
                  </a:cubicBezTo>
                  <a:cubicBezTo>
                    <a:pt x="68" y="181"/>
                    <a:pt x="68" y="181"/>
                    <a:pt x="68" y="181"/>
                  </a:cubicBezTo>
                  <a:cubicBezTo>
                    <a:pt x="66" y="181"/>
                    <a:pt x="65" y="181"/>
                    <a:pt x="63" y="182"/>
                  </a:cubicBezTo>
                  <a:cubicBezTo>
                    <a:pt x="61" y="178"/>
                    <a:pt x="59" y="175"/>
                    <a:pt x="57" y="171"/>
                  </a:cubicBezTo>
                  <a:cubicBezTo>
                    <a:pt x="59" y="169"/>
                    <a:pt x="60" y="167"/>
                    <a:pt x="60" y="164"/>
                  </a:cubicBezTo>
                  <a:cubicBezTo>
                    <a:pt x="60" y="163"/>
                    <a:pt x="59" y="161"/>
                    <a:pt x="59" y="160"/>
                  </a:cubicBezTo>
                  <a:cubicBezTo>
                    <a:pt x="57" y="158"/>
                    <a:pt x="55" y="158"/>
                    <a:pt x="53" y="158"/>
                  </a:cubicBezTo>
                  <a:cubicBezTo>
                    <a:pt x="52" y="158"/>
                    <a:pt x="51" y="158"/>
                    <a:pt x="50" y="159"/>
                  </a:cubicBezTo>
                  <a:cubicBezTo>
                    <a:pt x="49" y="159"/>
                    <a:pt x="49" y="159"/>
                    <a:pt x="49" y="159"/>
                  </a:cubicBezTo>
                  <a:cubicBezTo>
                    <a:pt x="47" y="155"/>
                    <a:pt x="44" y="150"/>
                    <a:pt x="42" y="147"/>
                  </a:cubicBezTo>
                  <a:cubicBezTo>
                    <a:pt x="43" y="146"/>
                    <a:pt x="43" y="146"/>
                    <a:pt x="44" y="145"/>
                  </a:cubicBezTo>
                  <a:cubicBezTo>
                    <a:pt x="45" y="143"/>
                    <a:pt x="46" y="142"/>
                    <a:pt x="46" y="140"/>
                  </a:cubicBezTo>
                  <a:cubicBezTo>
                    <a:pt x="46" y="139"/>
                    <a:pt x="45" y="137"/>
                    <a:pt x="45" y="136"/>
                  </a:cubicBezTo>
                  <a:cubicBezTo>
                    <a:pt x="43" y="134"/>
                    <a:pt x="41" y="134"/>
                    <a:pt x="39" y="134"/>
                  </a:cubicBezTo>
                  <a:cubicBezTo>
                    <a:pt x="39" y="134"/>
                    <a:pt x="39" y="134"/>
                    <a:pt x="39" y="134"/>
                  </a:cubicBezTo>
                  <a:cubicBezTo>
                    <a:pt x="37" y="134"/>
                    <a:pt x="35" y="134"/>
                    <a:pt x="34" y="136"/>
                  </a:cubicBezTo>
                  <a:cubicBezTo>
                    <a:pt x="31" y="132"/>
                    <a:pt x="28" y="126"/>
                    <a:pt x="26" y="122"/>
                  </a:cubicBezTo>
                  <a:cubicBezTo>
                    <a:pt x="27" y="121"/>
                    <a:pt x="28" y="120"/>
                    <a:pt x="29" y="118"/>
                  </a:cubicBezTo>
                  <a:cubicBezTo>
                    <a:pt x="29" y="118"/>
                    <a:pt x="29" y="117"/>
                    <a:pt x="29" y="117"/>
                  </a:cubicBezTo>
                  <a:cubicBezTo>
                    <a:pt x="29" y="115"/>
                    <a:pt x="28" y="113"/>
                    <a:pt x="27" y="112"/>
                  </a:cubicBezTo>
                  <a:cubicBezTo>
                    <a:pt x="26" y="112"/>
                    <a:pt x="25" y="111"/>
                    <a:pt x="25" y="111"/>
                  </a:cubicBezTo>
                  <a:cubicBezTo>
                    <a:pt x="24" y="111"/>
                    <a:pt x="24" y="111"/>
                    <a:pt x="24" y="111"/>
                  </a:cubicBezTo>
                  <a:cubicBezTo>
                    <a:pt x="24" y="111"/>
                    <a:pt x="24" y="111"/>
                    <a:pt x="24" y="111"/>
                  </a:cubicBezTo>
                  <a:cubicBezTo>
                    <a:pt x="22" y="111"/>
                    <a:pt x="21" y="111"/>
                    <a:pt x="20" y="112"/>
                  </a:cubicBezTo>
                  <a:cubicBezTo>
                    <a:pt x="19" y="113"/>
                    <a:pt x="19" y="113"/>
                    <a:pt x="19" y="113"/>
                  </a:cubicBezTo>
                  <a:moveTo>
                    <a:pt x="23" y="101"/>
                  </a:moveTo>
                  <a:cubicBezTo>
                    <a:pt x="17" y="93"/>
                    <a:pt x="15" y="91"/>
                    <a:pt x="10" y="85"/>
                  </a:cubicBezTo>
                  <a:cubicBezTo>
                    <a:pt x="10" y="85"/>
                    <a:pt x="10" y="85"/>
                    <a:pt x="10" y="85"/>
                  </a:cubicBezTo>
                  <a:cubicBezTo>
                    <a:pt x="9" y="84"/>
                    <a:pt x="9" y="84"/>
                    <a:pt x="9" y="84"/>
                  </a:cubicBezTo>
                  <a:cubicBezTo>
                    <a:pt x="8" y="83"/>
                    <a:pt x="7" y="82"/>
                    <a:pt x="6" y="80"/>
                  </a:cubicBezTo>
                  <a:cubicBezTo>
                    <a:pt x="36" y="52"/>
                    <a:pt x="69" y="27"/>
                    <a:pt x="103" y="3"/>
                  </a:cubicBezTo>
                  <a:cubicBezTo>
                    <a:pt x="106" y="9"/>
                    <a:pt x="109" y="12"/>
                    <a:pt x="111" y="15"/>
                  </a:cubicBezTo>
                  <a:cubicBezTo>
                    <a:pt x="114" y="17"/>
                    <a:pt x="117" y="20"/>
                    <a:pt x="122" y="26"/>
                  </a:cubicBezTo>
                  <a:cubicBezTo>
                    <a:pt x="153" y="62"/>
                    <a:pt x="174" y="86"/>
                    <a:pt x="202" y="124"/>
                  </a:cubicBezTo>
                  <a:cubicBezTo>
                    <a:pt x="186" y="132"/>
                    <a:pt x="173" y="146"/>
                    <a:pt x="160" y="158"/>
                  </a:cubicBezTo>
                  <a:cubicBezTo>
                    <a:pt x="154" y="163"/>
                    <a:pt x="147" y="167"/>
                    <a:pt x="141" y="171"/>
                  </a:cubicBezTo>
                  <a:cubicBezTo>
                    <a:pt x="125" y="182"/>
                    <a:pt x="109" y="193"/>
                    <a:pt x="93" y="204"/>
                  </a:cubicBezTo>
                  <a:cubicBezTo>
                    <a:pt x="90" y="198"/>
                    <a:pt x="89" y="195"/>
                    <a:pt x="87" y="192"/>
                  </a:cubicBezTo>
                  <a:cubicBezTo>
                    <a:pt x="85" y="189"/>
                    <a:pt x="83" y="187"/>
                    <a:pt x="79" y="181"/>
                  </a:cubicBezTo>
                  <a:cubicBezTo>
                    <a:pt x="81" y="180"/>
                    <a:pt x="83" y="177"/>
                    <a:pt x="83" y="174"/>
                  </a:cubicBezTo>
                  <a:cubicBezTo>
                    <a:pt x="83" y="172"/>
                    <a:pt x="83" y="171"/>
                    <a:pt x="82" y="170"/>
                  </a:cubicBezTo>
                  <a:cubicBezTo>
                    <a:pt x="81" y="167"/>
                    <a:pt x="78" y="166"/>
                    <a:pt x="75" y="166"/>
                  </a:cubicBezTo>
                  <a:cubicBezTo>
                    <a:pt x="73" y="166"/>
                    <a:pt x="72" y="167"/>
                    <a:pt x="70" y="168"/>
                  </a:cubicBezTo>
                  <a:cubicBezTo>
                    <a:pt x="68" y="164"/>
                    <a:pt x="66" y="161"/>
                    <a:pt x="63" y="156"/>
                  </a:cubicBezTo>
                  <a:cubicBezTo>
                    <a:pt x="65" y="155"/>
                    <a:pt x="66" y="152"/>
                    <a:pt x="66" y="150"/>
                  </a:cubicBezTo>
                  <a:cubicBezTo>
                    <a:pt x="66" y="149"/>
                    <a:pt x="66" y="147"/>
                    <a:pt x="65" y="146"/>
                  </a:cubicBezTo>
                  <a:cubicBezTo>
                    <a:pt x="63" y="144"/>
                    <a:pt x="61" y="144"/>
                    <a:pt x="60" y="144"/>
                  </a:cubicBezTo>
                  <a:cubicBezTo>
                    <a:pt x="58" y="144"/>
                    <a:pt x="57" y="144"/>
                    <a:pt x="56" y="145"/>
                  </a:cubicBezTo>
                  <a:cubicBezTo>
                    <a:pt x="55" y="145"/>
                    <a:pt x="55" y="145"/>
                    <a:pt x="55" y="145"/>
                  </a:cubicBezTo>
                  <a:cubicBezTo>
                    <a:pt x="53" y="141"/>
                    <a:pt x="50" y="137"/>
                    <a:pt x="47" y="133"/>
                  </a:cubicBezTo>
                  <a:cubicBezTo>
                    <a:pt x="48" y="133"/>
                    <a:pt x="49" y="132"/>
                    <a:pt x="49" y="131"/>
                  </a:cubicBezTo>
                  <a:cubicBezTo>
                    <a:pt x="50" y="130"/>
                    <a:pt x="51" y="128"/>
                    <a:pt x="51" y="127"/>
                  </a:cubicBezTo>
                  <a:cubicBezTo>
                    <a:pt x="51" y="125"/>
                    <a:pt x="50" y="124"/>
                    <a:pt x="49" y="123"/>
                  </a:cubicBezTo>
                  <a:cubicBezTo>
                    <a:pt x="48" y="121"/>
                    <a:pt x="46" y="120"/>
                    <a:pt x="44" y="120"/>
                  </a:cubicBezTo>
                  <a:cubicBezTo>
                    <a:pt x="44" y="120"/>
                    <a:pt x="44" y="120"/>
                    <a:pt x="44" y="120"/>
                  </a:cubicBezTo>
                  <a:cubicBezTo>
                    <a:pt x="42" y="120"/>
                    <a:pt x="40" y="121"/>
                    <a:pt x="39" y="123"/>
                  </a:cubicBezTo>
                  <a:cubicBezTo>
                    <a:pt x="36" y="119"/>
                    <a:pt x="32" y="113"/>
                    <a:pt x="30" y="110"/>
                  </a:cubicBezTo>
                  <a:cubicBezTo>
                    <a:pt x="32" y="108"/>
                    <a:pt x="33" y="106"/>
                    <a:pt x="33" y="104"/>
                  </a:cubicBezTo>
                  <a:cubicBezTo>
                    <a:pt x="33" y="102"/>
                    <a:pt x="32" y="101"/>
                    <a:pt x="31" y="100"/>
                  </a:cubicBezTo>
                  <a:cubicBezTo>
                    <a:pt x="30" y="99"/>
                    <a:pt x="29" y="98"/>
                    <a:pt x="28" y="98"/>
                  </a:cubicBezTo>
                  <a:cubicBezTo>
                    <a:pt x="28" y="98"/>
                    <a:pt x="28" y="98"/>
                    <a:pt x="28" y="98"/>
                  </a:cubicBezTo>
                  <a:cubicBezTo>
                    <a:pt x="26" y="98"/>
                    <a:pt x="25" y="99"/>
                    <a:pt x="24" y="100"/>
                  </a:cubicBezTo>
                  <a:cubicBezTo>
                    <a:pt x="23" y="100"/>
                    <a:pt x="23" y="100"/>
                    <a:pt x="23" y="101"/>
                  </a:cubicBezTo>
                  <a:moveTo>
                    <a:pt x="103" y="0"/>
                  </a:moveTo>
                  <a:cubicBezTo>
                    <a:pt x="102" y="0"/>
                    <a:pt x="102" y="0"/>
                    <a:pt x="102" y="0"/>
                  </a:cubicBezTo>
                  <a:cubicBezTo>
                    <a:pt x="67" y="24"/>
                    <a:pt x="34" y="50"/>
                    <a:pt x="3" y="79"/>
                  </a:cubicBezTo>
                  <a:cubicBezTo>
                    <a:pt x="3" y="79"/>
                    <a:pt x="2" y="80"/>
                    <a:pt x="3" y="81"/>
                  </a:cubicBezTo>
                  <a:cubicBezTo>
                    <a:pt x="4" y="83"/>
                    <a:pt x="6" y="84"/>
                    <a:pt x="7" y="85"/>
                  </a:cubicBezTo>
                  <a:cubicBezTo>
                    <a:pt x="6" y="86"/>
                    <a:pt x="5" y="87"/>
                    <a:pt x="4" y="87"/>
                  </a:cubicBezTo>
                  <a:cubicBezTo>
                    <a:pt x="3" y="88"/>
                    <a:pt x="1" y="90"/>
                    <a:pt x="0" y="90"/>
                  </a:cubicBezTo>
                  <a:cubicBezTo>
                    <a:pt x="0" y="91"/>
                    <a:pt x="0" y="91"/>
                    <a:pt x="0" y="92"/>
                  </a:cubicBezTo>
                  <a:cubicBezTo>
                    <a:pt x="9" y="105"/>
                    <a:pt x="9" y="104"/>
                    <a:pt x="18" y="117"/>
                  </a:cubicBezTo>
                  <a:cubicBezTo>
                    <a:pt x="18" y="117"/>
                    <a:pt x="19" y="117"/>
                    <a:pt x="19" y="117"/>
                  </a:cubicBezTo>
                  <a:cubicBezTo>
                    <a:pt x="19" y="117"/>
                    <a:pt x="20" y="117"/>
                    <a:pt x="20" y="117"/>
                  </a:cubicBezTo>
                  <a:cubicBezTo>
                    <a:pt x="20" y="117"/>
                    <a:pt x="21" y="116"/>
                    <a:pt x="21" y="116"/>
                  </a:cubicBezTo>
                  <a:cubicBezTo>
                    <a:pt x="21" y="116"/>
                    <a:pt x="21" y="116"/>
                    <a:pt x="21" y="116"/>
                  </a:cubicBezTo>
                  <a:cubicBezTo>
                    <a:pt x="21" y="115"/>
                    <a:pt x="21" y="115"/>
                    <a:pt x="22" y="114"/>
                  </a:cubicBezTo>
                  <a:cubicBezTo>
                    <a:pt x="22" y="114"/>
                    <a:pt x="23" y="114"/>
                    <a:pt x="24" y="114"/>
                  </a:cubicBezTo>
                  <a:cubicBezTo>
                    <a:pt x="24" y="114"/>
                    <a:pt x="25" y="114"/>
                    <a:pt x="25" y="115"/>
                  </a:cubicBezTo>
                  <a:cubicBezTo>
                    <a:pt x="26" y="115"/>
                    <a:pt x="26" y="116"/>
                    <a:pt x="26" y="117"/>
                  </a:cubicBezTo>
                  <a:cubicBezTo>
                    <a:pt x="26" y="117"/>
                    <a:pt x="26" y="117"/>
                    <a:pt x="26" y="117"/>
                  </a:cubicBezTo>
                  <a:cubicBezTo>
                    <a:pt x="26" y="119"/>
                    <a:pt x="25" y="120"/>
                    <a:pt x="23" y="120"/>
                  </a:cubicBezTo>
                  <a:cubicBezTo>
                    <a:pt x="23" y="120"/>
                    <a:pt x="22" y="121"/>
                    <a:pt x="22" y="121"/>
                  </a:cubicBezTo>
                  <a:cubicBezTo>
                    <a:pt x="22" y="122"/>
                    <a:pt x="22" y="122"/>
                    <a:pt x="22" y="122"/>
                  </a:cubicBezTo>
                  <a:cubicBezTo>
                    <a:pt x="25" y="126"/>
                    <a:pt x="30" y="135"/>
                    <a:pt x="33" y="139"/>
                  </a:cubicBezTo>
                  <a:cubicBezTo>
                    <a:pt x="33" y="139"/>
                    <a:pt x="33" y="139"/>
                    <a:pt x="34" y="139"/>
                  </a:cubicBezTo>
                  <a:cubicBezTo>
                    <a:pt x="34" y="139"/>
                    <a:pt x="34" y="139"/>
                    <a:pt x="34" y="139"/>
                  </a:cubicBezTo>
                  <a:cubicBezTo>
                    <a:pt x="34" y="139"/>
                    <a:pt x="35" y="139"/>
                    <a:pt x="35" y="139"/>
                  </a:cubicBezTo>
                  <a:cubicBezTo>
                    <a:pt x="36" y="137"/>
                    <a:pt x="37" y="136"/>
                    <a:pt x="39" y="136"/>
                  </a:cubicBezTo>
                  <a:cubicBezTo>
                    <a:pt x="39" y="136"/>
                    <a:pt x="39" y="136"/>
                    <a:pt x="39" y="136"/>
                  </a:cubicBezTo>
                  <a:cubicBezTo>
                    <a:pt x="40" y="136"/>
                    <a:pt x="42" y="137"/>
                    <a:pt x="42" y="138"/>
                  </a:cubicBezTo>
                  <a:cubicBezTo>
                    <a:pt x="43" y="138"/>
                    <a:pt x="43" y="139"/>
                    <a:pt x="43" y="140"/>
                  </a:cubicBezTo>
                  <a:cubicBezTo>
                    <a:pt x="43" y="141"/>
                    <a:pt x="43" y="142"/>
                    <a:pt x="42" y="143"/>
                  </a:cubicBezTo>
                  <a:cubicBezTo>
                    <a:pt x="41" y="144"/>
                    <a:pt x="40" y="145"/>
                    <a:pt x="39" y="145"/>
                  </a:cubicBezTo>
                  <a:cubicBezTo>
                    <a:pt x="39" y="145"/>
                    <a:pt x="38" y="145"/>
                    <a:pt x="38" y="145"/>
                  </a:cubicBezTo>
                  <a:cubicBezTo>
                    <a:pt x="38" y="146"/>
                    <a:pt x="38" y="146"/>
                    <a:pt x="38" y="147"/>
                  </a:cubicBezTo>
                  <a:cubicBezTo>
                    <a:pt x="41" y="151"/>
                    <a:pt x="46" y="158"/>
                    <a:pt x="48" y="163"/>
                  </a:cubicBezTo>
                  <a:cubicBezTo>
                    <a:pt x="48" y="163"/>
                    <a:pt x="49" y="163"/>
                    <a:pt x="49" y="163"/>
                  </a:cubicBezTo>
                  <a:cubicBezTo>
                    <a:pt x="49" y="163"/>
                    <a:pt x="49" y="163"/>
                    <a:pt x="49" y="163"/>
                  </a:cubicBezTo>
                  <a:cubicBezTo>
                    <a:pt x="50" y="163"/>
                    <a:pt x="50" y="163"/>
                    <a:pt x="50" y="162"/>
                  </a:cubicBezTo>
                  <a:cubicBezTo>
                    <a:pt x="51" y="162"/>
                    <a:pt x="51" y="161"/>
                    <a:pt x="51" y="161"/>
                  </a:cubicBezTo>
                  <a:cubicBezTo>
                    <a:pt x="52" y="161"/>
                    <a:pt x="53" y="160"/>
                    <a:pt x="53" y="160"/>
                  </a:cubicBezTo>
                  <a:cubicBezTo>
                    <a:pt x="53" y="160"/>
                    <a:pt x="53" y="160"/>
                    <a:pt x="53" y="160"/>
                  </a:cubicBezTo>
                  <a:cubicBezTo>
                    <a:pt x="53" y="160"/>
                    <a:pt x="53" y="160"/>
                    <a:pt x="53" y="160"/>
                  </a:cubicBezTo>
                  <a:cubicBezTo>
                    <a:pt x="55" y="160"/>
                    <a:pt x="56" y="161"/>
                    <a:pt x="56" y="162"/>
                  </a:cubicBezTo>
                  <a:cubicBezTo>
                    <a:pt x="57" y="162"/>
                    <a:pt x="57" y="163"/>
                    <a:pt x="57" y="164"/>
                  </a:cubicBezTo>
                  <a:cubicBezTo>
                    <a:pt x="57" y="166"/>
                    <a:pt x="56" y="168"/>
                    <a:pt x="54" y="169"/>
                  </a:cubicBezTo>
                  <a:cubicBezTo>
                    <a:pt x="54" y="170"/>
                    <a:pt x="53" y="170"/>
                    <a:pt x="54" y="171"/>
                  </a:cubicBezTo>
                  <a:cubicBezTo>
                    <a:pt x="57" y="177"/>
                    <a:pt x="59" y="180"/>
                    <a:pt x="62" y="185"/>
                  </a:cubicBezTo>
                  <a:cubicBezTo>
                    <a:pt x="62" y="185"/>
                    <a:pt x="62" y="186"/>
                    <a:pt x="63" y="186"/>
                  </a:cubicBezTo>
                  <a:cubicBezTo>
                    <a:pt x="63" y="186"/>
                    <a:pt x="63" y="186"/>
                    <a:pt x="63" y="186"/>
                  </a:cubicBezTo>
                  <a:cubicBezTo>
                    <a:pt x="63" y="186"/>
                    <a:pt x="64" y="185"/>
                    <a:pt x="64" y="185"/>
                  </a:cubicBezTo>
                  <a:cubicBezTo>
                    <a:pt x="65" y="184"/>
                    <a:pt x="66" y="184"/>
                    <a:pt x="68" y="184"/>
                  </a:cubicBezTo>
                  <a:cubicBezTo>
                    <a:pt x="68" y="184"/>
                    <a:pt x="68" y="184"/>
                    <a:pt x="68" y="184"/>
                  </a:cubicBezTo>
                  <a:cubicBezTo>
                    <a:pt x="70" y="184"/>
                    <a:pt x="72" y="185"/>
                    <a:pt x="73" y="186"/>
                  </a:cubicBezTo>
                  <a:cubicBezTo>
                    <a:pt x="73" y="187"/>
                    <a:pt x="73" y="188"/>
                    <a:pt x="73" y="188"/>
                  </a:cubicBezTo>
                  <a:cubicBezTo>
                    <a:pt x="73" y="191"/>
                    <a:pt x="71" y="194"/>
                    <a:pt x="69" y="194"/>
                  </a:cubicBezTo>
                  <a:cubicBezTo>
                    <a:pt x="68" y="194"/>
                    <a:pt x="68" y="194"/>
                    <a:pt x="68" y="195"/>
                  </a:cubicBezTo>
                  <a:cubicBezTo>
                    <a:pt x="67" y="195"/>
                    <a:pt x="67" y="196"/>
                    <a:pt x="68" y="196"/>
                  </a:cubicBezTo>
                  <a:cubicBezTo>
                    <a:pt x="72" y="203"/>
                    <a:pt x="75" y="206"/>
                    <a:pt x="76" y="209"/>
                  </a:cubicBezTo>
                  <a:cubicBezTo>
                    <a:pt x="78" y="212"/>
                    <a:pt x="79" y="215"/>
                    <a:pt x="82" y="223"/>
                  </a:cubicBezTo>
                  <a:cubicBezTo>
                    <a:pt x="82" y="223"/>
                    <a:pt x="83" y="223"/>
                    <a:pt x="83" y="223"/>
                  </a:cubicBezTo>
                  <a:cubicBezTo>
                    <a:pt x="83" y="223"/>
                    <a:pt x="83" y="223"/>
                    <a:pt x="83" y="223"/>
                  </a:cubicBezTo>
                  <a:cubicBezTo>
                    <a:pt x="84" y="223"/>
                    <a:pt x="84" y="223"/>
                    <a:pt x="84" y="223"/>
                  </a:cubicBezTo>
                  <a:cubicBezTo>
                    <a:pt x="87" y="221"/>
                    <a:pt x="90" y="219"/>
                    <a:pt x="94" y="217"/>
                  </a:cubicBezTo>
                  <a:cubicBezTo>
                    <a:pt x="95" y="220"/>
                    <a:pt x="96" y="222"/>
                    <a:pt x="98" y="227"/>
                  </a:cubicBezTo>
                  <a:cubicBezTo>
                    <a:pt x="98" y="227"/>
                    <a:pt x="98" y="227"/>
                    <a:pt x="98" y="228"/>
                  </a:cubicBezTo>
                  <a:cubicBezTo>
                    <a:pt x="99" y="228"/>
                    <a:pt x="99" y="228"/>
                    <a:pt x="99" y="228"/>
                  </a:cubicBezTo>
                  <a:cubicBezTo>
                    <a:pt x="99" y="228"/>
                    <a:pt x="99" y="228"/>
                    <a:pt x="100" y="227"/>
                  </a:cubicBezTo>
                  <a:cubicBezTo>
                    <a:pt x="116" y="217"/>
                    <a:pt x="133" y="206"/>
                    <a:pt x="150" y="195"/>
                  </a:cubicBezTo>
                  <a:cubicBezTo>
                    <a:pt x="157" y="191"/>
                    <a:pt x="163" y="187"/>
                    <a:pt x="170" y="182"/>
                  </a:cubicBezTo>
                  <a:cubicBezTo>
                    <a:pt x="184" y="171"/>
                    <a:pt x="197" y="157"/>
                    <a:pt x="214" y="150"/>
                  </a:cubicBezTo>
                  <a:cubicBezTo>
                    <a:pt x="215" y="150"/>
                    <a:pt x="215" y="150"/>
                    <a:pt x="215" y="150"/>
                  </a:cubicBezTo>
                  <a:cubicBezTo>
                    <a:pt x="215" y="149"/>
                    <a:pt x="215" y="149"/>
                    <a:pt x="215" y="148"/>
                  </a:cubicBezTo>
                  <a:cubicBezTo>
                    <a:pt x="210" y="141"/>
                    <a:pt x="205" y="134"/>
                    <a:pt x="201" y="128"/>
                  </a:cubicBezTo>
                  <a:cubicBezTo>
                    <a:pt x="202" y="127"/>
                    <a:pt x="203" y="127"/>
                    <a:pt x="205" y="126"/>
                  </a:cubicBezTo>
                  <a:cubicBezTo>
                    <a:pt x="205" y="126"/>
                    <a:pt x="205" y="126"/>
                    <a:pt x="206" y="125"/>
                  </a:cubicBezTo>
                  <a:cubicBezTo>
                    <a:pt x="206" y="125"/>
                    <a:pt x="206" y="124"/>
                    <a:pt x="205" y="124"/>
                  </a:cubicBezTo>
                  <a:cubicBezTo>
                    <a:pt x="177" y="85"/>
                    <a:pt x="156" y="60"/>
                    <a:pt x="124" y="24"/>
                  </a:cubicBezTo>
                  <a:cubicBezTo>
                    <a:pt x="119" y="18"/>
                    <a:pt x="116" y="16"/>
                    <a:pt x="113" y="13"/>
                  </a:cubicBezTo>
                  <a:cubicBezTo>
                    <a:pt x="111" y="10"/>
                    <a:pt x="108" y="7"/>
                    <a:pt x="104" y="1"/>
                  </a:cubicBezTo>
                  <a:cubicBezTo>
                    <a:pt x="103" y="0"/>
                    <a:pt x="103" y="0"/>
                    <a:pt x="10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6" name="Freeform 807"/>
            <p:cNvSpPr>
              <a:spLocks/>
            </p:cNvSpPr>
            <p:nvPr/>
          </p:nvSpPr>
          <p:spPr bwMode="auto">
            <a:xfrm>
              <a:off x="2713508" y="3156951"/>
              <a:ext cx="153233" cy="107532"/>
            </a:xfrm>
            <a:custGeom>
              <a:avLst/>
              <a:gdLst>
                <a:gd name="T0" fmla="*/ 71 w 72"/>
                <a:gd name="T1" fmla="*/ 0 h 51"/>
                <a:gd name="T2" fmla="*/ 70 w 72"/>
                <a:gd name="T3" fmla="*/ 0 h 51"/>
                <a:gd name="T4" fmla="*/ 20 w 72"/>
                <a:gd name="T5" fmla="*/ 34 h 51"/>
                <a:gd name="T6" fmla="*/ 1 w 72"/>
                <a:gd name="T7" fmla="*/ 49 h 51"/>
                <a:gd name="T8" fmla="*/ 1 w 72"/>
                <a:gd name="T9" fmla="*/ 50 h 51"/>
                <a:gd name="T10" fmla="*/ 2 w 72"/>
                <a:gd name="T11" fmla="*/ 51 h 51"/>
                <a:gd name="T12" fmla="*/ 3 w 72"/>
                <a:gd name="T13" fmla="*/ 51 h 51"/>
                <a:gd name="T14" fmla="*/ 21 w 72"/>
                <a:gd name="T15" fmla="*/ 36 h 51"/>
                <a:gd name="T16" fmla="*/ 71 w 72"/>
                <a:gd name="T17" fmla="*/ 3 h 51"/>
                <a:gd name="T18" fmla="*/ 72 w 72"/>
                <a:gd name="T19" fmla="*/ 1 h 51"/>
                <a:gd name="T20" fmla="*/ 71 w 72"/>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51">
                  <a:moveTo>
                    <a:pt x="71" y="0"/>
                  </a:moveTo>
                  <a:cubicBezTo>
                    <a:pt x="71" y="0"/>
                    <a:pt x="70" y="0"/>
                    <a:pt x="70" y="0"/>
                  </a:cubicBezTo>
                  <a:cubicBezTo>
                    <a:pt x="52" y="9"/>
                    <a:pt x="36" y="21"/>
                    <a:pt x="20" y="34"/>
                  </a:cubicBezTo>
                  <a:cubicBezTo>
                    <a:pt x="13" y="39"/>
                    <a:pt x="7" y="44"/>
                    <a:pt x="1" y="49"/>
                  </a:cubicBezTo>
                  <a:cubicBezTo>
                    <a:pt x="0" y="49"/>
                    <a:pt x="0" y="50"/>
                    <a:pt x="1" y="50"/>
                  </a:cubicBezTo>
                  <a:cubicBezTo>
                    <a:pt x="1" y="51"/>
                    <a:pt x="1" y="51"/>
                    <a:pt x="2" y="51"/>
                  </a:cubicBezTo>
                  <a:cubicBezTo>
                    <a:pt x="2" y="51"/>
                    <a:pt x="2" y="51"/>
                    <a:pt x="3" y="51"/>
                  </a:cubicBezTo>
                  <a:cubicBezTo>
                    <a:pt x="9" y="46"/>
                    <a:pt x="15" y="41"/>
                    <a:pt x="21" y="36"/>
                  </a:cubicBezTo>
                  <a:cubicBezTo>
                    <a:pt x="37" y="24"/>
                    <a:pt x="53" y="11"/>
                    <a:pt x="71" y="3"/>
                  </a:cubicBezTo>
                  <a:cubicBezTo>
                    <a:pt x="72" y="2"/>
                    <a:pt x="72" y="1"/>
                    <a:pt x="72" y="1"/>
                  </a:cubicBezTo>
                  <a:cubicBezTo>
                    <a:pt x="72" y="0"/>
                    <a:pt x="71" y="0"/>
                    <a:pt x="7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7" name="Freeform 808"/>
            <p:cNvSpPr>
              <a:spLocks/>
            </p:cNvSpPr>
            <p:nvPr/>
          </p:nvSpPr>
          <p:spPr bwMode="auto">
            <a:xfrm>
              <a:off x="2741287" y="3197276"/>
              <a:ext cx="139792" cy="96779"/>
            </a:xfrm>
            <a:custGeom>
              <a:avLst/>
              <a:gdLst>
                <a:gd name="T0" fmla="*/ 65 w 66"/>
                <a:gd name="T1" fmla="*/ 0 h 46"/>
                <a:gd name="T2" fmla="*/ 64 w 66"/>
                <a:gd name="T3" fmla="*/ 0 h 46"/>
                <a:gd name="T4" fmla="*/ 1 w 66"/>
                <a:gd name="T5" fmla="*/ 43 h 46"/>
                <a:gd name="T6" fmla="*/ 0 w 66"/>
                <a:gd name="T7" fmla="*/ 45 h 46"/>
                <a:gd name="T8" fmla="*/ 1 w 66"/>
                <a:gd name="T9" fmla="*/ 46 h 46"/>
                <a:gd name="T10" fmla="*/ 2 w 66"/>
                <a:gd name="T11" fmla="*/ 45 h 46"/>
                <a:gd name="T12" fmla="*/ 65 w 66"/>
                <a:gd name="T13" fmla="*/ 2 h 46"/>
                <a:gd name="T14" fmla="*/ 66 w 66"/>
                <a:gd name="T15" fmla="*/ 0 h 46"/>
                <a:gd name="T16" fmla="*/ 65 w 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46">
                  <a:moveTo>
                    <a:pt x="65" y="0"/>
                  </a:moveTo>
                  <a:cubicBezTo>
                    <a:pt x="64" y="0"/>
                    <a:pt x="64" y="0"/>
                    <a:pt x="64" y="0"/>
                  </a:cubicBezTo>
                  <a:cubicBezTo>
                    <a:pt x="43" y="14"/>
                    <a:pt x="21" y="28"/>
                    <a:pt x="1" y="43"/>
                  </a:cubicBezTo>
                  <a:cubicBezTo>
                    <a:pt x="0" y="44"/>
                    <a:pt x="0" y="44"/>
                    <a:pt x="0" y="45"/>
                  </a:cubicBezTo>
                  <a:cubicBezTo>
                    <a:pt x="1" y="45"/>
                    <a:pt x="1" y="46"/>
                    <a:pt x="1" y="46"/>
                  </a:cubicBezTo>
                  <a:cubicBezTo>
                    <a:pt x="2" y="46"/>
                    <a:pt x="2" y="46"/>
                    <a:pt x="2" y="45"/>
                  </a:cubicBezTo>
                  <a:cubicBezTo>
                    <a:pt x="23" y="31"/>
                    <a:pt x="44" y="16"/>
                    <a:pt x="65" y="2"/>
                  </a:cubicBezTo>
                  <a:cubicBezTo>
                    <a:pt x="66" y="2"/>
                    <a:pt x="66" y="1"/>
                    <a:pt x="66" y="0"/>
                  </a:cubicBezTo>
                  <a:cubicBezTo>
                    <a:pt x="65" y="0"/>
                    <a:pt x="65" y="0"/>
                    <a:pt x="6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8" name="Freeform 809"/>
            <p:cNvSpPr>
              <a:spLocks/>
            </p:cNvSpPr>
            <p:nvPr/>
          </p:nvSpPr>
          <p:spPr bwMode="auto">
            <a:xfrm>
              <a:off x="2764586" y="3217886"/>
              <a:ext cx="144272" cy="112909"/>
            </a:xfrm>
            <a:custGeom>
              <a:avLst/>
              <a:gdLst>
                <a:gd name="T0" fmla="*/ 67 w 68"/>
                <a:gd name="T1" fmla="*/ 0 h 53"/>
                <a:gd name="T2" fmla="*/ 66 w 68"/>
                <a:gd name="T3" fmla="*/ 0 h 53"/>
                <a:gd name="T4" fmla="*/ 46 w 68"/>
                <a:gd name="T5" fmla="*/ 18 h 53"/>
                <a:gd name="T6" fmla="*/ 1 w 68"/>
                <a:gd name="T7" fmla="*/ 50 h 53"/>
                <a:gd name="T8" fmla="*/ 0 w 68"/>
                <a:gd name="T9" fmla="*/ 52 h 53"/>
                <a:gd name="T10" fmla="*/ 1 w 68"/>
                <a:gd name="T11" fmla="*/ 53 h 53"/>
                <a:gd name="T12" fmla="*/ 2 w 68"/>
                <a:gd name="T13" fmla="*/ 53 h 53"/>
                <a:gd name="T14" fmla="*/ 47 w 68"/>
                <a:gd name="T15" fmla="*/ 20 h 53"/>
                <a:gd name="T16" fmla="*/ 68 w 68"/>
                <a:gd name="T17" fmla="*/ 2 h 53"/>
                <a:gd name="T18" fmla="*/ 68 w 68"/>
                <a:gd name="T19" fmla="*/ 0 h 53"/>
                <a:gd name="T20" fmla="*/ 67 w 68"/>
                <a:gd name="T2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3">
                  <a:moveTo>
                    <a:pt x="67" y="0"/>
                  </a:moveTo>
                  <a:cubicBezTo>
                    <a:pt x="67" y="0"/>
                    <a:pt x="66" y="0"/>
                    <a:pt x="66" y="0"/>
                  </a:cubicBezTo>
                  <a:cubicBezTo>
                    <a:pt x="59" y="6"/>
                    <a:pt x="52" y="12"/>
                    <a:pt x="46" y="18"/>
                  </a:cubicBezTo>
                  <a:cubicBezTo>
                    <a:pt x="31" y="30"/>
                    <a:pt x="17" y="42"/>
                    <a:pt x="1" y="50"/>
                  </a:cubicBezTo>
                  <a:cubicBezTo>
                    <a:pt x="0" y="51"/>
                    <a:pt x="0" y="51"/>
                    <a:pt x="0" y="52"/>
                  </a:cubicBezTo>
                  <a:cubicBezTo>
                    <a:pt x="0" y="53"/>
                    <a:pt x="1" y="53"/>
                    <a:pt x="1" y="53"/>
                  </a:cubicBezTo>
                  <a:cubicBezTo>
                    <a:pt x="2" y="53"/>
                    <a:pt x="2" y="53"/>
                    <a:pt x="2" y="53"/>
                  </a:cubicBezTo>
                  <a:cubicBezTo>
                    <a:pt x="19" y="44"/>
                    <a:pt x="33" y="32"/>
                    <a:pt x="47" y="20"/>
                  </a:cubicBezTo>
                  <a:cubicBezTo>
                    <a:pt x="54" y="14"/>
                    <a:pt x="61" y="8"/>
                    <a:pt x="68" y="2"/>
                  </a:cubicBezTo>
                  <a:cubicBezTo>
                    <a:pt x="68" y="2"/>
                    <a:pt x="68" y="1"/>
                    <a:pt x="68" y="0"/>
                  </a:cubicBezTo>
                  <a:cubicBezTo>
                    <a:pt x="68" y="0"/>
                    <a:pt x="67" y="0"/>
                    <a:pt x="6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9" name="Freeform 810"/>
            <p:cNvSpPr>
              <a:spLocks/>
            </p:cNvSpPr>
            <p:nvPr/>
          </p:nvSpPr>
          <p:spPr bwMode="auto">
            <a:xfrm>
              <a:off x="2795949" y="3256419"/>
              <a:ext cx="137999" cy="114701"/>
            </a:xfrm>
            <a:custGeom>
              <a:avLst/>
              <a:gdLst>
                <a:gd name="T0" fmla="*/ 63 w 65"/>
                <a:gd name="T1" fmla="*/ 0 h 54"/>
                <a:gd name="T2" fmla="*/ 62 w 65"/>
                <a:gd name="T3" fmla="*/ 0 h 54"/>
                <a:gd name="T4" fmla="*/ 1 w 65"/>
                <a:gd name="T5" fmla="*/ 52 h 54"/>
                <a:gd name="T6" fmla="*/ 1 w 65"/>
                <a:gd name="T7" fmla="*/ 54 h 54"/>
                <a:gd name="T8" fmla="*/ 2 w 65"/>
                <a:gd name="T9" fmla="*/ 54 h 54"/>
                <a:gd name="T10" fmla="*/ 3 w 65"/>
                <a:gd name="T11" fmla="*/ 54 h 54"/>
                <a:gd name="T12" fmla="*/ 64 w 65"/>
                <a:gd name="T13" fmla="*/ 2 h 54"/>
                <a:gd name="T14" fmla="*/ 64 w 65"/>
                <a:gd name="T15" fmla="*/ 0 h 54"/>
                <a:gd name="T16" fmla="*/ 63 w 65"/>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4">
                  <a:moveTo>
                    <a:pt x="63" y="0"/>
                  </a:moveTo>
                  <a:cubicBezTo>
                    <a:pt x="63" y="0"/>
                    <a:pt x="63" y="0"/>
                    <a:pt x="62" y="0"/>
                  </a:cubicBezTo>
                  <a:cubicBezTo>
                    <a:pt x="42" y="17"/>
                    <a:pt x="21" y="34"/>
                    <a:pt x="1" y="52"/>
                  </a:cubicBezTo>
                  <a:cubicBezTo>
                    <a:pt x="0" y="52"/>
                    <a:pt x="0" y="53"/>
                    <a:pt x="1" y="54"/>
                  </a:cubicBezTo>
                  <a:cubicBezTo>
                    <a:pt x="1" y="54"/>
                    <a:pt x="1" y="54"/>
                    <a:pt x="2" y="54"/>
                  </a:cubicBezTo>
                  <a:cubicBezTo>
                    <a:pt x="2" y="54"/>
                    <a:pt x="2" y="54"/>
                    <a:pt x="3" y="54"/>
                  </a:cubicBezTo>
                  <a:cubicBezTo>
                    <a:pt x="23" y="37"/>
                    <a:pt x="44" y="19"/>
                    <a:pt x="64" y="2"/>
                  </a:cubicBezTo>
                  <a:cubicBezTo>
                    <a:pt x="65" y="2"/>
                    <a:pt x="65" y="1"/>
                    <a:pt x="64" y="0"/>
                  </a:cubicBezTo>
                  <a:cubicBezTo>
                    <a:pt x="64" y="0"/>
                    <a:pt x="64" y="0"/>
                    <a:pt x="6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0" name="Freeform 811"/>
            <p:cNvSpPr>
              <a:spLocks/>
            </p:cNvSpPr>
            <p:nvPr/>
          </p:nvSpPr>
          <p:spPr bwMode="auto">
            <a:xfrm>
              <a:off x="2819248" y="3287782"/>
              <a:ext cx="142480" cy="117389"/>
            </a:xfrm>
            <a:custGeom>
              <a:avLst/>
              <a:gdLst>
                <a:gd name="T0" fmla="*/ 66 w 67"/>
                <a:gd name="T1" fmla="*/ 0 h 55"/>
                <a:gd name="T2" fmla="*/ 65 w 67"/>
                <a:gd name="T3" fmla="*/ 0 h 55"/>
                <a:gd name="T4" fmla="*/ 1 w 67"/>
                <a:gd name="T5" fmla="*/ 52 h 55"/>
                <a:gd name="T6" fmla="*/ 1 w 67"/>
                <a:gd name="T7" fmla="*/ 54 h 55"/>
                <a:gd name="T8" fmla="*/ 2 w 67"/>
                <a:gd name="T9" fmla="*/ 55 h 55"/>
                <a:gd name="T10" fmla="*/ 3 w 67"/>
                <a:gd name="T11" fmla="*/ 54 h 55"/>
                <a:gd name="T12" fmla="*/ 67 w 67"/>
                <a:gd name="T13" fmla="*/ 2 h 55"/>
                <a:gd name="T14" fmla="*/ 67 w 67"/>
                <a:gd name="T15" fmla="*/ 0 h 55"/>
                <a:gd name="T16" fmla="*/ 66 w 6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55">
                  <a:moveTo>
                    <a:pt x="66" y="0"/>
                  </a:moveTo>
                  <a:cubicBezTo>
                    <a:pt x="66" y="0"/>
                    <a:pt x="65" y="0"/>
                    <a:pt x="65" y="0"/>
                  </a:cubicBezTo>
                  <a:cubicBezTo>
                    <a:pt x="44" y="17"/>
                    <a:pt x="22" y="35"/>
                    <a:pt x="1" y="52"/>
                  </a:cubicBezTo>
                  <a:cubicBezTo>
                    <a:pt x="0" y="53"/>
                    <a:pt x="0" y="53"/>
                    <a:pt x="1" y="54"/>
                  </a:cubicBezTo>
                  <a:cubicBezTo>
                    <a:pt x="1" y="54"/>
                    <a:pt x="1" y="55"/>
                    <a:pt x="2" y="55"/>
                  </a:cubicBezTo>
                  <a:cubicBezTo>
                    <a:pt x="2" y="55"/>
                    <a:pt x="2" y="54"/>
                    <a:pt x="3" y="54"/>
                  </a:cubicBezTo>
                  <a:cubicBezTo>
                    <a:pt x="24" y="37"/>
                    <a:pt x="45" y="19"/>
                    <a:pt x="67" y="2"/>
                  </a:cubicBezTo>
                  <a:cubicBezTo>
                    <a:pt x="67" y="2"/>
                    <a:pt x="67" y="1"/>
                    <a:pt x="67" y="0"/>
                  </a:cubicBezTo>
                  <a:cubicBezTo>
                    <a:pt x="67" y="0"/>
                    <a:pt x="66" y="0"/>
                    <a:pt x="66"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1" name="Freeform 812"/>
            <p:cNvSpPr>
              <a:spLocks/>
            </p:cNvSpPr>
            <p:nvPr/>
          </p:nvSpPr>
          <p:spPr bwMode="auto">
            <a:xfrm>
              <a:off x="2843443" y="3321834"/>
              <a:ext cx="141584" cy="110220"/>
            </a:xfrm>
            <a:custGeom>
              <a:avLst/>
              <a:gdLst>
                <a:gd name="T0" fmla="*/ 65 w 67"/>
                <a:gd name="T1" fmla="*/ 0 h 52"/>
                <a:gd name="T2" fmla="*/ 64 w 67"/>
                <a:gd name="T3" fmla="*/ 0 h 52"/>
                <a:gd name="T4" fmla="*/ 1 w 67"/>
                <a:gd name="T5" fmla="*/ 50 h 52"/>
                <a:gd name="T6" fmla="*/ 1 w 67"/>
                <a:gd name="T7" fmla="*/ 52 h 52"/>
                <a:gd name="T8" fmla="*/ 2 w 67"/>
                <a:gd name="T9" fmla="*/ 52 h 52"/>
                <a:gd name="T10" fmla="*/ 3 w 67"/>
                <a:gd name="T11" fmla="*/ 52 h 52"/>
                <a:gd name="T12" fmla="*/ 66 w 67"/>
                <a:gd name="T13" fmla="*/ 2 h 52"/>
                <a:gd name="T14" fmla="*/ 66 w 67"/>
                <a:gd name="T15" fmla="*/ 0 h 52"/>
                <a:gd name="T16" fmla="*/ 65 w 67"/>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52">
                  <a:moveTo>
                    <a:pt x="65" y="0"/>
                  </a:moveTo>
                  <a:cubicBezTo>
                    <a:pt x="65" y="0"/>
                    <a:pt x="64" y="0"/>
                    <a:pt x="64" y="0"/>
                  </a:cubicBezTo>
                  <a:cubicBezTo>
                    <a:pt x="43" y="17"/>
                    <a:pt x="22" y="33"/>
                    <a:pt x="1" y="50"/>
                  </a:cubicBezTo>
                  <a:cubicBezTo>
                    <a:pt x="0" y="50"/>
                    <a:pt x="0" y="51"/>
                    <a:pt x="1" y="52"/>
                  </a:cubicBezTo>
                  <a:cubicBezTo>
                    <a:pt x="1" y="52"/>
                    <a:pt x="1" y="52"/>
                    <a:pt x="2" y="52"/>
                  </a:cubicBezTo>
                  <a:cubicBezTo>
                    <a:pt x="2" y="52"/>
                    <a:pt x="2" y="52"/>
                    <a:pt x="3" y="52"/>
                  </a:cubicBezTo>
                  <a:cubicBezTo>
                    <a:pt x="24" y="35"/>
                    <a:pt x="45" y="19"/>
                    <a:pt x="66" y="2"/>
                  </a:cubicBezTo>
                  <a:cubicBezTo>
                    <a:pt x="66" y="2"/>
                    <a:pt x="67" y="1"/>
                    <a:pt x="66" y="0"/>
                  </a:cubicBezTo>
                  <a:cubicBezTo>
                    <a:pt x="66" y="0"/>
                    <a:pt x="65" y="0"/>
                    <a:pt x="6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82" name="组合 281"/>
          <p:cNvGrpSpPr/>
          <p:nvPr/>
        </p:nvGrpSpPr>
        <p:grpSpPr>
          <a:xfrm>
            <a:off x="2666007" y="3779386"/>
            <a:ext cx="88759" cy="87820"/>
            <a:chOff x="846932" y="3642638"/>
            <a:chExt cx="169363" cy="167571"/>
          </a:xfrm>
        </p:grpSpPr>
        <p:sp>
          <p:nvSpPr>
            <p:cNvPr id="283" name="Freeform 813"/>
            <p:cNvSpPr>
              <a:spLocks noEditPoints="1"/>
            </p:cNvSpPr>
            <p:nvPr/>
          </p:nvSpPr>
          <p:spPr bwMode="auto">
            <a:xfrm>
              <a:off x="846932" y="3642638"/>
              <a:ext cx="169363" cy="167571"/>
            </a:xfrm>
            <a:custGeom>
              <a:avLst/>
              <a:gdLst>
                <a:gd name="T0" fmla="*/ 6 w 80"/>
                <a:gd name="T1" fmla="*/ 69 h 79"/>
                <a:gd name="T2" fmla="*/ 21 w 80"/>
                <a:gd name="T3" fmla="*/ 14 h 79"/>
                <a:gd name="T4" fmla="*/ 38 w 80"/>
                <a:gd name="T5" fmla="*/ 17 h 79"/>
                <a:gd name="T6" fmla="*/ 35 w 80"/>
                <a:gd name="T7" fmla="*/ 23 h 79"/>
                <a:gd name="T8" fmla="*/ 34 w 80"/>
                <a:gd name="T9" fmla="*/ 25 h 79"/>
                <a:gd name="T10" fmla="*/ 36 w 80"/>
                <a:gd name="T11" fmla="*/ 26 h 79"/>
                <a:gd name="T12" fmla="*/ 48 w 80"/>
                <a:gd name="T13" fmla="*/ 28 h 79"/>
                <a:gd name="T14" fmla="*/ 49 w 80"/>
                <a:gd name="T15" fmla="*/ 28 h 79"/>
                <a:gd name="T16" fmla="*/ 51 w 80"/>
                <a:gd name="T17" fmla="*/ 28 h 79"/>
                <a:gd name="T18" fmla="*/ 51 w 80"/>
                <a:gd name="T19" fmla="*/ 28 h 79"/>
                <a:gd name="T20" fmla="*/ 53 w 80"/>
                <a:gd name="T21" fmla="*/ 25 h 79"/>
                <a:gd name="T22" fmla="*/ 57 w 80"/>
                <a:gd name="T23" fmla="*/ 17 h 79"/>
                <a:gd name="T24" fmla="*/ 76 w 80"/>
                <a:gd name="T25" fmla="*/ 18 h 79"/>
                <a:gd name="T26" fmla="*/ 72 w 80"/>
                <a:gd name="T27" fmla="*/ 45 h 79"/>
                <a:gd name="T28" fmla="*/ 62 w 80"/>
                <a:gd name="T29" fmla="*/ 73 h 79"/>
                <a:gd name="T30" fmla="*/ 62 w 80"/>
                <a:gd name="T31" fmla="*/ 75 h 79"/>
                <a:gd name="T32" fmla="*/ 61 w 80"/>
                <a:gd name="T33" fmla="*/ 76 h 79"/>
                <a:gd name="T34" fmla="*/ 61 w 80"/>
                <a:gd name="T35" fmla="*/ 76 h 79"/>
                <a:gd name="T36" fmla="*/ 61 w 80"/>
                <a:gd name="T37" fmla="*/ 76 h 79"/>
                <a:gd name="T38" fmla="*/ 60 w 80"/>
                <a:gd name="T39" fmla="*/ 76 h 79"/>
                <a:gd name="T40" fmla="*/ 25 w 80"/>
                <a:gd name="T41" fmla="*/ 71 h 79"/>
                <a:gd name="T42" fmla="*/ 7 w 80"/>
                <a:gd name="T43" fmla="*/ 69 h 79"/>
                <a:gd name="T44" fmla="*/ 6 w 80"/>
                <a:gd name="T45" fmla="*/ 69 h 79"/>
                <a:gd name="T46" fmla="*/ 49 w 80"/>
                <a:gd name="T47" fmla="*/ 24 h 79"/>
                <a:gd name="T48" fmla="*/ 48 w 80"/>
                <a:gd name="T49" fmla="*/ 24 h 79"/>
                <a:gd name="T50" fmla="*/ 39 w 80"/>
                <a:gd name="T51" fmla="*/ 23 h 79"/>
                <a:gd name="T52" fmla="*/ 48 w 80"/>
                <a:gd name="T53" fmla="*/ 3 h 79"/>
                <a:gd name="T54" fmla="*/ 58 w 80"/>
                <a:gd name="T55" fmla="*/ 6 h 79"/>
                <a:gd name="T56" fmla="*/ 50 w 80"/>
                <a:gd name="T57" fmla="*/ 23 h 79"/>
                <a:gd name="T58" fmla="*/ 50 w 80"/>
                <a:gd name="T59" fmla="*/ 24 h 79"/>
                <a:gd name="T60" fmla="*/ 49 w 80"/>
                <a:gd name="T61" fmla="*/ 24 h 79"/>
                <a:gd name="T62" fmla="*/ 49 w 80"/>
                <a:gd name="T63" fmla="*/ 24 h 79"/>
                <a:gd name="T64" fmla="*/ 47 w 80"/>
                <a:gd name="T65" fmla="*/ 0 h 79"/>
                <a:gd name="T66" fmla="*/ 45 w 80"/>
                <a:gd name="T67" fmla="*/ 1 h 79"/>
                <a:gd name="T68" fmla="*/ 40 w 80"/>
                <a:gd name="T69" fmla="*/ 13 h 79"/>
                <a:gd name="T70" fmla="*/ 21 w 80"/>
                <a:gd name="T71" fmla="*/ 10 h 79"/>
                <a:gd name="T72" fmla="*/ 20 w 80"/>
                <a:gd name="T73" fmla="*/ 9 h 79"/>
                <a:gd name="T74" fmla="*/ 19 w 80"/>
                <a:gd name="T75" fmla="*/ 10 h 79"/>
                <a:gd name="T76" fmla="*/ 18 w 80"/>
                <a:gd name="T77" fmla="*/ 11 h 79"/>
                <a:gd name="T78" fmla="*/ 1 w 80"/>
                <a:gd name="T79" fmla="*/ 70 h 79"/>
                <a:gd name="T80" fmla="*/ 1 w 80"/>
                <a:gd name="T81" fmla="*/ 72 h 79"/>
                <a:gd name="T82" fmla="*/ 2 w 80"/>
                <a:gd name="T83" fmla="*/ 73 h 79"/>
                <a:gd name="T84" fmla="*/ 2 w 80"/>
                <a:gd name="T85" fmla="*/ 73 h 79"/>
                <a:gd name="T86" fmla="*/ 7 w 80"/>
                <a:gd name="T87" fmla="*/ 72 h 79"/>
                <a:gd name="T88" fmla="*/ 7 w 80"/>
                <a:gd name="T89" fmla="*/ 72 h 79"/>
                <a:gd name="T90" fmla="*/ 24 w 80"/>
                <a:gd name="T91" fmla="*/ 74 h 79"/>
                <a:gd name="T92" fmla="*/ 59 w 80"/>
                <a:gd name="T93" fmla="*/ 79 h 79"/>
                <a:gd name="T94" fmla="*/ 59 w 80"/>
                <a:gd name="T95" fmla="*/ 79 h 79"/>
                <a:gd name="T96" fmla="*/ 61 w 80"/>
                <a:gd name="T97" fmla="*/ 79 h 79"/>
                <a:gd name="T98" fmla="*/ 63 w 80"/>
                <a:gd name="T99" fmla="*/ 79 h 79"/>
                <a:gd name="T100" fmla="*/ 64 w 80"/>
                <a:gd name="T101" fmla="*/ 78 h 79"/>
                <a:gd name="T102" fmla="*/ 65 w 80"/>
                <a:gd name="T103" fmla="*/ 76 h 79"/>
                <a:gd name="T104" fmla="*/ 65 w 80"/>
                <a:gd name="T105" fmla="*/ 75 h 79"/>
                <a:gd name="T106" fmla="*/ 76 w 80"/>
                <a:gd name="T107" fmla="*/ 45 h 79"/>
                <a:gd name="T108" fmla="*/ 80 w 80"/>
                <a:gd name="T109" fmla="*/ 17 h 79"/>
                <a:gd name="T110" fmla="*/ 80 w 80"/>
                <a:gd name="T111" fmla="*/ 16 h 79"/>
                <a:gd name="T112" fmla="*/ 79 w 80"/>
                <a:gd name="T113" fmla="*/ 15 h 79"/>
                <a:gd name="T114" fmla="*/ 58 w 80"/>
                <a:gd name="T115" fmla="*/ 13 h 79"/>
                <a:gd name="T116" fmla="*/ 62 w 80"/>
                <a:gd name="T117" fmla="*/ 5 h 79"/>
                <a:gd name="T118" fmla="*/ 62 w 80"/>
                <a:gd name="T119" fmla="*/ 4 h 79"/>
                <a:gd name="T120" fmla="*/ 61 w 80"/>
                <a:gd name="T121" fmla="*/ 3 h 79"/>
                <a:gd name="T122" fmla="*/ 47 w 80"/>
                <a:gd name="T123" fmla="*/ 0 h 79"/>
                <a:gd name="T124" fmla="*/ 47 w 80"/>
                <a:gd name="T1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0" h="79">
                  <a:moveTo>
                    <a:pt x="6" y="69"/>
                  </a:moveTo>
                  <a:cubicBezTo>
                    <a:pt x="16" y="52"/>
                    <a:pt x="18" y="30"/>
                    <a:pt x="21" y="14"/>
                  </a:cubicBezTo>
                  <a:cubicBezTo>
                    <a:pt x="27" y="16"/>
                    <a:pt x="32" y="17"/>
                    <a:pt x="38" y="17"/>
                  </a:cubicBezTo>
                  <a:cubicBezTo>
                    <a:pt x="37" y="19"/>
                    <a:pt x="36" y="21"/>
                    <a:pt x="35" y="23"/>
                  </a:cubicBezTo>
                  <a:cubicBezTo>
                    <a:pt x="34" y="24"/>
                    <a:pt x="34" y="24"/>
                    <a:pt x="34" y="25"/>
                  </a:cubicBezTo>
                  <a:cubicBezTo>
                    <a:pt x="35" y="25"/>
                    <a:pt x="35" y="26"/>
                    <a:pt x="36" y="26"/>
                  </a:cubicBezTo>
                  <a:cubicBezTo>
                    <a:pt x="40" y="27"/>
                    <a:pt x="44" y="27"/>
                    <a:pt x="48" y="28"/>
                  </a:cubicBezTo>
                  <a:cubicBezTo>
                    <a:pt x="48" y="28"/>
                    <a:pt x="49" y="28"/>
                    <a:pt x="49" y="28"/>
                  </a:cubicBezTo>
                  <a:cubicBezTo>
                    <a:pt x="50" y="28"/>
                    <a:pt x="50" y="28"/>
                    <a:pt x="51" y="28"/>
                  </a:cubicBezTo>
                  <a:cubicBezTo>
                    <a:pt x="51" y="28"/>
                    <a:pt x="51" y="28"/>
                    <a:pt x="51" y="28"/>
                  </a:cubicBezTo>
                  <a:cubicBezTo>
                    <a:pt x="52" y="27"/>
                    <a:pt x="53" y="26"/>
                    <a:pt x="53" y="25"/>
                  </a:cubicBezTo>
                  <a:cubicBezTo>
                    <a:pt x="54" y="22"/>
                    <a:pt x="56" y="20"/>
                    <a:pt x="57" y="17"/>
                  </a:cubicBezTo>
                  <a:cubicBezTo>
                    <a:pt x="63" y="17"/>
                    <a:pt x="70" y="17"/>
                    <a:pt x="76" y="18"/>
                  </a:cubicBezTo>
                  <a:cubicBezTo>
                    <a:pt x="74" y="26"/>
                    <a:pt x="74" y="35"/>
                    <a:pt x="72" y="45"/>
                  </a:cubicBezTo>
                  <a:cubicBezTo>
                    <a:pt x="70" y="55"/>
                    <a:pt x="68" y="65"/>
                    <a:pt x="62" y="73"/>
                  </a:cubicBezTo>
                  <a:cubicBezTo>
                    <a:pt x="62" y="74"/>
                    <a:pt x="62" y="75"/>
                    <a:pt x="62" y="75"/>
                  </a:cubicBezTo>
                  <a:cubicBezTo>
                    <a:pt x="61" y="76"/>
                    <a:pt x="61" y="76"/>
                    <a:pt x="61" y="76"/>
                  </a:cubicBezTo>
                  <a:cubicBezTo>
                    <a:pt x="61" y="76"/>
                    <a:pt x="61" y="76"/>
                    <a:pt x="61" y="76"/>
                  </a:cubicBezTo>
                  <a:cubicBezTo>
                    <a:pt x="61" y="76"/>
                    <a:pt x="61" y="76"/>
                    <a:pt x="61" y="76"/>
                  </a:cubicBezTo>
                  <a:cubicBezTo>
                    <a:pt x="61" y="76"/>
                    <a:pt x="60" y="76"/>
                    <a:pt x="60" y="76"/>
                  </a:cubicBezTo>
                  <a:cubicBezTo>
                    <a:pt x="48" y="74"/>
                    <a:pt x="36" y="72"/>
                    <a:pt x="25" y="71"/>
                  </a:cubicBezTo>
                  <a:cubicBezTo>
                    <a:pt x="19" y="70"/>
                    <a:pt x="13" y="69"/>
                    <a:pt x="7" y="69"/>
                  </a:cubicBezTo>
                  <a:cubicBezTo>
                    <a:pt x="7" y="69"/>
                    <a:pt x="6" y="69"/>
                    <a:pt x="6" y="69"/>
                  </a:cubicBezTo>
                  <a:moveTo>
                    <a:pt x="49" y="24"/>
                  </a:moveTo>
                  <a:cubicBezTo>
                    <a:pt x="48" y="24"/>
                    <a:pt x="48" y="24"/>
                    <a:pt x="48" y="24"/>
                  </a:cubicBezTo>
                  <a:cubicBezTo>
                    <a:pt x="45" y="24"/>
                    <a:pt x="42" y="23"/>
                    <a:pt x="39" y="23"/>
                  </a:cubicBezTo>
                  <a:cubicBezTo>
                    <a:pt x="43" y="17"/>
                    <a:pt x="46" y="10"/>
                    <a:pt x="48" y="3"/>
                  </a:cubicBezTo>
                  <a:cubicBezTo>
                    <a:pt x="51" y="4"/>
                    <a:pt x="55" y="4"/>
                    <a:pt x="58" y="6"/>
                  </a:cubicBezTo>
                  <a:cubicBezTo>
                    <a:pt x="55" y="11"/>
                    <a:pt x="53" y="17"/>
                    <a:pt x="50" y="23"/>
                  </a:cubicBezTo>
                  <a:cubicBezTo>
                    <a:pt x="50" y="24"/>
                    <a:pt x="50" y="24"/>
                    <a:pt x="50" y="24"/>
                  </a:cubicBezTo>
                  <a:cubicBezTo>
                    <a:pt x="49" y="24"/>
                    <a:pt x="49" y="24"/>
                    <a:pt x="49" y="24"/>
                  </a:cubicBezTo>
                  <a:cubicBezTo>
                    <a:pt x="49" y="24"/>
                    <a:pt x="49" y="24"/>
                    <a:pt x="49" y="24"/>
                  </a:cubicBezTo>
                  <a:moveTo>
                    <a:pt x="47" y="0"/>
                  </a:moveTo>
                  <a:cubicBezTo>
                    <a:pt x="46" y="0"/>
                    <a:pt x="45" y="0"/>
                    <a:pt x="45" y="1"/>
                  </a:cubicBezTo>
                  <a:cubicBezTo>
                    <a:pt x="44" y="5"/>
                    <a:pt x="42" y="9"/>
                    <a:pt x="40" y="13"/>
                  </a:cubicBezTo>
                  <a:cubicBezTo>
                    <a:pt x="33" y="13"/>
                    <a:pt x="26" y="13"/>
                    <a:pt x="21" y="10"/>
                  </a:cubicBezTo>
                  <a:cubicBezTo>
                    <a:pt x="20" y="10"/>
                    <a:pt x="20" y="9"/>
                    <a:pt x="20" y="9"/>
                  </a:cubicBezTo>
                  <a:cubicBezTo>
                    <a:pt x="20" y="9"/>
                    <a:pt x="19" y="9"/>
                    <a:pt x="19" y="10"/>
                  </a:cubicBezTo>
                  <a:cubicBezTo>
                    <a:pt x="18" y="10"/>
                    <a:pt x="18" y="10"/>
                    <a:pt x="18" y="11"/>
                  </a:cubicBezTo>
                  <a:cubicBezTo>
                    <a:pt x="15" y="28"/>
                    <a:pt x="13" y="53"/>
                    <a:pt x="1" y="70"/>
                  </a:cubicBezTo>
                  <a:cubicBezTo>
                    <a:pt x="0" y="70"/>
                    <a:pt x="0" y="71"/>
                    <a:pt x="1" y="72"/>
                  </a:cubicBezTo>
                  <a:cubicBezTo>
                    <a:pt x="1" y="72"/>
                    <a:pt x="2" y="73"/>
                    <a:pt x="2" y="73"/>
                  </a:cubicBezTo>
                  <a:cubicBezTo>
                    <a:pt x="2" y="73"/>
                    <a:pt x="2" y="73"/>
                    <a:pt x="2" y="73"/>
                  </a:cubicBezTo>
                  <a:cubicBezTo>
                    <a:pt x="4" y="73"/>
                    <a:pt x="6" y="72"/>
                    <a:pt x="7" y="72"/>
                  </a:cubicBezTo>
                  <a:cubicBezTo>
                    <a:pt x="7" y="72"/>
                    <a:pt x="7" y="72"/>
                    <a:pt x="7" y="72"/>
                  </a:cubicBezTo>
                  <a:cubicBezTo>
                    <a:pt x="13" y="72"/>
                    <a:pt x="18" y="73"/>
                    <a:pt x="24" y="74"/>
                  </a:cubicBezTo>
                  <a:cubicBezTo>
                    <a:pt x="36" y="76"/>
                    <a:pt x="48" y="78"/>
                    <a:pt x="59" y="79"/>
                  </a:cubicBezTo>
                  <a:cubicBezTo>
                    <a:pt x="59" y="79"/>
                    <a:pt x="59" y="79"/>
                    <a:pt x="59" y="79"/>
                  </a:cubicBezTo>
                  <a:cubicBezTo>
                    <a:pt x="60" y="79"/>
                    <a:pt x="60" y="79"/>
                    <a:pt x="61" y="79"/>
                  </a:cubicBezTo>
                  <a:cubicBezTo>
                    <a:pt x="61" y="79"/>
                    <a:pt x="62" y="79"/>
                    <a:pt x="63" y="79"/>
                  </a:cubicBezTo>
                  <a:cubicBezTo>
                    <a:pt x="63" y="79"/>
                    <a:pt x="64" y="78"/>
                    <a:pt x="64" y="78"/>
                  </a:cubicBezTo>
                  <a:cubicBezTo>
                    <a:pt x="65" y="77"/>
                    <a:pt x="65" y="77"/>
                    <a:pt x="65" y="76"/>
                  </a:cubicBezTo>
                  <a:cubicBezTo>
                    <a:pt x="65" y="76"/>
                    <a:pt x="65" y="75"/>
                    <a:pt x="65" y="75"/>
                  </a:cubicBezTo>
                  <a:cubicBezTo>
                    <a:pt x="71" y="66"/>
                    <a:pt x="74" y="56"/>
                    <a:pt x="76" y="45"/>
                  </a:cubicBezTo>
                  <a:cubicBezTo>
                    <a:pt x="77" y="35"/>
                    <a:pt x="78" y="25"/>
                    <a:pt x="80" y="17"/>
                  </a:cubicBezTo>
                  <a:cubicBezTo>
                    <a:pt x="80" y="17"/>
                    <a:pt x="80" y="16"/>
                    <a:pt x="80" y="16"/>
                  </a:cubicBezTo>
                  <a:cubicBezTo>
                    <a:pt x="79" y="15"/>
                    <a:pt x="79" y="15"/>
                    <a:pt x="79" y="15"/>
                  </a:cubicBezTo>
                  <a:cubicBezTo>
                    <a:pt x="71" y="14"/>
                    <a:pt x="65" y="14"/>
                    <a:pt x="58" y="13"/>
                  </a:cubicBezTo>
                  <a:cubicBezTo>
                    <a:pt x="60" y="11"/>
                    <a:pt x="61" y="8"/>
                    <a:pt x="62" y="5"/>
                  </a:cubicBezTo>
                  <a:cubicBezTo>
                    <a:pt x="62" y="5"/>
                    <a:pt x="62" y="4"/>
                    <a:pt x="62" y="4"/>
                  </a:cubicBezTo>
                  <a:cubicBezTo>
                    <a:pt x="62" y="3"/>
                    <a:pt x="61" y="3"/>
                    <a:pt x="61" y="3"/>
                  </a:cubicBezTo>
                  <a:cubicBezTo>
                    <a:pt x="56" y="1"/>
                    <a:pt x="52" y="0"/>
                    <a:pt x="47" y="0"/>
                  </a:cubicBezTo>
                  <a:cubicBezTo>
                    <a:pt x="47" y="0"/>
                    <a:pt x="47" y="0"/>
                    <a:pt x="4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4" name="Freeform 814"/>
            <p:cNvSpPr>
              <a:spLocks/>
            </p:cNvSpPr>
            <p:nvPr/>
          </p:nvSpPr>
          <p:spPr bwMode="auto">
            <a:xfrm>
              <a:off x="899802" y="3712534"/>
              <a:ext cx="82441" cy="14338"/>
            </a:xfrm>
            <a:custGeom>
              <a:avLst/>
              <a:gdLst>
                <a:gd name="T0" fmla="*/ 2 w 39"/>
                <a:gd name="T1" fmla="*/ 0 h 7"/>
                <a:gd name="T2" fmla="*/ 1 w 39"/>
                <a:gd name="T3" fmla="*/ 1 h 7"/>
                <a:gd name="T4" fmla="*/ 2 w 39"/>
                <a:gd name="T5" fmla="*/ 4 h 7"/>
                <a:gd name="T6" fmla="*/ 37 w 39"/>
                <a:gd name="T7" fmla="*/ 7 h 7"/>
                <a:gd name="T8" fmla="*/ 37 w 39"/>
                <a:gd name="T9" fmla="*/ 7 h 7"/>
                <a:gd name="T10" fmla="*/ 39 w 39"/>
                <a:gd name="T11" fmla="*/ 6 h 7"/>
                <a:gd name="T12" fmla="*/ 37 w 39"/>
                <a:gd name="T13" fmla="*/ 4 h 7"/>
                <a:gd name="T14" fmla="*/ 3 w 39"/>
                <a:gd name="T15" fmla="*/ 0 h 7"/>
                <a:gd name="T16" fmla="*/ 2 w 39"/>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7">
                  <a:moveTo>
                    <a:pt x="2" y="0"/>
                  </a:moveTo>
                  <a:cubicBezTo>
                    <a:pt x="1" y="0"/>
                    <a:pt x="1" y="1"/>
                    <a:pt x="1" y="1"/>
                  </a:cubicBezTo>
                  <a:cubicBezTo>
                    <a:pt x="0" y="2"/>
                    <a:pt x="1" y="3"/>
                    <a:pt x="2" y="4"/>
                  </a:cubicBezTo>
                  <a:cubicBezTo>
                    <a:pt x="13" y="6"/>
                    <a:pt x="25" y="7"/>
                    <a:pt x="37" y="7"/>
                  </a:cubicBezTo>
                  <a:cubicBezTo>
                    <a:pt x="37" y="7"/>
                    <a:pt x="37" y="7"/>
                    <a:pt x="37" y="7"/>
                  </a:cubicBezTo>
                  <a:cubicBezTo>
                    <a:pt x="38" y="7"/>
                    <a:pt x="39" y="7"/>
                    <a:pt x="39" y="6"/>
                  </a:cubicBezTo>
                  <a:cubicBezTo>
                    <a:pt x="39" y="5"/>
                    <a:pt x="38" y="4"/>
                    <a:pt x="37" y="4"/>
                  </a:cubicBezTo>
                  <a:cubicBezTo>
                    <a:pt x="26" y="4"/>
                    <a:pt x="14" y="2"/>
                    <a:pt x="3" y="0"/>
                  </a:cubicBezTo>
                  <a:cubicBezTo>
                    <a:pt x="3" y="0"/>
                    <a:pt x="2"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5" name="Freeform 815"/>
            <p:cNvSpPr>
              <a:spLocks/>
            </p:cNvSpPr>
            <p:nvPr/>
          </p:nvSpPr>
          <p:spPr bwMode="auto">
            <a:xfrm>
              <a:off x="890841" y="3735833"/>
              <a:ext cx="83337" cy="17026"/>
            </a:xfrm>
            <a:custGeom>
              <a:avLst/>
              <a:gdLst>
                <a:gd name="T0" fmla="*/ 2 w 39"/>
                <a:gd name="T1" fmla="*/ 0 h 8"/>
                <a:gd name="T2" fmla="*/ 0 w 39"/>
                <a:gd name="T3" fmla="*/ 2 h 8"/>
                <a:gd name="T4" fmla="*/ 2 w 39"/>
                <a:gd name="T5" fmla="*/ 4 h 8"/>
                <a:gd name="T6" fmla="*/ 2 w 39"/>
                <a:gd name="T7" fmla="*/ 4 h 8"/>
                <a:gd name="T8" fmla="*/ 37 w 39"/>
                <a:gd name="T9" fmla="*/ 8 h 8"/>
                <a:gd name="T10" fmla="*/ 37 w 39"/>
                <a:gd name="T11" fmla="*/ 8 h 8"/>
                <a:gd name="T12" fmla="*/ 39 w 39"/>
                <a:gd name="T13" fmla="*/ 6 h 8"/>
                <a:gd name="T14" fmla="*/ 37 w 39"/>
                <a:gd name="T15" fmla="*/ 4 h 8"/>
                <a:gd name="T16" fmla="*/ 3 w 39"/>
                <a:gd name="T17" fmla="*/ 0 h 8"/>
                <a:gd name="T18" fmla="*/ 2 w 39"/>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8">
                  <a:moveTo>
                    <a:pt x="2" y="0"/>
                  </a:moveTo>
                  <a:cubicBezTo>
                    <a:pt x="1" y="0"/>
                    <a:pt x="1" y="1"/>
                    <a:pt x="0" y="2"/>
                  </a:cubicBezTo>
                  <a:cubicBezTo>
                    <a:pt x="0" y="3"/>
                    <a:pt x="1" y="4"/>
                    <a:pt x="2" y="4"/>
                  </a:cubicBezTo>
                  <a:cubicBezTo>
                    <a:pt x="2" y="4"/>
                    <a:pt x="2" y="4"/>
                    <a:pt x="2" y="4"/>
                  </a:cubicBezTo>
                  <a:cubicBezTo>
                    <a:pt x="13" y="6"/>
                    <a:pt x="25" y="8"/>
                    <a:pt x="37" y="8"/>
                  </a:cubicBezTo>
                  <a:cubicBezTo>
                    <a:pt x="37" y="8"/>
                    <a:pt x="37" y="8"/>
                    <a:pt x="37" y="8"/>
                  </a:cubicBezTo>
                  <a:cubicBezTo>
                    <a:pt x="38" y="8"/>
                    <a:pt x="39" y="7"/>
                    <a:pt x="39" y="6"/>
                  </a:cubicBezTo>
                  <a:cubicBezTo>
                    <a:pt x="39" y="5"/>
                    <a:pt x="38" y="4"/>
                    <a:pt x="37" y="4"/>
                  </a:cubicBezTo>
                  <a:cubicBezTo>
                    <a:pt x="25" y="4"/>
                    <a:pt x="14" y="3"/>
                    <a:pt x="3" y="0"/>
                  </a:cubicBezTo>
                  <a:cubicBezTo>
                    <a:pt x="2" y="0"/>
                    <a:pt x="2"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6" name="Freeform 816"/>
            <p:cNvSpPr>
              <a:spLocks/>
            </p:cNvSpPr>
            <p:nvPr/>
          </p:nvSpPr>
          <p:spPr bwMode="auto">
            <a:xfrm>
              <a:off x="889049" y="3756443"/>
              <a:ext cx="29571" cy="13442"/>
            </a:xfrm>
            <a:custGeom>
              <a:avLst/>
              <a:gdLst>
                <a:gd name="T0" fmla="*/ 4 w 14"/>
                <a:gd name="T1" fmla="*/ 0 h 6"/>
                <a:gd name="T2" fmla="*/ 1 w 14"/>
                <a:gd name="T3" fmla="*/ 0 h 6"/>
                <a:gd name="T4" fmla="*/ 0 w 14"/>
                <a:gd name="T5" fmla="*/ 2 h 6"/>
                <a:gd name="T6" fmla="*/ 1 w 14"/>
                <a:gd name="T7" fmla="*/ 4 h 6"/>
                <a:gd name="T8" fmla="*/ 2 w 14"/>
                <a:gd name="T9" fmla="*/ 4 h 6"/>
                <a:gd name="T10" fmla="*/ 4 w 14"/>
                <a:gd name="T11" fmla="*/ 3 h 6"/>
                <a:gd name="T12" fmla="*/ 4 w 14"/>
                <a:gd name="T13" fmla="*/ 3 h 6"/>
                <a:gd name="T14" fmla="*/ 11 w 14"/>
                <a:gd name="T15" fmla="*/ 5 h 6"/>
                <a:gd name="T16" fmla="*/ 12 w 14"/>
                <a:gd name="T17" fmla="*/ 6 h 6"/>
                <a:gd name="T18" fmla="*/ 14 w 14"/>
                <a:gd name="T19" fmla="*/ 5 h 6"/>
                <a:gd name="T20" fmla="*/ 13 w 14"/>
                <a:gd name="T21" fmla="*/ 2 h 6"/>
                <a:gd name="T22" fmla="*/ 4 w 14"/>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6">
                  <a:moveTo>
                    <a:pt x="4" y="0"/>
                  </a:moveTo>
                  <a:cubicBezTo>
                    <a:pt x="3" y="0"/>
                    <a:pt x="2" y="0"/>
                    <a:pt x="1" y="0"/>
                  </a:cubicBezTo>
                  <a:cubicBezTo>
                    <a:pt x="0" y="0"/>
                    <a:pt x="0" y="1"/>
                    <a:pt x="0" y="2"/>
                  </a:cubicBezTo>
                  <a:cubicBezTo>
                    <a:pt x="0" y="3"/>
                    <a:pt x="1" y="4"/>
                    <a:pt x="1" y="4"/>
                  </a:cubicBezTo>
                  <a:cubicBezTo>
                    <a:pt x="2" y="4"/>
                    <a:pt x="2" y="4"/>
                    <a:pt x="2" y="4"/>
                  </a:cubicBezTo>
                  <a:cubicBezTo>
                    <a:pt x="3" y="4"/>
                    <a:pt x="3" y="3"/>
                    <a:pt x="4" y="3"/>
                  </a:cubicBezTo>
                  <a:cubicBezTo>
                    <a:pt x="4" y="3"/>
                    <a:pt x="4" y="3"/>
                    <a:pt x="4" y="3"/>
                  </a:cubicBezTo>
                  <a:cubicBezTo>
                    <a:pt x="7" y="3"/>
                    <a:pt x="9" y="4"/>
                    <a:pt x="11" y="5"/>
                  </a:cubicBezTo>
                  <a:cubicBezTo>
                    <a:pt x="12" y="6"/>
                    <a:pt x="12" y="6"/>
                    <a:pt x="12" y="6"/>
                  </a:cubicBezTo>
                  <a:cubicBezTo>
                    <a:pt x="13" y="6"/>
                    <a:pt x="13" y="5"/>
                    <a:pt x="14" y="5"/>
                  </a:cubicBezTo>
                  <a:cubicBezTo>
                    <a:pt x="14" y="4"/>
                    <a:pt x="14" y="3"/>
                    <a:pt x="13" y="2"/>
                  </a:cubicBezTo>
                  <a:cubicBezTo>
                    <a:pt x="10" y="1"/>
                    <a:pt x="7" y="0"/>
                    <a:pt x="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87" name="组合 286"/>
          <p:cNvGrpSpPr/>
          <p:nvPr/>
        </p:nvGrpSpPr>
        <p:grpSpPr>
          <a:xfrm>
            <a:off x="2821410" y="2930421"/>
            <a:ext cx="150279" cy="142296"/>
            <a:chOff x="2448263" y="5239491"/>
            <a:chExt cx="286752" cy="271519"/>
          </a:xfrm>
        </p:grpSpPr>
        <p:sp>
          <p:nvSpPr>
            <p:cNvPr id="288" name="Freeform 821"/>
            <p:cNvSpPr>
              <a:spLocks/>
            </p:cNvSpPr>
            <p:nvPr/>
          </p:nvSpPr>
          <p:spPr bwMode="auto">
            <a:xfrm>
              <a:off x="2522639" y="5334478"/>
              <a:ext cx="122766" cy="29571"/>
            </a:xfrm>
            <a:custGeom>
              <a:avLst/>
              <a:gdLst>
                <a:gd name="T0" fmla="*/ 2 w 58"/>
                <a:gd name="T1" fmla="*/ 0 h 14"/>
                <a:gd name="T2" fmla="*/ 0 w 58"/>
                <a:gd name="T3" fmla="*/ 1 h 14"/>
                <a:gd name="T4" fmla="*/ 1 w 58"/>
                <a:gd name="T5" fmla="*/ 4 h 14"/>
                <a:gd name="T6" fmla="*/ 13 w 58"/>
                <a:gd name="T7" fmla="*/ 8 h 14"/>
                <a:gd name="T8" fmla="*/ 39 w 58"/>
                <a:gd name="T9" fmla="*/ 12 h 14"/>
                <a:gd name="T10" fmla="*/ 50 w 58"/>
                <a:gd name="T11" fmla="*/ 14 h 14"/>
                <a:gd name="T12" fmla="*/ 56 w 58"/>
                <a:gd name="T13" fmla="*/ 14 h 14"/>
                <a:gd name="T14" fmla="*/ 56 w 58"/>
                <a:gd name="T15" fmla="*/ 14 h 14"/>
                <a:gd name="T16" fmla="*/ 58 w 58"/>
                <a:gd name="T17" fmla="*/ 12 h 14"/>
                <a:gd name="T18" fmla="*/ 56 w 58"/>
                <a:gd name="T19" fmla="*/ 10 h 14"/>
                <a:gd name="T20" fmla="*/ 56 w 58"/>
                <a:gd name="T21" fmla="*/ 10 h 14"/>
                <a:gd name="T22" fmla="*/ 56 w 58"/>
                <a:gd name="T23" fmla="*/ 10 h 14"/>
                <a:gd name="T24" fmla="*/ 56 w 58"/>
                <a:gd name="T25" fmla="*/ 10 h 14"/>
                <a:gd name="T26" fmla="*/ 47 w 58"/>
                <a:gd name="T27" fmla="*/ 9 h 14"/>
                <a:gd name="T28" fmla="*/ 22 w 58"/>
                <a:gd name="T29" fmla="*/ 5 h 14"/>
                <a:gd name="T30" fmla="*/ 10 w 58"/>
                <a:gd name="T31" fmla="*/ 3 h 14"/>
                <a:gd name="T32" fmla="*/ 3 w 58"/>
                <a:gd name="T33" fmla="*/ 0 h 14"/>
                <a:gd name="T34" fmla="*/ 2 w 5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4">
                  <a:moveTo>
                    <a:pt x="2" y="0"/>
                  </a:moveTo>
                  <a:cubicBezTo>
                    <a:pt x="1" y="0"/>
                    <a:pt x="0" y="0"/>
                    <a:pt x="0" y="1"/>
                  </a:cubicBezTo>
                  <a:cubicBezTo>
                    <a:pt x="0" y="2"/>
                    <a:pt x="0" y="3"/>
                    <a:pt x="1" y="4"/>
                  </a:cubicBezTo>
                  <a:cubicBezTo>
                    <a:pt x="4" y="5"/>
                    <a:pt x="8" y="6"/>
                    <a:pt x="13" y="8"/>
                  </a:cubicBezTo>
                  <a:cubicBezTo>
                    <a:pt x="21" y="9"/>
                    <a:pt x="31" y="11"/>
                    <a:pt x="39" y="12"/>
                  </a:cubicBezTo>
                  <a:cubicBezTo>
                    <a:pt x="43" y="13"/>
                    <a:pt x="47" y="13"/>
                    <a:pt x="50" y="14"/>
                  </a:cubicBezTo>
                  <a:cubicBezTo>
                    <a:pt x="53" y="14"/>
                    <a:pt x="55" y="14"/>
                    <a:pt x="56" y="14"/>
                  </a:cubicBezTo>
                  <a:cubicBezTo>
                    <a:pt x="56" y="14"/>
                    <a:pt x="56" y="14"/>
                    <a:pt x="56" y="14"/>
                  </a:cubicBezTo>
                  <a:cubicBezTo>
                    <a:pt x="57" y="14"/>
                    <a:pt x="58" y="13"/>
                    <a:pt x="58" y="12"/>
                  </a:cubicBezTo>
                  <a:cubicBezTo>
                    <a:pt x="58" y="11"/>
                    <a:pt x="57" y="10"/>
                    <a:pt x="56" y="10"/>
                  </a:cubicBezTo>
                  <a:cubicBezTo>
                    <a:pt x="56" y="10"/>
                    <a:pt x="56" y="10"/>
                    <a:pt x="56" y="10"/>
                  </a:cubicBezTo>
                  <a:cubicBezTo>
                    <a:pt x="56" y="10"/>
                    <a:pt x="56" y="10"/>
                    <a:pt x="56" y="10"/>
                  </a:cubicBezTo>
                  <a:cubicBezTo>
                    <a:pt x="56" y="10"/>
                    <a:pt x="56" y="10"/>
                    <a:pt x="56" y="10"/>
                  </a:cubicBezTo>
                  <a:cubicBezTo>
                    <a:pt x="55" y="10"/>
                    <a:pt x="51" y="10"/>
                    <a:pt x="47" y="9"/>
                  </a:cubicBezTo>
                  <a:cubicBezTo>
                    <a:pt x="40" y="8"/>
                    <a:pt x="31" y="7"/>
                    <a:pt x="22" y="5"/>
                  </a:cubicBezTo>
                  <a:cubicBezTo>
                    <a:pt x="18" y="4"/>
                    <a:pt x="14" y="4"/>
                    <a:pt x="10" y="3"/>
                  </a:cubicBezTo>
                  <a:cubicBezTo>
                    <a:pt x="7" y="2"/>
                    <a:pt x="4" y="1"/>
                    <a:pt x="3" y="0"/>
                  </a:cubicBezTo>
                  <a:cubicBezTo>
                    <a:pt x="3" y="0"/>
                    <a:pt x="2"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9" name="Freeform 822"/>
            <p:cNvSpPr>
              <a:spLocks/>
            </p:cNvSpPr>
            <p:nvPr/>
          </p:nvSpPr>
          <p:spPr bwMode="auto">
            <a:xfrm>
              <a:off x="2518158" y="5357776"/>
              <a:ext cx="110220" cy="35844"/>
            </a:xfrm>
            <a:custGeom>
              <a:avLst/>
              <a:gdLst>
                <a:gd name="T0" fmla="*/ 2 w 52"/>
                <a:gd name="T1" fmla="*/ 0 h 17"/>
                <a:gd name="T2" fmla="*/ 0 w 52"/>
                <a:gd name="T3" fmla="*/ 1 h 17"/>
                <a:gd name="T4" fmla="*/ 1 w 52"/>
                <a:gd name="T5" fmla="*/ 4 h 17"/>
                <a:gd name="T6" fmla="*/ 12 w 52"/>
                <a:gd name="T7" fmla="*/ 7 h 17"/>
                <a:gd name="T8" fmla="*/ 36 w 52"/>
                <a:gd name="T9" fmla="*/ 12 h 17"/>
                <a:gd name="T10" fmla="*/ 45 w 52"/>
                <a:gd name="T11" fmla="*/ 15 h 17"/>
                <a:gd name="T12" fmla="*/ 48 w 52"/>
                <a:gd name="T13" fmla="*/ 16 h 17"/>
                <a:gd name="T14" fmla="*/ 49 w 52"/>
                <a:gd name="T15" fmla="*/ 16 h 17"/>
                <a:gd name="T16" fmla="*/ 49 w 52"/>
                <a:gd name="T17" fmla="*/ 16 h 17"/>
                <a:gd name="T18" fmla="*/ 49 w 52"/>
                <a:gd name="T19" fmla="*/ 16 h 17"/>
                <a:gd name="T20" fmla="*/ 50 w 52"/>
                <a:gd name="T21" fmla="*/ 17 h 17"/>
                <a:gd name="T22" fmla="*/ 52 w 52"/>
                <a:gd name="T23" fmla="*/ 16 h 17"/>
                <a:gd name="T24" fmla="*/ 52 w 52"/>
                <a:gd name="T25" fmla="*/ 13 h 17"/>
                <a:gd name="T26" fmla="*/ 50 w 52"/>
                <a:gd name="T27" fmla="*/ 12 h 17"/>
                <a:gd name="T28" fmla="*/ 41 w 52"/>
                <a:gd name="T29" fmla="*/ 10 h 17"/>
                <a:gd name="T30" fmla="*/ 19 w 52"/>
                <a:gd name="T31" fmla="*/ 4 h 17"/>
                <a:gd name="T32" fmla="*/ 3 w 52"/>
                <a:gd name="T33" fmla="*/ 0 h 17"/>
                <a:gd name="T34" fmla="*/ 2 w 52"/>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7">
                  <a:moveTo>
                    <a:pt x="2" y="0"/>
                  </a:moveTo>
                  <a:cubicBezTo>
                    <a:pt x="1" y="0"/>
                    <a:pt x="0" y="0"/>
                    <a:pt x="0" y="1"/>
                  </a:cubicBezTo>
                  <a:cubicBezTo>
                    <a:pt x="0" y="2"/>
                    <a:pt x="0" y="4"/>
                    <a:pt x="1" y="4"/>
                  </a:cubicBezTo>
                  <a:cubicBezTo>
                    <a:pt x="3" y="5"/>
                    <a:pt x="7" y="6"/>
                    <a:pt x="12" y="7"/>
                  </a:cubicBezTo>
                  <a:cubicBezTo>
                    <a:pt x="19" y="9"/>
                    <a:pt x="28" y="11"/>
                    <a:pt x="36" y="12"/>
                  </a:cubicBezTo>
                  <a:cubicBezTo>
                    <a:pt x="39" y="13"/>
                    <a:pt x="43" y="14"/>
                    <a:pt x="45" y="15"/>
                  </a:cubicBezTo>
                  <a:cubicBezTo>
                    <a:pt x="46" y="15"/>
                    <a:pt x="47" y="16"/>
                    <a:pt x="48" y="16"/>
                  </a:cubicBezTo>
                  <a:cubicBezTo>
                    <a:pt x="49" y="16"/>
                    <a:pt x="49" y="16"/>
                    <a:pt x="49" y="16"/>
                  </a:cubicBezTo>
                  <a:cubicBezTo>
                    <a:pt x="49" y="16"/>
                    <a:pt x="49" y="16"/>
                    <a:pt x="49" y="16"/>
                  </a:cubicBezTo>
                  <a:cubicBezTo>
                    <a:pt x="49" y="16"/>
                    <a:pt x="49" y="16"/>
                    <a:pt x="49" y="16"/>
                  </a:cubicBezTo>
                  <a:cubicBezTo>
                    <a:pt x="49" y="16"/>
                    <a:pt x="50" y="17"/>
                    <a:pt x="50" y="17"/>
                  </a:cubicBezTo>
                  <a:cubicBezTo>
                    <a:pt x="51" y="17"/>
                    <a:pt x="51" y="16"/>
                    <a:pt x="52" y="16"/>
                  </a:cubicBezTo>
                  <a:cubicBezTo>
                    <a:pt x="52" y="15"/>
                    <a:pt x="52" y="14"/>
                    <a:pt x="52" y="13"/>
                  </a:cubicBezTo>
                  <a:cubicBezTo>
                    <a:pt x="51" y="13"/>
                    <a:pt x="51" y="13"/>
                    <a:pt x="50" y="12"/>
                  </a:cubicBezTo>
                  <a:cubicBezTo>
                    <a:pt x="49" y="12"/>
                    <a:pt x="45" y="11"/>
                    <a:pt x="41" y="10"/>
                  </a:cubicBezTo>
                  <a:cubicBezTo>
                    <a:pt x="35" y="8"/>
                    <a:pt x="27" y="6"/>
                    <a:pt x="19" y="4"/>
                  </a:cubicBezTo>
                  <a:cubicBezTo>
                    <a:pt x="12" y="3"/>
                    <a:pt x="5" y="1"/>
                    <a:pt x="3" y="0"/>
                  </a:cubicBezTo>
                  <a:cubicBezTo>
                    <a:pt x="2" y="0"/>
                    <a:pt x="2"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0" name="Freeform 823"/>
            <p:cNvSpPr>
              <a:spLocks/>
            </p:cNvSpPr>
            <p:nvPr/>
          </p:nvSpPr>
          <p:spPr bwMode="auto">
            <a:xfrm>
              <a:off x="2507405" y="5379283"/>
              <a:ext cx="32260" cy="17026"/>
            </a:xfrm>
            <a:custGeom>
              <a:avLst/>
              <a:gdLst>
                <a:gd name="T0" fmla="*/ 2 w 15"/>
                <a:gd name="T1" fmla="*/ 0 h 8"/>
                <a:gd name="T2" fmla="*/ 1 w 15"/>
                <a:gd name="T3" fmla="*/ 1 h 8"/>
                <a:gd name="T4" fmla="*/ 1 w 15"/>
                <a:gd name="T5" fmla="*/ 3 h 8"/>
                <a:gd name="T6" fmla="*/ 4 w 15"/>
                <a:gd name="T7" fmla="*/ 6 h 8"/>
                <a:gd name="T8" fmla="*/ 9 w 15"/>
                <a:gd name="T9" fmla="*/ 6 h 8"/>
                <a:gd name="T10" fmla="*/ 11 w 15"/>
                <a:gd name="T11" fmla="*/ 7 h 8"/>
                <a:gd name="T12" fmla="*/ 11 w 15"/>
                <a:gd name="T13" fmla="*/ 7 h 8"/>
                <a:gd name="T14" fmla="*/ 13 w 15"/>
                <a:gd name="T15" fmla="*/ 8 h 8"/>
                <a:gd name="T16" fmla="*/ 14 w 15"/>
                <a:gd name="T17" fmla="*/ 8 h 8"/>
                <a:gd name="T18" fmla="*/ 15 w 15"/>
                <a:gd name="T19" fmla="*/ 5 h 8"/>
                <a:gd name="T20" fmla="*/ 11 w 15"/>
                <a:gd name="T21" fmla="*/ 3 h 8"/>
                <a:gd name="T22" fmla="*/ 6 w 15"/>
                <a:gd name="T23" fmla="*/ 2 h 8"/>
                <a:gd name="T24" fmla="*/ 5 w 15"/>
                <a:gd name="T25" fmla="*/ 2 h 8"/>
                <a:gd name="T26" fmla="*/ 4 w 15"/>
                <a:gd name="T27" fmla="*/ 1 h 8"/>
                <a:gd name="T28" fmla="*/ 2 w 15"/>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8">
                  <a:moveTo>
                    <a:pt x="2" y="0"/>
                  </a:moveTo>
                  <a:cubicBezTo>
                    <a:pt x="2" y="0"/>
                    <a:pt x="2" y="0"/>
                    <a:pt x="1" y="1"/>
                  </a:cubicBezTo>
                  <a:cubicBezTo>
                    <a:pt x="0" y="1"/>
                    <a:pt x="0" y="2"/>
                    <a:pt x="1" y="3"/>
                  </a:cubicBezTo>
                  <a:cubicBezTo>
                    <a:pt x="2" y="5"/>
                    <a:pt x="3" y="5"/>
                    <a:pt x="4" y="6"/>
                  </a:cubicBezTo>
                  <a:cubicBezTo>
                    <a:pt x="6" y="6"/>
                    <a:pt x="8" y="6"/>
                    <a:pt x="9" y="6"/>
                  </a:cubicBezTo>
                  <a:cubicBezTo>
                    <a:pt x="10" y="6"/>
                    <a:pt x="10" y="7"/>
                    <a:pt x="11" y="7"/>
                  </a:cubicBezTo>
                  <a:cubicBezTo>
                    <a:pt x="11" y="7"/>
                    <a:pt x="11" y="7"/>
                    <a:pt x="11" y="7"/>
                  </a:cubicBezTo>
                  <a:cubicBezTo>
                    <a:pt x="12" y="8"/>
                    <a:pt x="12" y="8"/>
                    <a:pt x="13" y="8"/>
                  </a:cubicBezTo>
                  <a:cubicBezTo>
                    <a:pt x="13" y="8"/>
                    <a:pt x="14" y="8"/>
                    <a:pt x="14" y="8"/>
                  </a:cubicBezTo>
                  <a:cubicBezTo>
                    <a:pt x="15" y="7"/>
                    <a:pt x="15" y="6"/>
                    <a:pt x="15" y="5"/>
                  </a:cubicBezTo>
                  <a:cubicBezTo>
                    <a:pt x="14" y="4"/>
                    <a:pt x="12" y="3"/>
                    <a:pt x="11" y="3"/>
                  </a:cubicBezTo>
                  <a:cubicBezTo>
                    <a:pt x="9" y="2"/>
                    <a:pt x="8" y="2"/>
                    <a:pt x="6" y="2"/>
                  </a:cubicBezTo>
                  <a:cubicBezTo>
                    <a:pt x="6" y="2"/>
                    <a:pt x="5" y="2"/>
                    <a:pt x="5" y="2"/>
                  </a:cubicBezTo>
                  <a:cubicBezTo>
                    <a:pt x="4" y="1"/>
                    <a:pt x="4" y="1"/>
                    <a:pt x="4" y="1"/>
                  </a:cubicBezTo>
                  <a:cubicBezTo>
                    <a:pt x="4" y="1"/>
                    <a:pt x="3"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1" name="Freeform 824"/>
            <p:cNvSpPr>
              <a:spLocks noEditPoints="1"/>
            </p:cNvSpPr>
            <p:nvPr/>
          </p:nvSpPr>
          <p:spPr bwMode="auto">
            <a:xfrm>
              <a:off x="2448263" y="5239491"/>
              <a:ext cx="286752" cy="271519"/>
            </a:xfrm>
            <a:custGeom>
              <a:avLst/>
              <a:gdLst>
                <a:gd name="T0" fmla="*/ 22 w 135"/>
                <a:gd name="T1" fmla="*/ 91 h 128"/>
                <a:gd name="T2" fmla="*/ 91 w 135"/>
                <a:gd name="T3" fmla="*/ 124 h 128"/>
                <a:gd name="T4" fmla="*/ 88 w 135"/>
                <a:gd name="T5" fmla="*/ 122 h 128"/>
                <a:gd name="T6" fmla="*/ 86 w 135"/>
                <a:gd name="T7" fmla="*/ 121 h 128"/>
                <a:gd name="T8" fmla="*/ 84 w 135"/>
                <a:gd name="T9" fmla="*/ 119 h 128"/>
                <a:gd name="T10" fmla="*/ 34 w 135"/>
                <a:gd name="T11" fmla="*/ 102 h 128"/>
                <a:gd name="T12" fmla="*/ 17 w 135"/>
                <a:gd name="T13" fmla="*/ 99 h 128"/>
                <a:gd name="T14" fmla="*/ 119 w 135"/>
                <a:gd name="T15" fmla="*/ 37 h 128"/>
                <a:gd name="T16" fmla="*/ 116 w 135"/>
                <a:gd name="T17" fmla="*/ 63 h 128"/>
                <a:gd name="T18" fmla="*/ 20 w 135"/>
                <a:gd name="T19" fmla="*/ 87 h 128"/>
                <a:gd name="T20" fmla="*/ 42 w 135"/>
                <a:gd name="T21" fmla="*/ 11 h 128"/>
                <a:gd name="T22" fmla="*/ 64 w 135"/>
                <a:gd name="T23" fmla="*/ 17 h 128"/>
                <a:gd name="T24" fmla="*/ 60 w 135"/>
                <a:gd name="T25" fmla="*/ 31 h 128"/>
                <a:gd name="T26" fmla="*/ 77 w 135"/>
                <a:gd name="T27" fmla="*/ 36 h 128"/>
                <a:gd name="T28" fmla="*/ 85 w 135"/>
                <a:gd name="T29" fmla="*/ 33 h 128"/>
                <a:gd name="T30" fmla="*/ 88 w 135"/>
                <a:gd name="T31" fmla="*/ 21 h 128"/>
                <a:gd name="T32" fmla="*/ 118 w 135"/>
                <a:gd name="T33" fmla="*/ 24 h 128"/>
                <a:gd name="T34" fmla="*/ 95 w 135"/>
                <a:gd name="T35" fmla="*/ 110 h 128"/>
                <a:gd name="T36" fmla="*/ 22 w 135"/>
                <a:gd name="T37" fmla="*/ 86 h 128"/>
                <a:gd name="T38" fmla="*/ 20 w 135"/>
                <a:gd name="T39" fmla="*/ 87 h 128"/>
                <a:gd name="T40" fmla="*/ 74 w 135"/>
                <a:gd name="T41" fmla="*/ 4 h 128"/>
                <a:gd name="T42" fmla="*/ 87 w 135"/>
                <a:gd name="T43" fmla="*/ 6 h 128"/>
                <a:gd name="T44" fmla="*/ 84 w 135"/>
                <a:gd name="T45" fmla="*/ 23 h 128"/>
                <a:gd name="T46" fmla="*/ 81 w 135"/>
                <a:gd name="T47" fmla="*/ 31 h 128"/>
                <a:gd name="T48" fmla="*/ 77 w 135"/>
                <a:gd name="T49" fmla="*/ 32 h 128"/>
                <a:gd name="T50" fmla="*/ 77 w 135"/>
                <a:gd name="T51" fmla="*/ 32 h 128"/>
                <a:gd name="T52" fmla="*/ 64 w 135"/>
                <a:gd name="T53" fmla="*/ 29 h 128"/>
                <a:gd name="T54" fmla="*/ 72 w 135"/>
                <a:gd name="T55" fmla="*/ 4 h 128"/>
                <a:gd name="T56" fmla="*/ 74 w 135"/>
                <a:gd name="T57" fmla="*/ 0 h 128"/>
                <a:gd name="T58" fmla="*/ 67 w 135"/>
                <a:gd name="T59" fmla="*/ 5 h 128"/>
                <a:gd name="T60" fmla="*/ 44 w 135"/>
                <a:gd name="T61" fmla="*/ 7 h 128"/>
                <a:gd name="T62" fmla="*/ 42 w 135"/>
                <a:gd name="T63" fmla="*/ 6 h 128"/>
                <a:gd name="T64" fmla="*/ 39 w 135"/>
                <a:gd name="T65" fmla="*/ 7 h 128"/>
                <a:gd name="T66" fmla="*/ 0 w 135"/>
                <a:gd name="T67" fmla="*/ 86 h 128"/>
                <a:gd name="T68" fmla="*/ 17 w 135"/>
                <a:gd name="T69" fmla="*/ 90 h 128"/>
                <a:gd name="T70" fmla="*/ 12 w 135"/>
                <a:gd name="T71" fmla="*/ 102 h 128"/>
                <a:gd name="T72" fmla="*/ 14 w 135"/>
                <a:gd name="T73" fmla="*/ 103 h 128"/>
                <a:gd name="T74" fmla="*/ 17 w 135"/>
                <a:gd name="T75" fmla="*/ 103 h 128"/>
                <a:gd name="T76" fmla="*/ 84 w 135"/>
                <a:gd name="T77" fmla="*/ 125 h 128"/>
                <a:gd name="T78" fmla="*/ 91 w 135"/>
                <a:gd name="T79" fmla="*/ 128 h 128"/>
                <a:gd name="T80" fmla="*/ 94 w 135"/>
                <a:gd name="T81" fmla="*/ 127 h 128"/>
                <a:gd name="T82" fmla="*/ 134 w 135"/>
                <a:gd name="T83" fmla="*/ 40 h 128"/>
                <a:gd name="T84" fmla="*/ 133 w 135"/>
                <a:gd name="T85" fmla="*/ 37 h 128"/>
                <a:gd name="T86" fmla="*/ 124 w 135"/>
                <a:gd name="T87" fmla="*/ 26 h 128"/>
                <a:gd name="T88" fmla="*/ 125 w 135"/>
                <a:gd name="T89" fmla="*/ 24 h 128"/>
                <a:gd name="T90" fmla="*/ 126 w 135"/>
                <a:gd name="T91" fmla="*/ 22 h 128"/>
                <a:gd name="T92" fmla="*/ 124 w 135"/>
                <a:gd name="T93" fmla="*/ 20 h 128"/>
                <a:gd name="T94" fmla="*/ 122 w 135"/>
                <a:gd name="T95" fmla="*/ 20 h 128"/>
                <a:gd name="T96" fmla="*/ 119 w 135"/>
                <a:gd name="T97" fmla="*/ 20 h 128"/>
                <a:gd name="T98" fmla="*/ 89 w 135"/>
                <a:gd name="T99" fmla="*/ 17 h 128"/>
                <a:gd name="T100" fmla="*/ 92 w 135"/>
                <a:gd name="T101" fmla="*/ 5 h 128"/>
                <a:gd name="T102" fmla="*/ 90 w 135"/>
                <a:gd name="T103" fmla="*/ 2 h 128"/>
                <a:gd name="T104" fmla="*/ 74 w 135"/>
                <a:gd name="T10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5" h="128">
                  <a:moveTo>
                    <a:pt x="17" y="99"/>
                  </a:moveTo>
                  <a:cubicBezTo>
                    <a:pt x="19" y="96"/>
                    <a:pt x="20" y="94"/>
                    <a:pt x="22" y="91"/>
                  </a:cubicBezTo>
                  <a:cubicBezTo>
                    <a:pt x="47" y="96"/>
                    <a:pt x="71" y="104"/>
                    <a:pt x="95" y="114"/>
                  </a:cubicBezTo>
                  <a:cubicBezTo>
                    <a:pt x="93" y="117"/>
                    <a:pt x="92" y="120"/>
                    <a:pt x="91" y="124"/>
                  </a:cubicBezTo>
                  <a:cubicBezTo>
                    <a:pt x="90" y="123"/>
                    <a:pt x="90" y="123"/>
                    <a:pt x="89" y="123"/>
                  </a:cubicBezTo>
                  <a:cubicBezTo>
                    <a:pt x="89" y="123"/>
                    <a:pt x="89" y="122"/>
                    <a:pt x="88" y="122"/>
                  </a:cubicBezTo>
                  <a:cubicBezTo>
                    <a:pt x="88" y="122"/>
                    <a:pt x="87" y="121"/>
                    <a:pt x="86" y="121"/>
                  </a:cubicBezTo>
                  <a:cubicBezTo>
                    <a:pt x="86" y="121"/>
                    <a:pt x="86" y="121"/>
                    <a:pt x="86" y="121"/>
                  </a:cubicBezTo>
                  <a:cubicBezTo>
                    <a:pt x="86" y="120"/>
                    <a:pt x="85" y="119"/>
                    <a:pt x="84" y="119"/>
                  </a:cubicBezTo>
                  <a:cubicBezTo>
                    <a:pt x="84" y="119"/>
                    <a:pt x="84" y="119"/>
                    <a:pt x="84" y="119"/>
                  </a:cubicBezTo>
                  <a:cubicBezTo>
                    <a:pt x="83" y="120"/>
                    <a:pt x="83" y="120"/>
                    <a:pt x="83" y="120"/>
                  </a:cubicBezTo>
                  <a:cubicBezTo>
                    <a:pt x="67" y="114"/>
                    <a:pt x="50" y="108"/>
                    <a:pt x="34" y="102"/>
                  </a:cubicBezTo>
                  <a:cubicBezTo>
                    <a:pt x="29" y="101"/>
                    <a:pt x="23" y="99"/>
                    <a:pt x="17" y="99"/>
                  </a:cubicBezTo>
                  <a:cubicBezTo>
                    <a:pt x="17" y="99"/>
                    <a:pt x="17" y="99"/>
                    <a:pt x="17" y="99"/>
                  </a:cubicBezTo>
                  <a:moveTo>
                    <a:pt x="100" y="101"/>
                  </a:moveTo>
                  <a:cubicBezTo>
                    <a:pt x="104" y="79"/>
                    <a:pt x="111" y="57"/>
                    <a:pt x="119" y="37"/>
                  </a:cubicBezTo>
                  <a:cubicBezTo>
                    <a:pt x="122" y="38"/>
                    <a:pt x="125" y="40"/>
                    <a:pt x="129" y="40"/>
                  </a:cubicBezTo>
                  <a:cubicBezTo>
                    <a:pt x="123" y="47"/>
                    <a:pt x="120" y="55"/>
                    <a:pt x="116" y="63"/>
                  </a:cubicBezTo>
                  <a:cubicBezTo>
                    <a:pt x="111" y="76"/>
                    <a:pt x="106" y="88"/>
                    <a:pt x="100" y="101"/>
                  </a:cubicBezTo>
                  <a:moveTo>
                    <a:pt x="20" y="87"/>
                  </a:moveTo>
                  <a:cubicBezTo>
                    <a:pt x="15" y="86"/>
                    <a:pt x="10" y="85"/>
                    <a:pt x="5" y="84"/>
                  </a:cubicBezTo>
                  <a:cubicBezTo>
                    <a:pt x="20" y="61"/>
                    <a:pt x="33" y="37"/>
                    <a:pt x="42" y="11"/>
                  </a:cubicBezTo>
                  <a:cubicBezTo>
                    <a:pt x="42" y="11"/>
                    <a:pt x="42" y="11"/>
                    <a:pt x="42" y="11"/>
                  </a:cubicBezTo>
                  <a:cubicBezTo>
                    <a:pt x="50" y="13"/>
                    <a:pt x="57" y="15"/>
                    <a:pt x="64" y="17"/>
                  </a:cubicBezTo>
                  <a:cubicBezTo>
                    <a:pt x="63" y="21"/>
                    <a:pt x="61" y="25"/>
                    <a:pt x="59" y="29"/>
                  </a:cubicBezTo>
                  <a:cubicBezTo>
                    <a:pt x="59" y="30"/>
                    <a:pt x="59" y="31"/>
                    <a:pt x="60" y="31"/>
                  </a:cubicBezTo>
                  <a:cubicBezTo>
                    <a:pt x="61" y="33"/>
                    <a:pt x="64" y="34"/>
                    <a:pt x="67" y="35"/>
                  </a:cubicBezTo>
                  <a:cubicBezTo>
                    <a:pt x="71" y="35"/>
                    <a:pt x="74" y="36"/>
                    <a:pt x="77" y="36"/>
                  </a:cubicBezTo>
                  <a:cubicBezTo>
                    <a:pt x="79" y="36"/>
                    <a:pt x="80" y="36"/>
                    <a:pt x="81" y="36"/>
                  </a:cubicBezTo>
                  <a:cubicBezTo>
                    <a:pt x="83" y="35"/>
                    <a:pt x="84" y="35"/>
                    <a:pt x="85" y="33"/>
                  </a:cubicBezTo>
                  <a:cubicBezTo>
                    <a:pt x="85" y="33"/>
                    <a:pt x="86" y="32"/>
                    <a:pt x="86" y="31"/>
                  </a:cubicBezTo>
                  <a:cubicBezTo>
                    <a:pt x="87" y="28"/>
                    <a:pt x="88" y="25"/>
                    <a:pt x="88" y="21"/>
                  </a:cubicBezTo>
                  <a:cubicBezTo>
                    <a:pt x="98" y="23"/>
                    <a:pt x="108" y="23"/>
                    <a:pt x="118" y="24"/>
                  </a:cubicBezTo>
                  <a:cubicBezTo>
                    <a:pt x="118" y="24"/>
                    <a:pt x="118" y="24"/>
                    <a:pt x="118" y="24"/>
                  </a:cubicBezTo>
                  <a:cubicBezTo>
                    <a:pt x="119" y="24"/>
                    <a:pt x="119" y="24"/>
                    <a:pt x="120" y="24"/>
                  </a:cubicBezTo>
                  <a:cubicBezTo>
                    <a:pt x="108" y="51"/>
                    <a:pt x="99" y="80"/>
                    <a:pt x="95" y="110"/>
                  </a:cubicBezTo>
                  <a:cubicBezTo>
                    <a:pt x="71" y="100"/>
                    <a:pt x="47" y="92"/>
                    <a:pt x="23" y="87"/>
                  </a:cubicBezTo>
                  <a:cubicBezTo>
                    <a:pt x="23" y="87"/>
                    <a:pt x="23" y="87"/>
                    <a:pt x="22" y="86"/>
                  </a:cubicBezTo>
                  <a:cubicBezTo>
                    <a:pt x="22" y="86"/>
                    <a:pt x="21" y="86"/>
                    <a:pt x="21" y="86"/>
                  </a:cubicBezTo>
                  <a:cubicBezTo>
                    <a:pt x="21" y="86"/>
                    <a:pt x="20" y="86"/>
                    <a:pt x="20" y="87"/>
                  </a:cubicBezTo>
                  <a:moveTo>
                    <a:pt x="72" y="4"/>
                  </a:moveTo>
                  <a:cubicBezTo>
                    <a:pt x="73" y="4"/>
                    <a:pt x="73" y="4"/>
                    <a:pt x="74" y="4"/>
                  </a:cubicBezTo>
                  <a:cubicBezTo>
                    <a:pt x="74" y="4"/>
                    <a:pt x="75" y="4"/>
                    <a:pt x="76" y="4"/>
                  </a:cubicBezTo>
                  <a:cubicBezTo>
                    <a:pt x="80" y="5"/>
                    <a:pt x="83" y="5"/>
                    <a:pt x="87" y="6"/>
                  </a:cubicBezTo>
                  <a:cubicBezTo>
                    <a:pt x="87" y="7"/>
                    <a:pt x="87" y="8"/>
                    <a:pt x="86" y="10"/>
                  </a:cubicBezTo>
                  <a:cubicBezTo>
                    <a:pt x="85" y="14"/>
                    <a:pt x="85" y="18"/>
                    <a:pt x="84" y="23"/>
                  </a:cubicBezTo>
                  <a:cubicBezTo>
                    <a:pt x="83" y="25"/>
                    <a:pt x="83" y="27"/>
                    <a:pt x="82" y="28"/>
                  </a:cubicBezTo>
                  <a:cubicBezTo>
                    <a:pt x="82" y="30"/>
                    <a:pt x="82" y="31"/>
                    <a:pt x="81" y="31"/>
                  </a:cubicBezTo>
                  <a:cubicBezTo>
                    <a:pt x="81" y="31"/>
                    <a:pt x="81" y="31"/>
                    <a:pt x="80" y="32"/>
                  </a:cubicBezTo>
                  <a:cubicBezTo>
                    <a:pt x="80" y="32"/>
                    <a:pt x="79" y="32"/>
                    <a:pt x="77" y="32"/>
                  </a:cubicBezTo>
                  <a:cubicBezTo>
                    <a:pt x="77" y="32"/>
                    <a:pt x="77" y="32"/>
                    <a:pt x="77" y="32"/>
                  </a:cubicBezTo>
                  <a:cubicBezTo>
                    <a:pt x="77" y="32"/>
                    <a:pt x="77" y="32"/>
                    <a:pt x="77" y="32"/>
                  </a:cubicBezTo>
                  <a:cubicBezTo>
                    <a:pt x="75" y="32"/>
                    <a:pt x="71" y="31"/>
                    <a:pt x="69" y="31"/>
                  </a:cubicBezTo>
                  <a:cubicBezTo>
                    <a:pt x="67" y="30"/>
                    <a:pt x="65" y="29"/>
                    <a:pt x="64" y="29"/>
                  </a:cubicBezTo>
                  <a:cubicBezTo>
                    <a:pt x="67" y="21"/>
                    <a:pt x="70" y="11"/>
                    <a:pt x="71" y="5"/>
                  </a:cubicBezTo>
                  <a:cubicBezTo>
                    <a:pt x="71" y="5"/>
                    <a:pt x="72" y="5"/>
                    <a:pt x="72" y="4"/>
                  </a:cubicBezTo>
                  <a:cubicBezTo>
                    <a:pt x="72" y="4"/>
                    <a:pt x="72" y="4"/>
                    <a:pt x="72" y="4"/>
                  </a:cubicBezTo>
                  <a:moveTo>
                    <a:pt x="74" y="0"/>
                  </a:moveTo>
                  <a:cubicBezTo>
                    <a:pt x="73" y="0"/>
                    <a:pt x="71" y="0"/>
                    <a:pt x="70" y="1"/>
                  </a:cubicBezTo>
                  <a:cubicBezTo>
                    <a:pt x="69" y="2"/>
                    <a:pt x="68" y="3"/>
                    <a:pt x="67" y="5"/>
                  </a:cubicBezTo>
                  <a:cubicBezTo>
                    <a:pt x="67" y="7"/>
                    <a:pt x="66" y="10"/>
                    <a:pt x="65" y="13"/>
                  </a:cubicBezTo>
                  <a:cubicBezTo>
                    <a:pt x="58" y="11"/>
                    <a:pt x="51" y="9"/>
                    <a:pt x="44" y="7"/>
                  </a:cubicBezTo>
                  <a:cubicBezTo>
                    <a:pt x="43" y="7"/>
                    <a:pt x="43" y="7"/>
                    <a:pt x="43" y="7"/>
                  </a:cubicBezTo>
                  <a:cubicBezTo>
                    <a:pt x="43" y="7"/>
                    <a:pt x="42" y="6"/>
                    <a:pt x="42" y="6"/>
                  </a:cubicBezTo>
                  <a:cubicBezTo>
                    <a:pt x="42" y="6"/>
                    <a:pt x="41" y="6"/>
                    <a:pt x="41" y="6"/>
                  </a:cubicBezTo>
                  <a:cubicBezTo>
                    <a:pt x="40" y="6"/>
                    <a:pt x="39" y="6"/>
                    <a:pt x="39" y="7"/>
                  </a:cubicBezTo>
                  <a:cubicBezTo>
                    <a:pt x="29" y="34"/>
                    <a:pt x="16" y="60"/>
                    <a:pt x="0" y="84"/>
                  </a:cubicBezTo>
                  <a:cubicBezTo>
                    <a:pt x="0" y="85"/>
                    <a:pt x="0" y="86"/>
                    <a:pt x="0" y="86"/>
                  </a:cubicBezTo>
                  <a:cubicBezTo>
                    <a:pt x="0" y="87"/>
                    <a:pt x="1" y="88"/>
                    <a:pt x="1" y="88"/>
                  </a:cubicBezTo>
                  <a:cubicBezTo>
                    <a:pt x="7" y="88"/>
                    <a:pt x="12" y="89"/>
                    <a:pt x="17" y="90"/>
                  </a:cubicBezTo>
                  <a:cubicBezTo>
                    <a:pt x="15" y="94"/>
                    <a:pt x="14" y="97"/>
                    <a:pt x="12" y="100"/>
                  </a:cubicBezTo>
                  <a:cubicBezTo>
                    <a:pt x="11" y="101"/>
                    <a:pt x="11" y="102"/>
                    <a:pt x="12" y="102"/>
                  </a:cubicBezTo>
                  <a:cubicBezTo>
                    <a:pt x="12" y="103"/>
                    <a:pt x="13" y="103"/>
                    <a:pt x="13" y="103"/>
                  </a:cubicBezTo>
                  <a:cubicBezTo>
                    <a:pt x="14" y="103"/>
                    <a:pt x="14" y="103"/>
                    <a:pt x="14" y="103"/>
                  </a:cubicBezTo>
                  <a:cubicBezTo>
                    <a:pt x="15" y="103"/>
                    <a:pt x="16" y="103"/>
                    <a:pt x="17" y="103"/>
                  </a:cubicBezTo>
                  <a:cubicBezTo>
                    <a:pt x="17" y="103"/>
                    <a:pt x="17" y="103"/>
                    <a:pt x="17" y="103"/>
                  </a:cubicBezTo>
                  <a:cubicBezTo>
                    <a:pt x="22" y="103"/>
                    <a:pt x="27" y="105"/>
                    <a:pt x="32" y="106"/>
                  </a:cubicBezTo>
                  <a:cubicBezTo>
                    <a:pt x="50" y="112"/>
                    <a:pt x="67" y="118"/>
                    <a:pt x="84" y="125"/>
                  </a:cubicBezTo>
                  <a:cubicBezTo>
                    <a:pt x="85" y="125"/>
                    <a:pt x="85" y="126"/>
                    <a:pt x="86" y="126"/>
                  </a:cubicBezTo>
                  <a:cubicBezTo>
                    <a:pt x="88" y="127"/>
                    <a:pt x="90" y="128"/>
                    <a:pt x="91" y="128"/>
                  </a:cubicBezTo>
                  <a:cubicBezTo>
                    <a:pt x="91" y="128"/>
                    <a:pt x="92" y="128"/>
                    <a:pt x="92" y="128"/>
                  </a:cubicBezTo>
                  <a:cubicBezTo>
                    <a:pt x="93" y="128"/>
                    <a:pt x="93" y="128"/>
                    <a:pt x="94" y="127"/>
                  </a:cubicBezTo>
                  <a:cubicBezTo>
                    <a:pt x="102" y="106"/>
                    <a:pt x="111" y="86"/>
                    <a:pt x="120" y="65"/>
                  </a:cubicBezTo>
                  <a:cubicBezTo>
                    <a:pt x="124" y="56"/>
                    <a:pt x="128" y="47"/>
                    <a:pt x="134" y="40"/>
                  </a:cubicBezTo>
                  <a:cubicBezTo>
                    <a:pt x="135" y="40"/>
                    <a:pt x="135" y="39"/>
                    <a:pt x="134" y="38"/>
                  </a:cubicBezTo>
                  <a:cubicBezTo>
                    <a:pt x="134" y="37"/>
                    <a:pt x="133" y="37"/>
                    <a:pt x="133" y="37"/>
                  </a:cubicBezTo>
                  <a:cubicBezTo>
                    <a:pt x="129" y="36"/>
                    <a:pt x="125" y="35"/>
                    <a:pt x="121" y="33"/>
                  </a:cubicBezTo>
                  <a:cubicBezTo>
                    <a:pt x="122" y="30"/>
                    <a:pt x="123" y="28"/>
                    <a:pt x="124" y="26"/>
                  </a:cubicBezTo>
                  <a:cubicBezTo>
                    <a:pt x="124" y="25"/>
                    <a:pt x="124" y="25"/>
                    <a:pt x="124" y="25"/>
                  </a:cubicBezTo>
                  <a:cubicBezTo>
                    <a:pt x="125" y="24"/>
                    <a:pt x="125" y="24"/>
                    <a:pt x="125" y="24"/>
                  </a:cubicBezTo>
                  <a:cubicBezTo>
                    <a:pt x="125" y="24"/>
                    <a:pt x="125" y="24"/>
                    <a:pt x="126" y="23"/>
                  </a:cubicBezTo>
                  <a:cubicBezTo>
                    <a:pt x="126" y="23"/>
                    <a:pt x="126" y="23"/>
                    <a:pt x="126" y="22"/>
                  </a:cubicBezTo>
                  <a:cubicBezTo>
                    <a:pt x="126" y="22"/>
                    <a:pt x="126" y="21"/>
                    <a:pt x="126" y="21"/>
                  </a:cubicBezTo>
                  <a:cubicBezTo>
                    <a:pt x="125" y="20"/>
                    <a:pt x="124" y="20"/>
                    <a:pt x="124" y="20"/>
                  </a:cubicBezTo>
                  <a:cubicBezTo>
                    <a:pt x="123" y="20"/>
                    <a:pt x="123" y="20"/>
                    <a:pt x="123" y="20"/>
                  </a:cubicBezTo>
                  <a:cubicBezTo>
                    <a:pt x="122" y="20"/>
                    <a:pt x="122" y="20"/>
                    <a:pt x="122" y="20"/>
                  </a:cubicBezTo>
                  <a:cubicBezTo>
                    <a:pt x="122" y="20"/>
                    <a:pt x="122" y="20"/>
                    <a:pt x="121" y="20"/>
                  </a:cubicBezTo>
                  <a:cubicBezTo>
                    <a:pt x="120" y="20"/>
                    <a:pt x="120" y="20"/>
                    <a:pt x="119" y="20"/>
                  </a:cubicBezTo>
                  <a:cubicBezTo>
                    <a:pt x="108" y="19"/>
                    <a:pt x="99" y="19"/>
                    <a:pt x="89" y="17"/>
                  </a:cubicBezTo>
                  <a:cubicBezTo>
                    <a:pt x="89" y="17"/>
                    <a:pt x="89" y="17"/>
                    <a:pt x="89" y="17"/>
                  </a:cubicBezTo>
                  <a:cubicBezTo>
                    <a:pt x="90" y="14"/>
                    <a:pt x="90" y="12"/>
                    <a:pt x="91" y="10"/>
                  </a:cubicBezTo>
                  <a:cubicBezTo>
                    <a:pt x="91" y="8"/>
                    <a:pt x="92" y="6"/>
                    <a:pt x="92" y="5"/>
                  </a:cubicBezTo>
                  <a:cubicBezTo>
                    <a:pt x="92" y="4"/>
                    <a:pt x="92" y="4"/>
                    <a:pt x="92" y="3"/>
                  </a:cubicBezTo>
                  <a:cubicBezTo>
                    <a:pt x="92" y="3"/>
                    <a:pt x="91" y="2"/>
                    <a:pt x="90" y="2"/>
                  </a:cubicBezTo>
                  <a:cubicBezTo>
                    <a:pt x="86" y="1"/>
                    <a:pt x="81" y="1"/>
                    <a:pt x="76" y="0"/>
                  </a:cubicBezTo>
                  <a:cubicBezTo>
                    <a:pt x="76" y="0"/>
                    <a:pt x="75" y="0"/>
                    <a:pt x="7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92" name="组合 291"/>
          <p:cNvGrpSpPr/>
          <p:nvPr/>
        </p:nvGrpSpPr>
        <p:grpSpPr>
          <a:xfrm>
            <a:off x="1722136" y="2905120"/>
            <a:ext cx="191606" cy="177048"/>
            <a:chOff x="1058411" y="4657921"/>
            <a:chExt cx="365609" cy="337830"/>
          </a:xfrm>
        </p:grpSpPr>
        <p:sp>
          <p:nvSpPr>
            <p:cNvPr id="293" name="Freeform 825"/>
            <p:cNvSpPr>
              <a:spLocks noEditPoints="1"/>
            </p:cNvSpPr>
            <p:nvPr/>
          </p:nvSpPr>
          <p:spPr bwMode="auto">
            <a:xfrm>
              <a:off x="1058411" y="4657921"/>
              <a:ext cx="365609" cy="337830"/>
            </a:xfrm>
            <a:custGeom>
              <a:avLst/>
              <a:gdLst>
                <a:gd name="T0" fmla="*/ 167 w 172"/>
                <a:gd name="T1" fmla="*/ 113 h 159"/>
                <a:gd name="T2" fmla="*/ 152 w 172"/>
                <a:gd name="T3" fmla="*/ 152 h 159"/>
                <a:gd name="T4" fmla="*/ 130 w 172"/>
                <a:gd name="T5" fmla="*/ 117 h 159"/>
                <a:gd name="T6" fmla="*/ 142 w 172"/>
                <a:gd name="T7" fmla="*/ 102 h 159"/>
                <a:gd name="T8" fmla="*/ 146 w 172"/>
                <a:gd name="T9" fmla="*/ 102 h 159"/>
                <a:gd name="T10" fmla="*/ 140 w 172"/>
                <a:gd name="T11" fmla="*/ 78 h 159"/>
                <a:gd name="T12" fmla="*/ 140 w 172"/>
                <a:gd name="T13" fmla="*/ 100 h 159"/>
                <a:gd name="T14" fmla="*/ 97 w 172"/>
                <a:gd name="T15" fmla="*/ 91 h 159"/>
                <a:gd name="T16" fmla="*/ 114 w 172"/>
                <a:gd name="T17" fmla="*/ 77 h 159"/>
                <a:gd name="T18" fmla="*/ 119 w 172"/>
                <a:gd name="T19" fmla="*/ 92 h 159"/>
                <a:gd name="T20" fmla="*/ 92 w 172"/>
                <a:gd name="T21" fmla="*/ 68 h 159"/>
                <a:gd name="T22" fmla="*/ 110 w 172"/>
                <a:gd name="T23" fmla="*/ 76 h 159"/>
                <a:gd name="T24" fmla="*/ 83 w 172"/>
                <a:gd name="T25" fmla="*/ 55 h 159"/>
                <a:gd name="T26" fmla="*/ 79 w 172"/>
                <a:gd name="T27" fmla="*/ 65 h 159"/>
                <a:gd name="T28" fmla="*/ 64 w 172"/>
                <a:gd name="T29" fmla="*/ 46 h 159"/>
                <a:gd name="T30" fmla="*/ 83 w 172"/>
                <a:gd name="T31" fmla="*/ 42 h 159"/>
                <a:gd name="T32" fmla="*/ 61 w 172"/>
                <a:gd name="T33" fmla="*/ 29 h 159"/>
                <a:gd name="T34" fmla="*/ 45 w 172"/>
                <a:gd name="T35" fmla="*/ 41 h 159"/>
                <a:gd name="T36" fmla="*/ 5 w 172"/>
                <a:gd name="T37" fmla="*/ 155 h 159"/>
                <a:gd name="T38" fmla="*/ 24 w 172"/>
                <a:gd name="T39" fmla="*/ 23 h 159"/>
                <a:gd name="T40" fmla="*/ 35 w 172"/>
                <a:gd name="T41" fmla="*/ 46 h 159"/>
                <a:gd name="T42" fmla="*/ 60 w 172"/>
                <a:gd name="T43" fmla="*/ 47 h 159"/>
                <a:gd name="T44" fmla="*/ 62 w 172"/>
                <a:gd name="T45" fmla="*/ 69 h 159"/>
                <a:gd name="T46" fmla="*/ 62 w 172"/>
                <a:gd name="T47" fmla="*/ 70 h 159"/>
                <a:gd name="T48" fmla="*/ 63 w 172"/>
                <a:gd name="T49" fmla="*/ 70 h 159"/>
                <a:gd name="T50" fmla="*/ 79 w 172"/>
                <a:gd name="T51" fmla="*/ 69 h 159"/>
                <a:gd name="T52" fmla="*/ 92 w 172"/>
                <a:gd name="T53" fmla="*/ 95 h 159"/>
                <a:gd name="T54" fmla="*/ 120 w 172"/>
                <a:gd name="T55" fmla="*/ 118 h 159"/>
                <a:gd name="T56" fmla="*/ 130 w 172"/>
                <a:gd name="T57" fmla="*/ 121 h 159"/>
                <a:gd name="T58" fmla="*/ 5 w 172"/>
                <a:gd name="T59" fmla="*/ 155 h 159"/>
                <a:gd name="T60" fmla="*/ 56 w 172"/>
                <a:gd name="T61" fmla="*/ 13 h 159"/>
                <a:gd name="T62" fmla="*/ 8 w 172"/>
                <a:gd name="T63" fmla="*/ 19 h 159"/>
                <a:gd name="T64" fmla="*/ 51 w 172"/>
                <a:gd name="T65" fmla="*/ 4 h 159"/>
                <a:gd name="T66" fmla="*/ 58 w 172"/>
                <a:gd name="T67" fmla="*/ 0 h 159"/>
                <a:gd name="T68" fmla="*/ 29 w 172"/>
                <a:gd name="T69" fmla="*/ 2 h 159"/>
                <a:gd name="T70" fmla="*/ 2 w 172"/>
                <a:gd name="T71" fmla="*/ 20 h 159"/>
                <a:gd name="T72" fmla="*/ 1 w 172"/>
                <a:gd name="T73" fmla="*/ 21 h 159"/>
                <a:gd name="T74" fmla="*/ 0 w 172"/>
                <a:gd name="T75" fmla="*/ 157 h 159"/>
                <a:gd name="T76" fmla="*/ 149 w 172"/>
                <a:gd name="T77" fmla="*/ 157 h 159"/>
                <a:gd name="T78" fmla="*/ 152 w 172"/>
                <a:gd name="T79" fmla="*/ 158 h 159"/>
                <a:gd name="T80" fmla="*/ 155 w 172"/>
                <a:gd name="T81" fmla="*/ 154 h 159"/>
                <a:gd name="T82" fmla="*/ 171 w 172"/>
                <a:gd name="T83" fmla="*/ 131 h 159"/>
                <a:gd name="T84" fmla="*/ 171 w 172"/>
                <a:gd name="T85" fmla="*/ 99 h 159"/>
                <a:gd name="T86" fmla="*/ 171 w 172"/>
                <a:gd name="T87" fmla="*/ 98 h 159"/>
                <a:gd name="T88" fmla="*/ 152 w 172"/>
                <a:gd name="T89" fmla="*/ 98 h 159"/>
                <a:gd name="T90" fmla="*/ 143 w 172"/>
                <a:gd name="T91" fmla="*/ 99 h 159"/>
                <a:gd name="T92" fmla="*/ 144 w 172"/>
                <a:gd name="T93" fmla="*/ 74 h 159"/>
                <a:gd name="T94" fmla="*/ 143 w 172"/>
                <a:gd name="T95" fmla="*/ 73 h 159"/>
                <a:gd name="T96" fmla="*/ 126 w 172"/>
                <a:gd name="T97" fmla="*/ 73 h 159"/>
                <a:gd name="T98" fmla="*/ 114 w 172"/>
                <a:gd name="T99" fmla="*/ 48 h 159"/>
                <a:gd name="T100" fmla="*/ 113 w 172"/>
                <a:gd name="T101" fmla="*/ 47 h 159"/>
                <a:gd name="T102" fmla="*/ 112 w 172"/>
                <a:gd name="T103" fmla="*/ 46 h 159"/>
                <a:gd name="T104" fmla="*/ 87 w 172"/>
                <a:gd name="T105" fmla="*/ 26 h 159"/>
                <a:gd name="T106" fmla="*/ 86 w 172"/>
                <a:gd name="T107" fmla="*/ 25 h 159"/>
                <a:gd name="T108" fmla="*/ 85 w 172"/>
                <a:gd name="T109" fmla="*/ 24 h 159"/>
                <a:gd name="T110" fmla="*/ 59 w 172"/>
                <a:gd name="T111" fmla="*/ 13 h 159"/>
                <a:gd name="T112" fmla="*/ 59 w 172"/>
                <a:gd name="T113" fmla="*/ 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 h="159">
                  <a:moveTo>
                    <a:pt x="152" y="152"/>
                  </a:moveTo>
                  <a:cubicBezTo>
                    <a:pt x="151" y="141"/>
                    <a:pt x="150" y="130"/>
                    <a:pt x="150" y="119"/>
                  </a:cubicBezTo>
                  <a:cubicBezTo>
                    <a:pt x="156" y="113"/>
                    <a:pt x="161" y="108"/>
                    <a:pt x="168" y="103"/>
                  </a:cubicBezTo>
                  <a:cubicBezTo>
                    <a:pt x="168" y="106"/>
                    <a:pt x="167" y="110"/>
                    <a:pt x="167" y="113"/>
                  </a:cubicBezTo>
                  <a:cubicBezTo>
                    <a:pt x="167" y="116"/>
                    <a:pt x="167" y="118"/>
                    <a:pt x="167" y="120"/>
                  </a:cubicBezTo>
                  <a:cubicBezTo>
                    <a:pt x="167" y="124"/>
                    <a:pt x="167" y="128"/>
                    <a:pt x="167" y="131"/>
                  </a:cubicBezTo>
                  <a:cubicBezTo>
                    <a:pt x="167" y="131"/>
                    <a:pt x="168" y="132"/>
                    <a:pt x="168" y="132"/>
                  </a:cubicBezTo>
                  <a:cubicBezTo>
                    <a:pt x="163" y="139"/>
                    <a:pt x="158" y="146"/>
                    <a:pt x="152" y="152"/>
                  </a:cubicBezTo>
                  <a:moveTo>
                    <a:pt x="152" y="102"/>
                  </a:moveTo>
                  <a:cubicBezTo>
                    <a:pt x="156" y="102"/>
                    <a:pt x="159" y="102"/>
                    <a:pt x="163" y="102"/>
                  </a:cubicBezTo>
                  <a:cubicBezTo>
                    <a:pt x="157" y="106"/>
                    <a:pt x="152" y="112"/>
                    <a:pt x="147" y="117"/>
                  </a:cubicBezTo>
                  <a:cubicBezTo>
                    <a:pt x="139" y="117"/>
                    <a:pt x="136" y="117"/>
                    <a:pt x="130" y="117"/>
                  </a:cubicBezTo>
                  <a:cubicBezTo>
                    <a:pt x="129" y="117"/>
                    <a:pt x="128" y="117"/>
                    <a:pt x="126" y="117"/>
                  </a:cubicBezTo>
                  <a:cubicBezTo>
                    <a:pt x="128" y="116"/>
                    <a:pt x="131" y="113"/>
                    <a:pt x="133" y="111"/>
                  </a:cubicBezTo>
                  <a:cubicBezTo>
                    <a:pt x="136" y="108"/>
                    <a:pt x="139" y="105"/>
                    <a:pt x="141" y="103"/>
                  </a:cubicBezTo>
                  <a:cubicBezTo>
                    <a:pt x="142" y="102"/>
                    <a:pt x="142" y="102"/>
                    <a:pt x="142" y="102"/>
                  </a:cubicBezTo>
                  <a:cubicBezTo>
                    <a:pt x="142" y="102"/>
                    <a:pt x="142" y="102"/>
                    <a:pt x="143" y="102"/>
                  </a:cubicBezTo>
                  <a:cubicBezTo>
                    <a:pt x="143" y="102"/>
                    <a:pt x="143" y="102"/>
                    <a:pt x="143" y="102"/>
                  </a:cubicBezTo>
                  <a:cubicBezTo>
                    <a:pt x="144" y="102"/>
                    <a:pt x="144" y="102"/>
                    <a:pt x="144" y="102"/>
                  </a:cubicBezTo>
                  <a:cubicBezTo>
                    <a:pt x="144" y="102"/>
                    <a:pt x="145" y="102"/>
                    <a:pt x="146" y="102"/>
                  </a:cubicBezTo>
                  <a:cubicBezTo>
                    <a:pt x="148" y="102"/>
                    <a:pt x="150" y="102"/>
                    <a:pt x="152" y="102"/>
                  </a:cubicBezTo>
                  <a:moveTo>
                    <a:pt x="123" y="115"/>
                  </a:moveTo>
                  <a:cubicBezTo>
                    <a:pt x="123" y="107"/>
                    <a:pt x="123" y="104"/>
                    <a:pt x="122" y="94"/>
                  </a:cubicBezTo>
                  <a:cubicBezTo>
                    <a:pt x="128" y="88"/>
                    <a:pt x="133" y="83"/>
                    <a:pt x="140" y="78"/>
                  </a:cubicBezTo>
                  <a:cubicBezTo>
                    <a:pt x="140" y="80"/>
                    <a:pt x="140" y="83"/>
                    <a:pt x="140" y="86"/>
                  </a:cubicBezTo>
                  <a:cubicBezTo>
                    <a:pt x="140" y="87"/>
                    <a:pt x="140" y="89"/>
                    <a:pt x="140" y="91"/>
                  </a:cubicBezTo>
                  <a:cubicBezTo>
                    <a:pt x="140" y="93"/>
                    <a:pt x="140" y="96"/>
                    <a:pt x="140" y="99"/>
                  </a:cubicBezTo>
                  <a:cubicBezTo>
                    <a:pt x="140" y="100"/>
                    <a:pt x="140" y="100"/>
                    <a:pt x="140" y="100"/>
                  </a:cubicBezTo>
                  <a:cubicBezTo>
                    <a:pt x="139" y="100"/>
                    <a:pt x="139" y="100"/>
                    <a:pt x="139" y="100"/>
                  </a:cubicBezTo>
                  <a:cubicBezTo>
                    <a:pt x="137" y="102"/>
                    <a:pt x="134" y="105"/>
                    <a:pt x="130" y="109"/>
                  </a:cubicBezTo>
                  <a:cubicBezTo>
                    <a:pt x="128" y="111"/>
                    <a:pt x="126" y="113"/>
                    <a:pt x="123" y="115"/>
                  </a:cubicBezTo>
                  <a:moveTo>
                    <a:pt x="97" y="91"/>
                  </a:moveTo>
                  <a:cubicBezTo>
                    <a:pt x="100" y="89"/>
                    <a:pt x="103" y="87"/>
                    <a:pt x="106" y="84"/>
                  </a:cubicBezTo>
                  <a:cubicBezTo>
                    <a:pt x="108" y="83"/>
                    <a:pt x="110" y="81"/>
                    <a:pt x="111" y="80"/>
                  </a:cubicBezTo>
                  <a:cubicBezTo>
                    <a:pt x="112" y="79"/>
                    <a:pt x="113" y="78"/>
                    <a:pt x="113" y="78"/>
                  </a:cubicBezTo>
                  <a:cubicBezTo>
                    <a:pt x="114" y="77"/>
                    <a:pt x="114" y="77"/>
                    <a:pt x="114" y="77"/>
                  </a:cubicBezTo>
                  <a:cubicBezTo>
                    <a:pt x="114" y="77"/>
                    <a:pt x="114" y="77"/>
                    <a:pt x="114" y="77"/>
                  </a:cubicBezTo>
                  <a:cubicBezTo>
                    <a:pt x="117" y="77"/>
                    <a:pt x="121" y="77"/>
                    <a:pt x="126" y="77"/>
                  </a:cubicBezTo>
                  <a:cubicBezTo>
                    <a:pt x="129" y="77"/>
                    <a:pt x="133" y="77"/>
                    <a:pt x="136" y="77"/>
                  </a:cubicBezTo>
                  <a:cubicBezTo>
                    <a:pt x="130" y="81"/>
                    <a:pt x="125" y="87"/>
                    <a:pt x="119" y="92"/>
                  </a:cubicBezTo>
                  <a:cubicBezTo>
                    <a:pt x="114" y="91"/>
                    <a:pt x="110" y="91"/>
                    <a:pt x="106" y="91"/>
                  </a:cubicBezTo>
                  <a:cubicBezTo>
                    <a:pt x="103" y="91"/>
                    <a:pt x="101" y="91"/>
                    <a:pt x="97" y="91"/>
                  </a:cubicBezTo>
                  <a:moveTo>
                    <a:pt x="93" y="90"/>
                  </a:moveTo>
                  <a:cubicBezTo>
                    <a:pt x="93" y="81"/>
                    <a:pt x="92" y="77"/>
                    <a:pt x="92" y="68"/>
                  </a:cubicBezTo>
                  <a:cubicBezTo>
                    <a:pt x="98" y="62"/>
                    <a:pt x="103" y="56"/>
                    <a:pt x="110" y="52"/>
                  </a:cubicBezTo>
                  <a:cubicBezTo>
                    <a:pt x="110" y="52"/>
                    <a:pt x="110" y="53"/>
                    <a:pt x="110" y="54"/>
                  </a:cubicBezTo>
                  <a:cubicBezTo>
                    <a:pt x="110" y="59"/>
                    <a:pt x="110" y="66"/>
                    <a:pt x="110" y="72"/>
                  </a:cubicBezTo>
                  <a:cubicBezTo>
                    <a:pt x="110" y="73"/>
                    <a:pt x="110" y="74"/>
                    <a:pt x="110" y="76"/>
                  </a:cubicBezTo>
                  <a:cubicBezTo>
                    <a:pt x="108" y="77"/>
                    <a:pt x="105" y="80"/>
                    <a:pt x="102" y="83"/>
                  </a:cubicBezTo>
                  <a:cubicBezTo>
                    <a:pt x="99" y="86"/>
                    <a:pt x="96" y="88"/>
                    <a:pt x="93" y="90"/>
                  </a:cubicBezTo>
                  <a:moveTo>
                    <a:pt x="70" y="65"/>
                  </a:moveTo>
                  <a:cubicBezTo>
                    <a:pt x="75" y="62"/>
                    <a:pt x="80" y="58"/>
                    <a:pt x="83" y="55"/>
                  </a:cubicBezTo>
                  <a:cubicBezTo>
                    <a:pt x="85" y="53"/>
                    <a:pt x="85" y="53"/>
                    <a:pt x="87" y="52"/>
                  </a:cubicBezTo>
                  <a:cubicBezTo>
                    <a:pt x="91" y="51"/>
                    <a:pt x="98" y="51"/>
                    <a:pt x="105" y="51"/>
                  </a:cubicBezTo>
                  <a:cubicBezTo>
                    <a:pt x="100" y="55"/>
                    <a:pt x="95" y="60"/>
                    <a:pt x="89" y="65"/>
                  </a:cubicBezTo>
                  <a:cubicBezTo>
                    <a:pt x="85" y="65"/>
                    <a:pt x="82" y="65"/>
                    <a:pt x="79" y="65"/>
                  </a:cubicBezTo>
                  <a:cubicBezTo>
                    <a:pt x="76" y="65"/>
                    <a:pt x="73" y="65"/>
                    <a:pt x="70" y="65"/>
                  </a:cubicBezTo>
                  <a:moveTo>
                    <a:pt x="65" y="65"/>
                  </a:moveTo>
                  <a:cubicBezTo>
                    <a:pt x="64" y="59"/>
                    <a:pt x="63" y="57"/>
                    <a:pt x="63" y="53"/>
                  </a:cubicBezTo>
                  <a:cubicBezTo>
                    <a:pt x="63" y="51"/>
                    <a:pt x="64" y="49"/>
                    <a:pt x="64" y="46"/>
                  </a:cubicBezTo>
                  <a:cubicBezTo>
                    <a:pt x="64" y="46"/>
                    <a:pt x="64" y="46"/>
                    <a:pt x="64" y="46"/>
                  </a:cubicBezTo>
                  <a:cubicBezTo>
                    <a:pt x="71" y="40"/>
                    <a:pt x="76" y="34"/>
                    <a:pt x="83" y="29"/>
                  </a:cubicBezTo>
                  <a:cubicBezTo>
                    <a:pt x="83" y="32"/>
                    <a:pt x="83" y="34"/>
                    <a:pt x="83" y="37"/>
                  </a:cubicBezTo>
                  <a:cubicBezTo>
                    <a:pt x="83" y="39"/>
                    <a:pt x="83" y="40"/>
                    <a:pt x="83" y="42"/>
                  </a:cubicBezTo>
                  <a:cubicBezTo>
                    <a:pt x="83" y="45"/>
                    <a:pt x="83" y="47"/>
                    <a:pt x="83" y="50"/>
                  </a:cubicBezTo>
                  <a:cubicBezTo>
                    <a:pt x="82" y="51"/>
                    <a:pt x="81" y="51"/>
                    <a:pt x="80" y="52"/>
                  </a:cubicBezTo>
                  <a:cubicBezTo>
                    <a:pt x="77" y="56"/>
                    <a:pt x="70" y="61"/>
                    <a:pt x="65" y="65"/>
                  </a:cubicBezTo>
                  <a:moveTo>
                    <a:pt x="61" y="29"/>
                  </a:moveTo>
                  <a:cubicBezTo>
                    <a:pt x="66" y="29"/>
                    <a:pt x="72" y="28"/>
                    <a:pt x="79" y="28"/>
                  </a:cubicBezTo>
                  <a:cubicBezTo>
                    <a:pt x="72" y="33"/>
                    <a:pt x="68" y="38"/>
                    <a:pt x="62" y="43"/>
                  </a:cubicBezTo>
                  <a:cubicBezTo>
                    <a:pt x="62" y="43"/>
                    <a:pt x="62" y="43"/>
                    <a:pt x="62" y="43"/>
                  </a:cubicBezTo>
                  <a:cubicBezTo>
                    <a:pt x="56" y="42"/>
                    <a:pt x="51" y="41"/>
                    <a:pt x="45" y="41"/>
                  </a:cubicBezTo>
                  <a:cubicBezTo>
                    <a:pt x="44" y="41"/>
                    <a:pt x="42" y="41"/>
                    <a:pt x="41" y="41"/>
                  </a:cubicBezTo>
                  <a:cubicBezTo>
                    <a:pt x="46" y="37"/>
                    <a:pt x="52" y="33"/>
                    <a:pt x="58" y="29"/>
                  </a:cubicBezTo>
                  <a:cubicBezTo>
                    <a:pt x="59" y="29"/>
                    <a:pt x="60" y="29"/>
                    <a:pt x="61" y="29"/>
                  </a:cubicBezTo>
                  <a:moveTo>
                    <a:pt x="5" y="155"/>
                  </a:moveTo>
                  <a:cubicBezTo>
                    <a:pt x="5" y="143"/>
                    <a:pt x="6" y="133"/>
                    <a:pt x="6" y="124"/>
                  </a:cubicBezTo>
                  <a:cubicBezTo>
                    <a:pt x="6" y="98"/>
                    <a:pt x="5" y="78"/>
                    <a:pt x="5" y="52"/>
                  </a:cubicBezTo>
                  <a:cubicBezTo>
                    <a:pt x="5" y="43"/>
                    <a:pt x="5" y="34"/>
                    <a:pt x="5" y="23"/>
                  </a:cubicBezTo>
                  <a:cubicBezTo>
                    <a:pt x="12" y="23"/>
                    <a:pt x="18" y="23"/>
                    <a:pt x="24" y="23"/>
                  </a:cubicBezTo>
                  <a:cubicBezTo>
                    <a:pt x="27" y="23"/>
                    <a:pt x="29" y="23"/>
                    <a:pt x="32" y="23"/>
                  </a:cubicBezTo>
                  <a:cubicBezTo>
                    <a:pt x="33" y="31"/>
                    <a:pt x="33" y="35"/>
                    <a:pt x="34" y="43"/>
                  </a:cubicBezTo>
                  <a:cubicBezTo>
                    <a:pt x="34" y="44"/>
                    <a:pt x="34" y="45"/>
                    <a:pt x="34" y="45"/>
                  </a:cubicBezTo>
                  <a:cubicBezTo>
                    <a:pt x="35" y="45"/>
                    <a:pt x="35" y="46"/>
                    <a:pt x="35" y="46"/>
                  </a:cubicBezTo>
                  <a:cubicBezTo>
                    <a:pt x="36" y="46"/>
                    <a:pt x="36" y="46"/>
                    <a:pt x="36" y="46"/>
                  </a:cubicBezTo>
                  <a:cubicBezTo>
                    <a:pt x="36" y="46"/>
                    <a:pt x="36" y="46"/>
                    <a:pt x="36" y="46"/>
                  </a:cubicBezTo>
                  <a:cubicBezTo>
                    <a:pt x="39" y="45"/>
                    <a:pt x="42" y="45"/>
                    <a:pt x="45" y="45"/>
                  </a:cubicBezTo>
                  <a:cubicBezTo>
                    <a:pt x="50" y="45"/>
                    <a:pt x="55" y="45"/>
                    <a:pt x="60" y="47"/>
                  </a:cubicBezTo>
                  <a:cubicBezTo>
                    <a:pt x="60" y="49"/>
                    <a:pt x="60" y="51"/>
                    <a:pt x="60" y="53"/>
                  </a:cubicBezTo>
                  <a:cubicBezTo>
                    <a:pt x="60" y="58"/>
                    <a:pt x="60" y="61"/>
                    <a:pt x="61" y="68"/>
                  </a:cubicBezTo>
                  <a:cubicBezTo>
                    <a:pt x="61" y="68"/>
                    <a:pt x="61" y="68"/>
                    <a:pt x="61" y="68"/>
                  </a:cubicBezTo>
                  <a:cubicBezTo>
                    <a:pt x="62" y="69"/>
                    <a:pt x="62" y="69"/>
                    <a:pt x="62" y="69"/>
                  </a:cubicBezTo>
                  <a:cubicBezTo>
                    <a:pt x="62" y="69"/>
                    <a:pt x="62" y="69"/>
                    <a:pt x="62" y="69"/>
                  </a:cubicBezTo>
                  <a:cubicBezTo>
                    <a:pt x="62" y="69"/>
                    <a:pt x="62" y="69"/>
                    <a:pt x="62" y="69"/>
                  </a:cubicBezTo>
                  <a:cubicBezTo>
                    <a:pt x="62" y="69"/>
                    <a:pt x="62" y="69"/>
                    <a:pt x="62" y="69"/>
                  </a:cubicBezTo>
                  <a:cubicBezTo>
                    <a:pt x="62" y="70"/>
                    <a:pt x="62" y="70"/>
                    <a:pt x="62" y="70"/>
                  </a:cubicBezTo>
                  <a:cubicBezTo>
                    <a:pt x="62" y="70"/>
                    <a:pt x="62" y="70"/>
                    <a:pt x="62" y="70"/>
                  </a:cubicBezTo>
                  <a:cubicBezTo>
                    <a:pt x="63" y="70"/>
                    <a:pt x="63" y="70"/>
                    <a:pt x="63" y="70"/>
                  </a:cubicBezTo>
                  <a:cubicBezTo>
                    <a:pt x="63" y="70"/>
                    <a:pt x="63" y="70"/>
                    <a:pt x="63" y="70"/>
                  </a:cubicBezTo>
                  <a:cubicBezTo>
                    <a:pt x="63" y="70"/>
                    <a:pt x="63" y="70"/>
                    <a:pt x="63" y="70"/>
                  </a:cubicBezTo>
                  <a:cubicBezTo>
                    <a:pt x="63" y="70"/>
                    <a:pt x="63" y="70"/>
                    <a:pt x="63" y="70"/>
                  </a:cubicBezTo>
                  <a:cubicBezTo>
                    <a:pt x="63" y="70"/>
                    <a:pt x="63" y="70"/>
                    <a:pt x="63" y="70"/>
                  </a:cubicBezTo>
                  <a:cubicBezTo>
                    <a:pt x="63" y="70"/>
                    <a:pt x="63" y="70"/>
                    <a:pt x="63" y="70"/>
                  </a:cubicBezTo>
                  <a:cubicBezTo>
                    <a:pt x="70" y="69"/>
                    <a:pt x="74" y="69"/>
                    <a:pt x="79" y="69"/>
                  </a:cubicBezTo>
                  <a:cubicBezTo>
                    <a:pt x="82" y="69"/>
                    <a:pt x="85" y="69"/>
                    <a:pt x="88" y="69"/>
                  </a:cubicBezTo>
                  <a:cubicBezTo>
                    <a:pt x="89" y="79"/>
                    <a:pt x="89" y="83"/>
                    <a:pt x="90" y="94"/>
                  </a:cubicBezTo>
                  <a:cubicBezTo>
                    <a:pt x="90" y="94"/>
                    <a:pt x="90" y="95"/>
                    <a:pt x="91" y="95"/>
                  </a:cubicBezTo>
                  <a:cubicBezTo>
                    <a:pt x="91" y="95"/>
                    <a:pt x="91" y="95"/>
                    <a:pt x="92" y="95"/>
                  </a:cubicBezTo>
                  <a:cubicBezTo>
                    <a:pt x="92" y="95"/>
                    <a:pt x="92" y="95"/>
                    <a:pt x="92" y="95"/>
                  </a:cubicBezTo>
                  <a:cubicBezTo>
                    <a:pt x="98" y="95"/>
                    <a:pt x="102" y="95"/>
                    <a:pt x="106" y="95"/>
                  </a:cubicBezTo>
                  <a:cubicBezTo>
                    <a:pt x="110" y="95"/>
                    <a:pt x="113" y="95"/>
                    <a:pt x="118" y="95"/>
                  </a:cubicBezTo>
                  <a:cubicBezTo>
                    <a:pt x="119" y="105"/>
                    <a:pt x="120" y="108"/>
                    <a:pt x="120" y="118"/>
                  </a:cubicBezTo>
                  <a:cubicBezTo>
                    <a:pt x="120" y="118"/>
                    <a:pt x="120" y="119"/>
                    <a:pt x="120" y="119"/>
                  </a:cubicBezTo>
                  <a:cubicBezTo>
                    <a:pt x="120" y="120"/>
                    <a:pt x="120" y="120"/>
                    <a:pt x="120" y="120"/>
                  </a:cubicBezTo>
                  <a:cubicBezTo>
                    <a:pt x="120" y="120"/>
                    <a:pt x="121" y="121"/>
                    <a:pt x="122" y="121"/>
                  </a:cubicBezTo>
                  <a:cubicBezTo>
                    <a:pt x="125" y="121"/>
                    <a:pt x="128" y="121"/>
                    <a:pt x="130" y="121"/>
                  </a:cubicBezTo>
                  <a:cubicBezTo>
                    <a:pt x="135" y="121"/>
                    <a:pt x="139" y="121"/>
                    <a:pt x="146" y="120"/>
                  </a:cubicBezTo>
                  <a:cubicBezTo>
                    <a:pt x="147" y="132"/>
                    <a:pt x="148" y="143"/>
                    <a:pt x="148" y="154"/>
                  </a:cubicBezTo>
                  <a:cubicBezTo>
                    <a:pt x="124" y="153"/>
                    <a:pt x="104" y="152"/>
                    <a:pt x="84" y="152"/>
                  </a:cubicBezTo>
                  <a:cubicBezTo>
                    <a:pt x="59" y="152"/>
                    <a:pt x="35" y="153"/>
                    <a:pt x="5" y="155"/>
                  </a:cubicBezTo>
                  <a:moveTo>
                    <a:pt x="37" y="40"/>
                  </a:moveTo>
                  <a:cubicBezTo>
                    <a:pt x="37" y="33"/>
                    <a:pt x="36" y="29"/>
                    <a:pt x="35" y="21"/>
                  </a:cubicBezTo>
                  <a:cubicBezTo>
                    <a:pt x="42" y="15"/>
                    <a:pt x="49" y="10"/>
                    <a:pt x="56" y="6"/>
                  </a:cubicBezTo>
                  <a:cubicBezTo>
                    <a:pt x="56" y="8"/>
                    <a:pt x="56" y="10"/>
                    <a:pt x="56" y="13"/>
                  </a:cubicBezTo>
                  <a:cubicBezTo>
                    <a:pt x="56" y="15"/>
                    <a:pt x="56" y="16"/>
                    <a:pt x="56" y="18"/>
                  </a:cubicBezTo>
                  <a:cubicBezTo>
                    <a:pt x="56" y="21"/>
                    <a:pt x="55" y="23"/>
                    <a:pt x="55" y="26"/>
                  </a:cubicBezTo>
                  <a:cubicBezTo>
                    <a:pt x="49" y="30"/>
                    <a:pt x="43" y="35"/>
                    <a:pt x="37" y="40"/>
                  </a:cubicBezTo>
                  <a:moveTo>
                    <a:pt x="8" y="19"/>
                  </a:moveTo>
                  <a:cubicBezTo>
                    <a:pt x="13" y="16"/>
                    <a:pt x="18" y="13"/>
                    <a:pt x="24" y="9"/>
                  </a:cubicBezTo>
                  <a:cubicBezTo>
                    <a:pt x="26" y="8"/>
                    <a:pt x="28" y="7"/>
                    <a:pt x="30" y="6"/>
                  </a:cubicBezTo>
                  <a:cubicBezTo>
                    <a:pt x="32" y="5"/>
                    <a:pt x="37" y="5"/>
                    <a:pt x="42" y="5"/>
                  </a:cubicBezTo>
                  <a:cubicBezTo>
                    <a:pt x="45" y="5"/>
                    <a:pt x="48" y="4"/>
                    <a:pt x="51" y="4"/>
                  </a:cubicBezTo>
                  <a:cubicBezTo>
                    <a:pt x="44" y="9"/>
                    <a:pt x="37" y="14"/>
                    <a:pt x="32" y="19"/>
                  </a:cubicBezTo>
                  <a:cubicBezTo>
                    <a:pt x="29" y="19"/>
                    <a:pt x="27" y="19"/>
                    <a:pt x="24" y="19"/>
                  </a:cubicBezTo>
                  <a:cubicBezTo>
                    <a:pt x="19" y="19"/>
                    <a:pt x="14" y="19"/>
                    <a:pt x="8" y="19"/>
                  </a:cubicBezTo>
                  <a:moveTo>
                    <a:pt x="58" y="0"/>
                  </a:moveTo>
                  <a:cubicBezTo>
                    <a:pt x="58" y="0"/>
                    <a:pt x="58" y="0"/>
                    <a:pt x="58" y="0"/>
                  </a:cubicBezTo>
                  <a:cubicBezTo>
                    <a:pt x="58" y="0"/>
                    <a:pt x="58" y="0"/>
                    <a:pt x="58" y="0"/>
                  </a:cubicBezTo>
                  <a:cubicBezTo>
                    <a:pt x="53" y="1"/>
                    <a:pt x="47" y="1"/>
                    <a:pt x="42" y="1"/>
                  </a:cubicBezTo>
                  <a:cubicBezTo>
                    <a:pt x="37" y="1"/>
                    <a:pt x="32" y="2"/>
                    <a:pt x="29" y="2"/>
                  </a:cubicBezTo>
                  <a:cubicBezTo>
                    <a:pt x="28" y="2"/>
                    <a:pt x="28" y="2"/>
                    <a:pt x="28" y="2"/>
                  </a:cubicBezTo>
                  <a:cubicBezTo>
                    <a:pt x="26" y="3"/>
                    <a:pt x="24" y="5"/>
                    <a:pt x="22" y="6"/>
                  </a:cubicBezTo>
                  <a:cubicBezTo>
                    <a:pt x="15" y="10"/>
                    <a:pt x="9" y="14"/>
                    <a:pt x="3" y="18"/>
                  </a:cubicBezTo>
                  <a:cubicBezTo>
                    <a:pt x="2" y="18"/>
                    <a:pt x="2" y="19"/>
                    <a:pt x="2" y="20"/>
                  </a:cubicBezTo>
                  <a:cubicBezTo>
                    <a:pt x="2" y="20"/>
                    <a:pt x="2" y="20"/>
                    <a:pt x="2" y="20"/>
                  </a:cubicBezTo>
                  <a:cubicBezTo>
                    <a:pt x="2" y="20"/>
                    <a:pt x="2" y="20"/>
                    <a:pt x="2" y="20"/>
                  </a:cubicBezTo>
                  <a:cubicBezTo>
                    <a:pt x="2" y="21"/>
                    <a:pt x="2" y="21"/>
                    <a:pt x="2" y="21"/>
                  </a:cubicBezTo>
                  <a:cubicBezTo>
                    <a:pt x="1" y="21"/>
                    <a:pt x="1" y="21"/>
                    <a:pt x="1" y="21"/>
                  </a:cubicBezTo>
                  <a:cubicBezTo>
                    <a:pt x="1" y="33"/>
                    <a:pt x="1" y="43"/>
                    <a:pt x="1" y="52"/>
                  </a:cubicBezTo>
                  <a:cubicBezTo>
                    <a:pt x="1" y="78"/>
                    <a:pt x="2" y="98"/>
                    <a:pt x="2" y="124"/>
                  </a:cubicBezTo>
                  <a:cubicBezTo>
                    <a:pt x="2" y="133"/>
                    <a:pt x="2" y="143"/>
                    <a:pt x="2" y="155"/>
                  </a:cubicBezTo>
                  <a:cubicBezTo>
                    <a:pt x="1" y="155"/>
                    <a:pt x="0" y="156"/>
                    <a:pt x="0" y="157"/>
                  </a:cubicBezTo>
                  <a:cubicBezTo>
                    <a:pt x="0" y="158"/>
                    <a:pt x="1" y="158"/>
                    <a:pt x="2" y="158"/>
                  </a:cubicBezTo>
                  <a:cubicBezTo>
                    <a:pt x="2" y="158"/>
                    <a:pt x="2" y="158"/>
                    <a:pt x="2" y="158"/>
                  </a:cubicBezTo>
                  <a:cubicBezTo>
                    <a:pt x="33" y="157"/>
                    <a:pt x="58" y="156"/>
                    <a:pt x="84" y="156"/>
                  </a:cubicBezTo>
                  <a:cubicBezTo>
                    <a:pt x="104" y="156"/>
                    <a:pt x="125" y="157"/>
                    <a:pt x="149" y="157"/>
                  </a:cubicBezTo>
                  <a:cubicBezTo>
                    <a:pt x="149" y="158"/>
                    <a:pt x="150" y="159"/>
                    <a:pt x="150" y="159"/>
                  </a:cubicBezTo>
                  <a:cubicBezTo>
                    <a:pt x="150" y="159"/>
                    <a:pt x="150" y="159"/>
                    <a:pt x="150" y="159"/>
                  </a:cubicBezTo>
                  <a:cubicBezTo>
                    <a:pt x="151" y="159"/>
                    <a:pt x="152" y="158"/>
                    <a:pt x="152" y="158"/>
                  </a:cubicBezTo>
                  <a:cubicBezTo>
                    <a:pt x="152" y="158"/>
                    <a:pt x="152" y="158"/>
                    <a:pt x="152" y="158"/>
                  </a:cubicBezTo>
                  <a:cubicBezTo>
                    <a:pt x="153" y="158"/>
                    <a:pt x="153" y="158"/>
                    <a:pt x="154" y="158"/>
                  </a:cubicBezTo>
                  <a:cubicBezTo>
                    <a:pt x="154" y="158"/>
                    <a:pt x="154" y="158"/>
                    <a:pt x="154" y="158"/>
                  </a:cubicBezTo>
                  <a:cubicBezTo>
                    <a:pt x="155" y="158"/>
                    <a:pt x="156" y="157"/>
                    <a:pt x="156" y="156"/>
                  </a:cubicBezTo>
                  <a:cubicBezTo>
                    <a:pt x="156" y="155"/>
                    <a:pt x="155" y="155"/>
                    <a:pt x="155" y="154"/>
                  </a:cubicBezTo>
                  <a:cubicBezTo>
                    <a:pt x="161" y="148"/>
                    <a:pt x="167" y="141"/>
                    <a:pt x="172" y="133"/>
                  </a:cubicBezTo>
                  <a:cubicBezTo>
                    <a:pt x="172" y="133"/>
                    <a:pt x="172" y="132"/>
                    <a:pt x="171" y="131"/>
                  </a:cubicBezTo>
                  <a:cubicBezTo>
                    <a:pt x="171" y="131"/>
                    <a:pt x="171" y="131"/>
                    <a:pt x="171" y="131"/>
                  </a:cubicBezTo>
                  <a:cubicBezTo>
                    <a:pt x="171" y="131"/>
                    <a:pt x="171" y="131"/>
                    <a:pt x="171" y="131"/>
                  </a:cubicBezTo>
                  <a:cubicBezTo>
                    <a:pt x="171" y="128"/>
                    <a:pt x="171" y="124"/>
                    <a:pt x="171" y="120"/>
                  </a:cubicBezTo>
                  <a:cubicBezTo>
                    <a:pt x="171" y="118"/>
                    <a:pt x="171" y="116"/>
                    <a:pt x="171" y="113"/>
                  </a:cubicBezTo>
                  <a:cubicBezTo>
                    <a:pt x="171" y="108"/>
                    <a:pt x="171" y="103"/>
                    <a:pt x="171" y="100"/>
                  </a:cubicBezTo>
                  <a:cubicBezTo>
                    <a:pt x="171" y="99"/>
                    <a:pt x="171" y="99"/>
                    <a:pt x="171" y="99"/>
                  </a:cubicBezTo>
                  <a:cubicBezTo>
                    <a:pt x="171" y="99"/>
                    <a:pt x="171" y="99"/>
                    <a:pt x="171" y="99"/>
                  </a:cubicBezTo>
                  <a:cubicBezTo>
                    <a:pt x="171" y="99"/>
                    <a:pt x="171" y="99"/>
                    <a:pt x="171" y="99"/>
                  </a:cubicBezTo>
                  <a:cubicBezTo>
                    <a:pt x="171" y="98"/>
                    <a:pt x="171" y="98"/>
                    <a:pt x="171" y="98"/>
                  </a:cubicBezTo>
                  <a:cubicBezTo>
                    <a:pt x="171" y="98"/>
                    <a:pt x="171" y="98"/>
                    <a:pt x="171" y="98"/>
                  </a:cubicBezTo>
                  <a:cubicBezTo>
                    <a:pt x="170" y="98"/>
                    <a:pt x="170" y="98"/>
                    <a:pt x="170" y="98"/>
                  </a:cubicBezTo>
                  <a:cubicBezTo>
                    <a:pt x="170" y="98"/>
                    <a:pt x="170" y="98"/>
                    <a:pt x="170" y="98"/>
                  </a:cubicBezTo>
                  <a:cubicBezTo>
                    <a:pt x="170" y="98"/>
                    <a:pt x="170" y="98"/>
                    <a:pt x="170" y="98"/>
                  </a:cubicBezTo>
                  <a:cubicBezTo>
                    <a:pt x="163" y="98"/>
                    <a:pt x="157" y="98"/>
                    <a:pt x="152" y="98"/>
                  </a:cubicBezTo>
                  <a:cubicBezTo>
                    <a:pt x="150" y="98"/>
                    <a:pt x="148" y="98"/>
                    <a:pt x="146" y="98"/>
                  </a:cubicBezTo>
                  <a:cubicBezTo>
                    <a:pt x="145" y="98"/>
                    <a:pt x="145" y="98"/>
                    <a:pt x="145" y="98"/>
                  </a:cubicBezTo>
                  <a:cubicBezTo>
                    <a:pt x="144" y="99"/>
                    <a:pt x="144" y="99"/>
                    <a:pt x="143" y="99"/>
                  </a:cubicBezTo>
                  <a:cubicBezTo>
                    <a:pt x="143" y="99"/>
                    <a:pt x="143" y="99"/>
                    <a:pt x="143" y="99"/>
                  </a:cubicBezTo>
                  <a:cubicBezTo>
                    <a:pt x="143" y="96"/>
                    <a:pt x="143" y="93"/>
                    <a:pt x="143" y="91"/>
                  </a:cubicBezTo>
                  <a:cubicBezTo>
                    <a:pt x="143" y="89"/>
                    <a:pt x="143" y="87"/>
                    <a:pt x="143" y="86"/>
                  </a:cubicBezTo>
                  <a:cubicBezTo>
                    <a:pt x="143" y="82"/>
                    <a:pt x="143" y="78"/>
                    <a:pt x="144" y="75"/>
                  </a:cubicBezTo>
                  <a:cubicBezTo>
                    <a:pt x="144" y="74"/>
                    <a:pt x="144" y="74"/>
                    <a:pt x="144" y="74"/>
                  </a:cubicBezTo>
                  <a:cubicBezTo>
                    <a:pt x="144" y="74"/>
                    <a:pt x="144" y="74"/>
                    <a:pt x="144" y="74"/>
                  </a:cubicBezTo>
                  <a:cubicBezTo>
                    <a:pt x="144" y="74"/>
                    <a:pt x="144" y="74"/>
                    <a:pt x="144" y="74"/>
                  </a:cubicBezTo>
                  <a:cubicBezTo>
                    <a:pt x="143" y="73"/>
                    <a:pt x="143" y="73"/>
                    <a:pt x="143" y="73"/>
                  </a:cubicBezTo>
                  <a:cubicBezTo>
                    <a:pt x="143" y="73"/>
                    <a:pt x="143" y="73"/>
                    <a:pt x="143" y="73"/>
                  </a:cubicBezTo>
                  <a:cubicBezTo>
                    <a:pt x="142" y="73"/>
                    <a:pt x="142" y="73"/>
                    <a:pt x="142" y="73"/>
                  </a:cubicBezTo>
                  <a:cubicBezTo>
                    <a:pt x="142" y="73"/>
                    <a:pt x="142" y="73"/>
                    <a:pt x="142" y="73"/>
                  </a:cubicBezTo>
                  <a:cubicBezTo>
                    <a:pt x="142" y="73"/>
                    <a:pt x="142" y="73"/>
                    <a:pt x="142" y="73"/>
                  </a:cubicBezTo>
                  <a:cubicBezTo>
                    <a:pt x="137" y="73"/>
                    <a:pt x="131" y="73"/>
                    <a:pt x="126" y="73"/>
                  </a:cubicBezTo>
                  <a:cubicBezTo>
                    <a:pt x="121" y="73"/>
                    <a:pt x="117" y="73"/>
                    <a:pt x="114" y="74"/>
                  </a:cubicBezTo>
                  <a:cubicBezTo>
                    <a:pt x="114" y="73"/>
                    <a:pt x="114" y="73"/>
                    <a:pt x="114" y="72"/>
                  </a:cubicBezTo>
                  <a:cubicBezTo>
                    <a:pt x="114" y="66"/>
                    <a:pt x="114" y="59"/>
                    <a:pt x="114" y="54"/>
                  </a:cubicBezTo>
                  <a:cubicBezTo>
                    <a:pt x="114" y="52"/>
                    <a:pt x="114" y="50"/>
                    <a:pt x="114" y="48"/>
                  </a:cubicBezTo>
                  <a:cubicBezTo>
                    <a:pt x="114" y="48"/>
                    <a:pt x="114" y="48"/>
                    <a:pt x="114" y="48"/>
                  </a:cubicBezTo>
                  <a:cubicBezTo>
                    <a:pt x="114" y="48"/>
                    <a:pt x="114" y="48"/>
                    <a:pt x="114" y="48"/>
                  </a:cubicBezTo>
                  <a:cubicBezTo>
                    <a:pt x="114" y="48"/>
                    <a:pt x="114" y="48"/>
                    <a:pt x="114" y="48"/>
                  </a:cubicBezTo>
                  <a:cubicBezTo>
                    <a:pt x="113" y="47"/>
                    <a:pt x="113" y="47"/>
                    <a:pt x="113" y="47"/>
                  </a:cubicBezTo>
                  <a:cubicBezTo>
                    <a:pt x="113" y="47"/>
                    <a:pt x="113" y="47"/>
                    <a:pt x="113" y="47"/>
                  </a:cubicBezTo>
                  <a:cubicBezTo>
                    <a:pt x="112" y="46"/>
                    <a:pt x="112" y="46"/>
                    <a:pt x="112" y="46"/>
                  </a:cubicBezTo>
                  <a:cubicBezTo>
                    <a:pt x="112" y="46"/>
                    <a:pt x="112" y="46"/>
                    <a:pt x="112" y="46"/>
                  </a:cubicBezTo>
                  <a:cubicBezTo>
                    <a:pt x="112" y="46"/>
                    <a:pt x="112" y="46"/>
                    <a:pt x="112" y="46"/>
                  </a:cubicBezTo>
                  <a:cubicBezTo>
                    <a:pt x="103" y="47"/>
                    <a:pt x="92" y="47"/>
                    <a:pt x="86" y="49"/>
                  </a:cubicBezTo>
                  <a:cubicBezTo>
                    <a:pt x="86" y="46"/>
                    <a:pt x="86" y="44"/>
                    <a:pt x="86" y="42"/>
                  </a:cubicBezTo>
                  <a:cubicBezTo>
                    <a:pt x="86" y="40"/>
                    <a:pt x="86" y="39"/>
                    <a:pt x="86" y="37"/>
                  </a:cubicBezTo>
                  <a:cubicBezTo>
                    <a:pt x="86" y="33"/>
                    <a:pt x="86" y="29"/>
                    <a:pt x="87" y="26"/>
                  </a:cubicBezTo>
                  <a:cubicBezTo>
                    <a:pt x="87" y="25"/>
                    <a:pt x="87" y="25"/>
                    <a:pt x="87" y="25"/>
                  </a:cubicBezTo>
                  <a:cubicBezTo>
                    <a:pt x="87" y="25"/>
                    <a:pt x="87" y="25"/>
                    <a:pt x="87" y="25"/>
                  </a:cubicBezTo>
                  <a:cubicBezTo>
                    <a:pt x="87" y="25"/>
                    <a:pt x="87" y="25"/>
                    <a:pt x="87" y="25"/>
                  </a:cubicBezTo>
                  <a:cubicBezTo>
                    <a:pt x="86" y="25"/>
                    <a:pt x="86" y="25"/>
                    <a:pt x="86" y="25"/>
                  </a:cubicBezTo>
                  <a:cubicBezTo>
                    <a:pt x="86" y="24"/>
                    <a:pt x="86" y="24"/>
                    <a:pt x="86" y="24"/>
                  </a:cubicBezTo>
                  <a:cubicBezTo>
                    <a:pt x="85" y="24"/>
                    <a:pt x="85" y="24"/>
                    <a:pt x="85" y="24"/>
                  </a:cubicBezTo>
                  <a:cubicBezTo>
                    <a:pt x="85" y="24"/>
                    <a:pt x="85" y="24"/>
                    <a:pt x="85" y="24"/>
                  </a:cubicBezTo>
                  <a:cubicBezTo>
                    <a:pt x="85" y="24"/>
                    <a:pt x="85" y="24"/>
                    <a:pt x="85" y="24"/>
                  </a:cubicBezTo>
                  <a:cubicBezTo>
                    <a:pt x="77" y="25"/>
                    <a:pt x="67" y="25"/>
                    <a:pt x="61" y="25"/>
                  </a:cubicBezTo>
                  <a:cubicBezTo>
                    <a:pt x="60" y="25"/>
                    <a:pt x="60" y="25"/>
                    <a:pt x="59" y="25"/>
                  </a:cubicBezTo>
                  <a:cubicBezTo>
                    <a:pt x="59" y="23"/>
                    <a:pt x="59" y="20"/>
                    <a:pt x="59" y="18"/>
                  </a:cubicBezTo>
                  <a:cubicBezTo>
                    <a:pt x="59" y="16"/>
                    <a:pt x="59" y="15"/>
                    <a:pt x="59" y="13"/>
                  </a:cubicBezTo>
                  <a:cubicBezTo>
                    <a:pt x="59" y="9"/>
                    <a:pt x="59" y="6"/>
                    <a:pt x="59" y="2"/>
                  </a:cubicBezTo>
                  <a:cubicBezTo>
                    <a:pt x="59" y="2"/>
                    <a:pt x="59" y="2"/>
                    <a:pt x="59" y="2"/>
                  </a:cubicBezTo>
                  <a:cubicBezTo>
                    <a:pt x="59" y="2"/>
                    <a:pt x="59" y="2"/>
                    <a:pt x="59" y="2"/>
                  </a:cubicBezTo>
                  <a:cubicBezTo>
                    <a:pt x="59" y="2"/>
                    <a:pt x="59" y="2"/>
                    <a:pt x="59" y="2"/>
                  </a:cubicBezTo>
                  <a:cubicBezTo>
                    <a:pt x="59" y="1"/>
                    <a:pt x="59" y="1"/>
                    <a:pt x="59" y="1"/>
                  </a:cubicBezTo>
                  <a:cubicBezTo>
                    <a:pt x="59" y="1"/>
                    <a:pt x="59" y="1"/>
                    <a:pt x="59" y="1"/>
                  </a:cubicBezTo>
                  <a:cubicBezTo>
                    <a:pt x="58" y="0"/>
                    <a:pt x="58" y="0"/>
                    <a:pt x="58"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4" name="Freeform 826"/>
            <p:cNvSpPr>
              <a:spLocks noEditPoints="1"/>
            </p:cNvSpPr>
            <p:nvPr/>
          </p:nvSpPr>
          <p:spPr bwMode="auto">
            <a:xfrm>
              <a:off x="1317384" y="4918687"/>
              <a:ext cx="46597" cy="57350"/>
            </a:xfrm>
            <a:custGeom>
              <a:avLst/>
              <a:gdLst>
                <a:gd name="T0" fmla="*/ 6 w 22"/>
                <a:gd name="T1" fmla="*/ 14 h 27"/>
                <a:gd name="T2" fmla="*/ 6 w 22"/>
                <a:gd name="T3" fmla="*/ 4 h 27"/>
                <a:gd name="T4" fmla="*/ 10 w 22"/>
                <a:gd name="T5" fmla="*/ 3 h 27"/>
                <a:gd name="T6" fmla="*/ 16 w 22"/>
                <a:gd name="T7" fmla="*/ 3 h 27"/>
                <a:gd name="T8" fmla="*/ 17 w 22"/>
                <a:gd name="T9" fmla="*/ 3 h 27"/>
                <a:gd name="T10" fmla="*/ 18 w 22"/>
                <a:gd name="T11" fmla="*/ 4 h 27"/>
                <a:gd name="T12" fmla="*/ 16 w 22"/>
                <a:gd name="T13" fmla="*/ 7 h 27"/>
                <a:gd name="T14" fmla="*/ 12 w 22"/>
                <a:gd name="T15" fmla="*/ 7 h 27"/>
                <a:gd name="T16" fmla="*/ 10 w 22"/>
                <a:gd name="T17" fmla="*/ 11 h 27"/>
                <a:gd name="T18" fmla="*/ 11 w 22"/>
                <a:gd name="T19" fmla="*/ 11 h 27"/>
                <a:gd name="T20" fmla="*/ 15 w 22"/>
                <a:gd name="T21" fmla="*/ 23 h 27"/>
                <a:gd name="T22" fmla="*/ 9 w 22"/>
                <a:gd name="T23" fmla="*/ 24 h 27"/>
                <a:gd name="T24" fmla="*/ 4 w 22"/>
                <a:gd name="T25" fmla="*/ 24 h 27"/>
                <a:gd name="T26" fmla="*/ 5 w 22"/>
                <a:gd name="T27" fmla="*/ 21 h 27"/>
                <a:gd name="T28" fmla="*/ 5 w 22"/>
                <a:gd name="T29" fmla="*/ 21 h 27"/>
                <a:gd name="T30" fmla="*/ 9 w 22"/>
                <a:gd name="T31" fmla="*/ 21 h 27"/>
                <a:gd name="T32" fmla="*/ 13 w 22"/>
                <a:gd name="T33" fmla="*/ 15 h 27"/>
                <a:gd name="T34" fmla="*/ 8 w 22"/>
                <a:gd name="T35" fmla="*/ 14 h 27"/>
                <a:gd name="T36" fmla="*/ 6 w 22"/>
                <a:gd name="T37" fmla="*/ 14 h 27"/>
                <a:gd name="T38" fmla="*/ 10 w 22"/>
                <a:gd name="T39" fmla="*/ 0 h 27"/>
                <a:gd name="T40" fmla="*/ 3 w 22"/>
                <a:gd name="T41" fmla="*/ 4 h 27"/>
                <a:gd name="T42" fmla="*/ 3 w 22"/>
                <a:gd name="T43" fmla="*/ 14 h 27"/>
                <a:gd name="T44" fmla="*/ 4 w 22"/>
                <a:gd name="T45" fmla="*/ 16 h 27"/>
                <a:gd name="T46" fmla="*/ 6 w 22"/>
                <a:gd name="T47" fmla="*/ 17 h 27"/>
                <a:gd name="T48" fmla="*/ 6 w 22"/>
                <a:gd name="T49" fmla="*/ 17 h 27"/>
                <a:gd name="T50" fmla="*/ 8 w 22"/>
                <a:gd name="T51" fmla="*/ 17 h 27"/>
                <a:gd name="T52" fmla="*/ 11 w 22"/>
                <a:gd name="T53" fmla="*/ 17 h 27"/>
                <a:gd name="T54" fmla="*/ 9 w 22"/>
                <a:gd name="T55" fmla="*/ 18 h 27"/>
                <a:gd name="T56" fmla="*/ 8 w 22"/>
                <a:gd name="T57" fmla="*/ 18 h 27"/>
                <a:gd name="T58" fmla="*/ 5 w 22"/>
                <a:gd name="T59" fmla="*/ 18 h 27"/>
                <a:gd name="T60" fmla="*/ 2 w 22"/>
                <a:gd name="T61" fmla="*/ 20 h 27"/>
                <a:gd name="T62" fmla="*/ 2 w 22"/>
                <a:gd name="T63" fmla="*/ 20 h 27"/>
                <a:gd name="T64" fmla="*/ 1 w 22"/>
                <a:gd name="T65" fmla="*/ 25 h 27"/>
                <a:gd name="T66" fmla="*/ 3 w 22"/>
                <a:gd name="T67" fmla="*/ 26 h 27"/>
                <a:gd name="T68" fmla="*/ 9 w 22"/>
                <a:gd name="T69" fmla="*/ 27 h 27"/>
                <a:gd name="T70" fmla="*/ 16 w 22"/>
                <a:gd name="T71" fmla="*/ 26 h 27"/>
                <a:gd name="T72" fmla="*/ 22 w 22"/>
                <a:gd name="T73" fmla="*/ 16 h 27"/>
                <a:gd name="T74" fmla="*/ 17 w 22"/>
                <a:gd name="T75" fmla="*/ 10 h 27"/>
                <a:gd name="T76" fmla="*/ 20 w 22"/>
                <a:gd name="T77" fmla="*/ 8 h 27"/>
                <a:gd name="T78" fmla="*/ 21 w 22"/>
                <a:gd name="T79" fmla="*/ 5 h 27"/>
                <a:gd name="T80" fmla="*/ 21 w 22"/>
                <a:gd name="T81" fmla="*/ 4 h 27"/>
                <a:gd name="T82" fmla="*/ 17 w 22"/>
                <a:gd name="T83" fmla="*/ 0 h 27"/>
                <a:gd name="T84" fmla="*/ 16 w 22"/>
                <a:gd name="T85" fmla="*/ 0 h 27"/>
                <a:gd name="T86" fmla="*/ 16 w 22"/>
                <a:gd name="T87" fmla="*/ 0 h 27"/>
                <a:gd name="T88" fmla="*/ 14 w 22"/>
                <a:gd name="T89" fmla="*/ 0 h 27"/>
                <a:gd name="T90" fmla="*/ 10 w 22"/>
                <a:gd name="T9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27">
                  <a:moveTo>
                    <a:pt x="6" y="14"/>
                  </a:moveTo>
                  <a:cubicBezTo>
                    <a:pt x="6" y="11"/>
                    <a:pt x="6" y="7"/>
                    <a:pt x="6" y="4"/>
                  </a:cubicBezTo>
                  <a:cubicBezTo>
                    <a:pt x="6" y="3"/>
                    <a:pt x="7" y="3"/>
                    <a:pt x="10" y="3"/>
                  </a:cubicBezTo>
                  <a:cubicBezTo>
                    <a:pt x="12" y="3"/>
                    <a:pt x="14" y="3"/>
                    <a:pt x="16" y="3"/>
                  </a:cubicBezTo>
                  <a:cubicBezTo>
                    <a:pt x="16" y="3"/>
                    <a:pt x="17" y="3"/>
                    <a:pt x="17" y="3"/>
                  </a:cubicBezTo>
                  <a:cubicBezTo>
                    <a:pt x="18" y="3"/>
                    <a:pt x="18" y="3"/>
                    <a:pt x="18" y="4"/>
                  </a:cubicBezTo>
                  <a:cubicBezTo>
                    <a:pt x="18" y="6"/>
                    <a:pt x="19" y="7"/>
                    <a:pt x="16" y="7"/>
                  </a:cubicBezTo>
                  <a:cubicBezTo>
                    <a:pt x="15" y="7"/>
                    <a:pt x="13" y="7"/>
                    <a:pt x="12" y="7"/>
                  </a:cubicBezTo>
                  <a:cubicBezTo>
                    <a:pt x="10" y="7"/>
                    <a:pt x="10" y="7"/>
                    <a:pt x="10" y="11"/>
                  </a:cubicBezTo>
                  <a:cubicBezTo>
                    <a:pt x="10" y="11"/>
                    <a:pt x="11" y="11"/>
                    <a:pt x="11" y="11"/>
                  </a:cubicBezTo>
                  <a:cubicBezTo>
                    <a:pt x="19" y="11"/>
                    <a:pt x="22" y="20"/>
                    <a:pt x="15" y="23"/>
                  </a:cubicBezTo>
                  <a:cubicBezTo>
                    <a:pt x="13" y="24"/>
                    <a:pt x="11" y="24"/>
                    <a:pt x="9" y="24"/>
                  </a:cubicBezTo>
                  <a:cubicBezTo>
                    <a:pt x="7" y="24"/>
                    <a:pt x="5" y="24"/>
                    <a:pt x="4" y="24"/>
                  </a:cubicBezTo>
                  <a:cubicBezTo>
                    <a:pt x="4" y="23"/>
                    <a:pt x="5" y="21"/>
                    <a:pt x="5" y="21"/>
                  </a:cubicBezTo>
                  <a:cubicBezTo>
                    <a:pt x="5" y="21"/>
                    <a:pt x="5" y="21"/>
                    <a:pt x="5" y="21"/>
                  </a:cubicBezTo>
                  <a:cubicBezTo>
                    <a:pt x="6" y="21"/>
                    <a:pt x="8" y="21"/>
                    <a:pt x="9" y="21"/>
                  </a:cubicBezTo>
                  <a:cubicBezTo>
                    <a:pt x="13" y="21"/>
                    <a:pt x="17" y="17"/>
                    <a:pt x="13" y="15"/>
                  </a:cubicBezTo>
                  <a:cubicBezTo>
                    <a:pt x="11" y="14"/>
                    <a:pt x="10" y="14"/>
                    <a:pt x="8" y="14"/>
                  </a:cubicBezTo>
                  <a:cubicBezTo>
                    <a:pt x="7" y="14"/>
                    <a:pt x="6" y="14"/>
                    <a:pt x="6" y="14"/>
                  </a:cubicBezTo>
                  <a:moveTo>
                    <a:pt x="10" y="0"/>
                  </a:moveTo>
                  <a:cubicBezTo>
                    <a:pt x="4" y="0"/>
                    <a:pt x="3" y="2"/>
                    <a:pt x="3" y="4"/>
                  </a:cubicBezTo>
                  <a:cubicBezTo>
                    <a:pt x="3" y="14"/>
                    <a:pt x="3" y="14"/>
                    <a:pt x="3" y="14"/>
                  </a:cubicBezTo>
                  <a:cubicBezTo>
                    <a:pt x="3" y="15"/>
                    <a:pt x="3" y="16"/>
                    <a:pt x="4" y="16"/>
                  </a:cubicBezTo>
                  <a:cubicBezTo>
                    <a:pt x="4" y="17"/>
                    <a:pt x="5" y="17"/>
                    <a:pt x="6" y="17"/>
                  </a:cubicBezTo>
                  <a:cubicBezTo>
                    <a:pt x="6" y="17"/>
                    <a:pt x="6" y="17"/>
                    <a:pt x="6" y="17"/>
                  </a:cubicBezTo>
                  <a:cubicBezTo>
                    <a:pt x="7" y="17"/>
                    <a:pt x="8" y="17"/>
                    <a:pt x="8" y="17"/>
                  </a:cubicBezTo>
                  <a:cubicBezTo>
                    <a:pt x="10" y="17"/>
                    <a:pt x="11" y="17"/>
                    <a:pt x="11" y="17"/>
                  </a:cubicBezTo>
                  <a:cubicBezTo>
                    <a:pt x="11" y="18"/>
                    <a:pt x="10" y="18"/>
                    <a:pt x="9" y="18"/>
                  </a:cubicBezTo>
                  <a:cubicBezTo>
                    <a:pt x="9" y="18"/>
                    <a:pt x="8" y="18"/>
                    <a:pt x="8" y="18"/>
                  </a:cubicBezTo>
                  <a:cubicBezTo>
                    <a:pt x="7" y="18"/>
                    <a:pt x="6" y="18"/>
                    <a:pt x="5" y="18"/>
                  </a:cubicBezTo>
                  <a:cubicBezTo>
                    <a:pt x="3" y="18"/>
                    <a:pt x="2" y="19"/>
                    <a:pt x="2" y="20"/>
                  </a:cubicBezTo>
                  <a:cubicBezTo>
                    <a:pt x="2" y="20"/>
                    <a:pt x="2" y="20"/>
                    <a:pt x="2" y="20"/>
                  </a:cubicBezTo>
                  <a:cubicBezTo>
                    <a:pt x="1" y="22"/>
                    <a:pt x="0" y="23"/>
                    <a:pt x="1" y="25"/>
                  </a:cubicBezTo>
                  <a:cubicBezTo>
                    <a:pt x="2" y="26"/>
                    <a:pt x="2" y="26"/>
                    <a:pt x="3" y="26"/>
                  </a:cubicBezTo>
                  <a:cubicBezTo>
                    <a:pt x="5" y="27"/>
                    <a:pt x="7" y="27"/>
                    <a:pt x="9" y="27"/>
                  </a:cubicBezTo>
                  <a:cubicBezTo>
                    <a:pt x="12" y="27"/>
                    <a:pt x="14" y="27"/>
                    <a:pt x="16" y="26"/>
                  </a:cubicBezTo>
                  <a:cubicBezTo>
                    <a:pt x="20" y="24"/>
                    <a:pt x="22" y="20"/>
                    <a:pt x="22" y="16"/>
                  </a:cubicBezTo>
                  <a:cubicBezTo>
                    <a:pt x="21" y="13"/>
                    <a:pt x="19" y="11"/>
                    <a:pt x="17" y="10"/>
                  </a:cubicBezTo>
                  <a:cubicBezTo>
                    <a:pt x="18" y="9"/>
                    <a:pt x="19" y="9"/>
                    <a:pt x="20" y="8"/>
                  </a:cubicBezTo>
                  <a:cubicBezTo>
                    <a:pt x="21" y="7"/>
                    <a:pt x="21" y="6"/>
                    <a:pt x="21" y="5"/>
                  </a:cubicBezTo>
                  <a:cubicBezTo>
                    <a:pt x="21" y="4"/>
                    <a:pt x="21" y="4"/>
                    <a:pt x="21" y="4"/>
                  </a:cubicBezTo>
                  <a:cubicBezTo>
                    <a:pt x="21" y="0"/>
                    <a:pt x="18" y="0"/>
                    <a:pt x="17" y="0"/>
                  </a:cubicBezTo>
                  <a:cubicBezTo>
                    <a:pt x="16" y="0"/>
                    <a:pt x="16" y="0"/>
                    <a:pt x="16" y="0"/>
                  </a:cubicBezTo>
                  <a:cubicBezTo>
                    <a:pt x="16" y="0"/>
                    <a:pt x="16" y="0"/>
                    <a:pt x="16" y="0"/>
                  </a:cubicBezTo>
                  <a:cubicBezTo>
                    <a:pt x="15" y="0"/>
                    <a:pt x="14" y="0"/>
                    <a:pt x="14" y="0"/>
                  </a:cubicBezTo>
                  <a:cubicBezTo>
                    <a:pt x="12" y="0"/>
                    <a:pt x="11" y="0"/>
                    <a:pt x="1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5" name="Freeform 827"/>
            <p:cNvSpPr>
              <a:spLocks noEditPoints="1"/>
            </p:cNvSpPr>
            <p:nvPr/>
          </p:nvSpPr>
          <p:spPr bwMode="auto">
            <a:xfrm>
              <a:off x="1079918" y="4730505"/>
              <a:ext cx="51078" cy="67208"/>
            </a:xfrm>
            <a:custGeom>
              <a:avLst/>
              <a:gdLst>
                <a:gd name="T0" fmla="*/ 5 w 24"/>
                <a:gd name="T1" fmla="*/ 14 h 32"/>
                <a:gd name="T2" fmla="*/ 5 w 24"/>
                <a:gd name="T3" fmla="*/ 14 h 32"/>
                <a:gd name="T4" fmla="*/ 5 w 24"/>
                <a:gd name="T5" fmla="*/ 14 h 32"/>
                <a:gd name="T6" fmla="*/ 3 w 24"/>
                <a:gd name="T7" fmla="*/ 10 h 32"/>
                <a:gd name="T8" fmla="*/ 13 w 24"/>
                <a:gd name="T9" fmla="*/ 3 h 32"/>
                <a:gd name="T10" fmla="*/ 13 w 24"/>
                <a:gd name="T11" fmla="*/ 3 h 32"/>
                <a:gd name="T12" fmla="*/ 14 w 24"/>
                <a:gd name="T13" fmla="*/ 4 h 32"/>
                <a:gd name="T14" fmla="*/ 15 w 24"/>
                <a:gd name="T15" fmla="*/ 5 h 32"/>
                <a:gd name="T16" fmla="*/ 15 w 24"/>
                <a:gd name="T17" fmla="*/ 24 h 32"/>
                <a:gd name="T18" fmla="*/ 18 w 24"/>
                <a:gd name="T19" fmla="*/ 24 h 32"/>
                <a:gd name="T20" fmla="*/ 21 w 24"/>
                <a:gd name="T21" fmla="*/ 25 h 32"/>
                <a:gd name="T22" fmla="*/ 21 w 24"/>
                <a:gd name="T23" fmla="*/ 29 h 32"/>
                <a:gd name="T24" fmla="*/ 21 w 24"/>
                <a:gd name="T25" fmla="*/ 29 h 32"/>
                <a:gd name="T26" fmla="*/ 21 w 24"/>
                <a:gd name="T27" fmla="*/ 29 h 32"/>
                <a:gd name="T28" fmla="*/ 21 w 24"/>
                <a:gd name="T29" fmla="*/ 29 h 32"/>
                <a:gd name="T30" fmla="*/ 4 w 24"/>
                <a:gd name="T31" fmla="*/ 29 h 32"/>
                <a:gd name="T32" fmla="*/ 4 w 24"/>
                <a:gd name="T33" fmla="*/ 25 h 32"/>
                <a:gd name="T34" fmla="*/ 5 w 24"/>
                <a:gd name="T35" fmla="*/ 25 h 32"/>
                <a:gd name="T36" fmla="*/ 10 w 24"/>
                <a:gd name="T37" fmla="*/ 25 h 32"/>
                <a:gd name="T38" fmla="*/ 11 w 24"/>
                <a:gd name="T39" fmla="*/ 11 h 32"/>
                <a:gd name="T40" fmla="*/ 5 w 24"/>
                <a:gd name="T41" fmla="*/ 14 h 32"/>
                <a:gd name="T42" fmla="*/ 5 w 24"/>
                <a:gd name="T43" fmla="*/ 14 h 32"/>
                <a:gd name="T44" fmla="*/ 13 w 24"/>
                <a:gd name="T45" fmla="*/ 0 h 32"/>
                <a:gd name="T46" fmla="*/ 10 w 24"/>
                <a:gd name="T47" fmla="*/ 2 h 32"/>
                <a:gd name="T48" fmla="*/ 2 w 24"/>
                <a:gd name="T49" fmla="*/ 7 h 32"/>
                <a:gd name="T50" fmla="*/ 0 w 24"/>
                <a:gd name="T51" fmla="*/ 8 h 32"/>
                <a:gd name="T52" fmla="*/ 0 w 24"/>
                <a:gd name="T53" fmla="*/ 11 h 32"/>
                <a:gd name="T54" fmla="*/ 2 w 24"/>
                <a:gd name="T55" fmla="*/ 15 h 32"/>
                <a:gd name="T56" fmla="*/ 4 w 24"/>
                <a:gd name="T57" fmla="*/ 17 h 32"/>
                <a:gd name="T58" fmla="*/ 5 w 24"/>
                <a:gd name="T59" fmla="*/ 17 h 32"/>
                <a:gd name="T60" fmla="*/ 7 w 24"/>
                <a:gd name="T61" fmla="*/ 17 h 32"/>
                <a:gd name="T62" fmla="*/ 8 w 24"/>
                <a:gd name="T63" fmla="*/ 16 h 32"/>
                <a:gd name="T64" fmla="*/ 8 w 24"/>
                <a:gd name="T65" fmla="*/ 18 h 32"/>
                <a:gd name="T66" fmla="*/ 7 w 24"/>
                <a:gd name="T67" fmla="*/ 22 h 32"/>
                <a:gd name="T68" fmla="*/ 5 w 24"/>
                <a:gd name="T69" fmla="*/ 22 h 32"/>
                <a:gd name="T70" fmla="*/ 4 w 24"/>
                <a:gd name="T71" fmla="*/ 22 h 32"/>
                <a:gd name="T72" fmla="*/ 2 w 24"/>
                <a:gd name="T73" fmla="*/ 25 h 32"/>
                <a:gd name="T74" fmla="*/ 2 w 24"/>
                <a:gd name="T75" fmla="*/ 27 h 32"/>
                <a:gd name="T76" fmla="*/ 2 w 24"/>
                <a:gd name="T77" fmla="*/ 29 h 32"/>
                <a:gd name="T78" fmla="*/ 4 w 24"/>
                <a:gd name="T79" fmla="*/ 31 h 32"/>
                <a:gd name="T80" fmla="*/ 12 w 24"/>
                <a:gd name="T81" fmla="*/ 32 h 32"/>
                <a:gd name="T82" fmla="*/ 21 w 24"/>
                <a:gd name="T83" fmla="*/ 32 h 32"/>
                <a:gd name="T84" fmla="*/ 23 w 24"/>
                <a:gd name="T85" fmla="*/ 31 h 32"/>
                <a:gd name="T86" fmla="*/ 24 w 24"/>
                <a:gd name="T87" fmla="*/ 29 h 32"/>
                <a:gd name="T88" fmla="*/ 24 w 24"/>
                <a:gd name="T89" fmla="*/ 25 h 32"/>
                <a:gd name="T90" fmla="*/ 21 w 24"/>
                <a:gd name="T91" fmla="*/ 22 h 32"/>
                <a:gd name="T92" fmla="*/ 18 w 24"/>
                <a:gd name="T93" fmla="*/ 21 h 32"/>
                <a:gd name="T94" fmla="*/ 18 w 24"/>
                <a:gd name="T95" fmla="*/ 21 h 32"/>
                <a:gd name="T96" fmla="*/ 18 w 24"/>
                <a:gd name="T97" fmla="*/ 6 h 32"/>
                <a:gd name="T98" fmla="*/ 18 w 24"/>
                <a:gd name="T99" fmla="*/ 3 h 32"/>
                <a:gd name="T100" fmla="*/ 17 w 24"/>
                <a:gd name="T101" fmla="*/ 3 h 32"/>
                <a:gd name="T102" fmla="*/ 16 w 24"/>
                <a:gd name="T103" fmla="*/ 2 h 32"/>
                <a:gd name="T104" fmla="*/ 14 w 24"/>
                <a:gd name="T105" fmla="*/ 1 h 32"/>
                <a:gd name="T106" fmla="*/ 13 w 24"/>
                <a:gd name="T10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 h="32">
                  <a:moveTo>
                    <a:pt x="5" y="14"/>
                  </a:moveTo>
                  <a:cubicBezTo>
                    <a:pt x="5" y="14"/>
                    <a:pt x="5" y="14"/>
                    <a:pt x="5" y="14"/>
                  </a:cubicBezTo>
                  <a:cubicBezTo>
                    <a:pt x="5" y="14"/>
                    <a:pt x="5" y="14"/>
                    <a:pt x="5" y="14"/>
                  </a:cubicBezTo>
                  <a:cubicBezTo>
                    <a:pt x="4" y="13"/>
                    <a:pt x="3" y="11"/>
                    <a:pt x="3" y="10"/>
                  </a:cubicBezTo>
                  <a:cubicBezTo>
                    <a:pt x="6" y="8"/>
                    <a:pt x="13" y="3"/>
                    <a:pt x="13" y="3"/>
                  </a:cubicBezTo>
                  <a:cubicBezTo>
                    <a:pt x="13" y="3"/>
                    <a:pt x="13" y="3"/>
                    <a:pt x="13" y="3"/>
                  </a:cubicBezTo>
                  <a:cubicBezTo>
                    <a:pt x="14" y="4"/>
                    <a:pt x="14" y="4"/>
                    <a:pt x="14" y="4"/>
                  </a:cubicBezTo>
                  <a:cubicBezTo>
                    <a:pt x="14" y="4"/>
                    <a:pt x="15" y="5"/>
                    <a:pt x="15" y="5"/>
                  </a:cubicBezTo>
                  <a:cubicBezTo>
                    <a:pt x="15" y="12"/>
                    <a:pt x="15" y="18"/>
                    <a:pt x="15" y="24"/>
                  </a:cubicBezTo>
                  <a:cubicBezTo>
                    <a:pt x="16" y="24"/>
                    <a:pt x="17" y="24"/>
                    <a:pt x="18" y="24"/>
                  </a:cubicBezTo>
                  <a:cubicBezTo>
                    <a:pt x="19" y="24"/>
                    <a:pt x="20" y="24"/>
                    <a:pt x="21" y="25"/>
                  </a:cubicBezTo>
                  <a:cubicBezTo>
                    <a:pt x="21" y="26"/>
                    <a:pt x="21" y="27"/>
                    <a:pt x="21" y="29"/>
                  </a:cubicBezTo>
                  <a:cubicBezTo>
                    <a:pt x="21" y="29"/>
                    <a:pt x="21" y="29"/>
                    <a:pt x="21" y="29"/>
                  </a:cubicBezTo>
                  <a:cubicBezTo>
                    <a:pt x="21" y="29"/>
                    <a:pt x="21" y="29"/>
                    <a:pt x="21" y="29"/>
                  </a:cubicBezTo>
                  <a:cubicBezTo>
                    <a:pt x="21" y="29"/>
                    <a:pt x="21" y="29"/>
                    <a:pt x="21" y="29"/>
                  </a:cubicBezTo>
                  <a:cubicBezTo>
                    <a:pt x="15" y="29"/>
                    <a:pt x="10" y="29"/>
                    <a:pt x="4" y="29"/>
                  </a:cubicBezTo>
                  <a:cubicBezTo>
                    <a:pt x="4" y="27"/>
                    <a:pt x="4" y="26"/>
                    <a:pt x="4" y="25"/>
                  </a:cubicBezTo>
                  <a:cubicBezTo>
                    <a:pt x="5" y="25"/>
                    <a:pt x="5" y="25"/>
                    <a:pt x="5" y="25"/>
                  </a:cubicBezTo>
                  <a:cubicBezTo>
                    <a:pt x="7" y="25"/>
                    <a:pt x="9" y="25"/>
                    <a:pt x="10" y="25"/>
                  </a:cubicBezTo>
                  <a:cubicBezTo>
                    <a:pt x="10" y="20"/>
                    <a:pt x="11" y="15"/>
                    <a:pt x="11" y="11"/>
                  </a:cubicBezTo>
                  <a:cubicBezTo>
                    <a:pt x="9" y="12"/>
                    <a:pt x="7" y="13"/>
                    <a:pt x="5" y="14"/>
                  </a:cubicBezTo>
                  <a:cubicBezTo>
                    <a:pt x="5" y="14"/>
                    <a:pt x="5" y="14"/>
                    <a:pt x="5" y="14"/>
                  </a:cubicBezTo>
                  <a:moveTo>
                    <a:pt x="13" y="0"/>
                  </a:moveTo>
                  <a:cubicBezTo>
                    <a:pt x="12" y="0"/>
                    <a:pt x="12" y="1"/>
                    <a:pt x="10" y="2"/>
                  </a:cubicBezTo>
                  <a:cubicBezTo>
                    <a:pt x="8" y="3"/>
                    <a:pt x="4" y="6"/>
                    <a:pt x="2" y="7"/>
                  </a:cubicBezTo>
                  <a:cubicBezTo>
                    <a:pt x="1" y="7"/>
                    <a:pt x="0" y="8"/>
                    <a:pt x="0" y="8"/>
                  </a:cubicBezTo>
                  <a:cubicBezTo>
                    <a:pt x="0" y="9"/>
                    <a:pt x="0" y="10"/>
                    <a:pt x="0" y="11"/>
                  </a:cubicBezTo>
                  <a:cubicBezTo>
                    <a:pt x="1" y="12"/>
                    <a:pt x="2" y="14"/>
                    <a:pt x="2" y="15"/>
                  </a:cubicBezTo>
                  <a:cubicBezTo>
                    <a:pt x="3" y="16"/>
                    <a:pt x="3" y="17"/>
                    <a:pt x="4" y="17"/>
                  </a:cubicBezTo>
                  <a:cubicBezTo>
                    <a:pt x="4" y="17"/>
                    <a:pt x="5" y="17"/>
                    <a:pt x="5" y="17"/>
                  </a:cubicBezTo>
                  <a:cubicBezTo>
                    <a:pt x="6" y="17"/>
                    <a:pt x="6" y="17"/>
                    <a:pt x="7" y="17"/>
                  </a:cubicBezTo>
                  <a:cubicBezTo>
                    <a:pt x="8" y="16"/>
                    <a:pt x="8" y="16"/>
                    <a:pt x="8" y="16"/>
                  </a:cubicBezTo>
                  <a:cubicBezTo>
                    <a:pt x="8" y="17"/>
                    <a:pt x="8" y="17"/>
                    <a:pt x="8" y="18"/>
                  </a:cubicBezTo>
                  <a:cubicBezTo>
                    <a:pt x="7" y="19"/>
                    <a:pt x="7" y="20"/>
                    <a:pt x="7" y="22"/>
                  </a:cubicBezTo>
                  <a:cubicBezTo>
                    <a:pt x="7" y="22"/>
                    <a:pt x="6" y="22"/>
                    <a:pt x="5" y="22"/>
                  </a:cubicBezTo>
                  <a:cubicBezTo>
                    <a:pt x="4" y="22"/>
                    <a:pt x="4" y="22"/>
                    <a:pt x="4" y="22"/>
                  </a:cubicBezTo>
                  <a:cubicBezTo>
                    <a:pt x="3" y="22"/>
                    <a:pt x="2" y="23"/>
                    <a:pt x="2" y="25"/>
                  </a:cubicBezTo>
                  <a:cubicBezTo>
                    <a:pt x="2" y="27"/>
                    <a:pt x="2" y="27"/>
                    <a:pt x="2" y="27"/>
                  </a:cubicBezTo>
                  <a:cubicBezTo>
                    <a:pt x="2" y="29"/>
                    <a:pt x="2" y="29"/>
                    <a:pt x="2" y="29"/>
                  </a:cubicBezTo>
                  <a:cubicBezTo>
                    <a:pt x="2" y="30"/>
                    <a:pt x="3" y="31"/>
                    <a:pt x="4" y="31"/>
                  </a:cubicBezTo>
                  <a:cubicBezTo>
                    <a:pt x="7" y="31"/>
                    <a:pt x="10" y="32"/>
                    <a:pt x="12" y="32"/>
                  </a:cubicBezTo>
                  <a:cubicBezTo>
                    <a:pt x="15" y="32"/>
                    <a:pt x="18" y="32"/>
                    <a:pt x="21" y="32"/>
                  </a:cubicBezTo>
                  <a:cubicBezTo>
                    <a:pt x="22" y="32"/>
                    <a:pt x="22" y="32"/>
                    <a:pt x="23" y="31"/>
                  </a:cubicBezTo>
                  <a:cubicBezTo>
                    <a:pt x="23" y="31"/>
                    <a:pt x="24" y="30"/>
                    <a:pt x="24" y="29"/>
                  </a:cubicBezTo>
                  <a:cubicBezTo>
                    <a:pt x="24" y="25"/>
                    <a:pt x="24" y="25"/>
                    <a:pt x="24" y="25"/>
                  </a:cubicBezTo>
                  <a:cubicBezTo>
                    <a:pt x="24" y="23"/>
                    <a:pt x="23" y="22"/>
                    <a:pt x="21" y="22"/>
                  </a:cubicBezTo>
                  <a:cubicBezTo>
                    <a:pt x="21" y="21"/>
                    <a:pt x="20" y="21"/>
                    <a:pt x="18" y="21"/>
                  </a:cubicBezTo>
                  <a:cubicBezTo>
                    <a:pt x="18" y="21"/>
                    <a:pt x="18" y="21"/>
                    <a:pt x="18" y="21"/>
                  </a:cubicBezTo>
                  <a:cubicBezTo>
                    <a:pt x="18" y="16"/>
                    <a:pt x="18" y="11"/>
                    <a:pt x="18" y="6"/>
                  </a:cubicBezTo>
                  <a:cubicBezTo>
                    <a:pt x="18" y="5"/>
                    <a:pt x="18" y="4"/>
                    <a:pt x="18" y="3"/>
                  </a:cubicBezTo>
                  <a:cubicBezTo>
                    <a:pt x="17" y="3"/>
                    <a:pt x="17" y="3"/>
                    <a:pt x="17" y="3"/>
                  </a:cubicBezTo>
                  <a:cubicBezTo>
                    <a:pt x="16" y="2"/>
                    <a:pt x="16" y="2"/>
                    <a:pt x="16" y="2"/>
                  </a:cubicBezTo>
                  <a:cubicBezTo>
                    <a:pt x="16" y="1"/>
                    <a:pt x="15" y="1"/>
                    <a:pt x="14" y="1"/>
                  </a:cubicBezTo>
                  <a:cubicBezTo>
                    <a:pt x="13" y="0"/>
                    <a:pt x="13" y="0"/>
                    <a:pt x="1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6" name="Freeform 828"/>
            <p:cNvSpPr>
              <a:spLocks noEditPoints="1"/>
            </p:cNvSpPr>
            <p:nvPr/>
          </p:nvSpPr>
          <p:spPr bwMode="auto">
            <a:xfrm>
              <a:off x="1137268" y="4772622"/>
              <a:ext cx="46597" cy="65415"/>
            </a:xfrm>
            <a:custGeom>
              <a:avLst/>
              <a:gdLst>
                <a:gd name="T0" fmla="*/ 3 w 22"/>
                <a:gd name="T1" fmla="*/ 4 h 31"/>
                <a:gd name="T2" fmla="*/ 10 w 22"/>
                <a:gd name="T3" fmla="*/ 2 h 31"/>
                <a:gd name="T4" fmla="*/ 10 w 22"/>
                <a:gd name="T5" fmla="*/ 2 h 31"/>
                <a:gd name="T6" fmla="*/ 17 w 22"/>
                <a:gd name="T7" fmla="*/ 9 h 31"/>
                <a:gd name="T8" fmla="*/ 10 w 22"/>
                <a:gd name="T9" fmla="*/ 22 h 31"/>
                <a:gd name="T10" fmla="*/ 11 w 22"/>
                <a:gd name="T11" fmla="*/ 24 h 31"/>
                <a:gd name="T12" fmla="*/ 19 w 22"/>
                <a:gd name="T13" fmla="*/ 27 h 31"/>
                <a:gd name="T14" fmla="*/ 9 w 22"/>
                <a:gd name="T15" fmla="*/ 27 h 31"/>
                <a:gd name="T16" fmla="*/ 4 w 22"/>
                <a:gd name="T17" fmla="*/ 24 h 31"/>
                <a:gd name="T18" fmla="*/ 4 w 22"/>
                <a:gd name="T19" fmla="*/ 24 h 31"/>
                <a:gd name="T20" fmla="*/ 12 w 22"/>
                <a:gd name="T21" fmla="*/ 16 h 31"/>
                <a:gd name="T22" fmla="*/ 13 w 22"/>
                <a:gd name="T23" fmla="*/ 12 h 31"/>
                <a:gd name="T24" fmla="*/ 11 w 22"/>
                <a:gd name="T25" fmla="*/ 8 h 31"/>
                <a:gd name="T26" fmla="*/ 11 w 22"/>
                <a:gd name="T27" fmla="*/ 8 h 31"/>
                <a:gd name="T28" fmla="*/ 8 w 22"/>
                <a:gd name="T29" fmla="*/ 7 h 31"/>
                <a:gd name="T30" fmla="*/ 4 w 22"/>
                <a:gd name="T31" fmla="*/ 8 h 31"/>
                <a:gd name="T32" fmla="*/ 10 w 22"/>
                <a:gd name="T33" fmla="*/ 0 h 31"/>
                <a:gd name="T34" fmla="*/ 10 w 22"/>
                <a:gd name="T35" fmla="*/ 0 h 31"/>
                <a:gd name="T36" fmla="*/ 0 w 22"/>
                <a:gd name="T37" fmla="*/ 4 h 31"/>
                <a:gd name="T38" fmla="*/ 2 w 22"/>
                <a:gd name="T39" fmla="*/ 11 h 31"/>
                <a:gd name="T40" fmla="*/ 4 w 22"/>
                <a:gd name="T41" fmla="*/ 11 h 31"/>
                <a:gd name="T42" fmla="*/ 8 w 22"/>
                <a:gd name="T43" fmla="*/ 10 h 31"/>
                <a:gd name="T44" fmla="*/ 10 w 22"/>
                <a:gd name="T45" fmla="*/ 10 h 31"/>
                <a:gd name="T46" fmla="*/ 10 w 22"/>
                <a:gd name="T47" fmla="*/ 12 h 31"/>
                <a:gd name="T48" fmla="*/ 3 w 22"/>
                <a:gd name="T49" fmla="*/ 21 h 31"/>
                <a:gd name="T50" fmla="*/ 1 w 22"/>
                <a:gd name="T51" fmla="*/ 24 h 31"/>
                <a:gd name="T52" fmla="*/ 1 w 22"/>
                <a:gd name="T53" fmla="*/ 29 h 31"/>
                <a:gd name="T54" fmla="*/ 2 w 22"/>
                <a:gd name="T55" fmla="*/ 31 h 31"/>
                <a:gd name="T56" fmla="*/ 9 w 22"/>
                <a:gd name="T57" fmla="*/ 30 h 31"/>
                <a:gd name="T58" fmla="*/ 21 w 22"/>
                <a:gd name="T59" fmla="*/ 31 h 31"/>
                <a:gd name="T60" fmla="*/ 22 w 22"/>
                <a:gd name="T61" fmla="*/ 29 h 31"/>
                <a:gd name="T62" fmla="*/ 22 w 22"/>
                <a:gd name="T63" fmla="*/ 23 h 31"/>
                <a:gd name="T64" fmla="*/ 21 w 22"/>
                <a:gd name="T65" fmla="*/ 22 h 31"/>
                <a:gd name="T66" fmla="*/ 17 w 22"/>
                <a:gd name="T67" fmla="*/ 18 h 31"/>
                <a:gd name="T68" fmla="*/ 19 w 22"/>
                <a:gd name="T6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1">
                  <a:moveTo>
                    <a:pt x="4" y="8"/>
                  </a:moveTo>
                  <a:cubicBezTo>
                    <a:pt x="4" y="7"/>
                    <a:pt x="3" y="6"/>
                    <a:pt x="3" y="4"/>
                  </a:cubicBezTo>
                  <a:cubicBezTo>
                    <a:pt x="5" y="3"/>
                    <a:pt x="8" y="3"/>
                    <a:pt x="10" y="2"/>
                  </a:cubicBezTo>
                  <a:cubicBezTo>
                    <a:pt x="10" y="2"/>
                    <a:pt x="10" y="2"/>
                    <a:pt x="10" y="2"/>
                  </a:cubicBezTo>
                  <a:cubicBezTo>
                    <a:pt x="10" y="2"/>
                    <a:pt x="10" y="2"/>
                    <a:pt x="10" y="2"/>
                  </a:cubicBezTo>
                  <a:cubicBezTo>
                    <a:pt x="10" y="2"/>
                    <a:pt x="10" y="2"/>
                    <a:pt x="10" y="2"/>
                  </a:cubicBezTo>
                  <a:cubicBezTo>
                    <a:pt x="13" y="2"/>
                    <a:pt x="15" y="4"/>
                    <a:pt x="16" y="6"/>
                  </a:cubicBezTo>
                  <a:cubicBezTo>
                    <a:pt x="17" y="7"/>
                    <a:pt x="17" y="8"/>
                    <a:pt x="17" y="9"/>
                  </a:cubicBezTo>
                  <a:cubicBezTo>
                    <a:pt x="17" y="11"/>
                    <a:pt x="16" y="14"/>
                    <a:pt x="15" y="16"/>
                  </a:cubicBezTo>
                  <a:cubicBezTo>
                    <a:pt x="13" y="19"/>
                    <a:pt x="11" y="21"/>
                    <a:pt x="10" y="22"/>
                  </a:cubicBezTo>
                  <a:cubicBezTo>
                    <a:pt x="10" y="22"/>
                    <a:pt x="10" y="23"/>
                    <a:pt x="10" y="23"/>
                  </a:cubicBezTo>
                  <a:cubicBezTo>
                    <a:pt x="10" y="24"/>
                    <a:pt x="11" y="24"/>
                    <a:pt x="11" y="24"/>
                  </a:cubicBezTo>
                  <a:cubicBezTo>
                    <a:pt x="14" y="24"/>
                    <a:pt x="17" y="24"/>
                    <a:pt x="19" y="24"/>
                  </a:cubicBezTo>
                  <a:cubicBezTo>
                    <a:pt x="19" y="25"/>
                    <a:pt x="19" y="26"/>
                    <a:pt x="19" y="27"/>
                  </a:cubicBezTo>
                  <a:cubicBezTo>
                    <a:pt x="19" y="28"/>
                    <a:pt x="19" y="28"/>
                    <a:pt x="19" y="28"/>
                  </a:cubicBezTo>
                  <a:cubicBezTo>
                    <a:pt x="16" y="28"/>
                    <a:pt x="12" y="27"/>
                    <a:pt x="9" y="27"/>
                  </a:cubicBezTo>
                  <a:cubicBezTo>
                    <a:pt x="7" y="27"/>
                    <a:pt x="6" y="28"/>
                    <a:pt x="4" y="28"/>
                  </a:cubicBezTo>
                  <a:cubicBezTo>
                    <a:pt x="4" y="26"/>
                    <a:pt x="4" y="25"/>
                    <a:pt x="4" y="24"/>
                  </a:cubicBezTo>
                  <a:cubicBezTo>
                    <a:pt x="4" y="24"/>
                    <a:pt x="4" y="24"/>
                    <a:pt x="4" y="24"/>
                  </a:cubicBezTo>
                  <a:cubicBezTo>
                    <a:pt x="4" y="24"/>
                    <a:pt x="4" y="24"/>
                    <a:pt x="4" y="24"/>
                  </a:cubicBezTo>
                  <a:cubicBezTo>
                    <a:pt x="4" y="23"/>
                    <a:pt x="4" y="23"/>
                    <a:pt x="4" y="23"/>
                  </a:cubicBezTo>
                  <a:cubicBezTo>
                    <a:pt x="8" y="22"/>
                    <a:pt x="10" y="19"/>
                    <a:pt x="12" y="16"/>
                  </a:cubicBezTo>
                  <a:cubicBezTo>
                    <a:pt x="13" y="15"/>
                    <a:pt x="13" y="14"/>
                    <a:pt x="13" y="12"/>
                  </a:cubicBezTo>
                  <a:cubicBezTo>
                    <a:pt x="13" y="12"/>
                    <a:pt x="13" y="12"/>
                    <a:pt x="13" y="12"/>
                  </a:cubicBezTo>
                  <a:cubicBezTo>
                    <a:pt x="13" y="10"/>
                    <a:pt x="13" y="8"/>
                    <a:pt x="11" y="8"/>
                  </a:cubicBezTo>
                  <a:cubicBezTo>
                    <a:pt x="11" y="8"/>
                    <a:pt x="11" y="8"/>
                    <a:pt x="11" y="8"/>
                  </a:cubicBezTo>
                  <a:cubicBezTo>
                    <a:pt x="11" y="8"/>
                    <a:pt x="11" y="8"/>
                    <a:pt x="11" y="8"/>
                  </a:cubicBezTo>
                  <a:cubicBezTo>
                    <a:pt x="11" y="8"/>
                    <a:pt x="11" y="8"/>
                    <a:pt x="11" y="8"/>
                  </a:cubicBezTo>
                  <a:cubicBezTo>
                    <a:pt x="10" y="7"/>
                    <a:pt x="9" y="7"/>
                    <a:pt x="8" y="7"/>
                  </a:cubicBezTo>
                  <a:cubicBezTo>
                    <a:pt x="8" y="7"/>
                    <a:pt x="8" y="7"/>
                    <a:pt x="8" y="7"/>
                  </a:cubicBezTo>
                  <a:cubicBezTo>
                    <a:pt x="8" y="7"/>
                    <a:pt x="8" y="7"/>
                    <a:pt x="8" y="7"/>
                  </a:cubicBezTo>
                  <a:cubicBezTo>
                    <a:pt x="7" y="7"/>
                    <a:pt x="5" y="7"/>
                    <a:pt x="4" y="8"/>
                  </a:cubicBezTo>
                  <a:moveTo>
                    <a:pt x="10" y="0"/>
                  </a:moveTo>
                  <a:cubicBezTo>
                    <a:pt x="10" y="0"/>
                    <a:pt x="10" y="0"/>
                    <a:pt x="10" y="0"/>
                  </a:cubicBezTo>
                  <a:cubicBezTo>
                    <a:pt x="10" y="0"/>
                    <a:pt x="10" y="0"/>
                    <a:pt x="10" y="0"/>
                  </a:cubicBezTo>
                  <a:cubicBezTo>
                    <a:pt x="10" y="0"/>
                    <a:pt x="10" y="0"/>
                    <a:pt x="10" y="0"/>
                  </a:cubicBezTo>
                  <a:cubicBezTo>
                    <a:pt x="7" y="0"/>
                    <a:pt x="3" y="1"/>
                    <a:pt x="1" y="2"/>
                  </a:cubicBezTo>
                  <a:cubicBezTo>
                    <a:pt x="0" y="3"/>
                    <a:pt x="0" y="3"/>
                    <a:pt x="0" y="4"/>
                  </a:cubicBezTo>
                  <a:cubicBezTo>
                    <a:pt x="0" y="6"/>
                    <a:pt x="1" y="8"/>
                    <a:pt x="1" y="10"/>
                  </a:cubicBezTo>
                  <a:cubicBezTo>
                    <a:pt x="2" y="11"/>
                    <a:pt x="2" y="11"/>
                    <a:pt x="2" y="11"/>
                  </a:cubicBezTo>
                  <a:cubicBezTo>
                    <a:pt x="2" y="11"/>
                    <a:pt x="3" y="11"/>
                    <a:pt x="3" y="11"/>
                  </a:cubicBezTo>
                  <a:cubicBezTo>
                    <a:pt x="3" y="11"/>
                    <a:pt x="3" y="11"/>
                    <a:pt x="4" y="11"/>
                  </a:cubicBezTo>
                  <a:cubicBezTo>
                    <a:pt x="5" y="10"/>
                    <a:pt x="7" y="10"/>
                    <a:pt x="8" y="10"/>
                  </a:cubicBezTo>
                  <a:cubicBezTo>
                    <a:pt x="8" y="10"/>
                    <a:pt x="8" y="10"/>
                    <a:pt x="8" y="10"/>
                  </a:cubicBezTo>
                  <a:cubicBezTo>
                    <a:pt x="8" y="10"/>
                    <a:pt x="8" y="10"/>
                    <a:pt x="8" y="10"/>
                  </a:cubicBezTo>
                  <a:cubicBezTo>
                    <a:pt x="9" y="10"/>
                    <a:pt x="9" y="10"/>
                    <a:pt x="10" y="10"/>
                  </a:cubicBezTo>
                  <a:cubicBezTo>
                    <a:pt x="10" y="10"/>
                    <a:pt x="10" y="11"/>
                    <a:pt x="10" y="12"/>
                  </a:cubicBezTo>
                  <a:cubicBezTo>
                    <a:pt x="10" y="12"/>
                    <a:pt x="10" y="12"/>
                    <a:pt x="10" y="12"/>
                  </a:cubicBezTo>
                  <a:cubicBezTo>
                    <a:pt x="10" y="13"/>
                    <a:pt x="10" y="14"/>
                    <a:pt x="9" y="15"/>
                  </a:cubicBezTo>
                  <a:cubicBezTo>
                    <a:pt x="8" y="17"/>
                    <a:pt x="6" y="19"/>
                    <a:pt x="3" y="21"/>
                  </a:cubicBezTo>
                  <a:cubicBezTo>
                    <a:pt x="3" y="21"/>
                    <a:pt x="2" y="21"/>
                    <a:pt x="1" y="22"/>
                  </a:cubicBezTo>
                  <a:cubicBezTo>
                    <a:pt x="1" y="23"/>
                    <a:pt x="1" y="24"/>
                    <a:pt x="1" y="24"/>
                  </a:cubicBezTo>
                  <a:cubicBezTo>
                    <a:pt x="1" y="24"/>
                    <a:pt x="1" y="24"/>
                    <a:pt x="1" y="24"/>
                  </a:cubicBezTo>
                  <a:cubicBezTo>
                    <a:pt x="1" y="26"/>
                    <a:pt x="1" y="27"/>
                    <a:pt x="1" y="29"/>
                  </a:cubicBezTo>
                  <a:cubicBezTo>
                    <a:pt x="1" y="29"/>
                    <a:pt x="1" y="30"/>
                    <a:pt x="1" y="30"/>
                  </a:cubicBezTo>
                  <a:cubicBezTo>
                    <a:pt x="2" y="30"/>
                    <a:pt x="2" y="31"/>
                    <a:pt x="2" y="31"/>
                  </a:cubicBezTo>
                  <a:cubicBezTo>
                    <a:pt x="3" y="31"/>
                    <a:pt x="3" y="31"/>
                    <a:pt x="3" y="31"/>
                  </a:cubicBezTo>
                  <a:cubicBezTo>
                    <a:pt x="5" y="30"/>
                    <a:pt x="7" y="30"/>
                    <a:pt x="9" y="30"/>
                  </a:cubicBezTo>
                  <a:cubicBezTo>
                    <a:pt x="13" y="30"/>
                    <a:pt x="17" y="31"/>
                    <a:pt x="21" y="31"/>
                  </a:cubicBezTo>
                  <a:cubicBezTo>
                    <a:pt x="21" y="31"/>
                    <a:pt x="21" y="31"/>
                    <a:pt x="21" y="31"/>
                  </a:cubicBezTo>
                  <a:cubicBezTo>
                    <a:pt x="21" y="31"/>
                    <a:pt x="21" y="31"/>
                    <a:pt x="22" y="30"/>
                  </a:cubicBezTo>
                  <a:cubicBezTo>
                    <a:pt x="22" y="30"/>
                    <a:pt x="22" y="30"/>
                    <a:pt x="22" y="29"/>
                  </a:cubicBezTo>
                  <a:cubicBezTo>
                    <a:pt x="22" y="29"/>
                    <a:pt x="22" y="28"/>
                    <a:pt x="22" y="27"/>
                  </a:cubicBezTo>
                  <a:cubicBezTo>
                    <a:pt x="22" y="26"/>
                    <a:pt x="22" y="24"/>
                    <a:pt x="22" y="23"/>
                  </a:cubicBezTo>
                  <a:cubicBezTo>
                    <a:pt x="22" y="23"/>
                    <a:pt x="22" y="22"/>
                    <a:pt x="22" y="22"/>
                  </a:cubicBezTo>
                  <a:cubicBezTo>
                    <a:pt x="22" y="22"/>
                    <a:pt x="21" y="22"/>
                    <a:pt x="21" y="22"/>
                  </a:cubicBezTo>
                  <a:cubicBezTo>
                    <a:pt x="19" y="22"/>
                    <a:pt x="17" y="21"/>
                    <a:pt x="15" y="21"/>
                  </a:cubicBezTo>
                  <a:cubicBezTo>
                    <a:pt x="15" y="20"/>
                    <a:pt x="16" y="19"/>
                    <a:pt x="17" y="18"/>
                  </a:cubicBezTo>
                  <a:cubicBezTo>
                    <a:pt x="19" y="15"/>
                    <a:pt x="20" y="12"/>
                    <a:pt x="20" y="9"/>
                  </a:cubicBezTo>
                  <a:cubicBezTo>
                    <a:pt x="20" y="7"/>
                    <a:pt x="20" y="6"/>
                    <a:pt x="19" y="4"/>
                  </a:cubicBezTo>
                  <a:cubicBezTo>
                    <a:pt x="17" y="1"/>
                    <a:pt x="14" y="0"/>
                    <a:pt x="1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7" name="Rectangle 829"/>
            <p:cNvSpPr>
              <a:spLocks noChangeArrowheads="1"/>
            </p:cNvSpPr>
            <p:nvPr/>
          </p:nvSpPr>
          <p:spPr bwMode="auto">
            <a:xfrm>
              <a:off x="1160567" y="4789648"/>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8" name="Rectangle 830"/>
            <p:cNvSpPr>
              <a:spLocks noChangeArrowheads="1"/>
            </p:cNvSpPr>
            <p:nvPr/>
          </p:nvSpPr>
          <p:spPr bwMode="auto">
            <a:xfrm>
              <a:off x="1160567" y="4789648"/>
              <a:ext cx="896"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9" name="Freeform 831"/>
            <p:cNvSpPr>
              <a:spLocks noEditPoints="1"/>
            </p:cNvSpPr>
            <p:nvPr/>
          </p:nvSpPr>
          <p:spPr bwMode="auto">
            <a:xfrm>
              <a:off x="1196411" y="4819219"/>
              <a:ext cx="49286" cy="68104"/>
            </a:xfrm>
            <a:custGeom>
              <a:avLst/>
              <a:gdLst>
                <a:gd name="T0" fmla="*/ 5 w 23"/>
                <a:gd name="T1" fmla="*/ 4 h 32"/>
                <a:gd name="T2" fmla="*/ 5 w 23"/>
                <a:gd name="T3" fmla="*/ 4 h 32"/>
                <a:gd name="T4" fmla="*/ 11 w 23"/>
                <a:gd name="T5" fmla="*/ 3 h 32"/>
                <a:gd name="T6" fmla="*/ 17 w 23"/>
                <a:gd name="T7" fmla="*/ 8 h 32"/>
                <a:gd name="T8" fmla="*/ 13 w 23"/>
                <a:gd name="T9" fmla="*/ 13 h 32"/>
                <a:gd name="T10" fmla="*/ 14 w 23"/>
                <a:gd name="T11" fmla="*/ 16 h 32"/>
                <a:gd name="T12" fmla="*/ 20 w 23"/>
                <a:gd name="T13" fmla="*/ 23 h 32"/>
                <a:gd name="T14" fmla="*/ 13 w 23"/>
                <a:gd name="T15" fmla="*/ 29 h 32"/>
                <a:gd name="T16" fmla="*/ 11 w 23"/>
                <a:gd name="T17" fmla="*/ 29 h 32"/>
                <a:gd name="T18" fmla="*/ 4 w 23"/>
                <a:gd name="T19" fmla="*/ 28 h 32"/>
                <a:gd name="T20" fmla="*/ 9 w 23"/>
                <a:gd name="T21" fmla="*/ 26 h 32"/>
                <a:gd name="T22" fmla="*/ 15 w 23"/>
                <a:gd name="T23" fmla="*/ 24 h 32"/>
                <a:gd name="T24" fmla="*/ 12 w 23"/>
                <a:gd name="T25" fmla="*/ 17 h 32"/>
                <a:gd name="T26" fmla="*/ 8 w 23"/>
                <a:gd name="T27" fmla="*/ 17 h 32"/>
                <a:gd name="T28" fmla="*/ 11 w 23"/>
                <a:gd name="T29" fmla="*/ 14 h 32"/>
                <a:gd name="T30" fmla="*/ 13 w 23"/>
                <a:gd name="T31" fmla="*/ 9 h 32"/>
                <a:gd name="T32" fmla="*/ 8 w 23"/>
                <a:gd name="T33" fmla="*/ 6 h 32"/>
                <a:gd name="T34" fmla="*/ 5 w 23"/>
                <a:gd name="T35" fmla="*/ 6 h 32"/>
                <a:gd name="T36" fmla="*/ 11 w 23"/>
                <a:gd name="T37" fmla="*/ 0 h 32"/>
                <a:gd name="T38" fmla="*/ 2 w 23"/>
                <a:gd name="T39" fmla="*/ 2 h 32"/>
                <a:gd name="T40" fmla="*/ 2 w 23"/>
                <a:gd name="T41" fmla="*/ 4 h 32"/>
                <a:gd name="T42" fmla="*/ 2 w 23"/>
                <a:gd name="T43" fmla="*/ 8 h 32"/>
                <a:gd name="T44" fmla="*/ 3 w 23"/>
                <a:gd name="T45" fmla="*/ 9 h 32"/>
                <a:gd name="T46" fmla="*/ 5 w 23"/>
                <a:gd name="T47" fmla="*/ 9 h 32"/>
                <a:gd name="T48" fmla="*/ 8 w 23"/>
                <a:gd name="T49" fmla="*/ 9 h 32"/>
                <a:gd name="T50" fmla="*/ 10 w 23"/>
                <a:gd name="T51" fmla="*/ 10 h 32"/>
                <a:gd name="T52" fmla="*/ 10 w 23"/>
                <a:gd name="T53" fmla="*/ 11 h 32"/>
                <a:gd name="T54" fmla="*/ 7 w 23"/>
                <a:gd name="T55" fmla="*/ 12 h 32"/>
                <a:gd name="T56" fmla="*/ 7 w 23"/>
                <a:gd name="T57" fmla="*/ 12 h 32"/>
                <a:gd name="T58" fmla="*/ 6 w 23"/>
                <a:gd name="T59" fmla="*/ 11 h 32"/>
                <a:gd name="T60" fmla="*/ 5 w 23"/>
                <a:gd name="T61" fmla="*/ 13 h 32"/>
                <a:gd name="T62" fmla="*/ 5 w 23"/>
                <a:gd name="T63" fmla="*/ 18 h 32"/>
                <a:gd name="T64" fmla="*/ 5 w 23"/>
                <a:gd name="T65" fmla="*/ 19 h 32"/>
                <a:gd name="T66" fmla="*/ 6 w 23"/>
                <a:gd name="T67" fmla="*/ 20 h 32"/>
                <a:gd name="T68" fmla="*/ 11 w 23"/>
                <a:gd name="T69" fmla="*/ 20 h 32"/>
                <a:gd name="T70" fmla="*/ 12 w 23"/>
                <a:gd name="T71" fmla="*/ 22 h 32"/>
                <a:gd name="T72" fmla="*/ 9 w 23"/>
                <a:gd name="T73" fmla="*/ 23 h 32"/>
                <a:gd name="T74" fmla="*/ 4 w 23"/>
                <a:gd name="T75" fmla="*/ 22 h 32"/>
                <a:gd name="T76" fmla="*/ 0 w 23"/>
                <a:gd name="T77" fmla="*/ 29 h 32"/>
                <a:gd name="T78" fmla="*/ 11 w 23"/>
                <a:gd name="T79" fmla="*/ 32 h 32"/>
                <a:gd name="T80" fmla="*/ 20 w 23"/>
                <a:gd name="T81" fmla="*/ 29 h 32"/>
                <a:gd name="T82" fmla="*/ 23 w 23"/>
                <a:gd name="T83" fmla="*/ 23 h 32"/>
                <a:gd name="T84" fmla="*/ 18 w 23"/>
                <a:gd name="T85" fmla="*/ 12 h 32"/>
                <a:gd name="T86" fmla="*/ 18 w 23"/>
                <a:gd name="T8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 h="32">
                  <a:moveTo>
                    <a:pt x="5" y="6"/>
                  </a:moveTo>
                  <a:cubicBezTo>
                    <a:pt x="5" y="5"/>
                    <a:pt x="5" y="5"/>
                    <a:pt x="5" y="4"/>
                  </a:cubicBezTo>
                  <a:cubicBezTo>
                    <a:pt x="5" y="4"/>
                    <a:pt x="5" y="4"/>
                    <a:pt x="5" y="4"/>
                  </a:cubicBezTo>
                  <a:cubicBezTo>
                    <a:pt x="5" y="4"/>
                    <a:pt x="5" y="4"/>
                    <a:pt x="5" y="4"/>
                  </a:cubicBezTo>
                  <a:cubicBezTo>
                    <a:pt x="7" y="3"/>
                    <a:pt x="9" y="3"/>
                    <a:pt x="11" y="3"/>
                  </a:cubicBezTo>
                  <a:cubicBezTo>
                    <a:pt x="11" y="3"/>
                    <a:pt x="11" y="3"/>
                    <a:pt x="11" y="3"/>
                  </a:cubicBezTo>
                  <a:cubicBezTo>
                    <a:pt x="13" y="3"/>
                    <a:pt x="15" y="3"/>
                    <a:pt x="16" y="4"/>
                  </a:cubicBezTo>
                  <a:cubicBezTo>
                    <a:pt x="17" y="6"/>
                    <a:pt x="17" y="7"/>
                    <a:pt x="17" y="8"/>
                  </a:cubicBezTo>
                  <a:cubicBezTo>
                    <a:pt x="17" y="9"/>
                    <a:pt x="17" y="10"/>
                    <a:pt x="16" y="11"/>
                  </a:cubicBezTo>
                  <a:cubicBezTo>
                    <a:pt x="15" y="12"/>
                    <a:pt x="14" y="13"/>
                    <a:pt x="13" y="13"/>
                  </a:cubicBezTo>
                  <a:cubicBezTo>
                    <a:pt x="13" y="14"/>
                    <a:pt x="13" y="14"/>
                    <a:pt x="13" y="15"/>
                  </a:cubicBezTo>
                  <a:cubicBezTo>
                    <a:pt x="13" y="15"/>
                    <a:pt x="13" y="16"/>
                    <a:pt x="14" y="16"/>
                  </a:cubicBezTo>
                  <a:cubicBezTo>
                    <a:pt x="18" y="17"/>
                    <a:pt x="20" y="20"/>
                    <a:pt x="20" y="23"/>
                  </a:cubicBezTo>
                  <a:cubicBezTo>
                    <a:pt x="20" y="23"/>
                    <a:pt x="20" y="23"/>
                    <a:pt x="20" y="23"/>
                  </a:cubicBezTo>
                  <a:cubicBezTo>
                    <a:pt x="19" y="25"/>
                    <a:pt x="19" y="26"/>
                    <a:pt x="18" y="27"/>
                  </a:cubicBezTo>
                  <a:cubicBezTo>
                    <a:pt x="17" y="28"/>
                    <a:pt x="15" y="29"/>
                    <a:pt x="13" y="29"/>
                  </a:cubicBezTo>
                  <a:cubicBezTo>
                    <a:pt x="13" y="29"/>
                    <a:pt x="12" y="29"/>
                    <a:pt x="11" y="29"/>
                  </a:cubicBezTo>
                  <a:cubicBezTo>
                    <a:pt x="11" y="29"/>
                    <a:pt x="11" y="29"/>
                    <a:pt x="11" y="29"/>
                  </a:cubicBezTo>
                  <a:cubicBezTo>
                    <a:pt x="11" y="29"/>
                    <a:pt x="11" y="29"/>
                    <a:pt x="11" y="29"/>
                  </a:cubicBezTo>
                  <a:cubicBezTo>
                    <a:pt x="8" y="29"/>
                    <a:pt x="5" y="29"/>
                    <a:pt x="4" y="28"/>
                  </a:cubicBezTo>
                  <a:cubicBezTo>
                    <a:pt x="4" y="27"/>
                    <a:pt x="4" y="26"/>
                    <a:pt x="5" y="25"/>
                  </a:cubicBezTo>
                  <a:cubicBezTo>
                    <a:pt x="6" y="26"/>
                    <a:pt x="7" y="26"/>
                    <a:pt x="9" y="26"/>
                  </a:cubicBezTo>
                  <a:cubicBezTo>
                    <a:pt x="10" y="26"/>
                    <a:pt x="11" y="26"/>
                    <a:pt x="12" y="25"/>
                  </a:cubicBezTo>
                  <a:cubicBezTo>
                    <a:pt x="13" y="25"/>
                    <a:pt x="14" y="25"/>
                    <a:pt x="15" y="24"/>
                  </a:cubicBezTo>
                  <a:cubicBezTo>
                    <a:pt x="15" y="23"/>
                    <a:pt x="15" y="22"/>
                    <a:pt x="15" y="22"/>
                  </a:cubicBezTo>
                  <a:cubicBezTo>
                    <a:pt x="15" y="20"/>
                    <a:pt x="14" y="18"/>
                    <a:pt x="12" y="17"/>
                  </a:cubicBezTo>
                  <a:cubicBezTo>
                    <a:pt x="11" y="17"/>
                    <a:pt x="10" y="16"/>
                    <a:pt x="9" y="16"/>
                  </a:cubicBezTo>
                  <a:cubicBezTo>
                    <a:pt x="9" y="16"/>
                    <a:pt x="8" y="16"/>
                    <a:pt x="8" y="17"/>
                  </a:cubicBezTo>
                  <a:cubicBezTo>
                    <a:pt x="8" y="16"/>
                    <a:pt x="8" y="15"/>
                    <a:pt x="8" y="14"/>
                  </a:cubicBezTo>
                  <a:cubicBezTo>
                    <a:pt x="9" y="14"/>
                    <a:pt x="10" y="14"/>
                    <a:pt x="11" y="14"/>
                  </a:cubicBezTo>
                  <a:cubicBezTo>
                    <a:pt x="12" y="13"/>
                    <a:pt x="13" y="12"/>
                    <a:pt x="13" y="10"/>
                  </a:cubicBezTo>
                  <a:cubicBezTo>
                    <a:pt x="13" y="9"/>
                    <a:pt x="13" y="9"/>
                    <a:pt x="13" y="9"/>
                  </a:cubicBezTo>
                  <a:cubicBezTo>
                    <a:pt x="13" y="8"/>
                    <a:pt x="12" y="7"/>
                    <a:pt x="11" y="6"/>
                  </a:cubicBezTo>
                  <a:cubicBezTo>
                    <a:pt x="10" y="6"/>
                    <a:pt x="9" y="6"/>
                    <a:pt x="8" y="6"/>
                  </a:cubicBezTo>
                  <a:cubicBezTo>
                    <a:pt x="7" y="6"/>
                    <a:pt x="6" y="6"/>
                    <a:pt x="5" y="6"/>
                  </a:cubicBezTo>
                  <a:cubicBezTo>
                    <a:pt x="5" y="6"/>
                    <a:pt x="5" y="6"/>
                    <a:pt x="5" y="6"/>
                  </a:cubicBezTo>
                  <a:moveTo>
                    <a:pt x="11" y="0"/>
                  </a:moveTo>
                  <a:cubicBezTo>
                    <a:pt x="11" y="0"/>
                    <a:pt x="11" y="0"/>
                    <a:pt x="11" y="0"/>
                  </a:cubicBezTo>
                  <a:cubicBezTo>
                    <a:pt x="9" y="0"/>
                    <a:pt x="6" y="0"/>
                    <a:pt x="4" y="1"/>
                  </a:cubicBezTo>
                  <a:cubicBezTo>
                    <a:pt x="4" y="1"/>
                    <a:pt x="3" y="1"/>
                    <a:pt x="2" y="2"/>
                  </a:cubicBezTo>
                  <a:cubicBezTo>
                    <a:pt x="2" y="3"/>
                    <a:pt x="2" y="3"/>
                    <a:pt x="2" y="3"/>
                  </a:cubicBezTo>
                  <a:cubicBezTo>
                    <a:pt x="2" y="4"/>
                    <a:pt x="2" y="4"/>
                    <a:pt x="2" y="4"/>
                  </a:cubicBezTo>
                  <a:cubicBezTo>
                    <a:pt x="2" y="4"/>
                    <a:pt x="2" y="4"/>
                    <a:pt x="2" y="4"/>
                  </a:cubicBezTo>
                  <a:cubicBezTo>
                    <a:pt x="2" y="5"/>
                    <a:pt x="2" y="7"/>
                    <a:pt x="2" y="8"/>
                  </a:cubicBezTo>
                  <a:cubicBezTo>
                    <a:pt x="2" y="8"/>
                    <a:pt x="2" y="9"/>
                    <a:pt x="2" y="9"/>
                  </a:cubicBezTo>
                  <a:cubicBezTo>
                    <a:pt x="2" y="9"/>
                    <a:pt x="3" y="9"/>
                    <a:pt x="3" y="9"/>
                  </a:cubicBezTo>
                  <a:cubicBezTo>
                    <a:pt x="3" y="9"/>
                    <a:pt x="3" y="9"/>
                    <a:pt x="3" y="9"/>
                  </a:cubicBezTo>
                  <a:cubicBezTo>
                    <a:pt x="4" y="9"/>
                    <a:pt x="4" y="9"/>
                    <a:pt x="5" y="9"/>
                  </a:cubicBezTo>
                  <a:cubicBezTo>
                    <a:pt x="6" y="9"/>
                    <a:pt x="7" y="9"/>
                    <a:pt x="8" y="9"/>
                  </a:cubicBezTo>
                  <a:cubicBezTo>
                    <a:pt x="8" y="9"/>
                    <a:pt x="8" y="9"/>
                    <a:pt x="8" y="9"/>
                  </a:cubicBezTo>
                  <a:cubicBezTo>
                    <a:pt x="9" y="9"/>
                    <a:pt x="9" y="9"/>
                    <a:pt x="10" y="9"/>
                  </a:cubicBezTo>
                  <a:cubicBezTo>
                    <a:pt x="10" y="9"/>
                    <a:pt x="10" y="9"/>
                    <a:pt x="10" y="10"/>
                  </a:cubicBezTo>
                  <a:cubicBezTo>
                    <a:pt x="10" y="10"/>
                    <a:pt x="10" y="10"/>
                    <a:pt x="10" y="10"/>
                  </a:cubicBezTo>
                  <a:cubicBezTo>
                    <a:pt x="10" y="11"/>
                    <a:pt x="10" y="11"/>
                    <a:pt x="10" y="11"/>
                  </a:cubicBezTo>
                  <a:cubicBezTo>
                    <a:pt x="9" y="11"/>
                    <a:pt x="8" y="12"/>
                    <a:pt x="7" y="12"/>
                  </a:cubicBezTo>
                  <a:cubicBezTo>
                    <a:pt x="7" y="12"/>
                    <a:pt x="7" y="12"/>
                    <a:pt x="7" y="12"/>
                  </a:cubicBezTo>
                  <a:cubicBezTo>
                    <a:pt x="7" y="12"/>
                    <a:pt x="7" y="12"/>
                    <a:pt x="7" y="12"/>
                  </a:cubicBezTo>
                  <a:cubicBezTo>
                    <a:pt x="7" y="12"/>
                    <a:pt x="7" y="12"/>
                    <a:pt x="7" y="12"/>
                  </a:cubicBezTo>
                  <a:cubicBezTo>
                    <a:pt x="7" y="12"/>
                    <a:pt x="7" y="12"/>
                    <a:pt x="7" y="12"/>
                  </a:cubicBezTo>
                  <a:cubicBezTo>
                    <a:pt x="7" y="11"/>
                    <a:pt x="6" y="11"/>
                    <a:pt x="6" y="11"/>
                  </a:cubicBezTo>
                  <a:cubicBezTo>
                    <a:pt x="6" y="11"/>
                    <a:pt x="6" y="11"/>
                    <a:pt x="5" y="12"/>
                  </a:cubicBezTo>
                  <a:cubicBezTo>
                    <a:pt x="5" y="12"/>
                    <a:pt x="5" y="12"/>
                    <a:pt x="5" y="13"/>
                  </a:cubicBezTo>
                  <a:cubicBezTo>
                    <a:pt x="5" y="13"/>
                    <a:pt x="5" y="13"/>
                    <a:pt x="5" y="13"/>
                  </a:cubicBezTo>
                  <a:cubicBezTo>
                    <a:pt x="5" y="14"/>
                    <a:pt x="5" y="17"/>
                    <a:pt x="5" y="18"/>
                  </a:cubicBezTo>
                  <a:cubicBezTo>
                    <a:pt x="5" y="18"/>
                    <a:pt x="5" y="18"/>
                    <a:pt x="5" y="18"/>
                  </a:cubicBezTo>
                  <a:cubicBezTo>
                    <a:pt x="5" y="19"/>
                    <a:pt x="5" y="19"/>
                    <a:pt x="5" y="19"/>
                  </a:cubicBezTo>
                  <a:cubicBezTo>
                    <a:pt x="5" y="20"/>
                    <a:pt x="6" y="20"/>
                    <a:pt x="6" y="20"/>
                  </a:cubicBezTo>
                  <a:cubicBezTo>
                    <a:pt x="6" y="20"/>
                    <a:pt x="6" y="20"/>
                    <a:pt x="6" y="20"/>
                  </a:cubicBezTo>
                  <a:cubicBezTo>
                    <a:pt x="7" y="20"/>
                    <a:pt x="8" y="19"/>
                    <a:pt x="9" y="19"/>
                  </a:cubicBezTo>
                  <a:cubicBezTo>
                    <a:pt x="10" y="19"/>
                    <a:pt x="11" y="19"/>
                    <a:pt x="11" y="20"/>
                  </a:cubicBezTo>
                  <a:cubicBezTo>
                    <a:pt x="12" y="20"/>
                    <a:pt x="12" y="21"/>
                    <a:pt x="12" y="22"/>
                  </a:cubicBezTo>
                  <a:cubicBezTo>
                    <a:pt x="12" y="22"/>
                    <a:pt x="12" y="22"/>
                    <a:pt x="12" y="22"/>
                  </a:cubicBezTo>
                  <a:cubicBezTo>
                    <a:pt x="12" y="22"/>
                    <a:pt x="12" y="22"/>
                    <a:pt x="11" y="23"/>
                  </a:cubicBezTo>
                  <a:cubicBezTo>
                    <a:pt x="10" y="23"/>
                    <a:pt x="10" y="23"/>
                    <a:pt x="9" y="23"/>
                  </a:cubicBezTo>
                  <a:cubicBezTo>
                    <a:pt x="7" y="23"/>
                    <a:pt x="6" y="23"/>
                    <a:pt x="5" y="22"/>
                  </a:cubicBezTo>
                  <a:cubicBezTo>
                    <a:pt x="5" y="22"/>
                    <a:pt x="4" y="22"/>
                    <a:pt x="4" y="22"/>
                  </a:cubicBezTo>
                  <a:cubicBezTo>
                    <a:pt x="4" y="22"/>
                    <a:pt x="3" y="22"/>
                    <a:pt x="3" y="22"/>
                  </a:cubicBezTo>
                  <a:cubicBezTo>
                    <a:pt x="2" y="24"/>
                    <a:pt x="1" y="26"/>
                    <a:pt x="0" y="29"/>
                  </a:cubicBezTo>
                  <a:cubicBezTo>
                    <a:pt x="0" y="29"/>
                    <a:pt x="1" y="30"/>
                    <a:pt x="1" y="30"/>
                  </a:cubicBezTo>
                  <a:cubicBezTo>
                    <a:pt x="4" y="32"/>
                    <a:pt x="8" y="32"/>
                    <a:pt x="11" y="32"/>
                  </a:cubicBezTo>
                  <a:cubicBezTo>
                    <a:pt x="12" y="32"/>
                    <a:pt x="13" y="32"/>
                    <a:pt x="14" y="32"/>
                  </a:cubicBezTo>
                  <a:cubicBezTo>
                    <a:pt x="16" y="31"/>
                    <a:pt x="18" y="31"/>
                    <a:pt x="20" y="29"/>
                  </a:cubicBezTo>
                  <a:cubicBezTo>
                    <a:pt x="21" y="28"/>
                    <a:pt x="22" y="26"/>
                    <a:pt x="22" y="23"/>
                  </a:cubicBezTo>
                  <a:cubicBezTo>
                    <a:pt x="23" y="23"/>
                    <a:pt x="23" y="23"/>
                    <a:pt x="23" y="23"/>
                  </a:cubicBezTo>
                  <a:cubicBezTo>
                    <a:pt x="23" y="19"/>
                    <a:pt x="21" y="16"/>
                    <a:pt x="17" y="14"/>
                  </a:cubicBezTo>
                  <a:cubicBezTo>
                    <a:pt x="17" y="13"/>
                    <a:pt x="18" y="13"/>
                    <a:pt x="18" y="12"/>
                  </a:cubicBezTo>
                  <a:cubicBezTo>
                    <a:pt x="19" y="11"/>
                    <a:pt x="20" y="9"/>
                    <a:pt x="20" y="8"/>
                  </a:cubicBezTo>
                  <a:cubicBezTo>
                    <a:pt x="20" y="6"/>
                    <a:pt x="19" y="4"/>
                    <a:pt x="18" y="2"/>
                  </a:cubicBezTo>
                  <a:cubicBezTo>
                    <a:pt x="16" y="0"/>
                    <a:pt x="13" y="0"/>
                    <a:pt x="1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0" name="Freeform 832"/>
            <p:cNvSpPr>
              <a:spLocks noEditPoints="1"/>
            </p:cNvSpPr>
            <p:nvPr/>
          </p:nvSpPr>
          <p:spPr bwMode="auto">
            <a:xfrm>
              <a:off x="1264514" y="4882843"/>
              <a:ext cx="21506" cy="23299"/>
            </a:xfrm>
            <a:custGeom>
              <a:avLst/>
              <a:gdLst>
                <a:gd name="T0" fmla="*/ 7 w 10"/>
                <a:gd name="T1" fmla="*/ 8 h 11"/>
                <a:gd name="T2" fmla="*/ 5 w 10"/>
                <a:gd name="T3" fmla="*/ 7 h 11"/>
                <a:gd name="T4" fmla="*/ 7 w 10"/>
                <a:gd name="T5" fmla="*/ 5 h 11"/>
                <a:gd name="T6" fmla="*/ 7 w 10"/>
                <a:gd name="T7" fmla="*/ 8 h 11"/>
                <a:gd name="T8" fmla="*/ 9 w 10"/>
                <a:gd name="T9" fmla="*/ 0 h 11"/>
                <a:gd name="T10" fmla="*/ 8 w 10"/>
                <a:gd name="T11" fmla="*/ 0 h 11"/>
                <a:gd name="T12" fmla="*/ 8 w 10"/>
                <a:gd name="T13" fmla="*/ 0 h 11"/>
                <a:gd name="T14" fmla="*/ 7 w 10"/>
                <a:gd name="T15" fmla="*/ 1 h 11"/>
                <a:gd name="T16" fmla="*/ 0 w 10"/>
                <a:gd name="T17" fmla="*/ 8 h 11"/>
                <a:gd name="T18" fmla="*/ 0 w 10"/>
                <a:gd name="T19" fmla="*/ 10 h 11"/>
                <a:gd name="T20" fmla="*/ 1 w 10"/>
                <a:gd name="T21" fmla="*/ 11 h 11"/>
                <a:gd name="T22" fmla="*/ 1 w 10"/>
                <a:gd name="T23" fmla="*/ 11 h 11"/>
                <a:gd name="T24" fmla="*/ 4 w 10"/>
                <a:gd name="T25" fmla="*/ 10 h 11"/>
                <a:gd name="T26" fmla="*/ 8 w 10"/>
                <a:gd name="T27" fmla="*/ 11 h 11"/>
                <a:gd name="T28" fmla="*/ 8 w 10"/>
                <a:gd name="T29" fmla="*/ 11 h 11"/>
                <a:gd name="T30" fmla="*/ 9 w 10"/>
                <a:gd name="T31" fmla="*/ 9 h 11"/>
                <a:gd name="T32" fmla="*/ 10 w 10"/>
                <a:gd name="T33" fmla="*/ 2 h 11"/>
                <a:gd name="T34" fmla="*/ 9 w 10"/>
                <a:gd name="T35" fmla="*/ 0 h 11"/>
                <a:gd name="T36" fmla="*/ 9 w 10"/>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1">
                  <a:moveTo>
                    <a:pt x="7" y="8"/>
                  </a:moveTo>
                  <a:cubicBezTo>
                    <a:pt x="6" y="8"/>
                    <a:pt x="5" y="7"/>
                    <a:pt x="5" y="7"/>
                  </a:cubicBezTo>
                  <a:cubicBezTo>
                    <a:pt x="5" y="7"/>
                    <a:pt x="6" y="6"/>
                    <a:pt x="7" y="5"/>
                  </a:cubicBezTo>
                  <a:cubicBezTo>
                    <a:pt x="7" y="6"/>
                    <a:pt x="7" y="7"/>
                    <a:pt x="7" y="8"/>
                  </a:cubicBezTo>
                  <a:moveTo>
                    <a:pt x="9" y="0"/>
                  </a:moveTo>
                  <a:cubicBezTo>
                    <a:pt x="8" y="0"/>
                    <a:pt x="8" y="0"/>
                    <a:pt x="8" y="0"/>
                  </a:cubicBezTo>
                  <a:cubicBezTo>
                    <a:pt x="8" y="0"/>
                    <a:pt x="8" y="0"/>
                    <a:pt x="8" y="0"/>
                  </a:cubicBezTo>
                  <a:cubicBezTo>
                    <a:pt x="7" y="1"/>
                    <a:pt x="7" y="1"/>
                    <a:pt x="7" y="1"/>
                  </a:cubicBezTo>
                  <a:cubicBezTo>
                    <a:pt x="5" y="3"/>
                    <a:pt x="2" y="5"/>
                    <a:pt x="0" y="8"/>
                  </a:cubicBezTo>
                  <a:cubicBezTo>
                    <a:pt x="0" y="9"/>
                    <a:pt x="0" y="9"/>
                    <a:pt x="0" y="10"/>
                  </a:cubicBezTo>
                  <a:cubicBezTo>
                    <a:pt x="0" y="10"/>
                    <a:pt x="1" y="11"/>
                    <a:pt x="1" y="11"/>
                  </a:cubicBezTo>
                  <a:cubicBezTo>
                    <a:pt x="1" y="11"/>
                    <a:pt x="1" y="11"/>
                    <a:pt x="1" y="11"/>
                  </a:cubicBezTo>
                  <a:cubicBezTo>
                    <a:pt x="2" y="10"/>
                    <a:pt x="3" y="10"/>
                    <a:pt x="4" y="10"/>
                  </a:cubicBezTo>
                  <a:cubicBezTo>
                    <a:pt x="5" y="10"/>
                    <a:pt x="7" y="10"/>
                    <a:pt x="8" y="11"/>
                  </a:cubicBezTo>
                  <a:cubicBezTo>
                    <a:pt x="8" y="11"/>
                    <a:pt x="8" y="11"/>
                    <a:pt x="8" y="11"/>
                  </a:cubicBezTo>
                  <a:cubicBezTo>
                    <a:pt x="9" y="11"/>
                    <a:pt x="9" y="10"/>
                    <a:pt x="9" y="9"/>
                  </a:cubicBezTo>
                  <a:cubicBezTo>
                    <a:pt x="10" y="7"/>
                    <a:pt x="10" y="4"/>
                    <a:pt x="10" y="2"/>
                  </a:cubicBezTo>
                  <a:cubicBezTo>
                    <a:pt x="10" y="1"/>
                    <a:pt x="10" y="1"/>
                    <a:pt x="9" y="0"/>
                  </a:cubicBezTo>
                  <a:cubicBezTo>
                    <a:pt x="9" y="0"/>
                    <a:pt x="9" y="0"/>
                    <a:pt x="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1" name="Freeform 833"/>
            <p:cNvSpPr>
              <a:spLocks noEditPoints="1"/>
            </p:cNvSpPr>
            <p:nvPr/>
          </p:nvSpPr>
          <p:spPr bwMode="auto">
            <a:xfrm>
              <a:off x="1251969" y="4868505"/>
              <a:ext cx="54662" cy="67208"/>
            </a:xfrm>
            <a:custGeom>
              <a:avLst/>
              <a:gdLst>
                <a:gd name="T0" fmla="*/ 19 w 26"/>
                <a:gd name="T1" fmla="*/ 3 h 32"/>
                <a:gd name="T2" fmla="*/ 18 w 26"/>
                <a:gd name="T3" fmla="*/ 15 h 32"/>
                <a:gd name="T4" fmla="*/ 18 w 26"/>
                <a:gd name="T5" fmla="*/ 17 h 32"/>
                <a:gd name="T6" fmla="*/ 20 w 26"/>
                <a:gd name="T7" fmla="*/ 18 h 32"/>
                <a:gd name="T8" fmla="*/ 23 w 26"/>
                <a:gd name="T9" fmla="*/ 18 h 32"/>
                <a:gd name="T10" fmla="*/ 23 w 26"/>
                <a:gd name="T11" fmla="*/ 20 h 32"/>
                <a:gd name="T12" fmla="*/ 19 w 26"/>
                <a:gd name="T13" fmla="*/ 20 h 32"/>
                <a:gd name="T14" fmla="*/ 18 w 26"/>
                <a:gd name="T15" fmla="*/ 21 h 32"/>
                <a:gd name="T16" fmla="*/ 17 w 26"/>
                <a:gd name="T17" fmla="*/ 27 h 32"/>
                <a:gd name="T18" fmla="*/ 15 w 26"/>
                <a:gd name="T19" fmla="*/ 29 h 32"/>
                <a:gd name="T20" fmla="*/ 14 w 26"/>
                <a:gd name="T21" fmla="*/ 20 h 32"/>
                <a:gd name="T22" fmla="*/ 13 w 26"/>
                <a:gd name="T23" fmla="*/ 20 h 32"/>
                <a:gd name="T24" fmla="*/ 5 w 26"/>
                <a:gd name="T25" fmla="*/ 20 h 32"/>
                <a:gd name="T26" fmla="*/ 3 w 26"/>
                <a:gd name="T27" fmla="*/ 20 h 32"/>
                <a:gd name="T28" fmla="*/ 3 w 26"/>
                <a:gd name="T29" fmla="*/ 17 h 32"/>
                <a:gd name="T30" fmla="*/ 15 w 26"/>
                <a:gd name="T31" fmla="*/ 3 h 32"/>
                <a:gd name="T32" fmla="*/ 20 w 26"/>
                <a:gd name="T33" fmla="*/ 0 h 32"/>
                <a:gd name="T34" fmla="*/ 17 w 26"/>
                <a:gd name="T35" fmla="*/ 0 h 32"/>
                <a:gd name="T36" fmla="*/ 15 w 26"/>
                <a:gd name="T37" fmla="*/ 0 h 32"/>
                <a:gd name="T38" fmla="*/ 14 w 26"/>
                <a:gd name="T39" fmla="*/ 0 h 32"/>
                <a:gd name="T40" fmla="*/ 13 w 26"/>
                <a:gd name="T41" fmla="*/ 0 h 32"/>
                <a:gd name="T42" fmla="*/ 13 w 26"/>
                <a:gd name="T43" fmla="*/ 1 h 32"/>
                <a:gd name="T44" fmla="*/ 2 w 26"/>
                <a:gd name="T45" fmla="*/ 14 h 32"/>
                <a:gd name="T46" fmla="*/ 0 w 26"/>
                <a:gd name="T47" fmla="*/ 18 h 32"/>
                <a:gd name="T48" fmla="*/ 0 w 26"/>
                <a:gd name="T49" fmla="*/ 22 h 32"/>
                <a:gd name="T50" fmla="*/ 5 w 26"/>
                <a:gd name="T51" fmla="*/ 23 h 32"/>
                <a:gd name="T52" fmla="*/ 12 w 26"/>
                <a:gd name="T53" fmla="*/ 30 h 32"/>
                <a:gd name="T54" fmla="*/ 12 w 26"/>
                <a:gd name="T55" fmla="*/ 32 h 32"/>
                <a:gd name="T56" fmla="*/ 13 w 26"/>
                <a:gd name="T57" fmla="*/ 32 h 32"/>
                <a:gd name="T58" fmla="*/ 20 w 26"/>
                <a:gd name="T59" fmla="*/ 30 h 32"/>
                <a:gd name="T60" fmla="*/ 20 w 26"/>
                <a:gd name="T61" fmla="*/ 27 h 32"/>
                <a:gd name="T62" fmla="*/ 23 w 26"/>
                <a:gd name="T63" fmla="*/ 23 h 32"/>
                <a:gd name="T64" fmla="*/ 26 w 26"/>
                <a:gd name="T65" fmla="*/ 22 h 32"/>
                <a:gd name="T66" fmla="*/ 26 w 26"/>
                <a:gd name="T67" fmla="*/ 15 h 32"/>
                <a:gd name="T68" fmla="*/ 25 w 26"/>
                <a:gd name="T69" fmla="*/ 15 h 32"/>
                <a:gd name="T70" fmla="*/ 21 w 26"/>
                <a:gd name="T71" fmla="*/ 15 h 32"/>
                <a:gd name="T72" fmla="*/ 22 w 26"/>
                <a:gd name="T73" fmla="*/ 2 h 32"/>
                <a:gd name="T74" fmla="*/ 20 w 26"/>
                <a:gd name="T7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 h="32">
                  <a:moveTo>
                    <a:pt x="17" y="3"/>
                  </a:moveTo>
                  <a:cubicBezTo>
                    <a:pt x="17" y="3"/>
                    <a:pt x="18" y="3"/>
                    <a:pt x="19" y="3"/>
                  </a:cubicBezTo>
                  <a:cubicBezTo>
                    <a:pt x="18" y="7"/>
                    <a:pt x="18" y="9"/>
                    <a:pt x="18" y="13"/>
                  </a:cubicBezTo>
                  <a:cubicBezTo>
                    <a:pt x="18" y="14"/>
                    <a:pt x="18" y="15"/>
                    <a:pt x="18" y="15"/>
                  </a:cubicBezTo>
                  <a:cubicBezTo>
                    <a:pt x="18" y="16"/>
                    <a:pt x="18" y="16"/>
                    <a:pt x="18" y="16"/>
                  </a:cubicBezTo>
                  <a:cubicBezTo>
                    <a:pt x="18" y="17"/>
                    <a:pt x="18" y="17"/>
                    <a:pt x="18" y="17"/>
                  </a:cubicBezTo>
                  <a:cubicBezTo>
                    <a:pt x="18" y="17"/>
                    <a:pt x="19" y="17"/>
                    <a:pt x="19" y="18"/>
                  </a:cubicBezTo>
                  <a:cubicBezTo>
                    <a:pt x="20" y="18"/>
                    <a:pt x="20" y="18"/>
                    <a:pt x="20" y="18"/>
                  </a:cubicBezTo>
                  <a:cubicBezTo>
                    <a:pt x="20" y="18"/>
                    <a:pt x="20" y="18"/>
                    <a:pt x="20" y="18"/>
                  </a:cubicBezTo>
                  <a:cubicBezTo>
                    <a:pt x="21" y="18"/>
                    <a:pt x="22" y="18"/>
                    <a:pt x="23" y="18"/>
                  </a:cubicBezTo>
                  <a:cubicBezTo>
                    <a:pt x="23" y="18"/>
                    <a:pt x="23" y="18"/>
                    <a:pt x="23" y="18"/>
                  </a:cubicBezTo>
                  <a:cubicBezTo>
                    <a:pt x="23" y="19"/>
                    <a:pt x="23" y="19"/>
                    <a:pt x="23" y="20"/>
                  </a:cubicBezTo>
                  <a:cubicBezTo>
                    <a:pt x="23" y="20"/>
                    <a:pt x="23" y="20"/>
                    <a:pt x="23" y="20"/>
                  </a:cubicBezTo>
                  <a:cubicBezTo>
                    <a:pt x="22" y="20"/>
                    <a:pt x="21" y="20"/>
                    <a:pt x="19" y="20"/>
                  </a:cubicBezTo>
                  <a:cubicBezTo>
                    <a:pt x="19" y="20"/>
                    <a:pt x="19" y="20"/>
                    <a:pt x="19" y="20"/>
                  </a:cubicBezTo>
                  <a:cubicBezTo>
                    <a:pt x="19" y="20"/>
                    <a:pt x="19" y="20"/>
                    <a:pt x="18" y="21"/>
                  </a:cubicBezTo>
                  <a:cubicBezTo>
                    <a:pt x="18" y="21"/>
                    <a:pt x="18" y="21"/>
                    <a:pt x="18" y="22"/>
                  </a:cubicBezTo>
                  <a:cubicBezTo>
                    <a:pt x="18" y="24"/>
                    <a:pt x="18" y="26"/>
                    <a:pt x="17" y="27"/>
                  </a:cubicBezTo>
                  <a:cubicBezTo>
                    <a:pt x="17" y="28"/>
                    <a:pt x="17" y="29"/>
                    <a:pt x="17" y="29"/>
                  </a:cubicBezTo>
                  <a:cubicBezTo>
                    <a:pt x="16" y="29"/>
                    <a:pt x="16" y="29"/>
                    <a:pt x="15" y="29"/>
                  </a:cubicBezTo>
                  <a:cubicBezTo>
                    <a:pt x="15" y="27"/>
                    <a:pt x="15" y="25"/>
                    <a:pt x="15" y="22"/>
                  </a:cubicBezTo>
                  <a:cubicBezTo>
                    <a:pt x="15" y="21"/>
                    <a:pt x="15" y="20"/>
                    <a:pt x="14" y="20"/>
                  </a:cubicBezTo>
                  <a:cubicBezTo>
                    <a:pt x="13" y="20"/>
                    <a:pt x="13" y="20"/>
                    <a:pt x="13" y="20"/>
                  </a:cubicBezTo>
                  <a:cubicBezTo>
                    <a:pt x="13" y="20"/>
                    <a:pt x="13" y="20"/>
                    <a:pt x="13" y="20"/>
                  </a:cubicBezTo>
                  <a:cubicBezTo>
                    <a:pt x="13" y="20"/>
                    <a:pt x="13" y="20"/>
                    <a:pt x="13" y="20"/>
                  </a:cubicBezTo>
                  <a:cubicBezTo>
                    <a:pt x="10" y="20"/>
                    <a:pt x="8" y="20"/>
                    <a:pt x="5" y="20"/>
                  </a:cubicBezTo>
                  <a:cubicBezTo>
                    <a:pt x="4" y="20"/>
                    <a:pt x="4" y="20"/>
                    <a:pt x="3" y="20"/>
                  </a:cubicBezTo>
                  <a:cubicBezTo>
                    <a:pt x="3" y="20"/>
                    <a:pt x="3" y="20"/>
                    <a:pt x="3" y="20"/>
                  </a:cubicBezTo>
                  <a:cubicBezTo>
                    <a:pt x="3" y="19"/>
                    <a:pt x="3" y="19"/>
                    <a:pt x="3" y="18"/>
                  </a:cubicBezTo>
                  <a:cubicBezTo>
                    <a:pt x="3" y="18"/>
                    <a:pt x="3" y="18"/>
                    <a:pt x="3" y="17"/>
                  </a:cubicBezTo>
                  <a:cubicBezTo>
                    <a:pt x="5" y="14"/>
                    <a:pt x="11" y="7"/>
                    <a:pt x="14" y="3"/>
                  </a:cubicBezTo>
                  <a:cubicBezTo>
                    <a:pt x="15" y="3"/>
                    <a:pt x="15" y="3"/>
                    <a:pt x="15" y="3"/>
                  </a:cubicBezTo>
                  <a:cubicBezTo>
                    <a:pt x="15" y="3"/>
                    <a:pt x="16" y="3"/>
                    <a:pt x="17" y="3"/>
                  </a:cubicBezTo>
                  <a:moveTo>
                    <a:pt x="20" y="0"/>
                  </a:moveTo>
                  <a:cubicBezTo>
                    <a:pt x="20" y="0"/>
                    <a:pt x="20" y="0"/>
                    <a:pt x="20" y="0"/>
                  </a:cubicBezTo>
                  <a:cubicBezTo>
                    <a:pt x="19" y="0"/>
                    <a:pt x="18" y="0"/>
                    <a:pt x="17" y="0"/>
                  </a:cubicBezTo>
                  <a:cubicBezTo>
                    <a:pt x="17" y="0"/>
                    <a:pt x="17" y="0"/>
                    <a:pt x="17" y="0"/>
                  </a:cubicBezTo>
                  <a:cubicBezTo>
                    <a:pt x="16" y="0"/>
                    <a:pt x="15" y="0"/>
                    <a:pt x="15" y="0"/>
                  </a:cubicBezTo>
                  <a:cubicBezTo>
                    <a:pt x="14" y="0"/>
                    <a:pt x="14" y="0"/>
                    <a:pt x="14" y="0"/>
                  </a:cubicBezTo>
                  <a:cubicBezTo>
                    <a:pt x="14" y="0"/>
                    <a:pt x="14" y="0"/>
                    <a:pt x="14" y="0"/>
                  </a:cubicBezTo>
                  <a:cubicBezTo>
                    <a:pt x="13" y="0"/>
                    <a:pt x="13" y="0"/>
                    <a:pt x="13" y="0"/>
                  </a:cubicBezTo>
                  <a:cubicBezTo>
                    <a:pt x="13" y="0"/>
                    <a:pt x="13" y="0"/>
                    <a:pt x="13" y="0"/>
                  </a:cubicBezTo>
                  <a:cubicBezTo>
                    <a:pt x="13" y="1"/>
                    <a:pt x="13" y="1"/>
                    <a:pt x="13" y="1"/>
                  </a:cubicBezTo>
                  <a:cubicBezTo>
                    <a:pt x="13" y="1"/>
                    <a:pt x="13" y="1"/>
                    <a:pt x="13" y="1"/>
                  </a:cubicBezTo>
                  <a:cubicBezTo>
                    <a:pt x="10" y="3"/>
                    <a:pt x="7" y="7"/>
                    <a:pt x="5" y="10"/>
                  </a:cubicBezTo>
                  <a:cubicBezTo>
                    <a:pt x="4" y="11"/>
                    <a:pt x="2" y="13"/>
                    <a:pt x="2" y="14"/>
                  </a:cubicBezTo>
                  <a:cubicBezTo>
                    <a:pt x="1" y="15"/>
                    <a:pt x="1" y="16"/>
                    <a:pt x="1" y="16"/>
                  </a:cubicBezTo>
                  <a:cubicBezTo>
                    <a:pt x="0" y="17"/>
                    <a:pt x="0" y="17"/>
                    <a:pt x="0" y="18"/>
                  </a:cubicBezTo>
                  <a:cubicBezTo>
                    <a:pt x="0" y="18"/>
                    <a:pt x="0" y="19"/>
                    <a:pt x="0" y="20"/>
                  </a:cubicBezTo>
                  <a:cubicBezTo>
                    <a:pt x="0" y="20"/>
                    <a:pt x="0" y="21"/>
                    <a:pt x="0" y="22"/>
                  </a:cubicBezTo>
                  <a:cubicBezTo>
                    <a:pt x="0" y="23"/>
                    <a:pt x="1" y="23"/>
                    <a:pt x="2" y="23"/>
                  </a:cubicBezTo>
                  <a:cubicBezTo>
                    <a:pt x="3" y="23"/>
                    <a:pt x="4" y="23"/>
                    <a:pt x="5" y="23"/>
                  </a:cubicBezTo>
                  <a:cubicBezTo>
                    <a:pt x="7" y="23"/>
                    <a:pt x="10" y="23"/>
                    <a:pt x="12" y="23"/>
                  </a:cubicBezTo>
                  <a:cubicBezTo>
                    <a:pt x="12" y="25"/>
                    <a:pt x="12" y="27"/>
                    <a:pt x="12" y="30"/>
                  </a:cubicBezTo>
                  <a:cubicBezTo>
                    <a:pt x="12" y="30"/>
                    <a:pt x="12" y="30"/>
                    <a:pt x="12" y="31"/>
                  </a:cubicBezTo>
                  <a:cubicBezTo>
                    <a:pt x="12" y="31"/>
                    <a:pt x="12" y="32"/>
                    <a:pt x="12" y="32"/>
                  </a:cubicBezTo>
                  <a:cubicBezTo>
                    <a:pt x="13" y="32"/>
                    <a:pt x="13" y="32"/>
                    <a:pt x="13" y="32"/>
                  </a:cubicBezTo>
                  <a:cubicBezTo>
                    <a:pt x="13" y="32"/>
                    <a:pt x="13" y="32"/>
                    <a:pt x="13" y="32"/>
                  </a:cubicBezTo>
                  <a:cubicBezTo>
                    <a:pt x="15" y="32"/>
                    <a:pt x="17" y="32"/>
                    <a:pt x="19" y="32"/>
                  </a:cubicBezTo>
                  <a:cubicBezTo>
                    <a:pt x="20" y="32"/>
                    <a:pt x="20" y="31"/>
                    <a:pt x="20" y="30"/>
                  </a:cubicBezTo>
                  <a:cubicBezTo>
                    <a:pt x="20" y="30"/>
                    <a:pt x="20" y="30"/>
                    <a:pt x="20" y="30"/>
                  </a:cubicBezTo>
                  <a:cubicBezTo>
                    <a:pt x="20" y="30"/>
                    <a:pt x="20" y="29"/>
                    <a:pt x="20" y="27"/>
                  </a:cubicBezTo>
                  <a:cubicBezTo>
                    <a:pt x="21" y="26"/>
                    <a:pt x="21" y="25"/>
                    <a:pt x="21" y="23"/>
                  </a:cubicBezTo>
                  <a:cubicBezTo>
                    <a:pt x="21" y="23"/>
                    <a:pt x="22" y="23"/>
                    <a:pt x="23" y="23"/>
                  </a:cubicBezTo>
                  <a:cubicBezTo>
                    <a:pt x="24" y="23"/>
                    <a:pt x="24" y="23"/>
                    <a:pt x="25" y="23"/>
                  </a:cubicBezTo>
                  <a:cubicBezTo>
                    <a:pt x="26" y="23"/>
                    <a:pt x="26" y="23"/>
                    <a:pt x="26" y="22"/>
                  </a:cubicBezTo>
                  <a:cubicBezTo>
                    <a:pt x="26" y="21"/>
                    <a:pt x="26" y="18"/>
                    <a:pt x="26" y="16"/>
                  </a:cubicBezTo>
                  <a:cubicBezTo>
                    <a:pt x="26" y="16"/>
                    <a:pt x="26" y="16"/>
                    <a:pt x="26" y="15"/>
                  </a:cubicBezTo>
                  <a:cubicBezTo>
                    <a:pt x="26" y="15"/>
                    <a:pt x="25" y="15"/>
                    <a:pt x="25" y="15"/>
                  </a:cubicBezTo>
                  <a:cubicBezTo>
                    <a:pt x="25" y="15"/>
                    <a:pt x="25" y="15"/>
                    <a:pt x="25" y="15"/>
                  </a:cubicBezTo>
                  <a:cubicBezTo>
                    <a:pt x="24" y="15"/>
                    <a:pt x="24" y="15"/>
                    <a:pt x="23" y="15"/>
                  </a:cubicBezTo>
                  <a:cubicBezTo>
                    <a:pt x="22" y="15"/>
                    <a:pt x="22" y="15"/>
                    <a:pt x="21" y="15"/>
                  </a:cubicBezTo>
                  <a:cubicBezTo>
                    <a:pt x="21" y="14"/>
                    <a:pt x="21" y="14"/>
                    <a:pt x="21" y="13"/>
                  </a:cubicBezTo>
                  <a:cubicBezTo>
                    <a:pt x="21" y="9"/>
                    <a:pt x="21" y="6"/>
                    <a:pt x="22" y="2"/>
                  </a:cubicBezTo>
                  <a:cubicBezTo>
                    <a:pt x="22" y="1"/>
                    <a:pt x="21" y="1"/>
                    <a:pt x="21" y="0"/>
                  </a:cubicBezTo>
                  <a:cubicBezTo>
                    <a:pt x="21" y="0"/>
                    <a:pt x="20" y="0"/>
                    <a:pt x="2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02" name="组合 301"/>
          <p:cNvGrpSpPr/>
          <p:nvPr/>
        </p:nvGrpSpPr>
        <p:grpSpPr>
          <a:xfrm>
            <a:off x="1793773" y="2724869"/>
            <a:ext cx="291167" cy="162490"/>
            <a:chOff x="254610" y="4524402"/>
            <a:chExt cx="555582" cy="310051"/>
          </a:xfrm>
        </p:grpSpPr>
        <p:sp>
          <p:nvSpPr>
            <p:cNvPr id="303" name="Rectangle 834"/>
            <p:cNvSpPr>
              <a:spLocks noChangeArrowheads="1"/>
            </p:cNvSpPr>
            <p:nvPr/>
          </p:nvSpPr>
          <p:spPr bwMode="auto">
            <a:xfrm>
              <a:off x="384544" y="4581752"/>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4" name="Freeform 835"/>
            <p:cNvSpPr>
              <a:spLocks/>
            </p:cNvSpPr>
            <p:nvPr/>
          </p:nvSpPr>
          <p:spPr bwMode="auto">
            <a:xfrm>
              <a:off x="384544" y="458175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5" name="Rectangle 836"/>
            <p:cNvSpPr>
              <a:spLocks noChangeArrowheads="1"/>
            </p:cNvSpPr>
            <p:nvPr/>
          </p:nvSpPr>
          <p:spPr bwMode="auto">
            <a:xfrm>
              <a:off x="420388" y="4713479"/>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6" name="Rectangle 837"/>
            <p:cNvSpPr>
              <a:spLocks noChangeArrowheads="1"/>
            </p:cNvSpPr>
            <p:nvPr/>
          </p:nvSpPr>
          <p:spPr bwMode="auto">
            <a:xfrm>
              <a:off x="420388" y="4713479"/>
              <a:ext cx="896"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7" name="Freeform 838"/>
            <p:cNvSpPr>
              <a:spLocks noEditPoints="1"/>
            </p:cNvSpPr>
            <p:nvPr/>
          </p:nvSpPr>
          <p:spPr bwMode="auto">
            <a:xfrm>
              <a:off x="254610" y="4524402"/>
              <a:ext cx="555582" cy="310051"/>
            </a:xfrm>
            <a:custGeom>
              <a:avLst/>
              <a:gdLst>
                <a:gd name="T0" fmla="*/ 119 w 262"/>
                <a:gd name="T1" fmla="*/ 120 h 146"/>
                <a:gd name="T2" fmla="*/ 116 w 262"/>
                <a:gd name="T3" fmla="*/ 139 h 146"/>
                <a:gd name="T4" fmla="*/ 105 w 262"/>
                <a:gd name="T5" fmla="*/ 107 h 146"/>
                <a:gd name="T6" fmla="*/ 106 w 262"/>
                <a:gd name="T7" fmla="*/ 132 h 146"/>
                <a:gd name="T8" fmla="*/ 83 w 262"/>
                <a:gd name="T9" fmla="*/ 116 h 146"/>
                <a:gd name="T10" fmla="*/ 96 w 262"/>
                <a:gd name="T11" fmla="*/ 97 h 146"/>
                <a:gd name="T12" fmla="*/ 75 w 262"/>
                <a:gd name="T13" fmla="*/ 112 h 146"/>
                <a:gd name="T14" fmla="*/ 79 w 262"/>
                <a:gd name="T15" fmla="*/ 93 h 146"/>
                <a:gd name="T16" fmla="*/ 78 w 262"/>
                <a:gd name="T17" fmla="*/ 110 h 146"/>
                <a:gd name="T18" fmla="*/ 36 w 262"/>
                <a:gd name="T19" fmla="*/ 90 h 146"/>
                <a:gd name="T20" fmla="*/ 213 w 262"/>
                <a:gd name="T21" fmla="*/ 87 h 146"/>
                <a:gd name="T22" fmla="*/ 31 w 262"/>
                <a:gd name="T23" fmla="*/ 88 h 146"/>
                <a:gd name="T24" fmla="*/ 205 w 262"/>
                <a:gd name="T25" fmla="*/ 82 h 146"/>
                <a:gd name="T26" fmla="*/ 32 w 262"/>
                <a:gd name="T27" fmla="*/ 79 h 146"/>
                <a:gd name="T28" fmla="*/ 63 w 262"/>
                <a:gd name="T29" fmla="*/ 32 h 146"/>
                <a:gd name="T30" fmla="*/ 108 w 262"/>
                <a:gd name="T31" fmla="*/ 47 h 146"/>
                <a:gd name="T32" fmla="*/ 196 w 262"/>
                <a:gd name="T33" fmla="*/ 90 h 146"/>
                <a:gd name="T34" fmla="*/ 147 w 262"/>
                <a:gd name="T35" fmla="*/ 83 h 146"/>
                <a:gd name="T36" fmla="*/ 145 w 262"/>
                <a:gd name="T37" fmla="*/ 102 h 146"/>
                <a:gd name="T38" fmla="*/ 167 w 262"/>
                <a:gd name="T39" fmla="*/ 122 h 146"/>
                <a:gd name="T40" fmla="*/ 133 w 262"/>
                <a:gd name="T41" fmla="*/ 120 h 146"/>
                <a:gd name="T42" fmla="*/ 143 w 262"/>
                <a:gd name="T43" fmla="*/ 141 h 146"/>
                <a:gd name="T44" fmla="*/ 123 w 262"/>
                <a:gd name="T45" fmla="*/ 116 h 146"/>
                <a:gd name="T46" fmla="*/ 110 w 262"/>
                <a:gd name="T47" fmla="*/ 100 h 146"/>
                <a:gd name="T48" fmla="*/ 78 w 262"/>
                <a:gd name="T49" fmla="*/ 89 h 146"/>
                <a:gd name="T50" fmla="*/ 75 w 262"/>
                <a:gd name="T51" fmla="*/ 48 h 146"/>
                <a:gd name="T52" fmla="*/ 176 w 262"/>
                <a:gd name="T53" fmla="*/ 34 h 146"/>
                <a:gd name="T54" fmla="*/ 129 w 262"/>
                <a:gd name="T55" fmla="*/ 39 h 146"/>
                <a:gd name="T56" fmla="*/ 38 w 262"/>
                <a:gd name="T57" fmla="*/ 79 h 146"/>
                <a:gd name="T58" fmla="*/ 61 w 262"/>
                <a:gd name="T59" fmla="*/ 27 h 146"/>
                <a:gd name="T60" fmla="*/ 39 w 262"/>
                <a:gd name="T61" fmla="*/ 85 h 146"/>
                <a:gd name="T62" fmla="*/ 219 w 262"/>
                <a:gd name="T63" fmla="*/ 71 h 146"/>
                <a:gd name="T64" fmla="*/ 213 w 262"/>
                <a:gd name="T65" fmla="*/ 78 h 146"/>
                <a:gd name="T66" fmla="*/ 190 w 262"/>
                <a:gd name="T67" fmla="*/ 24 h 146"/>
                <a:gd name="T68" fmla="*/ 198 w 262"/>
                <a:gd name="T69" fmla="*/ 9 h 146"/>
                <a:gd name="T70" fmla="*/ 184 w 262"/>
                <a:gd name="T71" fmla="*/ 23 h 146"/>
                <a:gd name="T72" fmla="*/ 98 w 262"/>
                <a:gd name="T73" fmla="*/ 22 h 146"/>
                <a:gd name="T74" fmla="*/ 64 w 262"/>
                <a:gd name="T75" fmla="*/ 17 h 146"/>
                <a:gd name="T76" fmla="*/ 52 w 262"/>
                <a:gd name="T77" fmla="*/ 16 h 146"/>
                <a:gd name="T78" fmla="*/ 30 w 262"/>
                <a:gd name="T79" fmla="*/ 70 h 146"/>
                <a:gd name="T80" fmla="*/ 22 w 262"/>
                <a:gd name="T81" fmla="*/ 68 h 146"/>
                <a:gd name="T82" fmla="*/ 19 w 262"/>
                <a:gd name="T83" fmla="*/ 62 h 146"/>
                <a:gd name="T84" fmla="*/ 13 w 262"/>
                <a:gd name="T85" fmla="*/ 60 h 146"/>
                <a:gd name="T86" fmla="*/ 9 w 262"/>
                <a:gd name="T87" fmla="*/ 55 h 146"/>
                <a:gd name="T88" fmla="*/ 2 w 262"/>
                <a:gd name="T89" fmla="*/ 79 h 146"/>
                <a:gd name="T90" fmla="*/ 52 w 262"/>
                <a:gd name="T91" fmla="*/ 84 h 146"/>
                <a:gd name="T92" fmla="*/ 78 w 262"/>
                <a:gd name="T93" fmla="*/ 117 h 146"/>
                <a:gd name="T94" fmla="*/ 95 w 262"/>
                <a:gd name="T95" fmla="*/ 132 h 146"/>
                <a:gd name="T96" fmla="*/ 124 w 262"/>
                <a:gd name="T97" fmla="*/ 137 h 146"/>
                <a:gd name="T98" fmla="*/ 155 w 262"/>
                <a:gd name="T99" fmla="*/ 134 h 146"/>
                <a:gd name="T100" fmla="*/ 192 w 262"/>
                <a:gd name="T101" fmla="*/ 110 h 146"/>
                <a:gd name="T102" fmla="*/ 206 w 262"/>
                <a:gd name="T103" fmla="*/ 89 h 146"/>
                <a:gd name="T104" fmla="*/ 262 w 262"/>
                <a:gd name="T105" fmla="*/ 55 h 146"/>
                <a:gd name="T106" fmla="*/ 254 w 262"/>
                <a:gd name="T107" fmla="*/ 56 h 146"/>
                <a:gd name="T108" fmla="*/ 238 w 262"/>
                <a:gd name="T109" fmla="*/ 77 h 146"/>
                <a:gd name="T110" fmla="*/ 241 w 262"/>
                <a:gd name="T111" fmla="*/ 59 h 146"/>
                <a:gd name="T112" fmla="*/ 232 w 262"/>
                <a:gd name="T113" fmla="*/ 61 h 146"/>
                <a:gd name="T114" fmla="*/ 224 w 262"/>
                <a:gd name="T115" fmla="*/ 72 h 146"/>
                <a:gd name="T116" fmla="*/ 197 w 262"/>
                <a:gd name="T117" fmla="*/ 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2" h="146">
                  <a:moveTo>
                    <a:pt x="116" y="139"/>
                  </a:moveTo>
                  <a:cubicBezTo>
                    <a:pt x="114" y="139"/>
                    <a:pt x="114" y="139"/>
                    <a:pt x="113" y="139"/>
                  </a:cubicBezTo>
                  <a:cubicBezTo>
                    <a:pt x="112" y="138"/>
                    <a:pt x="111" y="135"/>
                    <a:pt x="111" y="133"/>
                  </a:cubicBezTo>
                  <a:cubicBezTo>
                    <a:pt x="111" y="133"/>
                    <a:pt x="112" y="132"/>
                    <a:pt x="112" y="131"/>
                  </a:cubicBezTo>
                  <a:cubicBezTo>
                    <a:pt x="113" y="129"/>
                    <a:pt x="114" y="125"/>
                    <a:pt x="115" y="123"/>
                  </a:cubicBezTo>
                  <a:cubicBezTo>
                    <a:pt x="115" y="122"/>
                    <a:pt x="115" y="122"/>
                    <a:pt x="116" y="122"/>
                  </a:cubicBezTo>
                  <a:cubicBezTo>
                    <a:pt x="116" y="122"/>
                    <a:pt x="116" y="122"/>
                    <a:pt x="116" y="122"/>
                  </a:cubicBezTo>
                  <a:cubicBezTo>
                    <a:pt x="116" y="121"/>
                    <a:pt x="116" y="121"/>
                    <a:pt x="117" y="120"/>
                  </a:cubicBezTo>
                  <a:cubicBezTo>
                    <a:pt x="118" y="120"/>
                    <a:pt x="118" y="120"/>
                    <a:pt x="119" y="120"/>
                  </a:cubicBezTo>
                  <a:cubicBezTo>
                    <a:pt x="119" y="120"/>
                    <a:pt x="119" y="120"/>
                    <a:pt x="119" y="120"/>
                  </a:cubicBezTo>
                  <a:cubicBezTo>
                    <a:pt x="119" y="120"/>
                    <a:pt x="120" y="120"/>
                    <a:pt x="121" y="120"/>
                  </a:cubicBezTo>
                  <a:cubicBezTo>
                    <a:pt x="122" y="121"/>
                    <a:pt x="123" y="122"/>
                    <a:pt x="123" y="122"/>
                  </a:cubicBezTo>
                  <a:cubicBezTo>
                    <a:pt x="124" y="123"/>
                    <a:pt x="124" y="124"/>
                    <a:pt x="124" y="125"/>
                  </a:cubicBezTo>
                  <a:cubicBezTo>
                    <a:pt x="124" y="125"/>
                    <a:pt x="124" y="125"/>
                    <a:pt x="124" y="125"/>
                  </a:cubicBezTo>
                  <a:cubicBezTo>
                    <a:pt x="124" y="125"/>
                    <a:pt x="124" y="126"/>
                    <a:pt x="123" y="128"/>
                  </a:cubicBezTo>
                  <a:cubicBezTo>
                    <a:pt x="122" y="131"/>
                    <a:pt x="120" y="135"/>
                    <a:pt x="118" y="138"/>
                  </a:cubicBezTo>
                  <a:cubicBezTo>
                    <a:pt x="118" y="139"/>
                    <a:pt x="117" y="139"/>
                    <a:pt x="116" y="139"/>
                  </a:cubicBezTo>
                  <a:cubicBezTo>
                    <a:pt x="116" y="139"/>
                    <a:pt x="116" y="139"/>
                    <a:pt x="116" y="139"/>
                  </a:cubicBezTo>
                  <a:cubicBezTo>
                    <a:pt x="116" y="139"/>
                    <a:pt x="116" y="139"/>
                    <a:pt x="116" y="139"/>
                  </a:cubicBezTo>
                  <a:moveTo>
                    <a:pt x="104" y="133"/>
                  </a:moveTo>
                  <a:cubicBezTo>
                    <a:pt x="102" y="133"/>
                    <a:pt x="100" y="131"/>
                    <a:pt x="99" y="130"/>
                  </a:cubicBezTo>
                  <a:cubicBezTo>
                    <a:pt x="98" y="129"/>
                    <a:pt x="98" y="127"/>
                    <a:pt x="98" y="126"/>
                  </a:cubicBezTo>
                  <a:cubicBezTo>
                    <a:pt x="98" y="125"/>
                    <a:pt x="98" y="124"/>
                    <a:pt x="99" y="122"/>
                  </a:cubicBezTo>
                  <a:cubicBezTo>
                    <a:pt x="99" y="122"/>
                    <a:pt x="99" y="122"/>
                    <a:pt x="99" y="122"/>
                  </a:cubicBezTo>
                  <a:cubicBezTo>
                    <a:pt x="99" y="121"/>
                    <a:pt x="100" y="120"/>
                    <a:pt x="100" y="119"/>
                  </a:cubicBezTo>
                  <a:cubicBezTo>
                    <a:pt x="102" y="116"/>
                    <a:pt x="103" y="113"/>
                    <a:pt x="104" y="110"/>
                  </a:cubicBezTo>
                  <a:cubicBezTo>
                    <a:pt x="104" y="109"/>
                    <a:pt x="104" y="108"/>
                    <a:pt x="105" y="107"/>
                  </a:cubicBezTo>
                  <a:cubicBezTo>
                    <a:pt x="105" y="106"/>
                    <a:pt x="107" y="105"/>
                    <a:pt x="109" y="105"/>
                  </a:cubicBezTo>
                  <a:cubicBezTo>
                    <a:pt x="109" y="105"/>
                    <a:pt x="109" y="105"/>
                    <a:pt x="109" y="105"/>
                  </a:cubicBezTo>
                  <a:cubicBezTo>
                    <a:pt x="109" y="105"/>
                    <a:pt x="109" y="105"/>
                    <a:pt x="109" y="105"/>
                  </a:cubicBezTo>
                  <a:cubicBezTo>
                    <a:pt x="109" y="105"/>
                    <a:pt x="109" y="105"/>
                    <a:pt x="109" y="105"/>
                  </a:cubicBezTo>
                  <a:cubicBezTo>
                    <a:pt x="111" y="105"/>
                    <a:pt x="113" y="107"/>
                    <a:pt x="113" y="109"/>
                  </a:cubicBezTo>
                  <a:cubicBezTo>
                    <a:pt x="113" y="109"/>
                    <a:pt x="113" y="109"/>
                    <a:pt x="113" y="110"/>
                  </a:cubicBezTo>
                  <a:cubicBezTo>
                    <a:pt x="113" y="111"/>
                    <a:pt x="113" y="112"/>
                    <a:pt x="112" y="114"/>
                  </a:cubicBezTo>
                  <a:cubicBezTo>
                    <a:pt x="111" y="119"/>
                    <a:pt x="109" y="125"/>
                    <a:pt x="107" y="130"/>
                  </a:cubicBezTo>
                  <a:cubicBezTo>
                    <a:pt x="107" y="132"/>
                    <a:pt x="106" y="132"/>
                    <a:pt x="106" y="132"/>
                  </a:cubicBezTo>
                  <a:cubicBezTo>
                    <a:pt x="105" y="133"/>
                    <a:pt x="105" y="133"/>
                    <a:pt x="105" y="133"/>
                  </a:cubicBezTo>
                  <a:cubicBezTo>
                    <a:pt x="104" y="133"/>
                    <a:pt x="104" y="133"/>
                    <a:pt x="104" y="133"/>
                  </a:cubicBezTo>
                  <a:cubicBezTo>
                    <a:pt x="104" y="133"/>
                    <a:pt x="104" y="133"/>
                    <a:pt x="104" y="133"/>
                  </a:cubicBezTo>
                  <a:moveTo>
                    <a:pt x="89" y="124"/>
                  </a:moveTo>
                  <a:cubicBezTo>
                    <a:pt x="89" y="124"/>
                    <a:pt x="89" y="124"/>
                    <a:pt x="89" y="124"/>
                  </a:cubicBezTo>
                  <a:cubicBezTo>
                    <a:pt x="88" y="124"/>
                    <a:pt x="86" y="124"/>
                    <a:pt x="86" y="123"/>
                  </a:cubicBezTo>
                  <a:cubicBezTo>
                    <a:pt x="85" y="123"/>
                    <a:pt x="84" y="123"/>
                    <a:pt x="84" y="122"/>
                  </a:cubicBezTo>
                  <a:cubicBezTo>
                    <a:pt x="84" y="122"/>
                    <a:pt x="84" y="121"/>
                    <a:pt x="83" y="121"/>
                  </a:cubicBezTo>
                  <a:cubicBezTo>
                    <a:pt x="83" y="119"/>
                    <a:pt x="83" y="117"/>
                    <a:pt x="83" y="116"/>
                  </a:cubicBezTo>
                  <a:cubicBezTo>
                    <a:pt x="83" y="116"/>
                    <a:pt x="83" y="116"/>
                    <a:pt x="83" y="116"/>
                  </a:cubicBezTo>
                  <a:cubicBezTo>
                    <a:pt x="83" y="113"/>
                    <a:pt x="84" y="110"/>
                    <a:pt x="86" y="106"/>
                  </a:cubicBezTo>
                  <a:cubicBezTo>
                    <a:pt x="87" y="105"/>
                    <a:pt x="87" y="104"/>
                    <a:pt x="87" y="104"/>
                  </a:cubicBezTo>
                  <a:cubicBezTo>
                    <a:pt x="88" y="103"/>
                    <a:pt x="88" y="103"/>
                    <a:pt x="88" y="103"/>
                  </a:cubicBezTo>
                  <a:cubicBezTo>
                    <a:pt x="88" y="102"/>
                    <a:pt x="88" y="102"/>
                    <a:pt x="88" y="102"/>
                  </a:cubicBezTo>
                  <a:cubicBezTo>
                    <a:pt x="89" y="101"/>
                    <a:pt x="89" y="100"/>
                    <a:pt x="90" y="99"/>
                  </a:cubicBezTo>
                  <a:cubicBezTo>
                    <a:pt x="91" y="98"/>
                    <a:pt x="93" y="97"/>
                    <a:pt x="94" y="97"/>
                  </a:cubicBezTo>
                  <a:cubicBezTo>
                    <a:pt x="94" y="97"/>
                    <a:pt x="94" y="97"/>
                    <a:pt x="94" y="97"/>
                  </a:cubicBezTo>
                  <a:cubicBezTo>
                    <a:pt x="95" y="97"/>
                    <a:pt x="96" y="97"/>
                    <a:pt x="96" y="97"/>
                  </a:cubicBezTo>
                  <a:cubicBezTo>
                    <a:pt x="97" y="97"/>
                    <a:pt x="98" y="98"/>
                    <a:pt x="99" y="99"/>
                  </a:cubicBezTo>
                  <a:cubicBezTo>
                    <a:pt x="99" y="101"/>
                    <a:pt x="100" y="102"/>
                    <a:pt x="100" y="104"/>
                  </a:cubicBezTo>
                  <a:cubicBezTo>
                    <a:pt x="100" y="104"/>
                    <a:pt x="100" y="105"/>
                    <a:pt x="100" y="106"/>
                  </a:cubicBezTo>
                  <a:cubicBezTo>
                    <a:pt x="100" y="106"/>
                    <a:pt x="100" y="106"/>
                    <a:pt x="100" y="106"/>
                  </a:cubicBezTo>
                  <a:cubicBezTo>
                    <a:pt x="100" y="107"/>
                    <a:pt x="100" y="107"/>
                    <a:pt x="99" y="108"/>
                  </a:cubicBezTo>
                  <a:cubicBezTo>
                    <a:pt x="98" y="111"/>
                    <a:pt x="97" y="114"/>
                    <a:pt x="96" y="117"/>
                  </a:cubicBezTo>
                  <a:cubicBezTo>
                    <a:pt x="94" y="120"/>
                    <a:pt x="93" y="122"/>
                    <a:pt x="91" y="123"/>
                  </a:cubicBezTo>
                  <a:cubicBezTo>
                    <a:pt x="90" y="124"/>
                    <a:pt x="90" y="124"/>
                    <a:pt x="89" y="124"/>
                  </a:cubicBezTo>
                  <a:moveTo>
                    <a:pt x="75" y="112"/>
                  </a:moveTo>
                  <a:cubicBezTo>
                    <a:pt x="75" y="112"/>
                    <a:pt x="75" y="112"/>
                    <a:pt x="75" y="112"/>
                  </a:cubicBezTo>
                  <a:cubicBezTo>
                    <a:pt x="74" y="112"/>
                    <a:pt x="74" y="112"/>
                    <a:pt x="74" y="112"/>
                  </a:cubicBezTo>
                  <a:cubicBezTo>
                    <a:pt x="74" y="112"/>
                    <a:pt x="73" y="112"/>
                    <a:pt x="72" y="111"/>
                  </a:cubicBezTo>
                  <a:cubicBezTo>
                    <a:pt x="72" y="110"/>
                    <a:pt x="72" y="110"/>
                    <a:pt x="72" y="109"/>
                  </a:cubicBezTo>
                  <a:cubicBezTo>
                    <a:pt x="72" y="109"/>
                    <a:pt x="72" y="109"/>
                    <a:pt x="72" y="109"/>
                  </a:cubicBezTo>
                  <a:cubicBezTo>
                    <a:pt x="72" y="108"/>
                    <a:pt x="72" y="108"/>
                    <a:pt x="72" y="107"/>
                  </a:cubicBezTo>
                  <a:cubicBezTo>
                    <a:pt x="73" y="103"/>
                    <a:pt x="74" y="100"/>
                    <a:pt x="76" y="97"/>
                  </a:cubicBezTo>
                  <a:cubicBezTo>
                    <a:pt x="76" y="96"/>
                    <a:pt x="77" y="95"/>
                    <a:pt x="77" y="94"/>
                  </a:cubicBezTo>
                  <a:cubicBezTo>
                    <a:pt x="78" y="94"/>
                    <a:pt x="78" y="93"/>
                    <a:pt x="79" y="93"/>
                  </a:cubicBezTo>
                  <a:cubicBezTo>
                    <a:pt x="79" y="93"/>
                    <a:pt x="79" y="93"/>
                    <a:pt x="79" y="93"/>
                  </a:cubicBezTo>
                  <a:cubicBezTo>
                    <a:pt x="79" y="93"/>
                    <a:pt x="79" y="93"/>
                    <a:pt x="79" y="93"/>
                  </a:cubicBezTo>
                  <a:cubicBezTo>
                    <a:pt x="79" y="93"/>
                    <a:pt x="79" y="93"/>
                    <a:pt x="79" y="93"/>
                  </a:cubicBezTo>
                  <a:cubicBezTo>
                    <a:pt x="80" y="93"/>
                    <a:pt x="81" y="94"/>
                    <a:pt x="82" y="94"/>
                  </a:cubicBezTo>
                  <a:cubicBezTo>
                    <a:pt x="83" y="95"/>
                    <a:pt x="84" y="96"/>
                    <a:pt x="84" y="98"/>
                  </a:cubicBezTo>
                  <a:cubicBezTo>
                    <a:pt x="84" y="99"/>
                    <a:pt x="84" y="100"/>
                    <a:pt x="83" y="101"/>
                  </a:cubicBezTo>
                  <a:cubicBezTo>
                    <a:pt x="83" y="102"/>
                    <a:pt x="82" y="103"/>
                    <a:pt x="82" y="104"/>
                  </a:cubicBezTo>
                  <a:cubicBezTo>
                    <a:pt x="81" y="106"/>
                    <a:pt x="80" y="107"/>
                    <a:pt x="79" y="109"/>
                  </a:cubicBezTo>
                  <a:cubicBezTo>
                    <a:pt x="79" y="109"/>
                    <a:pt x="78" y="110"/>
                    <a:pt x="78" y="110"/>
                  </a:cubicBezTo>
                  <a:cubicBezTo>
                    <a:pt x="78" y="111"/>
                    <a:pt x="76" y="112"/>
                    <a:pt x="75" y="112"/>
                  </a:cubicBezTo>
                  <a:moveTo>
                    <a:pt x="36" y="90"/>
                  </a:moveTo>
                  <a:cubicBezTo>
                    <a:pt x="36" y="90"/>
                    <a:pt x="35" y="90"/>
                    <a:pt x="34" y="90"/>
                  </a:cubicBezTo>
                  <a:cubicBezTo>
                    <a:pt x="34" y="90"/>
                    <a:pt x="34" y="90"/>
                    <a:pt x="33" y="89"/>
                  </a:cubicBezTo>
                  <a:cubicBezTo>
                    <a:pt x="34" y="89"/>
                    <a:pt x="34" y="88"/>
                    <a:pt x="34" y="88"/>
                  </a:cubicBezTo>
                  <a:cubicBezTo>
                    <a:pt x="35" y="88"/>
                    <a:pt x="35" y="88"/>
                    <a:pt x="35" y="88"/>
                  </a:cubicBezTo>
                  <a:cubicBezTo>
                    <a:pt x="35" y="89"/>
                    <a:pt x="36" y="89"/>
                    <a:pt x="36" y="89"/>
                  </a:cubicBezTo>
                  <a:cubicBezTo>
                    <a:pt x="36" y="90"/>
                    <a:pt x="36" y="90"/>
                    <a:pt x="36" y="90"/>
                  </a:cubicBezTo>
                  <a:cubicBezTo>
                    <a:pt x="36" y="90"/>
                    <a:pt x="36" y="90"/>
                    <a:pt x="36" y="90"/>
                  </a:cubicBezTo>
                  <a:cubicBezTo>
                    <a:pt x="36" y="90"/>
                    <a:pt x="36" y="90"/>
                    <a:pt x="36" y="90"/>
                  </a:cubicBezTo>
                  <a:cubicBezTo>
                    <a:pt x="36" y="90"/>
                    <a:pt x="36" y="90"/>
                    <a:pt x="36" y="90"/>
                  </a:cubicBezTo>
                  <a:cubicBezTo>
                    <a:pt x="36" y="90"/>
                    <a:pt x="36" y="90"/>
                    <a:pt x="36" y="90"/>
                  </a:cubicBezTo>
                  <a:moveTo>
                    <a:pt x="213" y="87"/>
                  </a:moveTo>
                  <a:cubicBezTo>
                    <a:pt x="212" y="87"/>
                    <a:pt x="212" y="87"/>
                    <a:pt x="211" y="87"/>
                  </a:cubicBezTo>
                  <a:cubicBezTo>
                    <a:pt x="212" y="86"/>
                    <a:pt x="212" y="86"/>
                    <a:pt x="212" y="86"/>
                  </a:cubicBezTo>
                  <a:cubicBezTo>
                    <a:pt x="213" y="86"/>
                    <a:pt x="213" y="86"/>
                    <a:pt x="214" y="86"/>
                  </a:cubicBezTo>
                  <a:cubicBezTo>
                    <a:pt x="214" y="86"/>
                    <a:pt x="214" y="86"/>
                    <a:pt x="214" y="86"/>
                  </a:cubicBezTo>
                  <a:cubicBezTo>
                    <a:pt x="214" y="86"/>
                    <a:pt x="213" y="87"/>
                    <a:pt x="213" y="87"/>
                  </a:cubicBezTo>
                  <a:moveTo>
                    <a:pt x="209" y="85"/>
                  </a:moveTo>
                  <a:cubicBezTo>
                    <a:pt x="208" y="85"/>
                    <a:pt x="208" y="85"/>
                    <a:pt x="208" y="85"/>
                  </a:cubicBezTo>
                  <a:cubicBezTo>
                    <a:pt x="208" y="85"/>
                    <a:pt x="208" y="85"/>
                    <a:pt x="208" y="85"/>
                  </a:cubicBezTo>
                  <a:cubicBezTo>
                    <a:pt x="208" y="84"/>
                    <a:pt x="208" y="84"/>
                    <a:pt x="208" y="84"/>
                  </a:cubicBezTo>
                  <a:cubicBezTo>
                    <a:pt x="209" y="84"/>
                    <a:pt x="209" y="85"/>
                    <a:pt x="210" y="85"/>
                  </a:cubicBezTo>
                  <a:cubicBezTo>
                    <a:pt x="210" y="85"/>
                    <a:pt x="210" y="85"/>
                    <a:pt x="210" y="85"/>
                  </a:cubicBezTo>
                  <a:cubicBezTo>
                    <a:pt x="210" y="85"/>
                    <a:pt x="210" y="85"/>
                    <a:pt x="210" y="85"/>
                  </a:cubicBezTo>
                  <a:cubicBezTo>
                    <a:pt x="209" y="85"/>
                    <a:pt x="209" y="85"/>
                    <a:pt x="209" y="85"/>
                  </a:cubicBezTo>
                  <a:moveTo>
                    <a:pt x="31" y="88"/>
                  </a:moveTo>
                  <a:cubicBezTo>
                    <a:pt x="31" y="88"/>
                    <a:pt x="31" y="88"/>
                    <a:pt x="31" y="88"/>
                  </a:cubicBezTo>
                  <a:cubicBezTo>
                    <a:pt x="31" y="88"/>
                    <a:pt x="30" y="88"/>
                    <a:pt x="30" y="87"/>
                  </a:cubicBezTo>
                  <a:cubicBezTo>
                    <a:pt x="30" y="87"/>
                    <a:pt x="30" y="87"/>
                    <a:pt x="30" y="87"/>
                  </a:cubicBezTo>
                  <a:cubicBezTo>
                    <a:pt x="31" y="85"/>
                    <a:pt x="32" y="83"/>
                    <a:pt x="33" y="82"/>
                  </a:cubicBezTo>
                  <a:cubicBezTo>
                    <a:pt x="33" y="82"/>
                    <a:pt x="33" y="83"/>
                    <a:pt x="33" y="83"/>
                  </a:cubicBezTo>
                  <a:cubicBezTo>
                    <a:pt x="33" y="84"/>
                    <a:pt x="33" y="84"/>
                    <a:pt x="33" y="85"/>
                  </a:cubicBezTo>
                  <a:cubicBezTo>
                    <a:pt x="32" y="86"/>
                    <a:pt x="32" y="87"/>
                    <a:pt x="31" y="88"/>
                  </a:cubicBezTo>
                  <a:moveTo>
                    <a:pt x="206" y="83"/>
                  </a:moveTo>
                  <a:cubicBezTo>
                    <a:pt x="206" y="82"/>
                    <a:pt x="205" y="82"/>
                    <a:pt x="205" y="82"/>
                  </a:cubicBezTo>
                  <a:cubicBezTo>
                    <a:pt x="206" y="81"/>
                    <a:pt x="206" y="81"/>
                    <a:pt x="206" y="81"/>
                  </a:cubicBezTo>
                  <a:cubicBezTo>
                    <a:pt x="206" y="82"/>
                    <a:pt x="206" y="82"/>
                    <a:pt x="206" y="82"/>
                  </a:cubicBezTo>
                  <a:cubicBezTo>
                    <a:pt x="206" y="83"/>
                    <a:pt x="206" y="83"/>
                    <a:pt x="206" y="83"/>
                  </a:cubicBezTo>
                  <a:moveTo>
                    <a:pt x="27" y="86"/>
                  </a:moveTo>
                  <a:cubicBezTo>
                    <a:pt x="27" y="86"/>
                    <a:pt x="26" y="86"/>
                    <a:pt x="26" y="85"/>
                  </a:cubicBezTo>
                  <a:cubicBezTo>
                    <a:pt x="28" y="82"/>
                    <a:pt x="30" y="78"/>
                    <a:pt x="33" y="75"/>
                  </a:cubicBezTo>
                  <a:cubicBezTo>
                    <a:pt x="33" y="76"/>
                    <a:pt x="33" y="77"/>
                    <a:pt x="33" y="79"/>
                  </a:cubicBezTo>
                  <a:cubicBezTo>
                    <a:pt x="33" y="79"/>
                    <a:pt x="33" y="79"/>
                    <a:pt x="33" y="79"/>
                  </a:cubicBezTo>
                  <a:cubicBezTo>
                    <a:pt x="32" y="79"/>
                    <a:pt x="32" y="79"/>
                    <a:pt x="32" y="79"/>
                  </a:cubicBezTo>
                  <a:cubicBezTo>
                    <a:pt x="30" y="81"/>
                    <a:pt x="29" y="84"/>
                    <a:pt x="27" y="86"/>
                  </a:cubicBezTo>
                  <a:moveTo>
                    <a:pt x="71" y="95"/>
                  </a:moveTo>
                  <a:cubicBezTo>
                    <a:pt x="65" y="86"/>
                    <a:pt x="56" y="80"/>
                    <a:pt x="45" y="76"/>
                  </a:cubicBezTo>
                  <a:cubicBezTo>
                    <a:pt x="46" y="61"/>
                    <a:pt x="51" y="45"/>
                    <a:pt x="61" y="33"/>
                  </a:cubicBezTo>
                  <a:cubicBezTo>
                    <a:pt x="61" y="32"/>
                    <a:pt x="62" y="32"/>
                    <a:pt x="62" y="32"/>
                  </a:cubicBezTo>
                  <a:cubicBezTo>
                    <a:pt x="62" y="32"/>
                    <a:pt x="62" y="32"/>
                    <a:pt x="62" y="32"/>
                  </a:cubicBezTo>
                  <a:cubicBezTo>
                    <a:pt x="62" y="32"/>
                    <a:pt x="62" y="32"/>
                    <a:pt x="62" y="32"/>
                  </a:cubicBezTo>
                  <a:cubicBezTo>
                    <a:pt x="63" y="32"/>
                    <a:pt x="63" y="32"/>
                    <a:pt x="63" y="32"/>
                  </a:cubicBezTo>
                  <a:cubicBezTo>
                    <a:pt x="63" y="32"/>
                    <a:pt x="63" y="32"/>
                    <a:pt x="63" y="32"/>
                  </a:cubicBezTo>
                  <a:cubicBezTo>
                    <a:pt x="63" y="32"/>
                    <a:pt x="63" y="32"/>
                    <a:pt x="64" y="32"/>
                  </a:cubicBezTo>
                  <a:cubicBezTo>
                    <a:pt x="69" y="33"/>
                    <a:pt x="74" y="34"/>
                    <a:pt x="80" y="36"/>
                  </a:cubicBezTo>
                  <a:cubicBezTo>
                    <a:pt x="78" y="38"/>
                    <a:pt x="76" y="39"/>
                    <a:pt x="73" y="41"/>
                  </a:cubicBezTo>
                  <a:cubicBezTo>
                    <a:pt x="71" y="43"/>
                    <a:pt x="70" y="45"/>
                    <a:pt x="70" y="48"/>
                  </a:cubicBezTo>
                  <a:cubicBezTo>
                    <a:pt x="70" y="50"/>
                    <a:pt x="70" y="51"/>
                    <a:pt x="71" y="53"/>
                  </a:cubicBezTo>
                  <a:cubicBezTo>
                    <a:pt x="72" y="54"/>
                    <a:pt x="74" y="56"/>
                    <a:pt x="76" y="56"/>
                  </a:cubicBezTo>
                  <a:cubicBezTo>
                    <a:pt x="78" y="57"/>
                    <a:pt x="81" y="57"/>
                    <a:pt x="83" y="57"/>
                  </a:cubicBezTo>
                  <a:cubicBezTo>
                    <a:pt x="85" y="57"/>
                    <a:pt x="87" y="57"/>
                    <a:pt x="88" y="57"/>
                  </a:cubicBezTo>
                  <a:cubicBezTo>
                    <a:pt x="96" y="55"/>
                    <a:pt x="102" y="50"/>
                    <a:pt x="108" y="47"/>
                  </a:cubicBezTo>
                  <a:cubicBezTo>
                    <a:pt x="112" y="44"/>
                    <a:pt x="118" y="42"/>
                    <a:pt x="122" y="42"/>
                  </a:cubicBezTo>
                  <a:cubicBezTo>
                    <a:pt x="123" y="42"/>
                    <a:pt x="123" y="42"/>
                    <a:pt x="123" y="42"/>
                  </a:cubicBezTo>
                  <a:cubicBezTo>
                    <a:pt x="125" y="42"/>
                    <a:pt x="127" y="43"/>
                    <a:pt x="128" y="44"/>
                  </a:cubicBezTo>
                  <a:cubicBezTo>
                    <a:pt x="128" y="44"/>
                    <a:pt x="128" y="44"/>
                    <a:pt x="128" y="44"/>
                  </a:cubicBezTo>
                  <a:cubicBezTo>
                    <a:pt x="131" y="48"/>
                    <a:pt x="134" y="52"/>
                    <a:pt x="138" y="55"/>
                  </a:cubicBezTo>
                  <a:cubicBezTo>
                    <a:pt x="142" y="57"/>
                    <a:pt x="146" y="59"/>
                    <a:pt x="149" y="61"/>
                  </a:cubicBezTo>
                  <a:cubicBezTo>
                    <a:pt x="164" y="68"/>
                    <a:pt x="177" y="76"/>
                    <a:pt x="190" y="86"/>
                  </a:cubicBezTo>
                  <a:cubicBezTo>
                    <a:pt x="190" y="86"/>
                    <a:pt x="191" y="86"/>
                    <a:pt x="191" y="87"/>
                  </a:cubicBezTo>
                  <a:cubicBezTo>
                    <a:pt x="193" y="88"/>
                    <a:pt x="194" y="89"/>
                    <a:pt x="196" y="90"/>
                  </a:cubicBezTo>
                  <a:cubicBezTo>
                    <a:pt x="197" y="91"/>
                    <a:pt x="198" y="92"/>
                    <a:pt x="199" y="93"/>
                  </a:cubicBezTo>
                  <a:cubicBezTo>
                    <a:pt x="200" y="95"/>
                    <a:pt x="200" y="96"/>
                    <a:pt x="200" y="97"/>
                  </a:cubicBezTo>
                  <a:cubicBezTo>
                    <a:pt x="200" y="99"/>
                    <a:pt x="200" y="100"/>
                    <a:pt x="199" y="101"/>
                  </a:cubicBezTo>
                  <a:cubicBezTo>
                    <a:pt x="198" y="103"/>
                    <a:pt x="195" y="105"/>
                    <a:pt x="193" y="105"/>
                  </a:cubicBezTo>
                  <a:cubicBezTo>
                    <a:pt x="193" y="105"/>
                    <a:pt x="193" y="105"/>
                    <a:pt x="193" y="105"/>
                  </a:cubicBezTo>
                  <a:cubicBezTo>
                    <a:pt x="192" y="105"/>
                    <a:pt x="192" y="105"/>
                    <a:pt x="192" y="105"/>
                  </a:cubicBezTo>
                  <a:cubicBezTo>
                    <a:pt x="191" y="105"/>
                    <a:pt x="189" y="104"/>
                    <a:pt x="188" y="103"/>
                  </a:cubicBezTo>
                  <a:cubicBezTo>
                    <a:pt x="174" y="98"/>
                    <a:pt x="161" y="91"/>
                    <a:pt x="148" y="84"/>
                  </a:cubicBezTo>
                  <a:cubicBezTo>
                    <a:pt x="147" y="83"/>
                    <a:pt x="147" y="83"/>
                    <a:pt x="147" y="83"/>
                  </a:cubicBezTo>
                  <a:cubicBezTo>
                    <a:pt x="146" y="83"/>
                    <a:pt x="145" y="84"/>
                    <a:pt x="145" y="84"/>
                  </a:cubicBezTo>
                  <a:cubicBezTo>
                    <a:pt x="144" y="86"/>
                    <a:pt x="144" y="87"/>
                    <a:pt x="145" y="88"/>
                  </a:cubicBezTo>
                  <a:cubicBezTo>
                    <a:pt x="158" y="95"/>
                    <a:pt x="171" y="102"/>
                    <a:pt x="185" y="107"/>
                  </a:cubicBezTo>
                  <a:cubicBezTo>
                    <a:pt x="185" y="108"/>
                    <a:pt x="185" y="109"/>
                    <a:pt x="185" y="109"/>
                  </a:cubicBezTo>
                  <a:cubicBezTo>
                    <a:pt x="185" y="112"/>
                    <a:pt x="183" y="115"/>
                    <a:pt x="180" y="116"/>
                  </a:cubicBezTo>
                  <a:cubicBezTo>
                    <a:pt x="179" y="117"/>
                    <a:pt x="177" y="118"/>
                    <a:pt x="175" y="118"/>
                  </a:cubicBezTo>
                  <a:cubicBezTo>
                    <a:pt x="173" y="118"/>
                    <a:pt x="172" y="117"/>
                    <a:pt x="170" y="117"/>
                  </a:cubicBezTo>
                  <a:cubicBezTo>
                    <a:pt x="167" y="116"/>
                    <a:pt x="163" y="114"/>
                    <a:pt x="160" y="112"/>
                  </a:cubicBezTo>
                  <a:cubicBezTo>
                    <a:pt x="155" y="109"/>
                    <a:pt x="150" y="105"/>
                    <a:pt x="145" y="102"/>
                  </a:cubicBezTo>
                  <a:cubicBezTo>
                    <a:pt x="146" y="101"/>
                    <a:pt x="146" y="100"/>
                    <a:pt x="145" y="100"/>
                  </a:cubicBezTo>
                  <a:cubicBezTo>
                    <a:pt x="145" y="99"/>
                    <a:pt x="144" y="99"/>
                    <a:pt x="143" y="99"/>
                  </a:cubicBezTo>
                  <a:cubicBezTo>
                    <a:pt x="143" y="99"/>
                    <a:pt x="142" y="99"/>
                    <a:pt x="142" y="99"/>
                  </a:cubicBezTo>
                  <a:cubicBezTo>
                    <a:pt x="141" y="99"/>
                    <a:pt x="140" y="100"/>
                    <a:pt x="140" y="100"/>
                  </a:cubicBezTo>
                  <a:cubicBezTo>
                    <a:pt x="139" y="101"/>
                    <a:pt x="139" y="102"/>
                    <a:pt x="139" y="102"/>
                  </a:cubicBezTo>
                  <a:cubicBezTo>
                    <a:pt x="139" y="103"/>
                    <a:pt x="139" y="104"/>
                    <a:pt x="140" y="104"/>
                  </a:cubicBezTo>
                  <a:cubicBezTo>
                    <a:pt x="146" y="108"/>
                    <a:pt x="151" y="112"/>
                    <a:pt x="157" y="116"/>
                  </a:cubicBezTo>
                  <a:cubicBezTo>
                    <a:pt x="160" y="118"/>
                    <a:pt x="164" y="120"/>
                    <a:pt x="167" y="121"/>
                  </a:cubicBezTo>
                  <a:cubicBezTo>
                    <a:pt x="167" y="122"/>
                    <a:pt x="167" y="122"/>
                    <a:pt x="167" y="122"/>
                  </a:cubicBezTo>
                  <a:cubicBezTo>
                    <a:pt x="167" y="123"/>
                    <a:pt x="167" y="124"/>
                    <a:pt x="167" y="125"/>
                  </a:cubicBezTo>
                  <a:cubicBezTo>
                    <a:pt x="167" y="126"/>
                    <a:pt x="166" y="126"/>
                    <a:pt x="165" y="127"/>
                  </a:cubicBezTo>
                  <a:cubicBezTo>
                    <a:pt x="164" y="129"/>
                    <a:pt x="162" y="130"/>
                    <a:pt x="159" y="130"/>
                  </a:cubicBezTo>
                  <a:cubicBezTo>
                    <a:pt x="158" y="130"/>
                    <a:pt x="157" y="130"/>
                    <a:pt x="157" y="129"/>
                  </a:cubicBezTo>
                  <a:cubicBezTo>
                    <a:pt x="153" y="129"/>
                    <a:pt x="150" y="126"/>
                    <a:pt x="147" y="124"/>
                  </a:cubicBezTo>
                  <a:cubicBezTo>
                    <a:pt x="143" y="121"/>
                    <a:pt x="139" y="119"/>
                    <a:pt x="136" y="116"/>
                  </a:cubicBezTo>
                  <a:cubicBezTo>
                    <a:pt x="135" y="116"/>
                    <a:pt x="135" y="116"/>
                    <a:pt x="134" y="116"/>
                  </a:cubicBezTo>
                  <a:cubicBezTo>
                    <a:pt x="134" y="116"/>
                    <a:pt x="133" y="116"/>
                    <a:pt x="132" y="117"/>
                  </a:cubicBezTo>
                  <a:cubicBezTo>
                    <a:pt x="132" y="118"/>
                    <a:pt x="132" y="119"/>
                    <a:pt x="133" y="120"/>
                  </a:cubicBezTo>
                  <a:cubicBezTo>
                    <a:pt x="137" y="123"/>
                    <a:pt x="140" y="125"/>
                    <a:pt x="144" y="128"/>
                  </a:cubicBezTo>
                  <a:cubicBezTo>
                    <a:pt x="145" y="129"/>
                    <a:pt x="146" y="129"/>
                    <a:pt x="147" y="130"/>
                  </a:cubicBezTo>
                  <a:cubicBezTo>
                    <a:pt x="148" y="131"/>
                    <a:pt x="148" y="132"/>
                    <a:pt x="149" y="133"/>
                  </a:cubicBezTo>
                  <a:cubicBezTo>
                    <a:pt x="149" y="134"/>
                    <a:pt x="149" y="135"/>
                    <a:pt x="149" y="135"/>
                  </a:cubicBezTo>
                  <a:cubicBezTo>
                    <a:pt x="149" y="136"/>
                    <a:pt x="149" y="136"/>
                    <a:pt x="149" y="136"/>
                  </a:cubicBezTo>
                  <a:cubicBezTo>
                    <a:pt x="149" y="138"/>
                    <a:pt x="148" y="139"/>
                    <a:pt x="147" y="140"/>
                  </a:cubicBezTo>
                  <a:cubicBezTo>
                    <a:pt x="146" y="140"/>
                    <a:pt x="145" y="141"/>
                    <a:pt x="144" y="141"/>
                  </a:cubicBezTo>
                  <a:cubicBezTo>
                    <a:pt x="143" y="141"/>
                    <a:pt x="143" y="141"/>
                    <a:pt x="143" y="141"/>
                  </a:cubicBezTo>
                  <a:cubicBezTo>
                    <a:pt x="143" y="141"/>
                    <a:pt x="143" y="141"/>
                    <a:pt x="143" y="141"/>
                  </a:cubicBezTo>
                  <a:cubicBezTo>
                    <a:pt x="142" y="141"/>
                    <a:pt x="141" y="141"/>
                    <a:pt x="140" y="140"/>
                  </a:cubicBezTo>
                  <a:cubicBezTo>
                    <a:pt x="140" y="140"/>
                    <a:pt x="140" y="140"/>
                    <a:pt x="140" y="140"/>
                  </a:cubicBezTo>
                  <a:cubicBezTo>
                    <a:pt x="134" y="138"/>
                    <a:pt x="132" y="136"/>
                    <a:pt x="126" y="133"/>
                  </a:cubicBezTo>
                  <a:cubicBezTo>
                    <a:pt x="126" y="133"/>
                    <a:pt x="126" y="133"/>
                    <a:pt x="126" y="133"/>
                  </a:cubicBezTo>
                  <a:cubicBezTo>
                    <a:pt x="127" y="132"/>
                    <a:pt x="127" y="131"/>
                    <a:pt x="128" y="129"/>
                  </a:cubicBezTo>
                  <a:cubicBezTo>
                    <a:pt x="128" y="128"/>
                    <a:pt x="129" y="126"/>
                    <a:pt x="129" y="125"/>
                  </a:cubicBezTo>
                  <a:cubicBezTo>
                    <a:pt x="129" y="125"/>
                    <a:pt x="129" y="125"/>
                    <a:pt x="129" y="125"/>
                  </a:cubicBezTo>
                  <a:cubicBezTo>
                    <a:pt x="129" y="123"/>
                    <a:pt x="128" y="121"/>
                    <a:pt x="127" y="119"/>
                  </a:cubicBezTo>
                  <a:cubicBezTo>
                    <a:pt x="126" y="118"/>
                    <a:pt x="125" y="117"/>
                    <a:pt x="123" y="116"/>
                  </a:cubicBezTo>
                  <a:cubicBezTo>
                    <a:pt x="122" y="115"/>
                    <a:pt x="120" y="115"/>
                    <a:pt x="119" y="115"/>
                  </a:cubicBezTo>
                  <a:cubicBezTo>
                    <a:pt x="119" y="115"/>
                    <a:pt x="119" y="115"/>
                    <a:pt x="119" y="115"/>
                  </a:cubicBezTo>
                  <a:cubicBezTo>
                    <a:pt x="118" y="115"/>
                    <a:pt x="118" y="115"/>
                    <a:pt x="117" y="115"/>
                  </a:cubicBezTo>
                  <a:cubicBezTo>
                    <a:pt x="118" y="113"/>
                    <a:pt x="118" y="112"/>
                    <a:pt x="118" y="110"/>
                  </a:cubicBezTo>
                  <a:cubicBezTo>
                    <a:pt x="118" y="109"/>
                    <a:pt x="118" y="108"/>
                    <a:pt x="118" y="108"/>
                  </a:cubicBezTo>
                  <a:cubicBezTo>
                    <a:pt x="117" y="104"/>
                    <a:pt x="114" y="101"/>
                    <a:pt x="110" y="100"/>
                  </a:cubicBezTo>
                  <a:cubicBezTo>
                    <a:pt x="110" y="100"/>
                    <a:pt x="110" y="100"/>
                    <a:pt x="110" y="100"/>
                  </a:cubicBezTo>
                  <a:cubicBezTo>
                    <a:pt x="110" y="100"/>
                    <a:pt x="110" y="100"/>
                    <a:pt x="110" y="100"/>
                  </a:cubicBezTo>
                  <a:cubicBezTo>
                    <a:pt x="110" y="100"/>
                    <a:pt x="110" y="100"/>
                    <a:pt x="110" y="100"/>
                  </a:cubicBezTo>
                  <a:cubicBezTo>
                    <a:pt x="109" y="100"/>
                    <a:pt x="109" y="100"/>
                    <a:pt x="109" y="100"/>
                  </a:cubicBezTo>
                  <a:cubicBezTo>
                    <a:pt x="107" y="100"/>
                    <a:pt x="106" y="100"/>
                    <a:pt x="105" y="101"/>
                  </a:cubicBezTo>
                  <a:cubicBezTo>
                    <a:pt x="104" y="99"/>
                    <a:pt x="103" y="98"/>
                    <a:pt x="102" y="96"/>
                  </a:cubicBezTo>
                  <a:cubicBezTo>
                    <a:pt x="101" y="95"/>
                    <a:pt x="99" y="94"/>
                    <a:pt x="98" y="93"/>
                  </a:cubicBezTo>
                  <a:cubicBezTo>
                    <a:pt x="97" y="92"/>
                    <a:pt x="96" y="92"/>
                    <a:pt x="94" y="92"/>
                  </a:cubicBezTo>
                  <a:cubicBezTo>
                    <a:pt x="92" y="92"/>
                    <a:pt x="90" y="93"/>
                    <a:pt x="88" y="95"/>
                  </a:cubicBezTo>
                  <a:cubicBezTo>
                    <a:pt x="87" y="93"/>
                    <a:pt x="86" y="91"/>
                    <a:pt x="85" y="90"/>
                  </a:cubicBezTo>
                  <a:cubicBezTo>
                    <a:pt x="83" y="89"/>
                    <a:pt x="81" y="88"/>
                    <a:pt x="79" y="88"/>
                  </a:cubicBezTo>
                  <a:cubicBezTo>
                    <a:pt x="79" y="88"/>
                    <a:pt x="78" y="88"/>
                    <a:pt x="78" y="89"/>
                  </a:cubicBezTo>
                  <a:cubicBezTo>
                    <a:pt x="78" y="89"/>
                    <a:pt x="78" y="89"/>
                    <a:pt x="78" y="89"/>
                  </a:cubicBezTo>
                  <a:cubicBezTo>
                    <a:pt x="78" y="89"/>
                    <a:pt x="78" y="89"/>
                    <a:pt x="78" y="89"/>
                  </a:cubicBezTo>
                  <a:cubicBezTo>
                    <a:pt x="76" y="89"/>
                    <a:pt x="75" y="90"/>
                    <a:pt x="74" y="91"/>
                  </a:cubicBezTo>
                  <a:cubicBezTo>
                    <a:pt x="73" y="92"/>
                    <a:pt x="72" y="94"/>
                    <a:pt x="71" y="95"/>
                  </a:cubicBezTo>
                  <a:cubicBezTo>
                    <a:pt x="71" y="95"/>
                    <a:pt x="71" y="95"/>
                    <a:pt x="71" y="95"/>
                  </a:cubicBezTo>
                  <a:moveTo>
                    <a:pt x="83" y="53"/>
                  </a:moveTo>
                  <a:cubicBezTo>
                    <a:pt x="81" y="53"/>
                    <a:pt x="79" y="52"/>
                    <a:pt x="77" y="52"/>
                  </a:cubicBezTo>
                  <a:cubicBezTo>
                    <a:pt x="76" y="51"/>
                    <a:pt x="76" y="51"/>
                    <a:pt x="75" y="50"/>
                  </a:cubicBezTo>
                  <a:cubicBezTo>
                    <a:pt x="75" y="50"/>
                    <a:pt x="75" y="49"/>
                    <a:pt x="75" y="48"/>
                  </a:cubicBezTo>
                  <a:cubicBezTo>
                    <a:pt x="75" y="47"/>
                    <a:pt x="75" y="46"/>
                    <a:pt x="76" y="45"/>
                  </a:cubicBezTo>
                  <a:cubicBezTo>
                    <a:pt x="81" y="41"/>
                    <a:pt x="85" y="38"/>
                    <a:pt x="88" y="34"/>
                  </a:cubicBezTo>
                  <a:cubicBezTo>
                    <a:pt x="90" y="32"/>
                    <a:pt x="92" y="30"/>
                    <a:pt x="94" y="29"/>
                  </a:cubicBezTo>
                  <a:cubicBezTo>
                    <a:pt x="95" y="28"/>
                    <a:pt x="97" y="27"/>
                    <a:pt x="99" y="26"/>
                  </a:cubicBezTo>
                  <a:cubicBezTo>
                    <a:pt x="108" y="24"/>
                    <a:pt x="117" y="22"/>
                    <a:pt x="125" y="22"/>
                  </a:cubicBezTo>
                  <a:cubicBezTo>
                    <a:pt x="136" y="22"/>
                    <a:pt x="147" y="24"/>
                    <a:pt x="157" y="28"/>
                  </a:cubicBezTo>
                  <a:cubicBezTo>
                    <a:pt x="162" y="31"/>
                    <a:pt x="168" y="33"/>
                    <a:pt x="174" y="34"/>
                  </a:cubicBezTo>
                  <a:cubicBezTo>
                    <a:pt x="174" y="34"/>
                    <a:pt x="174" y="34"/>
                    <a:pt x="174" y="34"/>
                  </a:cubicBezTo>
                  <a:cubicBezTo>
                    <a:pt x="175" y="34"/>
                    <a:pt x="176" y="34"/>
                    <a:pt x="176" y="34"/>
                  </a:cubicBezTo>
                  <a:cubicBezTo>
                    <a:pt x="182" y="34"/>
                    <a:pt x="188" y="32"/>
                    <a:pt x="192" y="28"/>
                  </a:cubicBezTo>
                  <a:cubicBezTo>
                    <a:pt x="192" y="28"/>
                    <a:pt x="192" y="28"/>
                    <a:pt x="192" y="28"/>
                  </a:cubicBezTo>
                  <a:cubicBezTo>
                    <a:pt x="197" y="34"/>
                    <a:pt x="201" y="41"/>
                    <a:pt x="204" y="48"/>
                  </a:cubicBezTo>
                  <a:cubicBezTo>
                    <a:pt x="207" y="56"/>
                    <a:pt x="209" y="65"/>
                    <a:pt x="210" y="74"/>
                  </a:cubicBezTo>
                  <a:cubicBezTo>
                    <a:pt x="204" y="77"/>
                    <a:pt x="198" y="79"/>
                    <a:pt x="193" y="82"/>
                  </a:cubicBezTo>
                  <a:cubicBezTo>
                    <a:pt x="180" y="72"/>
                    <a:pt x="166" y="63"/>
                    <a:pt x="151" y="56"/>
                  </a:cubicBezTo>
                  <a:cubicBezTo>
                    <a:pt x="148" y="55"/>
                    <a:pt x="144" y="53"/>
                    <a:pt x="141" y="51"/>
                  </a:cubicBezTo>
                  <a:cubicBezTo>
                    <a:pt x="137" y="48"/>
                    <a:pt x="134" y="44"/>
                    <a:pt x="131" y="40"/>
                  </a:cubicBezTo>
                  <a:cubicBezTo>
                    <a:pt x="131" y="39"/>
                    <a:pt x="130" y="39"/>
                    <a:pt x="129" y="39"/>
                  </a:cubicBezTo>
                  <a:cubicBezTo>
                    <a:pt x="127" y="38"/>
                    <a:pt x="125" y="37"/>
                    <a:pt x="123" y="37"/>
                  </a:cubicBezTo>
                  <a:cubicBezTo>
                    <a:pt x="123" y="37"/>
                    <a:pt x="123" y="37"/>
                    <a:pt x="123" y="37"/>
                  </a:cubicBezTo>
                  <a:cubicBezTo>
                    <a:pt x="117" y="37"/>
                    <a:pt x="111" y="40"/>
                    <a:pt x="106" y="42"/>
                  </a:cubicBezTo>
                  <a:cubicBezTo>
                    <a:pt x="99" y="46"/>
                    <a:pt x="93" y="51"/>
                    <a:pt x="87" y="52"/>
                  </a:cubicBezTo>
                  <a:cubicBezTo>
                    <a:pt x="86" y="53"/>
                    <a:pt x="85" y="53"/>
                    <a:pt x="83" y="53"/>
                  </a:cubicBezTo>
                  <a:moveTo>
                    <a:pt x="38" y="85"/>
                  </a:moveTo>
                  <a:cubicBezTo>
                    <a:pt x="38" y="84"/>
                    <a:pt x="38" y="84"/>
                    <a:pt x="38" y="84"/>
                  </a:cubicBezTo>
                  <a:cubicBezTo>
                    <a:pt x="38" y="84"/>
                    <a:pt x="38" y="83"/>
                    <a:pt x="38" y="83"/>
                  </a:cubicBezTo>
                  <a:cubicBezTo>
                    <a:pt x="38" y="81"/>
                    <a:pt x="38" y="80"/>
                    <a:pt x="38" y="79"/>
                  </a:cubicBezTo>
                  <a:cubicBezTo>
                    <a:pt x="38" y="60"/>
                    <a:pt x="44" y="42"/>
                    <a:pt x="54" y="27"/>
                  </a:cubicBezTo>
                  <a:cubicBezTo>
                    <a:pt x="56" y="25"/>
                    <a:pt x="57" y="23"/>
                    <a:pt x="59" y="23"/>
                  </a:cubicBezTo>
                  <a:cubicBezTo>
                    <a:pt x="59" y="22"/>
                    <a:pt x="60" y="22"/>
                    <a:pt x="61" y="22"/>
                  </a:cubicBezTo>
                  <a:cubicBezTo>
                    <a:pt x="62" y="22"/>
                    <a:pt x="63" y="23"/>
                    <a:pt x="63" y="23"/>
                  </a:cubicBezTo>
                  <a:cubicBezTo>
                    <a:pt x="63" y="24"/>
                    <a:pt x="64" y="24"/>
                    <a:pt x="64" y="26"/>
                  </a:cubicBezTo>
                  <a:cubicBezTo>
                    <a:pt x="64" y="26"/>
                    <a:pt x="64" y="26"/>
                    <a:pt x="64" y="27"/>
                  </a:cubicBezTo>
                  <a:cubicBezTo>
                    <a:pt x="63" y="27"/>
                    <a:pt x="63" y="27"/>
                    <a:pt x="63" y="27"/>
                  </a:cubicBezTo>
                  <a:cubicBezTo>
                    <a:pt x="62" y="27"/>
                    <a:pt x="62" y="27"/>
                    <a:pt x="61" y="27"/>
                  </a:cubicBezTo>
                  <a:cubicBezTo>
                    <a:pt x="61" y="27"/>
                    <a:pt x="61" y="27"/>
                    <a:pt x="61" y="27"/>
                  </a:cubicBezTo>
                  <a:cubicBezTo>
                    <a:pt x="61" y="27"/>
                    <a:pt x="61" y="27"/>
                    <a:pt x="61" y="27"/>
                  </a:cubicBezTo>
                  <a:cubicBezTo>
                    <a:pt x="60" y="27"/>
                    <a:pt x="59" y="28"/>
                    <a:pt x="59" y="28"/>
                  </a:cubicBezTo>
                  <a:cubicBezTo>
                    <a:pt x="58" y="29"/>
                    <a:pt x="58" y="29"/>
                    <a:pt x="57" y="30"/>
                  </a:cubicBezTo>
                  <a:cubicBezTo>
                    <a:pt x="46" y="43"/>
                    <a:pt x="40" y="61"/>
                    <a:pt x="40" y="78"/>
                  </a:cubicBezTo>
                  <a:cubicBezTo>
                    <a:pt x="40" y="78"/>
                    <a:pt x="40" y="78"/>
                    <a:pt x="40" y="78"/>
                  </a:cubicBezTo>
                  <a:cubicBezTo>
                    <a:pt x="40" y="79"/>
                    <a:pt x="41" y="80"/>
                    <a:pt x="42" y="81"/>
                  </a:cubicBezTo>
                  <a:cubicBezTo>
                    <a:pt x="43" y="81"/>
                    <a:pt x="43" y="81"/>
                    <a:pt x="43" y="81"/>
                  </a:cubicBezTo>
                  <a:cubicBezTo>
                    <a:pt x="42" y="82"/>
                    <a:pt x="41" y="83"/>
                    <a:pt x="40" y="84"/>
                  </a:cubicBezTo>
                  <a:cubicBezTo>
                    <a:pt x="39" y="85"/>
                    <a:pt x="39" y="85"/>
                    <a:pt x="39" y="85"/>
                  </a:cubicBezTo>
                  <a:cubicBezTo>
                    <a:pt x="38" y="85"/>
                    <a:pt x="38" y="85"/>
                    <a:pt x="38" y="85"/>
                  </a:cubicBezTo>
                  <a:moveTo>
                    <a:pt x="189" y="24"/>
                  </a:moveTo>
                  <a:cubicBezTo>
                    <a:pt x="189" y="24"/>
                    <a:pt x="189" y="24"/>
                    <a:pt x="189" y="23"/>
                  </a:cubicBezTo>
                  <a:cubicBezTo>
                    <a:pt x="189" y="22"/>
                    <a:pt x="189" y="21"/>
                    <a:pt x="190" y="20"/>
                  </a:cubicBezTo>
                  <a:cubicBezTo>
                    <a:pt x="190" y="19"/>
                    <a:pt x="191" y="18"/>
                    <a:pt x="191" y="18"/>
                  </a:cubicBezTo>
                  <a:cubicBezTo>
                    <a:pt x="191" y="18"/>
                    <a:pt x="191" y="18"/>
                    <a:pt x="191" y="18"/>
                  </a:cubicBezTo>
                  <a:cubicBezTo>
                    <a:pt x="192" y="18"/>
                    <a:pt x="193" y="18"/>
                    <a:pt x="195" y="19"/>
                  </a:cubicBezTo>
                  <a:cubicBezTo>
                    <a:pt x="201" y="22"/>
                    <a:pt x="211" y="34"/>
                    <a:pt x="218" y="65"/>
                  </a:cubicBezTo>
                  <a:cubicBezTo>
                    <a:pt x="219" y="67"/>
                    <a:pt x="219" y="69"/>
                    <a:pt x="219" y="71"/>
                  </a:cubicBezTo>
                  <a:cubicBezTo>
                    <a:pt x="219" y="74"/>
                    <a:pt x="219" y="77"/>
                    <a:pt x="218" y="79"/>
                  </a:cubicBezTo>
                  <a:cubicBezTo>
                    <a:pt x="217" y="80"/>
                    <a:pt x="217" y="80"/>
                    <a:pt x="217" y="80"/>
                  </a:cubicBezTo>
                  <a:cubicBezTo>
                    <a:pt x="217" y="80"/>
                    <a:pt x="216" y="81"/>
                    <a:pt x="216" y="81"/>
                  </a:cubicBezTo>
                  <a:cubicBezTo>
                    <a:pt x="215" y="81"/>
                    <a:pt x="214" y="81"/>
                    <a:pt x="214" y="81"/>
                  </a:cubicBezTo>
                  <a:cubicBezTo>
                    <a:pt x="213" y="81"/>
                    <a:pt x="213" y="81"/>
                    <a:pt x="212" y="81"/>
                  </a:cubicBezTo>
                  <a:cubicBezTo>
                    <a:pt x="212" y="81"/>
                    <a:pt x="212" y="81"/>
                    <a:pt x="212" y="81"/>
                  </a:cubicBezTo>
                  <a:cubicBezTo>
                    <a:pt x="212" y="81"/>
                    <a:pt x="212" y="81"/>
                    <a:pt x="212" y="81"/>
                  </a:cubicBezTo>
                  <a:cubicBezTo>
                    <a:pt x="211" y="80"/>
                    <a:pt x="211" y="80"/>
                    <a:pt x="210" y="79"/>
                  </a:cubicBezTo>
                  <a:cubicBezTo>
                    <a:pt x="211" y="79"/>
                    <a:pt x="212" y="79"/>
                    <a:pt x="213" y="78"/>
                  </a:cubicBezTo>
                  <a:cubicBezTo>
                    <a:pt x="213" y="78"/>
                    <a:pt x="213" y="78"/>
                    <a:pt x="213" y="78"/>
                  </a:cubicBezTo>
                  <a:cubicBezTo>
                    <a:pt x="214" y="78"/>
                    <a:pt x="215" y="77"/>
                    <a:pt x="215" y="76"/>
                  </a:cubicBezTo>
                  <a:cubicBezTo>
                    <a:pt x="214" y="66"/>
                    <a:pt x="212" y="56"/>
                    <a:pt x="208" y="46"/>
                  </a:cubicBezTo>
                  <a:cubicBezTo>
                    <a:pt x="205" y="38"/>
                    <a:pt x="201" y="30"/>
                    <a:pt x="194" y="24"/>
                  </a:cubicBezTo>
                  <a:cubicBezTo>
                    <a:pt x="194" y="23"/>
                    <a:pt x="193" y="23"/>
                    <a:pt x="193" y="23"/>
                  </a:cubicBezTo>
                  <a:cubicBezTo>
                    <a:pt x="193" y="23"/>
                    <a:pt x="193" y="23"/>
                    <a:pt x="193" y="23"/>
                  </a:cubicBezTo>
                  <a:cubicBezTo>
                    <a:pt x="192" y="23"/>
                    <a:pt x="192" y="23"/>
                    <a:pt x="192" y="23"/>
                  </a:cubicBezTo>
                  <a:cubicBezTo>
                    <a:pt x="192" y="23"/>
                    <a:pt x="192" y="23"/>
                    <a:pt x="192" y="23"/>
                  </a:cubicBezTo>
                  <a:cubicBezTo>
                    <a:pt x="191" y="23"/>
                    <a:pt x="190" y="23"/>
                    <a:pt x="190" y="24"/>
                  </a:cubicBezTo>
                  <a:cubicBezTo>
                    <a:pt x="190" y="24"/>
                    <a:pt x="190" y="24"/>
                    <a:pt x="190" y="24"/>
                  </a:cubicBezTo>
                  <a:cubicBezTo>
                    <a:pt x="189" y="24"/>
                    <a:pt x="189" y="24"/>
                    <a:pt x="189" y="24"/>
                  </a:cubicBezTo>
                  <a:moveTo>
                    <a:pt x="192" y="13"/>
                  </a:moveTo>
                  <a:cubicBezTo>
                    <a:pt x="192" y="12"/>
                    <a:pt x="192" y="12"/>
                    <a:pt x="192" y="12"/>
                  </a:cubicBezTo>
                  <a:cubicBezTo>
                    <a:pt x="192" y="13"/>
                    <a:pt x="192" y="13"/>
                    <a:pt x="192" y="13"/>
                  </a:cubicBezTo>
                  <a:moveTo>
                    <a:pt x="219" y="0"/>
                  </a:moveTo>
                  <a:cubicBezTo>
                    <a:pt x="219" y="0"/>
                    <a:pt x="218" y="0"/>
                    <a:pt x="218" y="0"/>
                  </a:cubicBezTo>
                  <a:cubicBezTo>
                    <a:pt x="217" y="1"/>
                    <a:pt x="215" y="2"/>
                    <a:pt x="212" y="3"/>
                  </a:cubicBezTo>
                  <a:cubicBezTo>
                    <a:pt x="208" y="5"/>
                    <a:pt x="202" y="8"/>
                    <a:pt x="198" y="9"/>
                  </a:cubicBezTo>
                  <a:cubicBezTo>
                    <a:pt x="196" y="10"/>
                    <a:pt x="194" y="11"/>
                    <a:pt x="193" y="12"/>
                  </a:cubicBezTo>
                  <a:cubicBezTo>
                    <a:pt x="192" y="12"/>
                    <a:pt x="191" y="12"/>
                    <a:pt x="191" y="12"/>
                  </a:cubicBezTo>
                  <a:cubicBezTo>
                    <a:pt x="190" y="12"/>
                    <a:pt x="190" y="12"/>
                    <a:pt x="190" y="12"/>
                  </a:cubicBezTo>
                  <a:cubicBezTo>
                    <a:pt x="190" y="13"/>
                    <a:pt x="190" y="13"/>
                    <a:pt x="190" y="13"/>
                  </a:cubicBezTo>
                  <a:cubicBezTo>
                    <a:pt x="190" y="13"/>
                    <a:pt x="190" y="13"/>
                    <a:pt x="190" y="13"/>
                  </a:cubicBezTo>
                  <a:cubicBezTo>
                    <a:pt x="189" y="13"/>
                    <a:pt x="189" y="13"/>
                    <a:pt x="189" y="13"/>
                  </a:cubicBezTo>
                  <a:cubicBezTo>
                    <a:pt x="189" y="13"/>
                    <a:pt x="189" y="13"/>
                    <a:pt x="189" y="13"/>
                  </a:cubicBezTo>
                  <a:cubicBezTo>
                    <a:pt x="187" y="14"/>
                    <a:pt x="186" y="16"/>
                    <a:pt x="185" y="18"/>
                  </a:cubicBezTo>
                  <a:cubicBezTo>
                    <a:pt x="185" y="19"/>
                    <a:pt x="184" y="21"/>
                    <a:pt x="184" y="23"/>
                  </a:cubicBezTo>
                  <a:cubicBezTo>
                    <a:pt x="184" y="24"/>
                    <a:pt x="185" y="25"/>
                    <a:pt x="185" y="26"/>
                  </a:cubicBezTo>
                  <a:cubicBezTo>
                    <a:pt x="185" y="27"/>
                    <a:pt x="185" y="27"/>
                    <a:pt x="185" y="27"/>
                  </a:cubicBezTo>
                  <a:cubicBezTo>
                    <a:pt x="182" y="28"/>
                    <a:pt x="179" y="29"/>
                    <a:pt x="176" y="29"/>
                  </a:cubicBezTo>
                  <a:cubicBezTo>
                    <a:pt x="176" y="29"/>
                    <a:pt x="176" y="29"/>
                    <a:pt x="176" y="29"/>
                  </a:cubicBezTo>
                  <a:cubicBezTo>
                    <a:pt x="176" y="29"/>
                    <a:pt x="175" y="29"/>
                    <a:pt x="175" y="29"/>
                  </a:cubicBezTo>
                  <a:cubicBezTo>
                    <a:pt x="175" y="29"/>
                    <a:pt x="175" y="29"/>
                    <a:pt x="175" y="29"/>
                  </a:cubicBezTo>
                  <a:cubicBezTo>
                    <a:pt x="169" y="29"/>
                    <a:pt x="164" y="26"/>
                    <a:pt x="159" y="24"/>
                  </a:cubicBezTo>
                  <a:cubicBezTo>
                    <a:pt x="148" y="20"/>
                    <a:pt x="137" y="18"/>
                    <a:pt x="125" y="18"/>
                  </a:cubicBezTo>
                  <a:cubicBezTo>
                    <a:pt x="116" y="18"/>
                    <a:pt x="107" y="19"/>
                    <a:pt x="98" y="22"/>
                  </a:cubicBezTo>
                  <a:cubicBezTo>
                    <a:pt x="96" y="23"/>
                    <a:pt x="93" y="23"/>
                    <a:pt x="91" y="25"/>
                  </a:cubicBezTo>
                  <a:cubicBezTo>
                    <a:pt x="89" y="27"/>
                    <a:pt x="87" y="29"/>
                    <a:pt x="85" y="31"/>
                  </a:cubicBezTo>
                  <a:cubicBezTo>
                    <a:pt x="84" y="31"/>
                    <a:pt x="84" y="31"/>
                    <a:pt x="84" y="32"/>
                  </a:cubicBezTo>
                  <a:cubicBezTo>
                    <a:pt x="83" y="32"/>
                    <a:pt x="83" y="32"/>
                    <a:pt x="83" y="32"/>
                  </a:cubicBezTo>
                  <a:cubicBezTo>
                    <a:pt x="78" y="30"/>
                    <a:pt x="73" y="29"/>
                    <a:pt x="68" y="28"/>
                  </a:cubicBezTo>
                  <a:cubicBezTo>
                    <a:pt x="68" y="27"/>
                    <a:pt x="68" y="26"/>
                    <a:pt x="68" y="26"/>
                  </a:cubicBezTo>
                  <a:cubicBezTo>
                    <a:pt x="68" y="24"/>
                    <a:pt x="68" y="22"/>
                    <a:pt x="67" y="20"/>
                  </a:cubicBezTo>
                  <a:cubicBezTo>
                    <a:pt x="66" y="20"/>
                    <a:pt x="66" y="19"/>
                    <a:pt x="65" y="19"/>
                  </a:cubicBezTo>
                  <a:cubicBezTo>
                    <a:pt x="65" y="18"/>
                    <a:pt x="65" y="18"/>
                    <a:pt x="64" y="17"/>
                  </a:cubicBezTo>
                  <a:cubicBezTo>
                    <a:pt x="64" y="17"/>
                    <a:pt x="62" y="16"/>
                    <a:pt x="61" y="15"/>
                  </a:cubicBezTo>
                  <a:cubicBezTo>
                    <a:pt x="55" y="12"/>
                    <a:pt x="46" y="7"/>
                    <a:pt x="40" y="4"/>
                  </a:cubicBezTo>
                  <a:cubicBezTo>
                    <a:pt x="40" y="4"/>
                    <a:pt x="40" y="4"/>
                    <a:pt x="40" y="4"/>
                  </a:cubicBezTo>
                  <a:cubicBezTo>
                    <a:pt x="40" y="4"/>
                    <a:pt x="39" y="4"/>
                    <a:pt x="39" y="4"/>
                  </a:cubicBezTo>
                  <a:cubicBezTo>
                    <a:pt x="38" y="4"/>
                    <a:pt x="37" y="4"/>
                    <a:pt x="37" y="5"/>
                  </a:cubicBezTo>
                  <a:cubicBezTo>
                    <a:pt x="36" y="6"/>
                    <a:pt x="36" y="7"/>
                    <a:pt x="38" y="8"/>
                  </a:cubicBezTo>
                  <a:cubicBezTo>
                    <a:pt x="38" y="8"/>
                    <a:pt x="38" y="8"/>
                    <a:pt x="38" y="8"/>
                  </a:cubicBezTo>
                  <a:cubicBezTo>
                    <a:pt x="38" y="8"/>
                    <a:pt x="38" y="8"/>
                    <a:pt x="38" y="8"/>
                  </a:cubicBezTo>
                  <a:cubicBezTo>
                    <a:pt x="41" y="10"/>
                    <a:pt x="47" y="13"/>
                    <a:pt x="52" y="16"/>
                  </a:cubicBezTo>
                  <a:cubicBezTo>
                    <a:pt x="53" y="17"/>
                    <a:pt x="55" y="18"/>
                    <a:pt x="56" y="18"/>
                  </a:cubicBezTo>
                  <a:cubicBezTo>
                    <a:pt x="53" y="20"/>
                    <a:pt x="52" y="22"/>
                    <a:pt x="50" y="24"/>
                  </a:cubicBezTo>
                  <a:cubicBezTo>
                    <a:pt x="40" y="39"/>
                    <a:pt x="34" y="56"/>
                    <a:pt x="33" y="73"/>
                  </a:cubicBezTo>
                  <a:cubicBezTo>
                    <a:pt x="33" y="73"/>
                    <a:pt x="33" y="73"/>
                    <a:pt x="33" y="73"/>
                  </a:cubicBezTo>
                  <a:cubicBezTo>
                    <a:pt x="33" y="73"/>
                    <a:pt x="33" y="73"/>
                    <a:pt x="32" y="73"/>
                  </a:cubicBezTo>
                  <a:cubicBezTo>
                    <a:pt x="32" y="73"/>
                    <a:pt x="32" y="73"/>
                    <a:pt x="31" y="73"/>
                  </a:cubicBezTo>
                  <a:cubicBezTo>
                    <a:pt x="28" y="76"/>
                    <a:pt x="26" y="80"/>
                    <a:pt x="23" y="84"/>
                  </a:cubicBezTo>
                  <a:cubicBezTo>
                    <a:pt x="22" y="84"/>
                    <a:pt x="21" y="83"/>
                    <a:pt x="20" y="83"/>
                  </a:cubicBezTo>
                  <a:cubicBezTo>
                    <a:pt x="23" y="78"/>
                    <a:pt x="26" y="74"/>
                    <a:pt x="30" y="70"/>
                  </a:cubicBezTo>
                  <a:cubicBezTo>
                    <a:pt x="30" y="70"/>
                    <a:pt x="30" y="69"/>
                    <a:pt x="29" y="69"/>
                  </a:cubicBezTo>
                  <a:cubicBezTo>
                    <a:pt x="29" y="68"/>
                    <a:pt x="29" y="68"/>
                    <a:pt x="29" y="68"/>
                  </a:cubicBezTo>
                  <a:cubicBezTo>
                    <a:pt x="28" y="68"/>
                    <a:pt x="28" y="68"/>
                    <a:pt x="28" y="69"/>
                  </a:cubicBezTo>
                  <a:cubicBezTo>
                    <a:pt x="24" y="73"/>
                    <a:pt x="21" y="77"/>
                    <a:pt x="18" y="81"/>
                  </a:cubicBezTo>
                  <a:cubicBezTo>
                    <a:pt x="17" y="81"/>
                    <a:pt x="16" y="81"/>
                    <a:pt x="16" y="80"/>
                  </a:cubicBezTo>
                  <a:cubicBezTo>
                    <a:pt x="18" y="77"/>
                    <a:pt x="21" y="73"/>
                    <a:pt x="24" y="69"/>
                  </a:cubicBezTo>
                  <a:cubicBezTo>
                    <a:pt x="24" y="68"/>
                    <a:pt x="24" y="68"/>
                    <a:pt x="23" y="67"/>
                  </a:cubicBezTo>
                  <a:cubicBezTo>
                    <a:pt x="23" y="67"/>
                    <a:pt x="23" y="67"/>
                    <a:pt x="23" y="67"/>
                  </a:cubicBezTo>
                  <a:cubicBezTo>
                    <a:pt x="22" y="67"/>
                    <a:pt x="22" y="67"/>
                    <a:pt x="22" y="68"/>
                  </a:cubicBezTo>
                  <a:cubicBezTo>
                    <a:pt x="19" y="72"/>
                    <a:pt x="16" y="75"/>
                    <a:pt x="13" y="79"/>
                  </a:cubicBezTo>
                  <a:cubicBezTo>
                    <a:pt x="12" y="79"/>
                    <a:pt x="12" y="79"/>
                    <a:pt x="12" y="79"/>
                  </a:cubicBezTo>
                  <a:cubicBezTo>
                    <a:pt x="13" y="78"/>
                    <a:pt x="13" y="78"/>
                    <a:pt x="12" y="77"/>
                  </a:cubicBezTo>
                  <a:cubicBezTo>
                    <a:pt x="12" y="77"/>
                    <a:pt x="12" y="77"/>
                    <a:pt x="12" y="77"/>
                  </a:cubicBezTo>
                  <a:cubicBezTo>
                    <a:pt x="12" y="77"/>
                    <a:pt x="12" y="77"/>
                    <a:pt x="12" y="77"/>
                  </a:cubicBezTo>
                  <a:cubicBezTo>
                    <a:pt x="15" y="72"/>
                    <a:pt x="18" y="68"/>
                    <a:pt x="21" y="63"/>
                  </a:cubicBezTo>
                  <a:cubicBezTo>
                    <a:pt x="22" y="63"/>
                    <a:pt x="22" y="62"/>
                    <a:pt x="21" y="62"/>
                  </a:cubicBezTo>
                  <a:cubicBezTo>
                    <a:pt x="21" y="62"/>
                    <a:pt x="21" y="61"/>
                    <a:pt x="20" y="61"/>
                  </a:cubicBezTo>
                  <a:cubicBezTo>
                    <a:pt x="20" y="61"/>
                    <a:pt x="20" y="62"/>
                    <a:pt x="19" y="62"/>
                  </a:cubicBezTo>
                  <a:cubicBezTo>
                    <a:pt x="16" y="66"/>
                    <a:pt x="13" y="71"/>
                    <a:pt x="10" y="75"/>
                  </a:cubicBezTo>
                  <a:cubicBezTo>
                    <a:pt x="10" y="76"/>
                    <a:pt x="10" y="76"/>
                    <a:pt x="9" y="77"/>
                  </a:cubicBezTo>
                  <a:cubicBezTo>
                    <a:pt x="8" y="76"/>
                    <a:pt x="7" y="76"/>
                    <a:pt x="6" y="75"/>
                  </a:cubicBezTo>
                  <a:cubicBezTo>
                    <a:pt x="9" y="71"/>
                    <a:pt x="12" y="66"/>
                    <a:pt x="15" y="62"/>
                  </a:cubicBezTo>
                  <a:cubicBezTo>
                    <a:pt x="16" y="61"/>
                    <a:pt x="16" y="61"/>
                    <a:pt x="16" y="60"/>
                  </a:cubicBezTo>
                  <a:cubicBezTo>
                    <a:pt x="17" y="60"/>
                    <a:pt x="16" y="59"/>
                    <a:pt x="16" y="59"/>
                  </a:cubicBezTo>
                  <a:cubicBezTo>
                    <a:pt x="16" y="58"/>
                    <a:pt x="15" y="58"/>
                    <a:pt x="15" y="58"/>
                  </a:cubicBezTo>
                  <a:cubicBezTo>
                    <a:pt x="15" y="58"/>
                    <a:pt x="14" y="59"/>
                    <a:pt x="14" y="59"/>
                  </a:cubicBezTo>
                  <a:cubicBezTo>
                    <a:pt x="14" y="59"/>
                    <a:pt x="14" y="60"/>
                    <a:pt x="13" y="60"/>
                  </a:cubicBezTo>
                  <a:cubicBezTo>
                    <a:pt x="10" y="65"/>
                    <a:pt x="7" y="69"/>
                    <a:pt x="4" y="73"/>
                  </a:cubicBezTo>
                  <a:cubicBezTo>
                    <a:pt x="4" y="73"/>
                    <a:pt x="4" y="73"/>
                    <a:pt x="4" y="73"/>
                  </a:cubicBezTo>
                  <a:cubicBezTo>
                    <a:pt x="4" y="73"/>
                    <a:pt x="4" y="73"/>
                    <a:pt x="4" y="73"/>
                  </a:cubicBezTo>
                  <a:cubicBezTo>
                    <a:pt x="4" y="72"/>
                    <a:pt x="4" y="72"/>
                    <a:pt x="4" y="72"/>
                  </a:cubicBezTo>
                  <a:cubicBezTo>
                    <a:pt x="7" y="67"/>
                    <a:pt x="9" y="62"/>
                    <a:pt x="11" y="57"/>
                  </a:cubicBezTo>
                  <a:cubicBezTo>
                    <a:pt x="11" y="57"/>
                    <a:pt x="11" y="56"/>
                    <a:pt x="11" y="56"/>
                  </a:cubicBezTo>
                  <a:cubicBezTo>
                    <a:pt x="11" y="55"/>
                    <a:pt x="11" y="55"/>
                    <a:pt x="11" y="55"/>
                  </a:cubicBezTo>
                  <a:cubicBezTo>
                    <a:pt x="11" y="55"/>
                    <a:pt x="10" y="55"/>
                    <a:pt x="10" y="55"/>
                  </a:cubicBezTo>
                  <a:cubicBezTo>
                    <a:pt x="10" y="55"/>
                    <a:pt x="9" y="55"/>
                    <a:pt x="9" y="55"/>
                  </a:cubicBezTo>
                  <a:cubicBezTo>
                    <a:pt x="9" y="55"/>
                    <a:pt x="9" y="56"/>
                    <a:pt x="9" y="57"/>
                  </a:cubicBezTo>
                  <a:cubicBezTo>
                    <a:pt x="6" y="62"/>
                    <a:pt x="4" y="67"/>
                    <a:pt x="1" y="72"/>
                  </a:cubicBezTo>
                  <a:cubicBezTo>
                    <a:pt x="1" y="73"/>
                    <a:pt x="1" y="73"/>
                    <a:pt x="1" y="73"/>
                  </a:cubicBezTo>
                  <a:cubicBezTo>
                    <a:pt x="1" y="74"/>
                    <a:pt x="1" y="74"/>
                    <a:pt x="1" y="74"/>
                  </a:cubicBezTo>
                  <a:cubicBezTo>
                    <a:pt x="0" y="74"/>
                    <a:pt x="0" y="75"/>
                    <a:pt x="0" y="76"/>
                  </a:cubicBezTo>
                  <a:cubicBezTo>
                    <a:pt x="0" y="76"/>
                    <a:pt x="0" y="76"/>
                    <a:pt x="0" y="76"/>
                  </a:cubicBezTo>
                  <a:cubicBezTo>
                    <a:pt x="0" y="77"/>
                    <a:pt x="1" y="78"/>
                    <a:pt x="1" y="78"/>
                  </a:cubicBezTo>
                  <a:cubicBezTo>
                    <a:pt x="2" y="79"/>
                    <a:pt x="2" y="79"/>
                    <a:pt x="2" y="79"/>
                  </a:cubicBezTo>
                  <a:cubicBezTo>
                    <a:pt x="2" y="79"/>
                    <a:pt x="2" y="79"/>
                    <a:pt x="2" y="79"/>
                  </a:cubicBezTo>
                  <a:cubicBezTo>
                    <a:pt x="3" y="79"/>
                    <a:pt x="3" y="79"/>
                    <a:pt x="3" y="79"/>
                  </a:cubicBezTo>
                  <a:cubicBezTo>
                    <a:pt x="11" y="83"/>
                    <a:pt x="17" y="87"/>
                    <a:pt x="26" y="91"/>
                  </a:cubicBezTo>
                  <a:cubicBezTo>
                    <a:pt x="27" y="91"/>
                    <a:pt x="28" y="92"/>
                    <a:pt x="30" y="93"/>
                  </a:cubicBezTo>
                  <a:cubicBezTo>
                    <a:pt x="31" y="94"/>
                    <a:pt x="32" y="94"/>
                    <a:pt x="33" y="94"/>
                  </a:cubicBezTo>
                  <a:cubicBezTo>
                    <a:pt x="34" y="95"/>
                    <a:pt x="35" y="95"/>
                    <a:pt x="36" y="95"/>
                  </a:cubicBezTo>
                  <a:cubicBezTo>
                    <a:pt x="36" y="95"/>
                    <a:pt x="36" y="95"/>
                    <a:pt x="36" y="95"/>
                  </a:cubicBezTo>
                  <a:cubicBezTo>
                    <a:pt x="36" y="95"/>
                    <a:pt x="36" y="95"/>
                    <a:pt x="36" y="95"/>
                  </a:cubicBezTo>
                  <a:cubicBezTo>
                    <a:pt x="38" y="95"/>
                    <a:pt x="41" y="94"/>
                    <a:pt x="44" y="92"/>
                  </a:cubicBezTo>
                  <a:cubicBezTo>
                    <a:pt x="46" y="91"/>
                    <a:pt x="49" y="88"/>
                    <a:pt x="52" y="84"/>
                  </a:cubicBezTo>
                  <a:cubicBezTo>
                    <a:pt x="59" y="88"/>
                    <a:pt x="65" y="94"/>
                    <a:pt x="69" y="100"/>
                  </a:cubicBezTo>
                  <a:cubicBezTo>
                    <a:pt x="69" y="101"/>
                    <a:pt x="69" y="101"/>
                    <a:pt x="69" y="101"/>
                  </a:cubicBezTo>
                  <a:cubicBezTo>
                    <a:pt x="69" y="102"/>
                    <a:pt x="68" y="104"/>
                    <a:pt x="68" y="105"/>
                  </a:cubicBezTo>
                  <a:cubicBezTo>
                    <a:pt x="67" y="106"/>
                    <a:pt x="67" y="107"/>
                    <a:pt x="67" y="109"/>
                  </a:cubicBezTo>
                  <a:cubicBezTo>
                    <a:pt x="67" y="109"/>
                    <a:pt x="67" y="109"/>
                    <a:pt x="67" y="109"/>
                  </a:cubicBezTo>
                  <a:cubicBezTo>
                    <a:pt x="67" y="111"/>
                    <a:pt x="68" y="113"/>
                    <a:pt x="69" y="114"/>
                  </a:cubicBezTo>
                  <a:cubicBezTo>
                    <a:pt x="70" y="116"/>
                    <a:pt x="71" y="117"/>
                    <a:pt x="73" y="117"/>
                  </a:cubicBezTo>
                  <a:cubicBezTo>
                    <a:pt x="74" y="117"/>
                    <a:pt x="74" y="117"/>
                    <a:pt x="75" y="117"/>
                  </a:cubicBezTo>
                  <a:cubicBezTo>
                    <a:pt x="76" y="117"/>
                    <a:pt x="77" y="117"/>
                    <a:pt x="78" y="117"/>
                  </a:cubicBezTo>
                  <a:cubicBezTo>
                    <a:pt x="78" y="119"/>
                    <a:pt x="78" y="120"/>
                    <a:pt x="79" y="122"/>
                  </a:cubicBezTo>
                  <a:cubicBezTo>
                    <a:pt x="79" y="123"/>
                    <a:pt x="79" y="124"/>
                    <a:pt x="80" y="125"/>
                  </a:cubicBezTo>
                  <a:cubicBezTo>
                    <a:pt x="82" y="124"/>
                    <a:pt x="82" y="124"/>
                    <a:pt x="82" y="124"/>
                  </a:cubicBezTo>
                  <a:cubicBezTo>
                    <a:pt x="80" y="125"/>
                    <a:pt x="80" y="125"/>
                    <a:pt x="80" y="125"/>
                  </a:cubicBezTo>
                  <a:cubicBezTo>
                    <a:pt x="81" y="126"/>
                    <a:pt x="83" y="127"/>
                    <a:pt x="84" y="128"/>
                  </a:cubicBezTo>
                  <a:cubicBezTo>
                    <a:pt x="85" y="128"/>
                    <a:pt x="87" y="129"/>
                    <a:pt x="89" y="129"/>
                  </a:cubicBezTo>
                  <a:cubicBezTo>
                    <a:pt x="90" y="129"/>
                    <a:pt x="92" y="128"/>
                    <a:pt x="93" y="128"/>
                  </a:cubicBezTo>
                  <a:cubicBezTo>
                    <a:pt x="93" y="127"/>
                    <a:pt x="93" y="127"/>
                    <a:pt x="93" y="127"/>
                  </a:cubicBezTo>
                  <a:cubicBezTo>
                    <a:pt x="93" y="129"/>
                    <a:pt x="94" y="131"/>
                    <a:pt x="95" y="132"/>
                  </a:cubicBezTo>
                  <a:cubicBezTo>
                    <a:pt x="97" y="135"/>
                    <a:pt x="100" y="138"/>
                    <a:pt x="104" y="138"/>
                  </a:cubicBezTo>
                  <a:cubicBezTo>
                    <a:pt x="104" y="138"/>
                    <a:pt x="105" y="138"/>
                    <a:pt x="105" y="138"/>
                  </a:cubicBezTo>
                  <a:cubicBezTo>
                    <a:pt x="105" y="138"/>
                    <a:pt x="106" y="137"/>
                    <a:pt x="107" y="137"/>
                  </a:cubicBezTo>
                  <a:cubicBezTo>
                    <a:pt x="107" y="139"/>
                    <a:pt x="108" y="141"/>
                    <a:pt x="110" y="142"/>
                  </a:cubicBezTo>
                  <a:cubicBezTo>
                    <a:pt x="112" y="144"/>
                    <a:pt x="114" y="144"/>
                    <a:pt x="116" y="144"/>
                  </a:cubicBezTo>
                  <a:cubicBezTo>
                    <a:pt x="116" y="144"/>
                    <a:pt x="116" y="144"/>
                    <a:pt x="116" y="144"/>
                  </a:cubicBezTo>
                  <a:cubicBezTo>
                    <a:pt x="116" y="144"/>
                    <a:pt x="116" y="144"/>
                    <a:pt x="116" y="144"/>
                  </a:cubicBezTo>
                  <a:cubicBezTo>
                    <a:pt x="118" y="144"/>
                    <a:pt x="121" y="143"/>
                    <a:pt x="122" y="140"/>
                  </a:cubicBezTo>
                  <a:cubicBezTo>
                    <a:pt x="123" y="139"/>
                    <a:pt x="124" y="138"/>
                    <a:pt x="124" y="137"/>
                  </a:cubicBezTo>
                  <a:cubicBezTo>
                    <a:pt x="129" y="141"/>
                    <a:pt x="132" y="143"/>
                    <a:pt x="138" y="145"/>
                  </a:cubicBezTo>
                  <a:cubicBezTo>
                    <a:pt x="140" y="145"/>
                    <a:pt x="141" y="146"/>
                    <a:pt x="143" y="146"/>
                  </a:cubicBezTo>
                  <a:cubicBezTo>
                    <a:pt x="144" y="146"/>
                    <a:pt x="144" y="146"/>
                    <a:pt x="144" y="146"/>
                  </a:cubicBezTo>
                  <a:cubicBezTo>
                    <a:pt x="144" y="146"/>
                    <a:pt x="144" y="146"/>
                    <a:pt x="144" y="146"/>
                  </a:cubicBezTo>
                  <a:cubicBezTo>
                    <a:pt x="146" y="145"/>
                    <a:pt x="148" y="145"/>
                    <a:pt x="150" y="144"/>
                  </a:cubicBezTo>
                  <a:cubicBezTo>
                    <a:pt x="152" y="142"/>
                    <a:pt x="153" y="140"/>
                    <a:pt x="154" y="138"/>
                  </a:cubicBezTo>
                  <a:cubicBezTo>
                    <a:pt x="154" y="137"/>
                    <a:pt x="154" y="136"/>
                    <a:pt x="154" y="135"/>
                  </a:cubicBezTo>
                  <a:cubicBezTo>
                    <a:pt x="154" y="135"/>
                    <a:pt x="154" y="134"/>
                    <a:pt x="154" y="134"/>
                  </a:cubicBezTo>
                  <a:cubicBezTo>
                    <a:pt x="154" y="134"/>
                    <a:pt x="155" y="134"/>
                    <a:pt x="155" y="134"/>
                  </a:cubicBezTo>
                  <a:cubicBezTo>
                    <a:pt x="155" y="134"/>
                    <a:pt x="155" y="134"/>
                    <a:pt x="155" y="134"/>
                  </a:cubicBezTo>
                  <a:cubicBezTo>
                    <a:pt x="157" y="134"/>
                    <a:pt x="158" y="135"/>
                    <a:pt x="159" y="135"/>
                  </a:cubicBezTo>
                  <a:cubicBezTo>
                    <a:pt x="163" y="135"/>
                    <a:pt x="167" y="133"/>
                    <a:pt x="169" y="130"/>
                  </a:cubicBezTo>
                  <a:cubicBezTo>
                    <a:pt x="170" y="129"/>
                    <a:pt x="171" y="128"/>
                    <a:pt x="172" y="126"/>
                  </a:cubicBezTo>
                  <a:cubicBezTo>
                    <a:pt x="172" y="125"/>
                    <a:pt x="172" y="124"/>
                    <a:pt x="172" y="122"/>
                  </a:cubicBezTo>
                  <a:cubicBezTo>
                    <a:pt x="173" y="122"/>
                    <a:pt x="174" y="123"/>
                    <a:pt x="175" y="123"/>
                  </a:cubicBezTo>
                  <a:cubicBezTo>
                    <a:pt x="178" y="123"/>
                    <a:pt x="180" y="122"/>
                    <a:pt x="183" y="120"/>
                  </a:cubicBezTo>
                  <a:cubicBezTo>
                    <a:pt x="187" y="118"/>
                    <a:pt x="190" y="114"/>
                    <a:pt x="190" y="109"/>
                  </a:cubicBezTo>
                  <a:cubicBezTo>
                    <a:pt x="190" y="109"/>
                    <a:pt x="191" y="110"/>
                    <a:pt x="192" y="110"/>
                  </a:cubicBezTo>
                  <a:cubicBezTo>
                    <a:pt x="192" y="110"/>
                    <a:pt x="192" y="110"/>
                    <a:pt x="192" y="110"/>
                  </a:cubicBezTo>
                  <a:cubicBezTo>
                    <a:pt x="192" y="110"/>
                    <a:pt x="193" y="110"/>
                    <a:pt x="193" y="110"/>
                  </a:cubicBezTo>
                  <a:cubicBezTo>
                    <a:pt x="197" y="110"/>
                    <a:pt x="201" y="107"/>
                    <a:pt x="203" y="104"/>
                  </a:cubicBezTo>
                  <a:cubicBezTo>
                    <a:pt x="205" y="102"/>
                    <a:pt x="205" y="100"/>
                    <a:pt x="205" y="97"/>
                  </a:cubicBezTo>
                  <a:cubicBezTo>
                    <a:pt x="205" y="95"/>
                    <a:pt x="205" y="93"/>
                    <a:pt x="203" y="91"/>
                  </a:cubicBezTo>
                  <a:cubicBezTo>
                    <a:pt x="202" y="89"/>
                    <a:pt x="200" y="87"/>
                    <a:pt x="199" y="86"/>
                  </a:cubicBezTo>
                  <a:cubicBezTo>
                    <a:pt x="198" y="86"/>
                    <a:pt x="198" y="85"/>
                    <a:pt x="197" y="85"/>
                  </a:cubicBezTo>
                  <a:cubicBezTo>
                    <a:pt x="198" y="84"/>
                    <a:pt x="199" y="84"/>
                    <a:pt x="200" y="84"/>
                  </a:cubicBezTo>
                  <a:cubicBezTo>
                    <a:pt x="201" y="85"/>
                    <a:pt x="203" y="87"/>
                    <a:pt x="206" y="89"/>
                  </a:cubicBezTo>
                  <a:cubicBezTo>
                    <a:pt x="209" y="91"/>
                    <a:pt x="212" y="93"/>
                    <a:pt x="215" y="93"/>
                  </a:cubicBezTo>
                  <a:cubicBezTo>
                    <a:pt x="215" y="93"/>
                    <a:pt x="215" y="93"/>
                    <a:pt x="215" y="93"/>
                  </a:cubicBezTo>
                  <a:cubicBezTo>
                    <a:pt x="216" y="93"/>
                    <a:pt x="216" y="93"/>
                    <a:pt x="216" y="93"/>
                  </a:cubicBezTo>
                  <a:cubicBezTo>
                    <a:pt x="216" y="93"/>
                    <a:pt x="217" y="93"/>
                    <a:pt x="217" y="93"/>
                  </a:cubicBezTo>
                  <a:cubicBezTo>
                    <a:pt x="218" y="93"/>
                    <a:pt x="220" y="92"/>
                    <a:pt x="221" y="91"/>
                  </a:cubicBezTo>
                  <a:cubicBezTo>
                    <a:pt x="223" y="90"/>
                    <a:pt x="224" y="90"/>
                    <a:pt x="224" y="90"/>
                  </a:cubicBezTo>
                  <a:cubicBezTo>
                    <a:pt x="234" y="85"/>
                    <a:pt x="241" y="81"/>
                    <a:pt x="251" y="76"/>
                  </a:cubicBezTo>
                  <a:cubicBezTo>
                    <a:pt x="251" y="76"/>
                    <a:pt x="252" y="75"/>
                    <a:pt x="252" y="74"/>
                  </a:cubicBezTo>
                  <a:cubicBezTo>
                    <a:pt x="255" y="68"/>
                    <a:pt x="259" y="62"/>
                    <a:pt x="262" y="55"/>
                  </a:cubicBezTo>
                  <a:cubicBezTo>
                    <a:pt x="262" y="55"/>
                    <a:pt x="262" y="54"/>
                    <a:pt x="261" y="54"/>
                  </a:cubicBezTo>
                  <a:cubicBezTo>
                    <a:pt x="261" y="53"/>
                    <a:pt x="261" y="53"/>
                    <a:pt x="261" y="53"/>
                  </a:cubicBezTo>
                  <a:cubicBezTo>
                    <a:pt x="260" y="53"/>
                    <a:pt x="260" y="54"/>
                    <a:pt x="260" y="54"/>
                  </a:cubicBezTo>
                  <a:cubicBezTo>
                    <a:pt x="257" y="60"/>
                    <a:pt x="254" y="66"/>
                    <a:pt x="251" y="72"/>
                  </a:cubicBezTo>
                  <a:cubicBezTo>
                    <a:pt x="250" y="71"/>
                    <a:pt x="250" y="71"/>
                    <a:pt x="250" y="71"/>
                  </a:cubicBezTo>
                  <a:cubicBezTo>
                    <a:pt x="249" y="71"/>
                    <a:pt x="249" y="71"/>
                    <a:pt x="249" y="72"/>
                  </a:cubicBezTo>
                  <a:cubicBezTo>
                    <a:pt x="248" y="72"/>
                    <a:pt x="248" y="72"/>
                    <a:pt x="248" y="72"/>
                  </a:cubicBezTo>
                  <a:cubicBezTo>
                    <a:pt x="250" y="67"/>
                    <a:pt x="253" y="63"/>
                    <a:pt x="255" y="58"/>
                  </a:cubicBezTo>
                  <a:cubicBezTo>
                    <a:pt x="255" y="57"/>
                    <a:pt x="255" y="57"/>
                    <a:pt x="254" y="56"/>
                  </a:cubicBezTo>
                  <a:cubicBezTo>
                    <a:pt x="254" y="56"/>
                    <a:pt x="254" y="56"/>
                    <a:pt x="254" y="56"/>
                  </a:cubicBezTo>
                  <a:cubicBezTo>
                    <a:pt x="254" y="56"/>
                    <a:pt x="253" y="57"/>
                    <a:pt x="253" y="57"/>
                  </a:cubicBezTo>
                  <a:cubicBezTo>
                    <a:pt x="250" y="63"/>
                    <a:pt x="247" y="68"/>
                    <a:pt x="244" y="74"/>
                  </a:cubicBezTo>
                  <a:cubicBezTo>
                    <a:pt x="244" y="74"/>
                    <a:pt x="243" y="74"/>
                    <a:pt x="242" y="75"/>
                  </a:cubicBezTo>
                  <a:cubicBezTo>
                    <a:pt x="246" y="69"/>
                    <a:pt x="248" y="63"/>
                    <a:pt x="251" y="56"/>
                  </a:cubicBezTo>
                  <a:cubicBezTo>
                    <a:pt x="251" y="55"/>
                    <a:pt x="251" y="55"/>
                    <a:pt x="250" y="54"/>
                  </a:cubicBezTo>
                  <a:cubicBezTo>
                    <a:pt x="250" y="54"/>
                    <a:pt x="250" y="54"/>
                    <a:pt x="250" y="54"/>
                  </a:cubicBezTo>
                  <a:cubicBezTo>
                    <a:pt x="249" y="54"/>
                    <a:pt x="249" y="55"/>
                    <a:pt x="249" y="55"/>
                  </a:cubicBezTo>
                  <a:cubicBezTo>
                    <a:pt x="246" y="63"/>
                    <a:pt x="242" y="70"/>
                    <a:pt x="238" y="77"/>
                  </a:cubicBezTo>
                  <a:cubicBezTo>
                    <a:pt x="237" y="77"/>
                    <a:pt x="236" y="78"/>
                    <a:pt x="235" y="78"/>
                  </a:cubicBezTo>
                  <a:cubicBezTo>
                    <a:pt x="240" y="72"/>
                    <a:pt x="243" y="64"/>
                    <a:pt x="246" y="57"/>
                  </a:cubicBezTo>
                  <a:cubicBezTo>
                    <a:pt x="246" y="56"/>
                    <a:pt x="246" y="55"/>
                    <a:pt x="245" y="55"/>
                  </a:cubicBezTo>
                  <a:cubicBezTo>
                    <a:pt x="245" y="55"/>
                    <a:pt x="245" y="55"/>
                    <a:pt x="245" y="55"/>
                  </a:cubicBezTo>
                  <a:cubicBezTo>
                    <a:pt x="244" y="55"/>
                    <a:pt x="244" y="55"/>
                    <a:pt x="244" y="56"/>
                  </a:cubicBezTo>
                  <a:cubicBezTo>
                    <a:pt x="241" y="64"/>
                    <a:pt x="237" y="72"/>
                    <a:pt x="232" y="80"/>
                  </a:cubicBezTo>
                  <a:cubicBezTo>
                    <a:pt x="232" y="80"/>
                    <a:pt x="232" y="80"/>
                    <a:pt x="232" y="80"/>
                  </a:cubicBezTo>
                  <a:cubicBezTo>
                    <a:pt x="231" y="81"/>
                    <a:pt x="230" y="81"/>
                    <a:pt x="230" y="81"/>
                  </a:cubicBezTo>
                  <a:cubicBezTo>
                    <a:pt x="234" y="74"/>
                    <a:pt x="238" y="67"/>
                    <a:pt x="241" y="59"/>
                  </a:cubicBezTo>
                  <a:cubicBezTo>
                    <a:pt x="241" y="58"/>
                    <a:pt x="241" y="57"/>
                    <a:pt x="240" y="57"/>
                  </a:cubicBezTo>
                  <a:cubicBezTo>
                    <a:pt x="240" y="57"/>
                    <a:pt x="240" y="57"/>
                    <a:pt x="240" y="57"/>
                  </a:cubicBezTo>
                  <a:cubicBezTo>
                    <a:pt x="239" y="57"/>
                    <a:pt x="239" y="57"/>
                    <a:pt x="239" y="58"/>
                  </a:cubicBezTo>
                  <a:cubicBezTo>
                    <a:pt x="235" y="67"/>
                    <a:pt x="231" y="75"/>
                    <a:pt x="226" y="83"/>
                  </a:cubicBezTo>
                  <a:cubicBezTo>
                    <a:pt x="225" y="84"/>
                    <a:pt x="224" y="84"/>
                    <a:pt x="223" y="85"/>
                  </a:cubicBezTo>
                  <a:cubicBezTo>
                    <a:pt x="227" y="77"/>
                    <a:pt x="232" y="70"/>
                    <a:pt x="235" y="62"/>
                  </a:cubicBezTo>
                  <a:cubicBezTo>
                    <a:pt x="235" y="61"/>
                    <a:pt x="234" y="60"/>
                    <a:pt x="234" y="60"/>
                  </a:cubicBezTo>
                  <a:cubicBezTo>
                    <a:pt x="234" y="60"/>
                    <a:pt x="233" y="60"/>
                    <a:pt x="233" y="60"/>
                  </a:cubicBezTo>
                  <a:cubicBezTo>
                    <a:pt x="233" y="60"/>
                    <a:pt x="232" y="60"/>
                    <a:pt x="232" y="61"/>
                  </a:cubicBezTo>
                  <a:cubicBezTo>
                    <a:pt x="230" y="70"/>
                    <a:pt x="224" y="77"/>
                    <a:pt x="220" y="86"/>
                  </a:cubicBezTo>
                  <a:cubicBezTo>
                    <a:pt x="220" y="87"/>
                    <a:pt x="219" y="87"/>
                    <a:pt x="219" y="87"/>
                  </a:cubicBezTo>
                  <a:cubicBezTo>
                    <a:pt x="218" y="87"/>
                    <a:pt x="217" y="88"/>
                    <a:pt x="216" y="88"/>
                  </a:cubicBezTo>
                  <a:cubicBezTo>
                    <a:pt x="216" y="88"/>
                    <a:pt x="216" y="88"/>
                    <a:pt x="216" y="88"/>
                  </a:cubicBezTo>
                  <a:cubicBezTo>
                    <a:pt x="215" y="88"/>
                    <a:pt x="215" y="88"/>
                    <a:pt x="215" y="88"/>
                  </a:cubicBezTo>
                  <a:cubicBezTo>
                    <a:pt x="216" y="87"/>
                    <a:pt x="217" y="86"/>
                    <a:pt x="218" y="85"/>
                  </a:cubicBezTo>
                  <a:cubicBezTo>
                    <a:pt x="218" y="85"/>
                    <a:pt x="219" y="85"/>
                    <a:pt x="220" y="84"/>
                  </a:cubicBezTo>
                  <a:cubicBezTo>
                    <a:pt x="221" y="83"/>
                    <a:pt x="222" y="82"/>
                    <a:pt x="222" y="81"/>
                  </a:cubicBezTo>
                  <a:cubicBezTo>
                    <a:pt x="223" y="78"/>
                    <a:pt x="224" y="75"/>
                    <a:pt x="224" y="72"/>
                  </a:cubicBezTo>
                  <a:cubicBezTo>
                    <a:pt x="224" y="72"/>
                    <a:pt x="224" y="72"/>
                    <a:pt x="224" y="72"/>
                  </a:cubicBezTo>
                  <a:cubicBezTo>
                    <a:pt x="225" y="70"/>
                    <a:pt x="226" y="67"/>
                    <a:pt x="227" y="64"/>
                  </a:cubicBezTo>
                  <a:cubicBezTo>
                    <a:pt x="227" y="64"/>
                    <a:pt x="227" y="63"/>
                    <a:pt x="226" y="63"/>
                  </a:cubicBezTo>
                  <a:cubicBezTo>
                    <a:pt x="226" y="63"/>
                    <a:pt x="226" y="63"/>
                    <a:pt x="226" y="63"/>
                  </a:cubicBezTo>
                  <a:cubicBezTo>
                    <a:pt x="226" y="63"/>
                    <a:pt x="225" y="63"/>
                    <a:pt x="225" y="64"/>
                  </a:cubicBezTo>
                  <a:cubicBezTo>
                    <a:pt x="225" y="65"/>
                    <a:pt x="224" y="66"/>
                    <a:pt x="224" y="67"/>
                  </a:cubicBezTo>
                  <a:cubicBezTo>
                    <a:pt x="224" y="66"/>
                    <a:pt x="223" y="65"/>
                    <a:pt x="223" y="64"/>
                  </a:cubicBezTo>
                  <a:cubicBezTo>
                    <a:pt x="218" y="43"/>
                    <a:pt x="212" y="30"/>
                    <a:pt x="206" y="22"/>
                  </a:cubicBezTo>
                  <a:cubicBezTo>
                    <a:pt x="203" y="19"/>
                    <a:pt x="200" y="16"/>
                    <a:pt x="197" y="15"/>
                  </a:cubicBezTo>
                  <a:cubicBezTo>
                    <a:pt x="197" y="15"/>
                    <a:pt x="197" y="15"/>
                    <a:pt x="197" y="15"/>
                  </a:cubicBezTo>
                  <a:cubicBezTo>
                    <a:pt x="200" y="14"/>
                    <a:pt x="203" y="13"/>
                    <a:pt x="206" y="11"/>
                  </a:cubicBezTo>
                  <a:cubicBezTo>
                    <a:pt x="209" y="10"/>
                    <a:pt x="212" y="9"/>
                    <a:pt x="215" y="7"/>
                  </a:cubicBezTo>
                  <a:cubicBezTo>
                    <a:pt x="217" y="6"/>
                    <a:pt x="219" y="5"/>
                    <a:pt x="220" y="4"/>
                  </a:cubicBezTo>
                  <a:cubicBezTo>
                    <a:pt x="222" y="4"/>
                    <a:pt x="222" y="2"/>
                    <a:pt x="221" y="1"/>
                  </a:cubicBezTo>
                  <a:cubicBezTo>
                    <a:pt x="221" y="0"/>
                    <a:pt x="220" y="0"/>
                    <a:pt x="21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8" name="Rectangle 839"/>
            <p:cNvSpPr>
              <a:spLocks noChangeArrowheads="1"/>
            </p:cNvSpPr>
            <p:nvPr/>
          </p:nvSpPr>
          <p:spPr bwMode="auto">
            <a:xfrm>
              <a:off x="488492" y="4736778"/>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9" name="Rectangle 840"/>
            <p:cNvSpPr>
              <a:spLocks noChangeArrowheads="1"/>
            </p:cNvSpPr>
            <p:nvPr/>
          </p:nvSpPr>
          <p:spPr bwMode="auto">
            <a:xfrm>
              <a:off x="488492" y="4736778"/>
              <a:ext cx="896"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0" name="Freeform 841"/>
            <p:cNvSpPr>
              <a:spLocks/>
            </p:cNvSpPr>
            <p:nvPr/>
          </p:nvSpPr>
          <p:spPr bwMode="auto">
            <a:xfrm>
              <a:off x="656063" y="455218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1" name="Freeform 842"/>
            <p:cNvSpPr>
              <a:spLocks/>
            </p:cNvSpPr>
            <p:nvPr/>
          </p:nvSpPr>
          <p:spPr bwMode="auto">
            <a:xfrm>
              <a:off x="656063" y="4552181"/>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2" name="组合 311"/>
          <p:cNvGrpSpPr/>
          <p:nvPr/>
        </p:nvGrpSpPr>
        <p:grpSpPr>
          <a:xfrm>
            <a:off x="1812265" y="3835442"/>
            <a:ext cx="271441" cy="231054"/>
            <a:chOff x="513583" y="4823700"/>
            <a:chExt cx="517945" cy="440881"/>
          </a:xfrm>
        </p:grpSpPr>
        <p:sp>
          <p:nvSpPr>
            <p:cNvPr id="313" name="Freeform 773"/>
            <p:cNvSpPr>
              <a:spLocks noEditPoints="1"/>
            </p:cNvSpPr>
            <p:nvPr/>
          </p:nvSpPr>
          <p:spPr bwMode="auto">
            <a:xfrm>
              <a:off x="861269" y="4846998"/>
              <a:ext cx="170259" cy="169363"/>
            </a:xfrm>
            <a:custGeom>
              <a:avLst/>
              <a:gdLst>
                <a:gd name="T0" fmla="*/ 48 w 80"/>
                <a:gd name="T1" fmla="*/ 76 h 80"/>
                <a:gd name="T2" fmla="*/ 43 w 80"/>
                <a:gd name="T3" fmla="*/ 76 h 80"/>
                <a:gd name="T4" fmla="*/ 43 w 80"/>
                <a:gd name="T5" fmla="*/ 77 h 80"/>
                <a:gd name="T6" fmla="*/ 37 w 80"/>
                <a:gd name="T7" fmla="*/ 77 h 80"/>
                <a:gd name="T8" fmla="*/ 39 w 80"/>
                <a:gd name="T9" fmla="*/ 77 h 80"/>
                <a:gd name="T10" fmla="*/ 35 w 80"/>
                <a:gd name="T11" fmla="*/ 74 h 80"/>
                <a:gd name="T12" fmla="*/ 32 w 80"/>
                <a:gd name="T13" fmla="*/ 76 h 80"/>
                <a:gd name="T14" fmla="*/ 34 w 80"/>
                <a:gd name="T15" fmla="*/ 74 h 80"/>
                <a:gd name="T16" fmla="*/ 27 w 80"/>
                <a:gd name="T17" fmla="*/ 75 h 80"/>
                <a:gd name="T18" fmla="*/ 29 w 80"/>
                <a:gd name="T19" fmla="*/ 75 h 80"/>
                <a:gd name="T20" fmla="*/ 27 w 80"/>
                <a:gd name="T21" fmla="*/ 70 h 80"/>
                <a:gd name="T22" fmla="*/ 23 w 80"/>
                <a:gd name="T23" fmla="*/ 73 h 80"/>
                <a:gd name="T24" fmla="*/ 25 w 80"/>
                <a:gd name="T25" fmla="*/ 69 h 80"/>
                <a:gd name="T26" fmla="*/ 13 w 80"/>
                <a:gd name="T27" fmla="*/ 64 h 80"/>
                <a:gd name="T28" fmla="*/ 16 w 80"/>
                <a:gd name="T29" fmla="*/ 68 h 80"/>
                <a:gd name="T30" fmla="*/ 13 w 80"/>
                <a:gd name="T31" fmla="*/ 55 h 80"/>
                <a:gd name="T32" fmla="*/ 9 w 80"/>
                <a:gd name="T33" fmla="*/ 58 h 80"/>
                <a:gd name="T34" fmla="*/ 11 w 80"/>
                <a:gd name="T35" fmla="*/ 50 h 80"/>
                <a:gd name="T36" fmla="*/ 9 w 80"/>
                <a:gd name="T37" fmla="*/ 58 h 80"/>
                <a:gd name="T38" fmla="*/ 9 w 80"/>
                <a:gd name="T39" fmla="*/ 44 h 80"/>
                <a:gd name="T40" fmla="*/ 6 w 80"/>
                <a:gd name="T41" fmla="*/ 53 h 80"/>
                <a:gd name="T42" fmla="*/ 7 w 80"/>
                <a:gd name="T43" fmla="*/ 36 h 80"/>
                <a:gd name="T44" fmla="*/ 9 w 80"/>
                <a:gd name="T45" fmla="*/ 42 h 80"/>
                <a:gd name="T46" fmla="*/ 4 w 80"/>
                <a:gd name="T47" fmla="*/ 34 h 80"/>
                <a:gd name="T48" fmla="*/ 6 w 80"/>
                <a:gd name="T49" fmla="*/ 35 h 80"/>
                <a:gd name="T50" fmla="*/ 5 w 80"/>
                <a:gd name="T51" fmla="*/ 29 h 80"/>
                <a:gd name="T52" fmla="*/ 4 w 80"/>
                <a:gd name="T53" fmla="*/ 31 h 80"/>
                <a:gd name="T54" fmla="*/ 10 w 80"/>
                <a:gd name="T55" fmla="*/ 21 h 80"/>
                <a:gd name="T56" fmla="*/ 5 w 80"/>
                <a:gd name="T57" fmla="*/ 27 h 80"/>
                <a:gd name="T58" fmla="*/ 12 w 80"/>
                <a:gd name="T59" fmla="*/ 17 h 80"/>
                <a:gd name="T60" fmla="*/ 9 w 80"/>
                <a:gd name="T61" fmla="*/ 20 h 80"/>
                <a:gd name="T62" fmla="*/ 15 w 80"/>
                <a:gd name="T63" fmla="*/ 50 h 80"/>
                <a:gd name="T64" fmla="*/ 32 w 80"/>
                <a:gd name="T65" fmla="*/ 5 h 80"/>
                <a:gd name="T66" fmla="*/ 75 w 80"/>
                <a:gd name="T67" fmla="*/ 30 h 80"/>
                <a:gd name="T68" fmla="*/ 55 w 80"/>
                <a:gd name="T69" fmla="*/ 72 h 80"/>
                <a:gd name="T70" fmla="*/ 40 w 80"/>
                <a:gd name="T71" fmla="*/ 0 h 80"/>
                <a:gd name="T72" fmla="*/ 22 w 80"/>
                <a:gd name="T73" fmla="*/ 6 h 80"/>
                <a:gd name="T74" fmla="*/ 8 w 80"/>
                <a:gd name="T75" fmla="*/ 14 h 80"/>
                <a:gd name="T76" fmla="*/ 0 w 80"/>
                <a:gd name="T77" fmla="*/ 39 h 80"/>
                <a:gd name="T78" fmla="*/ 34 w 80"/>
                <a:gd name="T79" fmla="*/ 80 h 80"/>
                <a:gd name="T80" fmla="*/ 41 w 80"/>
                <a:gd name="T81" fmla="*/ 80 h 80"/>
                <a:gd name="T82" fmla="*/ 46 w 80"/>
                <a:gd name="T83" fmla="*/ 80 h 80"/>
                <a:gd name="T84" fmla="*/ 48 w 80"/>
                <a:gd name="T85" fmla="*/ 80 h 80"/>
                <a:gd name="T86" fmla="*/ 74 w 80"/>
                <a:gd name="T87" fmla="*/ 62 h 80"/>
                <a:gd name="T88" fmla="*/ 63 w 80"/>
                <a:gd name="T89"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0" h="80">
                  <a:moveTo>
                    <a:pt x="46" y="77"/>
                  </a:moveTo>
                  <a:cubicBezTo>
                    <a:pt x="47" y="76"/>
                    <a:pt x="47" y="76"/>
                    <a:pt x="47" y="76"/>
                  </a:cubicBezTo>
                  <a:cubicBezTo>
                    <a:pt x="48" y="76"/>
                    <a:pt x="48" y="76"/>
                    <a:pt x="48" y="76"/>
                  </a:cubicBezTo>
                  <a:cubicBezTo>
                    <a:pt x="47" y="76"/>
                    <a:pt x="46" y="77"/>
                    <a:pt x="46" y="77"/>
                  </a:cubicBezTo>
                  <a:moveTo>
                    <a:pt x="41" y="77"/>
                  </a:moveTo>
                  <a:cubicBezTo>
                    <a:pt x="42" y="77"/>
                    <a:pt x="42" y="76"/>
                    <a:pt x="43" y="76"/>
                  </a:cubicBezTo>
                  <a:cubicBezTo>
                    <a:pt x="43" y="76"/>
                    <a:pt x="44" y="76"/>
                    <a:pt x="44" y="76"/>
                  </a:cubicBezTo>
                  <a:cubicBezTo>
                    <a:pt x="44" y="76"/>
                    <a:pt x="44" y="76"/>
                    <a:pt x="44" y="76"/>
                  </a:cubicBezTo>
                  <a:cubicBezTo>
                    <a:pt x="43" y="77"/>
                    <a:pt x="43" y="77"/>
                    <a:pt x="43" y="77"/>
                  </a:cubicBezTo>
                  <a:cubicBezTo>
                    <a:pt x="43" y="77"/>
                    <a:pt x="42" y="77"/>
                    <a:pt x="41" y="77"/>
                  </a:cubicBezTo>
                  <a:moveTo>
                    <a:pt x="39" y="77"/>
                  </a:moveTo>
                  <a:cubicBezTo>
                    <a:pt x="39" y="77"/>
                    <a:pt x="38" y="77"/>
                    <a:pt x="37" y="77"/>
                  </a:cubicBezTo>
                  <a:cubicBezTo>
                    <a:pt x="38" y="76"/>
                    <a:pt x="38" y="76"/>
                    <a:pt x="39" y="75"/>
                  </a:cubicBezTo>
                  <a:cubicBezTo>
                    <a:pt x="39" y="75"/>
                    <a:pt x="40" y="75"/>
                    <a:pt x="41" y="75"/>
                  </a:cubicBezTo>
                  <a:cubicBezTo>
                    <a:pt x="40" y="76"/>
                    <a:pt x="40" y="77"/>
                    <a:pt x="39" y="77"/>
                  </a:cubicBezTo>
                  <a:moveTo>
                    <a:pt x="35" y="77"/>
                  </a:moveTo>
                  <a:cubicBezTo>
                    <a:pt x="35" y="77"/>
                    <a:pt x="34" y="77"/>
                    <a:pt x="34" y="76"/>
                  </a:cubicBezTo>
                  <a:cubicBezTo>
                    <a:pt x="34" y="76"/>
                    <a:pt x="35" y="75"/>
                    <a:pt x="35" y="74"/>
                  </a:cubicBezTo>
                  <a:cubicBezTo>
                    <a:pt x="36" y="74"/>
                    <a:pt x="36" y="74"/>
                    <a:pt x="37" y="75"/>
                  </a:cubicBezTo>
                  <a:cubicBezTo>
                    <a:pt x="36" y="75"/>
                    <a:pt x="36" y="76"/>
                    <a:pt x="35" y="77"/>
                  </a:cubicBezTo>
                  <a:moveTo>
                    <a:pt x="32" y="76"/>
                  </a:moveTo>
                  <a:cubicBezTo>
                    <a:pt x="31" y="76"/>
                    <a:pt x="31" y="76"/>
                    <a:pt x="31" y="76"/>
                  </a:cubicBezTo>
                  <a:cubicBezTo>
                    <a:pt x="32" y="75"/>
                    <a:pt x="32" y="74"/>
                    <a:pt x="33" y="73"/>
                  </a:cubicBezTo>
                  <a:cubicBezTo>
                    <a:pt x="33" y="73"/>
                    <a:pt x="33" y="73"/>
                    <a:pt x="34" y="74"/>
                  </a:cubicBezTo>
                  <a:cubicBezTo>
                    <a:pt x="33" y="74"/>
                    <a:pt x="33" y="75"/>
                    <a:pt x="32" y="76"/>
                  </a:cubicBezTo>
                  <a:moveTo>
                    <a:pt x="29" y="75"/>
                  </a:moveTo>
                  <a:cubicBezTo>
                    <a:pt x="28" y="75"/>
                    <a:pt x="28" y="75"/>
                    <a:pt x="27" y="75"/>
                  </a:cubicBezTo>
                  <a:cubicBezTo>
                    <a:pt x="28" y="74"/>
                    <a:pt x="29" y="73"/>
                    <a:pt x="29" y="71"/>
                  </a:cubicBezTo>
                  <a:cubicBezTo>
                    <a:pt x="30" y="72"/>
                    <a:pt x="30" y="72"/>
                    <a:pt x="31" y="72"/>
                  </a:cubicBezTo>
                  <a:cubicBezTo>
                    <a:pt x="31" y="73"/>
                    <a:pt x="30" y="74"/>
                    <a:pt x="29" y="75"/>
                  </a:cubicBezTo>
                  <a:moveTo>
                    <a:pt x="25" y="74"/>
                  </a:moveTo>
                  <a:cubicBezTo>
                    <a:pt x="25" y="74"/>
                    <a:pt x="24" y="74"/>
                    <a:pt x="24" y="73"/>
                  </a:cubicBezTo>
                  <a:cubicBezTo>
                    <a:pt x="25" y="72"/>
                    <a:pt x="26" y="71"/>
                    <a:pt x="27" y="70"/>
                  </a:cubicBezTo>
                  <a:cubicBezTo>
                    <a:pt x="27" y="70"/>
                    <a:pt x="28" y="70"/>
                    <a:pt x="28" y="71"/>
                  </a:cubicBezTo>
                  <a:cubicBezTo>
                    <a:pt x="27" y="72"/>
                    <a:pt x="26" y="73"/>
                    <a:pt x="25" y="74"/>
                  </a:cubicBezTo>
                  <a:moveTo>
                    <a:pt x="23" y="73"/>
                  </a:moveTo>
                  <a:cubicBezTo>
                    <a:pt x="21" y="72"/>
                    <a:pt x="19" y="70"/>
                    <a:pt x="17" y="69"/>
                  </a:cubicBezTo>
                  <a:cubicBezTo>
                    <a:pt x="18" y="68"/>
                    <a:pt x="19" y="66"/>
                    <a:pt x="21" y="65"/>
                  </a:cubicBezTo>
                  <a:cubicBezTo>
                    <a:pt x="22" y="66"/>
                    <a:pt x="24" y="68"/>
                    <a:pt x="25" y="69"/>
                  </a:cubicBezTo>
                  <a:cubicBezTo>
                    <a:pt x="24" y="70"/>
                    <a:pt x="23" y="71"/>
                    <a:pt x="23" y="73"/>
                  </a:cubicBezTo>
                  <a:moveTo>
                    <a:pt x="16" y="68"/>
                  </a:moveTo>
                  <a:cubicBezTo>
                    <a:pt x="15" y="67"/>
                    <a:pt x="14" y="66"/>
                    <a:pt x="13" y="64"/>
                  </a:cubicBezTo>
                  <a:cubicBezTo>
                    <a:pt x="13" y="63"/>
                    <a:pt x="15" y="61"/>
                    <a:pt x="16" y="59"/>
                  </a:cubicBezTo>
                  <a:cubicBezTo>
                    <a:pt x="17" y="61"/>
                    <a:pt x="18" y="62"/>
                    <a:pt x="19" y="64"/>
                  </a:cubicBezTo>
                  <a:cubicBezTo>
                    <a:pt x="18" y="65"/>
                    <a:pt x="17" y="67"/>
                    <a:pt x="16" y="68"/>
                  </a:cubicBezTo>
                  <a:moveTo>
                    <a:pt x="11" y="63"/>
                  </a:moveTo>
                  <a:cubicBezTo>
                    <a:pt x="11" y="62"/>
                    <a:pt x="10" y="61"/>
                    <a:pt x="9" y="60"/>
                  </a:cubicBezTo>
                  <a:cubicBezTo>
                    <a:pt x="11" y="58"/>
                    <a:pt x="12" y="57"/>
                    <a:pt x="13" y="55"/>
                  </a:cubicBezTo>
                  <a:cubicBezTo>
                    <a:pt x="14" y="56"/>
                    <a:pt x="14" y="57"/>
                    <a:pt x="15" y="58"/>
                  </a:cubicBezTo>
                  <a:cubicBezTo>
                    <a:pt x="14" y="59"/>
                    <a:pt x="12" y="61"/>
                    <a:pt x="11" y="63"/>
                  </a:cubicBezTo>
                  <a:moveTo>
                    <a:pt x="9" y="58"/>
                  </a:moveTo>
                  <a:cubicBezTo>
                    <a:pt x="8" y="57"/>
                    <a:pt x="7" y="56"/>
                    <a:pt x="7" y="54"/>
                  </a:cubicBezTo>
                  <a:cubicBezTo>
                    <a:pt x="7" y="54"/>
                    <a:pt x="7" y="54"/>
                    <a:pt x="7" y="54"/>
                  </a:cubicBezTo>
                  <a:cubicBezTo>
                    <a:pt x="8" y="53"/>
                    <a:pt x="10" y="51"/>
                    <a:pt x="11" y="50"/>
                  </a:cubicBezTo>
                  <a:cubicBezTo>
                    <a:pt x="11" y="50"/>
                    <a:pt x="11" y="51"/>
                    <a:pt x="12" y="52"/>
                  </a:cubicBezTo>
                  <a:cubicBezTo>
                    <a:pt x="12" y="52"/>
                    <a:pt x="12" y="53"/>
                    <a:pt x="12" y="53"/>
                  </a:cubicBezTo>
                  <a:cubicBezTo>
                    <a:pt x="11" y="55"/>
                    <a:pt x="10" y="57"/>
                    <a:pt x="9" y="58"/>
                  </a:cubicBezTo>
                  <a:moveTo>
                    <a:pt x="6" y="53"/>
                  </a:moveTo>
                  <a:cubicBezTo>
                    <a:pt x="6" y="51"/>
                    <a:pt x="5" y="50"/>
                    <a:pt x="5" y="49"/>
                  </a:cubicBezTo>
                  <a:cubicBezTo>
                    <a:pt x="7" y="47"/>
                    <a:pt x="8" y="46"/>
                    <a:pt x="9" y="44"/>
                  </a:cubicBezTo>
                  <a:cubicBezTo>
                    <a:pt x="10" y="45"/>
                    <a:pt x="10" y="47"/>
                    <a:pt x="10" y="48"/>
                  </a:cubicBezTo>
                  <a:cubicBezTo>
                    <a:pt x="9" y="49"/>
                    <a:pt x="8" y="50"/>
                    <a:pt x="8" y="51"/>
                  </a:cubicBezTo>
                  <a:cubicBezTo>
                    <a:pt x="7" y="52"/>
                    <a:pt x="7" y="52"/>
                    <a:pt x="6" y="53"/>
                  </a:cubicBezTo>
                  <a:moveTo>
                    <a:pt x="5" y="47"/>
                  </a:moveTo>
                  <a:cubicBezTo>
                    <a:pt x="4" y="44"/>
                    <a:pt x="4" y="41"/>
                    <a:pt x="4" y="39"/>
                  </a:cubicBezTo>
                  <a:cubicBezTo>
                    <a:pt x="5" y="38"/>
                    <a:pt x="6" y="37"/>
                    <a:pt x="7" y="36"/>
                  </a:cubicBezTo>
                  <a:cubicBezTo>
                    <a:pt x="7" y="36"/>
                    <a:pt x="8" y="35"/>
                    <a:pt x="8" y="35"/>
                  </a:cubicBezTo>
                  <a:cubicBezTo>
                    <a:pt x="8" y="35"/>
                    <a:pt x="8" y="35"/>
                    <a:pt x="8" y="35"/>
                  </a:cubicBezTo>
                  <a:cubicBezTo>
                    <a:pt x="8" y="37"/>
                    <a:pt x="9" y="40"/>
                    <a:pt x="9" y="42"/>
                  </a:cubicBezTo>
                  <a:cubicBezTo>
                    <a:pt x="8" y="44"/>
                    <a:pt x="6" y="45"/>
                    <a:pt x="5" y="47"/>
                  </a:cubicBezTo>
                  <a:moveTo>
                    <a:pt x="4" y="37"/>
                  </a:moveTo>
                  <a:cubicBezTo>
                    <a:pt x="4" y="36"/>
                    <a:pt x="4" y="35"/>
                    <a:pt x="4" y="34"/>
                  </a:cubicBezTo>
                  <a:cubicBezTo>
                    <a:pt x="6" y="33"/>
                    <a:pt x="7" y="31"/>
                    <a:pt x="9" y="30"/>
                  </a:cubicBezTo>
                  <a:cubicBezTo>
                    <a:pt x="9" y="31"/>
                    <a:pt x="9" y="31"/>
                    <a:pt x="9" y="32"/>
                  </a:cubicBezTo>
                  <a:cubicBezTo>
                    <a:pt x="8" y="33"/>
                    <a:pt x="7" y="34"/>
                    <a:pt x="6" y="35"/>
                  </a:cubicBezTo>
                  <a:cubicBezTo>
                    <a:pt x="5" y="36"/>
                    <a:pt x="4" y="36"/>
                    <a:pt x="4" y="37"/>
                  </a:cubicBezTo>
                  <a:moveTo>
                    <a:pt x="4" y="31"/>
                  </a:moveTo>
                  <a:cubicBezTo>
                    <a:pt x="5" y="31"/>
                    <a:pt x="5" y="30"/>
                    <a:pt x="5" y="29"/>
                  </a:cubicBezTo>
                  <a:cubicBezTo>
                    <a:pt x="6" y="28"/>
                    <a:pt x="8" y="27"/>
                    <a:pt x="9" y="27"/>
                  </a:cubicBezTo>
                  <a:cubicBezTo>
                    <a:pt x="9" y="28"/>
                    <a:pt x="9" y="28"/>
                    <a:pt x="9" y="28"/>
                  </a:cubicBezTo>
                  <a:cubicBezTo>
                    <a:pt x="8" y="29"/>
                    <a:pt x="6" y="30"/>
                    <a:pt x="4" y="31"/>
                  </a:cubicBezTo>
                  <a:moveTo>
                    <a:pt x="5" y="27"/>
                  </a:moveTo>
                  <a:cubicBezTo>
                    <a:pt x="6" y="26"/>
                    <a:pt x="6" y="25"/>
                    <a:pt x="7" y="24"/>
                  </a:cubicBezTo>
                  <a:cubicBezTo>
                    <a:pt x="8" y="23"/>
                    <a:pt x="9" y="22"/>
                    <a:pt x="10" y="21"/>
                  </a:cubicBezTo>
                  <a:cubicBezTo>
                    <a:pt x="11" y="21"/>
                    <a:pt x="11" y="21"/>
                    <a:pt x="11" y="21"/>
                  </a:cubicBezTo>
                  <a:cubicBezTo>
                    <a:pt x="10" y="22"/>
                    <a:pt x="10" y="23"/>
                    <a:pt x="10" y="24"/>
                  </a:cubicBezTo>
                  <a:cubicBezTo>
                    <a:pt x="8" y="25"/>
                    <a:pt x="7" y="26"/>
                    <a:pt x="5" y="27"/>
                  </a:cubicBezTo>
                  <a:moveTo>
                    <a:pt x="8" y="21"/>
                  </a:moveTo>
                  <a:cubicBezTo>
                    <a:pt x="8" y="20"/>
                    <a:pt x="9" y="19"/>
                    <a:pt x="9" y="19"/>
                  </a:cubicBezTo>
                  <a:cubicBezTo>
                    <a:pt x="10" y="18"/>
                    <a:pt x="11" y="18"/>
                    <a:pt x="12" y="17"/>
                  </a:cubicBezTo>
                  <a:cubicBezTo>
                    <a:pt x="12" y="17"/>
                    <a:pt x="12" y="17"/>
                    <a:pt x="12" y="17"/>
                  </a:cubicBezTo>
                  <a:cubicBezTo>
                    <a:pt x="12" y="17"/>
                    <a:pt x="12" y="18"/>
                    <a:pt x="11" y="19"/>
                  </a:cubicBezTo>
                  <a:cubicBezTo>
                    <a:pt x="11" y="19"/>
                    <a:pt x="10" y="20"/>
                    <a:pt x="9" y="20"/>
                  </a:cubicBezTo>
                  <a:cubicBezTo>
                    <a:pt x="9" y="20"/>
                    <a:pt x="8" y="21"/>
                    <a:pt x="8" y="21"/>
                  </a:cubicBezTo>
                  <a:moveTo>
                    <a:pt x="47" y="73"/>
                  </a:moveTo>
                  <a:cubicBezTo>
                    <a:pt x="34" y="73"/>
                    <a:pt x="20" y="63"/>
                    <a:pt x="15" y="50"/>
                  </a:cubicBezTo>
                  <a:cubicBezTo>
                    <a:pt x="13" y="46"/>
                    <a:pt x="12" y="40"/>
                    <a:pt x="12" y="35"/>
                  </a:cubicBezTo>
                  <a:cubicBezTo>
                    <a:pt x="12" y="28"/>
                    <a:pt x="13" y="21"/>
                    <a:pt x="17" y="16"/>
                  </a:cubicBezTo>
                  <a:cubicBezTo>
                    <a:pt x="20" y="10"/>
                    <a:pt x="25" y="6"/>
                    <a:pt x="32" y="5"/>
                  </a:cubicBezTo>
                  <a:cubicBezTo>
                    <a:pt x="35" y="4"/>
                    <a:pt x="37" y="4"/>
                    <a:pt x="40" y="4"/>
                  </a:cubicBezTo>
                  <a:cubicBezTo>
                    <a:pt x="48" y="4"/>
                    <a:pt x="55" y="7"/>
                    <a:pt x="61" y="11"/>
                  </a:cubicBezTo>
                  <a:cubicBezTo>
                    <a:pt x="67" y="16"/>
                    <a:pt x="72" y="23"/>
                    <a:pt x="75" y="30"/>
                  </a:cubicBezTo>
                  <a:cubicBezTo>
                    <a:pt x="76" y="34"/>
                    <a:pt x="77" y="38"/>
                    <a:pt x="77" y="42"/>
                  </a:cubicBezTo>
                  <a:cubicBezTo>
                    <a:pt x="77" y="48"/>
                    <a:pt x="75" y="55"/>
                    <a:pt x="71" y="61"/>
                  </a:cubicBezTo>
                  <a:cubicBezTo>
                    <a:pt x="67" y="66"/>
                    <a:pt x="62" y="70"/>
                    <a:pt x="55" y="72"/>
                  </a:cubicBezTo>
                  <a:cubicBezTo>
                    <a:pt x="53" y="73"/>
                    <a:pt x="50" y="73"/>
                    <a:pt x="48" y="73"/>
                  </a:cubicBezTo>
                  <a:cubicBezTo>
                    <a:pt x="48" y="73"/>
                    <a:pt x="48" y="73"/>
                    <a:pt x="47" y="73"/>
                  </a:cubicBezTo>
                  <a:moveTo>
                    <a:pt x="40" y="0"/>
                  </a:moveTo>
                  <a:cubicBezTo>
                    <a:pt x="40" y="0"/>
                    <a:pt x="40" y="0"/>
                    <a:pt x="40" y="0"/>
                  </a:cubicBezTo>
                  <a:cubicBezTo>
                    <a:pt x="37" y="0"/>
                    <a:pt x="34" y="1"/>
                    <a:pt x="31" y="1"/>
                  </a:cubicBezTo>
                  <a:cubicBezTo>
                    <a:pt x="28" y="2"/>
                    <a:pt x="24" y="4"/>
                    <a:pt x="22" y="6"/>
                  </a:cubicBezTo>
                  <a:cubicBezTo>
                    <a:pt x="21" y="6"/>
                    <a:pt x="21" y="6"/>
                    <a:pt x="21" y="6"/>
                  </a:cubicBezTo>
                  <a:cubicBezTo>
                    <a:pt x="17" y="8"/>
                    <a:pt x="13" y="10"/>
                    <a:pt x="9" y="14"/>
                  </a:cubicBezTo>
                  <a:cubicBezTo>
                    <a:pt x="9" y="14"/>
                    <a:pt x="8" y="14"/>
                    <a:pt x="8" y="14"/>
                  </a:cubicBezTo>
                  <a:cubicBezTo>
                    <a:pt x="8" y="15"/>
                    <a:pt x="8" y="15"/>
                    <a:pt x="8" y="15"/>
                  </a:cubicBezTo>
                  <a:cubicBezTo>
                    <a:pt x="7" y="16"/>
                    <a:pt x="7" y="16"/>
                    <a:pt x="7" y="16"/>
                  </a:cubicBezTo>
                  <a:cubicBezTo>
                    <a:pt x="3" y="22"/>
                    <a:pt x="0" y="30"/>
                    <a:pt x="0" y="39"/>
                  </a:cubicBezTo>
                  <a:cubicBezTo>
                    <a:pt x="0" y="44"/>
                    <a:pt x="1" y="50"/>
                    <a:pt x="3" y="55"/>
                  </a:cubicBezTo>
                  <a:cubicBezTo>
                    <a:pt x="9" y="68"/>
                    <a:pt x="20" y="78"/>
                    <a:pt x="34" y="80"/>
                  </a:cubicBezTo>
                  <a:cubicBezTo>
                    <a:pt x="34" y="80"/>
                    <a:pt x="34" y="80"/>
                    <a:pt x="34" y="80"/>
                  </a:cubicBezTo>
                  <a:cubicBezTo>
                    <a:pt x="35" y="80"/>
                    <a:pt x="35" y="80"/>
                    <a:pt x="35" y="80"/>
                  </a:cubicBezTo>
                  <a:cubicBezTo>
                    <a:pt x="37" y="80"/>
                    <a:pt x="39" y="80"/>
                    <a:pt x="41" y="80"/>
                  </a:cubicBezTo>
                  <a:cubicBezTo>
                    <a:pt x="41" y="80"/>
                    <a:pt x="41" y="80"/>
                    <a:pt x="41" y="80"/>
                  </a:cubicBezTo>
                  <a:cubicBezTo>
                    <a:pt x="42" y="80"/>
                    <a:pt x="44" y="80"/>
                    <a:pt x="45" y="80"/>
                  </a:cubicBezTo>
                  <a:cubicBezTo>
                    <a:pt x="46" y="80"/>
                    <a:pt x="46" y="80"/>
                    <a:pt x="46" y="80"/>
                  </a:cubicBezTo>
                  <a:cubicBezTo>
                    <a:pt x="46" y="80"/>
                    <a:pt x="46" y="80"/>
                    <a:pt x="46" y="80"/>
                  </a:cubicBezTo>
                  <a:cubicBezTo>
                    <a:pt x="47" y="80"/>
                    <a:pt x="47" y="80"/>
                    <a:pt x="47" y="80"/>
                  </a:cubicBezTo>
                  <a:cubicBezTo>
                    <a:pt x="47" y="80"/>
                    <a:pt x="47" y="80"/>
                    <a:pt x="47" y="80"/>
                  </a:cubicBezTo>
                  <a:cubicBezTo>
                    <a:pt x="48" y="80"/>
                    <a:pt x="48" y="80"/>
                    <a:pt x="48" y="80"/>
                  </a:cubicBezTo>
                  <a:cubicBezTo>
                    <a:pt x="52" y="78"/>
                    <a:pt x="58" y="75"/>
                    <a:pt x="62" y="73"/>
                  </a:cubicBezTo>
                  <a:cubicBezTo>
                    <a:pt x="63" y="72"/>
                    <a:pt x="63" y="72"/>
                    <a:pt x="63" y="72"/>
                  </a:cubicBezTo>
                  <a:cubicBezTo>
                    <a:pt x="67" y="70"/>
                    <a:pt x="71" y="66"/>
                    <a:pt x="74" y="62"/>
                  </a:cubicBezTo>
                  <a:cubicBezTo>
                    <a:pt x="78" y="56"/>
                    <a:pt x="80" y="49"/>
                    <a:pt x="80" y="42"/>
                  </a:cubicBezTo>
                  <a:cubicBezTo>
                    <a:pt x="80" y="37"/>
                    <a:pt x="79" y="33"/>
                    <a:pt x="78" y="29"/>
                  </a:cubicBezTo>
                  <a:cubicBezTo>
                    <a:pt x="75" y="21"/>
                    <a:pt x="70" y="14"/>
                    <a:pt x="63" y="9"/>
                  </a:cubicBezTo>
                  <a:cubicBezTo>
                    <a:pt x="57" y="4"/>
                    <a:pt x="49" y="0"/>
                    <a:pt x="4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4" name="Freeform 774"/>
            <p:cNvSpPr>
              <a:spLocks noEditPoints="1"/>
            </p:cNvSpPr>
            <p:nvPr/>
          </p:nvSpPr>
          <p:spPr bwMode="auto">
            <a:xfrm>
              <a:off x="893529" y="4861336"/>
              <a:ext cx="124558" cy="131727"/>
            </a:xfrm>
            <a:custGeom>
              <a:avLst/>
              <a:gdLst>
                <a:gd name="T0" fmla="*/ 55 w 59"/>
                <a:gd name="T1" fmla="*/ 37 h 62"/>
                <a:gd name="T2" fmla="*/ 55 w 59"/>
                <a:gd name="T3" fmla="*/ 38 h 62"/>
                <a:gd name="T4" fmla="*/ 55 w 59"/>
                <a:gd name="T5" fmla="*/ 32 h 62"/>
                <a:gd name="T6" fmla="*/ 55 w 59"/>
                <a:gd name="T7" fmla="*/ 34 h 62"/>
                <a:gd name="T8" fmla="*/ 55 w 59"/>
                <a:gd name="T9" fmla="*/ 35 h 62"/>
                <a:gd name="T10" fmla="*/ 53 w 59"/>
                <a:gd name="T11" fmla="*/ 27 h 62"/>
                <a:gd name="T12" fmla="*/ 55 w 59"/>
                <a:gd name="T13" fmla="*/ 29 h 62"/>
                <a:gd name="T14" fmla="*/ 54 w 59"/>
                <a:gd name="T15" fmla="*/ 30 h 62"/>
                <a:gd name="T16" fmla="*/ 55 w 59"/>
                <a:gd name="T17" fmla="*/ 24 h 62"/>
                <a:gd name="T18" fmla="*/ 53 w 59"/>
                <a:gd name="T19" fmla="*/ 25 h 62"/>
                <a:gd name="T20" fmla="*/ 52 w 59"/>
                <a:gd name="T21" fmla="*/ 21 h 62"/>
                <a:gd name="T22" fmla="*/ 53 w 59"/>
                <a:gd name="T23" fmla="*/ 25 h 62"/>
                <a:gd name="T24" fmla="*/ 48 w 59"/>
                <a:gd name="T25" fmla="*/ 17 h 62"/>
                <a:gd name="T26" fmla="*/ 51 w 59"/>
                <a:gd name="T27" fmla="*/ 20 h 62"/>
                <a:gd name="T28" fmla="*/ 47 w 59"/>
                <a:gd name="T29" fmla="*/ 16 h 62"/>
                <a:gd name="T30" fmla="*/ 45 w 59"/>
                <a:gd name="T31" fmla="*/ 12 h 62"/>
                <a:gd name="T32" fmla="*/ 47 w 59"/>
                <a:gd name="T33" fmla="*/ 16 h 62"/>
                <a:gd name="T34" fmla="*/ 41 w 59"/>
                <a:gd name="T35" fmla="*/ 10 h 62"/>
                <a:gd name="T36" fmla="*/ 41 w 59"/>
                <a:gd name="T37" fmla="*/ 8 h 62"/>
                <a:gd name="T38" fmla="*/ 44 w 59"/>
                <a:gd name="T39" fmla="*/ 10 h 62"/>
                <a:gd name="T40" fmla="*/ 32 w 59"/>
                <a:gd name="T41" fmla="*/ 59 h 62"/>
                <a:gd name="T42" fmla="*/ 3 w 59"/>
                <a:gd name="T43" fmla="*/ 28 h 62"/>
                <a:gd name="T44" fmla="*/ 11 w 59"/>
                <a:gd name="T45" fmla="*/ 8 h 62"/>
                <a:gd name="T46" fmla="*/ 16 w 59"/>
                <a:gd name="T47" fmla="*/ 7 h 62"/>
                <a:gd name="T48" fmla="*/ 39 w 59"/>
                <a:gd name="T49" fmla="*/ 12 h 62"/>
                <a:gd name="T50" fmla="*/ 40 w 59"/>
                <a:gd name="T51" fmla="*/ 14 h 62"/>
                <a:gd name="T52" fmla="*/ 50 w 59"/>
                <a:gd name="T53" fmla="*/ 28 h 62"/>
                <a:gd name="T54" fmla="*/ 44 w 59"/>
                <a:gd name="T55" fmla="*/ 56 h 62"/>
                <a:gd name="T56" fmla="*/ 38 w 59"/>
                <a:gd name="T57" fmla="*/ 58 h 62"/>
                <a:gd name="T58" fmla="*/ 32 w 59"/>
                <a:gd name="T59" fmla="*/ 59 h 62"/>
                <a:gd name="T60" fmla="*/ 36 w 59"/>
                <a:gd name="T61" fmla="*/ 6 h 62"/>
                <a:gd name="T62" fmla="*/ 39 w 59"/>
                <a:gd name="T63" fmla="*/ 7 h 62"/>
                <a:gd name="T64" fmla="*/ 34 w 59"/>
                <a:gd name="T65" fmla="*/ 5 h 62"/>
                <a:gd name="T66" fmla="*/ 32 w 59"/>
                <a:gd name="T67" fmla="*/ 4 h 62"/>
                <a:gd name="T68" fmla="*/ 34 w 59"/>
                <a:gd name="T69" fmla="*/ 5 h 62"/>
                <a:gd name="T70" fmla="*/ 30 w 59"/>
                <a:gd name="T71" fmla="*/ 4 h 62"/>
                <a:gd name="T72" fmla="*/ 30 w 59"/>
                <a:gd name="T73" fmla="*/ 4 h 62"/>
                <a:gd name="T74" fmla="*/ 26 w 59"/>
                <a:gd name="T75" fmla="*/ 0 h 62"/>
                <a:gd name="T76" fmla="*/ 4 w 59"/>
                <a:gd name="T77" fmla="*/ 11 h 62"/>
                <a:gd name="T78" fmla="*/ 2 w 59"/>
                <a:gd name="T79" fmla="*/ 42 h 62"/>
                <a:gd name="T80" fmla="*/ 39 w 59"/>
                <a:gd name="T81" fmla="*/ 62 h 62"/>
                <a:gd name="T82" fmla="*/ 59 w 59"/>
                <a:gd name="T83" fmla="*/ 34 h 62"/>
                <a:gd name="T84" fmla="*/ 45 w 59"/>
                <a:gd name="T85"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 h="62">
                  <a:moveTo>
                    <a:pt x="55" y="38"/>
                  </a:moveTo>
                  <a:cubicBezTo>
                    <a:pt x="55" y="37"/>
                    <a:pt x="55" y="37"/>
                    <a:pt x="55" y="37"/>
                  </a:cubicBezTo>
                  <a:cubicBezTo>
                    <a:pt x="55" y="37"/>
                    <a:pt x="55" y="37"/>
                    <a:pt x="55" y="37"/>
                  </a:cubicBezTo>
                  <a:cubicBezTo>
                    <a:pt x="55" y="38"/>
                    <a:pt x="55" y="38"/>
                    <a:pt x="55" y="38"/>
                  </a:cubicBezTo>
                  <a:moveTo>
                    <a:pt x="55" y="35"/>
                  </a:moveTo>
                  <a:cubicBezTo>
                    <a:pt x="55" y="34"/>
                    <a:pt x="55" y="33"/>
                    <a:pt x="55" y="32"/>
                  </a:cubicBezTo>
                  <a:cubicBezTo>
                    <a:pt x="55" y="31"/>
                    <a:pt x="55" y="31"/>
                    <a:pt x="55" y="31"/>
                  </a:cubicBezTo>
                  <a:cubicBezTo>
                    <a:pt x="55" y="32"/>
                    <a:pt x="55" y="33"/>
                    <a:pt x="55" y="34"/>
                  </a:cubicBezTo>
                  <a:cubicBezTo>
                    <a:pt x="55" y="34"/>
                    <a:pt x="55" y="34"/>
                    <a:pt x="55" y="34"/>
                  </a:cubicBezTo>
                  <a:cubicBezTo>
                    <a:pt x="55" y="35"/>
                    <a:pt x="55" y="35"/>
                    <a:pt x="55" y="35"/>
                  </a:cubicBezTo>
                  <a:moveTo>
                    <a:pt x="54" y="30"/>
                  </a:moveTo>
                  <a:cubicBezTo>
                    <a:pt x="54" y="29"/>
                    <a:pt x="54" y="28"/>
                    <a:pt x="53" y="27"/>
                  </a:cubicBezTo>
                  <a:cubicBezTo>
                    <a:pt x="54" y="26"/>
                    <a:pt x="54" y="26"/>
                    <a:pt x="54" y="26"/>
                  </a:cubicBezTo>
                  <a:cubicBezTo>
                    <a:pt x="54" y="27"/>
                    <a:pt x="55" y="28"/>
                    <a:pt x="55" y="29"/>
                  </a:cubicBezTo>
                  <a:cubicBezTo>
                    <a:pt x="54" y="29"/>
                    <a:pt x="54" y="29"/>
                    <a:pt x="54" y="29"/>
                  </a:cubicBezTo>
                  <a:cubicBezTo>
                    <a:pt x="54" y="30"/>
                    <a:pt x="54" y="30"/>
                    <a:pt x="54" y="30"/>
                  </a:cubicBezTo>
                  <a:moveTo>
                    <a:pt x="55" y="25"/>
                  </a:moveTo>
                  <a:cubicBezTo>
                    <a:pt x="55" y="24"/>
                    <a:pt x="55" y="24"/>
                    <a:pt x="55" y="24"/>
                  </a:cubicBezTo>
                  <a:cubicBezTo>
                    <a:pt x="55" y="25"/>
                    <a:pt x="55" y="25"/>
                    <a:pt x="55" y="25"/>
                  </a:cubicBezTo>
                  <a:moveTo>
                    <a:pt x="53" y="25"/>
                  </a:moveTo>
                  <a:cubicBezTo>
                    <a:pt x="52" y="24"/>
                    <a:pt x="52" y="23"/>
                    <a:pt x="51" y="22"/>
                  </a:cubicBezTo>
                  <a:cubicBezTo>
                    <a:pt x="52" y="21"/>
                    <a:pt x="52" y="21"/>
                    <a:pt x="52" y="21"/>
                  </a:cubicBezTo>
                  <a:cubicBezTo>
                    <a:pt x="52" y="22"/>
                    <a:pt x="53" y="23"/>
                    <a:pt x="53" y="24"/>
                  </a:cubicBezTo>
                  <a:cubicBezTo>
                    <a:pt x="53" y="25"/>
                    <a:pt x="53" y="25"/>
                    <a:pt x="53" y="25"/>
                  </a:cubicBezTo>
                  <a:moveTo>
                    <a:pt x="50" y="20"/>
                  </a:moveTo>
                  <a:cubicBezTo>
                    <a:pt x="49" y="19"/>
                    <a:pt x="49" y="18"/>
                    <a:pt x="48" y="17"/>
                  </a:cubicBezTo>
                  <a:cubicBezTo>
                    <a:pt x="49" y="16"/>
                    <a:pt x="49" y="16"/>
                    <a:pt x="49" y="16"/>
                  </a:cubicBezTo>
                  <a:cubicBezTo>
                    <a:pt x="50" y="17"/>
                    <a:pt x="50" y="18"/>
                    <a:pt x="51" y="20"/>
                  </a:cubicBezTo>
                  <a:cubicBezTo>
                    <a:pt x="50" y="20"/>
                    <a:pt x="50" y="20"/>
                    <a:pt x="50" y="20"/>
                  </a:cubicBezTo>
                  <a:moveTo>
                    <a:pt x="47" y="16"/>
                  </a:moveTo>
                  <a:cubicBezTo>
                    <a:pt x="46" y="14"/>
                    <a:pt x="45" y="13"/>
                    <a:pt x="44" y="12"/>
                  </a:cubicBezTo>
                  <a:cubicBezTo>
                    <a:pt x="45" y="12"/>
                    <a:pt x="45" y="12"/>
                    <a:pt x="45" y="12"/>
                  </a:cubicBezTo>
                  <a:cubicBezTo>
                    <a:pt x="46" y="13"/>
                    <a:pt x="47" y="14"/>
                    <a:pt x="48" y="15"/>
                  </a:cubicBezTo>
                  <a:cubicBezTo>
                    <a:pt x="47" y="16"/>
                    <a:pt x="47" y="16"/>
                    <a:pt x="47" y="16"/>
                  </a:cubicBezTo>
                  <a:moveTo>
                    <a:pt x="43" y="11"/>
                  </a:moveTo>
                  <a:cubicBezTo>
                    <a:pt x="42" y="11"/>
                    <a:pt x="42" y="10"/>
                    <a:pt x="41" y="10"/>
                  </a:cubicBezTo>
                  <a:cubicBezTo>
                    <a:pt x="40" y="9"/>
                    <a:pt x="40" y="9"/>
                    <a:pt x="40" y="9"/>
                  </a:cubicBezTo>
                  <a:cubicBezTo>
                    <a:pt x="41" y="8"/>
                    <a:pt x="41" y="8"/>
                    <a:pt x="41" y="8"/>
                  </a:cubicBezTo>
                  <a:cubicBezTo>
                    <a:pt x="41" y="9"/>
                    <a:pt x="42" y="9"/>
                    <a:pt x="43" y="10"/>
                  </a:cubicBezTo>
                  <a:cubicBezTo>
                    <a:pt x="44" y="10"/>
                    <a:pt x="44" y="10"/>
                    <a:pt x="44" y="10"/>
                  </a:cubicBezTo>
                  <a:cubicBezTo>
                    <a:pt x="43" y="11"/>
                    <a:pt x="43" y="11"/>
                    <a:pt x="43" y="11"/>
                  </a:cubicBezTo>
                  <a:moveTo>
                    <a:pt x="32" y="59"/>
                  </a:moveTo>
                  <a:cubicBezTo>
                    <a:pt x="21" y="59"/>
                    <a:pt x="9" y="51"/>
                    <a:pt x="5" y="41"/>
                  </a:cubicBezTo>
                  <a:cubicBezTo>
                    <a:pt x="4" y="37"/>
                    <a:pt x="3" y="33"/>
                    <a:pt x="3" y="28"/>
                  </a:cubicBezTo>
                  <a:cubicBezTo>
                    <a:pt x="3" y="23"/>
                    <a:pt x="4" y="17"/>
                    <a:pt x="7" y="13"/>
                  </a:cubicBezTo>
                  <a:cubicBezTo>
                    <a:pt x="8" y="11"/>
                    <a:pt x="10" y="10"/>
                    <a:pt x="11" y="8"/>
                  </a:cubicBezTo>
                  <a:cubicBezTo>
                    <a:pt x="12" y="8"/>
                    <a:pt x="12" y="8"/>
                    <a:pt x="12" y="8"/>
                  </a:cubicBezTo>
                  <a:cubicBezTo>
                    <a:pt x="13" y="8"/>
                    <a:pt x="14" y="7"/>
                    <a:pt x="16" y="7"/>
                  </a:cubicBezTo>
                  <a:cubicBezTo>
                    <a:pt x="18" y="6"/>
                    <a:pt x="20" y="6"/>
                    <a:pt x="22" y="6"/>
                  </a:cubicBezTo>
                  <a:cubicBezTo>
                    <a:pt x="28" y="6"/>
                    <a:pt x="34" y="8"/>
                    <a:pt x="39" y="12"/>
                  </a:cubicBezTo>
                  <a:cubicBezTo>
                    <a:pt x="40" y="13"/>
                    <a:pt x="40" y="13"/>
                    <a:pt x="40" y="13"/>
                  </a:cubicBezTo>
                  <a:cubicBezTo>
                    <a:pt x="40" y="14"/>
                    <a:pt x="40" y="14"/>
                    <a:pt x="40" y="14"/>
                  </a:cubicBezTo>
                  <a:cubicBezTo>
                    <a:pt x="41" y="14"/>
                    <a:pt x="41" y="14"/>
                    <a:pt x="41" y="14"/>
                  </a:cubicBezTo>
                  <a:cubicBezTo>
                    <a:pt x="45" y="18"/>
                    <a:pt x="48" y="22"/>
                    <a:pt x="50" y="28"/>
                  </a:cubicBezTo>
                  <a:cubicBezTo>
                    <a:pt x="51" y="30"/>
                    <a:pt x="52" y="33"/>
                    <a:pt x="52" y="36"/>
                  </a:cubicBezTo>
                  <a:cubicBezTo>
                    <a:pt x="52" y="44"/>
                    <a:pt x="49" y="51"/>
                    <a:pt x="44" y="56"/>
                  </a:cubicBezTo>
                  <a:cubicBezTo>
                    <a:pt x="44" y="56"/>
                    <a:pt x="44" y="56"/>
                    <a:pt x="44" y="56"/>
                  </a:cubicBezTo>
                  <a:cubicBezTo>
                    <a:pt x="42" y="57"/>
                    <a:pt x="40" y="58"/>
                    <a:pt x="38" y="58"/>
                  </a:cubicBezTo>
                  <a:cubicBezTo>
                    <a:pt x="36" y="59"/>
                    <a:pt x="34" y="59"/>
                    <a:pt x="32" y="59"/>
                  </a:cubicBezTo>
                  <a:cubicBezTo>
                    <a:pt x="32" y="59"/>
                    <a:pt x="32" y="59"/>
                    <a:pt x="32" y="59"/>
                  </a:cubicBezTo>
                  <a:moveTo>
                    <a:pt x="39" y="8"/>
                  </a:moveTo>
                  <a:cubicBezTo>
                    <a:pt x="38" y="7"/>
                    <a:pt x="37" y="7"/>
                    <a:pt x="36" y="6"/>
                  </a:cubicBezTo>
                  <a:cubicBezTo>
                    <a:pt x="36" y="6"/>
                    <a:pt x="36" y="6"/>
                    <a:pt x="36" y="6"/>
                  </a:cubicBezTo>
                  <a:cubicBezTo>
                    <a:pt x="37" y="6"/>
                    <a:pt x="38" y="7"/>
                    <a:pt x="39" y="7"/>
                  </a:cubicBezTo>
                  <a:cubicBezTo>
                    <a:pt x="39" y="8"/>
                    <a:pt x="39" y="8"/>
                    <a:pt x="39" y="8"/>
                  </a:cubicBezTo>
                  <a:moveTo>
                    <a:pt x="34" y="5"/>
                  </a:moveTo>
                  <a:cubicBezTo>
                    <a:pt x="33" y="5"/>
                    <a:pt x="33" y="5"/>
                    <a:pt x="32" y="4"/>
                  </a:cubicBezTo>
                  <a:cubicBezTo>
                    <a:pt x="32" y="4"/>
                    <a:pt x="32" y="4"/>
                    <a:pt x="32" y="4"/>
                  </a:cubicBezTo>
                  <a:cubicBezTo>
                    <a:pt x="33" y="5"/>
                    <a:pt x="34" y="5"/>
                    <a:pt x="34" y="5"/>
                  </a:cubicBezTo>
                  <a:cubicBezTo>
                    <a:pt x="34" y="5"/>
                    <a:pt x="34" y="5"/>
                    <a:pt x="34" y="5"/>
                  </a:cubicBezTo>
                  <a:moveTo>
                    <a:pt x="30" y="4"/>
                  </a:moveTo>
                  <a:cubicBezTo>
                    <a:pt x="30" y="4"/>
                    <a:pt x="30" y="4"/>
                    <a:pt x="30" y="4"/>
                  </a:cubicBezTo>
                  <a:cubicBezTo>
                    <a:pt x="30" y="4"/>
                    <a:pt x="30" y="4"/>
                    <a:pt x="30" y="4"/>
                  </a:cubicBezTo>
                  <a:cubicBezTo>
                    <a:pt x="30" y="4"/>
                    <a:pt x="30" y="4"/>
                    <a:pt x="30" y="4"/>
                  </a:cubicBezTo>
                  <a:moveTo>
                    <a:pt x="26" y="0"/>
                  </a:moveTo>
                  <a:cubicBezTo>
                    <a:pt x="26" y="0"/>
                    <a:pt x="26" y="0"/>
                    <a:pt x="26" y="0"/>
                  </a:cubicBezTo>
                  <a:cubicBezTo>
                    <a:pt x="23" y="0"/>
                    <a:pt x="21" y="0"/>
                    <a:pt x="19" y="1"/>
                  </a:cubicBezTo>
                  <a:cubicBezTo>
                    <a:pt x="12" y="2"/>
                    <a:pt x="7" y="6"/>
                    <a:pt x="4" y="11"/>
                  </a:cubicBezTo>
                  <a:cubicBezTo>
                    <a:pt x="1" y="16"/>
                    <a:pt x="0" y="22"/>
                    <a:pt x="0" y="28"/>
                  </a:cubicBezTo>
                  <a:cubicBezTo>
                    <a:pt x="0" y="33"/>
                    <a:pt x="1" y="38"/>
                    <a:pt x="2" y="42"/>
                  </a:cubicBezTo>
                  <a:cubicBezTo>
                    <a:pt x="7" y="54"/>
                    <a:pt x="19" y="62"/>
                    <a:pt x="32" y="62"/>
                  </a:cubicBezTo>
                  <a:cubicBezTo>
                    <a:pt x="34" y="62"/>
                    <a:pt x="37" y="62"/>
                    <a:pt x="39" y="62"/>
                  </a:cubicBezTo>
                  <a:cubicBezTo>
                    <a:pt x="45" y="60"/>
                    <a:pt x="50" y="56"/>
                    <a:pt x="53" y="51"/>
                  </a:cubicBezTo>
                  <a:cubicBezTo>
                    <a:pt x="57" y="46"/>
                    <a:pt x="59" y="40"/>
                    <a:pt x="59" y="34"/>
                  </a:cubicBezTo>
                  <a:cubicBezTo>
                    <a:pt x="59" y="31"/>
                    <a:pt x="58" y="27"/>
                    <a:pt x="57" y="24"/>
                  </a:cubicBezTo>
                  <a:cubicBezTo>
                    <a:pt x="54" y="17"/>
                    <a:pt x="50" y="11"/>
                    <a:pt x="45" y="7"/>
                  </a:cubicBezTo>
                  <a:cubicBezTo>
                    <a:pt x="39" y="3"/>
                    <a:pt x="33" y="0"/>
                    <a:pt x="26"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5" name="Freeform 775"/>
            <p:cNvSpPr>
              <a:spLocks noEditPoints="1"/>
            </p:cNvSpPr>
            <p:nvPr/>
          </p:nvSpPr>
          <p:spPr bwMode="auto">
            <a:xfrm>
              <a:off x="916828" y="4884635"/>
              <a:ext cx="69896" cy="91402"/>
            </a:xfrm>
            <a:custGeom>
              <a:avLst/>
              <a:gdLst>
                <a:gd name="T0" fmla="*/ 4 w 33"/>
                <a:gd name="T1" fmla="*/ 19 h 43"/>
                <a:gd name="T2" fmla="*/ 4 w 33"/>
                <a:gd name="T3" fmla="*/ 12 h 43"/>
                <a:gd name="T4" fmla="*/ 7 w 33"/>
                <a:gd name="T5" fmla="*/ 8 h 43"/>
                <a:gd name="T6" fmla="*/ 6 w 33"/>
                <a:gd name="T7" fmla="*/ 4 h 43"/>
                <a:gd name="T8" fmla="*/ 7 w 33"/>
                <a:gd name="T9" fmla="*/ 3 h 43"/>
                <a:gd name="T10" fmla="*/ 8 w 33"/>
                <a:gd name="T11" fmla="*/ 4 h 43"/>
                <a:gd name="T12" fmla="*/ 11 w 33"/>
                <a:gd name="T13" fmla="*/ 8 h 43"/>
                <a:gd name="T14" fmla="*/ 15 w 33"/>
                <a:gd name="T15" fmla="*/ 7 h 43"/>
                <a:gd name="T16" fmla="*/ 18 w 33"/>
                <a:gd name="T17" fmla="*/ 10 h 43"/>
                <a:gd name="T18" fmla="*/ 15 w 33"/>
                <a:gd name="T19" fmla="*/ 9 h 43"/>
                <a:gd name="T20" fmla="*/ 8 w 33"/>
                <a:gd name="T21" fmla="*/ 13 h 43"/>
                <a:gd name="T22" fmla="*/ 9 w 33"/>
                <a:gd name="T23" fmla="*/ 20 h 43"/>
                <a:gd name="T24" fmla="*/ 13 w 33"/>
                <a:gd name="T25" fmla="*/ 20 h 43"/>
                <a:gd name="T26" fmla="*/ 27 w 33"/>
                <a:gd name="T27" fmla="*/ 21 h 43"/>
                <a:gd name="T28" fmla="*/ 30 w 33"/>
                <a:gd name="T29" fmla="*/ 27 h 43"/>
                <a:gd name="T30" fmla="*/ 27 w 33"/>
                <a:gd name="T31" fmla="*/ 33 h 43"/>
                <a:gd name="T32" fmla="*/ 27 w 33"/>
                <a:gd name="T33" fmla="*/ 36 h 43"/>
                <a:gd name="T34" fmla="*/ 29 w 33"/>
                <a:gd name="T35" fmla="*/ 39 h 43"/>
                <a:gd name="T36" fmla="*/ 26 w 33"/>
                <a:gd name="T37" fmla="*/ 36 h 43"/>
                <a:gd name="T38" fmla="*/ 22 w 33"/>
                <a:gd name="T39" fmla="*/ 36 h 43"/>
                <a:gd name="T40" fmla="*/ 14 w 33"/>
                <a:gd name="T41" fmla="*/ 34 h 43"/>
                <a:gd name="T42" fmla="*/ 24 w 33"/>
                <a:gd name="T43" fmla="*/ 32 h 43"/>
                <a:gd name="T44" fmla="*/ 21 w 33"/>
                <a:gd name="T45" fmla="*/ 22 h 43"/>
                <a:gd name="T46" fmla="*/ 12 w 33"/>
                <a:gd name="T47" fmla="*/ 23 h 43"/>
                <a:gd name="T48" fmla="*/ 12 w 33"/>
                <a:gd name="T49" fmla="*/ 23 h 43"/>
                <a:gd name="T50" fmla="*/ 3 w 33"/>
                <a:gd name="T51" fmla="*/ 2 h 43"/>
                <a:gd name="T52" fmla="*/ 2 w 33"/>
                <a:gd name="T53" fmla="*/ 3 h 43"/>
                <a:gd name="T54" fmla="*/ 3 w 33"/>
                <a:gd name="T55" fmla="*/ 8 h 43"/>
                <a:gd name="T56" fmla="*/ 0 w 33"/>
                <a:gd name="T57" fmla="*/ 15 h 43"/>
                <a:gd name="T58" fmla="*/ 12 w 33"/>
                <a:gd name="T59" fmla="*/ 26 h 43"/>
                <a:gd name="T60" fmla="*/ 20 w 33"/>
                <a:gd name="T61" fmla="*/ 25 h 43"/>
                <a:gd name="T62" fmla="*/ 23 w 33"/>
                <a:gd name="T63" fmla="*/ 26 h 43"/>
                <a:gd name="T64" fmla="*/ 20 w 33"/>
                <a:gd name="T65" fmla="*/ 30 h 43"/>
                <a:gd name="T66" fmla="*/ 17 w 33"/>
                <a:gd name="T67" fmla="*/ 29 h 43"/>
                <a:gd name="T68" fmla="*/ 11 w 33"/>
                <a:gd name="T69" fmla="*/ 32 h 43"/>
                <a:gd name="T70" fmla="*/ 23 w 33"/>
                <a:gd name="T71" fmla="*/ 39 h 43"/>
                <a:gd name="T72" fmla="*/ 26 w 33"/>
                <a:gd name="T73" fmla="*/ 42 h 43"/>
                <a:gd name="T74" fmla="*/ 28 w 33"/>
                <a:gd name="T75" fmla="*/ 43 h 43"/>
                <a:gd name="T76" fmla="*/ 29 w 33"/>
                <a:gd name="T77" fmla="*/ 43 h 43"/>
                <a:gd name="T78" fmla="*/ 33 w 33"/>
                <a:gd name="T79" fmla="*/ 40 h 43"/>
                <a:gd name="T80" fmla="*/ 31 w 33"/>
                <a:gd name="T81" fmla="*/ 35 h 43"/>
                <a:gd name="T82" fmla="*/ 33 w 33"/>
                <a:gd name="T83" fmla="*/ 27 h 43"/>
                <a:gd name="T84" fmla="*/ 21 w 33"/>
                <a:gd name="T85" fmla="*/ 17 h 43"/>
                <a:gd name="T86" fmla="*/ 12 w 33"/>
                <a:gd name="T87" fmla="*/ 17 h 43"/>
                <a:gd name="T88" fmla="*/ 10 w 33"/>
                <a:gd name="T89" fmla="*/ 16 h 43"/>
                <a:gd name="T90" fmla="*/ 15 w 33"/>
                <a:gd name="T91" fmla="*/ 12 h 43"/>
                <a:gd name="T92" fmla="*/ 16 w 33"/>
                <a:gd name="T93" fmla="*/ 13 h 43"/>
                <a:gd name="T94" fmla="*/ 18 w 33"/>
                <a:gd name="T95" fmla="*/ 13 h 43"/>
                <a:gd name="T96" fmla="*/ 24 w 33"/>
                <a:gd name="T97" fmla="*/ 9 h 43"/>
                <a:gd name="T98" fmla="*/ 11 w 33"/>
                <a:gd name="T99" fmla="*/ 4 h 43"/>
                <a:gd name="T100" fmla="*/ 8 w 33"/>
                <a:gd name="T101" fmla="*/ 0 h 43"/>
                <a:gd name="T102" fmla="*/ 8 w 33"/>
                <a:gd name="T10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43">
                  <a:moveTo>
                    <a:pt x="12" y="23"/>
                  </a:moveTo>
                  <a:cubicBezTo>
                    <a:pt x="11" y="23"/>
                    <a:pt x="9" y="22"/>
                    <a:pt x="7" y="21"/>
                  </a:cubicBezTo>
                  <a:cubicBezTo>
                    <a:pt x="6" y="21"/>
                    <a:pt x="5" y="20"/>
                    <a:pt x="4" y="19"/>
                  </a:cubicBezTo>
                  <a:cubicBezTo>
                    <a:pt x="4" y="18"/>
                    <a:pt x="3" y="17"/>
                    <a:pt x="3" y="15"/>
                  </a:cubicBezTo>
                  <a:cubicBezTo>
                    <a:pt x="3" y="14"/>
                    <a:pt x="3" y="14"/>
                    <a:pt x="3" y="14"/>
                  </a:cubicBezTo>
                  <a:cubicBezTo>
                    <a:pt x="4" y="13"/>
                    <a:pt x="4" y="12"/>
                    <a:pt x="4" y="12"/>
                  </a:cubicBezTo>
                  <a:cubicBezTo>
                    <a:pt x="5" y="11"/>
                    <a:pt x="5" y="10"/>
                    <a:pt x="6" y="10"/>
                  </a:cubicBezTo>
                  <a:cubicBezTo>
                    <a:pt x="7" y="10"/>
                    <a:pt x="7" y="10"/>
                    <a:pt x="7" y="9"/>
                  </a:cubicBezTo>
                  <a:cubicBezTo>
                    <a:pt x="7" y="9"/>
                    <a:pt x="7" y="8"/>
                    <a:pt x="7" y="8"/>
                  </a:cubicBezTo>
                  <a:cubicBezTo>
                    <a:pt x="7" y="7"/>
                    <a:pt x="6" y="6"/>
                    <a:pt x="6" y="5"/>
                  </a:cubicBezTo>
                  <a:cubicBezTo>
                    <a:pt x="6" y="4"/>
                    <a:pt x="6" y="4"/>
                    <a:pt x="6" y="4"/>
                  </a:cubicBezTo>
                  <a:cubicBezTo>
                    <a:pt x="6" y="4"/>
                    <a:pt x="6" y="4"/>
                    <a:pt x="6" y="4"/>
                  </a:cubicBezTo>
                  <a:cubicBezTo>
                    <a:pt x="7" y="4"/>
                    <a:pt x="7" y="3"/>
                    <a:pt x="7" y="3"/>
                  </a:cubicBezTo>
                  <a:cubicBezTo>
                    <a:pt x="7" y="3"/>
                    <a:pt x="7" y="3"/>
                    <a:pt x="7" y="3"/>
                  </a:cubicBezTo>
                  <a:cubicBezTo>
                    <a:pt x="7" y="3"/>
                    <a:pt x="7" y="3"/>
                    <a:pt x="7" y="3"/>
                  </a:cubicBezTo>
                  <a:cubicBezTo>
                    <a:pt x="7" y="3"/>
                    <a:pt x="7" y="3"/>
                    <a:pt x="7" y="3"/>
                  </a:cubicBezTo>
                  <a:cubicBezTo>
                    <a:pt x="7" y="3"/>
                    <a:pt x="7" y="3"/>
                    <a:pt x="7" y="3"/>
                  </a:cubicBezTo>
                  <a:cubicBezTo>
                    <a:pt x="7" y="3"/>
                    <a:pt x="8" y="4"/>
                    <a:pt x="8" y="4"/>
                  </a:cubicBezTo>
                  <a:cubicBezTo>
                    <a:pt x="8" y="5"/>
                    <a:pt x="8" y="5"/>
                    <a:pt x="8" y="5"/>
                  </a:cubicBezTo>
                  <a:cubicBezTo>
                    <a:pt x="9" y="6"/>
                    <a:pt x="9" y="7"/>
                    <a:pt x="10" y="7"/>
                  </a:cubicBezTo>
                  <a:cubicBezTo>
                    <a:pt x="10" y="7"/>
                    <a:pt x="10" y="8"/>
                    <a:pt x="11" y="8"/>
                  </a:cubicBezTo>
                  <a:cubicBezTo>
                    <a:pt x="11" y="8"/>
                    <a:pt x="11" y="8"/>
                    <a:pt x="11" y="7"/>
                  </a:cubicBezTo>
                  <a:cubicBezTo>
                    <a:pt x="12" y="7"/>
                    <a:pt x="14" y="7"/>
                    <a:pt x="15" y="7"/>
                  </a:cubicBezTo>
                  <a:cubicBezTo>
                    <a:pt x="15" y="7"/>
                    <a:pt x="15" y="7"/>
                    <a:pt x="15" y="7"/>
                  </a:cubicBezTo>
                  <a:cubicBezTo>
                    <a:pt x="17" y="7"/>
                    <a:pt x="19" y="7"/>
                    <a:pt x="20" y="9"/>
                  </a:cubicBezTo>
                  <a:cubicBezTo>
                    <a:pt x="20" y="9"/>
                    <a:pt x="19" y="10"/>
                    <a:pt x="18" y="10"/>
                  </a:cubicBezTo>
                  <a:cubicBezTo>
                    <a:pt x="18" y="10"/>
                    <a:pt x="18" y="10"/>
                    <a:pt x="18" y="10"/>
                  </a:cubicBezTo>
                  <a:cubicBezTo>
                    <a:pt x="18" y="10"/>
                    <a:pt x="18" y="10"/>
                    <a:pt x="18" y="10"/>
                  </a:cubicBezTo>
                  <a:cubicBezTo>
                    <a:pt x="18" y="10"/>
                    <a:pt x="18" y="10"/>
                    <a:pt x="18" y="10"/>
                  </a:cubicBezTo>
                  <a:cubicBezTo>
                    <a:pt x="17" y="9"/>
                    <a:pt x="16" y="9"/>
                    <a:pt x="15" y="9"/>
                  </a:cubicBezTo>
                  <a:cubicBezTo>
                    <a:pt x="15" y="9"/>
                    <a:pt x="15" y="9"/>
                    <a:pt x="15" y="9"/>
                  </a:cubicBezTo>
                  <a:cubicBezTo>
                    <a:pt x="13" y="9"/>
                    <a:pt x="11" y="10"/>
                    <a:pt x="10" y="11"/>
                  </a:cubicBezTo>
                  <a:cubicBezTo>
                    <a:pt x="9" y="12"/>
                    <a:pt x="8" y="12"/>
                    <a:pt x="8" y="13"/>
                  </a:cubicBezTo>
                  <a:cubicBezTo>
                    <a:pt x="7" y="14"/>
                    <a:pt x="6" y="15"/>
                    <a:pt x="6" y="16"/>
                  </a:cubicBezTo>
                  <a:cubicBezTo>
                    <a:pt x="6" y="16"/>
                    <a:pt x="7" y="17"/>
                    <a:pt x="7" y="17"/>
                  </a:cubicBezTo>
                  <a:cubicBezTo>
                    <a:pt x="7" y="19"/>
                    <a:pt x="8" y="20"/>
                    <a:pt x="9" y="20"/>
                  </a:cubicBezTo>
                  <a:cubicBezTo>
                    <a:pt x="10" y="20"/>
                    <a:pt x="12" y="20"/>
                    <a:pt x="13" y="20"/>
                  </a:cubicBezTo>
                  <a:cubicBezTo>
                    <a:pt x="13" y="20"/>
                    <a:pt x="13" y="20"/>
                    <a:pt x="13" y="20"/>
                  </a:cubicBezTo>
                  <a:cubicBezTo>
                    <a:pt x="13" y="20"/>
                    <a:pt x="13" y="20"/>
                    <a:pt x="13" y="20"/>
                  </a:cubicBezTo>
                  <a:cubicBezTo>
                    <a:pt x="15" y="20"/>
                    <a:pt x="18" y="20"/>
                    <a:pt x="21" y="20"/>
                  </a:cubicBezTo>
                  <a:cubicBezTo>
                    <a:pt x="21" y="20"/>
                    <a:pt x="21" y="20"/>
                    <a:pt x="21" y="20"/>
                  </a:cubicBezTo>
                  <a:cubicBezTo>
                    <a:pt x="23" y="20"/>
                    <a:pt x="25" y="20"/>
                    <a:pt x="27" y="21"/>
                  </a:cubicBezTo>
                  <a:cubicBezTo>
                    <a:pt x="27" y="21"/>
                    <a:pt x="27" y="21"/>
                    <a:pt x="27" y="21"/>
                  </a:cubicBezTo>
                  <a:cubicBezTo>
                    <a:pt x="29" y="22"/>
                    <a:pt x="30" y="25"/>
                    <a:pt x="30" y="27"/>
                  </a:cubicBezTo>
                  <a:cubicBezTo>
                    <a:pt x="30" y="27"/>
                    <a:pt x="30" y="27"/>
                    <a:pt x="30" y="27"/>
                  </a:cubicBezTo>
                  <a:cubicBezTo>
                    <a:pt x="30" y="28"/>
                    <a:pt x="29" y="29"/>
                    <a:pt x="28" y="31"/>
                  </a:cubicBezTo>
                  <a:cubicBezTo>
                    <a:pt x="28" y="31"/>
                    <a:pt x="28" y="32"/>
                    <a:pt x="27" y="32"/>
                  </a:cubicBezTo>
                  <a:cubicBezTo>
                    <a:pt x="27" y="33"/>
                    <a:pt x="27" y="33"/>
                    <a:pt x="27" y="33"/>
                  </a:cubicBezTo>
                  <a:cubicBezTo>
                    <a:pt x="27" y="33"/>
                    <a:pt x="27" y="33"/>
                    <a:pt x="27" y="33"/>
                  </a:cubicBezTo>
                  <a:cubicBezTo>
                    <a:pt x="26" y="34"/>
                    <a:pt x="26" y="35"/>
                    <a:pt x="27" y="35"/>
                  </a:cubicBezTo>
                  <a:cubicBezTo>
                    <a:pt x="27" y="35"/>
                    <a:pt x="27" y="36"/>
                    <a:pt x="27" y="36"/>
                  </a:cubicBezTo>
                  <a:cubicBezTo>
                    <a:pt x="28" y="36"/>
                    <a:pt x="28" y="37"/>
                    <a:pt x="29" y="38"/>
                  </a:cubicBezTo>
                  <a:cubicBezTo>
                    <a:pt x="29" y="39"/>
                    <a:pt x="29" y="39"/>
                    <a:pt x="29" y="39"/>
                  </a:cubicBezTo>
                  <a:cubicBezTo>
                    <a:pt x="29" y="39"/>
                    <a:pt x="29" y="39"/>
                    <a:pt x="29" y="39"/>
                  </a:cubicBezTo>
                  <a:cubicBezTo>
                    <a:pt x="29" y="39"/>
                    <a:pt x="28" y="39"/>
                    <a:pt x="28" y="39"/>
                  </a:cubicBezTo>
                  <a:cubicBezTo>
                    <a:pt x="27" y="38"/>
                    <a:pt x="27" y="38"/>
                    <a:pt x="26" y="37"/>
                  </a:cubicBezTo>
                  <a:cubicBezTo>
                    <a:pt x="26" y="36"/>
                    <a:pt x="26" y="36"/>
                    <a:pt x="26" y="36"/>
                  </a:cubicBezTo>
                  <a:cubicBezTo>
                    <a:pt x="25" y="36"/>
                    <a:pt x="25" y="35"/>
                    <a:pt x="24" y="35"/>
                  </a:cubicBezTo>
                  <a:cubicBezTo>
                    <a:pt x="24" y="35"/>
                    <a:pt x="24" y="35"/>
                    <a:pt x="24" y="35"/>
                  </a:cubicBezTo>
                  <a:cubicBezTo>
                    <a:pt x="23" y="35"/>
                    <a:pt x="22" y="36"/>
                    <a:pt x="22" y="36"/>
                  </a:cubicBezTo>
                  <a:cubicBezTo>
                    <a:pt x="21" y="36"/>
                    <a:pt x="20" y="36"/>
                    <a:pt x="20" y="36"/>
                  </a:cubicBezTo>
                  <a:cubicBezTo>
                    <a:pt x="20" y="36"/>
                    <a:pt x="20" y="36"/>
                    <a:pt x="19" y="36"/>
                  </a:cubicBezTo>
                  <a:cubicBezTo>
                    <a:pt x="17" y="36"/>
                    <a:pt x="15" y="35"/>
                    <a:pt x="14" y="34"/>
                  </a:cubicBezTo>
                  <a:cubicBezTo>
                    <a:pt x="15" y="33"/>
                    <a:pt x="15" y="33"/>
                    <a:pt x="16" y="33"/>
                  </a:cubicBezTo>
                  <a:cubicBezTo>
                    <a:pt x="17" y="33"/>
                    <a:pt x="18" y="33"/>
                    <a:pt x="20" y="33"/>
                  </a:cubicBezTo>
                  <a:cubicBezTo>
                    <a:pt x="21" y="33"/>
                    <a:pt x="23" y="33"/>
                    <a:pt x="24" y="32"/>
                  </a:cubicBezTo>
                  <a:cubicBezTo>
                    <a:pt x="26" y="31"/>
                    <a:pt x="27" y="29"/>
                    <a:pt x="27" y="27"/>
                  </a:cubicBezTo>
                  <a:cubicBezTo>
                    <a:pt x="27" y="25"/>
                    <a:pt x="27" y="24"/>
                    <a:pt x="26" y="23"/>
                  </a:cubicBezTo>
                  <a:cubicBezTo>
                    <a:pt x="24" y="22"/>
                    <a:pt x="23" y="22"/>
                    <a:pt x="21" y="22"/>
                  </a:cubicBezTo>
                  <a:cubicBezTo>
                    <a:pt x="21" y="22"/>
                    <a:pt x="20" y="22"/>
                    <a:pt x="19" y="22"/>
                  </a:cubicBezTo>
                  <a:cubicBezTo>
                    <a:pt x="19" y="22"/>
                    <a:pt x="19" y="22"/>
                    <a:pt x="19" y="22"/>
                  </a:cubicBezTo>
                  <a:cubicBezTo>
                    <a:pt x="17" y="22"/>
                    <a:pt x="15" y="22"/>
                    <a:pt x="12" y="23"/>
                  </a:cubicBezTo>
                  <a:cubicBezTo>
                    <a:pt x="12" y="23"/>
                    <a:pt x="12" y="23"/>
                    <a:pt x="12" y="23"/>
                  </a:cubicBezTo>
                  <a:cubicBezTo>
                    <a:pt x="12" y="23"/>
                    <a:pt x="12" y="23"/>
                    <a:pt x="12" y="23"/>
                  </a:cubicBezTo>
                  <a:cubicBezTo>
                    <a:pt x="12" y="23"/>
                    <a:pt x="12" y="23"/>
                    <a:pt x="12" y="23"/>
                  </a:cubicBezTo>
                  <a:moveTo>
                    <a:pt x="7" y="0"/>
                  </a:moveTo>
                  <a:cubicBezTo>
                    <a:pt x="6" y="0"/>
                    <a:pt x="5" y="1"/>
                    <a:pt x="4" y="1"/>
                  </a:cubicBezTo>
                  <a:cubicBezTo>
                    <a:pt x="3" y="2"/>
                    <a:pt x="3" y="2"/>
                    <a:pt x="3" y="2"/>
                  </a:cubicBezTo>
                  <a:cubicBezTo>
                    <a:pt x="3" y="2"/>
                    <a:pt x="3" y="2"/>
                    <a:pt x="3" y="2"/>
                  </a:cubicBezTo>
                  <a:cubicBezTo>
                    <a:pt x="3" y="2"/>
                    <a:pt x="3" y="2"/>
                    <a:pt x="3" y="2"/>
                  </a:cubicBezTo>
                  <a:cubicBezTo>
                    <a:pt x="3" y="2"/>
                    <a:pt x="2" y="3"/>
                    <a:pt x="2" y="3"/>
                  </a:cubicBezTo>
                  <a:cubicBezTo>
                    <a:pt x="2" y="4"/>
                    <a:pt x="2" y="4"/>
                    <a:pt x="2" y="5"/>
                  </a:cubicBezTo>
                  <a:cubicBezTo>
                    <a:pt x="2" y="5"/>
                    <a:pt x="2" y="5"/>
                    <a:pt x="3" y="6"/>
                  </a:cubicBezTo>
                  <a:cubicBezTo>
                    <a:pt x="3" y="7"/>
                    <a:pt x="3" y="7"/>
                    <a:pt x="3" y="8"/>
                  </a:cubicBezTo>
                  <a:cubicBezTo>
                    <a:pt x="3" y="9"/>
                    <a:pt x="2" y="9"/>
                    <a:pt x="2" y="10"/>
                  </a:cubicBezTo>
                  <a:cubicBezTo>
                    <a:pt x="1" y="11"/>
                    <a:pt x="0" y="13"/>
                    <a:pt x="0" y="14"/>
                  </a:cubicBezTo>
                  <a:cubicBezTo>
                    <a:pt x="0" y="14"/>
                    <a:pt x="0" y="15"/>
                    <a:pt x="0" y="15"/>
                  </a:cubicBezTo>
                  <a:cubicBezTo>
                    <a:pt x="0" y="18"/>
                    <a:pt x="1" y="19"/>
                    <a:pt x="2" y="21"/>
                  </a:cubicBezTo>
                  <a:cubicBezTo>
                    <a:pt x="3" y="23"/>
                    <a:pt x="5" y="24"/>
                    <a:pt x="7" y="25"/>
                  </a:cubicBezTo>
                  <a:cubicBezTo>
                    <a:pt x="9" y="26"/>
                    <a:pt x="11" y="26"/>
                    <a:pt x="12" y="26"/>
                  </a:cubicBezTo>
                  <a:cubicBezTo>
                    <a:pt x="13" y="26"/>
                    <a:pt x="13" y="26"/>
                    <a:pt x="13" y="26"/>
                  </a:cubicBezTo>
                  <a:cubicBezTo>
                    <a:pt x="13" y="26"/>
                    <a:pt x="13" y="26"/>
                    <a:pt x="13" y="26"/>
                  </a:cubicBezTo>
                  <a:cubicBezTo>
                    <a:pt x="15" y="26"/>
                    <a:pt x="17" y="25"/>
                    <a:pt x="20" y="25"/>
                  </a:cubicBezTo>
                  <a:cubicBezTo>
                    <a:pt x="20" y="25"/>
                    <a:pt x="21" y="25"/>
                    <a:pt x="21" y="25"/>
                  </a:cubicBezTo>
                  <a:cubicBezTo>
                    <a:pt x="21" y="25"/>
                    <a:pt x="21" y="25"/>
                    <a:pt x="21" y="25"/>
                  </a:cubicBezTo>
                  <a:cubicBezTo>
                    <a:pt x="22" y="25"/>
                    <a:pt x="23" y="25"/>
                    <a:pt x="23" y="26"/>
                  </a:cubicBezTo>
                  <a:cubicBezTo>
                    <a:pt x="24" y="26"/>
                    <a:pt x="24" y="26"/>
                    <a:pt x="24" y="27"/>
                  </a:cubicBezTo>
                  <a:cubicBezTo>
                    <a:pt x="24" y="28"/>
                    <a:pt x="23" y="29"/>
                    <a:pt x="22" y="29"/>
                  </a:cubicBezTo>
                  <a:cubicBezTo>
                    <a:pt x="22" y="30"/>
                    <a:pt x="21" y="30"/>
                    <a:pt x="20" y="30"/>
                  </a:cubicBezTo>
                  <a:cubicBezTo>
                    <a:pt x="20" y="30"/>
                    <a:pt x="20" y="30"/>
                    <a:pt x="20" y="30"/>
                  </a:cubicBezTo>
                  <a:cubicBezTo>
                    <a:pt x="20" y="30"/>
                    <a:pt x="20" y="30"/>
                    <a:pt x="20" y="30"/>
                  </a:cubicBezTo>
                  <a:cubicBezTo>
                    <a:pt x="19" y="30"/>
                    <a:pt x="18" y="30"/>
                    <a:pt x="17" y="29"/>
                  </a:cubicBezTo>
                  <a:cubicBezTo>
                    <a:pt x="17" y="29"/>
                    <a:pt x="16" y="29"/>
                    <a:pt x="16" y="29"/>
                  </a:cubicBezTo>
                  <a:cubicBezTo>
                    <a:pt x="16" y="29"/>
                    <a:pt x="15" y="29"/>
                    <a:pt x="15" y="29"/>
                  </a:cubicBezTo>
                  <a:cubicBezTo>
                    <a:pt x="14" y="30"/>
                    <a:pt x="12" y="31"/>
                    <a:pt x="11" y="32"/>
                  </a:cubicBezTo>
                  <a:cubicBezTo>
                    <a:pt x="10" y="33"/>
                    <a:pt x="10" y="33"/>
                    <a:pt x="10" y="34"/>
                  </a:cubicBezTo>
                  <a:cubicBezTo>
                    <a:pt x="12" y="38"/>
                    <a:pt x="16" y="39"/>
                    <a:pt x="20" y="39"/>
                  </a:cubicBezTo>
                  <a:cubicBezTo>
                    <a:pt x="21" y="39"/>
                    <a:pt x="22" y="39"/>
                    <a:pt x="23" y="39"/>
                  </a:cubicBezTo>
                  <a:cubicBezTo>
                    <a:pt x="24" y="39"/>
                    <a:pt x="24" y="39"/>
                    <a:pt x="24" y="39"/>
                  </a:cubicBezTo>
                  <a:cubicBezTo>
                    <a:pt x="24" y="39"/>
                    <a:pt x="24" y="39"/>
                    <a:pt x="24" y="39"/>
                  </a:cubicBezTo>
                  <a:cubicBezTo>
                    <a:pt x="24" y="40"/>
                    <a:pt x="25" y="41"/>
                    <a:pt x="26" y="42"/>
                  </a:cubicBezTo>
                  <a:cubicBezTo>
                    <a:pt x="26" y="42"/>
                    <a:pt x="26" y="42"/>
                    <a:pt x="26" y="42"/>
                  </a:cubicBezTo>
                  <a:cubicBezTo>
                    <a:pt x="26" y="42"/>
                    <a:pt x="26" y="42"/>
                    <a:pt x="26" y="42"/>
                  </a:cubicBezTo>
                  <a:cubicBezTo>
                    <a:pt x="27" y="43"/>
                    <a:pt x="27" y="43"/>
                    <a:pt x="28" y="43"/>
                  </a:cubicBezTo>
                  <a:cubicBezTo>
                    <a:pt x="28" y="43"/>
                    <a:pt x="28" y="43"/>
                    <a:pt x="28" y="43"/>
                  </a:cubicBezTo>
                  <a:cubicBezTo>
                    <a:pt x="29" y="43"/>
                    <a:pt x="29" y="43"/>
                    <a:pt x="29" y="43"/>
                  </a:cubicBezTo>
                  <a:cubicBezTo>
                    <a:pt x="29" y="43"/>
                    <a:pt x="29" y="43"/>
                    <a:pt x="29" y="43"/>
                  </a:cubicBezTo>
                  <a:cubicBezTo>
                    <a:pt x="29" y="42"/>
                    <a:pt x="30" y="42"/>
                    <a:pt x="30" y="42"/>
                  </a:cubicBezTo>
                  <a:cubicBezTo>
                    <a:pt x="31" y="42"/>
                    <a:pt x="32" y="41"/>
                    <a:pt x="32" y="41"/>
                  </a:cubicBezTo>
                  <a:cubicBezTo>
                    <a:pt x="33" y="41"/>
                    <a:pt x="33" y="40"/>
                    <a:pt x="33" y="40"/>
                  </a:cubicBezTo>
                  <a:cubicBezTo>
                    <a:pt x="33" y="40"/>
                    <a:pt x="33" y="40"/>
                    <a:pt x="33" y="40"/>
                  </a:cubicBezTo>
                  <a:cubicBezTo>
                    <a:pt x="33" y="39"/>
                    <a:pt x="33" y="39"/>
                    <a:pt x="33" y="38"/>
                  </a:cubicBezTo>
                  <a:cubicBezTo>
                    <a:pt x="32" y="37"/>
                    <a:pt x="31" y="36"/>
                    <a:pt x="31" y="35"/>
                  </a:cubicBezTo>
                  <a:cubicBezTo>
                    <a:pt x="30" y="34"/>
                    <a:pt x="30" y="34"/>
                    <a:pt x="30" y="34"/>
                  </a:cubicBezTo>
                  <a:cubicBezTo>
                    <a:pt x="30" y="34"/>
                    <a:pt x="31" y="33"/>
                    <a:pt x="31" y="33"/>
                  </a:cubicBezTo>
                  <a:cubicBezTo>
                    <a:pt x="32" y="31"/>
                    <a:pt x="33" y="29"/>
                    <a:pt x="33" y="27"/>
                  </a:cubicBezTo>
                  <a:cubicBezTo>
                    <a:pt x="33" y="27"/>
                    <a:pt x="33" y="27"/>
                    <a:pt x="33" y="27"/>
                  </a:cubicBezTo>
                  <a:cubicBezTo>
                    <a:pt x="33" y="23"/>
                    <a:pt x="31" y="20"/>
                    <a:pt x="28" y="18"/>
                  </a:cubicBezTo>
                  <a:cubicBezTo>
                    <a:pt x="26" y="17"/>
                    <a:pt x="23" y="17"/>
                    <a:pt x="21" y="17"/>
                  </a:cubicBezTo>
                  <a:cubicBezTo>
                    <a:pt x="18" y="17"/>
                    <a:pt x="15" y="17"/>
                    <a:pt x="13" y="17"/>
                  </a:cubicBezTo>
                  <a:cubicBezTo>
                    <a:pt x="13" y="17"/>
                    <a:pt x="13" y="17"/>
                    <a:pt x="13" y="17"/>
                  </a:cubicBezTo>
                  <a:cubicBezTo>
                    <a:pt x="13" y="17"/>
                    <a:pt x="13" y="17"/>
                    <a:pt x="12" y="17"/>
                  </a:cubicBezTo>
                  <a:cubicBezTo>
                    <a:pt x="12" y="17"/>
                    <a:pt x="11" y="17"/>
                    <a:pt x="11" y="17"/>
                  </a:cubicBezTo>
                  <a:cubicBezTo>
                    <a:pt x="10" y="17"/>
                    <a:pt x="10" y="16"/>
                    <a:pt x="10" y="16"/>
                  </a:cubicBezTo>
                  <a:cubicBezTo>
                    <a:pt x="10" y="16"/>
                    <a:pt x="10" y="16"/>
                    <a:pt x="10" y="16"/>
                  </a:cubicBezTo>
                  <a:cubicBezTo>
                    <a:pt x="10" y="16"/>
                    <a:pt x="10" y="16"/>
                    <a:pt x="10" y="15"/>
                  </a:cubicBezTo>
                  <a:cubicBezTo>
                    <a:pt x="11" y="15"/>
                    <a:pt x="11" y="14"/>
                    <a:pt x="12" y="14"/>
                  </a:cubicBezTo>
                  <a:cubicBezTo>
                    <a:pt x="13" y="13"/>
                    <a:pt x="14" y="12"/>
                    <a:pt x="15" y="12"/>
                  </a:cubicBezTo>
                  <a:cubicBezTo>
                    <a:pt x="15" y="12"/>
                    <a:pt x="15" y="12"/>
                    <a:pt x="15" y="12"/>
                  </a:cubicBezTo>
                  <a:cubicBezTo>
                    <a:pt x="16" y="12"/>
                    <a:pt x="16" y="13"/>
                    <a:pt x="16" y="13"/>
                  </a:cubicBezTo>
                  <a:cubicBezTo>
                    <a:pt x="16" y="13"/>
                    <a:pt x="16" y="13"/>
                    <a:pt x="16" y="13"/>
                  </a:cubicBezTo>
                  <a:cubicBezTo>
                    <a:pt x="17" y="13"/>
                    <a:pt x="17" y="13"/>
                    <a:pt x="17" y="13"/>
                  </a:cubicBezTo>
                  <a:cubicBezTo>
                    <a:pt x="17" y="13"/>
                    <a:pt x="18" y="14"/>
                    <a:pt x="18" y="14"/>
                  </a:cubicBezTo>
                  <a:cubicBezTo>
                    <a:pt x="18" y="14"/>
                    <a:pt x="18" y="14"/>
                    <a:pt x="18" y="13"/>
                  </a:cubicBezTo>
                  <a:cubicBezTo>
                    <a:pt x="19" y="13"/>
                    <a:pt x="19" y="13"/>
                    <a:pt x="19" y="13"/>
                  </a:cubicBezTo>
                  <a:cubicBezTo>
                    <a:pt x="20" y="13"/>
                    <a:pt x="20" y="13"/>
                    <a:pt x="20" y="13"/>
                  </a:cubicBezTo>
                  <a:cubicBezTo>
                    <a:pt x="21" y="12"/>
                    <a:pt x="23" y="11"/>
                    <a:pt x="24" y="9"/>
                  </a:cubicBezTo>
                  <a:cubicBezTo>
                    <a:pt x="24" y="9"/>
                    <a:pt x="24" y="8"/>
                    <a:pt x="24" y="7"/>
                  </a:cubicBezTo>
                  <a:cubicBezTo>
                    <a:pt x="22" y="5"/>
                    <a:pt x="18" y="3"/>
                    <a:pt x="15" y="3"/>
                  </a:cubicBezTo>
                  <a:cubicBezTo>
                    <a:pt x="14" y="3"/>
                    <a:pt x="13" y="4"/>
                    <a:pt x="11" y="4"/>
                  </a:cubicBezTo>
                  <a:cubicBezTo>
                    <a:pt x="11" y="4"/>
                    <a:pt x="11" y="3"/>
                    <a:pt x="11" y="3"/>
                  </a:cubicBezTo>
                  <a:cubicBezTo>
                    <a:pt x="10" y="2"/>
                    <a:pt x="10" y="2"/>
                    <a:pt x="10" y="1"/>
                  </a:cubicBezTo>
                  <a:cubicBezTo>
                    <a:pt x="9" y="1"/>
                    <a:pt x="8" y="0"/>
                    <a:pt x="8" y="0"/>
                  </a:cubicBezTo>
                  <a:cubicBezTo>
                    <a:pt x="8" y="0"/>
                    <a:pt x="8" y="0"/>
                    <a:pt x="8" y="0"/>
                  </a:cubicBezTo>
                  <a:cubicBezTo>
                    <a:pt x="7" y="0"/>
                    <a:pt x="7" y="0"/>
                    <a:pt x="7" y="0"/>
                  </a:cubicBezTo>
                  <a:cubicBezTo>
                    <a:pt x="8" y="0"/>
                    <a:pt x="8" y="0"/>
                    <a:pt x="8" y="0"/>
                  </a:cubicBezTo>
                  <a:cubicBezTo>
                    <a:pt x="7" y="0"/>
                    <a:pt x="7" y="0"/>
                    <a:pt x="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6" name="Freeform 776"/>
            <p:cNvSpPr>
              <a:spLocks noEditPoints="1"/>
            </p:cNvSpPr>
            <p:nvPr/>
          </p:nvSpPr>
          <p:spPr bwMode="auto">
            <a:xfrm>
              <a:off x="751049" y="5092530"/>
              <a:ext cx="167571" cy="172051"/>
            </a:xfrm>
            <a:custGeom>
              <a:avLst/>
              <a:gdLst>
                <a:gd name="T0" fmla="*/ 19 w 79"/>
                <a:gd name="T1" fmla="*/ 70 h 81"/>
                <a:gd name="T2" fmla="*/ 15 w 79"/>
                <a:gd name="T3" fmla="*/ 67 h 81"/>
                <a:gd name="T4" fmla="*/ 17 w 79"/>
                <a:gd name="T5" fmla="*/ 69 h 81"/>
                <a:gd name="T6" fmla="*/ 16 w 79"/>
                <a:gd name="T7" fmla="*/ 69 h 81"/>
                <a:gd name="T8" fmla="*/ 14 w 79"/>
                <a:gd name="T9" fmla="*/ 64 h 81"/>
                <a:gd name="T10" fmla="*/ 11 w 79"/>
                <a:gd name="T11" fmla="*/ 63 h 81"/>
                <a:gd name="T12" fmla="*/ 13 w 79"/>
                <a:gd name="T13" fmla="*/ 62 h 81"/>
                <a:gd name="T14" fmla="*/ 8 w 79"/>
                <a:gd name="T15" fmla="*/ 59 h 81"/>
                <a:gd name="T16" fmla="*/ 9 w 79"/>
                <a:gd name="T17" fmla="*/ 60 h 81"/>
                <a:gd name="T18" fmla="*/ 11 w 79"/>
                <a:gd name="T19" fmla="*/ 55 h 81"/>
                <a:gd name="T20" fmla="*/ 6 w 79"/>
                <a:gd name="T21" fmla="*/ 53 h 81"/>
                <a:gd name="T22" fmla="*/ 10 w 79"/>
                <a:gd name="T23" fmla="*/ 53 h 81"/>
                <a:gd name="T24" fmla="*/ 4 w 79"/>
                <a:gd name="T25" fmla="*/ 45 h 81"/>
                <a:gd name="T26" fmla="*/ 9 w 79"/>
                <a:gd name="T27" fmla="*/ 50 h 81"/>
                <a:gd name="T28" fmla="*/ 4 w 79"/>
                <a:gd name="T29" fmla="*/ 42 h 81"/>
                <a:gd name="T30" fmla="*/ 9 w 79"/>
                <a:gd name="T31" fmla="*/ 42 h 81"/>
                <a:gd name="T32" fmla="*/ 5 w 79"/>
                <a:gd name="T33" fmla="*/ 32 h 81"/>
                <a:gd name="T34" fmla="*/ 4 w 79"/>
                <a:gd name="T35" fmla="*/ 36 h 81"/>
                <a:gd name="T36" fmla="*/ 11 w 79"/>
                <a:gd name="T37" fmla="*/ 26 h 81"/>
                <a:gd name="T38" fmla="*/ 12 w 79"/>
                <a:gd name="T39" fmla="*/ 30 h 81"/>
                <a:gd name="T40" fmla="*/ 10 w 79"/>
                <a:gd name="T41" fmla="*/ 21 h 81"/>
                <a:gd name="T42" fmla="*/ 10 w 79"/>
                <a:gd name="T43" fmla="*/ 25 h 81"/>
                <a:gd name="T44" fmla="*/ 11 w 79"/>
                <a:gd name="T45" fmla="*/ 20 h 81"/>
                <a:gd name="T46" fmla="*/ 23 w 79"/>
                <a:gd name="T47" fmla="*/ 14 h 81"/>
                <a:gd name="T48" fmla="*/ 20 w 79"/>
                <a:gd name="T49" fmla="*/ 12 h 81"/>
                <a:gd name="T50" fmla="*/ 26 w 79"/>
                <a:gd name="T51" fmla="*/ 11 h 81"/>
                <a:gd name="T52" fmla="*/ 22 w 79"/>
                <a:gd name="T53" fmla="*/ 9 h 81"/>
                <a:gd name="T54" fmla="*/ 28 w 79"/>
                <a:gd name="T55" fmla="*/ 10 h 81"/>
                <a:gd name="T56" fmla="*/ 28 w 79"/>
                <a:gd name="T57" fmla="*/ 74 h 81"/>
                <a:gd name="T58" fmla="*/ 29 w 79"/>
                <a:gd name="T59" fmla="*/ 13 h 81"/>
                <a:gd name="T60" fmla="*/ 61 w 79"/>
                <a:gd name="T61" fmla="*/ 10 h 81"/>
                <a:gd name="T62" fmla="*/ 42 w 79"/>
                <a:gd name="T63" fmla="*/ 78 h 81"/>
                <a:gd name="T64" fmla="*/ 29 w 79"/>
                <a:gd name="T65" fmla="*/ 5 h 81"/>
                <a:gd name="T66" fmla="*/ 31 w 79"/>
                <a:gd name="T67" fmla="*/ 8 h 81"/>
                <a:gd name="T68" fmla="*/ 32 w 79"/>
                <a:gd name="T69" fmla="*/ 4 h 81"/>
                <a:gd name="T70" fmla="*/ 38 w 79"/>
                <a:gd name="T71" fmla="*/ 5 h 81"/>
                <a:gd name="T72" fmla="*/ 37 w 79"/>
                <a:gd name="T73" fmla="*/ 0 h 81"/>
                <a:gd name="T74" fmla="*/ 35 w 79"/>
                <a:gd name="T75" fmla="*/ 0 h 81"/>
                <a:gd name="T76" fmla="*/ 8 w 79"/>
                <a:gd name="T77" fmla="*/ 64 h 81"/>
                <a:gd name="T78" fmla="*/ 15 w 79"/>
                <a:gd name="T79" fmla="*/ 72 h 81"/>
                <a:gd name="T80" fmla="*/ 16 w 79"/>
                <a:gd name="T81" fmla="*/ 73 h 81"/>
                <a:gd name="T82" fmla="*/ 33 w 79"/>
                <a:gd name="T83" fmla="*/ 80 h 81"/>
                <a:gd name="T84" fmla="*/ 74 w 79"/>
                <a:gd name="T85" fmla="*/ 60 h 81"/>
                <a:gd name="T86" fmla="*/ 52 w 79"/>
                <a:gd name="T87" fmla="*/ 4 h 81"/>
                <a:gd name="T88" fmla="*/ 37 w 79"/>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9" h="81">
                  <a:moveTo>
                    <a:pt x="20" y="71"/>
                  </a:moveTo>
                  <a:cubicBezTo>
                    <a:pt x="19" y="71"/>
                    <a:pt x="19" y="71"/>
                    <a:pt x="18" y="70"/>
                  </a:cubicBezTo>
                  <a:cubicBezTo>
                    <a:pt x="19" y="70"/>
                    <a:pt x="19" y="70"/>
                    <a:pt x="19" y="70"/>
                  </a:cubicBezTo>
                  <a:cubicBezTo>
                    <a:pt x="20" y="71"/>
                    <a:pt x="20" y="71"/>
                    <a:pt x="20" y="71"/>
                  </a:cubicBezTo>
                  <a:moveTo>
                    <a:pt x="16" y="69"/>
                  </a:moveTo>
                  <a:cubicBezTo>
                    <a:pt x="16" y="68"/>
                    <a:pt x="15" y="68"/>
                    <a:pt x="15" y="67"/>
                  </a:cubicBezTo>
                  <a:cubicBezTo>
                    <a:pt x="15" y="67"/>
                    <a:pt x="16" y="67"/>
                    <a:pt x="16" y="67"/>
                  </a:cubicBezTo>
                  <a:cubicBezTo>
                    <a:pt x="17" y="68"/>
                    <a:pt x="17" y="68"/>
                    <a:pt x="18" y="69"/>
                  </a:cubicBezTo>
                  <a:cubicBezTo>
                    <a:pt x="17" y="69"/>
                    <a:pt x="17" y="69"/>
                    <a:pt x="17" y="69"/>
                  </a:cubicBezTo>
                  <a:cubicBezTo>
                    <a:pt x="17" y="69"/>
                    <a:pt x="17" y="69"/>
                    <a:pt x="17" y="69"/>
                  </a:cubicBezTo>
                  <a:cubicBezTo>
                    <a:pt x="17" y="69"/>
                    <a:pt x="17" y="69"/>
                    <a:pt x="17" y="69"/>
                  </a:cubicBezTo>
                  <a:cubicBezTo>
                    <a:pt x="16" y="69"/>
                    <a:pt x="16" y="69"/>
                    <a:pt x="16" y="69"/>
                  </a:cubicBezTo>
                  <a:moveTo>
                    <a:pt x="13" y="66"/>
                  </a:moveTo>
                  <a:cubicBezTo>
                    <a:pt x="13" y="65"/>
                    <a:pt x="12" y="65"/>
                    <a:pt x="12" y="64"/>
                  </a:cubicBezTo>
                  <a:cubicBezTo>
                    <a:pt x="13" y="64"/>
                    <a:pt x="14" y="64"/>
                    <a:pt x="14" y="64"/>
                  </a:cubicBezTo>
                  <a:cubicBezTo>
                    <a:pt x="15" y="65"/>
                    <a:pt x="15" y="65"/>
                    <a:pt x="15" y="66"/>
                  </a:cubicBezTo>
                  <a:cubicBezTo>
                    <a:pt x="15" y="66"/>
                    <a:pt x="14" y="66"/>
                    <a:pt x="13" y="66"/>
                  </a:cubicBezTo>
                  <a:moveTo>
                    <a:pt x="11" y="63"/>
                  </a:moveTo>
                  <a:cubicBezTo>
                    <a:pt x="10" y="62"/>
                    <a:pt x="10" y="62"/>
                    <a:pt x="10" y="61"/>
                  </a:cubicBezTo>
                  <a:cubicBezTo>
                    <a:pt x="11" y="61"/>
                    <a:pt x="12" y="61"/>
                    <a:pt x="13" y="61"/>
                  </a:cubicBezTo>
                  <a:cubicBezTo>
                    <a:pt x="13" y="61"/>
                    <a:pt x="13" y="62"/>
                    <a:pt x="13" y="62"/>
                  </a:cubicBezTo>
                  <a:cubicBezTo>
                    <a:pt x="13" y="62"/>
                    <a:pt x="12" y="63"/>
                    <a:pt x="11" y="63"/>
                  </a:cubicBezTo>
                  <a:moveTo>
                    <a:pt x="9" y="60"/>
                  </a:moveTo>
                  <a:cubicBezTo>
                    <a:pt x="8" y="59"/>
                    <a:pt x="8" y="59"/>
                    <a:pt x="8" y="59"/>
                  </a:cubicBezTo>
                  <a:cubicBezTo>
                    <a:pt x="9" y="59"/>
                    <a:pt x="10" y="58"/>
                    <a:pt x="12" y="58"/>
                  </a:cubicBezTo>
                  <a:cubicBezTo>
                    <a:pt x="12" y="59"/>
                    <a:pt x="12" y="59"/>
                    <a:pt x="12" y="59"/>
                  </a:cubicBezTo>
                  <a:cubicBezTo>
                    <a:pt x="11" y="60"/>
                    <a:pt x="10" y="60"/>
                    <a:pt x="9" y="60"/>
                  </a:cubicBezTo>
                  <a:moveTo>
                    <a:pt x="7" y="57"/>
                  </a:moveTo>
                  <a:cubicBezTo>
                    <a:pt x="7" y="57"/>
                    <a:pt x="7" y="56"/>
                    <a:pt x="6" y="55"/>
                  </a:cubicBezTo>
                  <a:cubicBezTo>
                    <a:pt x="8" y="55"/>
                    <a:pt x="9" y="55"/>
                    <a:pt x="11" y="55"/>
                  </a:cubicBezTo>
                  <a:cubicBezTo>
                    <a:pt x="11" y="55"/>
                    <a:pt x="11" y="56"/>
                    <a:pt x="11" y="56"/>
                  </a:cubicBezTo>
                  <a:cubicBezTo>
                    <a:pt x="10" y="57"/>
                    <a:pt x="9" y="57"/>
                    <a:pt x="7" y="57"/>
                  </a:cubicBezTo>
                  <a:moveTo>
                    <a:pt x="6" y="53"/>
                  </a:moveTo>
                  <a:cubicBezTo>
                    <a:pt x="6" y="53"/>
                    <a:pt x="5" y="53"/>
                    <a:pt x="5" y="52"/>
                  </a:cubicBezTo>
                  <a:cubicBezTo>
                    <a:pt x="7" y="52"/>
                    <a:pt x="8" y="52"/>
                    <a:pt x="10" y="52"/>
                  </a:cubicBezTo>
                  <a:cubicBezTo>
                    <a:pt x="10" y="52"/>
                    <a:pt x="10" y="53"/>
                    <a:pt x="10" y="53"/>
                  </a:cubicBezTo>
                  <a:cubicBezTo>
                    <a:pt x="9" y="53"/>
                    <a:pt x="7" y="53"/>
                    <a:pt x="6" y="53"/>
                  </a:cubicBezTo>
                  <a:moveTo>
                    <a:pt x="5" y="51"/>
                  </a:moveTo>
                  <a:cubicBezTo>
                    <a:pt x="4" y="49"/>
                    <a:pt x="4" y="47"/>
                    <a:pt x="4" y="45"/>
                  </a:cubicBezTo>
                  <a:cubicBezTo>
                    <a:pt x="6" y="44"/>
                    <a:pt x="7" y="44"/>
                    <a:pt x="9" y="44"/>
                  </a:cubicBezTo>
                  <a:cubicBezTo>
                    <a:pt x="9" y="44"/>
                    <a:pt x="9" y="44"/>
                    <a:pt x="9" y="44"/>
                  </a:cubicBezTo>
                  <a:cubicBezTo>
                    <a:pt x="9" y="46"/>
                    <a:pt x="9" y="48"/>
                    <a:pt x="9" y="50"/>
                  </a:cubicBezTo>
                  <a:cubicBezTo>
                    <a:pt x="8" y="50"/>
                    <a:pt x="6" y="50"/>
                    <a:pt x="5" y="51"/>
                  </a:cubicBezTo>
                  <a:moveTo>
                    <a:pt x="4" y="43"/>
                  </a:moveTo>
                  <a:cubicBezTo>
                    <a:pt x="4" y="42"/>
                    <a:pt x="4" y="42"/>
                    <a:pt x="4" y="42"/>
                  </a:cubicBezTo>
                  <a:cubicBezTo>
                    <a:pt x="4" y="40"/>
                    <a:pt x="4" y="39"/>
                    <a:pt x="4" y="38"/>
                  </a:cubicBezTo>
                  <a:cubicBezTo>
                    <a:pt x="6" y="37"/>
                    <a:pt x="8" y="37"/>
                    <a:pt x="10" y="36"/>
                  </a:cubicBezTo>
                  <a:cubicBezTo>
                    <a:pt x="9" y="38"/>
                    <a:pt x="9" y="40"/>
                    <a:pt x="9" y="42"/>
                  </a:cubicBezTo>
                  <a:cubicBezTo>
                    <a:pt x="7" y="42"/>
                    <a:pt x="6" y="43"/>
                    <a:pt x="4" y="43"/>
                  </a:cubicBezTo>
                  <a:moveTo>
                    <a:pt x="4" y="36"/>
                  </a:moveTo>
                  <a:cubicBezTo>
                    <a:pt x="4" y="35"/>
                    <a:pt x="5" y="33"/>
                    <a:pt x="5" y="32"/>
                  </a:cubicBezTo>
                  <a:cubicBezTo>
                    <a:pt x="7" y="32"/>
                    <a:pt x="9" y="32"/>
                    <a:pt x="11" y="32"/>
                  </a:cubicBezTo>
                  <a:cubicBezTo>
                    <a:pt x="11" y="33"/>
                    <a:pt x="10" y="34"/>
                    <a:pt x="10" y="35"/>
                  </a:cubicBezTo>
                  <a:cubicBezTo>
                    <a:pt x="8" y="35"/>
                    <a:pt x="6" y="35"/>
                    <a:pt x="4" y="36"/>
                  </a:cubicBezTo>
                  <a:moveTo>
                    <a:pt x="5" y="31"/>
                  </a:moveTo>
                  <a:cubicBezTo>
                    <a:pt x="6" y="29"/>
                    <a:pt x="6" y="28"/>
                    <a:pt x="7" y="27"/>
                  </a:cubicBezTo>
                  <a:cubicBezTo>
                    <a:pt x="8" y="27"/>
                    <a:pt x="9" y="26"/>
                    <a:pt x="11" y="26"/>
                  </a:cubicBezTo>
                  <a:cubicBezTo>
                    <a:pt x="11" y="26"/>
                    <a:pt x="12" y="26"/>
                    <a:pt x="13" y="26"/>
                  </a:cubicBezTo>
                  <a:cubicBezTo>
                    <a:pt x="13" y="27"/>
                    <a:pt x="13" y="28"/>
                    <a:pt x="12" y="28"/>
                  </a:cubicBezTo>
                  <a:cubicBezTo>
                    <a:pt x="12" y="29"/>
                    <a:pt x="12" y="29"/>
                    <a:pt x="12" y="30"/>
                  </a:cubicBezTo>
                  <a:cubicBezTo>
                    <a:pt x="9" y="30"/>
                    <a:pt x="7" y="30"/>
                    <a:pt x="5" y="31"/>
                  </a:cubicBezTo>
                  <a:moveTo>
                    <a:pt x="8" y="25"/>
                  </a:moveTo>
                  <a:cubicBezTo>
                    <a:pt x="9" y="24"/>
                    <a:pt x="9" y="22"/>
                    <a:pt x="10" y="21"/>
                  </a:cubicBezTo>
                  <a:cubicBezTo>
                    <a:pt x="12" y="21"/>
                    <a:pt x="14" y="21"/>
                    <a:pt x="16" y="22"/>
                  </a:cubicBezTo>
                  <a:cubicBezTo>
                    <a:pt x="16" y="23"/>
                    <a:pt x="15" y="24"/>
                    <a:pt x="14" y="25"/>
                  </a:cubicBezTo>
                  <a:cubicBezTo>
                    <a:pt x="13" y="25"/>
                    <a:pt x="11" y="25"/>
                    <a:pt x="10" y="25"/>
                  </a:cubicBezTo>
                  <a:cubicBezTo>
                    <a:pt x="9" y="25"/>
                    <a:pt x="9" y="25"/>
                    <a:pt x="8" y="25"/>
                  </a:cubicBezTo>
                  <a:moveTo>
                    <a:pt x="17" y="20"/>
                  </a:moveTo>
                  <a:cubicBezTo>
                    <a:pt x="15" y="20"/>
                    <a:pt x="13" y="20"/>
                    <a:pt x="11" y="20"/>
                  </a:cubicBezTo>
                  <a:cubicBezTo>
                    <a:pt x="13" y="18"/>
                    <a:pt x="14" y="15"/>
                    <a:pt x="16" y="14"/>
                  </a:cubicBezTo>
                  <a:cubicBezTo>
                    <a:pt x="17" y="14"/>
                    <a:pt x="19" y="14"/>
                    <a:pt x="20" y="14"/>
                  </a:cubicBezTo>
                  <a:cubicBezTo>
                    <a:pt x="21" y="14"/>
                    <a:pt x="22" y="14"/>
                    <a:pt x="23" y="14"/>
                  </a:cubicBezTo>
                  <a:cubicBezTo>
                    <a:pt x="21" y="16"/>
                    <a:pt x="19" y="18"/>
                    <a:pt x="17" y="20"/>
                  </a:cubicBezTo>
                  <a:moveTo>
                    <a:pt x="24" y="13"/>
                  </a:moveTo>
                  <a:cubicBezTo>
                    <a:pt x="23" y="12"/>
                    <a:pt x="22" y="12"/>
                    <a:pt x="20" y="12"/>
                  </a:cubicBezTo>
                  <a:cubicBezTo>
                    <a:pt x="19" y="12"/>
                    <a:pt x="19" y="12"/>
                    <a:pt x="18" y="12"/>
                  </a:cubicBezTo>
                  <a:cubicBezTo>
                    <a:pt x="19" y="12"/>
                    <a:pt x="19" y="11"/>
                    <a:pt x="20" y="10"/>
                  </a:cubicBezTo>
                  <a:cubicBezTo>
                    <a:pt x="22" y="11"/>
                    <a:pt x="24" y="11"/>
                    <a:pt x="26" y="11"/>
                  </a:cubicBezTo>
                  <a:cubicBezTo>
                    <a:pt x="25" y="12"/>
                    <a:pt x="25" y="12"/>
                    <a:pt x="24" y="13"/>
                  </a:cubicBezTo>
                  <a:moveTo>
                    <a:pt x="28" y="10"/>
                  </a:moveTo>
                  <a:cubicBezTo>
                    <a:pt x="26" y="9"/>
                    <a:pt x="24" y="9"/>
                    <a:pt x="22" y="9"/>
                  </a:cubicBezTo>
                  <a:cubicBezTo>
                    <a:pt x="23" y="9"/>
                    <a:pt x="23" y="8"/>
                    <a:pt x="24" y="8"/>
                  </a:cubicBezTo>
                  <a:cubicBezTo>
                    <a:pt x="25" y="8"/>
                    <a:pt x="27" y="9"/>
                    <a:pt x="29" y="9"/>
                  </a:cubicBezTo>
                  <a:cubicBezTo>
                    <a:pt x="28" y="10"/>
                    <a:pt x="28" y="10"/>
                    <a:pt x="28" y="10"/>
                  </a:cubicBezTo>
                  <a:moveTo>
                    <a:pt x="42" y="78"/>
                  </a:moveTo>
                  <a:cubicBezTo>
                    <a:pt x="42" y="78"/>
                    <a:pt x="42" y="78"/>
                    <a:pt x="42" y="78"/>
                  </a:cubicBezTo>
                  <a:cubicBezTo>
                    <a:pt x="37" y="78"/>
                    <a:pt x="32" y="76"/>
                    <a:pt x="28" y="74"/>
                  </a:cubicBezTo>
                  <a:cubicBezTo>
                    <a:pt x="18" y="67"/>
                    <a:pt x="12" y="56"/>
                    <a:pt x="12" y="44"/>
                  </a:cubicBezTo>
                  <a:cubicBezTo>
                    <a:pt x="12" y="39"/>
                    <a:pt x="13" y="34"/>
                    <a:pt x="15" y="30"/>
                  </a:cubicBezTo>
                  <a:cubicBezTo>
                    <a:pt x="18" y="23"/>
                    <a:pt x="23" y="18"/>
                    <a:pt x="29" y="13"/>
                  </a:cubicBezTo>
                  <a:cubicBezTo>
                    <a:pt x="34" y="9"/>
                    <a:pt x="41" y="6"/>
                    <a:pt x="47" y="6"/>
                  </a:cubicBezTo>
                  <a:cubicBezTo>
                    <a:pt x="47" y="6"/>
                    <a:pt x="47" y="6"/>
                    <a:pt x="47" y="6"/>
                  </a:cubicBezTo>
                  <a:cubicBezTo>
                    <a:pt x="52" y="6"/>
                    <a:pt x="56" y="7"/>
                    <a:pt x="61" y="10"/>
                  </a:cubicBezTo>
                  <a:cubicBezTo>
                    <a:pt x="71" y="17"/>
                    <a:pt x="76" y="28"/>
                    <a:pt x="76" y="39"/>
                  </a:cubicBezTo>
                  <a:cubicBezTo>
                    <a:pt x="76" y="46"/>
                    <a:pt x="74" y="53"/>
                    <a:pt x="71" y="59"/>
                  </a:cubicBezTo>
                  <a:cubicBezTo>
                    <a:pt x="66" y="70"/>
                    <a:pt x="54" y="78"/>
                    <a:pt x="42" y="78"/>
                  </a:cubicBezTo>
                  <a:moveTo>
                    <a:pt x="31" y="8"/>
                  </a:moveTo>
                  <a:cubicBezTo>
                    <a:pt x="29" y="7"/>
                    <a:pt x="28" y="7"/>
                    <a:pt x="26" y="7"/>
                  </a:cubicBezTo>
                  <a:cubicBezTo>
                    <a:pt x="27" y="6"/>
                    <a:pt x="28" y="6"/>
                    <a:pt x="29" y="5"/>
                  </a:cubicBezTo>
                  <a:cubicBezTo>
                    <a:pt x="30" y="6"/>
                    <a:pt x="32" y="6"/>
                    <a:pt x="33" y="6"/>
                  </a:cubicBezTo>
                  <a:cubicBezTo>
                    <a:pt x="34" y="6"/>
                    <a:pt x="34" y="6"/>
                    <a:pt x="34" y="6"/>
                  </a:cubicBezTo>
                  <a:cubicBezTo>
                    <a:pt x="33" y="7"/>
                    <a:pt x="32" y="7"/>
                    <a:pt x="31" y="8"/>
                  </a:cubicBezTo>
                  <a:moveTo>
                    <a:pt x="36" y="5"/>
                  </a:moveTo>
                  <a:cubicBezTo>
                    <a:pt x="35" y="5"/>
                    <a:pt x="34" y="5"/>
                    <a:pt x="34" y="5"/>
                  </a:cubicBezTo>
                  <a:cubicBezTo>
                    <a:pt x="33" y="4"/>
                    <a:pt x="33" y="4"/>
                    <a:pt x="32" y="4"/>
                  </a:cubicBezTo>
                  <a:cubicBezTo>
                    <a:pt x="33" y="4"/>
                    <a:pt x="34" y="4"/>
                    <a:pt x="34" y="4"/>
                  </a:cubicBezTo>
                  <a:cubicBezTo>
                    <a:pt x="35" y="4"/>
                    <a:pt x="37" y="4"/>
                    <a:pt x="38" y="5"/>
                  </a:cubicBezTo>
                  <a:cubicBezTo>
                    <a:pt x="38" y="5"/>
                    <a:pt x="38" y="5"/>
                    <a:pt x="38" y="5"/>
                  </a:cubicBezTo>
                  <a:cubicBezTo>
                    <a:pt x="37" y="5"/>
                    <a:pt x="37" y="5"/>
                    <a:pt x="36" y="5"/>
                  </a:cubicBezTo>
                  <a:moveTo>
                    <a:pt x="37" y="0"/>
                  </a:moveTo>
                  <a:cubicBezTo>
                    <a:pt x="37" y="0"/>
                    <a:pt x="37" y="0"/>
                    <a:pt x="37" y="0"/>
                  </a:cubicBezTo>
                  <a:cubicBezTo>
                    <a:pt x="36" y="0"/>
                    <a:pt x="36" y="0"/>
                    <a:pt x="36" y="0"/>
                  </a:cubicBezTo>
                  <a:cubicBezTo>
                    <a:pt x="36" y="0"/>
                    <a:pt x="36" y="0"/>
                    <a:pt x="36" y="0"/>
                  </a:cubicBezTo>
                  <a:cubicBezTo>
                    <a:pt x="35" y="0"/>
                    <a:pt x="35" y="0"/>
                    <a:pt x="35" y="0"/>
                  </a:cubicBezTo>
                  <a:cubicBezTo>
                    <a:pt x="22" y="2"/>
                    <a:pt x="10" y="12"/>
                    <a:pt x="4" y="25"/>
                  </a:cubicBezTo>
                  <a:cubicBezTo>
                    <a:pt x="2" y="30"/>
                    <a:pt x="0" y="36"/>
                    <a:pt x="0" y="42"/>
                  </a:cubicBezTo>
                  <a:cubicBezTo>
                    <a:pt x="0" y="49"/>
                    <a:pt x="3" y="57"/>
                    <a:pt x="8" y="64"/>
                  </a:cubicBezTo>
                  <a:cubicBezTo>
                    <a:pt x="8" y="64"/>
                    <a:pt x="8" y="64"/>
                    <a:pt x="8" y="64"/>
                  </a:cubicBezTo>
                  <a:cubicBezTo>
                    <a:pt x="8" y="65"/>
                    <a:pt x="8" y="65"/>
                    <a:pt x="8" y="65"/>
                  </a:cubicBezTo>
                  <a:cubicBezTo>
                    <a:pt x="10" y="67"/>
                    <a:pt x="13" y="70"/>
                    <a:pt x="15" y="72"/>
                  </a:cubicBezTo>
                  <a:cubicBezTo>
                    <a:pt x="16" y="73"/>
                    <a:pt x="16" y="73"/>
                    <a:pt x="16" y="73"/>
                  </a:cubicBezTo>
                  <a:cubicBezTo>
                    <a:pt x="16" y="73"/>
                    <a:pt x="16" y="73"/>
                    <a:pt x="16" y="73"/>
                  </a:cubicBezTo>
                  <a:cubicBezTo>
                    <a:pt x="16" y="73"/>
                    <a:pt x="16" y="73"/>
                    <a:pt x="16" y="73"/>
                  </a:cubicBezTo>
                  <a:cubicBezTo>
                    <a:pt x="17" y="74"/>
                    <a:pt x="17" y="74"/>
                    <a:pt x="17" y="74"/>
                  </a:cubicBezTo>
                  <a:cubicBezTo>
                    <a:pt x="22" y="76"/>
                    <a:pt x="27" y="78"/>
                    <a:pt x="32" y="80"/>
                  </a:cubicBezTo>
                  <a:cubicBezTo>
                    <a:pt x="32" y="80"/>
                    <a:pt x="33" y="80"/>
                    <a:pt x="33" y="80"/>
                  </a:cubicBezTo>
                  <a:cubicBezTo>
                    <a:pt x="33" y="80"/>
                    <a:pt x="33" y="80"/>
                    <a:pt x="33" y="80"/>
                  </a:cubicBezTo>
                  <a:cubicBezTo>
                    <a:pt x="36" y="80"/>
                    <a:pt x="39" y="81"/>
                    <a:pt x="42" y="81"/>
                  </a:cubicBezTo>
                  <a:cubicBezTo>
                    <a:pt x="55" y="81"/>
                    <a:pt x="69" y="73"/>
                    <a:pt x="74" y="60"/>
                  </a:cubicBezTo>
                  <a:cubicBezTo>
                    <a:pt x="78" y="54"/>
                    <a:pt x="79" y="47"/>
                    <a:pt x="79" y="39"/>
                  </a:cubicBezTo>
                  <a:cubicBezTo>
                    <a:pt x="79" y="27"/>
                    <a:pt x="74" y="15"/>
                    <a:pt x="62" y="8"/>
                  </a:cubicBezTo>
                  <a:cubicBezTo>
                    <a:pt x="59" y="5"/>
                    <a:pt x="56" y="4"/>
                    <a:pt x="52" y="4"/>
                  </a:cubicBezTo>
                  <a:cubicBezTo>
                    <a:pt x="52" y="3"/>
                    <a:pt x="52" y="3"/>
                    <a:pt x="52" y="3"/>
                  </a:cubicBezTo>
                  <a:cubicBezTo>
                    <a:pt x="48" y="2"/>
                    <a:pt x="43" y="1"/>
                    <a:pt x="38" y="0"/>
                  </a:cubicBezTo>
                  <a:cubicBezTo>
                    <a:pt x="38" y="0"/>
                    <a:pt x="37" y="0"/>
                    <a:pt x="3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7" name="Freeform 777"/>
            <p:cNvSpPr>
              <a:spLocks noEditPoints="1"/>
            </p:cNvSpPr>
            <p:nvPr/>
          </p:nvSpPr>
          <p:spPr bwMode="auto">
            <a:xfrm>
              <a:off x="783309" y="5114037"/>
              <a:ext cx="122766" cy="136207"/>
            </a:xfrm>
            <a:custGeom>
              <a:avLst/>
              <a:gdLst>
                <a:gd name="T0" fmla="*/ 43 w 58"/>
                <a:gd name="T1" fmla="*/ 55 h 64"/>
                <a:gd name="T2" fmla="*/ 43 w 58"/>
                <a:gd name="T3" fmla="*/ 56 h 64"/>
                <a:gd name="T4" fmla="*/ 45 w 58"/>
                <a:gd name="T5" fmla="*/ 53 h 64"/>
                <a:gd name="T6" fmla="*/ 48 w 58"/>
                <a:gd name="T7" fmla="*/ 51 h 64"/>
                <a:gd name="T8" fmla="*/ 48 w 58"/>
                <a:gd name="T9" fmla="*/ 49 h 64"/>
                <a:gd name="T10" fmla="*/ 51 w 58"/>
                <a:gd name="T11" fmla="*/ 47 h 64"/>
                <a:gd name="T12" fmla="*/ 48 w 58"/>
                <a:gd name="T13" fmla="*/ 49 h 64"/>
                <a:gd name="T14" fmla="*/ 51 w 58"/>
                <a:gd name="T15" fmla="*/ 45 h 64"/>
                <a:gd name="T16" fmla="*/ 52 w 58"/>
                <a:gd name="T17" fmla="*/ 41 h 64"/>
                <a:gd name="T18" fmla="*/ 51 w 58"/>
                <a:gd name="T19" fmla="*/ 45 h 64"/>
                <a:gd name="T20" fmla="*/ 52 w 58"/>
                <a:gd name="T21" fmla="*/ 40 h 64"/>
                <a:gd name="T22" fmla="*/ 54 w 58"/>
                <a:gd name="T23" fmla="*/ 36 h 64"/>
                <a:gd name="T24" fmla="*/ 54 w 58"/>
                <a:gd name="T25" fmla="*/ 35 h 64"/>
                <a:gd name="T26" fmla="*/ 54 w 58"/>
                <a:gd name="T27" fmla="*/ 30 h 64"/>
                <a:gd name="T28" fmla="*/ 55 w 58"/>
                <a:gd name="T29" fmla="*/ 30 h 64"/>
                <a:gd name="T30" fmla="*/ 55 w 58"/>
                <a:gd name="T31" fmla="*/ 28 h 64"/>
                <a:gd name="T32" fmla="*/ 53 w 58"/>
                <a:gd name="T33" fmla="*/ 25 h 64"/>
                <a:gd name="T34" fmla="*/ 55 w 58"/>
                <a:gd name="T35" fmla="*/ 28 h 64"/>
                <a:gd name="T36" fmla="*/ 53 w 58"/>
                <a:gd name="T37" fmla="*/ 23 h 64"/>
                <a:gd name="T38" fmla="*/ 53 w 58"/>
                <a:gd name="T39" fmla="*/ 20 h 64"/>
                <a:gd name="T40" fmla="*/ 52 w 58"/>
                <a:gd name="T41" fmla="*/ 18 h 64"/>
                <a:gd name="T42" fmla="*/ 51 w 58"/>
                <a:gd name="T43" fmla="*/ 16 h 64"/>
                <a:gd name="T44" fmla="*/ 52 w 58"/>
                <a:gd name="T45" fmla="*/ 18 h 64"/>
                <a:gd name="T46" fmla="*/ 50 w 58"/>
                <a:gd name="T47" fmla="*/ 14 h 64"/>
                <a:gd name="T48" fmla="*/ 50 w 58"/>
                <a:gd name="T49" fmla="*/ 14 h 64"/>
                <a:gd name="T50" fmla="*/ 22 w 58"/>
                <a:gd name="T51" fmla="*/ 60 h 64"/>
                <a:gd name="T52" fmla="*/ 4 w 58"/>
                <a:gd name="T53" fmla="*/ 34 h 64"/>
                <a:gd name="T54" fmla="*/ 17 w 58"/>
                <a:gd name="T55" fmla="*/ 9 h 64"/>
                <a:gd name="T56" fmla="*/ 32 w 58"/>
                <a:gd name="T57" fmla="*/ 3 h 64"/>
                <a:gd name="T58" fmla="*/ 34 w 58"/>
                <a:gd name="T59" fmla="*/ 4 h 64"/>
                <a:gd name="T60" fmla="*/ 50 w 58"/>
                <a:gd name="T61" fmla="*/ 28 h 64"/>
                <a:gd name="T62" fmla="*/ 50 w 58"/>
                <a:gd name="T63" fmla="*/ 29 h 64"/>
                <a:gd name="T64" fmla="*/ 23 w 58"/>
                <a:gd name="T65" fmla="*/ 60 h 64"/>
                <a:gd name="T66" fmla="*/ 22 w 58"/>
                <a:gd name="T67" fmla="*/ 60 h 64"/>
                <a:gd name="T68" fmla="*/ 32 w 58"/>
                <a:gd name="T69" fmla="*/ 0 h 64"/>
                <a:gd name="T70" fmla="*/ 15 w 58"/>
                <a:gd name="T71" fmla="*/ 6 h 64"/>
                <a:gd name="T72" fmla="*/ 0 w 58"/>
                <a:gd name="T73" fmla="*/ 34 h 64"/>
                <a:gd name="T74" fmla="*/ 28 w 58"/>
                <a:gd name="T75" fmla="*/ 64 h 64"/>
                <a:gd name="T76" fmla="*/ 58 w 58"/>
                <a:gd name="T77" fmla="*/ 30 h 64"/>
                <a:gd name="T78" fmla="*/ 32 w 58"/>
                <a:gd name="T7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8" h="64">
                  <a:moveTo>
                    <a:pt x="43" y="56"/>
                  </a:moveTo>
                  <a:cubicBezTo>
                    <a:pt x="43" y="55"/>
                    <a:pt x="43" y="55"/>
                    <a:pt x="43" y="55"/>
                  </a:cubicBezTo>
                  <a:cubicBezTo>
                    <a:pt x="43" y="55"/>
                    <a:pt x="43" y="55"/>
                    <a:pt x="43" y="55"/>
                  </a:cubicBezTo>
                  <a:cubicBezTo>
                    <a:pt x="43" y="56"/>
                    <a:pt x="43" y="56"/>
                    <a:pt x="43" y="56"/>
                  </a:cubicBezTo>
                  <a:moveTo>
                    <a:pt x="45" y="53"/>
                  </a:moveTo>
                  <a:cubicBezTo>
                    <a:pt x="45" y="53"/>
                    <a:pt x="45" y="53"/>
                    <a:pt x="45" y="53"/>
                  </a:cubicBezTo>
                  <a:cubicBezTo>
                    <a:pt x="46" y="53"/>
                    <a:pt x="46" y="52"/>
                    <a:pt x="47" y="51"/>
                  </a:cubicBezTo>
                  <a:cubicBezTo>
                    <a:pt x="48" y="51"/>
                    <a:pt x="48" y="51"/>
                    <a:pt x="48" y="51"/>
                  </a:cubicBezTo>
                  <a:cubicBezTo>
                    <a:pt x="47" y="52"/>
                    <a:pt x="46" y="53"/>
                    <a:pt x="45" y="53"/>
                  </a:cubicBezTo>
                  <a:moveTo>
                    <a:pt x="48" y="49"/>
                  </a:moveTo>
                  <a:cubicBezTo>
                    <a:pt x="49" y="48"/>
                    <a:pt x="49" y="48"/>
                    <a:pt x="50" y="47"/>
                  </a:cubicBezTo>
                  <a:cubicBezTo>
                    <a:pt x="51" y="47"/>
                    <a:pt x="51" y="47"/>
                    <a:pt x="51" y="47"/>
                  </a:cubicBezTo>
                  <a:cubicBezTo>
                    <a:pt x="50" y="48"/>
                    <a:pt x="50" y="49"/>
                    <a:pt x="49" y="50"/>
                  </a:cubicBezTo>
                  <a:cubicBezTo>
                    <a:pt x="48" y="49"/>
                    <a:pt x="48" y="49"/>
                    <a:pt x="48" y="49"/>
                  </a:cubicBezTo>
                  <a:cubicBezTo>
                    <a:pt x="48" y="49"/>
                    <a:pt x="48" y="49"/>
                    <a:pt x="48" y="49"/>
                  </a:cubicBezTo>
                  <a:moveTo>
                    <a:pt x="51" y="45"/>
                  </a:moveTo>
                  <a:cubicBezTo>
                    <a:pt x="51" y="45"/>
                    <a:pt x="51" y="45"/>
                    <a:pt x="50" y="45"/>
                  </a:cubicBezTo>
                  <a:cubicBezTo>
                    <a:pt x="51" y="44"/>
                    <a:pt x="51" y="43"/>
                    <a:pt x="52" y="41"/>
                  </a:cubicBezTo>
                  <a:cubicBezTo>
                    <a:pt x="52" y="42"/>
                    <a:pt x="52" y="42"/>
                    <a:pt x="53" y="42"/>
                  </a:cubicBezTo>
                  <a:cubicBezTo>
                    <a:pt x="52" y="43"/>
                    <a:pt x="52" y="44"/>
                    <a:pt x="51" y="45"/>
                  </a:cubicBezTo>
                  <a:moveTo>
                    <a:pt x="53" y="40"/>
                  </a:moveTo>
                  <a:cubicBezTo>
                    <a:pt x="53" y="40"/>
                    <a:pt x="52" y="40"/>
                    <a:pt x="52" y="40"/>
                  </a:cubicBezTo>
                  <a:cubicBezTo>
                    <a:pt x="52" y="39"/>
                    <a:pt x="53" y="37"/>
                    <a:pt x="53" y="36"/>
                  </a:cubicBezTo>
                  <a:cubicBezTo>
                    <a:pt x="53" y="36"/>
                    <a:pt x="54" y="36"/>
                    <a:pt x="54" y="36"/>
                  </a:cubicBezTo>
                  <a:cubicBezTo>
                    <a:pt x="54" y="38"/>
                    <a:pt x="54" y="39"/>
                    <a:pt x="53" y="40"/>
                  </a:cubicBezTo>
                  <a:moveTo>
                    <a:pt x="54" y="35"/>
                  </a:moveTo>
                  <a:cubicBezTo>
                    <a:pt x="54" y="34"/>
                    <a:pt x="54" y="34"/>
                    <a:pt x="53" y="34"/>
                  </a:cubicBezTo>
                  <a:cubicBezTo>
                    <a:pt x="53" y="33"/>
                    <a:pt x="54" y="31"/>
                    <a:pt x="54" y="30"/>
                  </a:cubicBezTo>
                  <a:cubicBezTo>
                    <a:pt x="54" y="30"/>
                    <a:pt x="54" y="30"/>
                    <a:pt x="55" y="30"/>
                  </a:cubicBezTo>
                  <a:cubicBezTo>
                    <a:pt x="55" y="30"/>
                    <a:pt x="55" y="30"/>
                    <a:pt x="55" y="30"/>
                  </a:cubicBezTo>
                  <a:cubicBezTo>
                    <a:pt x="55" y="32"/>
                    <a:pt x="55" y="33"/>
                    <a:pt x="54" y="35"/>
                  </a:cubicBezTo>
                  <a:moveTo>
                    <a:pt x="55" y="28"/>
                  </a:moveTo>
                  <a:cubicBezTo>
                    <a:pt x="54" y="28"/>
                    <a:pt x="54" y="28"/>
                    <a:pt x="54" y="28"/>
                  </a:cubicBezTo>
                  <a:cubicBezTo>
                    <a:pt x="54" y="27"/>
                    <a:pt x="53" y="26"/>
                    <a:pt x="53" y="25"/>
                  </a:cubicBezTo>
                  <a:cubicBezTo>
                    <a:pt x="54" y="25"/>
                    <a:pt x="54" y="25"/>
                    <a:pt x="54" y="25"/>
                  </a:cubicBezTo>
                  <a:cubicBezTo>
                    <a:pt x="54" y="26"/>
                    <a:pt x="55" y="27"/>
                    <a:pt x="55" y="28"/>
                  </a:cubicBezTo>
                  <a:moveTo>
                    <a:pt x="54" y="23"/>
                  </a:moveTo>
                  <a:cubicBezTo>
                    <a:pt x="53" y="23"/>
                    <a:pt x="53" y="23"/>
                    <a:pt x="53" y="23"/>
                  </a:cubicBezTo>
                  <a:cubicBezTo>
                    <a:pt x="53" y="22"/>
                    <a:pt x="53" y="21"/>
                    <a:pt x="52" y="20"/>
                  </a:cubicBezTo>
                  <a:cubicBezTo>
                    <a:pt x="53" y="20"/>
                    <a:pt x="53" y="20"/>
                    <a:pt x="53" y="20"/>
                  </a:cubicBezTo>
                  <a:cubicBezTo>
                    <a:pt x="53" y="21"/>
                    <a:pt x="54" y="22"/>
                    <a:pt x="54" y="23"/>
                  </a:cubicBezTo>
                  <a:moveTo>
                    <a:pt x="52" y="18"/>
                  </a:moveTo>
                  <a:cubicBezTo>
                    <a:pt x="52" y="18"/>
                    <a:pt x="52" y="18"/>
                    <a:pt x="52" y="18"/>
                  </a:cubicBezTo>
                  <a:cubicBezTo>
                    <a:pt x="51" y="17"/>
                    <a:pt x="51" y="17"/>
                    <a:pt x="51" y="16"/>
                  </a:cubicBezTo>
                  <a:cubicBezTo>
                    <a:pt x="51" y="16"/>
                    <a:pt x="51" y="16"/>
                    <a:pt x="51" y="16"/>
                  </a:cubicBezTo>
                  <a:cubicBezTo>
                    <a:pt x="52" y="17"/>
                    <a:pt x="52" y="17"/>
                    <a:pt x="52" y="18"/>
                  </a:cubicBezTo>
                  <a:moveTo>
                    <a:pt x="50" y="14"/>
                  </a:moveTo>
                  <a:cubicBezTo>
                    <a:pt x="50" y="14"/>
                    <a:pt x="50" y="14"/>
                    <a:pt x="50" y="14"/>
                  </a:cubicBezTo>
                  <a:cubicBezTo>
                    <a:pt x="50" y="14"/>
                    <a:pt x="50" y="14"/>
                    <a:pt x="50" y="14"/>
                  </a:cubicBezTo>
                  <a:cubicBezTo>
                    <a:pt x="50" y="14"/>
                    <a:pt x="50" y="14"/>
                    <a:pt x="50" y="14"/>
                  </a:cubicBezTo>
                  <a:cubicBezTo>
                    <a:pt x="50" y="14"/>
                    <a:pt x="50" y="14"/>
                    <a:pt x="50" y="14"/>
                  </a:cubicBezTo>
                  <a:moveTo>
                    <a:pt x="22" y="60"/>
                  </a:moveTo>
                  <a:cubicBezTo>
                    <a:pt x="20" y="59"/>
                    <a:pt x="18" y="59"/>
                    <a:pt x="16" y="57"/>
                  </a:cubicBezTo>
                  <a:cubicBezTo>
                    <a:pt x="8" y="53"/>
                    <a:pt x="4" y="43"/>
                    <a:pt x="4" y="34"/>
                  </a:cubicBezTo>
                  <a:cubicBezTo>
                    <a:pt x="4" y="30"/>
                    <a:pt x="4" y="26"/>
                    <a:pt x="6" y="22"/>
                  </a:cubicBezTo>
                  <a:cubicBezTo>
                    <a:pt x="8" y="17"/>
                    <a:pt x="12" y="12"/>
                    <a:pt x="17" y="9"/>
                  </a:cubicBezTo>
                  <a:cubicBezTo>
                    <a:pt x="21" y="6"/>
                    <a:pt x="27" y="3"/>
                    <a:pt x="32" y="3"/>
                  </a:cubicBezTo>
                  <a:cubicBezTo>
                    <a:pt x="32" y="3"/>
                    <a:pt x="32" y="3"/>
                    <a:pt x="32" y="3"/>
                  </a:cubicBezTo>
                  <a:cubicBezTo>
                    <a:pt x="32" y="3"/>
                    <a:pt x="33" y="3"/>
                    <a:pt x="34" y="3"/>
                  </a:cubicBezTo>
                  <a:cubicBezTo>
                    <a:pt x="34" y="4"/>
                    <a:pt x="34" y="4"/>
                    <a:pt x="34" y="4"/>
                  </a:cubicBezTo>
                  <a:cubicBezTo>
                    <a:pt x="36" y="4"/>
                    <a:pt x="37" y="5"/>
                    <a:pt x="38" y="6"/>
                  </a:cubicBezTo>
                  <a:cubicBezTo>
                    <a:pt x="46" y="11"/>
                    <a:pt x="50" y="19"/>
                    <a:pt x="50" y="28"/>
                  </a:cubicBezTo>
                  <a:cubicBezTo>
                    <a:pt x="50" y="29"/>
                    <a:pt x="50" y="29"/>
                    <a:pt x="50" y="29"/>
                  </a:cubicBezTo>
                  <a:cubicBezTo>
                    <a:pt x="50" y="29"/>
                    <a:pt x="50" y="29"/>
                    <a:pt x="50" y="29"/>
                  </a:cubicBezTo>
                  <a:cubicBezTo>
                    <a:pt x="50" y="35"/>
                    <a:pt x="49" y="40"/>
                    <a:pt x="47" y="45"/>
                  </a:cubicBezTo>
                  <a:cubicBezTo>
                    <a:pt x="43" y="54"/>
                    <a:pt x="33" y="60"/>
                    <a:pt x="23" y="60"/>
                  </a:cubicBezTo>
                  <a:cubicBezTo>
                    <a:pt x="23" y="60"/>
                    <a:pt x="23" y="60"/>
                    <a:pt x="23" y="60"/>
                  </a:cubicBezTo>
                  <a:cubicBezTo>
                    <a:pt x="23" y="60"/>
                    <a:pt x="22" y="60"/>
                    <a:pt x="22" y="60"/>
                  </a:cubicBezTo>
                  <a:cubicBezTo>
                    <a:pt x="22" y="60"/>
                    <a:pt x="22" y="60"/>
                    <a:pt x="22" y="60"/>
                  </a:cubicBezTo>
                  <a:moveTo>
                    <a:pt x="32" y="0"/>
                  </a:moveTo>
                  <a:cubicBezTo>
                    <a:pt x="32" y="0"/>
                    <a:pt x="32" y="0"/>
                    <a:pt x="32" y="0"/>
                  </a:cubicBezTo>
                  <a:cubicBezTo>
                    <a:pt x="26" y="0"/>
                    <a:pt x="20" y="3"/>
                    <a:pt x="15" y="6"/>
                  </a:cubicBezTo>
                  <a:cubicBezTo>
                    <a:pt x="10" y="10"/>
                    <a:pt x="6" y="15"/>
                    <a:pt x="3" y="21"/>
                  </a:cubicBezTo>
                  <a:cubicBezTo>
                    <a:pt x="1" y="25"/>
                    <a:pt x="0" y="29"/>
                    <a:pt x="0" y="34"/>
                  </a:cubicBezTo>
                  <a:cubicBezTo>
                    <a:pt x="0" y="44"/>
                    <a:pt x="5" y="55"/>
                    <a:pt x="14" y="60"/>
                  </a:cubicBezTo>
                  <a:cubicBezTo>
                    <a:pt x="19" y="63"/>
                    <a:pt x="23" y="64"/>
                    <a:pt x="28" y="64"/>
                  </a:cubicBezTo>
                  <a:cubicBezTo>
                    <a:pt x="39" y="64"/>
                    <a:pt x="49" y="57"/>
                    <a:pt x="54" y="47"/>
                  </a:cubicBezTo>
                  <a:cubicBezTo>
                    <a:pt x="57" y="42"/>
                    <a:pt x="58" y="36"/>
                    <a:pt x="58" y="30"/>
                  </a:cubicBezTo>
                  <a:cubicBezTo>
                    <a:pt x="58" y="20"/>
                    <a:pt x="54" y="10"/>
                    <a:pt x="44" y="4"/>
                  </a:cubicBezTo>
                  <a:cubicBezTo>
                    <a:pt x="40" y="1"/>
                    <a:pt x="36" y="0"/>
                    <a:pt x="3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8" name="Freeform 778"/>
            <p:cNvSpPr>
              <a:spLocks noEditPoints="1"/>
            </p:cNvSpPr>
            <p:nvPr/>
          </p:nvSpPr>
          <p:spPr bwMode="auto">
            <a:xfrm>
              <a:off x="812880" y="5132855"/>
              <a:ext cx="61831" cy="102156"/>
            </a:xfrm>
            <a:custGeom>
              <a:avLst/>
              <a:gdLst>
                <a:gd name="T0" fmla="*/ 17 w 29"/>
                <a:gd name="T1" fmla="*/ 7 h 48"/>
                <a:gd name="T2" fmla="*/ 19 w 29"/>
                <a:gd name="T3" fmla="*/ 4 h 48"/>
                <a:gd name="T4" fmla="*/ 20 w 29"/>
                <a:gd name="T5" fmla="*/ 6 h 48"/>
                <a:gd name="T6" fmla="*/ 20 w 29"/>
                <a:gd name="T7" fmla="*/ 10 h 48"/>
                <a:gd name="T8" fmla="*/ 23 w 29"/>
                <a:gd name="T9" fmla="*/ 16 h 48"/>
                <a:gd name="T10" fmla="*/ 20 w 29"/>
                <a:gd name="T11" fmla="*/ 13 h 48"/>
                <a:gd name="T12" fmla="*/ 12 w 29"/>
                <a:gd name="T13" fmla="*/ 11 h 48"/>
                <a:gd name="T14" fmla="*/ 12 w 29"/>
                <a:gd name="T15" fmla="*/ 19 h 48"/>
                <a:gd name="T16" fmla="*/ 21 w 29"/>
                <a:gd name="T17" fmla="*/ 32 h 48"/>
                <a:gd name="T18" fmla="*/ 13 w 29"/>
                <a:gd name="T19" fmla="*/ 38 h 48"/>
                <a:gd name="T20" fmla="*/ 11 w 29"/>
                <a:gd name="T21" fmla="*/ 40 h 48"/>
                <a:gd name="T22" fmla="*/ 10 w 29"/>
                <a:gd name="T23" fmla="*/ 44 h 48"/>
                <a:gd name="T24" fmla="*/ 9 w 29"/>
                <a:gd name="T25" fmla="*/ 40 h 48"/>
                <a:gd name="T26" fmla="*/ 3 w 29"/>
                <a:gd name="T27" fmla="*/ 30 h 48"/>
                <a:gd name="T28" fmla="*/ 11 w 29"/>
                <a:gd name="T29" fmla="*/ 36 h 48"/>
                <a:gd name="T30" fmla="*/ 19 w 29"/>
                <a:gd name="T31" fmla="*/ 31 h 48"/>
                <a:gd name="T32" fmla="*/ 15 w 29"/>
                <a:gd name="T33" fmla="*/ 25 h 48"/>
                <a:gd name="T34" fmla="*/ 7 w 29"/>
                <a:gd name="T35" fmla="*/ 14 h 48"/>
                <a:gd name="T36" fmla="*/ 13 w 29"/>
                <a:gd name="T37" fmla="*/ 7 h 48"/>
                <a:gd name="T38" fmla="*/ 17 w 29"/>
                <a:gd name="T39" fmla="*/ 0 h 48"/>
                <a:gd name="T40" fmla="*/ 15 w 29"/>
                <a:gd name="T41" fmla="*/ 3 h 48"/>
                <a:gd name="T42" fmla="*/ 8 w 29"/>
                <a:gd name="T43" fmla="*/ 6 h 48"/>
                <a:gd name="T44" fmla="*/ 8 w 29"/>
                <a:gd name="T45" fmla="*/ 23 h 48"/>
                <a:gd name="T46" fmla="*/ 15 w 29"/>
                <a:gd name="T47" fmla="*/ 31 h 48"/>
                <a:gd name="T48" fmla="*/ 13 w 29"/>
                <a:gd name="T49" fmla="*/ 33 h 48"/>
                <a:gd name="T50" fmla="*/ 8 w 29"/>
                <a:gd name="T51" fmla="*/ 29 h 48"/>
                <a:gd name="T52" fmla="*/ 2 w 29"/>
                <a:gd name="T53" fmla="*/ 26 h 48"/>
                <a:gd name="T54" fmla="*/ 6 w 29"/>
                <a:gd name="T55" fmla="*/ 40 h 48"/>
                <a:gd name="T56" fmla="*/ 5 w 29"/>
                <a:gd name="T57" fmla="*/ 44 h 48"/>
                <a:gd name="T58" fmla="*/ 6 w 29"/>
                <a:gd name="T59" fmla="*/ 46 h 48"/>
                <a:gd name="T60" fmla="*/ 10 w 29"/>
                <a:gd name="T61" fmla="*/ 48 h 48"/>
                <a:gd name="T62" fmla="*/ 13 w 29"/>
                <a:gd name="T63" fmla="*/ 47 h 48"/>
                <a:gd name="T64" fmla="*/ 16 w 29"/>
                <a:gd name="T65" fmla="*/ 41 h 48"/>
                <a:gd name="T66" fmla="*/ 24 w 29"/>
                <a:gd name="T67" fmla="*/ 29 h 48"/>
                <a:gd name="T68" fmla="*/ 13 w 29"/>
                <a:gd name="T69" fmla="*/ 15 h 48"/>
                <a:gd name="T70" fmla="*/ 14 w 29"/>
                <a:gd name="T71" fmla="*/ 14 h 48"/>
                <a:gd name="T72" fmla="*/ 20 w 29"/>
                <a:gd name="T73" fmla="*/ 17 h 48"/>
                <a:gd name="T74" fmla="*/ 21 w 29"/>
                <a:gd name="T75" fmla="*/ 19 h 48"/>
                <a:gd name="T76" fmla="*/ 26 w 29"/>
                <a:gd name="T77" fmla="*/ 20 h 48"/>
                <a:gd name="T78" fmla="*/ 29 w 29"/>
                <a:gd name="T79" fmla="*/ 17 h 48"/>
                <a:gd name="T80" fmla="*/ 24 w 29"/>
                <a:gd name="T81" fmla="*/ 4 h 48"/>
                <a:gd name="T82" fmla="*/ 20 w 29"/>
                <a:gd name="T83" fmla="*/ 0 h 48"/>
                <a:gd name="T84" fmla="*/ 18 w 29"/>
                <a:gd name="T8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48">
                  <a:moveTo>
                    <a:pt x="15" y="8"/>
                  </a:moveTo>
                  <a:cubicBezTo>
                    <a:pt x="15" y="8"/>
                    <a:pt x="16" y="8"/>
                    <a:pt x="16" y="8"/>
                  </a:cubicBezTo>
                  <a:cubicBezTo>
                    <a:pt x="16" y="8"/>
                    <a:pt x="17" y="7"/>
                    <a:pt x="17" y="7"/>
                  </a:cubicBezTo>
                  <a:cubicBezTo>
                    <a:pt x="17" y="6"/>
                    <a:pt x="18" y="5"/>
                    <a:pt x="18" y="4"/>
                  </a:cubicBezTo>
                  <a:cubicBezTo>
                    <a:pt x="18" y="3"/>
                    <a:pt x="18" y="3"/>
                    <a:pt x="18" y="3"/>
                  </a:cubicBezTo>
                  <a:cubicBezTo>
                    <a:pt x="19" y="4"/>
                    <a:pt x="19" y="4"/>
                    <a:pt x="19" y="4"/>
                  </a:cubicBezTo>
                  <a:cubicBezTo>
                    <a:pt x="20" y="4"/>
                    <a:pt x="20" y="4"/>
                    <a:pt x="20" y="4"/>
                  </a:cubicBezTo>
                  <a:cubicBezTo>
                    <a:pt x="20" y="4"/>
                    <a:pt x="20" y="4"/>
                    <a:pt x="20" y="5"/>
                  </a:cubicBezTo>
                  <a:cubicBezTo>
                    <a:pt x="20" y="5"/>
                    <a:pt x="20" y="6"/>
                    <a:pt x="20" y="6"/>
                  </a:cubicBezTo>
                  <a:cubicBezTo>
                    <a:pt x="19" y="6"/>
                    <a:pt x="19" y="7"/>
                    <a:pt x="19" y="8"/>
                  </a:cubicBezTo>
                  <a:cubicBezTo>
                    <a:pt x="19" y="8"/>
                    <a:pt x="19" y="8"/>
                    <a:pt x="19" y="8"/>
                  </a:cubicBezTo>
                  <a:cubicBezTo>
                    <a:pt x="19" y="9"/>
                    <a:pt x="20" y="9"/>
                    <a:pt x="20" y="10"/>
                  </a:cubicBezTo>
                  <a:cubicBezTo>
                    <a:pt x="23" y="11"/>
                    <a:pt x="25" y="14"/>
                    <a:pt x="25" y="17"/>
                  </a:cubicBezTo>
                  <a:cubicBezTo>
                    <a:pt x="25" y="17"/>
                    <a:pt x="24" y="17"/>
                    <a:pt x="23" y="16"/>
                  </a:cubicBezTo>
                  <a:cubicBezTo>
                    <a:pt x="23" y="16"/>
                    <a:pt x="23" y="16"/>
                    <a:pt x="23" y="16"/>
                  </a:cubicBezTo>
                  <a:cubicBezTo>
                    <a:pt x="23" y="16"/>
                    <a:pt x="23" y="16"/>
                    <a:pt x="23" y="16"/>
                  </a:cubicBezTo>
                  <a:cubicBezTo>
                    <a:pt x="23" y="16"/>
                    <a:pt x="23" y="16"/>
                    <a:pt x="23" y="16"/>
                  </a:cubicBezTo>
                  <a:cubicBezTo>
                    <a:pt x="23" y="15"/>
                    <a:pt x="21" y="13"/>
                    <a:pt x="20" y="13"/>
                  </a:cubicBezTo>
                  <a:cubicBezTo>
                    <a:pt x="19" y="12"/>
                    <a:pt x="18" y="11"/>
                    <a:pt x="17" y="11"/>
                  </a:cubicBezTo>
                  <a:cubicBezTo>
                    <a:pt x="16" y="11"/>
                    <a:pt x="15" y="11"/>
                    <a:pt x="14" y="11"/>
                  </a:cubicBezTo>
                  <a:cubicBezTo>
                    <a:pt x="13" y="11"/>
                    <a:pt x="13" y="11"/>
                    <a:pt x="12" y="11"/>
                  </a:cubicBezTo>
                  <a:cubicBezTo>
                    <a:pt x="11" y="12"/>
                    <a:pt x="10" y="12"/>
                    <a:pt x="10" y="13"/>
                  </a:cubicBezTo>
                  <a:cubicBezTo>
                    <a:pt x="9" y="14"/>
                    <a:pt x="9" y="14"/>
                    <a:pt x="9" y="15"/>
                  </a:cubicBezTo>
                  <a:cubicBezTo>
                    <a:pt x="9" y="17"/>
                    <a:pt x="11" y="18"/>
                    <a:pt x="12" y="19"/>
                  </a:cubicBezTo>
                  <a:cubicBezTo>
                    <a:pt x="14" y="21"/>
                    <a:pt x="16" y="23"/>
                    <a:pt x="17" y="25"/>
                  </a:cubicBezTo>
                  <a:cubicBezTo>
                    <a:pt x="19" y="26"/>
                    <a:pt x="20" y="28"/>
                    <a:pt x="21" y="30"/>
                  </a:cubicBezTo>
                  <a:cubicBezTo>
                    <a:pt x="21" y="31"/>
                    <a:pt x="21" y="31"/>
                    <a:pt x="21" y="32"/>
                  </a:cubicBezTo>
                  <a:cubicBezTo>
                    <a:pt x="21" y="34"/>
                    <a:pt x="20" y="35"/>
                    <a:pt x="19" y="37"/>
                  </a:cubicBezTo>
                  <a:cubicBezTo>
                    <a:pt x="19" y="37"/>
                    <a:pt x="17" y="38"/>
                    <a:pt x="15" y="38"/>
                  </a:cubicBezTo>
                  <a:cubicBezTo>
                    <a:pt x="14" y="38"/>
                    <a:pt x="14" y="38"/>
                    <a:pt x="13" y="38"/>
                  </a:cubicBezTo>
                  <a:cubicBezTo>
                    <a:pt x="12" y="38"/>
                    <a:pt x="12" y="38"/>
                    <a:pt x="12" y="38"/>
                  </a:cubicBezTo>
                  <a:cubicBezTo>
                    <a:pt x="12" y="38"/>
                    <a:pt x="12" y="38"/>
                    <a:pt x="12" y="38"/>
                  </a:cubicBezTo>
                  <a:cubicBezTo>
                    <a:pt x="11" y="38"/>
                    <a:pt x="11" y="39"/>
                    <a:pt x="11" y="40"/>
                  </a:cubicBezTo>
                  <a:cubicBezTo>
                    <a:pt x="11" y="40"/>
                    <a:pt x="11" y="40"/>
                    <a:pt x="11" y="41"/>
                  </a:cubicBezTo>
                  <a:cubicBezTo>
                    <a:pt x="10" y="42"/>
                    <a:pt x="10" y="43"/>
                    <a:pt x="10" y="44"/>
                  </a:cubicBezTo>
                  <a:cubicBezTo>
                    <a:pt x="10" y="44"/>
                    <a:pt x="10" y="44"/>
                    <a:pt x="10" y="44"/>
                  </a:cubicBezTo>
                  <a:cubicBezTo>
                    <a:pt x="10" y="44"/>
                    <a:pt x="9" y="44"/>
                    <a:pt x="9" y="44"/>
                  </a:cubicBezTo>
                  <a:cubicBezTo>
                    <a:pt x="9" y="43"/>
                    <a:pt x="9" y="42"/>
                    <a:pt x="9" y="41"/>
                  </a:cubicBezTo>
                  <a:cubicBezTo>
                    <a:pt x="9" y="40"/>
                    <a:pt x="9" y="40"/>
                    <a:pt x="9" y="40"/>
                  </a:cubicBezTo>
                  <a:cubicBezTo>
                    <a:pt x="9" y="39"/>
                    <a:pt x="9" y="39"/>
                    <a:pt x="9" y="38"/>
                  </a:cubicBezTo>
                  <a:cubicBezTo>
                    <a:pt x="8" y="37"/>
                    <a:pt x="8" y="37"/>
                    <a:pt x="7" y="37"/>
                  </a:cubicBezTo>
                  <a:cubicBezTo>
                    <a:pt x="5" y="36"/>
                    <a:pt x="3" y="33"/>
                    <a:pt x="3" y="30"/>
                  </a:cubicBezTo>
                  <a:cubicBezTo>
                    <a:pt x="3" y="30"/>
                    <a:pt x="3" y="30"/>
                    <a:pt x="3" y="30"/>
                  </a:cubicBezTo>
                  <a:cubicBezTo>
                    <a:pt x="4" y="30"/>
                    <a:pt x="5" y="30"/>
                    <a:pt x="5" y="30"/>
                  </a:cubicBezTo>
                  <a:cubicBezTo>
                    <a:pt x="6" y="33"/>
                    <a:pt x="9" y="35"/>
                    <a:pt x="11" y="36"/>
                  </a:cubicBezTo>
                  <a:cubicBezTo>
                    <a:pt x="12" y="36"/>
                    <a:pt x="12" y="36"/>
                    <a:pt x="13" y="36"/>
                  </a:cubicBezTo>
                  <a:cubicBezTo>
                    <a:pt x="14" y="36"/>
                    <a:pt x="15" y="36"/>
                    <a:pt x="17" y="35"/>
                  </a:cubicBezTo>
                  <a:cubicBezTo>
                    <a:pt x="18" y="34"/>
                    <a:pt x="19" y="33"/>
                    <a:pt x="19" y="31"/>
                  </a:cubicBezTo>
                  <a:cubicBezTo>
                    <a:pt x="19" y="31"/>
                    <a:pt x="19" y="31"/>
                    <a:pt x="19" y="31"/>
                  </a:cubicBezTo>
                  <a:cubicBezTo>
                    <a:pt x="19" y="29"/>
                    <a:pt x="18" y="28"/>
                    <a:pt x="17" y="27"/>
                  </a:cubicBezTo>
                  <a:cubicBezTo>
                    <a:pt x="17" y="27"/>
                    <a:pt x="16" y="26"/>
                    <a:pt x="15" y="25"/>
                  </a:cubicBezTo>
                  <a:cubicBezTo>
                    <a:pt x="13" y="24"/>
                    <a:pt x="12" y="22"/>
                    <a:pt x="10" y="21"/>
                  </a:cubicBezTo>
                  <a:cubicBezTo>
                    <a:pt x="10" y="21"/>
                    <a:pt x="9" y="20"/>
                    <a:pt x="8" y="18"/>
                  </a:cubicBezTo>
                  <a:cubicBezTo>
                    <a:pt x="7" y="17"/>
                    <a:pt x="7" y="16"/>
                    <a:pt x="7" y="14"/>
                  </a:cubicBezTo>
                  <a:cubicBezTo>
                    <a:pt x="7" y="12"/>
                    <a:pt x="7" y="11"/>
                    <a:pt x="10" y="9"/>
                  </a:cubicBezTo>
                  <a:cubicBezTo>
                    <a:pt x="11" y="8"/>
                    <a:pt x="12" y="7"/>
                    <a:pt x="13" y="7"/>
                  </a:cubicBezTo>
                  <a:cubicBezTo>
                    <a:pt x="13" y="7"/>
                    <a:pt x="13" y="7"/>
                    <a:pt x="13" y="7"/>
                  </a:cubicBezTo>
                  <a:cubicBezTo>
                    <a:pt x="14" y="7"/>
                    <a:pt x="14" y="7"/>
                    <a:pt x="14" y="8"/>
                  </a:cubicBezTo>
                  <a:cubicBezTo>
                    <a:pt x="15" y="8"/>
                    <a:pt x="15" y="8"/>
                    <a:pt x="15" y="8"/>
                  </a:cubicBezTo>
                  <a:moveTo>
                    <a:pt x="17" y="0"/>
                  </a:moveTo>
                  <a:cubicBezTo>
                    <a:pt x="17" y="0"/>
                    <a:pt x="17" y="0"/>
                    <a:pt x="17" y="0"/>
                  </a:cubicBezTo>
                  <a:cubicBezTo>
                    <a:pt x="16" y="0"/>
                    <a:pt x="16" y="1"/>
                    <a:pt x="16" y="1"/>
                  </a:cubicBezTo>
                  <a:cubicBezTo>
                    <a:pt x="16" y="1"/>
                    <a:pt x="15" y="2"/>
                    <a:pt x="15" y="3"/>
                  </a:cubicBezTo>
                  <a:cubicBezTo>
                    <a:pt x="15" y="3"/>
                    <a:pt x="14" y="4"/>
                    <a:pt x="14" y="4"/>
                  </a:cubicBezTo>
                  <a:cubicBezTo>
                    <a:pt x="14" y="4"/>
                    <a:pt x="13" y="4"/>
                    <a:pt x="13" y="4"/>
                  </a:cubicBezTo>
                  <a:cubicBezTo>
                    <a:pt x="11" y="4"/>
                    <a:pt x="9" y="5"/>
                    <a:pt x="8" y="6"/>
                  </a:cubicBezTo>
                  <a:cubicBezTo>
                    <a:pt x="5" y="8"/>
                    <a:pt x="3" y="11"/>
                    <a:pt x="3" y="14"/>
                  </a:cubicBezTo>
                  <a:cubicBezTo>
                    <a:pt x="3" y="16"/>
                    <a:pt x="4" y="18"/>
                    <a:pt x="5" y="20"/>
                  </a:cubicBezTo>
                  <a:cubicBezTo>
                    <a:pt x="6" y="22"/>
                    <a:pt x="7" y="23"/>
                    <a:pt x="8" y="23"/>
                  </a:cubicBezTo>
                  <a:cubicBezTo>
                    <a:pt x="10" y="25"/>
                    <a:pt x="11" y="26"/>
                    <a:pt x="13" y="28"/>
                  </a:cubicBezTo>
                  <a:cubicBezTo>
                    <a:pt x="14" y="28"/>
                    <a:pt x="14" y="29"/>
                    <a:pt x="15" y="29"/>
                  </a:cubicBezTo>
                  <a:cubicBezTo>
                    <a:pt x="15" y="30"/>
                    <a:pt x="15" y="30"/>
                    <a:pt x="15" y="31"/>
                  </a:cubicBezTo>
                  <a:cubicBezTo>
                    <a:pt x="15" y="31"/>
                    <a:pt x="15" y="31"/>
                    <a:pt x="15" y="31"/>
                  </a:cubicBezTo>
                  <a:cubicBezTo>
                    <a:pt x="15" y="31"/>
                    <a:pt x="15" y="32"/>
                    <a:pt x="15" y="32"/>
                  </a:cubicBezTo>
                  <a:cubicBezTo>
                    <a:pt x="14" y="32"/>
                    <a:pt x="13" y="33"/>
                    <a:pt x="13" y="33"/>
                  </a:cubicBezTo>
                  <a:cubicBezTo>
                    <a:pt x="13" y="33"/>
                    <a:pt x="13" y="33"/>
                    <a:pt x="13" y="33"/>
                  </a:cubicBezTo>
                  <a:cubicBezTo>
                    <a:pt x="12" y="33"/>
                    <a:pt x="12" y="33"/>
                    <a:pt x="12" y="33"/>
                  </a:cubicBezTo>
                  <a:cubicBezTo>
                    <a:pt x="10" y="32"/>
                    <a:pt x="9" y="31"/>
                    <a:pt x="8" y="29"/>
                  </a:cubicBezTo>
                  <a:cubicBezTo>
                    <a:pt x="8" y="28"/>
                    <a:pt x="8" y="28"/>
                    <a:pt x="7" y="27"/>
                  </a:cubicBezTo>
                  <a:cubicBezTo>
                    <a:pt x="5" y="27"/>
                    <a:pt x="4" y="26"/>
                    <a:pt x="2" y="26"/>
                  </a:cubicBezTo>
                  <a:cubicBezTo>
                    <a:pt x="2" y="26"/>
                    <a:pt x="2" y="26"/>
                    <a:pt x="2" y="26"/>
                  </a:cubicBezTo>
                  <a:cubicBezTo>
                    <a:pt x="1" y="26"/>
                    <a:pt x="0" y="27"/>
                    <a:pt x="0" y="27"/>
                  </a:cubicBezTo>
                  <a:cubicBezTo>
                    <a:pt x="0" y="28"/>
                    <a:pt x="0" y="29"/>
                    <a:pt x="0" y="30"/>
                  </a:cubicBezTo>
                  <a:cubicBezTo>
                    <a:pt x="0" y="34"/>
                    <a:pt x="2" y="38"/>
                    <a:pt x="6" y="40"/>
                  </a:cubicBezTo>
                  <a:cubicBezTo>
                    <a:pt x="6" y="40"/>
                    <a:pt x="6" y="40"/>
                    <a:pt x="6" y="40"/>
                  </a:cubicBezTo>
                  <a:cubicBezTo>
                    <a:pt x="6" y="40"/>
                    <a:pt x="6" y="40"/>
                    <a:pt x="6" y="40"/>
                  </a:cubicBezTo>
                  <a:cubicBezTo>
                    <a:pt x="6" y="41"/>
                    <a:pt x="6" y="43"/>
                    <a:pt x="5" y="44"/>
                  </a:cubicBezTo>
                  <a:cubicBezTo>
                    <a:pt x="5" y="44"/>
                    <a:pt x="5" y="44"/>
                    <a:pt x="5" y="44"/>
                  </a:cubicBezTo>
                  <a:cubicBezTo>
                    <a:pt x="5" y="45"/>
                    <a:pt x="5" y="45"/>
                    <a:pt x="5" y="45"/>
                  </a:cubicBezTo>
                  <a:cubicBezTo>
                    <a:pt x="5" y="45"/>
                    <a:pt x="6" y="46"/>
                    <a:pt x="6" y="46"/>
                  </a:cubicBezTo>
                  <a:cubicBezTo>
                    <a:pt x="7" y="46"/>
                    <a:pt x="7" y="46"/>
                    <a:pt x="7" y="46"/>
                  </a:cubicBezTo>
                  <a:cubicBezTo>
                    <a:pt x="7" y="47"/>
                    <a:pt x="7" y="47"/>
                    <a:pt x="7" y="47"/>
                  </a:cubicBezTo>
                  <a:cubicBezTo>
                    <a:pt x="8" y="47"/>
                    <a:pt x="9" y="48"/>
                    <a:pt x="10" y="48"/>
                  </a:cubicBezTo>
                  <a:cubicBezTo>
                    <a:pt x="11" y="48"/>
                    <a:pt x="11" y="48"/>
                    <a:pt x="11" y="48"/>
                  </a:cubicBezTo>
                  <a:cubicBezTo>
                    <a:pt x="11" y="48"/>
                    <a:pt x="12" y="48"/>
                    <a:pt x="12" y="48"/>
                  </a:cubicBezTo>
                  <a:cubicBezTo>
                    <a:pt x="12" y="47"/>
                    <a:pt x="13" y="47"/>
                    <a:pt x="13" y="47"/>
                  </a:cubicBezTo>
                  <a:cubicBezTo>
                    <a:pt x="13" y="45"/>
                    <a:pt x="13" y="44"/>
                    <a:pt x="14" y="43"/>
                  </a:cubicBezTo>
                  <a:cubicBezTo>
                    <a:pt x="14" y="42"/>
                    <a:pt x="14" y="42"/>
                    <a:pt x="14" y="42"/>
                  </a:cubicBezTo>
                  <a:cubicBezTo>
                    <a:pt x="14" y="42"/>
                    <a:pt x="15" y="41"/>
                    <a:pt x="16" y="41"/>
                  </a:cubicBezTo>
                  <a:cubicBezTo>
                    <a:pt x="18" y="41"/>
                    <a:pt x="20" y="40"/>
                    <a:pt x="21" y="39"/>
                  </a:cubicBezTo>
                  <a:cubicBezTo>
                    <a:pt x="23" y="37"/>
                    <a:pt x="24" y="34"/>
                    <a:pt x="24" y="32"/>
                  </a:cubicBezTo>
                  <a:cubicBezTo>
                    <a:pt x="24" y="31"/>
                    <a:pt x="24" y="30"/>
                    <a:pt x="24" y="29"/>
                  </a:cubicBezTo>
                  <a:cubicBezTo>
                    <a:pt x="23" y="26"/>
                    <a:pt x="21" y="24"/>
                    <a:pt x="20" y="22"/>
                  </a:cubicBezTo>
                  <a:cubicBezTo>
                    <a:pt x="18" y="20"/>
                    <a:pt x="16" y="19"/>
                    <a:pt x="14" y="17"/>
                  </a:cubicBezTo>
                  <a:cubicBezTo>
                    <a:pt x="13" y="16"/>
                    <a:pt x="13" y="15"/>
                    <a:pt x="13" y="15"/>
                  </a:cubicBezTo>
                  <a:cubicBezTo>
                    <a:pt x="13" y="15"/>
                    <a:pt x="13" y="15"/>
                    <a:pt x="13" y="15"/>
                  </a:cubicBezTo>
                  <a:cubicBezTo>
                    <a:pt x="13" y="14"/>
                    <a:pt x="13" y="14"/>
                    <a:pt x="13" y="14"/>
                  </a:cubicBezTo>
                  <a:cubicBezTo>
                    <a:pt x="13" y="14"/>
                    <a:pt x="14" y="14"/>
                    <a:pt x="14" y="14"/>
                  </a:cubicBezTo>
                  <a:cubicBezTo>
                    <a:pt x="15" y="14"/>
                    <a:pt x="15" y="14"/>
                    <a:pt x="16" y="14"/>
                  </a:cubicBezTo>
                  <a:cubicBezTo>
                    <a:pt x="17" y="14"/>
                    <a:pt x="18" y="15"/>
                    <a:pt x="19" y="15"/>
                  </a:cubicBezTo>
                  <a:cubicBezTo>
                    <a:pt x="19" y="16"/>
                    <a:pt x="20" y="16"/>
                    <a:pt x="20" y="17"/>
                  </a:cubicBezTo>
                  <a:cubicBezTo>
                    <a:pt x="20" y="17"/>
                    <a:pt x="20" y="17"/>
                    <a:pt x="20" y="17"/>
                  </a:cubicBezTo>
                  <a:cubicBezTo>
                    <a:pt x="20" y="18"/>
                    <a:pt x="20" y="18"/>
                    <a:pt x="20" y="18"/>
                  </a:cubicBezTo>
                  <a:cubicBezTo>
                    <a:pt x="20" y="18"/>
                    <a:pt x="20" y="19"/>
                    <a:pt x="21" y="19"/>
                  </a:cubicBezTo>
                  <a:cubicBezTo>
                    <a:pt x="21" y="19"/>
                    <a:pt x="21" y="19"/>
                    <a:pt x="21" y="19"/>
                  </a:cubicBezTo>
                  <a:cubicBezTo>
                    <a:pt x="22" y="20"/>
                    <a:pt x="22" y="20"/>
                    <a:pt x="22" y="20"/>
                  </a:cubicBezTo>
                  <a:cubicBezTo>
                    <a:pt x="23" y="20"/>
                    <a:pt x="24" y="20"/>
                    <a:pt x="26" y="20"/>
                  </a:cubicBezTo>
                  <a:cubicBezTo>
                    <a:pt x="26" y="20"/>
                    <a:pt x="27" y="20"/>
                    <a:pt x="27" y="20"/>
                  </a:cubicBezTo>
                  <a:cubicBezTo>
                    <a:pt x="28" y="20"/>
                    <a:pt x="29" y="19"/>
                    <a:pt x="29" y="19"/>
                  </a:cubicBezTo>
                  <a:cubicBezTo>
                    <a:pt x="29" y="18"/>
                    <a:pt x="29" y="18"/>
                    <a:pt x="29" y="17"/>
                  </a:cubicBezTo>
                  <a:cubicBezTo>
                    <a:pt x="29" y="13"/>
                    <a:pt x="26" y="9"/>
                    <a:pt x="23" y="7"/>
                  </a:cubicBezTo>
                  <a:cubicBezTo>
                    <a:pt x="23" y="7"/>
                    <a:pt x="23" y="6"/>
                    <a:pt x="23" y="6"/>
                  </a:cubicBezTo>
                  <a:cubicBezTo>
                    <a:pt x="23" y="5"/>
                    <a:pt x="23" y="5"/>
                    <a:pt x="24" y="4"/>
                  </a:cubicBezTo>
                  <a:cubicBezTo>
                    <a:pt x="24" y="3"/>
                    <a:pt x="23" y="2"/>
                    <a:pt x="23" y="2"/>
                  </a:cubicBezTo>
                  <a:cubicBezTo>
                    <a:pt x="23" y="2"/>
                    <a:pt x="23" y="2"/>
                    <a:pt x="23" y="2"/>
                  </a:cubicBezTo>
                  <a:cubicBezTo>
                    <a:pt x="22" y="1"/>
                    <a:pt x="20" y="0"/>
                    <a:pt x="20" y="0"/>
                  </a:cubicBezTo>
                  <a:cubicBezTo>
                    <a:pt x="19" y="0"/>
                    <a:pt x="19" y="0"/>
                    <a:pt x="18" y="0"/>
                  </a:cubicBezTo>
                  <a:cubicBezTo>
                    <a:pt x="18" y="0"/>
                    <a:pt x="18" y="0"/>
                    <a:pt x="18" y="0"/>
                  </a:cubicBezTo>
                  <a:cubicBezTo>
                    <a:pt x="18" y="0"/>
                    <a:pt x="18" y="0"/>
                    <a:pt x="18" y="0"/>
                  </a:cubicBezTo>
                  <a:cubicBezTo>
                    <a:pt x="18" y="0"/>
                    <a:pt x="18" y="0"/>
                    <a:pt x="1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9" name="Rectangle 779"/>
            <p:cNvSpPr>
              <a:spLocks noChangeArrowheads="1"/>
            </p:cNvSpPr>
            <p:nvPr/>
          </p:nvSpPr>
          <p:spPr bwMode="auto">
            <a:xfrm>
              <a:off x="831698" y="5213504"/>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0" name="Freeform 780"/>
            <p:cNvSpPr>
              <a:spLocks/>
            </p:cNvSpPr>
            <p:nvPr/>
          </p:nvSpPr>
          <p:spPr bwMode="auto">
            <a:xfrm>
              <a:off x="831698" y="5213504"/>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1" name="Freeform 781"/>
            <p:cNvSpPr>
              <a:spLocks/>
            </p:cNvSpPr>
            <p:nvPr/>
          </p:nvSpPr>
          <p:spPr bwMode="auto">
            <a:xfrm>
              <a:off x="834386" y="516063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2" name="Freeform 782"/>
            <p:cNvSpPr>
              <a:spLocks/>
            </p:cNvSpPr>
            <p:nvPr/>
          </p:nvSpPr>
          <p:spPr bwMode="auto">
            <a:xfrm>
              <a:off x="834386" y="5160634"/>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3" name="Freeform 847"/>
            <p:cNvSpPr>
              <a:spLocks noEditPoints="1"/>
            </p:cNvSpPr>
            <p:nvPr/>
          </p:nvSpPr>
          <p:spPr bwMode="auto">
            <a:xfrm>
              <a:off x="586167" y="4857752"/>
              <a:ext cx="211480" cy="201623"/>
            </a:xfrm>
            <a:custGeom>
              <a:avLst/>
              <a:gdLst>
                <a:gd name="T0" fmla="*/ 51 w 100"/>
                <a:gd name="T1" fmla="*/ 88 h 95"/>
                <a:gd name="T2" fmla="*/ 11 w 100"/>
                <a:gd name="T3" fmla="*/ 35 h 95"/>
                <a:gd name="T4" fmla="*/ 49 w 100"/>
                <a:gd name="T5" fmla="*/ 6 h 95"/>
                <a:gd name="T6" fmla="*/ 89 w 100"/>
                <a:gd name="T7" fmla="*/ 59 h 95"/>
                <a:gd name="T8" fmla="*/ 51 w 100"/>
                <a:gd name="T9" fmla="*/ 88 h 95"/>
                <a:gd name="T10" fmla="*/ 49 w 100"/>
                <a:gd name="T11" fmla="*/ 0 h 95"/>
                <a:gd name="T12" fmla="*/ 5 w 100"/>
                <a:gd name="T13" fmla="*/ 33 h 95"/>
                <a:gd name="T14" fmla="*/ 11 w 100"/>
                <a:gd name="T15" fmla="*/ 75 h 95"/>
                <a:gd name="T16" fmla="*/ 51 w 100"/>
                <a:gd name="T17" fmla="*/ 95 h 95"/>
                <a:gd name="T18" fmla="*/ 95 w 100"/>
                <a:gd name="T19" fmla="*/ 61 h 95"/>
                <a:gd name="T20" fmla="*/ 89 w 100"/>
                <a:gd name="T21" fmla="*/ 19 h 95"/>
                <a:gd name="T22" fmla="*/ 49 w 100"/>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95">
                  <a:moveTo>
                    <a:pt x="51" y="88"/>
                  </a:moveTo>
                  <a:cubicBezTo>
                    <a:pt x="26" y="88"/>
                    <a:pt x="1" y="67"/>
                    <a:pt x="11" y="35"/>
                  </a:cubicBezTo>
                  <a:cubicBezTo>
                    <a:pt x="17" y="14"/>
                    <a:pt x="33" y="6"/>
                    <a:pt x="49" y="6"/>
                  </a:cubicBezTo>
                  <a:cubicBezTo>
                    <a:pt x="74" y="6"/>
                    <a:pt x="99" y="27"/>
                    <a:pt x="89" y="59"/>
                  </a:cubicBezTo>
                  <a:cubicBezTo>
                    <a:pt x="83" y="80"/>
                    <a:pt x="67" y="88"/>
                    <a:pt x="51" y="88"/>
                  </a:cubicBezTo>
                  <a:moveTo>
                    <a:pt x="49" y="0"/>
                  </a:moveTo>
                  <a:cubicBezTo>
                    <a:pt x="28" y="0"/>
                    <a:pt x="11" y="12"/>
                    <a:pt x="5" y="33"/>
                  </a:cubicBezTo>
                  <a:cubicBezTo>
                    <a:pt x="0" y="48"/>
                    <a:pt x="2" y="63"/>
                    <a:pt x="11" y="75"/>
                  </a:cubicBezTo>
                  <a:cubicBezTo>
                    <a:pt x="20" y="87"/>
                    <a:pt x="35" y="95"/>
                    <a:pt x="51" y="95"/>
                  </a:cubicBezTo>
                  <a:cubicBezTo>
                    <a:pt x="72" y="95"/>
                    <a:pt x="88" y="82"/>
                    <a:pt x="95" y="61"/>
                  </a:cubicBezTo>
                  <a:cubicBezTo>
                    <a:pt x="100" y="46"/>
                    <a:pt x="98" y="31"/>
                    <a:pt x="89" y="19"/>
                  </a:cubicBezTo>
                  <a:cubicBezTo>
                    <a:pt x="80" y="7"/>
                    <a:pt x="65" y="0"/>
                    <a:pt x="4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4" name="Freeform 848"/>
            <p:cNvSpPr>
              <a:spLocks noEditPoints="1"/>
            </p:cNvSpPr>
            <p:nvPr/>
          </p:nvSpPr>
          <p:spPr bwMode="auto">
            <a:xfrm>
              <a:off x="513583" y="4823700"/>
              <a:ext cx="330661" cy="423856"/>
            </a:xfrm>
            <a:custGeom>
              <a:avLst/>
              <a:gdLst>
                <a:gd name="T0" fmla="*/ 13 w 156"/>
                <a:gd name="T1" fmla="*/ 191 h 200"/>
                <a:gd name="T2" fmla="*/ 15 w 156"/>
                <a:gd name="T3" fmla="*/ 191 h 200"/>
                <a:gd name="T4" fmla="*/ 21 w 156"/>
                <a:gd name="T5" fmla="*/ 194 h 200"/>
                <a:gd name="T6" fmla="*/ 21 w 156"/>
                <a:gd name="T7" fmla="*/ 162 h 200"/>
                <a:gd name="T8" fmla="*/ 33 w 156"/>
                <a:gd name="T9" fmla="*/ 141 h 200"/>
                <a:gd name="T10" fmla="*/ 44 w 156"/>
                <a:gd name="T11" fmla="*/ 144 h 200"/>
                <a:gd name="T12" fmla="*/ 40 w 156"/>
                <a:gd name="T13" fmla="*/ 146 h 200"/>
                <a:gd name="T14" fmla="*/ 47 w 156"/>
                <a:gd name="T15" fmla="*/ 146 h 200"/>
                <a:gd name="T16" fmla="*/ 49 w 156"/>
                <a:gd name="T17" fmla="*/ 148 h 200"/>
                <a:gd name="T18" fmla="*/ 48 w 156"/>
                <a:gd name="T19" fmla="*/ 148 h 200"/>
                <a:gd name="T20" fmla="*/ 39 w 156"/>
                <a:gd name="T21" fmla="*/ 155 h 200"/>
                <a:gd name="T22" fmla="*/ 45 w 156"/>
                <a:gd name="T23" fmla="*/ 156 h 200"/>
                <a:gd name="T24" fmla="*/ 35 w 156"/>
                <a:gd name="T25" fmla="*/ 159 h 200"/>
                <a:gd name="T26" fmla="*/ 43 w 156"/>
                <a:gd name="T27" fmla="*/ 159 h 200"/>
                <a:gd name="T28" fmla="*/ 40 w 156"/>
                <a:gd name="T29" fmla="*/ 161 h 200"/>
                <a:gd name="T30" fmla="*/ 32 w 156"/>
                <a:gd name="T31" fmla="*/ 169 h 200"/>
                <a:gd name="T32" fmla="*/ 38 w 156"/>
                <a:gd name="T33" fmla="*/ 169 h 200"/>
                <a:gd name="T34" fmla="*/ 27 w 156"/>
                <a:gd name="T35" fmla="*/ 173 h 200"/>
                <a:gd name="T36" fmla="*/ 37 w 156"/>
                <a:gd name="T37" fmla="*/ 171 h 200"/>
                <a:gd name="T38" fmla="*/ 34 w 156"/>
                <a:gd name="T39" fmla="*/ 177 h 200"/>
                <a:gd name="T40" fmla="*/ 24 w 156"/>
                <a:gd name="T41" fmla="*/ 180 h 200"/>
                <a:gd name="T42" fmla="*/ 33 w 156"/>
                <a:gd name="T43" fmla="*/ 179 h 200"/>
                <a:gd name="T44" fmla="*/ 30 w 156"/>
                <a:gd name="T45" fmla="*/ 183 h 200"/>
                <a:gd name="T46" fmla="*/ 21 w 156"/>
                <a:gd name="T47" fmla="*/ 189 h 200"/>
                <a:gd name="T48" fmla="*/ 28 w 156"/>
                <a:gd name="T49" fmla="*/ 188 h 200"/>
                <a:gd name="T50" fmla="*/ 25 w 156"/>
                <a:gd name="T51" fmla="*/ 193 h 200"/>
                <a:gd name="T52" fmla="*/ 24 w 156"/>
                <a:gd name="T53" fmla="*/ 193 h 200"/>
                <a:gd name="T54" fmla="*/ 15 w 156"/>
                <a:gd name="T55" fmla="*/ 187 h 200"/>
                <a:gd name="T56" fmla="*/ 7 w 156"/>
                <a:gd name="T57" fmla="*/ 187 h 200"/>
                <a:gd name="T58" fmla="*/ 7 w 156"/>
                <a:gd name="T59" fmla="*/ 188 h 200"/>
                <a:gd name="T60" fmla="*/ 7 w 156"/>
                <a:gd name="T61" fmla="*/ 185 h 200"/>
                <a:gd name="T62" fmla="*/ 7 w 156"/>
                <a:gd name="T63" fmla="*/ 185 h 200"/>
                <a:gd name="T64" fmla="*/ 43 w 156"/>
                <a:gd name="T65" fmla="*/ 137 h 200"/>
                <a:gd name="T66" fmla="*/ 46 w 156"/>
                <a:gd name="T67" fmla="*/ 123 h 200"/>
                <a:gd name="T68" fmla="*/ 49 w 156"/>
                <a:gd name="T69" fmla="*/ 115 h 200"/>
                <a:gd name="T70" fmla="*/ 49 w 156"/>
                <a:gd name="T71" fmla="*/ 140 h 200"/>
                <a:gd name="T72" fmla="*/ 50 w 156"/>
                <a:gd name="T73" fmla="*/ 108 h 200"/>
                <a:gd name="T74" fmla="*/ 50 w 156"/>
                <a:gd name="T75" fmla="*/ 108 h 200"/>
                <a:gd name="T76" fmla="*/ 82 w 156"/>
                <a:gd name="T77" fmla="*/ 6 h 200"/>
                <a:gd name="T78" fmla="*/ 86 w 156"/>
                <a:gd name="T79" fmla="*/ 120 h 200"/>
                <a:gd name="T80" fmla="*/ 28 w 156"/>
                <a:gd name="T81" fmla="*/ 35 h 200"/>
                <a:gd name="T82" fmla="*/ 44 w 156"/>
                <a:gd name="T83" fmla="*/ 111 h 200"/>
                <a:gd name="T84" fmla="*/ 33 w 156"/>
                <a:gd name="T85" fmla="*/ 135 h 200"/>
                <a:gd name="T86" fmla="*/ 27 w 156"/>
                <a:gd name="T87" fmla="*/ 136 h 200"/>
                <a:gd name="T88" fmla="*/ 27 w 156"/>
                <a:gd name="T89" fmla="*/ 136 h 200"/>
                <a:gd name="T90" fmla="*/ 27 w 156"/>
                <a:gd name="T91" fmla="*/ 137 h 200"/>
                <a:gd name="T92" fmla="*/ 3 w 156"/>
                <a:gd name="T93" fmla="*/ 179 h 200"/>
                <a:gd name="T94" fmla="*/ 2 w 156"/>
                <a:gd name="T95" fmla="*/ 182 h 200"/>
                <a:gd name="T96" fmla="*/ 0 w 156"/>
                <a:gd name="T97" fmla="*/ 188 h 200"/>
                <a:gd name="T98" fmla="*/ 1 w 156"/>
                <a:gd name="T99" fmla="*/ 190 h 200"/>
                <a:gd name="T100" fmla="*/ 13 w 156"/>
                <a:gd name="T101" fmla="*/ 198 h 200"/>
                <a:gd name="T102" fmla="*/ 28 w 156"/>
                <a:gd name="T103" fmla="*/ 199 h 200"/>
                <a:gd name="T104" fmla="*/ 32 w 156"/>
                <a:gd name="T105" fmla="*/ 194 h 200"/>
                <a:gd name="T106" fmla="*/ 56 w 156"/>
                <a:gd name="T107" fmla="*/ 148 h 200"/>
                <a:gd name="T108" fmla="*/ 56 w 156"/>
                <a:gd name="T109" fmla="*/ 148 h 200"/>
                <a:gd name="T110" fmla="*/ 56 w 156"/>
                <a:gd name="T111" fmla="*/ 148 h 200"/>
                <a:gd name="T112" fmla="*/ 66 w 156"/>
                <a:gd name="T113" fmla="*/ 123 h 200"/>
                <a:gd name="T114" fmla="*/ 140 w 156"/>
                <a:gd name="T115" fmla="*/ 91 h 200"/>
                <a:gd name="T116" fmla="*/ 82 w 156"/>
                <a:gd name="T11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 h="200">
                  <a:moveTo>
                    <a:pt x="21" y="194"/>
                  </a:moveTo>
                  <a:cubicBezTo>
                    <a:pt x="18" y="194"/>
                    <a:pt x="15" y="193"/>
                    <a:pt x="13" y="191"/>
                  </a:cubicBezTo>
                  <a:cubicBezTo>
                    <a:pt x="12" y="191"/>
                    <a:pt x="11" y="190"/>
                    <a:pt x="10" y="190"/>
                  </a:cubicBezTo>
                  <a:cubicBezTo>
                    <a:pt x="12" y="190"/>
                    <a:pt x="13" y="190"/>
                    <a:pt x="15" y="191"/>
                  </a:cubicBezTo>
                  <a:cubicBezTo>
                    <a:pt x="16" y="191"/>
                    <a:pt x="17" y="191"/>
                    <a:pt x="18" y="191"/>
                  </a:cubicBezTo>
                  <a:cubicBezTo>
                    <a:pt x="19" y="192"/>
                    <a:pt x="20" y="193"/>
                    <a:pt x="21" y="194"/>
                  </a:cubicBezTo>
                  <a:moveTo>
                    <a:pt x="7" y="185"/>
                  </a:moveTo>
                  <a:cubicBezTo>
                    <a:pt x="13" y="175"/>
                    <a:pt x="17" y="169"/>
                    <a:pt x="21" y="162"/>
                  </a:cubicBezTo>
                  <a:cubicBezTo>
                    <a:pt x="25" y="156"/>
                    <a:pt x="28" y="150"/>
                    <a:pt x="32" y="141"/>
                  </a:cubicBezTo>
                  <a:cubicBezTo>
                    <a:pt x="32" y="141"/>
                    <a:pt x="33" y="141"/>
                    <a:pt x="33" y="141"/>
                  </a:cubicBezTo>
                  <a:cubicBezTo>
                    <a:pt x="33" y="141"/>
                    <a:pt x="33" y="141"/>
                    <a:pt x="33" y="141"/>
                  </a:cubicBezTo>
                  <a:cubicBezTo>
                    <a:pt x="36" y="141"/>
                    <a:pt x="40" y="142"/>
                    <a:pt x="44" y="144"/>
                  </a:cubicBezTo>
                  <a:cubicBezTo>
                    <a:pt x="44" y="144"/>
                    <a:pt x="44" y="144"/>
                    <a:pt x="44" y="144"/>
                  </a:cubicBezTo>
                  <a:cubicBezTo>
                    <a:pt x="43" y="145"/>
                    <a:pt x="41" y="146"/>
                    <a:pt x="40" y="146"/>
                  </a:cubicBezTo>
                  <a:cubicBezTo>
                    <a:pt x="41" y="149"/>
                    <a:pt x="41" y="149"/>
                    <a:pt x="41" y="149"/>
                  </a:cubicBezTo>
                  <a:cubicBezTo>
                    <a:pt x="43" y="148"/>
                    <a:pt x="45" y="147"/>
                    <a:pt x="47" y="146"/>
                  </a:cubicBezTo>
                  <a:cubicBezTo>
                    <a:pt x="48" y="147"/>
                    <a:pt x="48" y="147"/>
                    <a:pt x="48" y="147"/>
                  </a:cubicBezTo>
                  <a:cubicBezTo>
                    <a:pt x="48" y="147"/>
                    <a:pt x="49" y="148"/>
                    <a:pt x="49" y="148"/>
                  </a:cubicBezTo>
                  <a:cubicBezTo>
                    <a:pt x="48" y="149"/>
                    <a:pt x="48" y="149"/>
                    <a:pt x="48" y="149"/>
                  </a:cubicBezTo>
                  <a:cubicBezTo>
                    <a:pt x="48" y="148"/>
                    <a:pt x="48" y="148"/>
                    <a:pt x="48" y="148"/>
                  </a:cubicBezTo>
                  <a:cubicBezTo>
                    <a:pt x="44" y="149"/>
                    <a:pt x="41" y="151"/>
                    <a:pt x="37" y="152"/>
                  </a:cubicBezTo>
                  <a:cubicBezTo>
                    <a:pt x="39" y="155"/>
                    <a:pt x="39" y="155"/>
                    <a:pt x="39" y="155"/>
                  </a:cubicBezTo>
                  <a:cubicBezTo>
                    <a:pt x="41" y="154"/>
                    <a:pt x="44" y="153"/>
                    <a:pt x="47" y="151"/>
                  </a:cubicBezTo>
                  <a:cubicBezTo>
                    <a:pt x="46" y="153"/>
                    <a:pt x="45" y="154"/>
                    <a:pt x="45" y="156"/>
                  </a:cubicBezTo>
                  <a:cubicBezTo>
                    <a:pt x="44" y="155"/>
                    <a:pt x="44" y="155"/>
                    <a:pt x="44" y="155"/>
                  </a:cubicBezTo>
                  <a:cubicBezTo>
                    <a:pt x="41" y="156"/>
                    <a:pt x="38" y="158"/>
                    <a:pt x="35" y="159"/>
                  </a:cubicBezTo>
                  <a:cubicBezTo>
                    <a:pt x="36" y="162"/>
                    <a:pt x="36" y="162"/>
                    <a:pt x="36" y="162"/>
                  </a:cubicBezTo>
                  <a:cubicBezTo>
                    <a:pt x="38" y="161"/>
                    <a:pt x="41" y="160"/>
                    <a:pt x="43" y="159"/>
                  </a:cubicBezTo>
                  <a:cubicBezTo>
                    <a:pt x="42" y="160"/>
                    <a:pt x="42" y="162"/>
                    <a:pt x="41" y="163"/>
                  </a:cubicBezTo>
                  <a:cubicBezTo>
                    <a:pt x="40" y="161"/>
                    <a:pt x="40" y="161"/>
                    <a:pt x="40" y="161"/>
                  </a:cubicBezTo>
                  <a:cubicBezTo>
                    <a:pt x="37" y="163"/>
                    <a:pt x="33" y="164"/>
                    <a:pt x="30" y="166"/>
                  </a:cubicBezTo>
                  <a:cubicBezTo>
                    <a:pt x="32" y="169"/>
                    <a:pt x="32" y="169"/>
                    <a:pt x="32" y="169"/>
                  </a:cubicBezTo>
                  <a:cubicBezTo>
                    <a:pt x="34" y="167"/>
                    <a:pt x="37" y="166"/>
                    <a:pt x="40" y="165"/>
                  </a:cubicBezTo>
                  <a:cubicBezTo>
                    <a:pt x="40" y="166"/>
                    <a:pt x="39" y="167"/>
                    <a:pt x="38" y="169"/>
                  </a:cubicBezTo>
                  <a:cubicBezTo>
                    <a:pt x="38" y="167"/>
                    <a:pt x="38" y="167"/>
                    <a:pt x="38" y="167"/>
                  </a:cubicBezTo>
                  <a:cubicBezTo>
                    <a:pt x="34" y="168"/>
                    <a:pt x="30" y="170"/>
                    <a:pt x="27" y="173"/>
                  </a:cubicBezTo>
                  <a:cubicBezTo>
                    <a:pt x="29" y="175"/>
                    <a:pt x="29" y="175"/>
                    <a:pt x="29" y="175"/>
                  </a:cubicBezTo>
                  <a:cubicBezTo>
                    <a:pt x="31" y="173"/>
                    <a:pt x="34" y="172"/>
                    <a:pt x="37" y="171"/>
                  </a:cubicBezTo>
                  <a:cubicBezTo>
                    <a:pt x="36" y="172"/>
                    <a:pt x="36" y="174"/>
                    <a:pt x="35" y="175"/>
                  </a:cubicBezTo>
                  <a:cubicBezTo>
                    <a:pt x="35" y="176"/>
                    <a:pt x="34" y="176"/>
                    <a:pt x="34" y="177"/>
                  </a:cubicBezTo>
                  <a:cubicBezTo>
                    <a:pt x="34" y="175"/>
                    <a:pt x="34" y="175"/>
                    <a:pt x="34" y="175"/>
                  </a:cubicBezTo>
                  <a:cubicBezTo>
                    <a:pt x="30" y="177"/>
                    <a:pt x="27" y="178"/>
                    <a:pt x="24" y="180"/>
                  </a:cubicBezTo>
                  <a:cubicBezTo>
                    <a:pt x="26" y="183"/>
                    <a:pt x="26" y="183"/>
                    <a:pt x="26" y="183"/>
                  </a:cubicBezTo>
                  <a:cubicBezTo>
                    <a:pt x="28" y="181"/>
                    <a:pt x="31" y="180"/>
                    <a:pt x="33" y="179"/>
                  </a:cubicBezTo>
                  <a:cubicBezTo>
                    <a:pt x="32" y="181"/>
                    <a:pt x="31" y="183"/>
                    <a:pt x="30" y="185"/>
                  </a:cubicBezTo>
                  <a:cubicBezTo>
                    <a:pt x="30" y="183"/>
                    <a:pt x="30" y="183"/>
                    <a:pt x="30" y="183"/>
                  </a:cubicBezTo>
                  <a:cubicBezTo>
                    <a:pt x="26" y="184"/>
                    <a:pt x="23" y="185"/>
                    <a:pt x="20" y="186"/>
                  </a:cubicBezTo>
                  <a:cubicBezTo>
                    <a:pt x="21" y="189"/>
                    <a:pt x="21" y="189"/>
                    <a:pt x="21" y="189"/>
                  </a:cubicBezTo>
                  <a:cubicBezTo>
                    <a:pt x="24" y="188"/>
                    <a:pt x="27" y="187"/>
                    <a:pt x="29" y="186"/>
                  </a:cubicBezTo>
                  <a:cubicBezTo>
                    <a:pt x="29" y="187"/>
                    <a:pt x="28" y="187"/>
                    <a:pt x="28" y="188"/>
                  </a:cubicBezTo>
                  <a:cubicBezTo>
                    <a:pt x="27" y="190"/>
                    <a:pt x="26" y="191"/>
                    <a:pt x="26" y="192"/>
                  </a:cubicBezTo>
                  <a:cubicBezTo>
                    <a:pt x="25" y="193"/>
                    <a:pt x="25" y="193"/>
                    <a:pt x="25" y="193"/>
                  </a:cubicBezTo>
                  <a:cubicBezTo>
                    <a:pt x="25" y="193"/>
                    <a:pt x="25" y="193"/>
                    <a:pt x="25" y="193"/>
                  </a:cubicBezTo>
                  <a:cubicBezTo>
                    <a:pt x="24" y="193"/>
                    <a:pt x="24" y="193"/>
                    <a:pt x="24" y="193"/>
                  </a:cubicBezTo>
                  <a:cubicBezTo>
                    <a:pt x="23" y="192"/>
                    <a:pt x="22" y="190"/>
                    <a:pt x="20" y="188"/>
                  </a:cubicBezTo>
                  <a:cubicBezTo>
                    <a:pt x="18" y="188"/>
                    <a:pt x="16" y="188"/>
                    <a:pt x="15" y="187"/>
                  </a:cubicBezTo>
                  <a:cubicBezTo>
                    <a:pt x="13" y="187"/>
                    <a:pt x="11" y="187"/>
                    <a:pt x="8" y="187"/>
                  </a:cubicBezTo>
                  <a:cubicBezTo>
                    <a:pt x="7" y="187"/>
                    <a:pt x="7" y="187"/>
                    <a:pt x="7" y="187"/>
                  </a:cubicBezTo>
                  <a:cubicBezTo>
                    <a:pt x="7" y="187"/>
                    <a:pt x="7" y="187"/>
                    <a:pt x="7" y="187"/>
                  </a:cubicBezTo>
                  <a:cubicBezTo>
                    <a:pt x="7" y="188"/>
                    <a:pt x="7" y="188"/>
                    <a:pt x="7" y="188"/>
                  </a:cubicBezTo>
                  <a:cubicBezTo>
                    <a:pt x="7" y="187"/>
                    <a:pt x="7" y="187"/>
                    <a:pt x="7" y="187"/>
                  </a:cubicBezTo>
                  <a:cubicBezTo>
                    <a:pt x="7" y="187"/>
                    <a:pt x="7" y="186"/>
                    <a:pt x="7" y="185"/>
                  </a:cubicBezTo>
                  <a:cubicBezTo>
                    <a:pt x="7" y="185"/>
                    <a:pt x="7" y="185"/>
                    <a:pt x="7" y="185"/>
                  </a:cubicBezTo>
                  <a:cubicBezTo>
                    <a:pt x="7" y="185"/>
                    <a:pt x="7" y="185"/>
                    <a:pt x="7" y="185"/>
                  </a:cubicBezTo>
                  <a:moveTo>
                    <a:pt x="49" y="140"/>
                  </a:moveTo>
                  <a:cubicBezTo>
                    <a:pt x="47" y="139"/>
                    <a:pt x="45" y="138"/>
                    <a:pt x="43" y="137"/>
                  </a:cubicBezTo>
                  <a:cubicBezTo>
                    <a:pt x="42" y="136"/>
                    <a:pt x="41" y="136"/>
                    <a:pt x="40" y="136"/>
                  </a:cubicBezTo>
                  <a:cubicBezTo>
                    <a:pt x="42" y="132"/>
                    <a:pt x="44" y="127"/>
                    <a:pt x="46" y="123"/>
                  </a:cubicBezTo>
                  <a:cubicBezTo>
                    <a:pt x="47" y="120"/>
                    <a:pt x="49" y="117"/>
                    <a:pt x="49" y="115"/>
                  </a:cubicBezTo>
                  <a:cubicBezTo>
                    <a:pt x="49" y="115"/>
                    <a:pt x="49" y="115"/>
                    <a:pt x="49" y="115"/>
                  </a:cubicBezTo>
                  <a:cubicBezTo>
                    <a:pt x="53" y="117"/>
                    <a:pt x="56" y="119"/>
                    <a:pt x="60" y="121"/>
                  </a:cubicBezTo>
                  <a:cubicBezTo>
                    <a:pt x="56" y="127"/>
                    <a:pt x="52" y="133"/>
                    <a:pt x="49" y="140"/>
                  </a:cubicBezTo>
                  <a:moveTo>
                    <a:pt x="86" y="120"/>
                  </a:moveTo>
                  <a:cubicBezTo>
                    <a:pt x="73" y="120"/>
                    <a:pt x="61" y="115"/>
                    <a:pt x="50" y="108"/>
                  </a:cubicBezTo>
                  <a:cubicBezTo>
                    <a:pt x="50" y="108"/>
                    <a:pt x="50" y="108"/>
                    <a:pt x="50" y="108"/>
                  </a:cubicBezTo>
                  <a:cubicBezTo>
                    <a:pt x="50" y="108"/>
                    <a:pt x="50" y="108"/>
                    <a:pt x="50" y="108"/>
                  </a:cubicBezTo>
                  <a:cubicBezTo>
                    <a:pt x="30" y="94"/>
                    <a:pt x="19" y="67"/>
                    <a:pt x="34" y="38"/>
                  </a:cubicBezTo>
                  <a:cubicBezTo>
                    <a:pt x="45" y="16"/>
                    <a:pt x="63" y="6"/>
                    <a:pt x="82" y="6"/>
                  </a:cubicBezTo>
                  <a:cubicBezTo>
                    <a:pt x="119" y="6"/>
                    <a:pt x="156" y="43"/>
                    <a:pt x="134" y="88"/>
                  </a:cubicBezTo>
                  <a:cubicBezTo>
                    <a:pt x="123" y="110"/>
                    <a:pt x="104" y="120"/>
                    <a:pt x="86" y="120"/>
                  </a:cubicBezTo>
                  <a:moveTo>
                    <a:pt x="82" y="0"/>
                  </a:moveTo>
                  <a:cubicBezTo>
                    <a:pt x="59" y="0"/>
                    <a:pt x="39" y="13"/>
                    <a:pt x="28" y="35"/>
                  </a:cubicBezTo>
                  <a:cubicBezTo>
                    <a:pt x="18" y="56"/>
                    <a:pt x="18" y="77"/>
                    <a:pt x="29" y="95"/>
                  </a:cubicBezTo>
                  <a:cubicBezTo>
                    <a:pt x="33" y="101"/>
                    <a:pt x="38" y="107"/>
                    <a:pt x="44" y="111"/>
                  </a:cubicBezTo>
                  <a:cubicBezTo>
                    <a:pt x="43" y="114"/>
                    <a:pt x="42" y="117"/>
                    <a:pt x="40" y="121"/>
                  </a:cubicBezTo>
                  <a:cubicBezTo>
                    <a:pt x="38" y="126"/>
                    <a:pt x="35" y="131"/>
                    <a:pt x="33" y="135"/>
                  </a:cubicBezTo>
                  <a:cubicBezTo>
                    <a:pt x="32" y="135"/>
                    <a:pt x="31" y="135"/>
                    <a:pt x="30" y="135"/>
                  </a:cubicBezTo>
                  <a:cubicBezTo>
                    <a:pt x="29" y="135"/>
                    <a:pt x="28" y="136"/>
                    <a:pt x="27" y="136"/>
                  </a:cubicBezTo>
                  <a:cubicBezTo>
                    <a:pt x="27" y="136"/>
                    <a:pt x="27" y="136"/>
                    <a:pt x="27" y="136"/>
                  </a:cubicBezTo>
                  <a:cubicBezTo>
                    <a:pt x="27" y="136"/>
                    <a:pt x="27" y="136"/>
                    <a:pt x="27" y="136"/>
                  </a:cubicBezTo>
                  <a:cubicBezTo>
                    <a:pt x="27" y="137"/>
                    <a:pt x="27" y="137"/>
                    <a:pt x="27" y="137"/>
                  </a:cubicBezTo>
                  <a:cubicBezTo>
                    <a:pt x="27" y="137"/>
                    <a:pt x="27" y="137"/>
                    <a:pt x="27" y="137"/>
                  </a:cubicBezTo>
                  <a:cubicBezTo>
                    <a:pt x="23" y="147"/>
                    <a:pt x="19" y="153"/>
                    <a:pt x="16" y="159"/>
                  </a:cubicBezTo>
                  <a:cubicBezTo>
                    <a:pt x="12" y="165"/>
                    <a:pt x="8" y="171"/>
                    <a:pt x="3" y="179"/>
                  </a:cubicBezTo>
                  <a:cubicBezTo>
                    <a:pt x="3" y="180"/>
                    <a:pt x="3" y="180"/>
                    <a:pt x="3" y="180"/>
                  </a:cubicBezTo>
                  <a:cubicBezTo>
                    <a:pt x="2" y="180"/>
                    <a:pt x="2" y="181"/>
                    <a:pt x="2" y="182"/>
                  </a:cubicBezTo>
                  <a:cubicBezTo>
                    <a:pt x="1" y="182"/>
                    <a:pt x="1" y="184"/>
                    <a:pt x="1" y="185"/>
                  </a:cubicBezTo>
                  <a:cubicBezTo>
                    <a:pt x="0" y="186"/>
                    <a:pt x="0" y="187"/>
                    <a:pt x="0" y="188"/>
                  </a:cubicBezTo>
                  <a:cubicBezTo>
                    <a:pt x="0" y="188"/>
                    <a:pt x="0" y="188"/>
                    <a:pt x="0" y="189"/>
                  </a:cubicBezTo>
                  <a:cubicBezTo>
                    <a:pt x="1" y="189"/>
                    <a:pt x="1" y="190"/>
                    <a:pt x="1" y="190"/>
                  </a:cubicBezTo>
                  <a:cubicBezTo>
                    <a:pt x="2" y="192"/>
                    <a:pt x="3" y="193"/>
                    <a:pt x="5" y="194"/>
                  </a:cubicBezTo>
                  <a:cubicBezTo>
                    <a:pt x="7" y="196"/>
                    <a:pt x="10" y="197"/>
                    <a:pt x="13" y="198"/>
                  </a:cubicBezTo>
                  <a:cubicBezTo>
                    <a:pt x="16" y="199"/>
                    <a:pt x="19" y="200"/>
                    <a:pt x="22" y="200"/>
                  </a:cubicBezTo>
                  <a:cubicBezTo>
                    <a:pt x="24" y="200"/>
                    <a:pt x="26" y="200"/>
                    <a:pt x="28" y="199"/>
                  </a:cubicBezTo>
                  <a:cubicBezTo>
                    <a:pt x="29" y="198"/>
                    <a:pt x="29" y="198"/>
                    <a:pt x="29" y="197"/>
                  </a:cubicBezTo>
                  <a:cubicBezTo>
                    <a:pt x="30" y="196"/>
                    <a:pt x="31" y="195"/>
                    <a:pt x="32" y="194"/>
                  </a:cubicBezTo>
                  <a:cubicBezTo>
                    <a:pt x="35" y="189"/>
                    <a:pt x="39" y="181"/>
                    <a:pt x="43" y="172"/>
                  </a:cubicBezTo>
                  <a:cubicBezTo>
                    <a:pt x="48" y="164"/>
                    <a:pt x="52" y="155"/>
                    <a:pt x="56" y="148"/>
                  </a:cubicBezTo>
                  <a:cubicBezTo>
                    <a:pt x="56" y="148"/>
                    <a:pt x="56" y="148"/>
                    <a:pt x="56" y="148"/>
                  </a:cubicBezTo>
                  <a:cubicBezTo>
                    <a:pt x="56" y="148"/>
                    <a:pt x="56" y="148"/>
                    <a:pt x="56" y="148"/>
                  </a:cubicBezTo>
                  <a:cubicBezTo>
                    <a:pt x="56" y="148"/>
                    <a:pt x="56" y="148"/>
                    <a:pt x="56" y="148"/>
                  </a:cubicBezTo>
                  <a:cubicBezTo>
                    <a:pt x="56" y="148"/>
                    <a:pt x="56" y="148"/>
                    <a:pt x="56" y="148"/>
                  </a:cubicBezTo>
                  <a:cubicBezTo>
                    <a:pt x="55" y="147"/>
                    <a:pt x="55" y="145"/>
                    <a:pt x="54" y="144"/>
                  </a:cubicBezTo>
                  <a:cubicBezTo>
                    <a:pt x="58" y="136"/>
                    <a:pt x="61" y="130"/>
                    <a:pt x="66" y="123"/>
                  </a:cubicBezTo>
                  <a:cubicBezTo>
                    <a:pt x="72" y="125"/>
                    <a:pt x="79" y="126"/>
                    <a:pt x="86" y="126"/>
                  </a:cubicBezTo>
                  <a:cubicBezTo>
                    <a:pt x="109" y="126"/>
                    <a:pt x="129" y="113"/>
                    <a:pt x="140" y="91"/>
                  </a:cubicBezTo>
                  <a:cubicBezTo>
                    <a:pt x="150" y="70"/>
                    <a:pt x="149" y="49"/>
                    <a:pt x="138" y="31"/>
                  </a:cubicBezTo>
                  <a:cubicBezTo>
                    <a:pt x="127" y="12"/>
                    <a:pt x="105" y="0"/>
                    <a:pt x="8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5" name="Freeform 849"/>
            <p:cNvSpPr>
              <a:spLocks noEditPoints="1"/>
            </p:cNvSpPr>
            <p:nvPr/>
          </p:nvSpPr>
          <p:spPr bwMode="auto">
            <a:xfrm>
              <a:off x="628283" y="4887323"/>
              <a:ext cx="99467" cy="57350"/>
            </a:xfrm>
            <a:custGeom>
              <a:avLst/>
              <a:gdLst>
                <a:gd name="T0" fmla="*/ 7 w 47"/>
                <a:gd name="T1" fmla="*/ 24 h 27"/>
                <a:gd name="T2" fmla="*/ 7 w 47"/>
                <a:gd name="T3" fmla="*/ 24 h 27"/>
                <a:gd name="T4" fmla="*/ 6 w 47"/>
                <a:gd name="T5" fmla="*/ 24 h 27"/>
                <a:gd name="T6" fmla="*/ 4 w 47"/>
                <a:gd name="T7" fmla="*/ 23 h 27"/>
                <a:gd name="T8" fmla="*/ 4 w 47"/>
                <a:gd name="T9" fmla="*/ 21 h 27"/>
                <a:gd name="T10" fmla="*/ 8 w 47"/>
                <a:gd name="T11" fmla="*/ 13 h 27"/>
                <a:gd name="T12" fmla="*/ 15 w 47"/>
                <a:gd name="T13" fmla="*/ 7 h 27"/>
                <a:gd name="T14" fmla="*/ 29 w 47"/>
                <a:gd name="T15" fmla="*/ 3 h 27"/>
                <a:gd name="T16" fmla="*/ 29 w 47"/>
                <a:gd name="T17" fmla="*/ 3 h 27"/>
                <a:gd name="T18" fmla="*/ 29 w 47"/>
                <a:gd name="T19" fmla="*/ 3 h 27"/>
                <a:gd name="T20" fmla="*/ 41 w 47"/>
                <a:gd name="T21" fmla="*/ 8 h 27"/>
                <a:gd name="T22" fmla="*/ 44 w 47"/>
                <a:gd name="T23" fmla="*/ 12 h 27"/>
                <a:gd name="T24" fmla="*/ 44 w 47"/>
                <a:gd name="T25" fmla="*/ 12 h 27"/>
                <a:gd name="T26" fmla="*/ 43 w 47"/>
                <a:gd name="T27" fmla="*/ 13 h 27"/>
                <a:gd name="T28" fmla="*/ 42 w 47"/>
                <a:gd name="T29" fmla="*/ 14 h 27"/>
                <a:gd name="T30" fmla="*/ 42 w 47"/>
                <a:gd name="T31" fmla="*/ 14 h 27"/>
                <a:gd name="T32" fmla="*/ 42 w 47"/>
                <a:gd name="T33" fmla="*/ 14 h 27"/>
                <a:gd name="T34" fmla="*/ 40 w 47"/>
                <a:gd name="T35" fmla="*/ 13 h 27"/>
                <a:gd name="T36" fmla="*/ 39 w 47"/>
                <a:gd name="T37" fmla="*/ 15 h 27"/>
                <a:gd name="T38" fmla="*/ 40 w 47"/>
                <a:gd name="T39" fmla="*/ 13 h 27"/>
                <a:gd name="T40" fmla="*/ 31 w 47"/>
                <a:gd name="T41" fmla="*/ 11 h 27"/>
                <a:gd name="T42" fmla="*/ 18 w 47"/>
                <a:gd name="T43" fmla="*/ 16 h 27"/>
                <a:gd name="T44" fmla="*/ 12 w 47"/>
                <a:gd name="T45" fmla="*/ 22 h 27"/>
                <a:gd name="T46" fmla="*/ 7 w 47"/>
                <a:gd name="T47" fmla="*/ 24 h 27"/>
                <a:gd name="T48" fmla="*/ 29 w 47"/>
                <a:gd name="T49" fmla="*/ 0 h 27"/>
                <a:gd name="T50" fmla="*/ 28 w 47"/>
                <a:gd name="T51" fmla="*/ 0 h 27"/>
                <a:gd name="T52" fmla="*/ 28 w 47"/>
                <a:gd name="T53" fmla="*/ 0 h 27"/>
                <a:gd name="T54" fmla="*/ 14 w 47"/>
                <a:gd name="T55" fmla="*/ 4 h 27"/>
                <a:gd name="T56" fmla="*/ 6 w 47"/>
                <a:gd name="T57" fmla="*/ 11 h 27"/>
                <a:gd name="T58" fmla="*/ 1 w 47"/>
                <a:gd name="T59" fmla="*/ 21 h 27"/>
                <a:gd name="T60" fmla="*/ 1 w 47"/>
                <a:gd name="T61" fmla="*/ 24 h 27"/>
                <a:gd name="T62" fmla="*/ 4 w 47"/>
                <a:gd name="T63" fmla="*/ 27 h 27"/>
                <a:gd name="T64" fmla="*/ 7 w 47"/>
                <a:gd name="T65" fmla="*/ 27 h 27"/>
                <a:gd name="T66" fmla="*/ 14 w 47"/>
                <a:gd name="T67" fmla="*/ 25 h 27"/>
                <a:gd name="T68" fmla="*/ 20 w 47"/>
                <a:gd name="T69" fmla="*/ 19 h 27"/>
                <a:gd name="T70" fmla="*/ 31 w 47"/>
                <a:gd name="T71" fmla="*/ 14 h 27"/>
                <a:gd name="T72" fmla="*/ 31 w 47"/>
                <a:gd name="T73" fmla="*/ 14 h 27"/>
                <a:gd name="T74" fmla="*/ 39 w 47"/>
                <a:gd name="T75" fmla="*/ 16 h 27"/>
                <a:gd name="T76" fmla="*/ 41 w 47"/>
                <a:gd name="T77" fmla="*/ 17 h 27"/>
                <a:gd name="T78" fmla="*/ 41 w 47"/>
                <a:gd name="T79" fmla="*/ 17 h 27"/>
                <a:gd name="T80" fmla="*/ 42 w 47"/>
                <a:gd name="T81" fmla="*/ 17 h 27"/>
                <a:gd name="T82" fmla="*/ 45 w 47"/>
                <a:gd name="T83" fmla="*/ 15 h 27"/>
                <a:gd name="T84" fmla="*/ 47 w 47"/>
                <a:gd name="T85" fmla="*/ 12 h 27"/>
                <a:gd name="T86" fmla="*/ 47 w 47"/>
                <a:gd name="T87" fmla="*/ 12 h 27"/>
                <a:gd name="T88" fmla="*/ 43 w 47"/>
                <a:gd name="T89" fmla="*/ 5 h 27"/>
                <a:gd name="T90" fmla="*/ 29 w 47"/>
                <a:gd name="T9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27">
                  <a:moveTo>
                    <a:pt x="7" y="24"/>
                  </a:moveTo>
                  <a:cubicBezTo>
                    <a:pt x="7" y="24"/>
                    <a:pt x="7" y="24"/>
                    <a:pt x="7" y="24"/>
                  </a:cubicBezTo>
                  <a:cubicBezTo>
                    <a:pt x="6" y="24"/>
                    <a:pt x="6" y="24"/>
                    <a:pt x="6" y="24"/>
                  </a:cubicBezTo>
                  <a:cubicBezTo>
                    <a:pt x="5" y="24"/>
                    <a:pt x="4" y="23"/>
                    <a:pt x="4" y="23"/>
                  </a:cubicBezTo>
                  <a:cubicBezTo>
                    <a:pt x="4" y="22"/>
                    <a:pt x="4" y="22"/>
                    <a:pt x="4" y="21"/>
                  </a:cubicBezTo>
                  <a:cubicBezTo>
                    <a:pt x="4" y="19"/>
                    <a:pt x="6" y="15"/>
                    <a:pt x="8" y="13"/>
                  </a:cubicBezTo>
                  <a:cubicBezTo>
                    <a:pt x="11" y="10"/>
                    <a:pt x="14" y="8"/>
                    <a:pt x="15" y="7"/>
                  </a:cubicBezTo>
                  <a:cubicBezTo>
                    <a:pt x="19" y="5"/>
                    <a:pt x="24" y="3"/>
                    <a:pt x="29" y="3"/>
                  </a:cubicBezTo>
                  <a:cubicBezTo>
                    <a:pt x="29" y="3"/>
                    <a:pt x="29" y="3"/>
                    <a:pt x="29" y="3"/>
                  </a:cubicBezTo>
                  <a:cubicBezTo>
                    <a:pt x="29" y="3"/>
                    <a:pt x="29" y="3"/>
                    <a:pt x="29" y="3"/>
                  </a:cubicBezTo>
                  <a:cubicBezTo>
                    <a:pt x="33" y="3"/>
                    <a:pt x="38" y="5"/>
                    <a:pt x="41" y="8"/>
                  </a:cubicBezTo>
                  <a:cubicBezTo>
                    <a:pt x="43" y="9"/>
                    <a:pt x="44" y="10"/>
                    <a:pt x="44" y="12"/>
                  </a:cubicBezTo>
                  <a:cubicBezTo>
                    <a:pt x="44" y="12"/>
                    <a:pt x="44" y="12"/>
                    <a:pt x="44" y="12"/>
                  </a:cubicBezTo>
                  <a:cubicBezTo>
                    <a:pt x="44" y="12"/>
                    <a:pt x="43" y="13"/>
                    <a:pt x="43" y="13"/>
                  </a:cubicBezTo>
                  <a:cubicBezTo>
                    <a:pt x="43" y="14"/>
                    <a:pt x="42" y="14"/>
                    <a:pt x="42" y="14"/>
                  </a:cubicBezTo>
                  <a:cubicBezTo>
                    <a:pt x="42" y="14"/>
                    <a:pt x="42" y="14"/>
                    <a:pt x="42" y="14"/>
                  </a:cubicBezTo>
                  <a:cubicBezTo>
                    <a:pt x="42" y="14"/>
                    <a:pt x="42" y="14"/>
                    <a:pt x="42" y="14"/>
                  </a:cubicBezTo>
                  <a:cubicBezTo>
                    <a:pt x="41" y="14"/>
                    <a:pt x="41" y="14"/>
                    <a:pt x="40" y="13"/>
                  </a:cubicBezTo>
                  <a:cubicBezTo>
                    <a:pt x="39" y="15"/>
                    <a:pt x="39" y="15"/>
                    <a:pt x="39" y="15"/>
                  </a:cubicBezTo>
                  <a:cubicBezTo>
                    <a:pt x="40" y="13"/>
                    <a:pt x="40" y="13"/>
                    <a:pt x="40" y="13"/>
                  </a:cubicBezTo>
                  <a:cubicBezTo>
                    <a:pt x="37" y="12"/>
                    <a:pt x="34" y="11"/>
                    <a:pt x="31" y="11"/>
                  </a:cubicBezTo>
                  <a:cubicBezTo>
                    <a:pt x="26" y="11"/>
                    <a:pt x="21" y="13"/>
                    <a:pt x="18" y="16"/>
                  </a:cubicBezTo>
                  <a:cubicBezTo>
                    <a:pt x="16" y="18"/>
                    <a:pt x="14" y="21"/>
                    <a:pt x="12" y="22"/>
                  </a:cubicBezTo>
                  <a:cubicBezTo>
                    <a:pt x="10" y="23"/>
                    <a:pt x="8" y="24"/>
                    <a:pt x="7" y="24"/>
                  </a:cubicBezTo>
                  <a:moveTo>
                    <a:pt x="29" y="0"/>
                  </a:moveTo>
                  <a:cubicBezTo>
                    <a:pt x="28" y="0"/>
                    <a:pt x="28" y="0"/>
                    <a:pt x="28" y="0"/>
                  </a:cubicBezTo>
                  <a:cubicBezTo>
                    <a:pt x="28" y="0"/>
                    <a:pt x="28" y="0"/>
                    <a:pt x="28" y="0"/>
                  </a:cubicBezTo>
                  <a:cubicBezTo>
                    <a:pt x="23" y="0"/>
                    <a:pt x="18" y="2"/>
                    <a:pt x="14" y="4"/>
                  </a:cubicBezTo>
                  <a:cubicBezTo>
                    <a:pt x="12" y="5"/>
                    <a:pt x="9" y="8"/>
                    <a:pt x="6" y="11"/>
                  </a:cubicBezTo>
                  <a:cubicBezTo>
                    <a:pt x="3" y="14"/>
                    <a:pt x="1" y="17"/>
                    <a:pt x="1" y="21"/>
                  </a:cubicBezTo>
                  <a:cubicBezTo>
                    <a:pt x="0" y="22"/>
                    <a:pt x="1" y="23"/>
                    <a:pt x="1" y="24"/>
                  </a:cubicBezTo>
                  <a:cubicBezTo>
                    <a:pt x="2" y="25"/>
                    <a:pt x="3" y="26"/>
                    <a:pt x="4" y="27"/>
                  </a:cubicBezTo>
                  <a:cubicBezTo>
                    <a:pt x="5" y="27"/>
                    <a:pt x="6" y="27"/>
                    <a:pt x="7" y="27"/>
                  </a:cubicBezTo>
                  <a:cubicBezTo>
                    <a:pt x="10" y="27"/>
                    <a:pt x="12" y="26"/>
                    <a:pt x="14" y="25"/>
                  </a:cubicBezTo>
                  <a:cubicBezTo>
                    <a:pt x="16" y="23"/>
                    <a:pt x="18" y="20"/>
                    <a:pt x="20" y="19"/>
                  </a:cubicBezTo>
                  <a:cubicBezTo>
                    <a:pt x="23" y="16"/>
                    <a:pt x="27" y="14"/>
                    <a:pt x="31" y="14"/>
                  </a:cubicBezTo>
                  <a:cubicBezTo>
                    <a:pt x="31" y="14"/>
                    <a:pt x="31" y="14"/>
                    <a:pt x="31" y="14"/>
                  </a:cubicBezTo>
                  <a:cubicBezTo>
                    <a:pt x="34" y="14"/>
                    <a:pt x="36" y="15"/>
                    <a:pt x="39" y="16"/>
                  </a:cubicBezTo>
                  <a:cubicBezTo>
                    <a:pt x="39" y="16"/>
                    <a:pt x="40" y="17"/>
                    <a:pt x="41" y="17"/>
                  </a:cubicBezTo>
                  <a:cubicBezTo>
                    <a:pt x="41" y="17"/>
                    <a:pt x="41" y="17"/>
                    <a:pt x="41" y="17"/>
                  </a:cubicBezTo>
                  <a:cubicBezTo>
                    <a:pt x="42" y="17"/>
                    <a:pt x="42" y="17"/>
                    <a:pt x="42" y="17"/>
                  </a:cubicBezTo>
                  <a:cubicBezTo>
                    <a:pt x="43" y="17"/>
                    <a:pt x="45" y="16"/>
                    <a:pt x="45" y="15"/>
                  </a:cubicBezTo>
                  <a:cubicBezTo>
                    <a:pt x="46" y="14"/>
                    <a:pt x="47" y="13"/>
                    <a:pt x="47" y="12"/>
                  </a:cubicBezTo>
                  <a:cubicBezTo>
                    <a:pt x="47" y="12"/>
                    <a:pt x="47" y="12"/>
                    <a:pt x="47" y="12"/>
                  </a:cubicBezTo>
                  <a:cubicBezTo>
                    <a:pt x="47" y="9"/>
                    <a:pt x="45" y="7"/>
                    <a:pt x="43" y="5"/>
                  </a:cubicBezTo>
                  <a:cubicBezTo>
                    <a:pt x="39" y="2"/>
                    <a:pt x="34" y="0"/>
                    <a:pt x="2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6" name="Rectangle 850"/>
            <p:cNvSpPr>
              <a:spLocks noChangeArrowheads="1"/>
            </p:cNvSpPr>
            <p:nvPr/>
          </p:nvSpPr>
          <p:spPr bwMode="auto">
            <a:xfrm>
              <a:off x="742984" y="4916894"/>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7" name="Freeform 851"/>
            <p:cNvSpPr>
              <a:spLocks/>
            </p:cNvSpPr>
            <p:nvPr/>
          </p:nvSpPr>
          <p:spPr bwMode="auto">
            <a:xfrm>
              <a:off x="742984" y="4916894"/>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8" name="Freeform 852"/>
            <p:cNvSpPr>
              <a:spLocks noEditPoints="1"/>
            </p:cNvSpPr>
            <p:nvPr/>
          </p:nvSpPr>
          <p:spPr bwMode="auto">
            <a:xfrm>
              <a:off x="727751" y="4916894"/>
              <a:ext cx="27779" cy="27779"/>
            </a:xfrm>
            <a:custGeom>
              <a:avLst/>
              <a:gdLst>
                <a:gd name="T0" fmla="*/ 6 w 13"/>
                <a:gd name="T1" fmla="*/ 10 h 13"/>
                <a:gd name="T2" fmla="*/ 6 w 13"/>
                <a:gd name="T3" fmla="*/ 10 h 13"/>
                <a:gd name="T4" fmla="*/ 5 w 13"/>
                <a:gd name="T5" fmla="*/ 10 h 13"/>
                <a:gd name="T6" fmla="*/ 3 w 13"/>
                <a:gd name="T7" fmla="*/ 7 h 13"/>
                <a:gd name="T8" fmla="*/ 4 w 13"/>
                <a:gd name="T9" fmla="*/ 5 h 13"/>
                <a:gd name="T10" fmla="*/ 7 w 13"/>
                <a:gd name="T11" fmla="*/ 3 h 13"/>
                <a:gd name="T12" fmla="*/ 7 w 13"/>
                <a:gd name="T13" fmla="*/ 3 h 13"/>
                <a:gd name="T14" fmla="*/ 7 w 13"/>
                <a:gd name="T15" fmla="*/ 3 h 13"/>
                <a:gd name="T16" fmla="*/ 7 w 13"/>
                <a:gd name="T17" fmla="*/ 3 h 13"/>
                <a:gd name="T18" fmla="*/ 10 w 13"/>
                <a:gd name="T19" fmla="*/ 5 h 13"/>
                <a:gd name="T20" fmla="*/ 10 w 13"/>
                <a:gd name="T21" fmla="*/ 5 h 13"/>
                <a:gd name="T22" fmla="*/ 10 w 13"/>
                <a:gd name="T23" fmla="*/ 6 h 13"/>
                <a:gd name="T24" fmla="*/ 10 w 13"/>
                <a:gd name="T25" fmla="*/ 6 h 13"/>
                <a:gd name="T26" fmla="*/ 8 w 13"/>
                <a:gd name="T27" fmla="*/ 9 h 13"/>
                <a:gd name="T28" fmla="*/ 6 w 13"/>
                <a:gd name="T29" fmla="*/ 10 h 13"/>
                <a:gd name="T30" fmla="*/ 7 w 13"/>
                <a:gd name="T31" fmla="*/ 0 h 13"/>
                <a:gd name="T32" fmla="*/ 7 w 13"/>
                <a:gd name="T33" fmla="*/ 0 h 13"/>
                <a:gd name="T34" fmla="*/ 7 w 13"/>
                <a:gd name="T35" fmla="*/ 0 h 13"/>
                <a:gd name="T36" fmla="*/ 7 w 13"/>
                <a:gd name="T37" fmla="*/ 0 h 13"/>
                <a:gd name="T38" fmla="*/ 1 w 13"/>
                <a:gd name="T39" fmla="*/ 4 h 13"/>
                <a:gd name="T40" fmla="*/ 0 w 13"/>
                <a:gd name="T41" fmla="*/ 7 h 13"/>
                <a:gd name="T42" fmla="*/ 3 w 13"/>
                <a:gd name="T43" fmla="*/ 12 h 13"/>
                <a:gd name="T44" fmla="*/ 6 w 13"/>
                <a:gd name="T45" fmla="*/ 13 h 13"/>
                <a:gd name="T46" fmla="*/ 10 w 13"/>
                <a:gd name="T47" fmla="*/ 12 h 13"/>
                <a:gd name="T48" fmla="*/ 13 w 13"/>
                <a:gd name="T49" fmla="*/ 7 h 13"/>
                <a:gd name="T50" fmla="*/ 13 w 13"/>
                <a:gd name="T51" fmla="*/ 6 h 13"/>
                <a:gd name="T52" fmla="*/ 13 w 13"/>
                <a:gd name="T53" fmla="*/ 4 h 13"/>
                <a:gd name="T54" fmla="*/ 7 w 13"/>
                <a:gd name="T5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 h="13">
                  <a:moveTo>
                    <a:pt x="6" y="10"/>
                  </a:moveTo>
                  <a:cubicBezTo>
                    <a:pt x="6" y="10"/>
                    <a:pt x="6" y="10"/>
                    <a:pt x="6" y="10"/>
                  </a:cubicBezTo>
                  <a:cubicBezTo>
                    <a:pt x="6" y="10"/>
                    <a:pt x="5" y="10"/>
                    <a:pt x="5" y="10"/>
                  </a:cubicBezTo>
                  <a:cubicBezTo>
                    <a:pt x="4" y="9"/>
                    <a:pt x="3" y="8"/>
                    <a:pt x="3" y="7"/>
                  </a:cubicBezTo>
                  <a:cubicBezTo>
                    <a:pt x="3" y="6"/>
                    <a:pt x="3" y="6"/>
                    <a:pt x="4" y="5"/>
                  </a:cubicBezTo>
                  <a:cubicBezTo>
                    <a:pt x="4" y="4"/>
                    <a:pt x="6" y="3"/>
                    <a:pt x="7" y="3"/>
                  </a:cubicBezTo>
                  <a:cubicBezTo>
                    <a:pt x="7" y="3"/>
                    <a:pt x="7" y="3"/>
                    <a:pt x="7" y="3"/>
                  </a:cubicBezTo>
                  <a:cubicBezTo>
                    <a:pt x="7" y="3"/>
                    <a:pt x="7" y="3"/>
                    <a:pt x="7" y="3"/>
                  </a:cubicBezTo>
                  <a:cubicBezTo>
                    <a:pt x="7" y="3"/>
                    <a:pt x="7" y="3"/>
                    <a:pt x="7" y="3"/>
                  </a:cubicBezTo>
                  <a:cubicBezTo>
                    <a:pt x="8" y="3"/>
                    <a:pt x="9" y="4"/>
                    <a:pt x="10" y="5"/>
                  </a:cubicBezTo>
                  <a:cubicBezTo>
                    <a:pt x="10" y="5"/>
                    <a:pt x="10" y="5"/>
                    <a:pt x="10" y="5"/>
                  </a:cubicBezTo>
                  <a:cubicBezTo>
                    <a:pt x="10" y="6"/>
                    <a:pt x="10" y="6"/>
                    <a:pt x="10" y="6"/>
                  </a:cubicBezTo>
                  <a:cubicBezTo>
                    <a:pt x="10" y="6"/>
                    <a:pt x="10" y="6"/>
                    <a:pt x="10" y="6"/>
                  </a:cubicBezTo>
                  <a:cubicBezTo>
                    <a:pt x="10" y="8"/>
                    <a:pt x="9" y="9"/>
                    <a:pt x="8" y="9"/>
                  </a:cubicBezTo>
                  <a:cubicBezTo>
                    <a:pt x="8" y="10"/>
                    <a:pt x="7" y="10"/>
                    <a:pt x="6" y="10"/>
                  </a:cubicBezTo>
                  <a:moveTo>
                    <a:pt x="7" y="0"/>
                  </a:moveTo>
                  <a:cubicBezTo>
                    <a:pt x="7" y="0"/>
                    <a:pt x="7" y="0"/>
                    <a:pt x="7" y="0"/>
                  </a:cubicBezTo>
                  <a:cubicBezTo>
                    <a:pt x="7" y="0"/>
                    <a:pt x="7" y="0"/>
                    <a:pt x="7" y="0"/>
                  </a:cubicBezTo>
                  <a:cubicBezTo>
                    <a:pt x="7" y="0"/>
                    <a:pt x="7" y="0"/>
                    <a:pt x="7" y="0"/>
                  </a:cubicBezTo>
                  <a:cubicBezTo>
                    <a:pt x="4" y="0"/>
                    <a:pt x="2" y="2"/>
                    <a:pt x="1" y="4"/>
                  </a:cubicBezTo>
                  <a:cubicBezTo>
                    <a:pt x="0" y="5"/>
                    <a:pt x="0" y="6"/>
                    <a:pt x="0" y="7"/>
                  </a:cubicBezTo>
                  <a:cubicBezTo>
                    <a:pt x="0" y="9"/>
                    <a:pt x="1" y="11"/>
                    <a:pt x="3" y="12"/>
                  </a:cubicBezTo>
                  <a:cubicBezTo>
                    <a:pt x="4" y="13"/>
                    <a:pt x="5" y="13"/>
                    <a:pt x="6" y="13"/>
                  </a:cubicBezTo>
                  <a:cubicBezTo>
                    <a:pt x="7" y="13"/>
                    <a:pt x="9" y="13"/>
                    <a:pt x="10" y="12"/>
                  </a:cubicBezTo>
                  <a:cubicBezTo>
                    <a:pt x="12" y="11"/>
                    <a:pt x="13" y="9"/>
                    <a:pt x="13" y="7"/>
                  </a:cubicBezTo>
                  <a:cubicBezTo>
                    <a:pt x="13" y="6"/>
                    <a:pt x="13" y="6"/>
                    <a:pt x="13" y="6"/>
                  </a:cubicBezTo>
                  <a:cubicBezTo>
                    <a:pt x="13" y="5"/>
                    <a:pt x="13" y="5"/>
                    <a:pt x="13" y="4"/>
                  </a:cubicBezTo>
                  <a:cubicBezTo>
                    <a:pt x="12" y="2"/>
                    <a:pt x="9" y="0"/>
                    <a:pt x="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9" name="组合 328"/>
          <p:cNvGrpSpPr/>
          <p:nvPr/>
        </p:nvGrpSpPr>
        <p:grpSpPr>
          <a:xfrm>
            <a:off x="2352853" y="2229868"/>
            <a:ext cx="271442" cy="250309"/>
            <a:chOff x="2603288" y="4218831"/>
            <a:chExt cx="517946" cy="477622"/>
          </a:xfrm>
        </p:grpSpPr>
        <p:sp>
          <p:nvSpPr>
            <p:cNvPr id="330" name="Freeform 843"/>
            <p:cNvSpPr>
              <a:spLocks noEditPoints="1"/>
            </p:cNvSpPr>
            <p:nvPr/>
          </p:nvSpPr>
          <p:spPr bwMode="auto">
            <a:xfrm>
              <a:off x="2603288" y="4218831"/>
              <a:ext cx="352167" cy="477622"/>
            </a:xfrm>
            <a:custGeom>
              <a:avLst/>
              <a:gdLst>
                <a:gd name="T0" fmla="*/ 67 w 166"/>
                <a:gd name="T1" fmla="*/ 201 h 225"/>
                <a:gd name="T2" fmla="*/ 50 w 166"/>
                <a:gd name="T3" fmla="*/ 81 h 225"/>
                <a:gd name="T4" fmla="*/ 60 w 166"/>
                <a:gd name="T5" fmla="*/ 211 h 225"/>
                <a:gd name="T6" fmla="*/ 51 w 166"/>
                <a:gd name="T7" fmla="*/ 219 h 225"/>
                <a:gd name="T8" fmla="*/ 18 w 166"/>
                <a:gd name="T9" fmla="*/ 215 h 225"/>
                <a:gd name="T10" fmla="*/ 91 w 166"/>
                <a:gd name="T11" fmla="*/ 85 h 225"/>
                <a:gd name="T12" fmla="*/ 113 w 166"/>
                <a:gd name="T13" fmla="*/ 211 h 225"/>
                <a:gd name="T14" fmla="*/ 104 w 166"/>
                <a:gd name="T15" fmla="*/ 219 h 225"/>
                <a:gd name="T16" fmla="*/ 72 w 166"/>
                <a:gd name="T17" fmla="*/ 215 h 225"/>
                <a:gd name="T18" fmla="*/ 111 w 166"/>
                <a:gd name="T19" fmla="*/ 73 h 225"/>
                <a:gd name="T20" fmla="*/ 117 w 166"/>
                <a:gd name="T21" fmla="*/ 206 h 225"/>
                <a:gd name="T22" fmla="*/ 66 w 166"/>
                <a:gd name="T23" fmla="*/ 75 h 225"/>
                <a:gd name="T24" fmla="*/ 67 w 166"/>
                <a:gd name="T25" fmla="*/ 82 h 225"/>
                <a:gd name="T26" fmla="*/ 14 w 166"/>
                <a:gd name="T27" fmla="*/ 82 h 225"/>
                <a:gd name="T28" fmla="*/ 11 w 166"/>
                <a:gd name="T29" fmla="*/ 78 h 225"/>
                <a:gd name="T30" fmla="*/ 14 w 166"/>
                <a:gd name="T31" fmla="*/ 81 h 225"/>
                <a:gd name="T32" fmla="*/ 72 w 166"/>
                <a:gd name="T33" fmla="*/ 83 h 225"/>
                <a:gd name="T34" fmla="*/ 123 w 166"/>
                <a:gd name="T35" fmla="*/ 20 h 225"/>
                <a:gd name="T36" fmla="*/ 80 w 166"/>
                <a:gd name="T37" fmla="*/ 78 h 225"/>
                <a:gd name="T38" fmla="*/ 133 w 166"/>
                <a:gd name="T39" fmla="*/ 22 h 225"/>
                <a:gd name="T40" fmla="*/ 95 w 166"/>
                <a:gd name="T41" fmla="*/ 74 h 225"/>
                <a:gd name="T42" fmla="*/ 115 w 166"/>
                <a:gd name="T43" fmla="*/ 62 h 225"/>
                <a:gd name="T44" fmla="*/ 107 w 166"/>
                <a:gd name="T45" fmla="*/ 70 h 225"/>
                <a:gd name="T46" fmla="*/ 40 w 166"/>
                <a:gd name="T47" fmla="*/ 75 h 225"/>
                <a:gd name="T48" fmla="*/ 89 w 166"/>
                <a:gd name="T49" fmla="*/ 20 h 225"/>
                <a:gd name="T50" fmla="*/ 57 w 166"/>
                <a:gd name="T51" fmla="*/ 70 h 225"/>
                <a:gd name="T52" fmla="*/ 47 w 166"/>
                <a:gd name="T53" fmla="*/ 78 h 225"/>
                <a:gd name="T54" fmla="*/ 19 w 166"/>
                <a:gd name="T55" fmla="*/ 83 h 225"/>
                <a:gd name="T56" fmla="*/ 70 w 166"/>
                <a:gd name="T57" fmla="*/ 20 h 225"/>
                <a:gd name="T58" fmla="*/ 27 w 166"/>
                <a:gd name="T59" fmla="*/ 78 h 225"/>
                <a:gd name="T60" fmla="*/ 79 w 166"/>
                <a:gd name="T61" fmla="*/ 22 h 225"/>
                <a:gd name="T62" fmla="*/ 45 w 166"/>
                <a:gd name="T63" fmla="*/ 40 h 225"/>
                <a:gd name="T64" fmla="*/ 45 w 166"/>
                <a:gd name="T65" fmla="*/ 40 h 225"/>
                <a:gd name="T66" fmla="*/ 120 w 166"/>
                <a:gd name="T67" fmla="*/ 18 h 225"/>
                <a:gd name="T68" fmla="*/ 118 w 166"/>
                <a:gd name="T69" fmla="*/ 64 h 225"/>
                <a:gd name="T70" fmla="*/ 123 w 166"/>
                <a:gd name="T71" fmla="*/ 197 h 225"/>
                <a:gd name="T72" fmla="*/ 87 w 166"/>
                <a:gd name="T73" fmla="*/ 32 h 225"/>
                <a:gd name="T74" fmla="*/ 5 w 166"/>
                <a:gd name="T75" fmla="*/ 78 h 225"/>
                <a:gd name="T76" fmla="*/ 64 w 166"/>
                <a:gd name="T77" fmla="*/ 6 h 225"/>
                <a:gd name="T78" fmla="*/ 9 w 166"/>
                <a:gd name="T79" fmla="*/ 79 h 225"/>
                <a:gd name="T80" fmla="*/ 59 w 166"/>
                <a:gd name="T81" fmla="*/ 78 h 225"/>
                <a:gd name="T82" fmla="*/ 100 w 166"/>
                <a:gd name="T83" fmla="*/ 23 h 225"/>
                <a:gd name="T84" fmla="*/ 65 w 166"/>
                <a:gd name="T85" fmla="*/ 74 h 225"/>
                <a:gd name="T86" fmla="*/ 118 w 166"/>
                <a:gd name="T87" fmla="*/ 0 h 225"/>
                <a:gd name="T88" fmla="*/ 98 w 166"/>
                <a:gd name="T89" fmla="*/ 7 h 225"/>
                <a:gd name="T90" fmla="*/ 91 w 166"/>
                <a:gd name="T91" fmla="*/ 15 h 225"/>
                <a:gd name="T92" fmla="*/ 79 w 166"/>
                <a:gd name="T93" fmla="*/ 18 h 225"/>
                <a:gd name="T94" fmla="*/ 75 w 166"/>
                <a:gd name="T95" fmla="*/ 17 h 225"/>
                <a:gd name="T96" fmla="*/ 67 w 166"/>
                <a:gd name="T97" fmla="*/ 1 h 225"/>
                <a:gd name="T98" fmla="*/ 2 w 166"/>
                <a:gd name="T99" fmla="*/ 74 h 225"/>
                <a:gd name="T100" fmla="*/ 3 w 166"/>
                <a:gd name="T101" fmla="*/ 81 h 225"/>
                <a:gd name="T102" fmla="*/ 14 w 166"/>
                <a:gd name="T103" fmla="*/ 216 h 225"/>
                <a:gd name="T104" fmla="*/ 40 w 166"/>
                <a:gd name="T105" fmla="*/ 225 h 225"/>
                <a:gd name="T106" fmla="*/ 62 w 166"/>
                <a:gd name="T107" fmla="*/ 217 h 225"/>
                <a:gd name="T108" fmla="*/ 68 w 166"/>
                <a:gd name="T109" fmla="*/ 216 h 225"/>
                <a:gd name="T110" fmla="*/ 68 w 166"/>
                <a:gd name="T111" fmla="*/ 217 h 225"/>
                <a:gd name="T112" fmla="*/ 114 w 166"/>
                <a:gd name="T113" fmla="*/ 217 h 225"/>
                <a:gd name="T114" fmla="*/ 163 w 166"/>
                <a:gd name="T115" fmla="*/ 154 h 225"/>
                <a:gd name="T116" fmla="*/ 149 w 166"/>
                <a:gd name="T117" fmla="*/ 7 h 225"/>
                <a:gd name="T118" fmla="*/ 132 w 166"/>
                <a:gd name="T119" fmla="*/ 18 h 225"/>
                <a:gd name="T120" fmla="*/ 130 w 166"/>
                <a:gd name="T121" fmla="*/ 16 h 225"/>
                <a:gd name="T122" fmla="*/ 123 w 166"/>
                <a:gd name="T123" fmla="*/ 13 h 225"/>
                <a:gd name="T124" fmla="*/ 118 w 166"/>
                <a:gd name="T12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 h="225">
                  <a:moveTo>
                    <a:pt x="63" y="206"/>
                  </a:moveTo>
                  <a:cubicBezTo>
                    <a:pt x="62" y="171"/>
                    <a:pt x="61" y="140"/>
                    <a:pt x="59" y="107"/>
                  </a:cubicBezTo>
                  <a:cubicBezTo>
                    <a:pt x="64" y="138"/>
                    <a:pt x="66" y="169"/>
                    <a:pt x="67" y="200"/>
                  </a:cubicBezTo>
                  <a:cubicBezTo>
                    <a:pt x="67" y="201"/>
                    <a:pt x="67" y="201"/>
                    <a:pt x="67" y="201"/>
                  </a:cubicBezTo>
                  <a:cubicBezTo>
                    <a:pt x="66" y="202"/>
                    <a:pt x="64" y="204"/>
                    <a:pt x="63" y="206"/>
                  </a:cubicBezTo>
                  <a:moveTo>
                    <a:pt x="22" y="87"/>
                  </a:moveTo>
                  <a:cubicBezTo>
                    <a:pt x="27" y="87"/>
                    <a:pt x="33" y="86"/>
                    <a:pt x="38" y="85"/>
                  </a:cubicBezTo>
                  <a:cubicBezTo>
                    <a:pt x="42" y="84"/>
                    <a:pt x="46" y="83"/>
                    <a:pt x="50" y="81"/>
                  </a:cubicBezTo>
                  <a:cubicBezTo>
                    <a:pt x="51" y="80"/>
                    <a:pt x="53" y="79"/>
                    <a:pt x="54" y="77"/>
                  </a:cubicBezTo>
                  <a:cubicBezTo>
                    <a:pt x="54" y="78"/>
                    <a:pt x="54" y="78"/>
                    <a:pt x="54" y="79"/>
                  </a:cubicBezTo>
                  <a:cubicBezTo>
                    <a:pt x="56" y="124"/>
                    <a:pt x="57" y="164"/>
                    <a:pt x="59" y="210"/>
                  </a:cubicBezTo>
                  <a:cubicBezTo>
                    <a:pt x="60" y="211"/>
                    <a:pt x="60" y="211"/>
                    <a:pt x="60" y="211"/>
                  </a:cubicBezTo>
                  <a:cubicBezTo>
                    <a:pt x="59" y="211"/>
                    <a:pt x="59" y="212"/>
                    <a:pt x="59" y="212"/>
                  </a:cubicBezTo>
                  <a:cubicBezTo>
                    <a:pt x="59" y="212"/>
                    <a:pt x="59" y="212"/>
                    <a:pt x="59" y="212"/>
                  </a:cubicBezTo>
                  <a:cubicBezTo>
                    <a:pt x="59" y="212"/>
                    <a:pt x="59" y="212"/>
                    <a:pt x="59" y="212"/>
                  </a:cubicBezTo>
                  <a:cubicBezTo>
                    <a:pt x="57" y="215"/>
                    <a:pt x="54" y="218"/>
                    <a:pt x="51" y="219"/>
                  </a:cubicBezTo>
                  <a:cubicBezTo>
                    <a:pt x="48" y="221"/>
                    <a:pt x="44" y="221"/>
                    <a:pt x="40" y="221"/>
                  </a:cubicBezTo>
                  <a:cubicBezTo>
                    <a:pt x="40" y="221"/>
                    <a:pt x="40" y="221"/>
                    <a:pt x="40" y="221"/>
                  </a:cubicBezTo>
                  <a:cubicBezTo>
                    <a:pt x="40" y="221"/>
                    <a:pt x="40" y="221"/>
                    <a:pt x="40" y="221"/>
                  </a:cubicBezTo>
                  <a:cubicBezTo>
                    <a:pt x="32" y="221"/>
                    <a:pt x="24" y="219"/>
                    <a:pt x="18" y="215"/>
                  </a:cubicBezTo>
                  <a:cubicBezTo>
                    <a:pt x="18" y="171"/>
                    <a:pt x="14" y="127"/>
                    <a:pt x="6" y="84"/>
                  </a:cubicBezTo>
                  <a:cubicBezTo>
                    <a:pt x="11" y="86"/>
                    <a:pt x="16" y="87"/>
                    <a:pt x="22" y="87"/>
                  </a:cubicBezTo>
                  <a:moveTo>
                    <a:pt x="75" y="87"/>
                  </a:moveTo>
                  <a:cubicBezTo>
                    <a:pt x="80" y="87"/>
                    <a:pt x="86" y="86"/>
                    <a:pt x="91" y="85"/>
                  </a:cubicBezTo>
                  <a:cubicBezTo>
                    <a:pt x="95" y="84"/>
                    <a:pt x="99" y="83"/>
                    <a:pt x="103" y="81"/>
                  </a:cubicBezTo>
                  <a:cubicBezTo>
                    <a:pt x="104" y="80"/>
                    <a:pt x="106" y="79"/>
                    <a:pt x="107" y="77"/>
                  </a:cubicBezTo>
                  <a:cubicBezTo>
                    <a:pt x="109" y="124"/>
                    <a:pt x="111" y="163"/>
                    <a:pt x="113" y="210"/>
                  </a:cubicBezTo>
                  <a:cubicBezTo>
                    <a:pt x="113" y="211"/>
                    <a:pt x="113" y="211"/>
                    <a:pt x="113" y="211"/>
                  </a:cubicBezTo>
                  <a:cubicBezTo>
                    <a:pt x="113" y="211"/>
                    <a:pt x="112" y="212"/>
                    <a:pt x="112" y="212"/>
                  </a:cubicBezTo>
                  <a:cubicBezTo>
                    <a:pt x="112" y="212"/>
                    <a:pt x="112" y="212"/>
                    <a:pt x="112" y="212"/>
                  </a:cubicBezTo>
                  <a:cubicBezTo>
                    <a:pt x="112" y="212"/>
                    <a:pt x="112" y="212"/>
                    <a:pt x="112" y="212"/>
                  </a:cubicBezTo>
                  <a:cubicBezTo>
                    <a:pt x="110" y="215"/>
                    <a:pt x="108" y="218"/>
                    <a:pt x="104" y="219"/>
                  </a:cubicBezTo>
                  <a:cubicBezTo>
                    <a:pt x="101" y="221"/>
                    <a:pt x="97" y="221"/>
                    <a:pt x="93" y="221"/>
                  </a:cubicBezTo>
                  <a:cubicBezTo>
                    <a:pt x="93" y="221"/>
                    <a:pt x="93" y="221"/>
                    <a:pt x="93" y="221"/>
                  </a:cubicBezTo>
                  <a:cubicBezTo>
                    <a:pt x="93" y="221"/>
                    <a:pt x="93" y="221"/>
                    <a:pt x="93" y="221"/>
                  </a:cubicBezTo>
                  <a:cubicBezTo>
                    <a:pt x="85" y="221"/>
                    <a:pt x="77" y="219"/>
                    <a:pt x="72" y="215"/>
                  </a:cubicBezTo>
                  <a:cubicBezTo>
                    <a:pt x="71" y="171"/>
                    <a:pt x="67" y="127"/>
                    <a:pt x="60" y="84"/>
                  </a:cubicBezTo>
                  <a:cubicBezTo>
                    <a:pt x="64" y="86"/>
                    <a:pt x="70" y="87"/>
                    <a:pt x="75" y="87"/>
                  </a:cubicBezTo>
                  <a:moveTo>
                    <a:pt x="117" y="206"/>
                  </a:moveTo>
                  <a:cubicBezTo>
                    <a:pt x="115" y="159"/>
                    <a:pt x="113" y="120"/>
                    <a:pt x="111" y="73"/>
                  </a:cubicBezTo>
                  <a:cubicBezTo>
                    <a:pt x="112" y="72"/>
                    <a:pt x="112" y="72"/>
                    <a:pt x="112" y="72"/>
                  </a:cubicBezTo>
                  <a:cubicBezTo>
                    <a:pt x="114" y="116"/>
                    <a:pt x="116" y="158"/>
                    <a:pt x="119" y="202"/>
                  </a:cubicBezTo>
                  <a:cubicBezTo>
                    <a:pt x="119" y="202"/>
                    <a:pt x="119" y="202"/>
                    <a:pt x="119" y="202"/>
                  </a:cubicBezTo>
                  <a:cubicBezTo>
                    <a:pt x="118" y="204"/>
                    <a:pt x="117" y="205"/>
                    <a:pt x="117" y="206"/>
                  </a:cubicBezTo>
                  <a:moveTo>
                    <a:pt x="66" y="82"/>
                  </a:moveTo>
                  <a:cubicBezTo>
                    <a:pt x="65" y="82"/>
                    <a:pt x="64" y="80"/>
                    <a:pt x="64" y="79"/>
                  </a:cubicBezTo>
                  <a:cubicBezTo>
                    <a:pt x="64" y="78"/>
                    <a:pt x="64" y="78"/>
                    <a:pt x="64" y="78"/>
                  </a:cubicBezTo>
                  <a:cubicBezTo>
                    <a:pt x="65" y="77"/>
                    <a:pt x="65" y="76"/>
                    <a:pt x="66" y="75"/>
                  </a:cubicBezTo>
                  <a:cubicBezTo>
                    <a:pt x="74" y="67"/>
                    <a:pt x="81" y="58"/>
                    <a:pt x="89" y="50"/>
                  </a:cubicBezTo>
                  <a:cubicBezTo>
                    <a:pt x="83" y="57"/>
                    <a:pt x="76" y="64"/>
                    <a:pt x="70" y="72"/>
                  </a:cubicBezTo>
                  <a:cubicBezTo>
                    <a:pt x="69" y="74"/>
                    <a:pt x="67" y="77"/>
                    <a:pt x="67" y="81"/>
                  </a:cubicBezTo>
                  <a:cubicBezTo>
                    <a:pt x="67" y="81"/>
                    <a:pt x="67" y="82"/>
                    <a:pt x="67" y="82"/>
                  </a:cubicBezTo>
                  <a:cubicBezTo>
                    <a:pt x="67" y="82"/>
                    <a:pt x="66" y="82"/>
                    <a:pt x="66" y="82"/>
                  </a:cubicBezTo>
                  <a:cubicBezTo>
                    <a:pt x="66" y="82"/>
                    <a:pt x="66" y="82"/>
                    <a:pt x="66" y="82"/>
                  </a:cubicBezTo>
                  <a:cubicBezTo>
                    <a:pt x="66" y="82"/>
                    <a:pt x="66" y="82"/>
                    <a:pt x="66" y="82"/>
                  </a:cubicBezTo>
                  <a:moveTo>
                    <a:pt x="14" y="82"/>
                  </a:moveTo>
                  <a:cubicBezTo>
                    <a:pt x="13" y="82"/>
                    <a:pt x="13" y="82"/>
                    <a:pt x="12" y="82"/>
                  </a:cubicBezTo>
                  <a:cubicBezTo>
                    <a:pt x="12" y="82"/>
                    <a:pt x="12" y="82"/>
                    <a:pt x="12" y="82"/>
                  </a:cubicBezTo>
                  <a:cubicBezTo>
                    <a:pt x="11" y="82"/>
                    <a:pt x="11" y="80"/>
                    <a:pt x="11" y="79"/>
                  </a:cubicBezTo>
                  <a:cubicBezTo>
                    <a:pt x="11" y="78"/>
                    <a:pt x="11" y="78"/>
                    <a:pt x="11" y="78"/>
                  </a:cubicBezTo>
                  <a:cubicBezTo>
                    <a:pt x="11" y="77"/>
                    <a:pt x="12" y="76"/>
                    <a:pt x="13" y="75"/>
                  </a:cubicBezTo>
                  <a:cubicBezTo>
                    <a:pt x="20" y="67"/>
                    <a:pt x="28" y="58"/>
                    <a:pt x="36" y="50"/>
                  </a:cubicBezTo>
                  <a:cubicBezTo>
                    <a:pt x="29" y="57"/>
                    <a:pt x="23" y="64"/>
                    <a:pt x="17" y="72"/>
                  </a:cubicBezTo>
                  <a:cubicBezTo>
                    <a:pt x="15" y="74"/>
                    <a:pt x="14" y="77"/>
                    <a:pt x="14" y="81"/>
                  </a:cubicBezTo>
                  <a:cubicBezTo>
                    <a:pt x="13" y="81"/>
                    <a:pt x="14" y="82"/>
                    <a:pt x="14" y="82"/>
                  </a:cubicBezTo>
                  <a:moveTo>
                    <a:pt x="75" y="83"/>
                  </a:moveTo>
                  <a:cubicBezTo>
                    <a:pt x="75" y="83"/>
                    <a:pt x="75" y="83"/>
                    <a:pt x="75" y="83"/>
                  </a:cubicBezTo>
                  <a:cubicBezTo>
                    <a:pt x="74" y="83"/>
                    <a:pt x="73" y="83"/>
                    <a:pt x="72" y="83"/>
                  </a:cubicBezTo>
                  <a:cubicBezTo>
                    <a:pt x="72" y="83"/>
                    <a:pt x="72" y="83"/>
                    <a:pt x="72" y="83"/>
                  </a:cubicBezTo>
                  <a:cubicBezTo>
                    <a:pt x="71" y="82"/>
                    <a:pt x="71" y="82"/>
                    <a:pt x="71" y="81"/>
                  </a:cubicBezTo>
                  <a:cubicBezTo>
                    <a:pt x="71" y="79"/>
                    <a:pt x="72" y="76"/>
                    <a:pt x="74" y="75"/>
                  </a:cubicBezTo>
                  <a:cubicBezTo>
                    <a:pt x="88" y="55"/>
                    <a:pt x="105" y="37"/>
                    <a:pt x="123" y="20"/>
                  </a:cubicBezTo>
                  <a:cubicBezTo>
                    <a:pt x="124" y="21"/>
                    <a:pt x="124" y="21"/>
                    <a:pt x="125" y="21"/>
                  </a:cubicBezTo>
                  <a:cubicBezTo>
                    <a:pt x="109" y="38"/>
                    <a:pt x="93" y="56"/>
                    <a:pt x="79" y="74"/>
                  </a:cubicBezTo>
                  <a:cubicBezTo>
                    <a:pt x="78" y="75"/>
                    <a:pt x="78" y="76"/>
                    <a:pt x="79" y="77"/>
                  </a:cubicBezTo>
                  <a:cubicBezTo>
                    <a:pt x="80" y="77"/>
                    <a:pt x="80" y="78"/>
                    <a:pt x="80" y="78"/>
                  </a:cubicBezTo>
                  <a:cubicBezTo>
                    <a:pt x="81" y="78"/>
                    <a:pt x="82" y="77"/>
                    <a:pt x="82" y="77"/>
                  </a:cubicBezTo>
                  <a:cubicBezTo>
                    <a:pt x="97" y="57"/>
                    <a:pt x="113" y="39"/>
                    <a:pt x="130" y="21"/>
                  </a:cubicBezTo>
                  <a:cubicBezTo>
                    <a:pt x="131" y="21"/>
                    <a:pt x="131" y="22"/>
                    <a:pt x="132" y="22"/>
                  </a:cubicBezTo>
                  <a:cubicBezTo>
                    <a:pt x="133" y="22"/>
                    <a:pt x="133" y="22"/>
                    <a:pt x="133" y="22"/>
                  </a:cubicBezTo>
                  <a:cubicBezTo>
                    <a:pt x="119" y="38"/>
                    <a:pt x="105" y="55"/>
                    <a:pt x="92" y="72"/>
                  </a:cubicBezTo>
                  <a:cubicBezTo>
                    <a:pt x="91" y="72"/>
                    <a:pt x="91" y="74"/>
                    <a:pt x="92" y="74"/>
                  </a:cubicBezTo>
                  <a:cubicBezTo>
                    <a:pt x="92" y="75"/>
                    <a:pt x="93" y="75"/>
                    <a:pt x="93" y="75"/>
                  </a:cubicBezTo>
                  <a:cubicBezTo>
                    <a:pt x="94" y="75"/>
                    <a:pt x="95" y="75"/>
                    <a:pt x="95" y="74"/>
                  </a:cubicBezTo>
                  <a:cubicBezTo>
                    <a:pt x="109" y="56"/>
                    <a:pt x="124" y="39"/>
                    <a:pt x="138" y="21"/>
                  </a:cubicBezTo>
                  <a:cubicBezTo>
                    <a:pt x="138" y="21"/>
                    <a:pt x="138" y="21"/>
                    <a:pt x="138" y="21"/>
                  </a:cubicBezTo>
                  <a:cubicBezTo>
                    <a:pt x="139" y="21"/>
                    <a:pt x="140" y="21"/>
                    <a:pt x="140" y="21"/>
                  </a:cubicBezTo>
                  <a:cubicBezTo>
                    <a:pt x="133" y="35"/>
                    <a:pt x="124" y="49"/>
                    <a:pt x="115" y="62"/>
                  </a:cubicBezTo>
                  <a:cubicBezTo>
                    <a:pt x="113" y="64"/>
                    <a:pt x="111" y="66"/>
                    <a:pt x="110" y="68"/>
                  </a:cubicBezTo>
                  <a:cubicBezTo>
                    <a:pt x="109" y="68"/>
                    <a:pt x="109" y="68"/>
                    <a:pt x="109" y="68"/>
                  </a:cubicBezTo>
                  <a:cubicBezTo>
                    <a:pt x="109" y="68"/>
                    <a:pt x="109" y="68"/>
                    <a:pt x="109" y="68"/>
                  </a:cubicBezTo>
                  <a:cubicBezTo>
                    <a:pt x="108" y="68"/>
                    <a:pt x="107" y="69"/>
                    <a:pt x="107" y="70"/>
                  </a:cubicBezTo>
                  <a:cubicBezTo>
                    <a:pt x="106" y="73"/>
                    <a:pt x="104" y="76"/>
                    <a:pt x="101" y="78"/>
                  </a:cubicBezTo>
                  <a:cubicBezTo>
                    <a:pt x="98" y="80"/>
                    <a:pt x="94" y="81"/>
                    <a:pt x="90" y="81"/>
                  </a:cubicBezTo>
                  <a:cubicBezTo>
                    <a:pt x="85" y="82"/>
                    <a:pt x="80" y="83"/>
                    <a:pt x="75" y="83"/>
                  </a:cubicBezTo>
                  <a:moveTo>
                    <a:pt x="40" y="75"/>
                  </a:moveTo>
                  <a:cubicBezTo>
                    <a:pt x="41" y="75"/>
                    <a:pt x="41" y="75"/>
                    <a:pt x="42" y="74"/>
                  </a:cubicBezTo>
                  <a:cubicBezTo>
                    <a:pt x="56" y="56"/>
                    <a:pt x="70" y="39"/>
                    <a:pt x="85" y="21"/>
                  </a:cubicBezTo>
                  <a:cubicBezTo>
                    <a:pt x="85" y="21"/>
                    <a:pt x="85" y="21"/>
                    <a:pt x="85" y="21"/>
                  </a:cubicBezTo>
                  <a:cubicBezTo>
                    <a:pt x="86" y="21"/>
                    <a:pt x="88" y="20"/>
                    <a:pt x="89" y="20"/>
                  </a:cubicBezTo>
                  <a:cubicBezTo>
                    <a:pt x="84" y="30"/>
                    <a:pt x="78" y="39"/>
                    <a:pt x="72" y="48"/>
                  </a:cubicBezTo>
                  <a:cubicBezTo>
                    <a:pt x="72" y="49"/>
                    <a:pt x="72" y="49"/>
                    <a:pt x="72" y="50"/>
                  </a:cubicBezTo>
                  <a:cubicBezTo>
                    <a:pt x="67" y="56"/>
                    <a:pt x="62" y="63"/>
                    <a:pt x="57" y="70"/>
                  </a:cubicBezTo>
                  <a:cubicBezTo>
                    <a:pt x="57" y="70"/>
                    <a:pt x="57" y="70"/>
                    <a:pt x="57" y="70"/>
                  </a:cubicBezTo>
                  <a:cubicBezTo>
                    <a:pt x="57" y="69"/>
                    <a:pt x="56" y="68"/>
                    <a:pt x="56" y="68"/>
                  </a:cubicBezTo>
                  <a:cubicBezTo>
                    <a:pt x="55" y="68"/>
                    <a:pt x="55" y="68"/>
                    <a:pt x="55" y="68"/>
                  </a:cubicBezTo>
                  <a:cubicBezTo>
                    <a:pt x="54" y="68"/>
                    <a:pt x="53" y="69"/>
                    <a:pt x="53" y="70"/>
                  </a:cubicBezTo>
                  <a:cubicBezTo>
                    <a:pt x="53" y="73"/>
                    <a:pt x="50" y="76"/>
                    <a:pt x="47" y="78"/>
                  </a:cubicBezTo>
                  <a:cubicBezTo>
                    <a:pt x="44" y="80"/>
                    <a:pt x="41" y="81"/>
                    <a:pt x="37" y="81"/>
                  </a:cubicBezTo>
                  <a:cubicBezTo>
                    <a:pt x="32" y="82"/>
                    <a:pt x="27" y="83"/>
                    <a:pt x="22" y="83"/>
                  </a:cubicBezTo>
                  <a:cubicBezTo>
                    <a:pt x="22" y="83"/>
                    <a:pt x="22" y="83"/>
                    <a:pt x="22" y="83"/>
                  </a:cubicBezTo>
                  <a:cubicBezTo>
                    <a:pt x="21" y="83"/>
                    <a:pt x="20" y="83"/>
                    <a:pt x="19" y="83"/>
                  </a:cubicBezTo>
                  <a:cubicBezTo>
                    <a:pt x="18" y="83"/>
                    <a:pt x="18" y="83"/>
                    <a:pt x="18" y="83"/>
                  </a:cubicBezTo>
                  <a:cubicBezTo>
                    <a:pt x="18" y="82"/>
                    <a:pt x="18" y="82"/>
                    <a:pt x="18" y="81"/>
                  </a:cubicBezTo>
                  <a:cubicBezTo>
                    <a:pt x="17" y="79"/>
                    <a:pt x="19" y="76"/>
                    <a:pt x="20" y="75"/>
                  </a:cubicBezTo>
                  <a:cubicBezTo>
                    <a:pt x="35" y="55"/>
                    <a:pt x="52" y="37"/>
                    <a:pt x="70" y="20"/>
                  </a:cubicBezTo>
                  <a:cubicBezTo>
                    <a:pt x="70" y="21"/>
                    <a:pt x="71" y="21"/>
                    <a:pt x="72" y="21"/>
                  </a:cubicBezTo>
                  <a:cubicBezTo>
                    <a:pt x="55" y="38"/>
                    <a:pt x="40" y="56"/>
                    <a:pt x="26" y="74"/>
                  </a:cubicBezTo>
                  <a:cubicBezTo>
                    <a:pt x="25" y="75"/>
                    <a:pt x="25" y="76"/>
                    <a:pt x="26" y="77"/>
                  </a:cubicBezTo>
                  <a:cubicBezTo>
                    <a:pt x="26" y="77"/>
                    <a:pt x="27" y="78"/>
                    <a:pt x="27" y="78"/>
                  </a:cubicBezTo>
                  <a:cubicBezTo>
                    <a:pt x="28" y="78"/>
                    <a:pt x="28" y="77"/>
                    <a:pt x="29" y="77"/>
                  </a:cubicBezTo>
                  <a:cubicBezTo>
                    <a:pt x="44" y="57"/>
                    <a:pt x="60" y="39"/>
                    <a:pt x="77" y="21"/>
                  </a:cubicBezTo>
                  <a:cubicBezTo>
                    <a:pt x="77" y="21"/>
                    <a:pt x="78" y="22"/>
                    <a:pt x="79" y="22"/>
                  </a:cubicBezTo>
                  <a:cubicBezTo>
                    <a:pt x="79" y="22"/>
                    <a:pt x="79" y="22"/>
                    <a:pt x="79" y="22"/>
                  </a:cubicBezTo>
                  <a:cubicBezTo>
                    <a:pt x="66" y="38"/>
                    <a:pt x="52" y="55"/>
                    <a:pt x="38" y="72"/>
                  </a:cubicBezTo>
                  <a:cubicBezTo>
                    <a:pt x="38" y="72"/>
                    <a:pt x="38" y="74"/>
                    <a:pt x="39" y="74"/>
                  </a:cubicBezTo>
                  <a:cubicBezTo>
                    <a:pt x="39" y="75"/>
                    <a:pt x="40" y="75"/>
                    <a:pt x="40" y="75"/>
                  </a:cubicBezTo>
                  <a:moveTo>
                    <a:pt x="45" y="40"/>
                  </a:moveTo>
                  <a:cubicBezTo>
                    <a:pt x="52" y="32"/>
                    <a:pt x="59" y="24"/>
                    <a:pt x="66" y="17"/>
                  </a:cubicBezTo>
                  <a:cubicBezTo>
                    <a:pt x="66" y="17"/>
                    <a:pt x="66" y="17"/>
                    <a:pt x="66" y="17"/>
                  </a:cubicBezTo>
                  <a:cubicBezTo>
                    <a:pt x="66" y="18"/>
                    <a:pt x="66" y="18"/>
                    <a:pt x="66" y="18"/>
                  </a:cubicBezTo>
                  <a:cubicBezTo>
                    <a:pt x="59" y="25"/>
                    <a:pt x="52" y="32"/>
                    <a:pt x="45" y="40"/>
                  </a:cubicBezTo>
                  <a:moveTo>
                    <a:pt x="98" y="40"/>
                  </a:moveTo>
                  <a:cubicBezTo>
                    <a:pt x="105" y="32"/>
                    <a:pt x="112" y="24"/>
                    <a:pt x="119" y="17"/>
                  </a:cubicBezTo>
                  <a:cubicBezTo>
                    <a:pt x="120" y="17"/>
                    <a:pt x="120" y="17"/>
                    <a:pt x="120" y="17"/>
                  </a:cubicBezTo>
                  <a:cubicBezTo>
                    <a:pt x="120" y="18"/>
                    <a:pt x="120" y="18"/>
                    <a:pt x="120" y="18"/>
                  </a:cubicBezTo>
                  <a:cubicBezTo>
                    <a:pt x="112" y="25"/>
                    <a:pt x="105" y="32"/>
                    <a:pt x="98" y="40"/>
                  </a:cubicBezTo>
                  <a:moveTo>
                    <a:pt x="123" y="197"/>
                  </a:moveTo>
                  <a:cubicBezTo>
                    <a:pt x="120" y="153"/>
                    <a:pt x="118" y="112"/>
                    <a:pt x="116" y="67"/>
                  </a:cubicBezTo>
                  <a:cubicBezTo>
                    <a:pt x="116" y="66"/>
                    <a:pt x="117" y="65"/>
                    <a:pt x="118" y="64"/>
                  </a:cubicBezTo>
                  <a:cubicBezTo>
                    <a:pt x="130" y="49"/>
                    <a:pt x="139" y="32"/>
                    <a:pt x="148" y="15"/>
                  </a:cubicBezTo>
                  <a:cubicBezTo>
                    <a:pt x="155" y="60"/>
                    <a:pt x="161" y="105"/>
                    <a:pt x="162" y="150"/>
                  </a:cubicBezTo>
                  <a:cubicBezTo>
                    <a:pt x="161" y="150"/>
                    <a:pt x="161" y="150"/>
                    <a:pt x="161" y="150"/>
                  </a:cubicBezTo>
                  <a:cubicBezTo>
                    <a:pt x="148" y="165"/>
                    <a:pt x="135" y="181"/>
                    <a:pt x="123" y="197"/>
                  </a:cubicBezTo>
                  <a:moveTo>
                    <a:pt x="87" y="32"/>
                  </a:moveTo>
                  <a:cubicBezTo>
                    <a:pt x="90" y="27"/>
                    <a:pt x="93" y="21"/>
                    <a:pt x="96" y="15"/>
                  </a:cubicBezTo>
                  <a:cubicBezTo>
                    <a:pt x="96" y="17"/>
                    <a:pt x="97" y="19"/>
                    <a:pt x="97" y="21"/>
                  </a:cubicBezTo>
                  <a:cubicBezTo>
                    <a:pt x="93" y="24"/>
                    <a:pt x="90" y="28"/>
                    <a:pt x="87" y="32"/>
                  </a:cubicBezTo>
                  <a:moveTo>
                    <a:pt x="9" y="80"/>
                  </a:moveTo>
                  <a:cubicBezTo>
                    <a:pt x="8" y="80"/>
                    <a:pt x="8" y="80"/>
                    <a:pt x="8" y="80"/>
                  </a:cubicBezTo>
                  <a:cubicBezTo>
                    <a:pt x="7" y="80"/>
                    <a:pt x="6" y="79"/>
                    <a:pt x="5" y="78"/>
                  </a:cubicBezTo>
                  <a:cubicBezTo>
                    <a:pt x="5" y="78"/>
                    <a:pt x="5" y="78"/>
                    <a:pt x="5" y="78"/>
                  </a:cubicBezTo>
                  <a:cubicBezTo>
                    <a:pt x="4" y="77"/>
                    <a:pt x="4" y="77"/>
                    <a:pt x="4" y="77"/>
                  </a:cubicBezTo>
                  <a:cubicBezTo>
                    <a:pt x="4" y="77"/>
                    <a:pt x="4" y="77"/>
                    <a:pt x="4" y="77"/>
                  </a:cubicBezTo>
                  <a:cubicBezTo>
                    <a:pt x="5" y="77"/>
                    <a:pt x="5" y="76"/>
                    <a:pt x="5" y="76"/>
                  </a:cubicBezTo>
                  <a:cubicBezTo>
                    <a:pt x="22" y="50"/>
                    <a:pt x="42" y="27"/>
                    <a:pt x="64" y="6"/>
                  </a:cubicBezTo>
                  <a:cubicBezTo>
                    <a:pt x="64" y="9"/>
                    <a:pt x="65" y="11"/>
                    <a:pt x="66" y="14"/>
                  </a:cubicBezTo>
                  <a:cubicBezTo>
                    <a:pt x="47" y="34"/>
                    <a:pt x="29" y="54"/>
                    <a:pt x="11" y="74"/>
                  </a:cubicBezTo>
                  <a:cubicBezTo>
                    <a:pt x="10" y="75"/>
                    <a:pt x="9" y="76"/>
                    <a:pt x="9" y="78"/>
                  </a:cubicBezTo>
                  <a:cubicBezTo>
                    <a:pt x="9" y="78"/>
                    <a:pt x="9" y="79"/>
                    <a:pt x="9" y="79"/>
                  </a:cubicBezTo>
                  <a:cubicBezTo>
                    <a:pt x="9" y="80"/>
                    <a:pt x="9" y="80"/>
                    <a:pt x="9" y="80"/>
                  </a:cubicBezTo>
                  <a:moveTo>
                    <a:pt x="62" y="80"/>
                  </a:moveTo>
                  <a:cubicBezTo>
                    <a:pt x="62" y="80"/>
                    <a:pt x="62" y="80"/>
                    <a:pt x="62" y="80"/>
                  </a:cubicBezTo>
                  <a:cubicBezTo>
                    <a:pt x="61" y="80"/>
                    <a:pt x="59" y="79"/>
                    <a:pt x="59" y="78"/>
                  </a:cubicBezTo>
                  <a:cubicBezTo>
                    <a:pt x="58" y="78"/>
                    <a:pt x="58" y="78"/>
                    <a:pt x="58" y="78"/>
                  </a:cubicBezTo>
                  <a:cubicBezTo>
                    <a:pt x="58" y="77"/>
                    <a:pt x="58" y="77"/>
                    <a:pt x="58" y="77"/>
                  </a:cubicBezTo>
                  <a:cubicBezTo>
                    <a:pt x="58" y="76"/>
                    <a:pt x="58" y="76"/>
                    <a:pt x="58" y="76"/>
                  </a:cubicBezTo>
                  <a:cubicBezTo>
                    <a:pt x="71" y="57"/>
                    <a:pt x="85" y="40"/>
                    <a:pt x="100" y="23"/>
                  </a:cubicBezTo>
                  <a:cubicBezTo>
                    <a:pt x="101" y="23"/>
                    <a:pt x="101" y="23"/>
                    <a:pt x="101" y="22"/>
                  </a:cubicBezTo>
                  <a:cubicBezTo>
                    <a:pt x="106" y="17"/>
                    <a:pt x="112" y="11"/>
                    <a:pt x="117" y="6"/>
                  </a:cubicBezTo>
                  <a:cubicBezTo>
                    <a:pt x="118" y="9"/>
                    <a:pt x="118" y="11"/>
                    <a:pt x="119" y="14"/>
                  </a:cubicBezTo>
                  <a:cubicBezTo>
                    <a:pt x="100" y="34"/>
                    <a:pt x="82" y="54"/>
                    <a:pt x="65" y="74"/>
                  </a:cubicBezTo>
                  <a:cubicBezTo>
                    <a:pt x="64" y="75"/>
                    <a:pt x="63" y="76"/>
                    <a:pt x="62" y="78"/>
                  </a:cubicBezTo>
                  <a:cubicBezTo>
                    <a:pt x="62" y="78"/>
                    <a:pt x="62" y="79"/>
                    <a:pt x="62" y="79"/>
                  </a:cubicBezTo>
                  <a:cubicBezTo>
                    <a:pt x="62" y="80"/>
                    <a:pt x="62" y="80"/>
                    <a:pt x="62" y="80"/>
                  </a:cubicBezTo>
                  <a:moveTo>
                    <a:pt x="118" y="0"/>
                  </a:moveTo>
                  <a:cubicBezTo>
                    <a:pt x="118" y="0"/>
                    <a:pt x="117" y="0"/>
                    <a:pt x="117" y="0"/>
                  </a:cubicBezTo>
                  <a:cubicBezTo>
                    <a:pt x="111" y="6"/>
                    <a:pt x="106" y="11"/>
                    <a:pt x="100" y="17"/>
                  </a:cubicBezTo>
                  <a:cubicBezTo>
                    <a:pt x="100" y="14"/>
                    <a:pt x="100" y="11"/>
                    <a:pt x="99" y="9"/>
                  </a:cubicBezTo>
                  <a:cubicBezTo>
                    <a:pt x="99" y="8"/>
                    <a:pt x="98" y="7"/>
                    <a:pt x="98" y="7"/>
                  </a:cubicBezTo>
                  <a:cubicBezTo>
                    <a:pt x="97" y="7"/>
                    <a:pt x="97" y="7"/>
                    <a:pt x="97" y="7"/>
                  </a:cubicBezTo>
                  <a:cubicBezTo>
                    <a:pt x="96" y="7"/>
                    <a:pt x="96" y="7"/>
                    <a:pt x="95" y="8"/>
                  </a:cubicBezTo>
                  <a:cubicBezTo>
                    <a:pt x="94" y="10"/>
                    <a:pt x="93" y="13"/>
                    <a:pt x="91" y="15"/>
                  </a:cubicBezTo>
                  <a:cubicBezTo>
                    <a:pt x="91" y="15"/>
                    <a:pt x="91" y="15"/>
                    <a:pt x="91" y="15"/>
                  </a:cubicBezTo>
                  <a:cubicBezTo>
                    <a:pt x="91" y="15"/>
                    <a:pt x="90" y="15"/>
                    <a:pt x="90" y="15"/>
                  </a:cubicBezTo>
                  <a:cubicBezTo>
                    <a:pt x="87" y="17"/>
                    <a:pt x="83" y="18"/>
                    <a:pt x="79" y="18"/>
                  </a:cubicBezTo>
                  <a:cubicBezTo>
                    <a:pt x="79" y="18"/>
                    <a:pt x="79" y="18"/>
                    <a:pt x="79" y="18"/>
                  </a:cubicBezTo>
                  <a:cubicBezTo>
                    <a:pt x="79" y="18"/>
                    <a:pt x="79" y="18"/>
                    <a:pt x="79" y="18"/>
                  </a:cubicBezTo>
                  <a:cubicBezTo>
                    <a:pt x="78" y="17"/>
                    <a:pt x="78" y="17"/>
                    <a:pt x="78" y="17"/>
                  </a:cubicBezTo>
                  <a:cubicBezTo>
                    <a:pt x="78" y="17"/>
                    <a:pt x="77" y="16"/>
                    <a:pt x="77" y="16"/>
                  </a:cubicBezTo>
                  <a:cubicBezTo>
                    <a:pt x="76" y="16"/>
                    <a:pt x="76" y="17"/>
                    <a:pt x="75" y="17"/>
                  </a:cubicBezTo>
                  <a:cubicBezTo>
                    <a:pt x="75" y="17"/>
                    <a:pt x="75" y="17"/>
                    <a:pt x="75" y="17"/>
                  </a:cubicBezTo>
                  <a:cubicBezTo>
                    <a:pt x="73" y="17"/>
                    <a:pt x="72" y="17"/>
                    <a:pt x="70" y="16"/>
                  </a:cubicBezTo>
                  <a:cubicBezTo>
                    <a:pt x="70" y="15"/>
                    <a:pt x="70" y="14"/>
                    <a:pt x="69" y="13"/>
                  </a:cubicBezTo>
                  <a:cubicBezTo>
                    <a:pt x="69" y="12"/>
                    <a:pt x="69" y="12"/>
                    <a:pt x="69" y="12"/>
                  </a:cubicBezTo>
                  <a:cubicBezTo>
                    <a:pt x="68" y="9"/>
                    <a:pt x="68" y="5"/>
                    <a:pt x="67" y="1"/>
                  </a:cubicBezTo>
                  <a:cubicBezTo>
                    <a:pt x="67" y="1"/>
                    <a:pt x="66" y="0"/>
                    <a:pt x="66" y="0"/>
                  </a:cubicBezTo>
                  <a:cubicBezTo>
                    <a:pt x="65" y="0"/>
                    <a:pt x="65" y="0"/>
                    <a:pt x="65" y="0"/>
                  </a:cubicBezTo>
                  <a:cubicBezTo>
                    <a:pt x="64" y="0"/>
                    <a:pt x="64" y="0"/>
                    <a:pt x="64" y="0"/>
                  </a:cubicBezTo>
                  <a:cubicBezTo>
                    <a:pt x="40" y="22"/>
                    <a:pt x="20" y="47"/>
                    <a:pt x="2" y="74"/>
                  </a:cubicBezTo>
                  <a:cubicBezTo>
                    <a:pt x="1" y="74"/>
                    <a:pt x="1" y="75"/>
                    <a:pt x="1" y="76"/>
                  </a:cubicBezTo>
                  <a:cubicBezTo>
                    <a:pt x="0" y="77"/>
                    <a:pt x="0" y="77"/>
                    <a:pt x="0" y="77"/>
                  </a:cubicBezTo>
                  <a:cubicBezTo>
                    <a:pt x="0" y="78"/>
                    <a:pt x="1" y="79"/>
                    <a:pt x="1" y="80"/>
                  </a:cubicBezTo>
                  <a:cubicBezTo>
                    <a:pt x="2" y="80"/>
                    <a:pt x="2" y="81"/>
                    <a:pt x="3" y="81"/>
                  </a:cubicBezTo>
                  <a:cubicBezTo>
                    <a:pt x="3" y="81"/>
                    <a:pt x="3" y="81"/>
                    <a:pt x="3" y="81"/>
                  </a:cubicBezTo>
                  <a:cubicBezTo>
                    <a:pt x="2" y="82"/>
                    <a:pt x="2" y="83"/>
                    <a:pt x="2" y="83"/>
                  </a:cubicBezTo>
                  <a:cubicBezTo>
                    <a:pt x="10" y="127"/>
                    <a:pt x="14" y="171"/>
                    <a:pt x="14" y="216"/>
                  </a:cubicBezTo>
                  <a:cubicBezTo>
                    <a:pt x="14" y="216"/>
                    <a:pt x="14" y="216"/>
                    <a:pt x="14" y="216"/>
                  </a:cubicBezTo>
                  <a:cubicBezTo>
                    <a:pt x="14" y="216"/>
                    <a:pt x="14" y="216"/>
                    <a:pt x="14" y="216"/>
                  </a:cubicBezTo>
                  <a:cubicBezTo>
                    <a:pt x="14" y="216"/>
                    <a:pt x="14" y="216"/>
                    <a:pt x="14" y="216"/>
                  </a:cubicBezTo>
                  <a:cubicBezTo>
                    <a:pt x="15" y="217"/>
                    <a:pt x="15" y="217"/>
                    <a:pt x="15" y="217"/>
                  </a:cubicBezTo>
                  <a:cubicBezTo>
                    <a:pt x="22" y="223"/>
                    <a:pt x="31" y="225"/>
                    <a:pt x="40" y="225"/>
                  </a:cubicBezTo>
                  <a:cubicBezTo>
                    <a:pt x="44" y="225"/>
                    <a:pt x="49" y="225"/>
                    <a:pt x="53" y="223"/>
                  </a:cubicBezTo>
                  <a:cubicBezTo>
                    <a:pt x="56" y="221"/>
                    <a:pt x="58" y="219"/>
                    <a:pt x="60" y="217"/>
                  </a:cubicBezTo>
                  <a:cubicBezTo>
                    <a:pt x="61" y="217"/>
                    <a:pt x="61" y="217"/>
                    <a:pt x="61" y="217"/>
                  </a:cubicBezTo>
                  <a:cubicBezTo>
                    <a:pt x="61" y="217"/>
                    <a:pt x="61" y="217"/>
                    <a:pt x="62" y="217"/>
                  </a:cubicBezTo>
                  <a:cubicBezTo>
                    <a:pt x="63" y="216"/>
                    <a:pt x="63" y="215"/>
                    <a:pt x="63" y="214"/>
                  </a:cubicBezTo>
                  <a:cubicBezTo>
                    <a:pt x="62" y="214"/>
                    <a:pt x="62" y="214"/>
                    <a:pt x="62" y="214"/>
                  </a:cubicBezTo>
                  <a:cubicBezTo>
                    <a:pt x="64" y="211"/>
                    <a:pt x="66" y="209"/>
                    <a:pt x="67" y="207"/>
                  </a:cubicBezTo>
                  <a:cubicBezTo>
                    <a:pt x="68" y="210"/>
                    <a:pt x="68" y="213"/>
                    <a:pt x="68" y="216"/>
                  </a:cubicBezTo>
                  <a:cubicBezTo>
                    <a:pt x="68" y="216"/>
                    <a:pt x="68" y="216"/>
                    <a:pt x="68" y="216"/>
                  </a:cubicBezTo>
                  <a:cubicBezTo>
                    <a:pt x="68" y="216"/>
                    <a:pt x="68" y="216"/>
                    <a:pt x="68" y="216"/>
                  </a:cubicBezTo>
                  <a:cubicBezTo>
                    <a:pt x="68" y="216"/>
                    <a:pt x="68" y="216"/>
                    <a:pt x="68" y="216"/>
                  </a:cubicBezTo>
                  <a:cubicBezTo>
                    <a:pt x="68" y="217"/>
                    <a:pt x="68" y="217"/>
                    <a:pt x="68" y="217"/>
                  </a:cubicBezTo>
                  <a:cubicBezTo>
                    <a:pt x="75" y="223"/>
                    <a:pt x="84" y="225"/>
                    <a:pt x="93" y="225"/>
                  </a:cubicBezTo>
                  <a:cubicBezTo>
                    <a:pt x="98" y="225"/>
                    <a:pt x="102" y="225"/>
                    <a:pt x="106" y="223"/>
                  </a:cubicBezTo>
                  <a:cubicBezTo>
                    <a:pt x="109" y="221"/>
                    <a:pt x="112" y="219"/>
                    <a:pt x="114" y="217"/>
                  </a:cubicBezTo>
                  <a:cubicBezTo>
                    <a:pt x="114" y="217"/>
                    <a:pt x="114" y="217"/>
                    <a:pt x="114" y="217"/>
                  </a:cubicBezTo>
                  <a:cubicBezTo>
                    <a:pt x="114" y="217"/>
                    <a:pt x="115" y="217"/>
                    <a:pt x="115" y="217"/>
                  </a:cubicBezTo>
                  <a:cubicBezTo>
                    <a:pt x="116" y="216"/>
                    <a:pt x="116" y="215"/>
                    <a:pt x="116" y="214"/>
                  </a:cubicBezTo>
                  <a:cubicBezTo>
                    <a:pt x="116" y="214"/>
                    <a:pt x="116" y="214"/>
                    <a:pt x="116" y="214"/>
                  </a:cubicBezTo>
                  <a:cubicBezTo>
                    <a:pt x="130" y="193"/>
                    <a:pt x="146" y="173"/>
                    <a:pt x="163" y="154"/>
                  </a:cubicBezTo>
                  <a:cubicBezTo>
                    <a:pt x="164" y="155"/>
                    <a:pt x="164" y="155"/>
                    <a:pt x="164" y="155"/>
                  </a:cubicBezTo>
                  <a:cubicBezTo>
                    <a:pt x="165" y="155"/>
                    <a:pt x="166" y="154"/>
                    <a:pt x="166" y="153"/>
                  </a:cubicBezTo>
                  <a:cubicBezTo>
                    <a:pt x="165" y="105"/>
                    <a:pt x="159" y="56"/>
                    <a:pt x="151" y="9"/>
                  </a:cubicBezTo>
                  <a:cubicBezTo>
                    <a:pt x="151" y="8"/>
                    <a:pt x="150" y="7"/>
                    <a:pt x="149" y="7"/>
                  </a:cubicBezTo>
                  <a:cubicBezTo>
                    <a:pt x="149" y="7"/>
                    <a:pt x="149" y="7"/>
                    <a:pt x="149" y="7"/>
                  </a:cubicBezTo>
                  <a:cubicBezTo>
                    <a:pt x="148" y="7"/>
                    <a:pt x="148" y="7"/>
                    <a:pt x="147" y="8"/>
                  </a:cubicBezTo>
                  <a:cubicBezTo>
                    <a:pt x="146" y="10"/>
                    <a:pt x="145" y="13"/>
                    <a:pt x="143" y="15"/>
                  </a:cubicBezTo>
                  <a:cubicBezTo>
                    <a:pt x="140" y="17"/>
                    <a:pt x="136" y="18"/>
                    <a:pt x="132" y="18"/>
                  </a:cubicBezTo>
                  <a:cubicBezTo>
                    <a:pt x="132" y="18"/>
                    <a:pt x="132" y="18"/>
                    <a:pt x="132" y="18"/>
                  </a:cubicBezTo>
                  <a:cubicBezTo>
                    <a:pt x="132" y="18"/>
                    <a:pt x="132" y="18"/>
                    <a:pt x="132" y="18"/>
                  </a:cubicBezTo>
                  <a:cubicBezTo>
                    <a:pt x="131" y="17"/>
                    <a:pt x="131" y="17"/>
                    <a:pt x="131" y="17"/>
                  </a:cubicBezTo>
                  <a:cubicBezTo>
                    <a:pt x="131" y="17"/>
                    <a:pt x="131" y="16"/>
                    <a:pt x="130" y="16"/>
                  </a:cubicBezTo>
                  <a:cubicBezTo>
                    <a:pt x="130" y="16"/>
                    <a:pt x="129" y="17"/>
                    <a:pt x="129" y="17"/>
                  </a:cubicBezTo>
                  <a:cubicBezTo>
                    <a:pt x="128" y="17"/>
                    <a:pt x="128" y="17"/>
                    <a:pt x="128" y="17"/>
                  </a:cubicBezTo>
                  <a:cubicBezTo>
                    <a:pt x="127" y="17"/>
                    <a:pt x="125" y="17"/>
                    <a:pt x="123" y="16"/>
                  </a:cubicBezTo>
                  <a:cubicBezTo>
                    <a:pt x="123" y="15"/>
                    <a:pt x="123" y="14"/>
                    <a:pt x="123" y="13"/>
                  </a:cubicBezTo>
                  <a:cubicBezTo>
                    <a:pt x="122" y="12"/>
                    <a:pt x="122" y="12"/>
                    <a:pt x="122" y="12"/>
                  </a:cubicBezTo>
                  <a:cubicBezTo>
                    <a:pt x="122" y="9"/>
                    <a:pt x="121" y="5"/>
                    <a:pt x="120" y="1"/>
                  </a:cubicBezTo>
                  <a:cubicBezTo>
                    <a:pt x="120" y="1"/>
                    <a:pt x="120" y="0"/>
                    <a:pt x="119" y="0"/>
                  </a:cubicBezTo>
                  <a:cubicBezTo>
                    <a:pt x="119" y="0"/>
                    <a:pt x="118" y="0"/>
                    <a:pt x="118"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1" name="Freeform 844"/>
            <p:cNvSpPr>
              <a:spLocks noEditPoints="1"/>
            </p:cNvSpPr>
            <p:nvPr/>
          </p:nvSpPr>
          <p:spPr bwMode="auto">
            <a:xfrm>
              <a:off x="2862261" y="4342493"/>
              <a:ext cx="74376" cy="144272"/>
            </a:xfrm>
            <a:custGeom>
              <a:avLst/>
              <a:gdLst>
                <a:gd name="T0" fmla="*/ 5 w 35"/>
                <a:gd name="T1" fmla="*/ 30 h 68"/>
                <a:gd name="T2" fmla="*/ 8 w 35"/>
                <a:gd name="T3" fmla="*/ 26 h 68"/>
                <a:gd name="T4" fmla="*/ 27 w 35"/>
                <a:gd name="T5" fmla="*/ 7 h 68"/>
                <a:gd name="T6" fmla="*/ 31 w 35"/>
                <a:gd name="T7" fmla="*/ 34 h 68"/>
                <a:gd name="T8" fmla="*/ 6 w 35"/>
                <a:gd name="T9" fmla="*/ 61 h 68"/>
                <a:gd name="T10" fmla="*/ 4 w 35"/>
                <a:gd name="T11" fmla="*/ 34 h 68"/>
                <a:gd name="T12" fmla="*/ 4 w 35"/>
                <a:gd name="T13" fmla="*/ 33 h 68"/>
                <a:gd name="T14" fmla="*/ 5 w 35"/>
                <a:gd name="T15" fmla="*/ 30 h 68"/>
                <a:gd name="T16" fmla="*/ 3 w 35"/>
                <a:gd name="T17" fmla="*/ 29 h 68"/>
                <a:gd name="T18" fmla="*/ 5 w 35"/>
                <a:gd name="T19" fmla="*/ 30 h 68"/>
                <a:gd name="T20" fmla="*/ 28 w 35"/>
                <a:gd name="T21" fmla="*/ 0 h 68"/>
                <a:gd name="T22" fmla="*/ 27 w 35"/>
                <a:gd name="T23" fmla="*/ 1 h 68"/>
                <a:gd name="T24" fmla="*/ 6 w 35"/>
                <a:gd name="T25" fmla="*/ 23 h 68"/>
                <a:gd name="T26" fmla="*/ 1 w 35"/>
                <a:gd name="T27" fmla="*/ 28 h 68"/>
                <a:gd name="T28" fmla="*/ 0 w 35"/>
                <a:gd name="T29" fmla="*/ 33 h 68"/>
                <a:gd name="T30" fmla="*/ 0 w 35"/>
                <a:gd name="T31" fmla="*/ 34 h 68"/>
                <a:gd name="T32" fmla="*/ 2 w 35"/>
                <a:gd name="T33" fmla="*/ 66 h 68"/>
                <a:gd name="T34" fmla="*/ 4 w 35"/>
                <a:gd name="T35" fmla="*/ 68 h 68"/>
                <a:gd name="T36" fmla="*/ 4 w 35"/>
                <a:gd name="T37" fmla="*/ 68 h 68"/>
                <a:gd name="T38" fmla="*/ 6 w 35"/>
                <a:gd name="T39" fmla="*/ 67 h 68"/>
                <a:gd name="T40" fmla="*/ 34 w 35"/>
                <a:gd name="T41" fmla="*/ 36 h 68"/>
                <a:gd name="T42" fmla="*/ 35 w 35"/>
                <a:gd name="T43" fmla="*/ 34 h 68"/>
                <a:gd name="T44" fmla="*/ 30 w 35"/>
                <a:gd name="T45" fmla="*/ 2 h 68"/>
                <a:gd name="T46" fmla="*/ 29 w 35"/>
                <a:gd name="T47" fmla="*/ 0 h 68"/>
                <a:gd name="T48" fmla="*/ 28 w 35"/>
                <a:gd name="T4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68">
                  <a:moveTo>
                    <a:pt x="5" y="30"/>
                  </a:moveTo>
                  <a:cubicBezTo>
                    <a:pt x="5" y="29"/>
                    <a:pt x="7" y="27"/>
                    <a:pt x="8" y="26"/>
                  </a:cubicBezTo>
                  <a:cubicBezTo>
                    <a:pt x="15" y="20"/>
                    <a:pt x="21" y="14"/>
                    <a:pt x="27" y="7"/>
                  </a:cubicBezTo>
                  <a:cubicBezTo>
                    <a:pt x="27" y="16"/>
                    <a:pt x="29" y="25"/>
                    <a:pt x="31" y="34"/>
                  </a:cubicBezTo>
                  <a:cubicBezTo>
                    <a:pt x="22" y="42"/>
                    <a:pt x="13" y="51"/>
                    <a:pt x="6" y="61"/>
                  </a:cubicBezTo>
                  <a:cubicBezTo>
                    <a:pt x="5" y="52"/>
                    <a:pt x="5" y="43"/>
                    <a:pt x="4" y="34"/>
                  </a:cubicBezTo>
                  <a:cubicBezTo>
                    <a:pt x="4" y="34"/>
                    <a:pt x="4" y="33"/>
                    <a:pt x="4" y="33"/>
                  </a:cubicBezTo>
                  <a:cubicBezTo>
                    <a:pt x="4" y="32"/>
                    <a:pt x="4" y="31"/>
                    <a:pt x="5" y="30"/>
                  </a:cubicBezTo>
                  <a:cubicBezTo>
                    <a:pt x="3" y="29"/>
                    <a:pt x="3" y="29"/>
                    <a:pt x="3" y="29"/>
                  </a:cubicBezTo>
                  <a:cubicBezTo>
                    <a:pt x="5" y="30"/>
                    <a:pt x="5" y="30"/>
                    <a:pt x="5" y="30"/>
                  </a:cubicBezTo>
                  <a:moveTo>
                    <a:pt x="28" y="0"/>
                  </a:moveTo>
                  <a:cubicBezTo>
                    <a:pt x="28" y="0"/>
                    <a:pt x="27" y="0"/>
                    <a:pt x="27" y="1"/>
                  </a:cubicBezTo>
                  <a:cubicBezTo>
                    <a:pt x="21" y="9"/>
                    <a:pt x="14" y="16"/>
                    <a:pt x="6" y="23"/>
                  </a:cubicBezTo>
                  <a:cubicBezTo>
                    <a:pt x="4" y="24"/>
                    <a:pt x="2" y="26"/>
                    <a:pt x="1" y="28"/>
                  </a:cubicBezTo>
                  <a:cubicBezTo>
                    <a:pt x="0" y="30"/>
                    <a:pt x="0" y="32"/>
                    <a:pt x="0" y="33"/>
                  </a:cubicBezTo>
                  <a:cubicBezTo>
                    <a:pt x="0" y="34"/>
                    <a:pt x="0" y="34"/>
                    <a:pt x="0" y="34"/>
                  </a:cubicBezTo>
                  <a:cubicBezTo>
                    <a:pt x="1" y="45"/>
                    <a:pt x="1" y="56"/>
                    <a:pt x="2" y="66"/>
                  </a:cubicBezTo>
                  <a:cubicBezTo>
                    <a:pt x="2" y="67"/>
                    <a:pt x="3" y="68"/>
                    <a:pt x="4" y="68"/>
                  </a:cubicBezTo>
                  <a:cubicBezTo>
                    <a:pt x="4" y="68"/>
                    <a:pt x="4" y="68"/>
                    <a:pt x="4" y="68"/>
                  </a:cubicBezTo>
                  <a:cubicBezTo>
                    <a:pt x="5" y="68"/>
                    <a:pt x="6" y="68"/>
                    <a:pt x="6" y="67"/>
                  </a:cubicBezTo>
                  <a:cubicBezTo>
                    <a:pt x="14" y="56"/>
                    <a:pt x="24" y="46"/>
                    <a:pt x="34" y="36"/>
                  </a:cubicBezTo>
                  <a:cubicBezTo>
                    <a:pt x="35" y="36"/>
                    <a:pt x="35" y="35"/>
                    <a:pt x="35" y="34"/>
                  </a:cubicBezTo>
                  <a:cubicBezTo>
                    <a:pt x="32" y="24"/>
                    <a:pt x="31" y="13"/>
                    <a:pt x="30" y="2"/>
                  </a:cubicBezTo>
                  <a:cubicBezTo>
                    <a:pt x="30" y="1"/>
                    <a:pt x="30" y="0"/>
                    <a:pt x="29" y="0"/>
                  </a:cubicBezTo>
                  <a:cubicBezTo>
                    <a:pt x="29" y="0"/>
                    <a:pt x="28" y="0"/>
                    <a:pt x="28"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2" name="Freeform 845"/>
            <p:cNvSpPr>
              <a:spLocks/>
            </p:cNvSpPr>
            <p:nvPr/>
          </p:nvSpPr>
          <p:spPr bwMode="auto">
            <a:xfrm>
              <a:off x="2764586" y="4516337"/>
              <a:ext cx="52870" cy="144272"/>
            </a:xfrm>
            <a:custGeom>
              <a:avLst/>
              <a:gdLst>
                <a:gd name="T0" fmla="*/ 7 w 25"/>
                <a:gd name="T1" fmla="*/ 0 h 68"/>
                <a:gd name="T2" fmla="*/ 0 w 25"/>
                <a:gd name="T3" fmla="*/ 15 h 68"/>
                <a:gd name="T4" fmla="*/ 5 w 25"/>
                <a:gd name="T5" fmla="*/ 23 h 68"/>
                <a:gd name="T6" fmla="*/ 10 w 25"/>
                <a:gd name="T7" fmla="*/ 21 h 68"/>
                <a:gd name="T8" fmla="*/ 5 w 25"/>
                <a:gd name="T9" fmla="*/ 29 h 68"/>
                <a:gd name="T10" fmla="*/ 3 w 25"/>
                <a:gd name="T11" fmla="*/ 36 h 68"/>
                <a:gd name="T12" fmla="*/ 8 w 25"/>
                <a:gd name="T13" fmla="*/ 39 h 68"/>
                <a:gd name="T14" fmla="*/ 6 w 25"/>
                <a:gd name="T15" fmla="*/ 49 h 68"/>
                <a:gd name="T16" fmla="*/ 17 w 25"/>
                <a:gd name="T17" fmla="*/ 49 h 68"/>
                <a:gd name="T18" fmla="*/ 8 w 25"/>
                <a:gd name="T19" fmla="*/ 63 h 68"/>
                <a:gd name="T20" fmla="*/ 10 w 25"/>
                <a:gd name="T21" fmla="*/ 67 h 68"/>
                <a:gd name="T22" fmla="*/ 15 w 25"/>
                <a:gd name="T23" fmla="*/ 68 h 68"/>
                <a:gd name="T24" fmla="*/ 20 w 25"/>
                <a:gd name="T25" fmla="*/ 66 h 68"/>
                <a:gd name="T26" fmla="*/ 20 w 25"/>
                <a:gd name="T27" fmla="*/ 66 h 68"/>
                <a:gd name="T28" fmla="*/ 21 w 25"/>
                <a:gd name="T29" fmla="*/ 63 h 68"/>
                <a:gd name="T30" fmla="*/ 14 w 25"/>
                <a:gd name="T31" fmla="*/ 64 h 68"/>
                <a:gd name="T32" fmla="*/ 14 w 25"/>
                <a:gd name="T33" fmla="*/ 64 h 68"/>
                <a:gd name="T34" fmla="*/ 12 w 25"/>
                <a:gd name="T35" fmla="*/ 63 h 68"/>
                <a:gd name="T36" fmla="*/ 24 w 25"/>
                <a:gd name="T37" fmla="*/ 46 h 68"/>
                <a:gd name="T38" fmla="*/ 23 w 25"/>
                <a:gd name="T39" fmla="*/ 43 h 68"/>
                <a:gd name="T40" fmla="*/ 12 w 25"/>
                <a:gd name="T41" fmla="*/ 46 h 68"/>
                <a:gd name="T42" fmla="*/ 14 w 25"/>
                <a:gd name="T43" fmla="*/ 39 h 68"/>
                <a:gd name="T44" fmla="*/ 23 w 25"/>
                <a:gd name="T45" fmla="*/ 32 h 68"/>
                <a:gd name="T46" fmla="*/ 21 w 25"/>
                <a:gd name="T47" fmla="*/ 31 h 68"/>
                <a:gd name="T48" fmla="*/ 11 w 25"/>
                <a:gd name="T49" fmla="*/ 35 h 68"/>
                <a:gd name="T50" fmla="*/ 9 w 25"/>
                <a:gd name="T51" fmla="*/ 35 h 68"/>
                <a:gd name="T52" fmla="*/ 7 w 25"/>
                <a:gd name="T53" fmla="*/ 34 h 68"/>
                <a:gd name="T54" fmla="*/ 8 w 25"/>
                <a:gd name="T55" fmla="*/ 32 h 68"/>
                <a:gd name="T56" fmla="*/ 22 w 25"/>
                <a:gd name="T57" fmla="*/ 12 h 68"/>
                <a:gd name="T58" fmla="*/ 19 w 25"/>
                <a:gd name="T59" fmla="*/ 11 h 68"/>
                <a:gd name="T60" fmla="*/ 6 w 25"/>
                <a:gd name="T61" fmla="*/ 19 h 68"/>
                <a:gd name="T62" fmla="*/ 5 w 25"/>
                <a:gd name="T63" fmla="*/ 19 h 68"/>
                <a:gd name="T64" fmla="*/ 4 w 25"/>
                <a:gd name="T65" fmla="*/ 15 h 68"/>
                <a:gd name="T66" fmla="*/ 10 w 25"/>
                <a:gd name="T67" fmla="*/ 3 h 68"/>
                <a:gd name="T68" fmla="*/ 8 w 25"/>
                <a:gd name="T6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68">
                  <a:moveTo>
                    <a:pt x="8" y="0"/>
                  </a:moveTo>
                  <a:cubicBezTo>
                    <a:pt x="8" y="0"/>
                    <a:pt x="7" y="0"/>
                    <a:pt x="7" y="0"/>
                  </a:cubicBezTo>
                  <a:cubicBezTo>
                    <a:pt x="4" y="4"/>
                    <a:pt x="1" y="8"/>
                    <a:pt x="0" y="12"/>
                  </a:cubicBezTo>
                  <a:cubicBezTo>
                    <a:pt x="0" y="13"/>
                    <a:pt x="0" y="14"/>
                    <a:pt x="0" y="15"/>
                  </a:cubicBezTo>
                  <a:cubicBezTo>
                    <a:pt x="0" y="17"/>
                    <a:pt x="0" y="18"/>
                    <a:pt x="1" y="20"/>
                  </a:cubicBezTo>
                  <a:cubicBezTo>
                    <a:pt x="1" y="21"/>
                    <a:pt x="3" y="23"/>
                    <a:pt x="5" y="23"/>
                  </a:cubicBezTo>
                  <a:cubicBezTo>
                    <a:pt x="5" y="23"/>
                    <a:pt x="5" y="23"/>
                    <a:pt x="5" y="23"/>
                  </a:cubicBezTo>
                  <a:cubicBezTo>
                    <a:pt x="7" y="23"/>
                    <a:pt x="9" y="22"/>
                    <a:pt x="10" y="21"/>
                  </a:cubicBezTo>
                  <a:cubicBezTo>
                    <a:pt x="11" y="21"/>
                    <a:pt x="12" y="20"/>
                    <a:pt x="12" y="20"/>
                  </a:cubicBezTo>
                  <a:cubicBezTo>
                    <a:pt x="10" y="23"/>
                    <a:pt x="8" y="26"/>
                    <a:pt x="5" y="29"/>
                  </a:cubicBezTo>
                  <a:cubicBezTo>
                    <a:pt x="4" y="30"/>
                    <a:pt x="3" y="32"/>
                    <a:pt x="3" y="34"/>
                  </a:cubicBezTo>
                  <a:cubicBezTo>
                    <a:pt x="3" y="35"/>
                    <a:pt x="3" y="35"/>
                    <a:pt x="3" y="36"/>
                  </a:cubicBezTo>
                  <a:cubicBezTo>
                    <a:pt x="4" y="37"/>
                    <a:pt x="5" y="38"/>
                    <a:pt x="6" y="38"/>
                  </a:cubicBezTo>
                  <a:cubicBezTo>
                    <a:pt x="7" y="39"/>
                    <a:pt x="8" y="39"/>
                    <a:pt x="8" y="39"/>
                  </a:cubicBezTo>
                  <a:cubicBezTo>
                    <a:pt x="7" y="41"/>
                    <a:pt x="6" y="44"/>
                    <a:pt x="5" y="47"/>
                  </a:cubicBezTo>
                  <a:cubicBezTo>
                    <a:pt x="5" y="48"/>
                    <a:pt x="5" y="49"/>
                    <a:pt x="6" y="49"/>
                  </a:cubicBezTo>
                  <a:cubicBezTo>
                    <a:pt x="8" y="50"/>
                    <a:pt x="10" y="50"/>
                    <a:pt x="12" y="50"/>
                  </a:cubicBezTo>
                  <a:cubicBezTo>
                    <a:pt x="13" y="50"/>
                    <a:pt x="15" y="50"/>
                    <a:pt x="17" y="49"/>
                  </a:cubicBezTo>
                  <a:cubicBezTo>
                    <a:pt x="15" y="53"/>
                    <a:pt x="12" y="56"/>
                    <a:pt x="9" y="60"/>
                  </a:cubicBezTo>
                  <a:cubicBezTo>
                    <a:pt x="9" y="60"/>
                    <a:pt x="9" y="61"/>
                    <a:pt x="8" y="63"/>
                  </a:cubicBezTo>
                  <a:cubicBezTo>
                    <a:pt x="8" y="63"/>
                    <a:pt x="8" y="63"/>
                    <a:pt x="8" y="63"/>
                  </a:cubicBezTo>
                  <a:cubicBezTo>
                    <a:pt x="8" y="65"/>
                    <a:pt x="9" y="66"/>
                    <a:pt x="10" y="67"/>
                  </a:cubicBezTo>
                  <a:cubicBezTo>
                    <a:pt x="11" y="67"/>
                    <a:pt x="13" y="68"/>
                    <a:pt x="14" y="68"/>
                  </a:cubicBezTo>
                  <a:cubicBezTo>
                    <a:pt x="15" y="68"/>
                    <a:pt x="15" y="68"/>
                    <a:pt x="15" y="68"/>
                  </a:cubicBezTo>
                  <a:cubicBezTo>
                    <a:pt x="17" y="67"/>
                    <a:pt x="19" y="66"/>
                    <a:pt x="20" y="66"/>
                  </a:cubicBezTo>
                  <a:cubicBezTo>
                    <a:pt x="20" y="66"/>
                    <a:pt x="20" y="66"/>
                    <a:pt x="20" y="66"/>
                  </a:cubicBezTo>
                  <a:cubicBezTo>
                    <a:pt x="20" y="66"/>
                    <a:pt x="20" y="66"/>
                    <a:pt x="20" y="66"/>
                  </a:cubicBezTo>
                  <a:cubicBezTo>
                    <a:pt x="20" y="66"/>
                    <a:pt x="20" y="66"/>
                    <a:pt x="20" y="66"/>
                  </a:cubicBezTo>
                  <a:cubicBezTo>
                    <a:pt x="21" y="66"/>
                    <a:pt x="22" y="66"/>
                    <a:pt x="22" y="65"/>
                  </a:cubicBezTo>
                  <a:cubicBezTo>
                    <a:pt x="23" y="64"/>
                    <a:pt x="22" y="63"/>
                    <a:pt x="21" y="63"/>
                  </a:cubicBezTo>
                  <a:cubicBezTo>
                    <a:pt x="20" y="62"/>
                    <a:pt x="20" y="62"/>
                    <a:pt x="20" y="62"/>
                  </a:cubicBezTo>
                  <a:cubicBezTo>
                    <a:pt x="17" y="62"/>
                    <a:pt x="16" y="63"/>
                    <a:pt x="14" y="64"/>
                  </a:cubicBezTo>
                  <a:cubicBezTo>
                    <a:pt x="14" y="64"/>
                    <a:pt x="14" y="64"/>
                    <a:pt x="14" y="64"/>
                  </a:cubicBezTo>
                  <a:cubicBezTo>
                    <a:pt x="14" y="64"/>
                    <a:pt x="14" y="64"/>
                    <a:pt x="14" y="64"/>
                  </a:cubicBezTo>
                  <a:cubicBezTo>
                    <a:pt x="13" y="64"/>
                    <a:pt x="13" y="63"/>
                    <a:pt x="13" y="63"/>
                  </a:cubicBezTo>
                  <a:cubicBezTo>
                    <a:pt x="12" y="63"/>
                    <a:pt x="12" y="63"/>
                    <a:pt x="12" y="63"/>
                  </a:cubicBezTo>
                  <a:cubicBezTo>
                    <a:pt x="12" y="63"/>
                    <a:pt x="12" y="63"/>
                    <a:pt x="13" y="62"/>
                  </a:cubicBezTo>
                  <a:cubicBezTo>
                    <a:pt x="17" y="57"/>
                    <a:pt x="20" y="51"/>
                    <a:pt x="24" y="46"/>
                  </a:cubicBezTo>
                  <a:cubicBezTo>
                    <a:pt x="25" y="45"/>
                    <a:pt x="25" y="44"/>
                    <a:pt x="24" y="43"/>
                  </a:cubicBezTo>
                  <a:cubicBezTo>
                    <a:pt x="24" y="43"/>
                    <a:pt x="23" y="43"/>
                    <a:pt x="23" y="43"/>
                  </a:cubicBezTo>
                  <a:cubicBezTo>
                    <a:pt x="22" y="43"/>
                    <a:pt x="22" y="43"/>
                    <a:pt x="22" y="43"/>
                  </a:cubicBezTo>
                  <a:cubicBezTo>
                    <a:pt x="19" y="45"/>
                    <a:pt x="15" y="46"/>
                    <a:pt x="12" y="46"/>
                  </a:cubicBezTo>
                  <a:cubicBezTo>
                    <a:pt x="11" y="46"/>
                    <a:pt x="10" y="46"/>
                    <a:pt x="9" y="46"/>
                  </a:cubicBezTo>
                  <a:cubicBezTo>
                    <a:pt x="10" y="43"/>
                    <a:pt x="12" y="41"/>
                    <a:pt x="14" y="39"/>
                  </a:cubicBezTo>
                  <a:cubicBezTo>
                    <a:pt x="17" y="38"/>
                    <a:pt x="20" y="37"/>
                    <a:pt x="23" y="34"/>
                  </a:cubicBezTo>
                  <a:cubicBezTo>
                    <a:pt x="23" y="33"/>
                    <a:pt x="23" y="32"/>
                    <a:pt x="23" y="32"/>
                  </a:cubicBezTo>
                  <a:cubicBezTo>
                    <a:pt x="22" y="31"/>
                    <a:pt x="22" y="31"/>
                    <a:pt x="21" y="31"/>
                  </a:cubicBezTo>
                  <a:cubicBezTo>
                    <a:pt x="21" y="31"/>
                    <a:pt x="21" y="31"/>
                    <a:pt x="21" y="31"/>
                  </a:cubicBezTo>
                  <a:cubicBezTo>
                    <a:pt x="17" y="32"/>
                    <a:pt x="15" y="33"/>
                    <a:pt x="12" y="35"/>
                  </a:cubicBezTo>
                  <a:cubicBezTo>
                    <a:pt x="12" y="35"/>
                    <a:pt x="11" y="35"/>
                    <a:pt x="11" y="35"/>
                  </a:cubicBezTo>
                  <a:cubicBezTo>
                    <a:pt x="11" y="35"/>
                    <a:pt x="11" y="35"/>
                    <a:pt x="11" y="35"/>
                  </a:cubicBezTo>
                  <a:cubicBezTo>
                    <a:pt x="10" y="35"/>
                    <a:pt x="9" y="35"/>
                    <a:pt x="9" y="35"/>
                  </a:cubicBezTo>
                  <a:cubicBezTo>
                    <a:pt x="8" y="35"/>
                    <a:pt x="8" y="35"/>
                    <a:pt x="8" y="35"/>
                  </a:cubicBezTo>
                  <a:cubicBezTo>
                    <a:pt x="7" y="34"/>
                    <a:pt x="7" y="34"/>
                    <a:pt x="7" y="34"/>
                  </a:cubicBezTo>
                  <a:cubicBezTo>
                    <a:pt x="7" y="34"/>
                    <a:pt x="7" y="34"/>
                    <a:pt x="7" y="34"/>
                  </a:cubicBezTo>
                  <a:cubicBezTo>
                    <a:pt x="7" y="34"/>
                    <a:pt x="7" y="33"/>
                    <a:pt x="8" y="32"/>
                  </a:cubicBezTo>
                  <a:cubicBezTo>
                    <a:pt x="13" y="26"/>
                    <a:pt x="17" y="20"/>
                    <a:pt x="22" y="14"/>
                  </a:cubicBezTo>
                  <a:cubicBezTo>
                    <a:pt x="22" y="13"/>
                    <a:pt x="22" y="12"/>
                    <a:pt x="22" y="12"/>
                  </a:cubicBezTo>
                  <a:cubicBezTo>
                    <a:pt x="21" y="11"/>
                    <a:pt x="21" y="11"/>
                    <a:pt x="20" y="11"/>
                  </a:cubicBezTo>
                  <a:cubicBezTo>
                    <a:pt x="20" y="11"/>
                    <a:pt x="20" y="11"/>
                    <a:pt x="19" y="11"/>
                  </a:cubicBezTo>
                  <a:cubicBezTo>
                    <a:pt x="16" y="13"/>
                    <a:pt x="12" y="16"/>
                    <a:pt x="8" y="18"/>
                  </a:cubicBezTo>
                  <a:cubicBezTo>
                    <a:pt x="7" y="18"/>
                    <a:pt x="6" y="19"/>
                    <a:pt x="6" y="19"/>
                  </a:cubicBezTo>
                  <a:cubicBezTo>
                    <a:pt x="6" y="19"/>
                    <a:pt x="6" y="19"/>
                    <a:pt x="5" y="19"/>
                  </a:cubicBezTo>
                  <a:cubicBezTo>
                    <a:pt x="5" y="19"/>
                    <a:pt x="5" y="19"/>
                    <a:pt x="5" y="19"/>
                  </a:cubicBezTo>
                  <a:cubicBezTo>
                    <a:pt x="5" y="19"/>
                    <a:pt x="5" y="19"/>
                    <a:pt x="4" y="18"/>
                  </a:cubicBezTo>
                  <a:cubicBezTo>
                    <a:pt x="4" y="17"/>
                    <a:pt x="4" y="16"/>
                    <a:pt x="4" y="15"/>
                  </a:cubicBezTo>
                  <a:cubicBezTo>
                    <a:pt x="4" y="15"/>
                    <a:pt x="4" y="14"/>
                    <a:pt x="4" y="13"/>
                  </a:cubicBezTo>
                  <a:cubicBezTo>
                    <a:pt x="5" y="10"/>
                    <a:pt x="7" y="6"/>
                    <a:pt x="10" y="3"/>
                  </a:cubicBezTo>
                  <a:cubicBezTo>
                    <a:pt x="10" y="2"/>
                    <a:pt x="10" y="1"/>
                    <a:pt x="10" y="0"/>
                  </a:cubicBezTo>
                  <a:cubicBezTo>
                    <a:pt x="9" y="0"/>
                    <a:pt x="9" y="0"/>
                    <a:pt x="8"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3" name="Freeform 846"/>
            <p:cNvSpPr>
              <a:spLocks/>
            </p:cNvSpPr>
            <p:nvPr/>
          </p:nvSpPr>
          <p:spPr bwMode="auto">
            <a:xfrm>
              <a:off x="2649885" y="4516337"/>
              <a:ext cx="52870" cy="144272"/>
            </a:xfrm>
            <a:custGeom>
              <a:avLst/>
              <a:gdLst>
                <a:gd name="T0" fmla="*/ 7 w 25"/>
                <a:gd name="T1" fmla="*/ 0 h 68"/>
                <a:gd name="T2" fmla="*/ 0 w 25"/>
                <a:gd name="T3" fmla="*/ 15 h 68"/>
                <a:gd name="T4" fmla="*/ 5 w 25"/>
                <a:gd name="T5" fmla="*/ 23 h 68"/>
                <a:gd name="T6" fmla="*/ 11 w 25"/>
                <a:gd name="T7" fmla="*/ 21 h 68"/>
                <a:gd name="T8" fmla="*/ 6 w 25"/>
                <a:gd name="T9" fmla="*/ 29 h 68"/>
                <a:gd name="T10" fmla="*/ 4 w 25"/>
                <a:gd name="T11" fmla="*/ 36 h 68"/>
                <a:gd name="T12" fmla="*/ 9 w 25"/>
                <a:gd name="T13" fmla="*/ 39 h 68"/>
                <a:gd name="T14" fmla="*/ 7 w 25"/>
                <a:gd name="T15" fmla="*/ 49 h 68"/>
                <a:gd name="T16" fmla="*/ 18 w 25"/>
                <a:gd name="T17" fmla="*/ 49 h 68"/>
                <a:gd name="T18" fmla="*/ 9 w 25"/>
                <a:gd name="T19" fmla="*/ 63 h 68"/>
                <a:gd name="T20" fmla="*/ 11 w 25"/>
                <a:gd name="T21" fmla="*/ 67 h 68"/>
                <a:gd name="T22" fmla="*/ 16 w 25"/>
                <a:gd name="T23" fmla="*/ 68 h 68"/>
                <a:gd name="T24" fmla="*/ 20 w 25"/>
                <a:gd name="T25" fmla="*/ 66 h 68"/>
                <a:gd name="T26" fmla="*/ 21 w 25"/>
                <a:gd name="T27" fmla="*/ 66 h 68"/>
                <a:gd name="T28" fmla="*/ 21 w 25"/>
                <a:gd name="T29" fmla="*/ 63 h 68"/>
                <a:gd name="T30" fmla="*/ 15 w 25"/>
                <a:gd name="T31" fmla="*/ 64 h 68"/>
                <a:gd name="T32" fmla="*/ 15 w 25"/>
                <a:gd name="T33" fmla="*/ 64 h 68"/>
                <a:gd name="T34" fmla="*/ 13 w 25"/>
                <a:gd name="T35" fmla="*/ 63 h 68"/>
                <a:gd name="T36" fmla="*/ 25 w 25"/>
                <a:gd name="T37" fmla="*/ 46 h 68"/>
                <a:gd name="T38" fmla="*/ 23 w 25"/>
                <a:gd name="T39" fmla="*/ 43 h 68"/>
                <a:gd name="T40" fmla="*/ 12 w 25"/>
                <a:gd name="T41" fmla="*/ 46 h 68"/>
                <a:gd name="T42" fmla="*/ 14 w 25"/>
                <a:gd name="T43" fmla="*/ 39 h 68"/>
                <a:gd name="T44" fmla="*/ 23 w 25"/>
                <a:gd name="T45" fmla="*/ 32 h 68"/>
                <a:gd name="T46" fmla="*/ 21 w 25"/>
                <a:gd name="T47" fmla="*/ 31 h 68"/>
                <a:gd name="T48" fmla="*/ 11 w 25"/>
                <a:gd name="T49" fmla="*/ 35 h 68"/>
                <a:gd name="T50" fmla="*/ 10 w 25"/>
                <a:gd name="T51" fmla="*/ 35 h 68"/>
                <a:gd name="T52" fmla="*/ 8 w 25"/>
                <a:gd name="T53" fmla="*/ 34 h 68"/>
                <a:gd name="T54" fmla="*/ 9 w 25"/>
                <a:gd name="T55" fmla="*/ 32 h 68"/>
                <a:gd name="T56" fmla="*/ 22 w 25"/>
                <a:gd name="T57" fmla="*/ 12 h 68"/>
                <a:gd name="T58" fmla="*/ 20 w 25"/>
                <a:gd name="T59" fmla="*/ 11 h 68"/>
                <a:gd name="T60" fmla="*/ 6 w 25"/>
                <a:gd name="T61" fmla="*/ 19 h 68"/>
                <a:gd name="T62" fmla="*/ 6 w 25"/>
                <a:gd name="T63" fmla="*/ 19 h 68"/>
                <a:gd name="T64" fmla="*/ 4 w 25"/>
                <a:gd name="T65" fmla="*/ 15 h 68"/>
                <a:gd name="T66" fmla="*/ 10 w 25"/>
                <a:gd name="T67" fmla="*/ 3 h 68"/>
                <a:gd name="T68" fmla="*/ 9 w 25"/>
                <a:gd name="T6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68">
                  <a:moveTo>
                    <a:pt x="9" y="0"/>
                  </a:moveTo>
                  <a:cubicBezTo>
                    <a:pt x="8" y="0"/>
                    <a:pt x="8" y="0"/>
                    <a:pt x="7" y="0"/>
                  </a:cubicBezTo>
                  <a:cubicBezTo>
                    <a:pt x="4" y="4"/>
                    <a:pt x="2" y="8"/>
                    <a:pt x="1" y="12"/>
                  </a:cubicBezTo>
                  <a:cubicBezTo>
                    <a:pt x="0" y="13"/>
                    <a:pt x="0" y="14"/>
                    <a:pt x="0" y="15"/>
                  </a:cubicBezTo>
                  <a:cubicBezTo>
                    <a:pt x="0" y="17"/>
                    <a:pt x="1" y="18"/>
                    <a:pt x="1" y="20"/>
                  </a:cubicBezTo>
                  <a:cubicBezTo>
                    <a:pt x="2" y="21"/>
                    <a:pt x="4" y="23"/>
                    <a:pt x="5" y="23"/>
                  </a:cubicBezTo>
                  <a:cubicBezTo>
                    <a:pt x="6" y="23"/>
                    <a:pt x="6" y="23"/>
                    <a:pt x="6" y="23"/>
                  </a:cubicBezTo>
                  <a:cubicBezTo>
                    <a:pt x="8" y="23"/>
                    <a:pt x="10" y="22"/>
                    <a:pt x="11" y="21"/>
                  </a:cubicBezTo>
                  <a:cubicBezTo>
                    <a:pt x="12" y="21"/>
                    <a:pt x="12" y="20"/>
                    <a:pt x="13" y="20"/>
                  </a:cubicBezTo>
                  <a:cubicBezTo>
                    <a:pt x="11" y="23"/>
                    <a:pt x="8" y="26"/>
                    <a:pt x="6" y="29"/>
                  </a:cubicBezTo>
                  <a:cubicBezTo>
                    <a:pt x="5" y="30"/>
                    <a:pt x="4" y="32"/>
                    <a:pt x="4" y="34"/>
                  </a:cubicBezTo>
                  <a:cubicBezTo>
                    <a:pt x="4" y="35"/>
                    <a:pt x="4" y="35"/>
                    <a:pt x="4" y="36"/>
                  </a:cubicBezTo>
                  <a:cubicBezTo>
                    <a:pt x="5" y="37"/>
                    <a:pt x="6" y="38"/>
                    <a:pt x="6" y="38"/>
                  </a:cubicBezTo>
                  <a:cubicBezTo>
                    <a:pt x="7" y="39"/>
                    <a:pt x="8" y="39"/>
                    <a:pt x="9" y="39"/>
                  </a:cubicBezTo>
                  <a:cubicBezTo>
                    <a:pt x="7" y="41"/>
                    <a:pt x="6" y="44"/>
                    <a:pt x="6" y="47"/>
                  </a:cubicBezTo>
                  <a:cubicBezTo>
                    <a:pt x="5" y="48"/>
                    <a:pt x="6" y="49"/>
                    <a:pt x="7" y="49"/>
                  </a:cubicBezTo>
                  <a:cubicBezTo>
                    <a:pt x="9" y="50"/>
                    <a:pt x="11" y="50"/>
                    <a:pt x="12" y="50"/>
                  </a:cubicBezTo>
                  <a:cubicBezTo>
                    <a:pt x="14" y="50"/>
                    <a:pt x="16" y="50"/>
                    <a:pt x="18" y="49"/>
                  </a:cubicBezTo>
                  <a:cubicBezTo>
                    <a:pt x="15" y="53"/>
                    <a:pt x="13" y="56"/>
                    <a:pt x="10" y="60"/>
                  </a:cubicBezTo>
                  <a:cubicBezTo>
                    <a:pt x="10" y="60"/>
                    <a:pt x="9" y="61"/>
                    <a:pt x="9" y="63"/>
                  </a:cubicBezTo>
                  <a:cubicBezTo>
                    <a:pt x="9" y="63"/>
                    <a:pt x="9" y="63"/>
                    <a:pt x="9" y="63"/>
                  </a:cubicBezTo>
                  <a:cubicBezTo>
                    <a:pt x="9" y="65"/>
                    <a:pt x="10" y="66"/>
                    <a:pt x="11" y="67"/>
                  </a:cubicBezTo>
                  <a:cubicBezTo>
                    <a:pt x="12" y="67"/>
                    <a:pt x="13" y="68"/>
                    <a:pt x="15" y="68"/>
                  </a:cubicBezTo>
                  <a:cubicBezTo>
                    <a:pt x="16" y="68"/>
                    <a:pt x="16" y="68"/>
                    <a:pt x="16" y="68"/>
                  </a:cubicBezTo>
                  <a:cubicBezTo>
                    <a:pt x="18" y="67"/>
                    <a:pt x="19" y="66"/>
                    <a:pt x="20" y="66"/>
                  </a:cubicBezTo>
                  <a:cubicBezTo>
                    <a:pt x="20" y="66"/>
                    <a:pt x="20" y="66"/>
                    <a:pt x="20" y="66"/>
                  </a:cubicBezTo>
                  <a:cubicBezTo>
                    <a:pt x="21" y="66"/>
                    <a:pt x="21" y="66"/>
                    <a:pt x="21" y="66"/>
                  </a:cubicBezTo>
                  <a:cubicBezTo>
                    <a:pt x="21" y="66"/>
                    <a:pt x="21" y="66"/>
                    <a:pt x="21" y="66"/>
                  </a:cubicBezTo>
                  <a:cubicBezTo>
                    <a:pt x="22" y="66"/>
                    <a:pt x="23" y="66"/>
                    <a:pt x="23" y="65"/>
                  </a:cubicBezTo>
                  <a:cubicBezTo>
                    <a:pt x="23" y="64"/>
                    <a:pt x="23" y="63"/>
                    <a:pt x="21" y="63"/>
                  </a:cubicBezTo>
                  <a:cubicBezTo>
                    <a:pt x="21" y="62"/>
                    <a:pt x="21" y="62"/>
                    <a:pt x="20" y="62"/>
                  </a:cubicBezTo>
                  <a:cubicBezTo>
                    <a:pt x="18" y="62"/>
                    <a:pt x="16" y="63"/>
                    <a:pt x="15" y="64"/>
                  </a:cubicBezTo>
                  <a:cubicBezTo>
                    <a:pt x="15" y="64"/>
                    <a:pt x="15" y="64"/>
                    <a:pt x="15" y="64"/>
                  </a:cubicBezTo>
                  <a:cubicBezTo>
                    <a:pt x="15" y="64"/>
                    <a:pt x="15" y="64"/>
                    <a:pt x="15" y="64"/>
                  </a:cubicBezTo>
                  <a:cubicBezTo>
                    <a:pt x="14" y="64"/>
                    <a:pt x="13" y="63"/>
                    <a:pt x="13" y="63"/>
                  </a:cubicBezTo>
                  <a:cubicBezTo>
                    <a:pt x="13" y="63"/>
                    <a:pt x="13" y="63"/>
                    <a:pt x="13" y="63"/>
                  </a:cubicBezTo>
                  <a:cubicBezTo>
                    <a:pt x="13" y="63"/>
                    <a:pt x="13" y="63"/>
                    <a:pt x="13" y="62"/>
                  </a:cubicBezTo>
                  <a:cubicBezTo>
                    <a:pt x="17" y="57"/>
                    <a:pt x="21" y="51"/>
                    <a:pt x="25" y="46"/>
                  </a:cubicBezTo>
                  <a:cubicBezTo>
                    <a:pt x="25" y="45"/>
                    <a:pt x="25" y="44"/>
                    <a:pt x="25" y="43"/>
                  </a:cubicBezTo>
                  <a:cubicBezTo>
                    <a:pt x="24" y="43"/>
                    <a:pt x="24" y="43"/>
                    <a:pt x="23" y="43"/>
                  </a:cubicBezTo>
                  <a:cubicBezTo>
                    <a:pt x="23" y="43"/>
                    <a:pt x="23" y="43"/>
                    <a:pt x="22" y="43"/>
                  </a:cubicBezTo>
                  <a:cubicBezTo>
                    <a:pt x="19" y="45"/>
                    <a:pt x="16" y="46"/>
                    <a:pt x="12" y="46"/>
                  </a:cubicBezTo>
                  <a:cubicBezTo>
                    <a:pt x="12" y="46"/>
                    <a:pt x="11" y="46"/>
                    <a:pt x="10" y="46"/>
                  </a:cubicBezTo>
                  <a:cubicBezTo>
                    <a:pt x="11" y="43"/>
                    <a:pt x="13" y="41"/>
                    <a:pt x="14" y="39"/>
                  </a:cubicBezTo>
                  <a:cubicBezTo>
                    <a:pt x="18" y="38"/>
                    <a:pt x="21" y="37"/>
                    <a:pt x="23" y="34"/>
                  </a:cubicBezTo>
                  <a:cubicBezTo>
                    <a:pt x="24" y="33"/>
                    <a:pt x="24" y="32"/>
                    <a:pt x="23" y="32"/>
                  </a:cubicBezTo>
                  <a:cubicBezTo>
                    <a:pt x="23" y="31"/>
                    <a:pt x="22" y="31"/>
                    <a:pt x="22" y="31"/>
                  </a:cubicBezTo>
                  <a:cubicBezTo>
                    <a:pt x="22" y="31"/>
                    <a:pt x="21" y="31"/>
                    <a:pt x="21" y="31"/>
                  </a:cubicBezTo>
                  <a:cubicBezTo>
                    <a:pt x="18" y="32"/>
                    <a:pt x="15" y="33"/>
                    <a:pt x="13" y="35"/>
                  </a:cubicBezTo>
                  <a:cubicBezTo>
                    <a:pt x="12" y="35"/>
                    <a:pt x="12" y="35"/>
                    <a:pt x="11" y="35"/>
                  </a:cubicBezTo>
                  <a:cubicBezTo>
                    <a:pt x="11" y="35"/>
                    <a:pt x="11" y="35"/>
                    <a:pt x="11" y="35"/>
                  </a:cubicBezTo>
                  <a:cubicBezTo>
                    <a:pt x="11" y="35"/>
                    <a:pt x="10" y="35"/>
                    <a:pt x="10" y="35"/>
                  </a:cubicBezTo>
                  <a:cubicBezTo>
                    <a:pt x="9" y="35"/>
                    <a:pt x="9" y="35"/>
                    <a:pt x="8" y="35"/>
                  </a:cubicBezTo>
                  <a:cubicBezTo>
                    <a:pt x="8" y="34"/>
                    <a:pt x="8" y="34"/>
                    <a:pt x="8" y="34"/>
                  </a:cubicBezTo>
                  <a:cubicBezTo>
                    <a:pt x="8" y="34"/>
                    <a:pt x="8" y="34"/>
                    <a:pt x="8" y="34"/>
                  </a:cubicBezTo>
                  <a:cubicBezTo>
                    <a:pt x="8" y="34"/>
                    <a:pt x="8" y="33"/>
                    <a:pt x="9" y="32"/>
                  </a:cubicBezTo>
                  <a:cubicBezTo>
                    <a:pt x="13" y="26"/>
                    <a:pt x="18" y="20"/>
                    <a:pt x="23" y="14"/>
                  </a:cubicBezTo>
                  <a:cubicBezTo>
                    <a:pt x="23" y="13"/>
                    <a:pt x="23" y="12"/>
                    <a:pt x="22" y="12"/>
                  </a:cubicBezTo>
                  <a:cubicBezTo>
                    <a:pt x="22" y="11"/>
                    <a:pt x="21" y="11"/>
                    <a:pt x="21" y="11"/>
                  </a:cubicBezTo>
                  <a:cubicBezTo>
                    <a:pt x="21" y="11"/>
                    <a:pt x="20" y="11"/>
                    <a:pt x="20" y="11"/>
                  </a:cubicBezTo>
                  <a:cubicBezTo>
                    <a:pt x="16" y="13"/>
                    <a:pt x="12" y="16"/>
                    <a:pt x="9" y="18"/>
                  </a:cubicBezTo>
                  <a:cubicBezTo>
                    <a:pt x="8" y="18"/>
                    <a:pt x="7" y="19"/>
                    <a:pt x="6" y="19"/>
                  </a:cubicBezTo>
                  <a:cubicBezTo>
                    <a:pt x="6" y="19"/>
                    <a:pt x="6" y="19"/>
                    <a:pt x="6" y="19"/>
                  </a:cubicBezTo>
                  <a:cubicBezTo>
                    <a:pt x="6" y="19"/>
                    <a:pt x="6" y="19"/>
                    <a:pt x="6" y="19"/>
                  </a:cubicBezTo>
                  <a:cubicBezTo>
                    <a:pt x="5" y="19"/>
                    <a:pt x="5" y="19"/>
                    <a:pt x="5" y="18"/>
                  </a:cubicBezTo>
                  <a:cubicBezTo>
                    <a:pt x="5" y="17"/>
                    <a:pt x="4" y="16"/>
                    <a:pt x="4" y="15"/>
                  </a:cubicBezTo>
                  <a:cubicBezTo>
                    <a:pt x="4" y="15"/>
                    <a:pt x="4" y="14"/>
                    <a:pt x="5" y="13"/>
                  </a:cubicBezTo>
                  <a:cubicBezTo>
                    <a:pt x="6" y="10"/>
                    <a:pt x="8" y="6"/>
                    <a:pt x="10" y="3"/>
                  </a:cubicBezTo>
                  <a:cubicBezTo>
                    <a:pt x="11" y="2"/>
                    <a:pt x="11" y="1"/>
                    <a:pt x="10" y="0"/>
                  </a:cubicBezTo>
                  <a:cubicBezTo>
                    <a:pt x="10" y="0"/>
                    <a:pt x="9" y="0"/>
                    <a:pt x="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4" name="Freeform 853"/>
            <p:cNvSpPr>
              <a:spLocks noEditPoints="1"/>
            </p:cNvSpPr>
            <p:nvPr/>
          </p:nvSpPr>
          <p:spPr bwMode="auto">
            <a:xfrm>
              <a:off x="2950975" y="4448233"/>
              <a:ext cx="170259" cy="195350"/>
            </a:xfrm>
            <a:custGeom>
              <a:avLst/>
              <a:gdLst>
                <a:gd name="T0" fmla="*/ 59 w 80"/>
                <a:gd name="T1" fmla="*/ 56 h 92"/>
                <a:gd name="T2" fmla="*/ 50 w 80"/>
                <a:gd name="T3" fmla="*/ 58 h 92"/>
                <a:gd name="T4" fmla="*/ 9 w 80"/>
                <a:gd name="T5" fmla="*/ 78 h 92"/>
                <a:gd name="T6" fmla="*/ 13 w 80"/>
                <a:gd name="T7" fmla="*/ 82 h 92"/>
                <a:gd name="T8" fmla="*/ 67 w 80"/>
                <a:gd name="T9" fmla="*/ 40 h 92"/>
                <a:gd name="T10" fmla="*/ 64 w 80"/>
                <a:gd name="T11" fmla="*/ 42 h 92"/>
                <a:gd name="T12" fmla="*/ 66 w 80"/>
                <a:gd name="T13" fmla="*/ 38 h 92"/>
                <a:gd name="T14" fmla="*/ 47 w 80"/>
                <a:gd name="T15" fmla="*/ 57 h 92"/>
                <a:gd name="T16" fmla="*/ 25 w 80"/>
                <a:gd name="T17" fmla="*/ 34 h 92"/>
                <a:gd name="T18" fmla="*/ 39 w 80"/>
                <a:gd name="T19" fmla="*/ 19 h 92"/>
                <a:gd name="T20" fmla="*/ 37 w 80"/>
                <a:gd name="T21" fmla="*/ 24 h 92"/>
                <a:gd name="T22" fmla="*/ 35 w 80"/>
                <a:gd name="T23" fmla="*/ 31 h 92"/>
                <a:gd name="T24" fmla="*/ 56 w 80"/>
                <a:gd name="T25" fmla="*/ 46 h 92"/>
                <a:gd name="T26" fmla="*/ 57 w 80"/>
                <a:gd name="T27" fmla="*/ 46 h 92"/>
                <a:gd name="T28" fmla="*/ 68 w 80"/>
                <a:gd name="T29" fmla="*/ 44 h 92"/>
                <a:gd name="T30" fmla="*/ 62 w 80"/>
                <a:gd name="T31" fmla="*/ 54 h 92"/>
                <a:gd name="T32" fmla="*/ 59 w 80"/>
                <a:gd name="T33" fmla="*/ 54 h 92"/>
                <a:gd name="T34" fmla="*/ 48 w 80"/>
                <a:gd name="T35" fmla="*/ 57 h 92"/>
                <a:gd name="T36" fmla="*/ 39 w 80"/>
                <a:gd name="T37" fmla="*/ 31 h 92"/>
                <a:gd name="T38" fmla="*/ 57 w 80"/>
                <a:gd name="T39" fmla="*/ 20 h 92"/>
                <a:gd name="T40" fmla="*/ 71 w 80"/>
                <a:gd name="T41" fmla="*/ 25 h 92"/>
                <a:gd name="T42" fmla="*/ 63 w 80"/>
                <a:gd name="T43" fmla="*/ 24 h 92"/>
                <a:gd name="T44" fmla="*/ 62 w 80"/>
                <a:gd name="T45" fmla="*/ 26 h 92"/>
                <a:gd name="T46" fmla="*/ 68 w 80"/>
                <a:gd name="T47" fmla="*/ 28 h 92"/>
                <a:gd name="T48" fmla="*/ 61 w 80"/>
                <a:gd name="T49" fmla="*/ 28 h 92"/>
                <a:gd name="T50" fmla="*/ 66 w 80"/>
                <a:gd name="T51" fmla="*/ 31 h 92"/>
                <a:gd name="T52" fmla="*/ 59 w 80"/>
                <a:gd name="T53" fmla="*/ 31 h 92"/>
                <a:gd name="T54" fmla="*/ 58 w 80"/>
                <a:gd name="T55" fmla="*/ 33 h 92"/>
                <a:gd name="T56" fmla="*/ 65 w 80"/>
                <a:gd name="T57" fmla="*/ 33 h 92"/>
                <a:gd name="T58" fmla="*/ 56 w 80"/>
                <a:gd name="T59" fmla="*/ 35 h 92"/>
                <a:gd name="T60" fmla="*/ 62 w 80"/>
                <a:gd name="T61" fmla="*/ 37 h 92"/>
                <a:gd name="T62" fmla="*/ 55 w 80"/>
                <a:gd name="T63" fmla="*/ 38 h 92"/>
                <a:gd name="T64" fmla="*/ 54 w 80"/>
                <a:gd name="T65" fmla="*/ 39 h 92"/>
                <a:gd name="T66" fmla="*/ 59 w 80"/>
                <a:gd name="T67" fmla="*/ 40 h 92"/>
                <a:gd name="T68" fmla="*/ 52 w 80"/>
                <a:gd name="T69" fmla="*/ 41 h 92"/>
                <a:gd name="T70" fmla="*/ 51 w 80"/>
                <a:gd name="T71" fmla="*/ 42 h 92"/>
                <a:gd name="T72" fmla="*/ 51 w 80"/>
                <a:gd name="T73" fmla="*/ 43 h 92"/>
                <a:gd name="T74" fmla="*/ 54 w 80"/>
                <a:gd name="T75" fmla="*/ 9 h 92"/>
                <a:gd name="T76" fmla="*/ 61 w 80"/>
                <a:gd name="T77" fmla="*/ 4 h 92"/>
                <a:gd name="T78" fmla="*/ 72 w 80"/>
                <a:gd name="T79" fmla="*/ 8 h 92"/>
                <a:gd name="T80" fmla="*/ 70 w 80"/>
                <a:gd name="T81" fmla="*/ 20 h 92"/>
                <a:gd name="T82" fmla="*/ 60 w 80"/>
                <a:gd name="T83" fmla="*/ 0 h 92"/>
                <a:gd name="T84" fmla="*/ 52 w 80"/>
                <a:gd name="T85" fmla="*/ 3 h 92"/>
                <a:gd name="T86" fmla="*/ 39 w 80"/>
                <a:gd name="T87" fmla="*/ 15 h 92"/>
                <a:gd name="T88" fmla="*/ 22 w 80"/>
                <a:gd name="T89" fmla="*/ 34 h 92"/>
                <a:gd name="T90" fmla="*/ 6 w 80"/>
                <a:gd name="T91" fmla="*/ 76 h 92"/>
                <a:gd name="T92" fmla="*/ 3 w 80"/>
                <a:gd name="T93" fmla="*/ 84 h 92"/>
                <a:gd name="T94" fmla="*/ 2 w 80"/>
                <a:gd name="T95" fmla="*/ 92 h 92"/>
                <a:gd name="T96" fmla="*/ 16 w 80"/>
                <a:gd name="T97" fmla="*/ 85 h 92"/>
                <a:gd name="T98" fmla="*/ 52 w 80"/>
                <a:gd name="T99" fmla="*/ 61 h 92"/>
                <a:gd name="T100" fmla="*/ 71 w 80"/>
                <a:gd name="T101" fmla="*/ 44 h 92"/>
                <a:gd name="T102" fmla="*/ 79 w 80"/>
                <a:gd name="T103" fmla="*/ 18 h 92"/>
                <a:gd name="T104" fmla="*/ 60 w 80"/>
                <a:gd name="T10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 h="92">
                  <a:moveTo>
                    <a:pt x="50" y="58"/>
                  </a:moveTo>
                  <a:cubicBezTo>
                    <a:pt x="50" y="58"/>
                    <a:pt x="50" y="58"/>
                    <a:pt x="50" y="58"/>
                  </a:cubicBezTo>
                  <a:cubicBezTo>
                    <a:pt x="53" y="57"/>
                    <a:pt x="56" y="57"/>
                    <a:pt x="59" y="56"/>
                  </a:cubicBezTo>
                  <a:cubicBezTo>
                    <a:pt x="58" y="57"/>
                    <a:pt x="56" y="57"/>
                    <a:pt x="55" y="58"/>
                  </a:cubicBezTo>
                  <a:cubicBezTo>
                    <a:pt x="54" y="57"/>
                    <a:pt x="54" y="57"/>
                    <a:pt x="54" y="57"/>
                  </a:cubicBezTo>
                  <a:cubicBezTo>
                    <a:pt x="53" y="57"/>
                    <a:pt x="51" y="57"/>
                    <a:pt x="50" y="58"/>
                  </a:cubicBezTo>
                  <a:moveTo>
                    <a:pt x="6" y="86"/>
                  </a:moveTo>
                  <a:cubicBezTo>
                    <a:pt x="6" y="86"/>
                    <a:pt x="6" y="86"/>
                    <a:pt x="6" y="86"/>
                  </a:cubicBezTo>
                  <a:cubicBezTo>
                    <a:pt x="7" y="83"/>
                    <a:pt x="8" y="80"/>
                    <a:pt x="9" y="78"/>
                  </a:cubicBezTo>
                  <a:cubicBezTo>
                    <a:pt x="11" y="76"/>
                    <a:pt x="22" y="63"/>
                    <a:pt x="30" y="53"/>
                  </a:cubicBezTo>
                  <a:cubicBezTo>
                    <a:pt x="32" y="54"/>
                    <a:pt x="33" y="55"/>
                    <a:pt x="35" y="56"/>
                  </a:cubicBezTo>
                  <a:cubicBezTo>
                    <a:pt x="13" y="82"/>
                    <a:pt x="13" y="82"/>
                    <a:pt x="13" y="82"/>
                  </a:cubicBezTo>
                  <a:cubicBezTo>
                    <a:pt x="6" y="86"/>
                    <a:pt x="6" y="86"/>
                    <a:pt x="6" y="86"/>
                  </a:cubicBezTo>
                  <a:moveTo>
                    <a:pt x="64" y="42"/>
                  </a:moveTo>
                  <a:cubicBezTo>
                    <a:pt x="65" y="41"/>
                    <a:pt x="66" y="41"/>
                    <a:pt x="67" y="40"/>
                  </a:cubicBezTo>
                  <a:cubicBezTo>
                    <a:pt x="67" y="41"/>
                    <a:pt x="67" y="41"/>
                    <a:pt x="67" y="41"/>
                  </a:cubicBezTo>
                  <a:cubicBezTo>
                    <a:pt x="67" y="41"/>
                    <a:pt x="67" y="41"/>
                    <a:pt x="67" y="41"/>
                  </a:cubicBezTo>
                  <a:cubicBezTo>
                    <a:pt x="66" y="41"/>
                    <a:pt x="65" y="41"/>
                    <a:pt x="64" y="42"/>
                  </a:cubicBezTo>
                  <a:moveTo>
                    <a:pt x="65" y="39"/>
                  </a:moveTo>
                  <a:cubicBezTo>
                    <a:pt x="65" y="39"/>
                    <a:pt x="66" y="38"/>
                    <a:pt x="66" y="38"/>
                  </a:cubicBezTo>
                  <a:cubicBezTo>
                    <a:pt x="66" y="38"/>
                    <a:pt x="66" y="38"/>
                    <a:pt x="66" y="38"/>
                  </a:cubicBezTo>
                  <a:cubicBezTo>
                    <a:pt x="66" y="39"/>
                    <a:pt x="65" y="39"/>
                    <a:pt x="65" y="39"/>
                  </a:cubicBezTo>
                  <a:moveTo>
                    <a:pt x="48" y="57"/>
                  </a:moveTo>
                  <a:cubicBezTo>
                    <a:pt x="47" y="57"/>
                    <a:pt x="47" y="57"/>
                    <a:pt x="47" y="57"/>
                  </a:cubicBezTo>
                  <a:cubicBezTo>
                    <a:pt x="41" y="56"/>
                    <a:pt x="34" y="52"/>
                    <a:pt x="31" y="48"/>
                  </a:cubicBezTo>
                  <a:cubicBezTo>
                    <a:pt x="27" y="44"/>
                    <a:pt x="25" y="39"/>
                    <a:pt x="25" y="34"/>
                  </a:cubicBezTo>
                  <a:cubicBezTo>
                    <a:pt x="25" y="34"/>
                    <a:pt x="25" y="34"/>
                    <a:pt x="25" y="34"/>
                  </a:cubicBezTo>
                  <a:cubicBezTo>
                    <a:pt x="25" y="29"/>
                    <a:pt x="27" y="24"/>
                    <a:pt x="31" y="22"/>
                  </a:cubicBezTo>
                  <a:cubicBezTo>
                    <a:pt x="33" y="20"/>
                    <a:pt x="36" y="19"/>
                    <a:pt x="39" y="19"/>
                  </a:cubicBezTo>
                  <a:cubicBezTo>
                    <a:pt x="39" y="19"/>
                    <a:pt x="39" y="19"/>
                    <a:pt x="39" y="19"/>
                  </a:cubicBezTo>
                  <a:cubicBezTo>
                    <a:pt x="39" y="19"/>
                    <a:pt x="40" y="19"/>
                    <a:pt x="40" y="19"/>
                  </a:cubicBezTo>
                  <a:cubicBezTo>
                    <a:pt x="40" y="20"/>
                    <a:pt x="39" y="22"/>
                    <a:pt x="38" y="23"/>
                  </a:cubicBezTo>
                  <a:cubicBezTo>
                    <a:pt x="37" y="23"/>
                    <a:pt x="37" y="23"/>
                    <a:pt x="37" y="24"/>
                  </a:cubicBezTo>
                  <a:cubicBezTo>
                    <a:pt x="37" y="24"/>
                    <a:pt x="36" y="25"/>
                    <a:pt x="36" y="25"/>
                  </a:cubicBezTo>
                  <a:cubicBezTo>
                    <a:pt x="36" y="26"/>
                    <a:pt x="36" y="26"/>
                    <a:pt x="36" y="26"/>
                  </a:cubicBezTo>
                  <a:cubicBezTo>
                    <a:pt x="35" y="27"/>
                    <a:pt x="35" y="29"/>
                    <a:pt x="35" y="31"/>
                  </a:cubicBezTo>
                  <a:cubicBezTo>
                    <a:pt x="35" y="35"/>
                    <a:pt x="37" y="40"/>
                    <a:pt x="40" y="43"/>
                  </a:cubicBezTo>
                  <a:cubicBezTo>
                    <a:pt x="43" y="46"/>
                    <a:pt x="47" y="47"/>
                    <a:pt x="51" y="47"/>
                  </a:cubicBezTo>
                  <a:cubicBezTo>
                    <a:pt x="53" y="47"/>
                    <a:pt x="54" y="47"/>
                    <a:pt x="56" y="46"/>
                  </a:cubicBezTo>
                  <a:cubicBezTo>
                    <a:pt x="56" y="46"/>
                    <a:pt x="56" y="46"/>
                    <a:pt x="56" y="46"/>
                  </a:cubicBezTo>
                  <a:cubicBezTo>
                    <a:pt x="57" y="46"/>
                    <a:pt x="57" y="46"/>
                    <a:pt x="57" y="46"/>
                  </a:cubicBezTo>
                  <a:cubicBezTo>
                    <a:pt x="57" y="46"/>
                    <a:pt x="57" y="46"/>
                    <a:pt x="57" y="46"/>
                  </a:cubicBezTo>
                  <a:cubicBezTo>
                    <a:pt x="61" y="45"/>
                    <a:pt x="64" y="44"/>
                    <a:pt x="67" y="42"/>
                  </a:cubicBezTo>
                  <a:cubicBezTo>
                    <a:pt x="68" y="42"/>
                    <a:pt x="68" y="42"/>
                    <a:pt x="68" y="42"/>
                  </a:cubicBezTo>
                  <a:cubicBezTo>
                    <a:pt x="68" y="43"/>
                    <a:pt x="68" y="43"/>
                    <a:pt x="68" y="44"/>
                  </a:cubicBezTo>
                  <a:cubicBezTo>
                    <a:pt x="68" y="48"/>
                    <a:pt x="66" y="52"/>
                    <a:pt x="63" y="54"/>
                  </a:cubicBezTo>
                  <a:cubicBezTo>
                    <a:pt x="63" y="54"/>
                    <a:pt x="63" y="54"/>
                    <a:pt x="62" y="55"/>
                  </a:cubicBezTo>
                  <a:cubicBezTo>
                    <a:pt x="62" y="54"/>
                    <a:pt x="62" y="54"/>
                    <a:pt x="62" y="54"/>
                  </a:cubicBezTo>
                  <a:cubicBezTo>
                    <a:pt x="62" y="54"/>
                    <a:pt x="62" y="54"/>
                    <a:pt x="61" y="54"/>
                  </a:cubicBezTo>
                  <a:cubicBezTo>
                    <a:pt x="61" y="54"/>
                    <a:pt x="61" y="54"/>
                    <a:pt x="61" y="54"/>
                  </a:cubicBezTo>
                  <a:cubicBezTo>
                    <a:pt x="60" y="54"/>
                    <a:pt x="60" y="54"/>
                    <a:pt x="59" y="54"/>
                  </a:cubicBezTo>
                  <a:cubicBezTo>
                    <a:pt x="56" y="55"/>
                    <a:pt x="52" y="56"/>
                    <a:pt x="48" y="56"/>
                  </a:cubicBezTo>
                  <a:cubicBezTo>
                    <a:pt x="48" y="56"/>
                    <a:pt x="47" y="57"/>
                    <a:pt x="48" y="57"/>
                  </a:cubicBezTo>
                  <a:cubicBezTo>
                    <a:pt x="48" y="57"/>
                    <a:pt x="48" y="57"/>
                    <a:pt x="48" y="57"/>
                  </a:cubicBezTo>
                  <a:moveTo>
                    <a:pt x="51" y="43"/>
                  </a:moveTo>
                  <a:cubicBezTo>
                    <a:pt x="48" y="43"/>
                    <a:pt x="45" y="42"/>
                    <a:pt x="42" y="40"/>
                  </a:cubicBezTo>
                  <a:cubicBezTo>
                    <a:pt x="40" y="38"/>
                    <a:pt x="39" y="34"/>
                    <a:pt x="39" y="31"/>
                  </a:cubicBezTo>
                  <a:cubicBezTo>
                    <a:pt x="39" y="30"/>
                    <a:pt x="39" y="28"/>
                    <a:pt x="40" y="27"/>
                  </a:cubicBezTo>
                  <a:cubicBezTo>
                    <a:pt x="44" y="21"/>
                    <a:pt x="47" y="16"/>
                    <a:pt x="51" y="10"/>
                  </a:cubicBezTo>
                  <a:cubicBezTo>
                    <a:pt x="51" y="14"/>
                    <a:pt x="54" y="17"/>
                    <a:pt x="57" y="20"/>
                  </a:cubicBezTo>
                  <a:cubicBezTo>
                    <a:pt x="61" y="23"/>
                    <a:pt x="66" y="24"/>
                    <a:pt x="70" y="24"/>
                  </a:cubicBezTo>
                  <a:cubicBezTo>
                    <a:pt x="70" y="24"/>
                    <a:pt x="71" y="24"/>
                    <a:pt x="72" y="24"/>
                  </a:cubicBezTo>
                  <a:cubicBezTo>
                    <a:pt x="71" y="24"/>
                    <a:pt x="71" y="25"/>
                    <a:pt x="71" y="25"/>
                  </a:cubicBezTo>
                  <a:cubicBezTo>
                    <a:pt x="70" y="25"/>
                    <a:pt x="70" y="25"/>
                    <a:pt x="70" y="25"/>
                  </a:cubicBezTo>
                  <a:cubicBezTo>
                    <a:pt x="69" y="25"/>
                    <a:pt x="69" y="25"/>
                    <a:pt x="68" y="25"/>
                  </a:cubicBezTo>
                  <a:cubicBezTo>
                    <a:pt x="66" y="25"/>
                    <a:pt x="65" y="25"/>
                    <a:pt x="63" y="24"/>
                  </a:cubicBezTo>
                  <a:cubicBezTo>
                    <a:pt x="63" y="24"/>
                    <a:pt x="63" y="24"/>
                    <a:pt x="63" y="24"/>
                  </a:cubicBezTo>
                  <a:cubicBezTo>
                    <a:pt x="62" y="24"/>
                    <a:pt x="62" y="25"/>
                    <a:pt x="62" y="25"/>
                  </a:cubicBezTo>
                  <a:cubicBezTo>
                    <a:pt x="62" y="25"/>
                    <a:pt x="62" y="26"/>
                    <a:pt x="62" y="26"/>
                  </a:cubicBezTo>
                  <a:cubicBezTo>
                    <a:pt x="64" y="26"/>
                    <a:pt x="66" y="27"/>
                    <a:pt x="68" y="27"/>
                  </a:cubicBezTo>
                  <a:cubicBezTo>
                    <a:pt x="69" y="27"/>
                    <a:pt x="69" y="27"/>
                    <a:pt x="70" y="27"/>
                  </a:cubicBezTo>
                  <a:cubicBezTo>
                    <a:pt x="69" y="27"/>
                    <a:pt x="69" y="28"/>
                    <a:pt x="68" y="28"/>
                  </a:cubicBezTo>
                  <a:cubicBezTo>
                    <a:pt x="66" y="28"/>
                    <a:pt x="64" y="28"/>
                    <a:pt x="62" y="27"/>
                  </a:cubicBezTo>
                  <a:cubicBezTo>
                    <a:pt x="62" y="27"/>
                    <a:pt x="62" y="27"/>
                    <a:pt x="62" y="27"/>
                  </a:cubicBezTo>
                  <a:cubicBezTo>
                    <a:pt x="61" y="27"/>
                    <a:pt x="61" y="27"/>
                    <a:pt x="61" y="28"/>
                  </a:cubicBezTo>
                  <a:cubicBezTo>
                    <a:pt x="61" y="28"/>
                    <a:pt x="61" y="29"/>
                    <a:pt x="61" y="29"/>
                  </a:cubicBezTo>
                  <a:cubicBezTo>
                    <a:pt x="63" y="29"/>
                    <a:pt x="65" y="30"/>
                    <a:pt x="67" y="30"/>
                  </a:cubicBezTo>
                  <a:cubicBezTo>
                    <a:pt x="67" y="30"/>
                    <a:pt x="67" y="31"/>
                    <a:pt x="66" y="31"/>
                  </a:cubicBezTo>
                  <a:cubicBezTo>
                    <a:pt x="66" y="31"/>
                    <a:pt x="66" y="31"/>
                    <a:pt x="66" y="31"/>
                  </a:cubicBezTo>
                  <a:cubicBezTo>
                    <a:pt x="65" y="31"/>
                    <a:pt x="64" y="31"/>
                    <a:pt x="63" y="31"/>
                  </a:cubicBezTo>
                  <a:cubicBezTo>
                    <a:pt x="62" y="31"/>
                    <a:pt x="60" y="31"/>
                    <a:pt x="59" y="31"/>
                  </a:cubicBezTo>
                  <a:cubicBezTo>
                    <a:pt x="59" y="31"/>
                    <a:pt x="59" y="31"/>
                    <a:pt x="59" y="31"/>
                  </a:cubicBezTo>
                  <a:cubicBezTo>
                    <a:pt x="58" y="31"/>
                    <a:pt x="58" y="31"/>
                    <a:pt x="58" y="32"/>
                  </a:cubicBezTo>
                  <a:cubicBezTo>
                    <a:pt x="58" y="32"/>
                    <a:pt x="58" y="33"/>
                    <a:pt x="58" y="33"/>
                  </a:cubicBezTo>
                  <a:cubicBezTo>
                    <a:pt x="58" y="33"/>
                    <a:pt x="58" y="33"/>
                    <a:pt x="58" y="33"/>
                  </a:cubicBezTo>
                  <a:cubicBezTo>
                    <a:pt x="60" y="33"/>
                    <a:pt x="62" y="33"/>
                    <a:pt x="63" y="33"/>
                  </a:cubicBezTo>
                  <a:cubicBezTo>
                    <a:pt x="64" y="33"/>
                    <a:pt x="64" y="33"/>
                    <a:pt x="65" y="33"/>
                  </a:cubicBezTo>
                  <a:cubicBezTo>
                    <a:pt x="64" y="34"/>
                    <a:pt x="64" y="35"/>
                    <a:pt x="63" y="35"/>
                  </a:cubicBezTo>
                  <a:cubicBezTo>
                    <a:pt x="61" y="35"/>
                    <a:pt x="59" y="35"/>
                    <a:pt x="56" y="35"/>
                  </a:cubicBezTo>
                  <a:cubicBezTo>
                    <a:pt x="56" y="35"/>
                    <a:pt x="56" y="35"/>
                    <a:pt x="56" y="35"/>
                  </a:cubicBezTo>
                  <a:cubicBezTo>
                    <a:pt x="56" y="35"/>
                    <a:pt x="55" y="35"/>
                    <a:pt x="55" y="36"/>
                  </a:cubicBezTo>
                  <a:cubicBezTo>
                    <a:pt x="55" y="36"/>
                    <a:pt x="55" y="36"/>
                    <a:pt x="56" y="37"/>
                  </a:cubicBezTo>
                  <a:cubicBezTo>
                    <a:pt x="58" y="37"/>
                    <a:pt x="60" y="37"/>
                    <a:pt x="62" y="37"/>
                  </a:cubicBezTo>
                  <a:cubicBezTo>
                    <a:pt x="61" y="38"/>
                    <a:pt x="61" y="38"/>
                    <a:pt x="60" y="39"/>
                  </a:cubicBezTo>
                  <a:cubicBezTo>
                    <a:pt x="60" y="39"/>
                    <a:pt x="60" y="39"/>
                    <a:pt x="60" y="39"/>
                  </a:cubicBezTo>
                  <a:cubicBezTo>
                    <a:pt x="59" y="39"/>
                    <a:pt x="57" y="39"/>
                    <a:pt x="55" y="38"/>
                  </a:cubicBezTo>
                  <a:cubicBezTo>
                    <a:pt x="55" y="38"/>
                    <a:pt x="55" y="38"/>
                    <a:pt x="55" y="38"/>
                  </a:cubicBezTo>
                  <a:cubicBezTo>
                    <a:pt x="55" y="38"/>
                    <a:pt x="54" y="38"/>
                    <a:pt x="54" y="38"/>
                  </a:cubicBezTo>
                  <a:cubicBezTo>
                    <a:pt x="54" y="38"/>
                    <a:pt x="54" y="39"/>
                    <a:pt x="54" y="39"/>
                  </a:cubicBezTo>
                  <a:cubicBezTo>
                    <a:pt x="54" y="39"/>
                    <a:pt x="54" y="39"/>
                    <a:pt x="54" y="39"/>
                  </a:cubicBezTo>
                  <a:cubicBezTo>
                    <a:pt x="55" y="40"/>
                    <a:pt x="55" y="40"/>
                    <a:pt x="55" y="40"/>
                  </a:cubicBezTo>
                  <a:cubicBezTo>
                    <a:pt x="56" y="40"/>
                    <a:pt x="57" y="40"/>
                    <a:pt x="59" y="40"/>
                  </a:cubicBezTo>
                  <a:cubicBezTo>
                    <a:pt x="58" y="41"/>
                    <a:pt x="58" y="41"/>
                    <a:pt x="58" y="41"/>
                  </a:cubicBezTo>
                  <a:cubicBezTo>
                    <a:pt x="57" y="42"/>
                    <a:pt x="57" y="42"/>
                    <a:pt x="57" y="42"/>
                  </a:cubicBezTo>
                  <a:cubicBezTo>
                    <a:pt x="55" y="42"/>
                    <a:pt x="53" y="41"/>
                    <a:pt x="52" y="41"/>
                  </a:cubicBezTo>
                  <a:cubicBezTo>
                    <a:pt x="52" y="41"/>
                    <a:pt x="52" y="41"/>
                    <a:pt x="52" y="41"/>
                  </a:cubicBezTo>
                  <a:cubicBezTo>
                    <a:pt x="51" y="41"/>
                    <a:pt x="51" y="41"/>
                    <a:pt x="51" y="41"/>
                  </a:cubicBezTo>
                  <a:cubicBezTo>
                    <a:pt x="51" y="42"/>
                    <a:pt x="51" y="42"/>
                    <a:pt x="51" y="42"/>
                  </a:cubicBezTo>
                  <a:cubicBezTo>
                    <a:pt x="52" y="43"/>
                    <a:pt x="53" y="43"/>
                    <a:pt x="54" y="43"/>
                  </a:cubicBezTo>
                  <a:cubicBezTo>
                    <a:pt x="53" y="43"/>
                    <a:pt x="52" y="43"/>
                    <a:pt x="51" y="43"/>
                  </a:cubicBezTo>
                  <a:cubicBezTo>
                    <a:pt x="51" y="43"/>
                    <a:pt x="51" y="43"/>
                    <a:pt x="51" y="43"/>
                  </a:cubicBezTo>
                  <a:moveTo>
                    <a:pt x="70" y="20"/>
                  </a:moveTo>
                  <a:cubicBezTo>
                    <a:pt x="67" y="20"/>
                    <a:pt x="63" y="19"/>
                    <a:pt x="59" y="17"/>
                  </a:cubicBezTo>
                  <a:cubicBezTo>
                    <a:pt x="56" y="15"/>
                    <a:pt x="54" y="12"/>
                    <a:pt x="54" y="9"/>
                  </a:cubicBezTo>
                  <a:cubicBezTo>
                    <a:pt x="54" y="7"/>
                    <a:pt x="55" y="6"/>
                    <a:pt x="55" y="5"/>
                  </a:cubicBezTo>
                  <a:cubicBezTo>
                    <a:pt x="57" y="4"/>
                    <a:pt x="59" y="4"/>
                    <a:pt x="60" y="4"/>
                  </a:cubicBezTo>
                  <a:cubicBezTo>
                    <a:pt x="60" y="4"/>
                    <a:pt x="61" y="4"/>
                    <a:pt x="61" y="4"/>
                  </a:cubicBezTo>
                  <a:cubicBezTo>
                    <a:pt x="65" y="4"/>
                    <a:pt x="69" y="5"/>
                    <a:pt x="72" y="8"/>
                  </a:cubicBezTo>
                  <a:cubicBezTo>
                    <a:pt x="73" y="7"/>
                    <a:pt x="73" y="7"/>
                    <a:pt x="73" y="7"/>
                  </a:cubicBezTo>
                  <a:cubicBezTo>
                    <a:pt x="72" y="8"/>
                    <a:pt x="72" y="8"/>
                    <a:pt x="72" y="8"/>
                  </a:cubicBezTo>
                  <a:cubicBezTo>
                    <a:pt x="75" y="11"/>
                    <a:pt x="76" y="14"/>
                    <a:pt x="76" y="15"/>
                  </a:cubicBezTo>
                  <a:cubicBezTo>
                    <a:pt x="76" y="17"/>
                    <a:pt x="75" y="19"/>
                    <a:pt x="74" y="19"/>
                  </a:cubicBezTo>
                  <a:cubicBezTo>
                    <a:pt x="73" y="20"/>
                    <a:pt x="72" y="20"/>
                    <a:pt x="70" y="20"/>
                  </a:cubicBezTo>
                  <a:cubicBezTo>
                    <a:pt x="70" y="20"/>
                    <a:pt x="70" y="20"/>
                    <a:pt x="70" y="20"/>
                  </a:cubicBezTo>
                  <a:cubicBezTo>
                    <a:pt x="70" y="20"/>
                    <a:pt x="70" y="20"/>
                    <a:pt x="70" y="20"/>
                  </a:cubicBezTo>
                  <a:moveTo>
                    <a:pt x="60" y="0"/>
                  </a:moveTo>
                  <a:cubicBezTo>
                    <a:pt x="58" y="0"/>
                    <a:pt x="56" y="0"/>
                    <a:pt x="53" y="1"/>
                  </a:cubicBezTo>
                  <a:cubicBezTo>
                    <a:pt x="53" y="2"/>
                    <a:pt x="53" y="2"/>
                    <a:pt x="53" y="2"/>
                  </a:cubicBezTo>
                  <a:cubicBezTo>
                    <a:pt x="52" y="3"/>
                    <a:pt x="52" y="3"/>
                    <a:pt x="52" y="3"/>
                  </a:cubicBezTo>
                  <a:cubicBezTo>
                    <a:pt x="52" y="3"/>
                    <a:pt x="52" y="3"/>
                    <a:pt x="52" y="3"/>
                  </a:cubicBezTo>
                  <a:cubicBezTo>
                    <a:pt x="48" y="8"/>
                    <a:pt x="45" y="12"/>
                    <a:pt x="43" y="16"/>
                  </a:cubicBezTo>
                  <a:cubicBezTo>
                    <a:pt x="41" y="16"/>
                    <a:pt x="40" y="15"/>
                    <a:pt x="39" y="15"/>
                  </a:cubicBezTo>
                  <a:cubicBezTo>
                    <a:pt x="35" y="15"/>
                    <a:pt x="32" y="17"/>
                    <a:pt x="29" y="19"/>
                  </a:cubicBezTo>
                  <a:cubicBezTo>
                    <a:pt x="24" y="22"/>
                    <a:pt x="22" y="28"/>
                    <a:pt x="22" y="34"/>
                  </a:cubicBezTo>
                  <a:cubicBezTo>
                    <a:pt x="22" y="34"/>
                    <a:pt x="22" y="34"/>
                    <a:pt x="22" y="34"/>
                  </a:cubicBezTo>
                  <a:cubicBezTo>
                    <a:pt x="22" y="40"/>
                    <a:pt x="24" y="45"/>
                    <a:pt x="28" y="50"/>
                  </a:cubicBezTo>
                  <a:cubicBezTo>
                    <a:pt x="23" y="55"/>
                    <a:pt x="18" y="61"/>
                    <a:pt x="14" y="66"/>
                  </a:cubicBezTo>
                  <a:cubicBezTo>
                    <a:pt x="10" y="72"/>
                    <a:pt x="6" y="76"/>
                    <a:pt x="6" y="76"/>
                  </a:cubicBezTo>
                  <a:cubicBezTo>
                    <a:pt x="6" y="76"/>
                    <a:pt x="6" y="76"/>
                    <a:pt x="6" y="76"/>
                  </a:cubicBezTo>
                  <a:cubicBezTo>
                    <a:pt x="6" y="76"/>
                    <a:pt x="6" y="76"/>
                    <a:pt x="6" y="76"/>
                  </a:cubicBezTo>
                  <a:cubicBezTo>
                    <a:pt x="5" y="78"/>
                    <a:pt x="4" y="81"/>
                    <a:pt x="3" y="84"/>
                  </a:cubicBezTo>
                  <a:cubicBezTo>
                    <a:pt x="1" y="87"/>
                    <a:pt x="1" y="90"/>
                    <a:pt x="1" y="90"/>
                  </a:cubicBezTo>
                  <a:cubicBezTo>
                    <a:pt x="0" y="90"/>
                    <a:pt x="1" y="91"/>
                    <a:pt x="1" y="92"/>
                  </a:cubicBezTo>
                  <a:cubicBezTo>
                    <a:pt x="2" y="92"/>
                    <a:pt x="2" y="92"/>
                    <a:pt x="2" y="92"/>
                  </a:cubicBezTo>
                  <a:cubicBezTo>
                    <a:pt x="3" y="92"/>
                    <a:pt x="3" y="92"/>
                    <a:pt x="3" y="92"/>
                  </a:cubicBezTo>
                  <a:cubicBezTo>
                    <a:pt x="15" y="85"/>
                    <a:pt x="15" y="85"/>
                    <a:pt x="15" y="85"/>
                  </a:cubicBezTo>
                  <a:cubicBezTo>
                    <a:pt x="16" y="85"/>
                    <a:pt x="16" y="85"/>
                    <a:pt x="16" y="85"/>
                  </a:cubicBezTo>
                  <a:cubicBezTo>
                    <a:pt x="38" y="58"/>
                    <a:pt x="38" y="58"/>
                    <a:pt x="38" y="58"/>
                  </a:cubicBezTo>
                  <a:cubicBezTo>
                    <a:pt x="41" y="59"/>
                    <a:pt x="44" y="60"/>
                    <a:pt x="46" y="61"/>
                  </a:cubicBezTo>
                  <a:cubicBezTo>
                    <a:pt x="48" y="61"/>
                    <a:pt x="50" y="61"/>
                    <a:pt x="52" y="61"/>
                  </a:cubicBezTo>
                  <a:cubicBezTo>
                    <a:pt x="52" y="61"/>
                    <a:pt x="52" y="61"/>
                    <a:pt x="52" y="61"/>
                  </a:cubicBezTo>
                  <a:cubicBezTo>
                    <a:pt x="57" y="61"/>
                    <a:pt x="62" y="60"/>
                    <a:pt x="66" y="57"/>
                  </a:cubicBezTo>
                  <a:cubicBezTo>
                    <a:pt x="69" y="53"/>
                    <a:pt x="71" y="49"/>
                    <a:pt x="71" y="44"/>
                  </a:cubicBezTo>
                  <a:cubicBezTo>
                    <a:pt x="71" y="41"/>
                    <a:pt x="70" y="37"/>
                    <a:pt x="68" y="35"/>
                  </a:cubicBezTo>
                  <a:cubicBezTo>
                    <a:pt x="72" y="30"/>
                    <a:pt x="75" y="25"/>
                    <a:pt x="79" y="20"/>
                  </a:cubicBezTo>
                  <a:cubicBezTo>
                    <a:pt x="79" y="20"/>
                    <a:pt x="79" y="19"/>
                    <a:pt x="79" y="18"/>
                  </a:cubicBezTo>
                  <a:cubicBezTo>
                    <a:pt x="79" y="17"/>
                    <a:pt x="80" y="16"/>
                    <a:pt x="80" y="15"/>
                  </a:cubicBezTo>
                  <a:cubicBezTo>
                    <a:pt x="80" y="12"/>
                    <a:pt x="78" y="9"/>
                    <a:pt x="74" y="6"/>
                  </a:cubicBezTo>
                  <a:cubicBezTo>
                    <a:pt x="71" y="2"/>
                    <a:pt x="66" y="0"/>
                    <a:pt x="6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5" name="Freeform 854"/>
            <p:cNvSpPr>
              <a:spLocks/>
            </p:cNvSpPr>
            <p:nvPr/>
          </p:nvSpPr>
          <p:spPr bwMode="auto">
            <a:xfrm>
              <a:off x="3063883" y="4543220"/>
              <a:ext cx="31364" cy="8961"/>
            </a:xfrm>
            <a:custGeom>
              <a:avLst/>
              <a:gdLst>
                <a:gd name="T0" fmla="*/ 14 w 15"/>
                <a:gd name="T1" fmla="*/ 0 h 4"/>
                <a:gd name="T2" fmla="*/ 13 w 15"/>
                <a:gd name="T3" fmla="*/ 0 h 4"/>
                <a:gd name="T4" fmla="*/ 1 w 15"/>
                <a:gd name="T5" fmla="*/ 3 h 4"/>
                <a:gd name="T6" fmla="*/ 0 w 15"/>
                <a:gd name="T7" fmla="*/ 4 h 4"/>
                <a:gd name="T8" fmla="*/ 1 w 15"/>
                <a:gd name="T9" fmla="*/ 4 h 4"/>
                <a:gd name="T10" fmla="*/ 1 w 15"/>
                <a:gd name="T11" fmla="*/ 4 h 4"/>
                <a:gd name="T12" fmla="*/ 14 w 15"/>
                <a:gd name="T13" fmla="*/ 1 h 4"/>
                <a:gd name="T14" fmla="*/ 14 w 15"/>
                <a:gd name="T15" fmla="*/ 0 h 4"/>
                <a:gd name="T16" fmla="*/ 14 w 1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4" y="0"/>
                  </a:moveTo>
                  <a:cubicBezTo>
                    <a:pt x="13" y="0"/>
                    <a:pt x="13" y="0"/>
                    <a:pt x="13" y="0"/>
                  </a:cubicBezTo>
                  <a:cubicBezTo>
                    <a:pt x="9" y="1"/>
                    <a:pt x="5" y="2"/>
                    <a:pt x="1" y="3"/>
                  </a:cubicBezTo>
                  <a:cubicBezTo>
                    <a:pt x="1" y="3"/>
                    <a:pt x="0" y="3"/>
                    <a:pt x="0" y="4"/>
                  </a:cubicBezTo>
                  <a:cubicBezTo>
                    <a:pt x="0" y="4"/>
                    <a:pt x="1" y="4"/>
                    <a:pt x="1" y="4"/>
                  </a:cubicBezTo>
                  <a:cubicBezTo>
                    <a:pt x="1" y="4"/>
                    <a:pt x="1" y="4"/>
                    <a:pt x="1" y="4"/>
                  </a:cubicBezTo>
                  <a:cubicBezTo>
                    <a:pt x="6" y="4"/>
                    <a:pt x="10" y="3"/>
                    <a:pt x="14" y="1"/>
                  </a:cubicBezTo>
                  <a:cubicBezTo>
                    <a:pt x="14" y="1"/>
                    <a:pt x="15" y="0"/>
                    <a:pt x="14" y="0"/>
                  </a:cubicBezTo>
                  <a:cubicBezTo>
                    <a:pt x="14" y="0"/>
                    <a:pt x="14" y="0"/>
                    <a:pt x="1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6" name="Freeform 855"/>
            <p:cNvSpPr>
              <a:spLocks/>
            </p:cNvSpPr>
            <p:nvPr/>
          </p:nvSpPr>
          <p:spPr bwMode="auto">
            <a:xfrm>
              <a:off x="3061195" y="4552181"/>
              <a:ext cx="30467" cy="8065"/>
            </a:xfrm>
            <a:custGeom>
              <a:avLst/>
              <a:gdLst>
                <a:gd name="T0" fmla="*/ 13 w 14"/>
                <a:gd name="T1" fmla="*/ 0 h 4"/>
                <a:gd name="T2" fmla="*/ 13 w 14"/>
                <a:gd name="T3" fmla="*/ 0 h 4"/>
                <a:gd name="T4" fmla="*/ 1 w 14"/>
                <a:gd name="T5" fmla="*/ 3 h 4"/>
                <a:gd name="T6" fmla="*/ 0 w 14"/>
                <a:gd name="T7" fmla="*/ 4 h 4"/>
                <a:gd name="T8" fmla="*/ 1 w 14"/>
                <a:gd name="T9" fmla="*/ 4 h 4"/>
                <a:gd name="T10" fmla="*/ 1 w 14"/>
                <a:gd name="T11" fmla="*/ 4 h 4"/>
                <a:gd name="T12" fmla="*/ 13 w 14"/>
                <a:gd name="T13" fmla="*/ 2 h 4"/>
                <a:gd name="T14" fmla="*/ 14 w 14"/>
                <a:gd name="T15" fmla="*/ 1 h 4"/>
                <a:gd name="T16" fmla="*/ 13 w 1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3" y="0"/>
                  </a:moveTo>
                  <a:cubicBezTo>
                    <a:pt x="13" y="0"/>
                    <a:pt x="13" y="0"/>
                    <a:pt x="13" y="0"/>
                  </a:cubicBezTo>
                  <a:cubicBezTo>
                    <a:pt x="9" y="2"/>
                    <a:pt x="5" y="2"/>
                    <a:pt x="1" y="3"/>
                  </a:cubicBezTo>
                  <a:cubicBezTo>
                    <a:pt x="1" y="3"/>
                    <a:pt x="0" y="3"/>
                    <a:pt x="0" y="4"/>
                  </a:cubicBezTo>
                  <a:cubicBezTo>
                    <a:pt x="0" y="4"/>
                    <a:pt x="1" y="4"/>
                    <a:pt x="1" y="4"/>
                  </a:cubicBezTo>
                  <a:cubicBezTo>
                    <a:pt x="1" y="4"/>
                    <a:pt x="1" y="4"/>
                    <a:pt x="1" y="4"/>
                  </a:cubicBezTo>
                  <a:cubicBezTo>
                    <a:pt x="5" y="4"/>
                    <a:pt x="9" y="3"/>
                    <a:pt x="13" y="2"/>
                  </a:cubicBezTo>
                  <a:cubicBezTo>
                    <a:pt x="14" y="2"/>
                    <a:pt x="14" y="1"/>
                    <a:pt x="14" y="1"/>
                  </a:cubicBezTo>
                  <a:cubicBezTo>
                    <a:pt x="14" y="0"/>
                    <a:pt x="13" y="0"/>
                    <a:pt x="1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7" name="组合 336"/>
          <p:cNvGrpSpPr/>
          <p:nvPr/>
        </p:nvGrpSpPr>
        <p:grpSpPr>
          <a:xfrm>
            <a:off x="2852906" y="3398297"/>
            <a:ext cx="139009" cy="93455"/>
            <a:chOff x="2772651" y="3725080"/>
            <a:chExt cx="265246" cy="178324"/>
          </a:xfrm>
        </p:grpSpPr>
        <p:sp>
          <p:nvSpPr>
            <p:cNvPr id="338" name="Freeform 856"/>
            <p:cNvSpPr>
              <a:spLocks/>
            </p:cNvSpPr>
            <p:nvPr/>
          </p:nvSpPr>
          <p:spPr bwMode="auto">
            <a:xfrm>
              <a:off x="3008325" y="381827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9" name="Freeform 857"/>
            <p:cNvSpPr>
              <a:spLocks/>
            </p:cNvSpPr>
            <p:nvPr/>
          </p:nvSpPr>
          <p:spPr bwMode="auto">
            <a:xfrm>
              <a:off x="3008325" y="381827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0" name="Freeform 858"/>
            <p:cNvSpPr>
              <a:spLocks noEditPoints="1"/>
            </p:cNvSpPr>
            <p:nvPr/>
          </p:nvSpPr>
          <p:spPr bwMode="auto">
            <a:xfrm>
              <a:off x="2772651" y="3725080"/>
              <a:ext cx="265246" cy="178324"/>
            </a:xfrm>
            <a:custGeom>
              <a:avLst/>
              <a:gdLst>
                <a:gd name="T0" fmla="*/ 20 w 125"/>
                <a:gd name="T1" fmla="*/ 58 h 84"/>
                <a:gd name="T2" fmla="*/ 27 w 125"/>
                <a:gd name="T3" fmla="*/ 78 h 84"/>
                <a:gd name="T4" fmla="*/ 53 w 125"/>
                <a:gd name="T5" fmla="*/ 46 h 84"/>
                <a:gd name="T6" fmla="*/ 46 w 125"/>
                <a:gd name="T7" fmla="*/ 75 h 84"/>
                <a:gd name="T8" fmla="*/ 29 w 125"/>
                <a:gd name="T9" fmla="*/ 79 h 84"/>
                <a:gd name="T10" fmla="*/ 37 w 125"/>
                <a:gd name="T11" fmla="*/ 51 h 84"/>
                <a:gd name="T12" fmla="*/ 48 w 125"/>
                <a:gd name="T13" fmla="*/ 46 h 84"/>
                <a:gd name="T14" fmla="*/ 51 w 125"/>
                <a:gd name="T15" fmla="*/ 46 h 84"/>
                <a:gd name="T16" fmla="*/ 31 w 125"/>
                <a:gd name="T17" fmla="*/ 79 h 84"/>
                <a:gd name="T18" fmla="*/ 97 w 125"/>
                <a:gd name="T19" fmla="*/ 25 h 84"/>
                <a:gd name="T20" fmla="*/ 104 w 125"/>
                <a:gd name="T21" fmla="*/ 23 h 84"/>
                <a:gd name="T22" fmla="*/ 101 w 125"/>
                <a:gd name="T23" fmla="*/ 50 h 84"/>
                <a:gd name="T24" fmla="*/ 108 w 125"/>
                <a:gd name="T25" fmla="*/ 24 h 84"/>
                <a:gd name="T26" fmla="*/ 111 w 125"/>
                <a:gd name="T27" fmla="*/ 43 h 84"/>
                <a:gd name="T28" fmla="*/ 111 w 125"/>
                <a:gd name="T29" fmla="*/ 44 h 84"/>
                <a:gd name="T30" fmla="*/ 110 w 125"/>
                <a:gd name="T31" fmla="*/ 44 h 84"/>
                <a:gd name="T32" fmla="*/ 85 w 125"/>
                <a:gd name="T33" fmla="*/ 56 h 84"/>
                <a:gd name="T34" fmla="*/ 74 w 125"/>
                <a:gd name="T35" fmla="*/ 35 h 84"/>
                <a:gd name="T36" fmla="*/ 88 w 125"/>
                <a:gd name="T37" fmla="*/ 54 h 84"/>
                <a:gd name="T38" fmla="*/ 82 w 125"/>
                <a:gd name="T39" fmla="*/ 0 h 84"/>
                <a:gd name="T40" fmla="*/ 82 w 125"/>
                <a:gd name="T41" fmla="*/ 19 h 84"/>
                <a:gd name="T42" fmla="*/ 83 w 125"/>
                <a:gd name="T43" fmla="*/ 11 h 84"/>
                <a:gd name="T44" fmla="*/ 87 w 125"/>
                <a:gd name="T45" fmla="*/ 6 h 84"/>
                <a:gd name="T46" fmla="*/ 105 w 125"/>
                <a:gd name="T47" fmla="*/ 17 h 84"/>
                <a:gd name="T48" fmla="*/ 72 w 125"/>
                <a:gd name="T49" fmla="*/ 30 h 84"/>
                <a:gd name="T50" fmla="*/ 59 w 125"/>
                <a:gd name="T51" fmla="*/ 41 h 84"/>
                <a:gd name="T52" fmla="*/ 50 w 125"/>
                <a:gd name="T53" fmla="*/ 40 h 84"/>
                <a:gd name="T54" fmla="*/ 33 w 125"/>
                <a:gd name="T55" fmla="*/ 46 h 84"/>
                <a:gd name="T56" fmla="*/ 19 w 125"/>
                <a:gd name="T57" fmla="*/ 34 h 84"/>
                <a:gd name="T58" fmla="*/ 24 w 125"/>
                <a:gd name="T59" fmla="*/ 37 h 84"/>
                <a:gd name="T60" fmla="*/ 29 w 125"/>
                <a:gd name="T61" fmla="*/ 41 h 84"/>
                <a:gd name="T62" fmla="*/ 15 w 125"/>
                <a:gd name="T63" fmla="*/ 28 h 84"/>
                <a:gd name="T64" fmla="*/ 4 w 125"/>
                <a:gd name="T65" fmla="*/ 60 h 84"/>
                <a:gd name="T66" fmla="*/ 5 w 125"/>
                <a:gd name="T67" fmla="*/ 71 h 84"/>
                <a:gd name="T68" fmla="*/ 11 w 125"/>
                <a:gd name="T69" fmla="*/ 68 h 84"/>
                <a:gd name="T70" fmla="*/ 18 w 125"/>
                <a:gd name="T71" fmla="*/ 79 h 84"/>
                <a:gd name="T72" fmla="*/ 55 w 125"/>
                <a:gd name="T73" fmla="*/ 76 h 84"/>
                <a:gd name="T74" fmla="*/ 65 w 125"/>
                <a:gd name="T75" fmla="*/ 45 h 84"/>
                <a:gd name="T76" fmla="*/ 72 w 125"/>
                <a:gd name="T77" fmla="*/ 55 h 84"/>
                <a:gd name="T78" fmla="*/ 110 w 125"/>
                <a:gd name="T79" fmla="*/ 52 h 84"/>
                <a:gd name="T80" fmla="*/ 118 w 125"/>
                <a:gd name="T81" fmla="*/ 23 h 84"/>
                <a:gd name="T82" fmla="*/ 96 w 125"/>
                <a:gd name="T83"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5" h="84">
                  <a:moveTo>
                    <a:pt x="27" y="78"/>
                  </a:moveTo>
                  <a:cubicBezTo>
                    <a:pt x="20" y="74"/>
                    <a:pt x="10" y="62"/>
                    <a:pt x="20" y="58"/>
                  </a:cubicBezTo>
                  <a:cubicBezTo>
                    <a:pt x="25" y="56"/>
                    <a:pt x="30" y="54"/>
                    <a:pt x="36" y="51"/>
                  </a:cubicBezTo>
                  <a:cubicBezTo>
                    <a:pt x="33" y="60"/>
                    <a:pt x="30" y="69"/>
                    <a:pt x="27" y="78"/>
                  </a:cubicBezTo>
                  <a:moveTo>
                    <a:pt x="46" y="75"/>
                  </a:moveTo>
                  <a:cubicBezTo>
                    <a:pt x="48" y="65"/>
                    <a:pt x="50" y="56"/>
                    <a:pt x="53" y="46"/>
                  </a:cubicBezTo>
                  <a:cubicBezTo>
                    <a:pt x="58" y="50"/>
                    <a:pt x="59" y="64"/>
                    <a:pt x="55" y="68"/>
                  </a:cubicBezTo>
                  <a:cubicBezTo>
                    <a:pt x="53" y="70"/>
                    <a:pt x="50" y="73"/>
                    <a:pt x="46" y="75"/>
                  </a:cubicBezTo>
                  <a:moveTo>
                    <a:pt x="31" y="79"/>
                  </a:moveTo>
                  <a:cubicBezTo>
                    <a:pt x="30" y="79"/>
                    <a:pt x="29" y="79"/>
                    <a:pt x="29" y="79"/>
                  </a:cubicBezTo>
                  <a:cubicBezTo>
                    <a:pt x="28" y="79"/>
                    <a:pt x="28" y="79"/>
                    <a:pt x="28" y="79"/>
                  </a:cubicBezTo>
                  <a:cubicBezTo>
                    <a:pt x="31" y="70"/>
                    <a:pt x="34" y="60"/>
                    <a:pt x="37" y="51"/>
                  </a:cubicBezTo>
                  <a:cubicBezTo>
                    <a:pt x="37" y="51"/>
                    <a:pt x="37" y="51"/>
                    <a:pt x="37" y="51"/>
                  </a:cubicBezTo>
                  <a:cubicBezTo>
                    <a:pt x="40" y="49"/>
                    <a:pt x="44" y="48"/>
                    <a:pt x="48" y="46"/>
                  </a:cubicBezTo>
                  <a:cubicBezTo>
                    <a:pt x="49" y="46"/>
                    <a:pt x="49" y="46"/>
                    <a:pt x="50" y="46"/>
                  </a:cubicBezTo>
                  <a:cubicBezTo>
                    <a:pt x="51" y="46"/>
                    <a:pt x="51" y="46"/>
                    <a:pt x="51" y="46"/>
                  </a:cubicBezTo>
                  <a:cubicBezTo>
                    <a:pt x="49" y="56"/>
                    <a:pt x="46" y="66"/>
                    <a:pt x="43" y="76"/>
                  </a:cubicBezTo>
                  <a:cubicBezTo>
                    <a:pt x="39" y="78"/>
                    <a:pt x="35" y="79"/>
                    <a:pt x="31" y="79"/>
                  </a:cubicBezTo>
                  <a:moveTo>
                    <a:pt x="89" y="55"/>
                  </a:moveTo>
                  <a:cubicBezTo>
                    <a:pt x="92" y="45"/>
                    <a:pt x="95" y="35"/>
                    <a:pt x="97" y="25"/>
                  </a:cubicBezTo>
                  <a:cubicBezTo>
                    <a:pt x="99" y="25"/>
                    <a:pt x="100" y="24"/>
                    <a:pt x="101" y="23"/>
                  </a:cubicBezTo>
                  <a:cubicBezTo>
                    <a:pt x="102" y="23"/>
                    <a:pt x="103" y="23"/>
                    <a:pt x="104" y="23"/>
                  </a:cubicBezTo>
                  <a:cubicBezTo>
                    <a:pt x="105" y="23"/>
                    <a:pt x="106" y="23"/>
                    <a:pt x="106" y="23"/>
                  </a:cubicBezTo>
                  <a:cubicBezTo>
                    <a:pt x="104" y="32"/>
                    <a:pt x="103" y="41"/>
                    <a:pt x="101" y="50"/>
                  </a:cubicBezTo>
                  <a:cubicBezTo>
                    <a:pt x="103" y="50"/>
                    <a:pt x="103" y="50"/>
                    <a:pt x="103" y="50"/>
                  </a:cubicBezTo>
                  <a:cubicBezTo>
                    <a:pt x="104" y="41"/>
                    <a:pt x="106" y="33"/>
                    <a:pt x="108" y="24"/>
                  </a:cubicBezTo>
                  <a:cubicBezTo>
                    <a:pt x="113" y="27"/>
                    <a:pt x="113" y="39"/>
                    <a:pt x="111" y="44"/>
                  </a:cubicBezTo>
                  <a:cubicBezTo>
                    <a:pt x="111" y="43"/>
                    <a:pt x="111" y="43"/>
                    <a:pt x="111" y="43"/>
                  </a:cubicBezTo>
                  <a:cubicBezTo>
                    <a:pt x="111" y="43"/>
                    <a:pt x="111" y="43"/>
                    <a:pt x="111" y="44"/>
                  </a:cubicBezTo>
                  <a:cubicBezTo>
                    <a:pt x="111" y="44"/>
                    <a:pt x="111" y="44"/>
                    <a:pt x="111" y="44"/>
                  </a:cubicBezTo>
                  <a:cubicBezTo>
                    <a:pt x="111" y="44"/>
                    <a:pt x="111" y="44"/>
                    <a:pt x="111" y="44"/>
                  </a:cubicBezTo>
                  <a:cubicBezTo>
                    <a:pt x="110" y="44"/>
                    <a:pt x="110" y="44"/>
                    <a:pt x="110" y="44"/>
                  </a:cubicBezTo>
                  <a:cubicBezTo>
                    <a:pt x="110" y="44"/>
                    <a:pt x="110" y="44"/>
                    <a:pt x="111" y="44"/>
                  </a:cubicBezTo>
                  <a:cubicBezTo>
                    <a:pt x="107" y="50"/>
                    <a:pt x="92" y="56"/>
                    <a:pt x="85" y="56"/>
                  </a:cubicBezTo>
                  <a:cubicBezTo>
                    <a:pt x="85" y="56"/>
                    <a:pt x="85" y="56"/>
                    <a:pt x="85" y="55"/>
                  </a:cubicBezTo>
                  <a:cubicBezTo>
                    <a:pt x="78" y="55"/>
                    <a:pt x="63" y="40"/>
                    <a:pt x="74" y="35"/>
                  </a:cubicBezTo>
                  <a:cubicBezTo>
                    <a:pt x="81" y="32"/>
                    <a:pt x="88" y="29"/>
                    <a:pt x="95" y="26"/>
                  </a:cubicBezTo>
                  <a:cubicBezTo>
                    <a:pt x="93" y="35"/>
                    <a:pt x="90" y="45"/>
                    <a:pt x="88" y="54"/>
                  </a:cubicBezTo>
                  <a:cubicBezTo>
                    <a:pt x="89" y="55"/>
                    <a:pt x="89" y="55"/>
                    <a:pt x="89" y="55"/>
                  </a:cubicBezTo>
                  <a:moveTo>
                    <a:pt x="82" y="0"/>
                  </a:moveTo>
                  <a:cubicBezTo>
                    <a:pt x="78" y="0"/>
                    <a:pt x="75" y="3"/>
                    <a:pt x="77" y="12"/>
                  </a:cubicBezTo>
                  <a:cubicBezTo>
                    <a:pt x="78" y="14"/>
                    <a:pt x="79" y="19"/>
                    <a:pt x="82" y="19"/>
                  </a:cubicBezTo>
                  <a:cubicBezTo>
                    <a:pt x="82" y="19"/>
                    <a:pt x="82" y="19"/>
                    <a:pt x="83" y="18"/>
                  </a:cubicBezTo>
                  <a:cubicBezTo>
                    <a:pt x="86" y="17"/>
                    <a:pt x="83" y="13"/>
                    <a:pt x="83" y="11"/>
                  </a:cubicBezTo>
                  <a:cubicBezTo>
                    <a:pt x="82" y="7"/>
                    <a:pt x="82" y="6"/>
                    <a:pt x="84" y="6"/>
                  </a:cubicBezTo>
                  <a:cubicBezTo>
                    <a:pt x="85" y="6"/>
                    <a:pt x="86" y="6"/>
                    <a:pt x="87" y="6"/>
                  </a:cubicBezTo>
                  <a:cubicBezTo>
                    <a:pt x="95" y="11"/>
                    <a:pt x="104" y="15"/>
                    <a:pt x="112" y="19"/>
                  </a:cubicBezTo>
                  <a:cubicBezTo>
                    <a:pt x="110" y="18"/>
                    <a:pt x="107" y="17"/>
                    <a:pt x="105" y="17"/>
                  </a:cubicBezTo>
                  <a:cubicBezTo>
                    <a:pt x="99" y="17"/>
                    <a:pt x="93" y="21"/>
                    <a:pt x="86" y="23"/>
                  </a:cubicBezTo>
                  <a:cubicBezTo>
                    <a:pt x="82" y="25"/>
                    <a:pt x="77" y="28"/>
                    <a:pt x="72" y="30"/>
                  </a:cubicBezTo>
                  <a:cubicBezTo>
                    <a:pt x="66" y="32"/>
                    <a:pt x="66" y="39"/>
                    <a:pt x="62" y="40"/>
                  </a:cubicBezTo>
                  <a:cubicBezTo>
                    <a:pt x="61" y="41"/>
                    <a:pt x="60" y="41"/>
                    <a:pt x="59" y="41"/>
                  </a:cubicBezTo>
                  <a:cubicBezTo>
                    <a:pt x="57" y="41"/>
                    <a:pt x="56" y="41"/>
                    <a:pt x="55" y="40"/>
                  </a:cubicBezTo>
                  <a:cubicBezTo>
                    <a:pt x="53" y="40"/>
                    <a:pt x="52" y="40"/>
                    <a:pt x="50" y="40"/>
                  </a:cubicBezTo>
                  <a:cubicBezTo>
                    <a:pt x="49" y="40"/>
                    <a:pt x="48" y="40"/>
                    <a:pt x="47" y="40"/>
                  </a:cubicBezTo>
                  <a:cubicBezTo>
                    <a:pt x="42" y="42"/>
                    <a:pt x="37" y="44"/>
                    <a:pt x="33" y="46"/>
                  </a:cubicBezTo>
                  <a:cubicBezTo>
                    <a:pt x="23" y="50"/>
                    <a:pt x="13" y="53"/>
                    <a:pt x="9" y="63"/>
                  </a:cubicBezTo>
                  <a:cubicBezTo>
                    <a:pt x="12" y="53"/>
                    <a:pt x="16" y="43"/>
                    <a:pt x="19" y="34"/>
                  </a:cubicBezTo>
                  <a:cubicBezTo>
                    <a:pt x="19" y="33"/>
                    <a:pt x="19" y="33"/>
                    <a:pt x="20" y="33"/>
                  </a:cubicBezTo>
                  <a:cubicBezTo>
                    <a:pt x="21" y="33"/>
                    <a:pt x="22" y="35"/>
                    <a:pt x="24" y="37"/>
                  </a:cubicBezTo>
                  <a:cubicBezTo>
                    <a:pt x="26" y="39"/>
                    <a:pt x="28" y="41"/>
                    <a:pt x="29" y="41"/>
                  </a:cubicBezTo>
                  <a:cubicBezTo>
                    <a:pt x="29" y="41"/>
                    <a:pt x="29" y="41"/>
                    <a:pt x="29" y="41"/>
                  </a:cubicBezTo>
                  <a:cubicBezTo>
                    <a:pt x="34" y="40"/>
                    <a:pt x="27" y="27"/>
                    <a:pt x="19" y="27"/>
                  </a:cubicBezTo>
                  <a:cubicBezTo>
                    <a:pt x="18" y="27"/>
                    <a:pt x="16" y="27"/>
                    <a:pt x="15" y="28"/>
                  </a:cubicBezTo>
                  <a:cubicBezTo>
                    <a:pt x="12" y="30"/>
                    <a:pt x="12" y="37"/>
                    <a:pt x="11" y="39"/>
                  </a:cubicBezTo>
                  <a:cubicBezTo>
                    <a:pt x="9" y="46"/>
                    <a:pt x="6" y="53"/>
                    <a:pt x="4" y="60"/>
                  </a:cubicBezTo>
                  <a:cubicBezTo>
                    <a:pt x="3" y="63"/>
                    <a:pt x="0" y="69"/>
                    <a:pt x="4" y="71"/>
                  </a:cubicBezTo>
                  <a:cubicBezTo>
                    <a:pt x="4" y="71"/>
                    <a:pt x="4" y="71"/>
                    <a:pt x="5" y="71"/>
                  </a:cubicBezTo>
                  <a:cubicBezTo>
                    <a:pt x="6" y="71"/>
                    <a:pt x="7" y="70"/>
                    <a:pt x="8" y="70"/>
                  </a:cubicBezTo>
                  <a:cubicBezTo>
                    <a:pt x="9" y="69"/>
                    <a:pt x="10" y="68"/>
                    <a:pt x="11" y="68"/>
                  </a:cubicBezTo>
                  <a:cubicBezTo>
                    <a:pt x="11" y="68"/>
                    <a:pt x="11" y="68"/>
                    <a:pt x="11" y="68"/>
                  </a:cubicBezTo>
                  <a:cubicBezTo>
                    <a:pt x="13" y="72"/>
                    <a:pt x="16" y="75"/>
                    <a:pt x="18" y="79"/>
                  </a:cubicBezTo>
                  <a:cubicBezTo>
                    <a:pt x="22" y="83"/>
                    <a:pt x="27" y="84"/>
                    <a:pt x="32" y="84"/>
                  </a:cubicBezTo>
                  <a:cubicBezTo>
                    <a:pt x="40" y="84"/>
                    <a:pt x="48" y="80"/>
                    <a:pt x="55" y="76"/>
                  </a:cubicBezTo>
                  <a:cubicBezTo>
                    <a:pt x="64" y="70"/>
                    <a:pt x="64" y="62"/>
                    <a:pt x="62" y="52"/>
                  </a:cubicBezTo>
                  <a:cubicBezTo>
                    <a:pt x="61" y="47"/>
                    <a:pt x="60" y="47"/>
                    <a:pt x="65" y="45"/>
                  </a:cubicBezTo>
                  <a:cubicBezTo>
                    <a:pt x="65" y="45"/>
                    <a:pt x="65" y="45"/>
                    <a:pt x="65" y="45"/>
                  </a:cubicBezTo>
                  <a:cubicBezTo>
                    <a:pt x="67" y="45"/>
                    <a:pt x="71" y="53"/>
                    <a:pt x="72" y="55"/>
                  </a:cubicBezTo>
                  <a:cubicBezTo>
                    <a:pt x="76" y="59"/>
                    <a:pt x="81" y="61"/>
                    <a:pt x="86" y="61"/>
                  </a:cubicBezTo>
                  <a:cubicBezTo>
                    <a:pt x="94" y="61"/>
                    <a:pt x="104" y="56"/>
                    <a:pt x="110" y="52"/>
                  </a:cubicBezTo>
                  <a:cubicBezTo>
                    <a:pt x="118" y="47"/>
                    <a:pt x="118" y="39"/>
                    <a:pt x="117" y="31"/>
                  </a:cubicBezTo>
                  <a:cubicBezTo>
                    <a:pt x="116" y="27"/>
                    <a:pt x="114" y="24"/>
                    <a:pt x="118" y="23"/>
                  </a:cubicBezTo>
                  <a:cubicBezTo>
                    <a:pt x="120" y="22"/>
                    <a:pt x="125" y="19"/>
                    <a:pt x="120" y="17"/>
                  </a:cubicBezTo>
                  <a:cubicBezTo>
                    <a:pt x="116" y="11"/>
                    <a:pt x="102" y="7"/>
                    <a:pt x="96" y="4"/>
                  </a:cubicBezTo>
                  <a:cubicBezTo>
                    <a:pt x="92" y="3"/>
                    <a:pt x="87" y="0"/>
                    <a:pt x="8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1" name="Freeform 859"/>
            <p:cNvSpPr>
              <a:spLocks/>
            </p:cNvSpPr>
            <p:nvPr/>
          </p:nvSpPr>
          <p:spPr bwMode="auto">
            <a:xfrm>
              <a:off x="3027143" y="3759131"/>
              <a:ext cx="2688" cy="1792"/>
            </a:xfrm>
            <a:custGeom>
              <a:avLst/>
              <a:gdLst>
                <a:gd name="T0" fmla="*/ 0 w 1"/>
                <a:gd name="T1" fmla="*/ 0 h 1"/>
                <a:gd name="T2" fmla="*/ 0 w 1"/>
                <a:gd name="T3" fmla="*/ 1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0" y="1"/>
                    <a:pt x="0" y="1"/>
                  </a:cubicBezTo>
                  <a:cubicBezTo>
                    <a:pt x="1" y="1"/>
                    <a:pt x="1" y="1"/>
                    <a:pt x="1" y="1"/>
                  </a:cubicBezTo>
                  <a:cubicBezTo>
                    <a:pt x="1" y="1"/>
                    <a:pt x="1" y="1"/>
                    <a:pt x="1" y="1"/>
                  </a:cubicBezTo>
                  <a:cubicBezTo>
                    <a:pt x="1" y="1"/>
                    <a:pt x="0" y="0"/>
                    <a:pt x="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42" name="组合 341"/>
          <p:cNvGrpSpPr/>
          <p:nvPr/>
        </p:nvGrpSpPr>
        <p:grpSpPr>
          <a:xfrm>
            <a:off x="2781565" y="2389858"/>
            <a:ext cx="172352" cy="228237"/>
            <a:chOff x="553907" y="4057533"/>
            <a:chExt cx="328869" cy="435505"/>
          </a:xfrm>
        </p:grpSpPr>
        <p:sp>
          <p:nvSpPr>
            <p:cNvPr id="343" name="Freeform 873"/>
            <p:cNvSpPr>
              <a:spLocks noEditPoints="1"/>
            </p:cNvSpPr>
            <p:nvPr/>
          </p:nvSpPr>
          <p:spPr bwMode="auto">
            <a:xfrm>
              <a:off x="553907" y="4057533"/>
              <a:ext cx="328869" cy="435505"/>
            </a:xfrm>
            <a:custGeom>
              <a:avLst/>
              <a:gdLst>
                <a:gd name="T0" fmla="*/ 125 w 155"/>
                <a:gd name="T1" fmla="*/ 178 h 205"/>
                <a:gd name="T2" fmla="*/ 124 w 155"/>
                <a:gd name="T3" fmla="*/ 189 h 205"/>
                <a:gd name="T4" fmla="*/ 115 w 155"/>
                <a:gd name="T5" fmla="*/ 187 h 205"/>
                <a:gd name="T6" fmla="*/ 60 w 155"/>
                <a:gd name="T7" fmla="*/ 175 h 205"/>
                <a:gd name="T8" fmla="*/ 71 w 155"/>
                <a:gd name="T9" fmla="*/ 158 h 205"/>
                <a:gd name="T10" fmla="*/ 73 w 155"/>
                <a:gd name="T11" fmla="*/ 158 h 205"/>
                <a:gd name="T12" fmla="*/ 88 w 155"/>
                <a:gd name="T13" fmla="*/ 153 h 205"/>
                <a:gd name="T14" fmla="*/ 124 w 155"/>
                <a:gd name="T15" fmla="*/ 140 h 205"/>
                <a:gd name="T16" fmla="*/ 133 w 155"/>
                <a:gd name="T17" fmla="*/ 137 h 205"/>
                <a:gd name="T18" fmla="*/ 141 w 155"/>
                <a:gd name="T19" fmla="*/ 134 h 205"/>
                <a:gd name="T20" fmla="*/ 146 w 155"/>
                <a:gd name="T21" fmla="*/ 144 h 205"/>
                <a:gd name="T22" fmla="*/ 35 w 155"/>
                <a:gd name="T23" fmla="*/ 131 h 205"/>
                <a:gd name="T24" fmla="*/ 44 w 155"/>
                <a:gd name="T25" fmla="*/ 128 h 205"/>
                <a:gd name="T26" fmla="*/ 75 w 155"/>
                <a:gd name="T27" fmla="*/ 122 h 205"/>
                <a:gd name="T28" fmla="*/ 56 w 155"/>
                <a:gd name="T29" fmla="*/ 123 h 205"/>
                <a:gd name="T30" fmla="*/ 69 w 155"/>
                <a:gd name="T31" fmla="*/ 124 h 205"/>
                <a:gd name="T32" fmla="*/ 107 w 155"/>
                <a:gd name="T33" fmla="*/ 112 h 205"/>
                <a:gd name="T34" fmla="*/ 108 w 155"/>
                <a:gd name="T35" fmla="*/ 105 h 205"/>
                <a:gd name="T36" fmla="*/ 115 w 155"/>
                <a:gd name="T37" fmla="*/ 97 h 205"/>
                <a:gd name="T38" fmla="*/ 47 w 155"/>
                <a:gd name="T39" fmla="*/ 94 h 205"/>
                <a:gd name="T40" fmla="*/ 117 w 155"/>
                <a:gd name="T41" fmla="*/ 101 h 205"/>
                <a:gd name="T42" fmla="*/ 133 w 155"/>
                <a:gd name="T43" fmla="*/ 88 h 205"/>
                <a:gd name="T44" fmla="*/ 39 w 155"/>
                <a:gd name="T45" fmla="*/ 87 h 205"/>
                <a:gd name="T46" fmla="*/ 30 w 155"/>
                <a:gd name="T47" fmla="*/ 78 h 205"/>
                <a:gd name="T48" fmla="*/ 23 w 155"/>
                <a:gd name="T49" fmla="*/ 71 h 205"/>
                <a:gd name="T50" fmla="*/ 21 w 155"/>
                <a:gd name="T51" fmla="*/ 78 h 205"/>
                <a:gd name="T52" fmla="*/ 7 w 155"/>
                <a:gd name="T53" fmla="*/ 59 h 205"/>
                <a:gd name="T54" fmla="*/ 119 w 155"/>
                <a:gd name="T55" fmla="*/ 53 h 205"/>
                <a:gd name="T56" fmla="*/ 122 w 155"/>
                <a:gd name="T57" fmla="*/ 22 h 205"/>
                <a:gd name="T58" fmla="*/ 80 w 155"/>
                <a:gd name="T59" fmla="*/ 72 h 205"/>
                <a:gd name="T60" fmla="*/ 108 w 155"/>
                <a:gd name="T61" fmla="*/ 73 h 205"/>
                <a:gd name="T62" fmla="*/ 103 w 155"/>
                <a:gd name="T63" fmla="*/ 94 h 205"/>
                <a:gd name="T64" fmla="*/ 101 w 155"/>
                <a:gd name="T65" fmla="*/ 107 h 205"/>
                <a:gd name="T66" fmla="*/ 106 w 155"/>
                <a:gd name="T67" fmla="*/ 117 h 205"/>
                <a:gd name="T68" fmla="*/ 115 w 155"/>
                <a:gd name="T69" fmla="*/ 139 h 205"/>
                <a:gd name="T70" fmla="*/ 89 w 155"/>
                <a:gd name="T71" fmla="*/ 148 h 205"/>
                <a:gd name="T72" fmla="*/ 79 w 155"/>
                <a:gd name="T73" fmla="*/ 127 h 205"/>
                <a:gd name="T74" fmla="*/ 73 w 155"/>
                <a:gd name="T75" fmla="*/ 111 h 205"/>
                <a:gd name="T76" fmla="*/ 31 w 155"/>
                <a:gd name="T77" fmla="*/ 121 h 205"/>
                <a:gd name="T78" fmla="*/ 52 w 155"/>
                <a:gd name="T79" fmla="*/ 97 h 205"/>
                <a:gd name="T80" fmla="*/ 53 w 155"/>
                <a:gd name="T81" fmla="*/ 93 h 205"/>
                <a:gd name="T82" fmla="*/ 59 w 155"/>
                <a:gd name="T83" fmla="*/ 64 h 205"/>
                <a:gd name="T84" fmla="*/ 76 w 155"/>
                <a:gd name="T85" fmla="*/ 77 h 205"/>
                <a:gd name="T86" fmla="*/ 0 w 155"/>
                <a:gd name="T87" fmla="*/ 48 h 205"/>
                <a:gd name="T88" fmla="*/ 8 w 155"/>
                <a:gd name="T89" fmla="*/ 71 h 205"/>
                <a:gd name="T90" fmla="*/ 35 w 155"/>
                <a:gd name="T91" fmla="*/ 98 h 205"/>
                <a:gd name="T92" fmla="*/ 43 w 155"/>
                <a:gd name="T93" fmla="*/ 132 h 205"/>
                <a:gd name="T94" fmla="*/ 66 w 155"/>
                <a:gd name="T95" fmla="*/ 127 h 205"/>
                <a:gd name="T96" fmla="*/ 46 w 155"/>
                <a:gd name="T97" fmla="*/ 165 h 205"/>
                <a:gd name="T98" fmla="*/ 106 w 155"/>
                <a:gd name="T99" fmla="*/ 203 h 205"/>
                <a:gd name="T100" fmla="*/ 110 w 155"/>
                <a:gd name="T101" fmla="*/ 204 h 205"/>
                <a:gd name="T102" fmla="*/ 125 w 155"/>
                <a:gd name="T103" fmla="*/ 196 h 205"/>
                <a:gd name="T104" fmla="*/ 124 w 155"/>
                <a:gd name="T105" fmla="*/ 157 h 205"/>
                <a:gd name="T106" fmla="*/ 152 w 155"/>
                <a:gd name="T107" fmla="*/ 127 h 205"/>
                <a:gd name="T108" fmla="*/ 111 w 155"/>
                <a:gd name="T109" fmla="*/ 109 h 205"/>
                <a:gd name="T110" fmla="*/ 137 w 155"/>
                <a:gd name="T111" fmla="*/ 99 h 205"/>
                <a:gd name="T112" fmla="*/ 133 w 155"/>
                <a:gd name="T113" fmla="*/ 59 h 205"/>
                <a:gd name="T114" fmla="*/ 125 w 155"/>
                <a:gd name="T115"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5" h="205">
                  <a:moveTo>
                    <a:pt x="108" y="199"/>
                  </a:moveTo>
                  <a:cubicBezTo>
                    <a:pt x="106" y="193"/>
                    <a:pt x="104" y="188"/>
                    <a:pt x="102" y="182"/>
                  </a:cubicBezTo>
                  <a:cubicBezTo>
                    <a:pt x="104" y="180"/>
                    <a:pt x="106" y="179"/>
                    <a:pt x="108" y="178"/>
                  </a:cubicBezTo>
                  <a:cubicBezTo>
                    <a:pt x="108" y="185"/>
                    <a:pt x="108" y="192"/>
                    <a:pt x="109" y="199"/>
                  </a:cubicBezTo>
                  <a:cubicBezTo>
                    <a:pt x="108" y="199"/>
                    <a:pt x="108" y="199"/>
                    <a:pt x="108" y="199"/>
                  </a:cubicBezTo>
                  <a:moveTo>
                    <a:pt x="126" y="191"/>
                  </a:moveTo>
                  <a:cubicBezTo>
                    <a:pt x="126" y="190"/>
                    <a:pt x="126" y="190"/>
                    <a:pt x="126" y="189"/>
                  </a:cubicBezTo>
                  <a:cubicBezTo>
                    <a:pt x="126" y="185"/>
                    <a:pt x="125" y="181"/>
                    <a:pt x="125" y="178"/>
                  </a:cubicBezTo>
                  <a:cubicBezTo>
                    <a:pt x="126" y="182"/>
                    <a:pt x="128" y="185"/>
                    <a:pt x="131" y="189"/>
                  </a:cubicBezTo>
                  <a:cubicBezTo>
                    <a:pt x="129" y="190"/>
                    <a:pt x="127" y="190"/>
                    <a:pt x="126" y="191"/>
                  </a:cubicBezTo>
                  <a:moveTo>
                    <a:pt x="111" y="198"/>
                  </a:moveTo>
                  <a:cubicBezTo>
                    <a:pt x="110" y="191"/>
                    <a:pt x="110" y="184"/>
                    <a:pt x="110" y="177"/>
                  </a:cubicBezTo>
                  <a:cubicBezTo>
                    <a:pt x="110" y="177"/>
                    <a:pt x="110" y="177"/>
                    <a:pt x="110" y="177"/>
                  </a:cubicBezTo>
                  <a:cubicBezTo>
                    <a:pt x="114" y="175"/>
                    <a:pt x="118" y="174"/>
                    <a:pt x="122" y="173"/>
                  </a:cubicBezTo>
                  <a:cubicBezTo>
                    <a:pt x="122" y="174"/>
                    <a:pt x="122" y="174"/>
                    <a:pt x="122" y="174"/>
                  </a:cubicBezTo>
                  <a:cubicBezTo>
                    <a:pt x="123" y="179"/>
                    <a:pt x="124" y="184"/>
                    <a:pt x="124" y="189"/>
                  </a:cubicBezTo>
                  <a:cubicBezTo>
                    <a:pt x="124" y="190"/>
                    <a:pt x="124" y="191"/>
                    <a:pt x="124" y="192"/>
                  </a:cubicBezTo>
                  <a:cubicBezTo>
                    <a:pt x="121" y="193"/>
                    <a:pt x="119" y="194"/>
                    <a:pt x="117" y="195"/>
                  </a:cubicBezTo>
                  <a:cubicBezTo>
                    <a:pt x="117" y="192"/>
                    <a:pt x="117" y="190"/>
                    <a:pt x="117" y="187"/>
                  </a:cubicBezTo>
                  <a:cubicBezTo>
                    <a:pt x="117" y="183"/>
                    <a:pt x="117" y="180"/>
                    <a:pt x="117" y="176"/>
                  </a:cubicBezTo>
                  <a:cubicBezTo>
                    <a:pt x="117" y="176"/>
                    <a:pt x="116" y="175"/>
                    <a:pt x="116" y="175"/>
                  </a:cubicBezTo>
                  <a:cubicBezTo>
                    <a:pt x="116" y="175"/>
                    <a:pt x="116" y="175"/>
                    <a:pt x="116" y="175"/>
                  </a:cubicBezTo>
                  <a:cubicBezTo>
                    <a:pt x="115" y="175"/>
                    <a:pt x="115" y="176"/>
                    <a:pt x="115" y="176"/>
                  </a:cubicBezTo>
                  <a:cubicBezTo>
                    <a:pt x="115" y="180"/>
                    <a:pt x="115" y="183"/>
                    <a:pt x="115" y="187"/>
                  </a:cubicBezTo>
                  <a:cubicBezTo>
                    <a:pt x="115" y="190"/>
                    <a:pt x="115" y="193"/>
                    <a:pt x="115" y="196"/>
                  </a:cubicBezTo>
                  <a:cubicBezTo>
                    <a:pt x="113" y="197"/>
                    <a:pt x="112" y="197"/>
                    <a:pt x="111" y="198"/>
                  </a:cubicBezTo>
                  <a:moveTo>
                    <a:pt x="58" y="174"/>
                  </a:moveTo>
                  <a:cubicBezTo>
                    <a:pt x="56" y="171"/>
                    <a:pt x="54" y="168"/>
                    <a:pt x="51" y="165"/>
                  </a:cubicBezTo>
                  <a:cubicBezTo>
                    <a:pt x="52" y="165"/>
                    <a:pt x="54" y="164"/>
                    <a:pt x="56" y="164"/>
                  </a:cubicBezTo>
                  <a:cubicBezTo>
                    <a:pt x="57" y="167"/>
                    <a:pt x="57" y="171"/>
                    <a:pt x="58" y="174"/>
                  </a:cubicBezTo>
                  <a:moveTo>
                    <a:pt x="59" y="175"/>
                  </a:moveTo>
                  <a:cubicBezTo>
                    <a:pt x="60" y="175"/>
                    <a:pt x="60" y="175"/>
                    <a:pt x="60" y="175"/>
                  </a:cubicBezTo>
                  <a:cubicBezTo>
                    <a:pt x="59" y="171"/>
                    <a:pt x="59" y="167"/>
                    <a:pt x="58" y="163"/>
                  </a:cubicBezTo>
                  <a:cubicBezTo>
                    <a:pt x="60" y="162"/>
                    <a:pt x="62" y="162"/>
                    <a:pt x="64" y="161"/>
                  </a:cubicBezTo>
                  <a:cubicBezTo>
                    <a:pt x="64" y="165"/>
                    <a:pt x="64" y="169"/>
                    <a:pt x="64" y="173"/>
                  </a:cubicBezTo>
                  <a:cubicBezTo>
                    <a:pt x="63" y="174"/>
                    <a:pt x="61" y="174"/>
                    <a:pt x="59" y="175"/>
                  </a:cubicBezTo>
                  <a:moveTo>
                    <a:pt x="66" y="172"/>
                  </a:moveTo>
                  <a:cubicBezTo>
                    <a:pt x="66" y="168"/>
                    <a:pt x="66" y="164"/>
                    <a:pt x="66" y="161"/>
                  </a:cubicBezTo>
                  <a:cubicBezTo>
                    <a:pt x="66" y="160"/>
                    <a:pt x="66" y="160"/>
                    <a:pt x="66" y="160"/>
                  </a:cubicBezTo>
                  <a:cubicBezTo>
                    <a:pt x="67" y="160"/>
                    <a:pt x="69" y="159"/>
                    <a:pt x="71" y="158"/>
                  </a:cubicBezTo>
                  <a:cubicBezTo>
                    <a:pt x="71" y="160"/>
                    <a:pt x="71" y="162"/>
                    <a:pt x="71" y="164"/>
                  </a:cubicBezTo>
                  <a:cubicBezTo>
                    <a:pt x="71" y="166"/>
                    <a:pt x="71" y="168"/>
                    <a:pt x="72" y="169"/>
                  </a:cubicBezTo>
                  <a:cubicBezTo>
                    <a:pt x="72" y="170"/>
                    <a:pt x="72" y="170"/>
                    <a:pt x="72" y="170"/>
                  </a:cubicBezTo>
                  <a:cubicBezTo>
                    <a:pt x="70" y="170"/>
                    <a:pt x="68" y="171"/>
                    <a:pt x="66" y="172"/>
                  </a:cubicBezTo>
                  <a:moveTo>
                    <a:pt x="74" y="169"/>
                  </a:moveTo>
                  <a:cubicBezTo>
                    <a:pt x="73" y="167"/>
                    <a:pt x="73" y="165"/>
                    <a:pt x="73" y="164"/>
                  </a:cubicBezTo>
                  <a:cubicBezTo>
                    <a:pt x="73" y="162"/>
                    <a:pt x="73" y="160"/>
                    <a:pt x="73" y="159"/>
                  </a:cubicBezTo>
                  <a:cubicBezTo>
                    <a:pt x="73" y="158"/>
                    <a:pt x="73" y="158"/>
                    <a:pt x="73" y="158"/>
                  </a:cubicBezTo>
                  <a:cubicBezTo>
                    <a:pt x="76" y="157"/>
                    <a:pt x="79" y="156"/>
                    <a:pt x="82" y="155"/>
                  </a:cubicBezTo>
                  <a:cubicBezTo>
                    <a:pt x="82" y="155"/>
                    <a:pt x="82" y="155"/>
                    <a:pt x="82" y="155"/>
                  </a:cubicBezTo>
                  <a:cubicBezTo>
                    <a:pt x="82" y="159"/>
                    <a:pt x="81" y="163"/>
                    <a:pt x="81" y="166"/>
                  </a:cubicBezTo>
                  <a:cubicBezTo>
                    <a:pt x="78" y="167"/>
                    <a:pt x="76" y="168"/>
                    <a:pt x="74" y="169"/>
                  </a:cubicBezTo>
                  <a:moveTo>
                    <a:pt x="83" y="166"/>
                  </a:moveTo>
                  <a:cubicBezTo>
                    <a:pt x="83" y="162"/>
                    <a:pt x="84" y="159"/>
                    <a:pt x="84" y="155"/>
                  </a:cubicBezTo>
                  <a:cubicBezTo>
                    <a:pt x="84" y="155"/>
                    <a:pt x="84" y="155"/>
                    <a:pt x="83" y="154"/>
                  </a:cubicBezTo>
                  <a:cubicBezTo>
                    <a:pt x="85" y="154"/>
                    <a:pt x="86" y="153"/>
                    <a:pt x="88" y="153"/>
                  </a:cubicBezTo>
                  <a:cubicBezTo>
                    <a:pt x="90" y="160"/>
                    <a:pt x="92" y="165"/>
                    <a:pt x="95" y="171"/>
                  </a:cubicBezTo>
                  <a:cubicBezTo>
                    <a:pt x="93" y="169"/>
                    <a:pt x="92" y="167"/>
                    <a:pt x="91" y="165"/>
                  </a:cubicBezTo>
                  <a:cubicBezTo>
                    <a:pt x="91" y="165"/>
                    <a:pt x="90" y="164"/>
                    <a:pt x="89" y="164"/>
                  </a:cubicBezTo>
                  <a:cubicBezTo>
                    <a:pt x="89" y="164"/>
                    <a:pt x="89" y="164"/>
                    <a:pt x="89" y="164"/>
                  </a:cubicBezTo>
                  <a:cubicBezTo>
                    <a:pt x="87" y="165"/>
                    <a:pt x="85" y="165"/>
                    <a:pt x="83" y="166"/>
                  </a:cubicBezTo>
                  <a:moveTo>
                    <a:pt x="123" y="154"/>
                  </a:moveTo>
                  <a:cubicBezTo>
                    <a:pt x="121" y="150"/>
                    <a:pt x="120" y="146"/>
                    <a:pt x="118" y="142"/>
                  </a:cubicBezTo>
                  <a:cubicBezTo>
                    <a:pt x="120" y="141"/>
                    <a:pt x="122" y="140"/>
                    <a:pt x="124" y="140"/>
                  </a:cubicBezTo>
                  <a:cubicBezTo>
                    <a:pt x="124" y="144"/>
                    <a:pt x="124" y="148"/>
                    <a:pt x="125" y="152"/>
                  </a:cubicBezTo>
                  <a:cubicBezTo>
                    <a:pt x="124" y="153"/>
                    <a:pt x="124" y="153"/>
                    <a:pt x="124" y="153"/>
                  </a:cubicBezTo>
                  <a:cubicBezTo>
                    <a:pt x="123" y="153"/>
                    <a:pt x="123" y="153"/>
                    <a:pt x="123" y="153"/>
                  </a:cubicBezTo>
                  <a:cubicBezTo>
                    <a:pt x="123" y="154"/>
                    <a:pt x="123" y="154"/>
                    <a:pt x="123" y="154"/>
                  </a:cubicBezTo>
                  <a:moveTo>
                    <a:pt x="127" y="152"/>
                  </a:moveTo>
                  <a:cubicBezTo>
                    <a:pt x="126" y="147"/>
                    <a:pt x="126" y="143"/>
                    <a:pt x="125" y="139"/>
                  </a:cubicBezTo>
                  <a:cubicBezTo>
                    <a:pt x="128" y="138"/>
                    <a:pt x="131" y="137"/>
                    <a:pt x="133" y="136"/>
                  </a:cubicBezTo>
                  <a:cubicBezTo>
                    <a:pt x="133" y="137"/>
                    <a:pt x="133" y="137"/>
                    <a:pt x="133" y="137"/>
                  </a:cubicBezTo>
                  <a:cubicBezTo>
                    <a:pt x="133" y="141"/>
                    <a:pt x="133" y="145"/>
                    <a:pt x="133" y="149"/>
                  </a:cubicBezTo>
                  <a:cubicBezTo>
                    <a:pt x="133" y="149"/>
                    <a:pt x="132" y="149"/>
                    <a:pt x="132" y="149"/>
                  </a:cubicBezTo>
                  <a:cubicBezTo>
                    <a:pt x="130" y="150"/>
                    <a:pt x="128" y="151"/>
                    <a:pt x="127" y="152"/>
                  </a:cubicBezTo>
                  <a:moveTo>
                    <a:pt x="135" y="148"/>
                  </a:moveTo>
                  <a:cubicBezTo>
                    <a:pt x="135" y="144"/>
                    <a:pt x="135" y="140"/>
                    <a:pt x="135" y="137"/>
                  </a:cubicBezTo>
                  <a:cubicBezTo>
                    <a:pt x="135" y="136"/>
                    <a:pt x="135" y="136"/>
                    <a:pt x="134" y="136"/>
                  </a:cubicBezTo>
                  <a:cubicBezTo>
                    <a:pt x="137" y="135"/>
                    <a:pt x="140" y="134"/>
                    <a:pt x="142" y="133"/>
                  </a:cubicBezTo>
                  <a:cubicBezTo>
                    <a:pt x="141" y="134"/>
                    <a:pt x="141" y="134"/>
                    <a:pt x="141" y="134"/>
                  </a:cubicBezTo>
                  <a:cubicBezTo>
                    <a:pt x="141" y="138"/>
                    <a:pt x="141" y="142"/>
                    <a:pt x="141" y="146"/>
                  </a:cubicBezTo>
                  <a:cubicBezTo>
                    <a:pt x="139" y="147"/>
                    <a:pt x="137" y="147"/>
                    <a:pt x="135" y="148"/>
                  </a:cubicBezTo>
                  <a:moveTo>
                    <a:pt x="143" y="145"/>
                  </a:moveTo>
                  <a:cubicBezTo>
                    <a:pt x="143" y="141"/>
                    <a:pt x="143" y="138"/>
                    <a:pt x="143" y="134"/>
                  </a:cubicBezTo>
                  <a:cubicBezTo>
                    <a:pt x="144" y="133"/>
                    <a:pt x="143" y="133"/>
                    <a:pt x="143" y="133"/>
                  </a:cubicBezTo>
                  <a:cubicBezTo>
                    <a:pt x="145" y="132"/>
                    <a:pt x="147" y="131"/>
                    <a:pt x="148" y="131"/>
                  </a:cubicBezTo>
                  <a:cubicBezTo>
                    <a:pt x="149" y="135"/>
                    <a:pt x="149" y="139"/>
                    <a:pt x="150" y="142"/>
                  </a:cubicBezTo>
                  <a:cubicBezTo>
                    <a:pt x="149" y="143"/>
                    <a:pt x="148" y="143"/>
                    <a:pt x="146" y="144"/>
                  </a:cubicBezTo>
                  <a:cubicBezTo>
                    <a:pt x="145" y="144"/>
                    <a:pt x="144" y="145"/>
                    <a:pt x="143" y="145"/>
                  </a:cubicBezTo>
                  <a:moveTo>
                    <a:pt x="35" y="131"/>
                  </a:moveTo>
                  <a:cubicBezTo>
                    <a:pt x="33" y="129"/>
                    <a:pt x="32" y="128"/>
                    <a:pt x="31" y="125"/>
                  </a:cubicBezTo>
                  <a:cubicBezTo>
                    <a:pt x="32" y="125"/>
                    <a:pt x="32" y="125"/>
                    <a:pt x="32" y="125"/>
                  </a:cubicBezTo>
                  <a:cubicBezTo>
                    <a:pt x="33" y="125"/>
                    <a:pt x="35" y="124"/>
                    <a:pt x="36" y="124"/>
                  </a:cubicBezTo>
                  <a:cubicBezTo>
                    <a:pt x="36" y="125"/>
                    <a:pt x="36" y="126"/>
                    <a:pt x="36" y="127"/>
                  </a:cubicBezTo>
                  <a:cubicBezTo>
                    <a:pt x="36" y="128"/>
                    <a:pt x="36" y="129"/>
                    <a:pt x="36" y="130"/>
                  </a:cubicBezTo>
                  <a:cubicBezTo>
                    <a:pt x="35" y="131"/>
                    <a:pt x="35" y="131"/>
                    <a:pt x="35" y="131"/>
                  </a:cubicBezTo>
                  <a:moveTo>
                    <a:pt x="38" y="130"/>
                  </a:moveTo>
                  <a:cubicBezTo>
                    <a:pt x="38" y="129"/>
                    <a:pt x="38" y="128"/>
                    <a:pt x="38" y="127"/>
                  </a:cubicBezTo>
                  <a:cubicBezTo>
                    <a:pt x="38" y="126"/>
                    <a:pt x="38" y="124"/>
                    <a:pt x="38" y="123"/>
                  </a:cubicBezTo>
                  <a:cubicBezTo>
                    <a:pt x="38" y="123"/>
                    <a:pt x="38" y="123"/>
                    <a:pt x="38" y="123"/>
                  </a:cubicBezTo>
                  <a:cubicBezTo>
                    <a:pt x="39" y="123"/>
                    <a:pt x="40" y="122"/>
                    <a:pt x="41" y="122"/>
                  </a:cubicBezTo>
                  <a:cubicBezTo>
                    <a:pt x="41" y="124"/>
                    <a:pt x="42" y="126"/>
                    <a:pt x="42" y="128"/>
                  </a:cubicBezTo>
                  <a:cubicBezTo>
                    <a:pt x="40" y="129"/>
                    <a:pt x="39" y="129"/>
                    <a:pt x="38" y="130"/>
                  </a:cubicBezTo>
                  <a:moveTo>
                    <a:pt x="44" y="128"/>
                  </a:moveTo>
                  <a:cubicBezTo>
                    <a:pt x="44" y="125"/>
                    <a:pt x="43" y="123"/>
                    <a:pt x="43" y="121"/>
                  </a:cubicBezTo>
                  <a:cubicBezTo>
                    <a:pt x="46" y="120"/>
                    <a:pt x="50" y="119"/>
                    <a:pt x="53" y="118"/>
                  </a:cubicBezTo>
                  <a:cubicBezTo>
                    <a:pt x="53" y="120"/>
                    <a:pt x="52" y="122"/>
                    <a:pt x="52" y="125"/>
                  </a:cubicBezTo>
                  <a:cubicBezTo>
                    <a:pt x="48" y="126"/>
                    <a:pt x="46" y="127"/>
                    <a:pt x="44" y="128"/>
                  </a:cubicBezTo>
                  <a:moveTo>
                    <a:pt x="70" y="126"/>
                  </a:moveTo>
                  <a:cubicBezTo>
                    <a:pt x="71" y="123"/>
                    <a:pt x="72" y="119"/>
                    <a:pt x="73" y="116"/>
                  </a:cubicBezTo>
                  <a:cubicBezTo>
                    <a:pt x="73" y="116"/>
                    <a:pt x="73" y="116"/>
                    <a:pt x="73" y="116"/>
                  </a:cubicBezTo>
                  <a:cubicBezTo>
                    <a:pt x="73" y="118"/>
                    <a:pt x="74" y="120"/>
                    <a:pt x="75" y="122"/>
                  </a:cubicBezTo>
                  <a:cubicBezTo>
                    <a:pt x="75" y="122"/>
                    <a:pt x="76" y="123"/>
                    <a:pt x="76" y="124"/>
                  </a:cubicBezTo>
                  <a:cubicBezTo>
                    <a:pt x="74" y="125"/>
                    <a:pt x="72" y="125"/>
                    <a:pt x="70" y="126"/>
                  </a:cubicBezTo>
                  <a:moveTo>
                    <a:pt x="54" y="124"/>
                  </a:moveTo>
                  <a:cubicBezTo>
                    <a:pt x="55" y="122"/>
                    <a:pt x="55" y="119"/>
                    <a:pt x="55" y="117"/>
                  </a:cubicBezTo>
                  <a:cubicBezTo>
                    <a:pt x="58" y="116"/>
                    <a:pt x="60" y="115"/>
                    <a:pt x="63" y="114"/>
                  </a:cubicBezTo>
                  <a:cubicBezTo>
                    <a:pt x="62" y="117"/>
                    <a:pt x="62" y="119"/>
                    <a:pt x="62" y="121"/>
                  </a:cubicBezTo>
                  <a:cubicBezTo>
                    <a:pt x="61" y="122"/>
                    <a:pt x="60" y="122"/>
                    <a:pt x="58" y="122"/>
                  </a:cubicBezTo>
                  <a:cubicBezTo>
                    <a:pt x="57" y="123"/>
                    <a:pt x="57" y="123"/>
                    <a:pt x="56" y="123"/>
                  </a:cubicBezTo>
                  <a:cubicBezTo>
                    <a:pt x="55" y="124"/>
                    <a:pt x="55" y="124"/>
                    <a:pt x="55" y="124"/>
                  </a:cubicBezTo>
                  <a:cubicBezTo>
                    <a:pt x="54" y="124"/>
                    <a:pt x="54" y="124"/>
                    <a:pt x="54" y="124"/>
                  </a:cubicBezTo>
                  <a:moveTo>
                    <a:pt x="64" y="121"/>
                  </a:moveTo>
                  <a:cubicBezTo>
                    <a:pt x="64" y="118"/>
                    <a:pt x="64" y="116"/>
                    <a:pt x="65" y="114"/>
                  </a:cubicBezTo>
                  <a:cubicBezTo>
                    <a:pt x="66" y="113"/>
                    <a:pt x="68" y="113"/>
                    <a:pt x="69" y="112"/>
                  </a:cubicBezTo>
                  <a:cubicBezTo>
                    <a:pt x="70" y="113"/>
                    <a:pt x="70" y="113"/>
                    <a:pt x="70" y="114"/>
                  </a:cubicBezTo>
                  <a:cubicBezTo>
                    <a:pt x="71" y="114"/>
                    <a:pt x="71" y="114"/>
                    <a:pt x="71" y="114"/>
                  </a:cubicBezTo>
                  <a:cubicBezTo>
                    <a:pt x="70" y="117"/>
                    <a:pt x="69" y="121"/>
                    <a:pt x="69" y="124"/>
                  </a:cubicBezTo>
                  <a:cubicBezTo>
                    <a:pt x="68" y="123"/>
                    <a:pt x="68" y="123"/>
                    <a:pt x="68" y="123"/>
                  </a:cubicBezTo>
                  <a:cubicBezTo>
                    <a:pt x="68" y="122"/>
                    <a:pt x="67" y="121"/>
                    <a:pt x="66" y="121"/>
                  </a:cubicBezTo>
                  <a:cubicBezTo>
                    <a:pt x="66" y="121"/>
                    <a:pt x="66" y="121"/>
                    <a:pt x="66" y="121"/>
                  </a:cubicBezTo>
                  <a:cubicBezTo>
                    <a:pt x="66" y="121"/>
                    <a:pt x="66" y="121"/>
                    <a:pt x="66" y="121"/>
                  </a:cubicBezTo>
                  <a:cubicBezTo>
                    <a:pt x="66" y="121"/>
                    <a:pt x="66" y="121"/>
                    <a:pt x="66" y="121"/>
                  </a:cubicBezTo>
                  <a:cubicBezTo>
                    <a:pt x="66" y="120"/>
                    <a:pt x="65" y="120"/>
                    <a:pt x="65" y="120"/>
                  </a:cubicBezTo>
                  <a:cubicBezTo>
                    <a:pt x="65" y="120"/>
                    <a:pt x="64" y="121"/>
                    <a:pt x="64" y="121"/>
                  </a:cubicBezTo>
                  <a:moveTo>
                    <a:pt x="107" y="112"/>
                  </a:moveTo>
                  <a:cubicBezTo>
                    <a:pt x="107" y="111"/>
                    <a:pt x="106" y="110"/>
                    <a:pt x="106" y="109"/>
                  </a:cubicBezTo>
                  <a:cubicBezTo>
                    <a:pt x="106" y="108"/>
                    <a:pt x="105" y="107"/>
                    <a:pt x="105" y="106"/>
                  </a:cubicBezTo>
                  <a:cubicBezTo>
                    <a:pt x="105" y="105"/>
                    <a:pt x="105" y="104"/>
                    <a:pt x="105" y="104"/>
                  </a:cubicBezTo>
                  <a:cubicBezTo>
                    <a:pt x="105" y="103"/>
                    <a:pt x="105" y="103"/>
                    <a:pt x="105" y="103"/>
                  </a:cubicBezTo>
                  <a:cubicBezTo>
                    <a:pt x="105" y="102"/>
                    <a:pt x="105" y="100"/>
                    <a:pt x="106" y="97"/>
                  </a:cubicBezTo>
                  <a:cubicBezTo>
                    <a:pt x="106" y="97"/>
                    <a:pt x="107" y="97"/>
                    <a:pt x="107" y="96"/>
                  </a:cubicBezTo>
                  <a:cubicBezTo>
                    <a:pt x="109" y="99"/>
                    <a:pt x="109" y="102"/>
                    <a:pt x="109" y="105"/>
                  </a:cubicBezTo>
                  <a:cubicBezTo>
                    <a:pt x="109" y="105"/>
                    <a:pt x="108" y="105"/>
                    <a:pt x="108" y="105"/>
                  </a:cubicBezTo>
                  <a:cubicBezTo>
                    <a:pt x="107" y="106"/>
                    <a:pt x="107" y="106"/>
                    <a:pt x="107" y="107"/>
                  </a:cubicBezTo>
                  <a:cubicBezTo>
                    <a:pt x="107" y="107"/>
                    <a:pt x="107" y="107"/>
                    <a:pt x="107" y="107"/>
                  </a:cubicBezTo>
                  <a:cubicBezTo>
                    <a:pt x="107" y="109"/>
                    <a:pt x="107" y="110"/>
                    <a:pt x="107" y="112"/>
                  </a:cubicBezTo>
                  <a:moveTo>
                    <a:pt x="111" y="104"/>
                  </a:moveTo>
                  <a:cubicBezTo>
                    <a:pt x="111" y="101"/>
                    <a:pt x="110" y="98"/>
                    <a:pt x="109" y="96"/>
                  </a:cubicBezTo>
                  <a:cubicBezTo>
                    <a:pt x="111" y="95"/>
                    <a:pt x="112" y="95"/>
                    <a:pt x="113" y="94"/>
                  </a:cubicBezTo>
                  <a:cubicBezTo>
                    <a:pt x="114" y="94"/>
                    <a:pt x="115" y="94"/>
                    <a:pt x="115" y="94"/>
                  </a:cubicBezTo>
                  <a:cubicBezTo>
                    <a:pt x="115" y="95"/>
                    <a:pt x="115" y="96"/>
                    <a:pt x="115" y="97"/>
                  </a:cubicBezTo>
                  <a:cubicBezTo>
                    <a:pt x="115" y="99"/>
                    <a:pt x="115" y="100"/>
                    <a:pt x="115" y="102"/>
                  </a:cubicBezTo>
                  <a:cubicBezTo>
                    <a:pt x="114" y="103"/>
                    <a:pt x="113" y="103"/>
                    <a:pt x="111" y="104"/>
                  </a:cubicBezTo>
                  <a:moveTo>
                    <a:pt x="53" y="94"/>
                  </a:moveTo>
                  <a:cubicBezTo>
                    <a:pt x="53" y="94"/>
                    <a:pt x="53" y="94"/>
                    <a:pt x="53" y="94"/>
                  </a:cubicBezTo>
                  <a:cubicBezTo>
                    <a:pt x="53" y="94"/>
                    <a:pt x="53" y="94"/>
                    <a:pt x="53" y="94"/>
                  </a:cubicBezTo>
                  <a:moveTo>
                    <a:pt x="45" y="95"/>
                  </a:moveTo>
                  <a:cubicBezTo>
                    <a:pt x="45" y="94"/>
                    <a:pt x="45" y="93"/>
                    <a:pt x="45" y="92"/>
                  </a:cubicBezTo>
                  <a:cubicBezTo>
                    <a:pt x="46" y="93"/>
                    <a:pt x="47" y="94"/>
                    <a:pt x="47" y="94"/>
                  </a:cubicBezTo>
                  <a:cubicBezTo>
                    <a:pt x="47" y="95"/>
                    <a:pt x="46" y="95"/>
                    <a:pt x="45" y="95"/>
                  </a:cubicBezTo>
                  <a:moveTo>
                    <a:pt x="117" y="101"/>
                  </a:moveTo>
                  <a:cubicBezTo>
                    <a:pt x="117" y="100"/>
                    <a:pt x="117" y="99"/>
                    <a:pt x="117" y="97"/>
                  </a:cubicBezTo>
                  <a:cubicBezTo>
                    <a:pt x="117" y="96"/>
                    <a:pt x="117" y="94"/>
                    <a:pt x="117" y="93"/>
                  </a:cubicBezTo>
                  <a:cubicBezTo>
                    <a:pt x="119" y="92"/>
                    <a:pt x="122" y="92"/>
                    <a:pt x="124" y="91"/>
                  </a:cubicBezTo>
                  <a:cubicBezTo>
                    <a:pt x="124" y="92"/>
                    <a:pt x="124" y="92"/>
                    <a:pt x="124" y="92"/>
                  </a:cubicBezTo>
                  <a:cubicBezTo>
                    <a:pt x="124" y="94"/>
                    <a:pt x="124" y="97"/>
                    <a:pt x="123" y="99"/>
                  </a:cubicBezTo>
                  <a:cubicBezTo>
                    <a:pt x="121" y="100"/>
                    <a:pt x="119" y="101"/>
                    <a:pt x="117" y="101"/>
                  </a:cubicBezTo>
                  <a:moveTo>
                    <a:pt x="125" y="98"/>
                  </a:moveTo>
                  <a:cubicBezTo>
                    <a:pt x="126" y="96"/>
                    <a:pt x="126" y="94"/>
                    <a:pt x="126" y="92"/>
                  </a:cubicBezTo>
                  <a:cubicBezTo>
                    <a:pt x="126" y="91"/>
                    <a:pt x="126" y="91"/>
                    <a:pt x="126" y="90"/>
                  </a:cubicBezTo>
                  <a:cubicBezTo>
                    <a:pt x="128" y="90"/>
                    <a:pt x="129" y="89"/>
                    <a:pt x="131" y="89"/>
                  </a:cubicBezTo>
                  <a:cubicBezTo>
                    <a:pt x="131" y="91"/>
                    <a:pt x="130" y="94"/>
                    <a:pt x="130" y="97"/>
                  </a:cubicBezTo>
                  <a:cubicBezTo>
                    <a:pt x="129" y="97"/>
                    <a:pt x="127" y="98"/>
                    <a:pt x="125" y="98"/>
                  </a:cubicBezTo>
                  <a:moveTo>
                    <a:pt x="132" y="96"/>
                  </a:moveTo>
                  <a:cubicBezTo>
                    <a:pt x="133" y="93"/>
                    <a:pt x="133" y="91"/>
                    <a:pt x="133" y="88"/>
                  </a:cubicBezTo>
                  <a:cubicBezTo>
                    <a:pt x="134" y="88"/>
                    <a:pt x="135" y="88"/>
                    <a:pt x="135" y="87"/>
                  </a:cubicBezTo>
                  <a:cubicBezTo>
                    <a:pt x="136" y="89"/>
                    <a:pt x="136" y="91"/>
                    <a:pt x="136" y="93"/>
                  </a:cubicBezTo>
                  <a:cubicBezTo>
                    <a:pt x="136" y="94"/>
                    <a:pt x="136" y="95"/>
                    <a:pt x="136" y="95"/>
                  </a:cubicBezTo>
                  <a:cubicBezTo>
                    <a:pt x="136" y="95"/>
                    <a:pt x="136" y="95"/>
                    <a:pt x="136" y="95"/>
                  </a:cubicBezTo>
                  <a:cubicBezTo>
                    <a:pt x="134" y="95"/>
                    <a:pt x="133" y="96"/>
                    <a:pt x="132" y="96"/>
                  </a:cubicBezTo>
                  <a:moveTo>
                    <a:pt x="39" y="97"/>
                  </a:moveTo>
                  <a:cubicBezTo>
                    <a:pt x="39" y="96"/>
                    <a:pt x="39" y="96"/>
                    <a:pt x="39" y="96"/>
                  </a:cubicBezTo>
                  <a:cubicBezTo>
                    <a:pt x="39" y="93"/>
                    <a:pt x="39" y="90"/>
                    <a:pt x="39" y="87"/>
                  </a:cubicBezTo>
                  <a:cubicBezTo>
                    <a:pt x="41" y="88"/>
                    <a:pt x="42" y="90"/>
                    <a:pt x="44" y="91"/>
                  </a:cubicBezTo>
                  <a:cubicBezTo>
                    <a:pt x="44" y="91"/>
                    <a:pt x="44" y="91"/>
                    <a:pt x="44" y="91"/>
                  </a:cubicBezTo>
                  <a:cubicBezTo>
                    <a:pt x="43" y="93"/>
                    <a:pt x="43" y="94"/>
                    <a:pt x="43" y="96"/>
                  </a:cubicBezTo>
                  <a:cubicBezTo>
                    <a:pt x="42" y="96"/>
                    <a:pt x="41" y="96"/>
                    <a:pt x="40" y="97"/>
                  </a:cubicBezTo>
                  <a:cubicBezTo>
                    <a:pt x="39" y="97"/>
                    <a:pt x="39" y="97"/>
                    <a:pt x="39" y="97"/>
                  </a:cubicBezTo>
                  <a:moveTo>
                    <a:pt x="37" y="94"/>
                  </a:moveTo>
                  <a:cubicBezTo>
                    <a:pt x="35" y="92"/>
                    <a:pt x="33" y="90"/>
                    <a:pt x="31" y="88"/>
                  </a:cubicBezTo>
                  <a:cubicBezTo>
                    <a:pt x="31" y="85"/>
                    <a:pt x="30" y="81"/>
                    <a:pt x="30" y="78"/>
                  </a:cubicBezTo>
                  <a:cubicBezTo>
                    <a:pt x="33" y="81"/>
                    <a:pt x="35" y="83"/>
                    <a:pt x="37" y="85"/>
                  </a:cubicBezTo>
                  <a:cubicBezTo>
                    <a:pt x="37" y="86"/>
                    <a:pt x="37" y="86"/>
                    <a:pt x="37" y="86"/>
                  </a:cubicBezTo>
                  <a:cubicBezTo>
                    <a:pt x="37" y="89"/>
                    <a:pt x="37" y="91"/>
                    <a:pt x="37" y="94"/>
                  </a:cubicBezTo>
                  <a:moveTo>
                    <a:pt x="29" y="85"/>
                  </a:moveTo>
                  <a:cubicBezTo>
                    <a:pt x="27" y="84"/>
                    <a:pt x="25" y="82"/>
                    <a:pt x="24" y="81"/>
                  </a:cubicBezTo>
                  <a:cubicBezTo>
                    <a:pt x="23" y="80"/>
                    <a:pt x="23" y="80"/>
                    <a:pt x="23" y="80"/>
                  </a:cubicBezTo>
                  <a:cubicBezTo>
                    <a:pt x="23" y="80"/>
                    <a:pt x="23" y="80"/>
                    <a:pt x="23" y="80"/>
                  </a:cubicBezTo>
                  <a:cubicBezTo>
                    <a:pt x="23" y="77"/>
                    <a:pt x="23" y="74"/>
                    <a:pt x="23" y="71"/>
                  </a:cubicBezTo>
                  <a:cubicBezTo>
                    <a:pt x="25" y="73"/>
                    <a:pt x="26" y="75"/>
                    <a:pt x="28" y="76"/>
                  </a:cubicBezTo>
                  <a:cubicBezTo>
                    <a:pt x="28" y="77"/>
                    <a:pt x="28" y="77"/>
                    <a:pt x="28" y="77"/>
                  </a:cubicBezTo>
                  <a:cubicBezTo>
                    <a:pt x="28" y="80"/>
                    <a:pt x="28" y="83"/>
                    <a:pt x="29" y="85"/>
                  </a:cubicBezTo>
                  <a:moveTo>
                    <a:pt x="21" y="78"/>
                  </a:moveTo>
                  <a:cubicBezTo>
                    <a:pt x="19" y="76"/>
                    <a:pt x="17" y="74"/>
                    <a:pt x="16" y="73"/>
                  </a:cubicBezTo>
                  <a:cubicBezTo>
                    <a:pt x="16" y="70"/>
                    <a:pt x="15" y="66"/>
                    <a:pt x="15" y="63"/>
                  </a:cubicBezTo>
                  <a:cubicBezTo>
                    <a:pt x="17" y="65"/>
                    <a:pt x="19" y="67"/>
                    <a:pt x="21" y="69"/>
                  </a:cubicBezTo>
                  <a:cubicBezTo>
                    <a:pt x="21" y="72"/>
                    <a:pt x="21" y="75"/>
                    <a:pt x="21" y="78"/>
                  </a:cubicBezTo>
                  <a:moveTo>
                    <a:pt x="111" y="68"/>
                  </a:moveTo>
                  <a:cubicBezTo>
                    <a:pt x="112" y="65"/>
                    <a:pt x="113" y="62"/>
                    <a:pt x="113" y="59"/>
                  </a:cubicBezTo>
                  <a:cubicBezTo>
                    <a:pt x="114" y="61"/>
                    <a:pt x="114" y="64"/>
                    <a:pt x="115" y="66"/>
                  </a:cubicBezTo>
                  <a:cubicBezTo>
                    <a:pt x="113" y="67"/>
                    <a:pt x="112" y="67"/>
                    <a:pt x="111" y="68"/>
                  </a:cubicBezTo>
                  <a:moveTo>
                    <a:pt x="14" y="71"/>
                  </a:moveTo>
                  <a:cubicBezTo>
                    <a:pt x="13" y="71"/>
                    <a:pt x="13" y="70"/>
                    <a:pt x="12" y="70"/>
                  </a:cubicBezTo>
                  <a:cubicBezTo>
                    <a:pt x="12" y="69"/>
                    <a:pt x="11" y="69"/>
                    <a:pt x="11" y="68"/>
                  </a:cubicBezTo>
                  <a:cubicBezTo>
                    <a:pt x="9" y="63"/>
                    <a:pt x="7" y="61"/>
                    <a:pt x="7" y="59"/>
                  </a:cubicBezTo>
                  <a:cubicBezTo>
                    <a:pt x="6" y="57"/>
                    <a:pt x="6" y="56"/>
                    <a:pt x="5" y="53"/>
                  </a:cubicBezTo>
                  <a:cubicBezTo>
                    <a:pt x="7" y="56"/>
                    <a:pt x="10" y="58"/>
                    <a:pt x="12" y="61"/>
                  </a:cubicBezTo>
                  <a:cubicBezTo>
                    <a:pt x="13" y="64"/>
                    <a:pt x="13" y="68"/>
                    <a:pt x="14" y="71"/>
                  </a:cubicBezTo>
                  <a:moveTo>
                    <a:pt x="116" y="63"/>
                  </a:moveTo>
                  <a:cubicBezTo>
                    <a:pt x="116" y="60"/>
                    <a:pt x="115" y="57"/>
                    <a:pt x="114" y="55"/>
                  </a:cubicBezTo>
                  <a:cubicBezTo>
                    <a:pt x="115" y="51"/>
                    <a:pt x="116" y="47"/>
                    <a:pt x="117" y="43"/>
                  </a:cubicBezTo>
                  <a:cubicBezTo>
                    <a:pt x="117" y="46"/>
                    <a:pt x="118" y="49"/>
                    <a:pt x="118" y="53"/>
                  </a:cubicBezTo>
                  <a:cubicBezTo>
                    <a:pt x="119" y="53"/>
                    <a:pt x="119" y="53"/>
                    <a:pt x="119" y="53"/>
                  </a:cubicBezTo>
                  <a:cubicBezTo>
                    <a:pt x="118" y="56"/>
                    <a:pt x="117" y="60"/>
                    <a:pt x="116" y="63"/>
                  </a:cubicBezTo>
                  <a:moveTo>
                    <a:pt x="120" y="48"/>
                  </a:moveTo>
                  <a:cubicBezTo>
                    <a:pt x="119" y="45"/>
                    <a:pt x="119" y="41"/>
                    <a:pt x="118" y="37"/>
                  </a:cubicBezTo>
                  <a:cubicBezTo>
                    <a:pt x="119" y="33"/>
                    <a:pt x="120" y="30"/>
                    <a:pt x="121" y="26"/>
                  </a:cubicBezTo>
                  <a:cubicBezTo>
                    <a:pt x="122" y="30"/>
                    <a:pt x="122" y="34"/>
                    <a:pt x="122" y="37"/>
                  </a:cubicBezTo>
                  <a:cubicBezTo>
                    <a:pt x="121" y="41"/>
                    <a:pt x="120" y="45"/>
                    <a:pt x="120" y="48"/>
                  </a:cubicBezTo>
                  <a:moveTo>
                    <a:pt x="124" y="32"/>
                  </a:moveTo>
                  <a:cubicBezTo>
                    <a:pt x="123" y="28"/>
                    <a:pt x="123" y="25"/>
                    <a:pt x="122" y="22"/>
                  </a:cubicBezTo>
                  <a:cubicBezTo>
                    <a:pt x="122" y="19"/>
                    <a:pt x="123" y="17"/>
                    <a:pt x="123" y="14"/>
                  </a:cubicBezTo>
                  <a:cubicBezTo>
                    <a:pt x="124" y="17"/>
                    <a:pt x="124" y="21"/>
                    <a:pt x="124" y="24"/>
                  </a:cubicBezTo>
                  <a:cubicBezTo>
                    <a:pt x="124" y="25"/>
                    <a:pt x="124" y="25"/>
                    <a:pt x="124" y="26"/>
                  </a:cubicBezTo>
                  <a:cubicBezTo>
                    <a:pt x="124" y="28"/>
                    <a:pt x="124" y="30"/>
                    <a:pt x="124" y="32"/>
                  </a:cubicBezTo>
                  <a:moveTo>
                    <a:pt x="78" y="85"/>
                  </a:moveTo>
                  <a:cubicBezTo>
                    <a:pt x="79" y="85"/>
                    <a:pt x="79" y="85"/>
                    <a:pt x="79" y="85"/>
                  </a:cubicBezTo>
                  <a:cubicBezTo>
                    <a:pt x="80" y="85"/>
                    <a:pt x="80" y="84"/>
                    <a:pt x="80" y="83"/>
                  </a:cubicBezTo>
                  <a:cubicBezTo>
                    <a:pt x="80" y="79"/>
                    <a:pt x="80" y="76"/>
                    <a:pt x="80" y="72"/>
                  </a:cubicBezTo>
                  <a:cubicBezTo>
                    <a:pt x="80" y="55"/>
                    <a:pt x="82" y="38"/>
                    <a:pt x="84" y="20"/>
                  </a:cubicBezTo>
                  <a:cubicBezTo>
                    <a:pt x="97" y="15"/>
                    <a:pt x="109" y="10"/>
                    <a:pt x="121" y="5"/>
                  </a:cubicBezTo>
                  <a:cubicBezTo>
                    <a:pt x="116" y="27"/>
                    <a:pt x="112" y="48"/>
                    <a:pt x="107" y="70"/>
                  </a:cubicBezTo>
                  <a:cubicBezTo>
                    <a:pt x="106" y="70"/>
                    <a:pt x="106" y="71"/>
                    <a:pt x="106" y="71"/>
                  </a:cubicBezTo>
                  <a:cubicBezTo>
                    <a:pt x="107" y="72"/>
                    <a:pt x="107" y="72"/>
                    <a:pt x="108" y="73"/>
                  </a:cubicBezTo>
                  <a:cubicBezTo>
                    <a:pt x="108" y="73"/>
                    <a:pt x="108" y="73"/>
                    <a:pt x="108" y="73"/>
                  </a:cubicBezTo>
                  <a:cubicBezTo>
                    <a:pt x="108" y="73"/>
                    <a:pt x="108" y="73"/>
                    <a:pt x="108" y="73"/>
                  </a:cubicBezTo>
                  <a:cubicBezTo>
                    <a:pt x="108" y="73"/>
                    <a:pt x="108" y="73"/>
                    <a:pt x="108" y="73"/>
                  </a:cubicBezTo>
                  <a:cubicBezTo>
                    <a:pt x="108" y="73"/>
                    <a:pt x="108" y="73"/>
                    <a:pt x="109" y="73"/>
                  </a:cubicBezTo>
                  <a:cubicBezTo>
                    <a:pt x="109" y="73"/>
                    <a:pt x="109" y="73"/>
                    <a:pt x="110" y="72"/>
                  </a:cubicBezTo>
                  <a:cubicBezTo>
                    <a:pt x="117" y="70"/>
                    <a:pt x="124" y="67"/>
                    <a:pt x="131" y="64"/>
                  </a:cubicBezTo>
                  <a:cubicBezTo>
                    <a:pt x="133" y="70"/>
                    <a:pt x="134" y="76"/>
                    <a:pt x="135" y="82"/>
                  </a:cubicBezTo>
                  <a:cubicBezTo>
                    <a:pt x="135" y="82"/>
                    <a:pt x="134" y="83"/>
                    <a:pt x="134" y="83"/>
                  </a:cubicBezTo>
                  <a:cubicBezTo>
                    <a:pt x="127" y="86"/>
                    <a:pt x="119" y="88"/>
                    <a:pt x="112" y="90"/>
                  </a:cubicBezTo>
                  <a:cubicBezTo>
                    <a:pt x="109" y="91"/>
                    <a:pt x="106" y="92"/>
                    <a:pt x="103" y="94"/>
                  </a:cubicBezTo>
                  <a:cubicBezTo>
                    <a:pt x="103" y="94"/>
                    <a:pt x="103" y="94"/>
                    <a:pt x="103" y="94"/>
                  </a:cubicBezTo>
                  <a:cubicBezTo>
                    <a:pt x="102" y="95"/>
                    <a:pt x="102" y="95"/>
                    <a:pt x="102" y="95"/>
                  </a:cubicBezTo>
                  <a:cubicBezTo>
                    <a:pt x="102" y="95"/>
                    <a:pt x="102" y="95"/>
                    <a:pt x="102" y="95"/>
                  </a:cubicBezTo>
                  <a:cubicBezTo>
                    <a:pt x="102" y="95"/>
                    <a:pt x="102" y="95"/>
                    <a:pt x="102" y="95"/>
                  </a:cubicBezTo>
                  <a:cubicBezTo>
                    <a:pt x="102" y="96"/>
                    <a:pt x="102" y="96"/>
                    <a:pt x="102" y="96"/>
                  </a:cubicBezTo>
                  <a:cubicBezTo>
                    <a:pt x="102" y="96"/>
                    <a:pt x="102" y="96"/>
                    <a:pt x="102" y="96"/>
                  </a:cubicBezTo>
                  <a:cubicBezTo>
                    <a:pt x="102" y="98"/>
                    <a:pt x="101" y="100"/>
                    <a:pt x="101" y="103"/>
                  </a:cubicBezTo>
                  <a:cubicBezTo>
                    <a:pt x="101" y="104"/>
                    <a:pt x="101" y="104"/>
                    <a:pt x="101" y="105"/>
                  </a:cubicBezTo>
                  <a:cubicBezTo>
                    <a:pt x="101" y="105"/>
                    <a:pt x="101" y="106"/>
                    <a:pt x="101" y="107"/>
                  </a:cubicBezTo>
                  <a:cubicBezTo>
                    <a:pt x="102" y="109"/>
                    <a:pt x="102" y="110"/>
                    <a:pt x="103" y="112"/>
                  </a:cubicBezTo>
                  <a:cubicBezTo>
                    <a:pt x="103" y="113"/>
                    <a:pt x="103" y="114"/>
                    <a:pt x="103" y="115"/>
                  </a:cubicBezTo>
                  <a:cubicBezTo>
                    <a:pt x="103" y="115"/>
                    <a:pt x="103" y="116"/>
                    <a:pt x="104" y="116"/>
                  </a:cubicBezTo>
                  <a:cubicBezTo>
                    <a:pt x="104" y="117"/>
                    <a:pt x="105" y="117"/>
                    <a:pt x="105" y="117"/>
                  </a:cubicBezTo>
                  <a:cubicBezTo>
                    <a:pt x="106" y="117"/>
                    <a:pt x="106" y="117"/>
                    <a:pt x="106" y="117"/>
                  </a:cubicBezTo>
                  <a:cubicBezTo>
                    <a:pt x="106" y="117"/>
                    <a:pt x="106" y="117"/>
                    <a:pt x="106" y="117"/>
                  </a:cubicBezTo>
                  <a:cubicBezTo>
                    <a:pt x="106" y="117"/>
                    <a:pt x="106" y="117"/>
                    <a:pt x="106" y="117"/>
                  </a:cubicBezTo>
                  <a:cubicBezTo>
                    <a:pt x="106" y="117"/>
                    <a:pt x="106" y="117"/>
                    <a:pt x="106" y="117"/>
                  </a:cubicBezTo>
                  <a:cubicBezTo>
                    <a:pt x="119" y="112"/>
                    <a:pt x="127" y="110"/>
                    <a:pt x="133" y="108"/>
                  </a:cubicBezTo>
                  <a:cubicBezTo>
                    <a:pt x="136" y="107"/>
                    <a:pt x="138" y="106"/>
                    <a:pt x="139" y="105"/>
                  </a:cubicBezTo>
                  <a:cubicBezTo>
                    <a:pt x="140" y="105"/>
                    <a:pt x="140" y="105"/>
                    <a:pt x="141" y="105"/>
                  </a:cubicBezTo>
                  <a:cubicBezTo>
                    <a:pt x="142" y="108"/>
                    <a:pt x="144" y="113"/>
                    <a:pt x="145" y="118"/>
                  </a:cubicBezTo>
                  <a:cubicBezTo>
                    <a:pt x="146" y="121"/>
                    <a:pt x="147" y="124"/>
                    <a:pt x="148" y="126"/>
                  </a:cubicBezTo>
                  <a:cubicBezTo>
                    <a:pt x="147" y="127"/>
                    <a:pt x="144" y="128"/>
                    <a:pt x="141" y="129"/>
                  </a:cubicBezTo>
                  <a:cubicBezTo>
                    <a:pt x="136" y="131"/>
                    <a:pt x="127" y="134"/>
                    <a:pt x="115" y="139"/>
                  </a:cubicBezTo>
                  <a:cubicBezTo>
                    <a:pt x="115" y="139"/>
                    <a:pt x="115" y="139"/>
                    <a:pt x="115" y="139"/>
                  </a:cubicBezTo>
                  <a:cubicBezTo>
                    <a:pt x="115" y="139"/>
                    <a:pt x="115" y="139"/>
                    <a:pt x="115" y="139"/>
                  </a:cubicBezTo>
                  <a:cubicBezTo>
                    <a:pt x="114" y="139"/>
                    <a:pt x="114" y="139"/>
                    <a:pt x="114" y="139"/>
                  </a:cubicBezTo>
                  <a:cubicBezTo>
                    <a:pt x="113" y="139"/>
                    <a:pt x="112" y="141"/>
                    <a:pt x="113" y="142"/>
                  </a:cubicBezTo>
                  <a:cubicBezTo>
                    <a:pt x="113" y="142"/>
                    <a:pt x="114" y="143"/>
                    <a:pt x="114" y="143"/>
                  </a:cubicBezTo>
                  <a:cubicBezTo>
                    <a:pt x="118" y="153"/>
                    <a:pt x="121" y="159"/>
                    <a:pt x="124" y="169"/>
                  </a:cubicBezTo>
                  <a:cubicBezTo>
                    <a:pt x="116" y="169"/>
                    <a:pt x="108" y="172"/>
                    <a:pt x="101" y="178"/>
                  </a:cubicBezTo>
                  <a:cubicBezTo>
                    <a:pt x="97" y="167"/>
                    <a:pt x="95" y="161"/>
                    <a:pt x="91" y="150"/>
                  </a:cubicBezTo>
                  <a:cubicBezTo>
                    <a:pt x="90" y="149"/>
                    <a:pt x="90" y="148"/>
                    <a:pt x="89" y="148"/>
                  </a:cubicBezTo>
                  <a:cubicBezTo>
                    <a:pt x="89" y="148"/>
                    <a:pt x="88" y="148"/>
                    <a:pt x="88" y="148"/>
                  </a:cubicBezTo>
                  <a:cubicBezTo>
                    <a:pt x="88" y="149"/>
                    <a:pt x="88" y="149"/>
                    <a:pt x="88" y="149"/>
                  </a:cubicBezTo>
                  <a:cubicBezTo>
                    <a:pt x="88" y="149"/>
                    <a:pt x="88" y="149"/>
                    <a:pt x="88" y="149"/>
                  </a:cubicBezTo>
                  <a:cubicBezTo>
                    <a:pt x="66" y="156"/>
                    <a:pt x="54" y="160"/>
                    <a:pt x="49" y="162"/>
                  </a:cubicBezTo>
                  <a:cubicBezTo>
                    <a:pt x="48" y="154"/>
                    <a:pt x="46" y="147"/>
                    <a:pt x="43" y="140"/>
                  </a:cubicBezTo>
                  <a:cubicBezTo>
                    <a:pt x="44" y="140"/>
                    <a:pt x="44" y="139"/>
                    <a:pt x="44" y="139"/>
                  </a:cubicBezTo>
                  <a:cubicBezTo>
                    <a:pt x="49" y="138"/>
                    <a:pt x="60" y="134"/>
                    <a:pt x="79" y="127"/>
                  </a:cubicBezTo>
                  <a:cubicBezTo>
                    <a:pt x="79" y="127"/>
                    <a:pt x="79" y="127"/>
                    <a:pt x="79" y="127"/>
                  </a:cubicBezTo>
                  <a:cubicBezTo>
                    <a:pt x="79" y="127"/>
                    <a:pt x="79" y="127"/>
                    <a:pt x="79" y="127"/>
                  </a:cubicBezTo>
                  <a:cubicBezTo>
                    <a:pt x="80" y="127"/>
                    <a:pt x="80" y="127"/>
                    <a:pt x="80" y="127"/>
                  </a:cubicBezTo>
                  <a:cubicBezTo>
                    <a:pt x="81" y="126"/>
                    <a:pt x="81" y="125"/>
                    <a:pt x="81" y="124"/>
                  </a:cubicBezTo>
                  <a:cubicBezTo>
                    <a:pt x="81" y="124"/>
                    <a:pt x="80" y="124"/>
                    <a:pt x="80" y="123"/>
                  </a:cubicBezTo>
                  <a:cubicBezTo>
                    <a:pt x="80" y="122"/>
                    <a:pt x="79" y="120"/>
                    <a:pt x="78" y="118"/>
                  </a:cubicBezTo>
                  <a:cubicBezTo>
                    <a:pt x="77" y="117"/>
                    <a:pt x="77" y="116"/>
                    <a:pt x="76" y="115"/>
                  </a:cubicBezTo>
                  <a:cubicBezTo>
                    <a:pt x="76" y="114"/>
                    <a:pt x="75" y="113"/>
                    <a:pt x="75" y="112"/>
                  </a:cubicBezTo>
                  <a:cubicBezTo>
                    <a:pt x="74" y="112"/>
                    <a:pt x="74" y="111"/>
                    <a:pt x="73" y="111"/>
                  </a:cubicBezTo>
                  <a:cubicBezTo>
                    <a:pt x="73" y="110"/>
                    <a:pt x="72" y="110"/>
                    <a:pt x="72" y="110"/>
                  </a:cubicBezTo>
                  <a:cubicBezTo>
                    <a:pt x="72" y="110"/>
                    <a:pt x="72" y="110"/>
                    <a:pt x="72" y="110"/>
                  </a:cubicBezTo>
                  <a:cubicBezTo>
                    <a:pt x="72" y="109"/>
                    <a:pt x="71" y="108"/>
                    <a:pt x="70" y="108"/>
                  </a:cubicBezTo>
                  <a:cubicBezTo>
                    <a:pt x="70" y="108"/>
                    <a:pt x="70" y="108"/>
                    <a:pt x="70" y="108"/>
                  </a:cubicBezTo>
                  <a:cubicBezTo>
                    <a:pt x="70" y="108"/>
                    <a:pt x="69" y="108"/>
                    <a:pt x="69" y="108"/>
                  </a:cubicBezTo>
                  <a:cubicBezTo>
                    <a:pt x="68" y="108"/>
                    <a:pt x="68" y="108"/>
                    <a:pt x="67" y="108"/>
                  </a:cubicBezTo>
                  <a:cubicBezTo>
                    <a:pt x="67" y="109"/>
                    <a:pt x="67" y="109"/>
                    <a:pt x="67" y="109"/>
                  </a:cubicBezTo>
                  <a:cubicBezTo>
                    <a:pt x="53" y="113"/>
                    <a:pt x="43" y="116"/>
                    <a:pt x="31" y="121"/>
                  </a:cubicBezTo>
                  <a:cubicBezTo>
                    <a:pt x="30" y="116"/>
                    <a:pt x="28" y="110"/>
                    <a:pt x="28" y="104"/>
                  </a:cubicBezTo>
                  <a:cubicBezTo>
                    <a:pt x="31" y="103"/>
                    <a:pt x="35" y="102"/>
                    <a:pt x="37" y="101"/>
                  </a:cubicBezTo>
                  <a:cubicBezTo>
                    <a:pt x="38" y="102"/>
                    <a:pt x="38" y="102"/>
                    <a:pt x="38" y="102"/>
                  </a:cubicBezTo>
                  <a:cubicBezTo>
                    <a:pt x="38" y="102"/>
                    <a:pt x="38" y="102"/>
                    <a:pt x="38" y="102"/>
                  </a:cubicBezTo>
                  <a:cubicBezTo>
                    <a:pt x="38" y="102"/>
                    <a:pt x="39" y="102"/>
                    <a:pt x="39" y="101"/>
                  </a:cubicBezTo>
                  <a:cubicBezTo>
                    <a:pt x="39" y="101"/>
                    <a:pt x="39" y="101"/>
                    <a:pt x="39" y="101"/>
                  </a:cubicBezTo>
                  <a:cubicBezTo>
                    <a:pt x="40" y="101"/>
                    <a:pt x="40" y="101"/>
                    <a:pt x="41" y="101"/>
                  </a:cubicBezTo>
                  <a:cubicBezTo>
                    <a:pt x="45" y="100"/>
                    <a:pt x="48" y="99"/>
                    <a:pt x="52" y="97"/>
                  </a:cubicBezTo>
                  <a:cubicBezTo>
                    <a:pt x="52" y="97"/>
                    <a:pt x="52" y="97"/>
                    <a:pt x="52" y="97"/>
                  </a:cubicBezTo>
                  <a:cubicBezTo>
                    <a:pt x="52" y="97"/>
                    <a:pt x="52" y="97"/>
                    <a:pt x="52" y="97"/>
                  </a:cubicBezTo>
                  <a:cubicBezTo>
                    <a:pt x="52" y="97"/>
                    <a:pt x="52" y="97"/>
                    <a:pt x="52" y="97"/>
                  </a:cubicBezTo>
                  <a:cubicBezTo>
                    <a:pt x="52" y="97"/>
                    <a:pt x="52" y="97"/>
                    <a:pt x="52" y="97"/>
                  </a:cubicBezTo>
                  <a:cubicBezTo>
                    <a:pt x="52" y="96"/>
                    <a:pt x="52" y="96"/>
                    <a:pt x="52" y="96"/>
                  </a:cubicBezTo>
                  <a:cubicBezTo>
                    <a:pt x="53" y="96"/>
                    <a:pt x="53" y="96"/>
                    <a:pt x="53" y="96"/>
                  </a:cubicBezTo>
                  <a:cubicBezTo>
                    <a:pt x="53" y="96"/>
                    <a:pt x="53" y="95"/>
                    <a:pt x="53" y="95"/>
                  </a:cubicBezTo>
                  <a:cubicBezTo>
                    <a:pt x="53" y="94"/>
                    <a:pt x="53" y="94"/>
                    <a:pt x="53" y="93"/>
                  </a:cubicBezTo>
                  <a:cubicBezTo>
                    <a:pt x="52" y="93"/>
                    <a:pt x="52" y="93"/>
                    <a:pt x="52" y="93"/>
                  </a:cubicBezTo>
                  <a:cubicBezTo>
                    <a:pt x="37" y="80"/>
                    <a:pt x="19" y="62"/>
                    <a:pt x="5" y="47"/>
                  </a:cubicBezTo>
                  <a:cubicBezTo>
                    <a:pt x="6" y="46"/>
                    <a:pt x="9" y="45"/>
                    <a:pt x="11" y="44"/>
                  </a:cubicBezTo>
                  <a:cubicBezTo>
                    <a:pt x="16" y="42"/>
                    <a:pt x="22" y="41"/>
                    <a:pt x="26" y="40"/>
                  </a:cubicBezTo>
                  <a:cubicBezTo>
                    <a:pt x="29" y="39"/>
                    <a:pt x="31" y="39"/>
                    <a:pt x="32" y="38"/>
                  </a:cubicBezTo>
                  <a:cubicBezTo>
                    <a:pt x="32" y="38"/>
                    <a:pt x="33" y="38"/>
                    <a:pt x="33" y="38"/>
                  </a:cubicBezTo>
                  <a:cubicBezTo>
                    <a:pt x="34" y="39"/>
                    <a:pt x="36" y="41"/>
                    <a:pt x="38" y="43"/>
                  </a:cubicBezTo>
                  <a:cubicBezTo>
                    <a:pt x="43" y="48"/>
                    <a:pt x="51" y="56"/>
                    <a:pt x="59" y="64"/>
                  </a:cubicBezTo>
                  <a:cubicBezTo>
                    <a:pt x="66" y="72"/>
                    <a:pt x="73" y="80"/>
                    <a:pt x="77" y="84"/>
                  </a:cubicBezTo>
                  <a:cubicBezTo>
                    <a:pt x="77" y="85"/>
                    <a:pt x="78" y="85"/>
                    <a:pt x="78" y="85"/>
                  </a:cubicBezTo>
                  <a:moveTo>
                    <a:pt x="124" y="0"/>
                  </a:moveTo>
                  <a:cubicBezTo>
                    <a:pt x="124" y="0"/>
                    <a:pt x="124" y="0"/>
                    <a:pt x="123" y="0"/>
                  </a:cubicBezTo>
                  <a:cubicBezTo>
                    <a:pt x="109" y="6"/>
                    <a:pt x="96" y="11"/>
                    <a:pt x="82" y="17"/>
                  </a:cubicBezTo>
                  <a:cubicBezTo>
                    <a:pt x="81" y="17"/>
                    <a:pt x="81" y="18"/>
                    <a:pt x="81" y="19"/>
                  </a:cubicBezTo>
                  <a:cubicBezTo>
                    <a:pt x="78" y="36"/>
                    <a:pt x="76" y="54"/>
                    <a:pt x="76" y="72"/>
                  </a:cubicBezTo>
                  <a:cubicBezTo>
                    <a:pt x="76" y="74"/>
                    <a:pt x="76" y="76"/>
                    <a:pt x="76" y="77"/>
                  </a:cubicBezTo>
                  <a:cubicBezTo>
                    <a:pt x="71" y="71"/>
                    <a:pt x="62" y="62"/>
                    <a:pt x="54" y="54"/>
                  </a:cubicBezTo>
                  <a:cubicBezTo>
                    <a:pt x="44" y="43"/>
                    <a:pt x="35" y="34"/>
                    <a:pt x="35" y="34"/>
                  </a:cubicBezTo>
                  <a:cubicBezTo>
                    <a:pt x="35" y="34"/>
                    <a:pt x="34" y="34"/>
                    <a:pt x="34" y="34"/>
                  </a:cubicBezTo>
                  <a:cubicBezTo>
                    <a:pt x="34" y="34"/>
                    <a:pt x="34" y="34"/>
                    <a:pt x="34" y="34"/>
                  </a:cubicBezTo>
                  <a:cubicBezTo>
                    <a:pt x="33" y="34"/>
                    <a:pt x="27" y="35"/>
                    <a:pt x="20" y="37"/>
                  </a:cubicBezTo>
                  <a:cubicBezTo>
                    <a:pt x="17" y="38"/>
                    <a:pt x="13" y="39"/>
                    <a:pt x="9" y="40"/>
                  </a:cubicBezTo>
                  <a:cubicBezTo>
                    <a:pt x="6" y="42"/>
                    <a:pt x="3" y="44"/>
                    <a:pt x="1" y="46"/>
                  </a:cubicBezTo>
                  <a:cubicBezTo>
                    <a:pt x="0" y="46"/>
                    <a:pt x="0" y="47"/>
                    <a:pt x="0" y="48"/>
                  </a:cubicBezTo>
                  <a:cubicBezTo>
                    <a:pt x="0" y="48"/>
                    <a:pt x="0" y="49"/>
                    <a:pt x="0" y="49"/>
                  </a:cubicBezTo>
                  <a:cubicBezTo>
                    <a:pt x="1" y="55"/>
                    <a:pt x="2" y="57"/>
                    <a:pt x="3" y="60"/>
                  </a:cubicBezTo>
                  <a:cubicBezTo>
                    <a:pt x="3" y="61"/>
                    <a:pt x="4" y="63"/>
                    <a:pt x="5" y="64"/>
                  </a:cubicBezTo>
                  <a:cubicBezTo>
                    <a:pt x="5" y="65"/>
                    <a:pt x="5" y="65"/>
                    <a:pt x="5" y="65"/>
                  </a:cubicBezTo>
                  <a:cubicBezTo>
                    <a:pt x="5" y="65"/>
                    <a:pt x="5" y="65"/>
                    <a:pt x="5" y="65"/>
                  </a:cubicBezTo>
                  <a:cubicBezTo>
                    <a:pt x="5" y="66"/>
                    <a:pt x="5" y="66"/>
                    <a:pt x="5" y="67"/>
                  </a:cubicBezTo>
                  <a:cubicBezTo>
                    <a:pt x="5" y="68"/>
                    <a:pt x="6" y="69"/>
                    <a:pt x="7" y="70"/>
                  </a:cubicBezTo>
                  <a:cubicBezTo>
                    <a:pt x="8" y="71"/>
                    <a:pt x="8" y="71"/>
                    <a:pt x="8" y="71"/>
                  </a:cubicBezTo>
                  <a:cubicBezTo>
                    <a:pt x="8" y="71"/>
                    <a:pt x="8" y="71"/>
                    <a:pt x="8" y="71"/>
                  </a:cubicBezTo>
                  <a:cubicBezTo>
                    <a:pt x="8" y="72"/>
                    <a:pt x="9" y="72"/>
                    <a:pt x="9" y="73"/>
                  </a:cubicBezTo>
                  <a:cubicBezTo>
                    <a:pt x="14" y="77"/>
                    <a:pt x="21" y="83"/>
                    <a:pt x="29" y="92"/>
                  </a:cubicBezTo>
                  <a:cubicBezTo>
                    <a:pt x="29" y="92"/>
                    <a:pt x="29" y="93"/>
                    <a:pt x="29" y="93"/>
                  </a:cubicBezTo>
                  <a:cubicBezTo>
                    <a:pt x="29" y="94"/>
                    <a:pt x="30" y="94"/>
                    <a:pt x="30" y="94"/>
                  </a:cubicBezTo>
                  <a:cubicBezTo>
                    <a:pt x="30" y="94"/>
                    <a:pt x="30" y="94"/>
                    <a:pt x="30" y="94"/>
                  </a:cubicBezTo>
                  <a:cubicBezTo>
                    <a:pt x="31" y="94"/>
                    <a:pt x="31" y="94"/>
                    <a:pt x="31" y="94"/>
                  </a:cubicBezTo>
                  <a:cubicBezTo>
                    <a:pt x="32" y="95"/>
                    <a:pt x="34" y="96"/>
                    <a:pt x="35" y="98"/>
                  </a:cubicBezTo>
                  <a:cubicBezTo>
                    <a:pt x="32" y="99"/>
                    <a:pt x="29" y="100"/>
                    <a:pt x="25" y="101"/>
                  </a:cubicBezTo>
                  <a:cubicBezTo>
                    <a:pt x="24" y="102"/>
                    <a:pt x="23" y="102"/>
                    <a:pt x="23" y="103"/>
                  </a:cubicBezTo>
                  <a:cubicBezTo>
                    <a:pt x="24" y="110"/>
                    <a:pt x="26" y="117"/>
                    <a:pt x="28" y="123"/>
                  </a:cubicBezTo>
                  <a:cubicBezTo>
                    <a:pt x="27" y="124"/>
                    <a:pt x="27" y="124"/>
                    <a:pt x="27" y="125"/>
                  </a:cubicBezTo>
                  <a:cubicBezTo>
                    <a:pt x="28" y="129"/>
                    <a:pt x="30" y="132"/>
                    <a:pt x="33" y="135"/>
                  </a:cubicBezTo>
                  <a:cubicBezTo>
                    <a:pt x="33" y="135"/>
                    <a:pt x="34" y="135"/>
                    <a:pt x="34" y="135"/>
                  </a:cubicBezTo>
                  <a:cubicBezTo>
                    <a:pt x="34" y="135"/>
                    <a:pt x="35" y="135"/>
                    <a:pt x="35" y="135"/>
                  </a:cubicBezTo>
                  <a:cubicBezTo>
                    <a:pt x="38" y="134"/>
                    <a:pt x="41" y="133"/>
                    <a:pt x="43" y="132"/>
                  </a:cubicBezTo>
                  <a:cubicBezTo>
                    <a:pt x="46" y="131"/>
                    <a:pt x="49" y="130"/>
                    <a:pt x="56" y="128"/>
                  </a:cubicBezTo>
                  <a:cubicBezTo>
                    <a:pt x="56" y="128"/>
                    <a:pt x="57" y="127"/>
                    <a:pt x="58" y="127"/>
                  </a:cubicBezTo>
                  <a:cubicBezTo>
                    <a:pt x="59" y="127"/>
                    <a:pt x="61" y="126"/>
                    <a:pt x="62" y="125"/>
                  </a:cubicBezTo>
                  <a:cubicBezTo>
                    <a:pt x="63" y="125"/>
                    <a:pt x="64" y="125"/>
                    <a:pt x="64" y="125"/>
                  </a:cubicBezTo>
                  <a:cubicBezTo>
                    <a:pt x="65" y="125"/>
                    <a:pt x="65" y="125"/>
                    <a:pt x="65" y="125"/>
                  </a:cubicBezTo>
                  <a:cubicBezTo>
                    <a:pt x="65" y="125"/>
                    <a:pt x="65" y="125"/>
                    <a:pt x="65" y="125"/>
                  </a:cubicBezTo>
                  <a:cubicBezTo>
                    <a:pt x="65" y="125"/>
                    <a:pt x="65" y="126"/>
                    <a:pt x="65" y="126"/>
                  </a:cubicBezTo>
                  <a:cubicBezTo>
                    <a:pt x="66" y="127"/>
                    <a:pt x="66" y="127"/>
                    <a:pt x="66" y="127"/>
                  </a:cubicBezTo>
                  <a:cubicBezTo>
                    <a:pt x="59" y="130"/>
                    <a:pt x="54" y="132"/>
                    <a:pt x="50" y="133"/>
                  </a:cubicBezTo>
                  <a:cubicBezTo>
                    <a:pt x="47" y="134"/>
                    <a:pt x="45" y="135"/>
                    <a:pt x="43" y="135"/>
                  </a:cubicBezTo>
                  <a:cubicBezTo>
                    <a:pt x="42" y="136"/>
                    <a:pt x="40" y="136"/>
                    <a:pt x="40" y="136"/>
                  </a:cubicBezTo>
                  <a:cubicBezTo>
                    <a:pt x="40" y="136"/>
                    <a:pt x="39" y="137"/>
                    <a:pt x="39" y="137"/>
                  </a:cubicBezTo>
                  <a:cubicBezTo>
                    <a:pt x="39" y="138"/>
                    <a:pt x="39" y="138"/>
                    <a:pt x="39" y="139"/>
                  </a:cubicBezTo>
                  <a:cubicBezTo>
                    <a:pt x="41" y="146"/>
                    <a:pt x="44" y="155"/>
                    <a:pt x="46" y="162"/>
                  </a:cubicBezTo>
                  <a:cubicBezTo>
                    <a:pt x="45" y="162"/>
                    <a:pt x="45" y="162"/>
                    <a:pt x="45" y="162"/>
                  </a:cubicBezTo>
                  <a:cubicBezTo>
                    <a:pt x="45" y="163"/>
                    <a:pt x="45" y="164"/>
                    <a:pt x="46" y="165"/>
                  </a:cubicBezTo>
                  <a:cubicBezTo>
                    <a:pt x="50" y="169"/>
                    <a:pt x="53" y="174"/>
                    <a:pt x="56" y="179"/>
                  </a:cubicBezTo>
                  <a:cubicBezTo>
                    <a:pt x="56" y="180"/>
                    <a:pt x="57" y="180"/>
                    <a:pt x="58" y="180"/>
                  </a:cubicBezTo>
                  <a:cubicBezTo>
                    <a:pt x="58" y="180"/>
                    <a:pt x="58" y="180"/>
                    <a:pt x="58" y="180"/>
                  </a:cubicBezTo>
                  <a:cubicBezTo>
                    <a:pt x="69" y="175"/>
                    <a:pt x="77" y="171"/>
                    <a:pt x="88" y="169"/>
                  </a:cubicBezTo>
                  <a:cubicBezTo>
                    <a:pt x="91" y="173"/>
                    <a:pt x="94" y="178"/>
                    <a:pt x="96" y="184"/>
                  </a:cubicBezTo>
                  <a:cubicBezTo>
                    <a:pt x="99" y="191"/>
                    <a:pt x="102" y="198"/>
                    <a:pt x="104" y="202"/>
                  </a:cubicBezTo>
                  <a:cubicBezTo>
                    <a:pt x="104" y="203"/>
                    <a:pt x="105" y="203"/>
                    <a:pt x="106" y="203"/>
                  </a:cubicBezTo>
                  <a:cubicBezTo>
                    <a:pt x="106" y="203"/>
                    <a:pt x="106" y="203"/>
                    <a:pt x="106" y="203"/>
                  </a:cubicBezTo>
                  <a:cubicBezTo>
                    <a:pt x="107" y="204"/>
                    <a:pt x="107" y="204"/>
                    <a:pt x="107" y="204"/>
                  </a:cubicBezTo>
                  <a:cubicBezTo>
                    <a:pt x="108" y="204"/>
                    <a:pt x="108" y="204"/>
                    <a:pt x="108" y="203"/>
                  </a:cubicBezTo>
                  <a:cubicBezTo>
                    <a:pt x="109" y="203"/>
                    <a:pt x="109" y="203"/>
                    <a:pt x="109" y="203"/>
                  </a:cubicBezTo>
                  <a:cubicBezTo>
                    <a:pt x="109" y="204"/>
                    <a:pt x="109" y="204"/>
                    <a:pt x="109" y="204"/>
                  </a:cubicBezTo>
                  <a:cubicBezTo>
                    <a:pt x="109" y="204"/>
                    <a:pt x="109" y="204"/>
                    <a:pt x="109" y="204"/>
                  </a:cubicBezTo>
                  <a:cubicBezTo>
                    <a:pt x="109" y="204"/>
                    <a:pt x="109" y="204"/>
                    <a:pt x="109" y="204"/>
                  </a:cubicBezTo>
                  <a:cubicBezTo>
                    <a:pt x="110" y="205"/>
                    <a:pt x="110" y="205"/>
                    <a:pt x="110" y="205"/>
                  </a:cubicBezTo>
                  <a:cubicBezTo>
                    <a:pt x="110" y="204"/>
                    <a:pt x="110" y="204"/>
                    <a:pt x="110" y="204"/>
                  </a:cubicBezTo>
                  <a:cubicBezTo>
                    <a:pt x="110" y="204"/>
                    <a:pt x="110" y="204"/>
                    <a:pt x="110" y="204"/>
                  </a:cubicBezTo>
                  <a:cubicBezTo>
                    <a:pt x="110" y="204"/>
                    <a:pt x="110" y="204"/>
                    <a:pt x="110" y="204"/>
                  </a:cubicBezTo>
                  <a:cubicBezTo>
                    <a:pt x="111" y="204"/>
                    <a:pt x="111" y="204"/>
                    <a:pt x="111" y="204"/>
                  </a:cubicBezTo>
                  <a:cubicBezTo>
                    <a:pt x="111" y="203"/>
                    <a:pt x="111" y="203"/>
                    <a:pt x="111" y="202"/>
                  </a:cubicBezTo>
                  <a:cubicBezTo>
                    <a:pt x="115" y="200"/>
                    <a:pt x="119" y="198"/>
                    <a:pt x="124" y="196"/>
                  </a:cubicBezTo>
                  <a:cubicBezTo>
                    <a:pt x="124" y="197"/>
                    <a:pt x="124" y="197"/>
                    <a:pt x="124" y="197"/>
                  </a:cubicBezTo>
                  <a:cubicBezTo>
                    <a:pt x="124" y="197"/>
                    <a:pt x="124" y="197"/>
                    <a:pt x="124" y="197"/>
                  </a:cubicBezTo>
                  <a:cubicBezTo>
                    <a:pt x="125" y="197"/>
                    <a:pt x="125" y="197"/>
                    <a:pt x="125" y="196"/>
                  </a:cubicBezTo>
                  <a:cubicBezTo>
                    <a:pt x="126" y="195"/>
                    <a:pt x="126" y="195"/>
                    <a:pt x="126" y="195"/>
                  </a:cubicBezTo>
                  <a:cubicBezTo>
                    <a:pt x="129" y="194"/>
                    <a:pt x="132" y="193"/>
                    <a:pt x="134" y="192"/>
                  </a:cubicBezTo>
                  <a:cubicBezTo>
                    <a:pt x="135" y="191"/>
                    <a:pt x="135" y="191"/>
                    <a:pt x="136" y="190"/>
                  </a:cubicBezTo>
                  <a:cubicBezTo>
                    <a:pt x="136" y="190"/>
                    <a:pt x="136" y="189"/>
                    <a:pt x="135" y="189"/>
                  </a:cubicBezTo>
                  <a:cubicBezTo>
                    <a:pt x="132" y="184"/>
                    <a:pt x="129" y="179"/>
                    <a:pt x="128" y="173"/>
                  </a:cubicBezTo>
                  <a:cubicBezTo>
                    <a:pt x="128" y="173"/>
                    <a:pt x="129" y="173"/>
                    <a:pt x="129" y="172"/>
                  </a:cubicBezTo>
                  <a:cubicBezTo>
                    <a:pt x="129" y="172"/>
                    <a:pt x="129" y="171"/>
                    <a:pt x="129" y="170"/>
                  </a:cubicBezTo>
                  <a:cubicBezTo>
                    <a:pt x="127" y="165"/>
                    <a:pt x="126" y="161"/>
                    <a:pt x="124" y="157"/>
                  </a:cubicBezTo>
                  <a:cubicBezTo>
                    <a:pt x="125" y="157"/>
                    <a:pt x="125" y="157"/>
                    <a:pt x="125" y="157"/>
                  </a:cubicBezTo>
                  <a:cubicBezTo>
                    <a:pt x="125" y="157"/>
                    <a:pt x="125" y="156"/>
                    <a:pt x="126" y="156"/>
                  </a:cubicBezTo>
                  <a:cubicBezTo>
                    <a:pt x="129" y="155"/>
                    <a:pt x="135" y="152"/>
                    <a:pt x="141" y="150"/>
                  </a:cubicBezTo>
                  <a:cubicBezTo>
                    <a:pt x="143" y="149"/>
                    <a:pt x="146" y="148"/>
                    <a:pt x="148" y="147"/>
                  </a:cubicBezTo>
                  <a:cubicBezTo>
                    <a:pt x="151" y="147"/>
                    <a:pt x="152" y="146"/>
                    <a:pt x="153" y="146"/>
                  </a:cubicBezTo>
                  <a:cubicBezTo>
                    <a:pt x="154" y="146"/>
                    <a:pt x="155" y="145"/>
                    <a:pt x="155" y="143"/>
                  </a:cubicBezTo>
                  <a:cubicBezTo>
                    <a:pt x="154" y="139"/>
                    <a:pt x="153" y="134"/>
                    <a:pt x="152" y="129"/>
                  </a:cubicBezTo>
                  <a:cubicBezTo>
                    <a:pt x="152" y="129"/>
                    <a:pt x="153" y="128"/>
                    <a:pt x="152" y="127"/>
                  </a:cubicBezTo>
                  <a:cubicBezTo>
                    <a:pt x="152" y="127"/>
                    <a:pt x="151" y="122"/>
                    <a:pt x="149" y="117"/>
                  </a:cubicBezTo>
                  <a:cubicBezTo>
                    <a:pt x="147" y="111"/>
                    <a:pt x="145" y="105"/>
                    <a:pt x="144" y="101"/>
                  </a:cubicBezTo>
                  <a:cubicBezTo>
                    <a:pt x="143" y="101"/>
                    <a:pt x="143" y="100"/>
                    <a:pt x="142" y="100"/>
                  </a:cubicBezTo>
                  <a:cubicBezTo>
                    <a:pt x="142" y="100"/>
                    <a:pt x="142" y="100"/>
                    <a:pt x="142" y="100"/>
                  </a:cubicBezTo>
                  <a:cubicBezTo>
                    <a:pt x="141" y="100"/>
                    <a:pt x="141" y="100"/>
                    <a:pt x="141" y="100"/>
                  </a:cubicBezTo>
                  <a:cubicBezTo>
                    <a:pt x="140" y="101"/>
                    <a:pt x="140" y="101"/>
                    <a:pt x="138" y="102"/>
                  </a:cubicBezTo>
                  <a:cubicBezTo>
                    <a:pt x="134" y="103"/>
                    <a:pt x="126" y="106"/>
                    <a:pt x="111" y="111"/>
                  </a:cubicBezTo>
                  <a:cubicBezTo>
                    <a:pt x="111" y="110"/>
                    <a:pt x="111" y="110"/>
                    <a:pt x="111" y="109"/>
                  </a:cubicBezTo>
                  <a:cubicBezTo>
                    <a:pt x="111" y="108"/>
                    <a:pt x="111" y="108"/>
                    <a:pt x="111" y="108"/>
                  </a:cubicBezTo>
                  <a:cubicBezTo>
                    <a:pt x="111" y="108"/>
                    <a:pt x="111" y="108"/>
                    <a:pt x="111" y="108"/>
                  </a:cubicBezTo>
                  <a:cubicBezTo>
                    <a:pt x="116" y="106"/>
                    <a:pt x="123" y="103"/>
                    <a:pt x="130" y="101"/>
                  </a:cubicBezTo>
                  <a:cubicBezTo>
                    <a:pt x="130" y="102"/>
                    <a:pt x="130" y="102"/>
                    <a:pt x="130" y="102"/>
                  </a:cubicBezTo>
                  <a:cubicBezTo>
                    <a:pt x="131" y="102"/>
                    <a:pt x="131" y="102"/>
                    <a:pt x="131" y="102"/>
                  </a:cubicBezTo>
                  <a:cubicBezTo>
                    <a:pt x="131" y="102"/>
                    <a:pt x="132" y="102"/>
                    <a:pt x="132" y="101"/>
                  </a:cubicBezTo>
                  <a:cubicBezTo>
                    <a:pt x="132" y="101"/>
                    <a:pt x="132" y="101"/>
                    <a:pt x="132" y="101"/>
                  </a:cubicBezTo>
                  <a:cubicBezTo>
                    <a:pt x="134" y="100"/>
                    <a:pt x="135" y="99"/>
                    <a:pt x="137" y="99"/>
                  </a:cubicBezTo>
                  <a:cubicBezTo>
                    <a:pt x="138" y="98"/>
                    <a:pt x="138" y="98"/>
                    <a:pt x="139" y="97"/>
                  </a:cubicBezTo>
                  <a:cubicBezTo>
                    <a:pt x="140" y="96"/>
                    <a:pt x="140" y="95"/>
                    <a:pt x="140" y="93"/>
                  </a:cubicBezTo>
                  <a:cubicBezTo>
                    <a:pt x="140" y="91"/>
                    <a:pt x="140" y="89"/>
                    <a:pt x="139" y="87"/>
                  </a:cubicBezTo>
                  <a:cubicBezTo>
                    <a:pt x="139" y="87"/>
                    <a:pt x="139" y="86"/>
                    <a:pt x="139" y="86"/>
                  </a:cubicBezTo>
                  <a:cubicBezTo>
                    <a:pt x="139" y="85"/>
                    <a:pt x="140" y="85"/>
                    <a:pt x="139" y="84"/>
                  </a:cubicBezTo>
                  <a:cubicBezTo>
                    <a:pt x="138" y="76"/>
                    <a:pt x="137" y="69"/>
                    <a:pt x="135" y="61"/>
                  </a:cubicBezTo>
                  <a:cubicBezTo>
                    <a:pt x="135" y="60"/>
                    <a:pt x="134" y="60"/>
                    <a:pt x="134" y="60"/>
                  </a:cubicBezTo>
                  <a:cubicBezTo>
                    <a:pt x="133" y="59"/>
                    <a:pt x="133" y="59"/>
                    <a:pt x="133" y="59"/>
                  </a:cubicBezTo>
                  <a:cubicBezTo>
                    <a:pt x="133" y="59"/>
                    <a:pt x="132" y="59"/>
                    <a:pt x="132" y="59"/>
                  </a:cubicBezTo>
                  <a:cubicBezTo>
                    <a:pt x="128" y="61"/>
                    <a:pt x="124" y="63"/>
                    <a:pt x="120" y="65"/>
                  </a:cubicBezTo>
                  <a:cubicBezTo>
                    <a:pt x="121" y="61"/>
                    <a:pt x="122" y="57"/>
                    <a:pt x="123" y="53"/>
                  </a:cubicBezTo>
                  <a:cubicBezTo>
                    <a:pt x="124" y="48"/>
                    <a:pt x="125" y="43"/>
                    <a:pt x="127" y="36"/>
                  </a:cubicBezTo>
                  <a:cubicBezTo>
                    <a:pt x="128" y="33"/>
                    <a:pt x="128" y="29"/>
                    <a:pt x="128" y="26"/>
                  </a:cubicBezTo>
                  <a:cubicBezTo>
                    <a:pt x="128" y="25"/>
                    <a:pt x="128" y="25"/>
                    <a:pt x="128" y="24"/>
                  </a:cubicBezTo>
                  <a:cubicBezTo>
                    <a:pt x="128" y="17"/>
                    <a:pt x="127" y="9"/>
                    <a:pt x="126" y="2"/>
                  </a:cubicBezTo>
                  <a:cubicBezTo>
                    <a:pt x="126" y="1"/>
                    <a:pt x="126" y="1"/>
                    <a:pt x="125" y="0"/>
                  </a:cubicBezTo>
                  <a:cubicBezTo>
                    <a:pt x="125" y="0"/>
                    <a:pt x="125" y="0"/>
                    <a:pt x="125" y="0"/>
                  </a:cubicBezTo>
                  <a:cubicBezTo>
                    <a:pt x="125" y="0"/>
                    <a:pt x="124" y="0"/>
                    <a:pt x="12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4" name="Rectangle 874"/>
            <p:cNvSpPr>
              <a:spLocks noChangeArrowheads="1"/>
            </p:cNvSpPr>
            <p:nvPr/>
          </p:nvSpPr>
          <p:spPr bwMode="auto">
            <a:xfrm>
              <a:off x="693699" y="4314714"/>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5" name="Freeform 875"/>
            <p:cNvSpPr>
              <a:spLocks/>
            </p:cNvSpPr>
            <p:nvPr/>
          </p:nvSpPr>
          <p:spPr bwMode="auto">
            <a:xfrm>
              <a:off x="693699" y="4314714"/>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46" name="Freeform 876"/>
          <p:cNvSpPr>
            <a:spLocks noEditPoints="1"/>
          </p:cNvSpPr>
          <p:nvPr/>
        </p:nvSpPr>
        <p:spPr bwMode="auto">
          <a:xfrm>
            <a:off x="1927191" y="2447910"/>
            <a:ext cx="140417" cy="195833"/>
          </a:xfrm>
          <a:custGeom>
            <a:avLst/>
            <a:gdLst>
              <a:gd name="T0" fmla="*/ 96 w 126"/>
              <a:gd name="T1" fmla="*/ 172 h 176"/>
              <a:gd name="T2" fmla="*/ 94 w 126"/>
              <a:gd name="T3" fmla="*/ 160 h 176"/>
              <a:gd name="T4" fmla="*/ 80 w 126"/>
              <a:gd name="T5" fmla="*/ 170 h 176"/>
              <a:gd name="T6" fmla="*/ 70 w 126"/>
              <a:gd name="T7" fmla="*/ 155 h 176"/>
              <a:gd name="T8" fmla="*/ 121 w 126"/>
              <a:gd name="T9" fmla="*/ 158 h 176"/>
              <a:gd name="T10" fmla="*/ 63 w 126"/>
              <a:gd name="T11" fmla="*/ 164 h 176"/>
              <a:gd name="T12" fmla="*/ 50 w 126"/>
              <a:gd name="T13" fmla="*/ 157 h 176"/>
              <a:gd name="T14" fmla="*/ 49 w 126"/>
              <a:gd name="T15" fmla="*/ 154 h 176"/>
              <a:gd name="T16" fmla="*/ 45 w 126"/>
              <a:gd name="T17" fmla="*/ 141 h 176"/>
              <a:gd name="T18" fmla="*/ 37 w 126"/>
              <a:gd name="T19" fmla="*/ 143 h 176"/>
              <a:gd name="T20" fmla="*/ 30 w 126"/>
              <a:gd name="T21" fmla="*/ 119 h 176"/>
              <a:gd name="T22" fmla="*/ 28 w 126"/>
              <a:gd name="T23" fmla="*/ 118 h 176"/>
              <a:gd name="T24" fmla="*/ 9 w 126"/>
              <a:gd name="T25" fmla="*/ 119 h 176"/>
              <a:gd name="T26" fmla="*/ 20 w 126"/>
              <a:gd name="T27" fmla="*/ 106 h 176"/>
              <a:gd name="T28" fmla="*/ 74 w 126"/>
              <a:gd name="T29" fmla="*/ 104 h 176"/>
              <a:gd name="T30" fmla="*/ 65 w 126"/>
              <a:gd name="T31" fmla="*/ 104 h 176"/>
              <a:gd name="T32" fmla="*/ 75 w 126"/>
              <a:gd name="T33" fmla="*/ 115 h 176"/>
              <a:gd name="T34" fmla="*/ 87 w 126"/>
              <a:gd name="T35" fmla="*/ 114 h 176"/>
              <a:gd name="T36" fmla="*/ 89 w 126"/>
              <a:gd name="T37" fmla="*/ 115 h 176"/>
              <a:gd name="T38" fmla="*/ 5 w 126"/>
              <a:gd name="T39" fmla="*/ 101 h 176"/>
              <a:gd name="T40" fmla="*/ 6 w 126"/>
              <a:gd name="T41" fmla="*/ 81 h 176"/>
              <a:gd name="T42" fmla="*/ 81 w 126"/>
              <a:gd name="T43" fmla="*/ 76 h 176"/>
              <a:gd name="T44" fmla="*/ 67 w 126"/>
              <a:gd name="T45" fmla="*/ 83 h 176"/>
              <a:gd name="T46" fmla="*/ 91 w 126"/>
              <a:gd name="T47" fmla="*/ 76 h 176"/>
              <a:gd name="T48" fmla="*/ 59 w 126"/>
              <a:gd name="T49" fmla="*/ 81 h 176"/>
              <a:gd name="T50" fmla="*/ 64 w 126"/>
              <a:gd name="T51" fmla="*/ 83 h 176"/>
              <a:gd name="T52" fmla="*/ 102 w 126"/>
              <a:gd name="T53" fmla="*/ 75 h 176"/>
              <a:gd name="T54" fmla="*/ 99 w 126"/>
              <a:gd name="T55" fmla="*/ 76 h 176"/>
              <a:gd name="T56" fmla="*/ 22 w 126"/>
              <a:gd name="T57" fmla="*/ 75 h 176"/>
              <a:gd name="T58" fmla="*/ 4 w 126"/>
              <a:gd name="T59" fmla="*/ 76 h 176"/>
              <a:gd name="T60" fmla="*/ 67 w 126"/>
              <a:gd name="T61" fmla="*/ 44 h 176"/>
              <a:gd name="T62" fmla="*/ 112 w 126"/>
              <a:gd name="T63" fmla="*/ 46 h 176"/>
              <a:gd name="T64" fmla="*/ 116 w 126"/>
              <a:gd name="T65" fmla="*/ 37 h 176"/>
              <a:gd name="T66" fmla="*/ 105 w 126"/>
              <a:gd name="T67" fmla="*/ 42 h 176"/>
              <a:gd name="T68" fmla="*/ 85 w 126"/>
              <a:gd name="T69" fmla="*/ 33 h 176"/>
              <a:gd name="T70" fmla="*/ 103 w 126"/>
              <a:gd name="T71" fmla="*/ 33 h 176"/>
              <a:gd name="T72" fmla="*/ 88 w 126"/>
              <a:gd name="T73" fmla="*/ 39 h 176"/>
              <a:gd name="T74" fmla="*/ 120 w 126"/>
              <a:gd name="T75" fmla="*/ 24 h 176"/>
              <a:gd name="T76" fmla="*/ 75 w 126"/>
              <a:gd name="T77" fmla="*/ 56 h 176"/>
              <a:gd name="T78" fmla="*/ 51 w 126"/>
              <a:gd name="T79" fmla="*/ 72 h 176"/>
              <a:gd name="T80" fmla="*/ 50 w 126"/>
              <a:gd name="T81" fmla="*/ 85 h 176"/>
              <a:gd name="T82" fmla="*/ 78 w 126"/>
              <a:gd name="T83" fmla="*/ 100 h 176"/>
              <a:gd name="T84" fmla="*/ 62 w 126"/>
              <a:gd name="T85" fmla="*/ 118 h 176"/>
              <a:gd name="T86" fmla="*/ 97 w 126"/>
              <a:gd name="T87" fmla="*/ 156 h 176"/>
              <a:gd name="T88" fmla="*/ 10 w 126"/>
              <a:gd name="T89" fmla="*/ 101 h 176"/>
              <a:gd name="T90" fmla="*/ 25 w 126"/>
              <a:gd name="T91" fmla="*/ 84 h 176"/>
              <a:gd name="T92" fmla="*/ 23 w 126"/>
              <a:gd name="T93" fmla="*/ 71 h 176"/>
              <a:gd name="T94" fmla="*/ 66 w 126"/>
              <a:gd name="T95" fmla="*/ 6 h 176"/>
              <a:gd name="T96" fmla="*/ 6 w 126"/>
              <a:gd name="T97" fmla="*/ 54 h 176"/>
              <a:gd name="T98" fmla="*/ 0 w 126"/>
              <a:gd name="T99" fmla="*/ 85 h 176"/>
              <a:gd name="T100" fmla="*/ 8 w 126"/>
              <a:gd name="T101" fmla="*/ 86 h 176"/>
              <a:gd name="T102" fmla="*/ 1 w 126"/>
              <a:gd name="T103" fmla="*/ 122 h 176"/>
              <a:gd name="T104" fmla="*/ 6 w 126"/>
              <a:gd name="T105" fmla="*/ 123 h 176"/>
              <a:gd name="T106" fmla="*/ 102 w 126"/>
              <a:gd name="T107" fmla="*/ 176 h 176"/>
              <a:gd name="T108" fmla="*/ 124 w 126"/>
              <a:gd name="T109" fmla="*/ 173 h 176"/>
              <a:gd name="T110" fmla="*/ 125 w 126"/>
              <a:gd name="T111" fmla="*/ 123 h 176"/>
              <a:gd name="T112" fmla="*/ 71 w 126"/>
              <a:gd name="T113" fmla="*/ 124 h 176"/>
              <a:gd name="T114" fmla="*/ 104 w 126"/>
              <a:gd name="T115" fmla="*/ 82 h 176"/>
              <a:gd name="T116" fmla="*/ 105 w 126"/>
              <a:gd name="T117" fmla="*/ 54 h 176"/>
              <a:gd name="T118" fmla="*/ 112 w 126"/>
              <a:gd name="T119" fmla="*/ 51 h 176"/>
              <a:gd name="T120" fmla="*/ 93 w 126"/>
              <a:gd name="T12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76">
                <a:moveTo>
                  <a:pt x="116" y="171"/>
                </a:moveTo>
                <a:cubicBezTo>
                  <a:pt x="117" y="168"/>
                  <a:pt x="119" y="164"/>
                  <a:pt x="120" y="161"/>
                </a:cubicBezTo>
                <a:cubicBezTo>
                  <a:pt x="120" y="163"/>
                  <a:pt x="120" y="166"/>
                  <a:pt x="120" y="168"/>
                </a:cubicBezTo>
                <a:cubicBezTo>
                  <a:pt x="120" y="169"/>
                  <a:pt x="120" y="170"/>
                  <a:pt x="120" y="171"/>
                </a:cubicBezTo>
                <a:cubicBezTo>
                  <a:pt x="119" y="171"/>
                  <a:pt x="117" y="171"/>
                  <a:pt x="116" y="171"/>
                </a:cubicBezTo>
                <a:moveTo>
                  <a:pt x="97" y="160"/>
                </a:moveTo>
                <a:cubicBezTo>
                  <a:pt x="99" y="160"/>
                  <a:pt x="101" y="160"/>
                  <a:pt x="102" y="160"/>
                </a:cubicBezTo>
                <a:cubicBezTo>
                  <a:pt x="100" y="163"/>
                  <a:pt x="97" y="167"/>
                  <a:pt x="96" y="172"/>
                </a:cubicBezTo>
                <a:cubicBezTo>
                  <a:pt x="94" y="172"/>
                  <a:pt x="92" y="171"/>
                  <a:pt x="90" y="171"/>
                </a:cubicBezTo>
                <a:cubicBezTo>
                  <a:pt x="91" y="167"/>
                  <a:pt x="93" y="163"/>
                  <a:pt x="96" y="160"/>
                </a:cubicBezTo>
                <a:cubicBezTo>
                  <a:pt x="97" y="160"/>
                  <a:pt x="97" y="160"/>
                  <a:pt x="97" y="160"/>
                </a:cubicBezTo>
                <a:moveTo>
                  <a:pt x="88" y="171"/>
                </a:moveTo>
                <a:cubicBezTo>
                  <a:pt x="86" y="171"/>
                  <a:pt x="84" y="170"/>
                  <a:pt x="82" y="170"/>
                </a:cubicBezTo>
                <a:cubicBezTo>
                  <a:pt x="83" y="166"/>
                  <a:pt x="85" y="163"/>
                  <a:pt x="87" y="160"/>
                </a:cubicBezTo>
                <a:cubicBezTo>
                  <a:pt x="87" y="159"/>
                  <a:pt x="87" y="159"/>
                  <a:pt x="87" y="159"/>
                </a:cubicBezTo>
                <a:cubicBezTo>
                  <a:pt x="89" y="159"/>
                  <a:pt x="91" y="160"/>
                  <a:pt x="94" y="160"/>
                </a:cubicBezTo>
                <a:cubicBezTo>
                  <a:pt x="91" y="163"/>
                  <a:pt x="89" y="167"/>
                  <a:pt x="88" y="171"/>
                </a:cubicBezTo>
                <a:moveTo>
                  <a:pt x="102" y="172"/>
                </a:moveTo>
                <a:cubicBezTo>
                  <a:pt x="100" y="172"/>
                  <a:pt x="99" y="172"/>
                  <a:pt x="98" y="172"/>
                </a:cubicBezTo>
                <a:cubicBezTo>
                  <a:pt x="100" y="167"/>
                  <a:pt x="102" y="163"/>
                  <a:pt x="105" y="159"/>
                </a:cubicBezTo>
                <a:cubicBezTo>
                  <a:pt x="107" y="159"/>
                  <a:pt x="110" y="159"/>
                  <a:pt x="113" y="158"/>
                </a:cubicBezTo>
                <a:cubicBezTo>
                  <a:pt x="110" y="162"/>
                  <a:pt x="107" y="167"/>
                  <a:pt x="105" y="172"/>
                </a:cubicBezTo>
                <a:cubicBezTo>
                  <a:pt x="104" y="172"/>
                  <a:pt x="103" y="172"/>
                  <a:pt x="102" y="172"/>
                </a:cubicBezTo>
                <a:moveTo>
                  <a:pt x="80" y="170"/>
                </a:moveTo>
                <a:cubicBezTo>
                  <a:pt x="78" y="169"/>
                  <a:pt x="75" y="169"/>
                  <a:pt x="73" y="168"/>
                </a:cubicBezTo>
                <a:cubicBezTo>
                  <a:pt x="73" y="168"/>
                  <a:pt x="73" y="168"/>
                  <a:pt x="73" y="168"/>
                </a:cubicBezTo>
                <a:cubicBezTo>
                  <a:pt x="75" y="164"/>
                  <a:pt x="77" y="161"/>
                  <a:pt x="79" y="158"/>
                </a:cubicBezTo>
                <a:cubicBezTo>
                  <a:pt x="81" y="158"/>
                  <a:pt x="83" y="159"/>
                  <a:pt x="85" y="159"/>
                </a:cubicBezTo>
                <a:cubicBezTo>
                  <a:pt x="83" y="162"/>
                  <a:pt x="81" y="166"/>
                  <a:pt x="80" y="170"/>
                </a:cubicBezTo>
                <a:moveTo>
                  <a:pt x="71" y="167"/>
                </a:moveTo>
                <a:cubicBezTo>
                  <a:pt x="69" y="167"/>
                  <a:pt x="67" y="166"/>
                  <a:pt x="65" y="165"/>
                </a:cubicBezTo>
                <a:cubicBezTo>
                  <a:pt x="66" y="162"/>
                  <a:pt x="68" y="159"/>
                  <a:pt x="70" y="155"/>
                </a:cubicBezTo>
                <a:cubicBezTo>
                  <a:pt x="72" y="156"/>
                  <a:pt x="74" y="157"/>
                  <a:pt x="77" y="157"/>
                </a:cubicBezTo>
                <a:cubicBezTo>
                  <a:pt x="75" y="161"/>
                  <a:pt x="73" y="164"/>
                  <a:pt x="71" y="167"/>
                </a:cubicBezTo>
                <a:cubicBezTo>
                  <a:pt x="71" y="167"/>
                  <a:pt x="71" y="167"/>
                  <a:pt x="71" y="167"/>
                </a:cubicBezTo>
                <a:cubicBezTo>
                  <a:pt x="71" y="167"/>
                  <a:pt x="71" y="167"/>
                  <a:pt x="71" y="167"/>
                </a:cubicBezTo>
                <a:moveTo>
                  <a:pt x="107" y="172"/>
                </a:moveTo>
                <a:cubicBezTo>
                  <a:pt x="110" y="167"/>
                  <a:pt x="112" y="162"/>
                  <a:pt x="115" y="157"/>
                </a:cubicBezTo>
                <a:cubicBezTo>
                  <a:pt x="117" y="157"/>
                  <a:pt x="119" y="156"/>
                  <a:pt x="121" y="155"/>
                </a:cubicBezTo>
                <a:cubicBezTo>
                  <a:pt x="121" y="156"/>
                  <a:pt x="121" y="157"/>
                  <a:pt x="121" y="158"/>
                </a:cubicBezTo>
                <a:cubicBezTo>
                  <a:pt x="120" y="158"/>
                  <a:pt x="120" y="158"/>
                  <a:pt x="120" y="158"/>
                </a:cubicBezTo>
                <a:cubicBezTo>
                  <a:pt x="117" y="162"/>
                  <a:pt x="115" y="167"/>
                  <a:pt x="113" y="171"/>
                </a:cubicBezTo>
                <a:cubicBezTo>
                  <a:pt x="111" y="171"/>
                  <a:pt x="109" y="172"/>
                  <a:pt x="107" y="172"/>
                </a:cubicBezTo>
                <a:moveTo>
                  <a:pt x="63" y="164"/>
                </a:moveTo>
                <a:cubicBezTo>
                  <a:pt x="61" y="163"/>
                  <a:pt x="60" y="163"/>
                  <a:pt x="58" y="162"/>
                </a:cubicBezTo>
                <a:cubicBezTo>
                  <a:pt x="60" y="159"/>
                  <a:pt x="62" y="156"/>
                  <a:pt x="64" y="153"/>
                </a:cubicBezTo>
                <a:cubicBezTo>
                  <a:pt x="65" y="154"/>
                  <a:pt x="67" y="154"/>
                  <a:pt x="68" y="155"/>
                </a:cubicBezTo>
                <a:cubicBezTo>
                  <a:pt x="66" y="158"/>
                  <a:pt x="65" y="161"/>
                  <a:pt x="63" y="164"/>
                </a:cubicBezTo>
                <a:cubicBezTo>
                  <a:pt x="63" y="164"/>
                  <a:pt x="63" y="164"/>
                  <a:pt x="63" y="164"/>
                </a:cubicBezTo>
                <a:moveTo>
                  <a:pt x="57" y="161"/>
                </a:moveTo>
                <a:cubicBezTo>
                  <a:pt x="55" y="160"/>
                  <a:pt x="53" y="159"/>
                  <a:pt x="52" y="158"/>
                </a:cubicBezTo>
                <a:cubicBezTo>
                  <a:pt x="53" y="155"/>
                  <a:pt x="55" y="153"/>
                  <a:pt x="57" y="150"/>
                </a:cubicBezTo>
                <a:cubicBezTo>
                  <a:pt x="57" y="150"/>
                  <a:pt x="57" y="150"/>
                  <a:pt x="57" y="150"/>
                </a:cubicBezTo>
                <a:cubicBezTo>
                  <a:pt x="59" y="151"/>
                  <a:pt x="60" y="152"/>
                  <a:pt x="62" y="152"/>
                </a:cubicBezTo>
                <a:cubicBezTo>
                  <a:pt x="60" y="155"/>
                  <a:pt x="58" y="158"/>
                  <a:pt x="57" y="161"/>
                </a:cubicBezTo>
                <a:moveTo>
                  <a:pt x="50" y="157"/>
                </a:moveTo>
                <a:cubicBezTo>
                  <a:pt x="48" y="155"/>
                  <a:pt x="45" y="153"/>
                  <a:pt x="43" y="151"/>
                </a:cubicBezTo>
                <a:cubicBezTo>
                  <a:pt x="43" y="150"/>
                  <a:pt x="43" y="150"/>
                  <a:pt x="43" y="150"/>
                </a:cubicBezTo>
                <a:cubicBezTo>
                  <a:pt x="44" y="147"/>
                  <a:pt x="45" y="145"/>
                  <a:pt x="47" y="142"/>
                </a:cubicBezTo>
                <a:cubicBezTo>
                  <a:pt x="48" y="144"/>
                  <a:pt x="49" y="145"/>
                  <a:pt x="51" y="146"/>
                </a:cubicBezTo>
                <a:cubicBezTo>
                  <a:pt x="52" y="146"/>
                  <a:pt x="52" y="146"/>
                  <a:pt x="52" y="146"/>
                </a:cubicBezTo>
                <a:cubicBezTo>
                  <a:pt x="50" y="148"/>
                  <a:pt x="48" y="151"/>
                  <a:pt x="48" y="153"/>
                </a:cubicBezTo>
                <a:cubicBezTo>
                  <a:pt x="47" y="154"/>
                  <a:pt x="48" y="154"/>
                  <a:pt x="48" y="154"/>
                </a:cubicBezTo>
                <a:cubicBezTo>
                  <a:pt x="48" y="154"/>
                  <a:pt x="48" y="154"/>
                  <a:pt x="49" y="154"/>
                </a:cubicBezTo>
                <a:cubicBezTo>
                  <a:pt x="49" y="154"/>
                  <a:pt x="49" y="154"/>
                  <a:pt x="49" y="154"/>
                </a:cubicBezTo>
                <a:cubicBezTo>
                  <a:pt x="50" y="151"/>
                  <a:pt x="52" y="149"/>
                  <a:pt x="53" y="148"/>
                </a:cubicBezTo>
                <a:cubicBezTo>
                  <a:pt x="54" y="148"/>
                  <a:pt x="55" y="149"/>
                  <a:pt x="56" y="149"/>
                </a:cubicBezTo>
                <a:cubicBezTo>
                  <a:pt x="54" y="151"/>
                  <a:pt x="52" y="154"/>
                  <a:pt x="50" y="157"/>
                </a:cubicBezTo>
                <a:moveTo>
                  <a:pt x="41" y="149"/>
                </a:moveTo>
                <a:cubicBezTo>
                  <a:pt x="40" y="147"/>
                  <a:pt x="39" y="146"/>
                  <a:pt x="38" y="145"/>
                </a:cubicBezTo>
                <a:cubicBezTo>
                  <a:pt x="39" y="142"/>
                  <a:pt x="41" y="140"/>
                  <a:pt x="42" y="137"/>
                </a:cubicBezTo>
                <a:cubicBezTo>
                  <a:pt x="43" y="139"/>
                  <a:pt x="44" y="140"/>
                  <a:pt x="45" y="141"/>
                </a:cubicBezTo>
                <a:cubicBezTo>
                  <a:pt x="44" y="143"/>
                  <a:pt x="42" y="146"/>
                  <a:pt x="41" y="149"/>
                </a:cubicBezTo>
                <a:moveTo>
                  <a:pt x="37" y="143"/>
                </a:moveTo>
                <a:cubicBezTo>
                  <a:pt x="35" y="142"/>
                  <a:pt x="34" y="140"/>
                  <a:pt x="34" y="139"/>
                </a:cubicBezTo>
                <a:cubicBezTo>
                  <a:pt x="34" y="139"/>
                  <a:pt x="34" y="138"/>
                  <a:pt x="34" y="138"/>
                </a:cubicBezTo>
                <a:cubicBezTo>
                  <a:pt x="34" y="138"/>
                  <a:pt x="34" y="138"/>
                  <a:pt x="34" y="138"/>
                </a:cubicBezTo>
                <a:cubicBezTo>
                  <a:pt x="35" y="136"/>
                  <a:pt x="36" y="134"/>
                  <a:pt x="37" y="132"/>
                </a:cubicBezTo>
                <a:cubicBezTo>
                  <a:pt x="38" y="133"/>
                  <a:pt x="39" y="134"/>
                  <a:pt x="40" y="136"/>
                </a:cubicBezTo>
                <a:cubicBezTo>
                  <a:pt x="39" y="138"/>
                  <a:pt x="38" y="141"/>
                  <a:pt x="37" y="143"/>
                </a:cubicBezTo>
                <a:moveTo>
                  <a:pt x="32" y="137"/>
                </a:moveTo>
                <a:cubicBezTo>
                  <a:pt x="31" y="135"/>
                  <a:pt x="30" y="133"/>
                  <a:pt x="29" y="131"/>
                </a:cubicBezTo>
                <a:cubicBezTo>
                  <a:pt x="30" y="129"/>
                  <a:pt x="31" y="126"/>
                  <a:pt x="32" y="124"/>
                </a:cubicBezTo>
                <a:cubicBezTo>
                  <a:pt x="33" y="126"/>
                  <a:pt x="34" y="128"/>
                  <a:pt x="36" y="130"/>
                </a:cubicBezTo>
                <a:cubicBezTo>
                  <a:pt x="35" y="132"/>
                  <a:pt x="33" y="134"/>
                  <a:pt x="32" y="137"/>
                </a:cubicBezTo>
                <a:moveTo>
                  <a:pt x="28" y="129"/>
                </a:moveTo>
                <a:cubicBezTo>
                  <a:pt x="27" y="128"/>
                  <a:pt x="27" y="127"/>
                  <a:pt x="27" y="126"/>
                </a:cubicBezTo>
                <a:cubicBezTo>
                  <a:pt x="27" y="123"/>
                  <a:pt x="28" y="121"/>
                  <a:pt x="30" y="119"/>
                </a:cubicBezTo>
                <a:cubicBezTo>
                  <a:pt x="30" y="120"/>
                  <a:pt x="31" y="121"/>
                  <a:pt x="31" y="122"/>
                </a:cubicBezTo>
                <a:cubicBezTo>
                  <a:pt x="31" y="123"/>
                  <a:pt x="31" y="123"/>
                  <a:pt x="31" y="123"/>
                </a:cubicBezTo>
                <a:cubicBezTo>
                  <a:pt x="30" y="125"/>
                  <a:pt x="29" y="127"/>
                  <a:pt x="28" y="129"/>
                </a:cubicBezTo>
                <a:moveTo>
                  <a:pt x="26" y="123"/>
                </a:moveTo>
                <a:cubicBezTo>
                  <a:pt x="25" y="122"/>
                  <a:pt x="25" y="121"/>
                  <a:pt x="25" y="120"/>
                </a:cubicBezTo>
                <a:cubicBezTo>
                  <a:pt x="25" y="115"/>
                  <a:pt x="25" y="112"/>
                  <a:pt x="25" y="109"/>
                </a:cubicBezTo>
                <a:cubicBezTo>
                  <a:pt x="26" y="112"/>
                  <a:pt x="27" y="115"/>
                  <a:pt x="29" y="117"/>
                </a:cubicBezTo>
                <a:cubicBezTo>
                  <a:pt x="28" y="118"/>
                  <a:pt x="28" y="118"/>
                  <a:pt x="28" y="118"/>
                </a:cubicBezTo>
                <a:cubicBezTo>
                  <a:pt x="27" y="119"/>
                  <a:pt x="26" y="121"/>
                  <a:pt x="26" y="123"/>
                </a:cubicBezTo>
                <a:moveTo>
                  <a:pt x="6" y="119"/>
                </a:moveTo>
                <a:cubicBezTo>
                  <a:pt x="9" y="105"/>
                  <a:pt x="9" y="105"/>
                  <a:pt x="9" y="105"/>
                </a:cubicBezTo>
                <a:cubicBezTo>
                  <a:pt x="9" y="105"/>
                  <a:pt x="10" y="105"/>
                  <a:pt x="10" y="105"/>
                </a:cubicBezTo>
                <a:cubicBezTo>
                  <a:pt x="11" y="105"/>
                  <a:pt x="12" y="105"/>
                  <a:pt x="12" y="105"/>
                </a:cubicBezTo>
                <a:cubicBezTo>
                  <a:pt x="10" y="110"/>
                  <a:pt x="8" y="114"/>
                  <a:pt x="7" y="119"/>
                </a:cubicBezTo>
                <a:cubicBezTo>
                  <a:pt x="6" y="119"/>
                  <a:pt x="6" y="119"/>
                  <a:pt x="6" y="119"/>
                </a:cubicBezTo>
                <a:moveTo>
                  <a:pt x="9" y="119"/>
                </a:moveTo>
                <a:cubicBezTo>
                  <a:pt x="10" y="114"/>
                  <a:pt x="12" y="110"/>
                  <a:pt x="14" y="106"/>
                </a:cubicBezTo>
                <a:cubicBezTo>
                  <a:pt x="14" y="105"/>
                  <a:pt x="14" y="105"/>
                  <a:pt x="14" y="105"/>
                </a:cubicBezTo>
                <a:cubicBezTo>
                  <a:pt x="16" y="105"/>
                  <a:pt x="17" y="105"/>
                  <a:pt x="18" y="105"/>
                </a:cubicBezTo>
                <a:cubicBezTo>
                  <a:pt x="18" y="105"/>
                  <a:pt x="18" y="105"/>
                  <a:pt x="18" y="105"/>
                </a:cubicBezTo>
                <a:cubicBezTo>
                  <a:pt x="16" y="110"/>
                  <a:pt x="14" y="114"/>
                  <a:pt x="12" y="119"/>
                </a:cubicBezTo>
                <a:cubicBezTo>
                  <a:pt x="9" y="119"/>
                  <a:pt x="9" y="119"/>
                  <a:pt x="9" y="119"/>
                </a:cubicBezTo>
                <a:moveTo>
                  <a:pt x="15" y="119"/>
                </a:moveTo>
                <a:cubicBezTo>
                  <a:pt x="16" y="114"/>
                  <a:pt x="18" y="110"/>
                  <a:pt x="20" y="106"/>
                </a:cubicBezTo>
                <a:cubicBezTo>
                  <a:pt x="20" y="105"/>
                  <a:pt x="20" y="105"/>
                  <a:pt x="19" y="105"/>
                </a:cubicBezTo>
                <a:cubicBezTo>
                  <a:pt x="20" y="104"/>
                  <a:pt x="20" y="104"/>
                  <a:pt x="20" y="104"/>
                </a:cubicBezTo>
                <a:cubicBezTo>
                  <a:pt x="21" y="104"/>
                  <a:pt x="21" y="104"/>
                  <a:pt x="22" y="104"/>
                </a:cubicBezTo>
                <a:cubicBezTo>
                  <a:pt x="22" y="110"/>
                  <a:pt x="21" y="113"/>
                  <a:pt x="21" y="118"/>
                </a:cubicBezTo>
                <a:cubicBezTo>
                  <a:pt x="15" y="119"/>
                  <a:pt x="15" y="119"/>
                  <a:pt x="15" y="119"/>
                </a:cubicBezTo>
                <a:moveTo>
                  <a:pt x="68" y="115"/>
                </a:moveTo>
                <a:cubicBezTo>
                  <a:pt x="68" y="115"/>
                  <a:pt x="68" y="115"/>
                  <a:pt x="68" y="115"/>
                </a:cubicBezTo>
                <a:cubicBezTo>
                  <a:pt x="69" y="111"/>
                  <a:pt x="71" y="107"/>
                  <a:pt x="74" y="104"/>
                </a:cubicBezTo>
                <a:cubicBezTo>
                  <a:pt x="74" y="104"/>
                  <a:pt x="74" y="104"/>
                  <a:pt x="74" y="104"/>
                </a:cubicBezTo>
                <a:cubicBezTo>
                  <a:pt x="75" y="104"/>
                  <a:pt x="77" y="104"/>
                  <a:pt x="78" y="104"/>
                </a:cubicBezTo>
                <a:cubicBezTo>
                  <a:pt x="79" y="104"/>
                  <a:pt x="79" y="104"/>
                  <a:pt x="79" y="104"/>
                </a:cubicBezTo>
                <a:cubicBezTo>
                  <a:pt x="76" y="108"/>
                  <a:pt x="74" y="111"/>
                  <a:pt x="73" y="115"/>
                </a:cubicBezTo>
                <a:cubicBezTo>
                  <a:pt x="68" y="115"/>
                  <a:pt x="68" y="115"/>
                  <a:pt x="68" y="115"/>
                </a:cubicBezTo>
                <a:moveTo>
                  <a:pt x="64" y="115"/>
                </a:moveTo>
                <a:cubicBezTo>
                  <a:pt x="63" y="113"/>
                  <a:pt x="62" y="112"/>
                  <a:pt x="61" y="111"/>
                </a:cubicBezTo>
                <a:cubicBezTo>
                  <a:pt x="62" y="109"/>
                  <a:pt x="64" y="106"/>
                  <a:pt x="65" y="104"/>
                </a:cubicBezTo>
                <a:cubicBezTo>
                  <a:pt x="67" y="104"/>
                  <a:pt x="69" y="104"/>
                  <a:pt x="72" y="104"/>
                </a:cubicBezTo>
                <a:cubicBezTo>
                  <a:pt x="69" y="107"/>
                  <a:pt x="67" y="111"/>
                  <a:pt x="66" y="115"/>
                </a:cubicBezTo>
                <a:cubicBezTo>
                  <a:pt x="64" y="115"/>
                  <a:pt x="64" y="115"/>
                  <a:pt x="64" y="115"/>
                </a:cubicBezTo>
                <a:moveTo>
                  <a:pt x="75" y="115"/>
                </a:moveTo>
                <a:cubicBezTo>
                  <a:pt x="77" y="111"/>
                  <a:pt x="79" y="108"/>
                  <a:pt x="81" y="104"/>
                </a:cubicBezTo>
                <a:cubicBezTo>
                  <a:pt x="83" y="104"/>
                  <a:pt x="85" y="104"/>
                  <a:pt x="87" y="104"/>
                </a:cubicBezTo>
                <a:cubicBezTo>
                  <a:pt x="84" y="107"/>
                  <a:pt x="82" y="111"/>
                  <a:pt x="80" y="115"/>
                </a:cubicBezTo>
                <a:cubicBezTo>
                  <a:pt x="75" y="115"/>
                  <a:pt x="75" y="115"/>
                  <a:pt x="75" y="115"/>
                </a:cubicBezTo>
                <a:moveTo>
                  <a:pt x="60" y="109"/>
                </a:moveTo>
                <a:cubicBezTo>
                  <a:pt x="60" y="107"/>
                  <a:pt x="59" y="106"/>
                  <a:pt x="58" y="104"/>
                </a:cubicBezTo>
                <a:cubicBezTo>
                  <a:pt x="60" y="104"/>
                  <a:pt x="61" y="104"/>
                  <a:pt x="63" y="104"/>
                </a:cubicBezTo>
                <a:cubicBezTo>
                  <a:pt x="62" y="106"/>
                  <a:pt x="61" y="107"/>
                  <a:pt x="60" y="109"/>
                </a:cubicBezTo>
                <a:moveTo>
                  <a:pt x="83" y="115"/>
                </a:moveTo>
                <a:cubicBezTo>
                  <a:pt x="84" y="111"/>
                  <a:pt x="87" y="107"/>
                  <a:pt x="90" y="104"/>
                </a:cubicBezTo>
                <a:cubicBezTo>
                  <a:pt x="91" y="104"/>
                  <a:pt x="92" y="104"/>
                  <a:pt x="94" y="104"/>
                </a:cubicBezTo>
                <a:cubicBezTo>
                  <a:pt x="91" y="107"/>
                  <a:pt x="89" y="111"/>
                  <a:pt x="87" y="114"/>
                </a:cubicBezTo>
                <a:cubicBezTo>
                  <a:pt x="87" y="115"/>
                  <a:pt x="87" y="115"/>
                  <a:pt x="87" y="115"/>
                </a:cubicBezTo>
                <a:cubicBezTo>
                  <a:pt x="87" y="115"/>
                  <a:pt x="87" y="115"/>
                  <a:pt x="87" y="115"/>
                </a:cubicBezTo>
                <a:cubicBezTo>
                  <a:pt x="83" y="115"/>
                  <a:pt x="83" y="115"/>
                  <a:pt x="83" y="115"/>
                </a:cubicBezTo>
                <a:moveTo>
                  <a:pt x="89" y="115"/>
                </a:moveTo>
                <a:cubicBezTo>
                  <a:pt x="91" y="111"/>
                  <a:pt x="93" y="107"/>
                  <a:pt x="96" y="104"/>
                </a:cubicBezTo>
                <a:cubicBezTo>
                  <a:pt x="98" y="104"/>
                  <a:pt x="99" y="104"/>
                  <a:pt x="101" y="104"/>
                </a:cubicBezTo>
                <a:cubicBezTo>
                  <a:pt x="99" y="107"/>
                  <a:pt x="96" y="111"/>
                  <a:pt x="94" y="115"/>
                </a:cubicBezTo>
                <a:cubicBezTo>
                  <a:pt x="89" y="115"/>
                  <a:pt x="89" y="115"/>
                  <a:pt x="89" y="115"/>
                </a:cubicBezTo>
                <a:moveTo>
                  <a:pt x="96" y="115"/>
                </a:moveTo>
                <a:cubicBezTo>
                  <a:pt x="98" y="111"/>
                  <a:pt x="101" y="108"/>
                  <a:pt x="103" y="104"/>
                </a:cubicBezTo>
                <a:cubicBezTo>
                  <a:pt x="104" y="104"/>
                  <a:pt x="104" y="104"/>
                  <a:pt x="104" y="104"/>
                </a:cubicBezTo>
                <a:cubicBezTo>
                  <a:pt x="101" y="115"/>
                  <a:pt x="101" y="115"/>
                  <a:pt x="101" y="115"/>
                </a:cubicBezTo>
                <a:cubicBezTo>
                  <a:pt x="96" y="115"/>
                  <a:pt x="96" y="115"/>
                  <a:pt x="96" y="115"/>
                </a:cubicBezTo>
                <a:moveTo>
                  <a:pt x="5" y="104"/>
                </a:moveTo>
                <a:cubicBezTo>
                  <a:pt x="5" y="101"/>
                  <a:pt x="5" y="101"/>
                  <a:pt x="5" y="101"/>
                </a:cubicBezTo>
                <a:cubicBezTo>
                  <a:pt x="5" y="101"/>
                  <a:pt x="5" y="101"/>
                  <a:pt x="5" y="101"/>
                </a:cubicBezTo>
                <a:cubicBezTo>
                  <a:pt x="5" y="101"/>
                  <a:pt x="5" y="102"/>
                  <a:pt x="5" y="103"/>
                </a:cubicBezTo>
                <a:cubicBezTo>
                  <a:pt x="5" y="104"/>
                  <a:pt x="5" y="104"/>
                  <a:pt x="5" y="104"/>
                </a:cubicBezTo>
                <a:moveTo>
                  <a:pt x="6" y="81"/>
                </a:moveTo>
                <a:cubicBezTo>
                  <a:pt x="9" y="77"/>
                  <a:pt x="9" y="77"/>
                  <a:pt x="9" y="77"/>
                </a:cubicBezTo>
                <a:cubicBezTo>
                  <a:pt x="9" y="77"/>
                  <a:pt x="10" y="77"/>
                  <a:pt x="11" y="77"/>
                </a:cubicBezTo>
                <a:cubicBezTo>
                  <a:pt x="10" y="78"/>
                  <a:pt x="9" y="79"/>
                  <a:pt x="8" y="81"/>
                </a:cubicBezTo>
                <a:cubicBezTo>
                  <a:pt x="8" y="81"/>
                  <a:pt x="8" y="81"/>
                  <a:pt x="8" y="81"/>
                </a:cubicBezTo>
                <a:cubicBezTo>
                  <a:pt x="6" y="81"/>
                  <a:pt x="6" y="81"/>
                  <a:pt x="6" y="81"/>
                </a:cubicBezTo>
                <a:moveTo>
                  <a:pt x="10" y="81"/>
                </a:moveTo>
                <a:cubicBezTo>
                  <a:pt x="11" y="80"/>
                  <a:pt x="13" y="78"/>
                  <a:pt x="14" y="76"/>
                </a:cubicBezTo>
                <a:cubicBezTo>
                  <a:pt x="15" y="76"/>
                  <a:pt x="16" y="76"/>
                  <a:pt x="17" y="76"/>
                </a:cubicBezTo>
                <a:cubicBezTo>
                  <a:pt x="16" y="78"/>
                  <a:pt x="15" y="79"/>
                  <a:pt x="14" y="81"/>
                </a:cubicBezTo>
                <a:cubicBezTo>
                  <a:pt x="10" y="81"/>
                  <a:pt x="10" y="81"/>
                  <a:pt x="10" y="81"/>
                </a:cubicBezTo>
                <a:moveTo>
                  <a:pt x="73" y="83"/>
                </a:moveTo>
                <a:cubicBezTo>
                  <a:pt x="74" y="80"/>
                  <a:pt x="76" y="78"/>
                  <a:pt x="77" y="76"/>
                </a:cubicBezTo>
                <a:cubicBezTo>
                  <a:pt x="79" y="76"/>
                  <a:pt x="80" y="76"/>
                  <a:pt x="81" y="76"/>
                </a:cubicBezTo>
                <a:cubicBezTo>
                  <a:pt x="81" y="76"/>
                  <a:pt x="82" y="76"/>
                  <a:pt x="83" y="76"/>
                </a:cubicBezTo>
                <a:cubicBezTo>
                  <a:pt x="81" y="78"/>
                  <a:pt x="80" y="80"/>
                  <a:pt x="78" y="82"/>
                </a:cubicBezTo>
                <a:cubicBezTo>
                  <a:pt x="78" y="83"/>
                  <a:pt x="78" y="83"/>
                  <a:pt x="78" y="83"/>
                </a:cubicBezTo>
                <a:cubicBezTo>
                  <a:pt x="77" y="83"/>
                  <a:pt x="75" y="83"/>
                  <a:pt x="74" y="83"/>
                </a:cubicBezTo>
                <a:cubicBezTo>
                  <a:pt x="73" y="83"/>
                  <a:pt x="73" y="83"/>
                  <a:pt x="73" y="83"/>
                </a:cubicBezTo>
                <a:moveTo>
                  <a:pt x="71" y="83"/>
                </a:moveTo>
                <a:cubicBezTo>
                  <a:pt x="69" y="83"/>
                  <a:pt x="68" y="83"/>
                  <a:pt x="67" y="83"/>
                </a:cubicBezTo>
                <a:cubicBezTo>
                  <a:pt x="67" y="83"/>
                  <a:pt x="67" y="83"/>
                  <a:pt x="67" y="83"/>
                </a:cubicBezTo>
                <a:cubicBezTo>
                  <a:pt x="68" y="80"/>
                  <a:pt x="70" y="78"/>
                  <a:pt x="72" y="76"/>
                </a:cubicBezTo>
                <a:cubicBezTo>
                  <a:pt x="72" y="76"/>
                  <a:pt x="72" y="76"/>
                  <a:pt x="72" y="76"/>
                </a:cubicBezTo>
                <a:cubicBezTo>
                  <a:pt x="73" y="76"/>
                  <a:pt x="74" y="76"/>
                  <a:pt x="75" y="76"/>
                </a:cubicBezTo>
                <a:cubicBezTo>
                  <a:pt x="74" y="78"/>
                  <a:pt x="72" y="80"/>
                  <a:pt x="71" y="82"/>
                </a:cubicBezTo>
                <a:cubicBezTo>
                  <a:pt x="71" y="83"/>
                  <a:pt x="71" y="83"/>
                  <a:pt x="71" y="83"/>
                </a:cubicBezTo>
                <a:moveTo>
                  <a:pt x="80" y="83"/>
                </a:moveTo>
                <a:cubicBezTo>
                  <a:pt x="82" y="80"/>
                  <a:pt x="83" y="78"/>
                  <a:pt x="85" y="76"/>
                </a:cubicBezTo>
                <a:cubicBezTo>
                  <a:pt x="87" y="76"/>
                  <a:pt x="89" y="76"/>
                  <a:pt x="91" y="76"/>
                </a:cubicBezTo>
                <a:cubicBezTo>
                  <a:pt x="89" y="78"/>
                  <a:pt x="87" y="80"/>
                  <a:pt x="85" y="82"/>
                </a:cubicBezTo>
                <a:cubicBezTo>
                  <a:pt x="85" y="83"/>
                  <a:pt x="85" y="83"/>
                  <a:pt x="85" y="83"/>
                </a:cubicBezTo>
                <a:cubicBezTo>
                  <a:pt x="83" y="83"/>
                  <a:pt x="82" y="83"/>
                  <a:pt x="80" y="83"/>
                </a:cubicBezTo>
                <a:moveTo>
                  <a:pt x="54" y="83"/>
                </a:moveTo>
                <a:cubicBezTo>
                  <a:pt x="54" y="82"/>
                  <a:pt x="54" y="82"/>
                  <a:pt x="54" y="81"/>
                </a:cubicBezTo>
                <a:cubicBezTo>
                  <a:pt x="55" y="79"/>
                  <a:pt x="57" y="77"/>
                  <a:pt x="58" y="76"/>
                </a:cubicBezTo>
                <a:cubicBezTo>
                  <a:pt x="59" y="76"/>
                  <a:pt x="61" y="76"/>
                  <a:pt x="62" y="76"/>
                </a:cubicBezTo>
                <a:cubicBezTo>
                  <a:pt x="61" y="77"/>
                  <a:pt x="59" y="79"/>
                  <a:pt x="59" y="81"/>
                </a:cubicBezTo>
                <a:cubicBezTo>
                  <a:pt x="58" y="82"/>
                  <a:pt x="59" y="82"/>
                  <a:pt x="59" y="83"/>
                </a:cubicBezTo>
                <a:cubicBezTo>
                  <a:pt x="59" y="83"/>
                  <a:pt x="59" y="83"/>
                  <a:pt x="59" y="83"/>
                </a:cubicBezTo>
                <a:cubicBezTo>
                  <a:pt x="60" y="83"/>
                  <a:pt x="60" y="82"/>
                  <a:pt x="60" y="82"/>
                </a:cubicBezTo>
                <a:cubicBezTo>
                  <a:pt x="61" y="80"/>
                  <a:pt x="63" y="78"/>
                  <a:pt x="64" y="76"/>
                </a:cubicBezTo>
                <a:cubicBezTo>
                  <a:pt x="66" y="76"/>
                  <a:pt x="68" y="76"/>
                  <a:pt x="70" y="76"/>
                </a:cubicBezTo>
                <a:cubicBezTo>
                  <a:pt x="68" y="77"/>
                  <a:pt x="66" y="80"/>
                  <a:pt x="65" y="82"/>
                </a:cubicBezTo>
                <a:cubicBezTo>
                  <a:pt x="65" y="83"/>
                  <a:pt x="65" y="83"/>
                  <a:pt x="65" y="83"/>
                </a:cubicBezTo>
                <a:cubicBezTo>
                  <a:pt x="65" y="83"/>
                  <a:pt x="65" y="83"/>
                  <a:pt x="64" y="83"/>
                </a:cubicBezTo>
                <a:cubicBezTo>
                  <a:pt x="60" y="83"/>
                  <a:pt x="57" y="83"/>
                  <a:pt x="54" y="83"/>
                </a:cubicBezTo>
                <a:moveTo>
                  <a:pt x="54" y="78"/>
                </a:moveTo>
                <a:cubicBezTo>
                  <a:pt x="54" y="77"/>
                  <a:pt x="54" y="76"/>
                  <a:pt x="54" y="76"/>
                </a:cubicBezTo>
                <a:cubicBezTo>
                  <a:pt x="54" y="76"/>
                  <a:pt x="55" y="76"/>
                  <a:pt x="56" y="76"/>
                </a:cubicBezTo>
                <a:cubicBezTo>
                  <a:pt x="55" y="76"/>
                  <a:pt x="54" y="77"/>
                  <a:pt x="54" y="78"/>
                </a:cubicBezTo>
                <a:moveTo>
                  <a:pt x="87" y="83"/>
                </a:moveTo>
                <a:cubicBezTo>
                  <a:pt x="89" y="80"/>
                  <a:pt x="92" y="78"/>
                  <a:pt x="94" y="76"/>
                </a:cubicBezTo>
                <a:cubicBezTo>
                  <a:pt x="97" y="76"/>
                  <a:pt x="99" y="76"/>
                  <a:pt x="102" y="75"/>
                </a:cubicBezTo>
                <a:cubicBezTo>
                  <a:pt x="100" y="81"/>
                  <a:pt x="100" y="81"/>
                  <a:pt x="100" y="81"/>
                </a:cubicBezTo>
                <a:cubicBezTo>
                  <a:pt x="99" y="82"/>
                  <a:pt x="99" y="82"/>
                  <a:pt x="99" y="82"/>
                </a:cubicBezTo>
                <a:cubicBezTo>
                  <a:pt x="98" y="82"/>
                  <a:pt x="96" y="83"/>
                  <a:pt x="95" y="83"/>
                </a:cubicBezTo>
                <a:cubicBezTo>
                  <a:pt x="96" y="81"/>
                  <a:pt x="97" y="79"/>
                  <a:pt x="98" y="78"/>
                </a:cubicBezTo>
                <a:cubicBezTo>
                  <a:pt x="99" y="77"/>
                  <a:pt x="99" y="77"/>
                  <a:pt x="99" y="77"/>
                </a:cubicBezTo>
                <a:cubicBezTo>
                  <a:pt x="100" y="77"/>
                  <a:pt x="100" y="77"/>
                  <a:pt x="100" y="76"/>
                </a:cubicBezTo>
                <a:cubicBezTo>
                  <a:pt x="100" y="76"/>
                  <a:pt x="100" y="76"/>
                  <a:pt x="99" y="76"/>
                </a:cubicBezTo>
                <a:cubicBezTo>
                  <a:pt x="99" y="76"/>
                  <a:pt x="99" y="76"/>
                  <a:pt x="99" y="76"/>
                </a:cubicBezTo>
                <a:cubicBezTo>
                  <a:pt x="99" y="76"/>
                  <a:pt x="98" y="76"/>
                  <a:pt x="98" y="76"/>
                </a:cubicBezTo>
                <a:cubicBezTo>
                  <a:pt x="97" y="76"/>
                  <a:pt x="97" y="76"/>
                  <a:pt x="97" y="76"/>
                </a:cubicBezTo>
                <a:cubicBezTo>
                  <a:pt x="95" y="78"/>
                  <a:pt x="94" y="80"/>
                  <a:pt x="92" y="83"/>
                </a:cubicBezTo>
                <a:cubicBezTo>
                  <a:pt x="92" y="83"/>
                  <a:pt x="92" y="83"/>
                  <a:pt x="92" y="83"/>
                </a:cubicBezTo>
                <a:cubicBezTo>
                  <a:pt x="90" y="83"/>
                  <a:pt x="88" y="83"/>
                  <a:pt x="87" y="83"/>
                </a:cubicBezTo>
                <a:moveTo>
                  <a:pt x="16" y="81"/>
                </a:moveTo>
                <a:cubicBezTo>
                  <a:pt x="17" y="79"/>
                  <a:pt x="18" y="77"/>
                  <a:pt x="19" y="75"/>
                </a:cubicBezTo>
                <a:cubicBezTo>
                  <a:pt x="20" y="75"/>
                  <a:pt x="21" y="75"/>
                  <a:pt x="22" y="75"/>
                </a:cubicBezTo>
                <a:cubicBezTo>
                  <a:pt x="22" y="77"/>
                  <a:pt x="22" y="79"/>
                  <a:pt x="21" y="81"/>
                </a:cubicBezTo>
                <a:cubicBezTo>
                  <a:pt x="16" y="81"/>
                  <a:pt x="16" y="81"/>
                  <a:pt x="16" y="81"/>
                </a:cubicBezTo>
                <a:moveTo>
                  <a:pt x="4" y="76"/>
                </a:moveTo>
                <a:cubicBezTo>
                  <a:pt x="4" y="68"/>
                  <a:pt x="4" y="68"/>
                  <a:pt x="4" y="68"/>
                </a:cubicBezTo>
                <a:cubicBezTo>
                  <a:pt x="5" y="66"/>
                  <a:pt x="5" y="66"/>
                  <a:pt x="5" y="66"/>
                </a:cubicBezTo>
                <a:cubicBezTo>
                  <a:pt x="5" y="67"/>
                  <a:pt x="5" y="68"/>
                  <a:pt x="5" y="69"/>
                </a:cubicBezTo>
                <a:cubicBezTo>
                  <a:pt x="5" y="71"/>
                  <a:pt x="5" y="73"/>
                  <a:pt x="5" y="74"/>
                </a:cubicBezTo>
                <a:cubicBezTo>
                  <a:pt x="4" y="76"/>
                  <a:pt x="4" y="76"/>
                  <a:pt x="4" y="76"/>
                </a:cubicBezTo>
                <a:moveTo>
                  <a:pt x="61" y="52"/>
                </a:moveTo>
                <a:cubicBezTo>
                  <a:pt x="60" y="52"/>
                  <a:pt x="60" y="52"/>
                  <a:pt x="60" y="52"/>
                </a:cubicBezTo>
                <a:cubicBezTo>
                  <a:pt x="61" y="50"/>
                  <a:pt x="62" y="49"/>
                  <a:pt x="62" y="48"/>
                </a:cubicBezTo>
                <a:cubicBezTo>
                  <a:pt x="62" y="49"/>
                  <a:pt x="62" y="50"/>
                  <a:pt x="61" y="51"/>
                </a:cubicBezTo>
                <a:cubicBezTo>
                  <a:pt x="61" y="52"/>
                  <a:pt x="61" y="52"/>
                  <a:pt x="61" y="52"/>
                </a:cubicBezTo>
                <a:moveTo>
                  <a:pt x="65" y="52"/>
                </a:moveTo>
                <a:cubicBezTo>
                  <a:pt x="64" y="52"/>
                  <a:pt x="64" y="52"/>
                  <a:pt x="63" y="52"/>
                </a:cubicBezTo>
                <a:cubicBezTo>
                  <a:pt x="64" y="49"/>
                  <a:pt x="65" y="47"/>
                  <a:pt x="67" y="44"/>
                </a:cubicBezTo>
                <a:cubicBezTo>
                  <a:pt x="67" y="43"/>
                  <a:pt x="67" y="43"/>
                  <a:pt x="67" y="43"/>
                </a:cubicBezTo>
                <a:cubicBezTo>
                  <a:pt x="68" y="42"/>
                  <a:pt x="69" y="41"/>
                  <a:pt x="71" y="40"/>
                </a:cubicBezTo>
                <a:cubicBezTo>
                  <a:pt x="70" y="43"/>
                  <a:pt x="69" y="46"/>
                  <a:pt x="67" y="48"/>
                </a:cubicBezTo>
                <a:cubicBezTo>
                  <a:pt x="67" y="48"/>
                  <a:pt x="67" y="48"/>
                  <a:pt x="67" y="48"/>
                </a:cubicBezTo>
                <a:cubicBezTo>
                  <a:pt x="67" y="49"/>
                  <a:pt x="66" y="50"/>
                  <a:pt x="65" y="51"/>
                </a:cubicBezTo>
                <a:cubicBezTo>
                  <a:pt x="65" y="52"/>
                  <a:pt x="65" y="52"/>
                  <a:pt x="65" y="52"/>
                </a:cubicBezTo>
                <a:cubicBezTo>
                  <a:pt x="65" y="52"/>
                  <a:pt x="65" y="52"/>
                  <a:pt x="65" y="52"/>
                </a:cubicBezTo>
                <a:moveTo>
                  <a:pt x="112" y="46"/>
                </a:moveTo>
                <a:cubicBezTo>
                  <a:pt x="112" y="46"/>
                  <a:pt x="111" y="46"/>
                  <a:pt x="111" y="45"/>
                </a:cubicBezTo>
                <a:cubicBezTo>
                  <a:pt x="113" y="43"/>
                  <a:pt x="115" y="41"/>
                  <a:pt x="118" y="38"/>
                </a:cubicBezTo>
                <a:cubicBezTo>
                  <a:pt x="118" y="39"/>
                  <a:pt x="119" y="39"/>
                  <a:pt x="119" y="40"/>
                </a:cubicBezTo>
                <a:cubicBezTo>
                  <a:pt x="117" y="42"/>
                  <a:pt x="114" y="44"/>
                  <a:pt x="112" y="46"/>
                </a:cubicBezTo>
                <a:moveTo>
                  <a:pt x="109" y="44"/>
                </a:moveTo>
                <a:cubicBezTo>
                  <a:pt x="108" y="44"/>
                  <a:pt x="107" y="43"/>
                  <a:pt x="106" y="43"/>
                </a:cubicBezTo>
                <a:cubicBezTo>
                  <a:pt x="109" y="40"/>
                  <a:pt x="110" y="38"/>
                  <a:pt x="112" y="35"/>
                </a:cubicBezTo>
                <a:cubicBezTo>
                  <a:pt x="113" y="36"/>
                  <a:pt x="115" y="37"/>
                  <a:pt x="116" y="37"/>
                </a:cubicBezTo>
                <a:cubicBezTo>
                  <a:pt x="114" y="40"/>
                  <a:pt x="112" y="42"/>
                  <a:pt x="109" y="44"/>
                </a:cubicBezTo>
                <a:moveTo>
                  <a:pt x="71" y="45"/>
                </a:moveTo>
                <a:cubicBezTo>
                  <a:pt x="72" y="43"/>
                  <a:pt x="73" y="41"/>
                  <a:pt x="73" y="38"/>
                </a:cubicBezTo>
                <a:cubicBezTo>
                  <a:pt x="73" y="38"/>
                  <a:pt x="73" y="38"/>
                  <a:pt x="73" y="38"/>
                </a:cubicBezTo>
                <a:cubicBezTo>
                  <a:pt x="75" y="37"/>
                  <a:pt x="77" y="36"/>
                  <a:pt x="79" y="35"/>
                </a:cubicBezTo>
                <a:cubicBezTo>
                  <a:pt x="77" y="38"/>
                  <a:pt x="76" y="40"/>
                  <a:pt x="75" y="43"/>
                </a:cubicBezTo>
                <a:cubicBezTo>
                  <a:pt x="74" y="43"/>
                  <a:pt x="72" y="44"/>
                  <a:pt x="71" y="45"/>
                </a:cubicBezTo>
                <a:moveTo>
                  <a:pt x="105" y="42"/>
                </a:moveTo>
                <a:cubicBezTo>
                  <a:pt x="103" y="41"/>
                  <a:pt x="102" y="41"/>
                  <a:pt x="100" y="40"/>
                </a:cubicBezTo>
                <a:cubicBezTo>
                  <a:pt x="102" y="38"/>
                  <a:pt x="104" y="35"/>
                  <a:pt x="105" y="33"/>
                </a:cubicBezTo>
                <a:cubicBezTo>
                  <a:pt x="107" y="33"/>
                  <a:pt x="109" y="34"/>
                  <a:pt x="110" y="35"/>
                </a:cubicBezTo>
                <a:cubicBezTo>
                  <a:pt x="109" y="37"/>
                  <a:pt x="107" y="40"/>
                  <a:pt x="105" y="42"/>
                </a:cubicBezTo>
                <a:moveTo>
                  <a:pt x="78" y="41"/>
                </a:moveTo>
                <a:cubicBezTo>
                  <a:pt x="79" y="39"/>
                  <a:pt x="80" y="37"/>
                  <a:pt x="81" y="35"/>
                </a:cubicBezTo>
                <a:cubicBezTo>
                  <a:pt x="81" y="34"/>
                  <a:pt x="81" y="34"/>
                  <a:pt x="81" y="34"/>
                </a:cubicBezTo>
                <a:cubicBezTo>
                  <a:pt x="83" y="34"/>
                  <a:pt x="84" y="33"/>
                  <a:pt x="85" y="33"/>
                </a:cubicBezTo>
                <a:cubicBezTo>
                  <a:pt x="86" y="33"/>
                  <a:pt x="87" y="33"/>
                  <a:pt x="87" y="33"/>
                </a:cubicBezTo>
                <a:cubicBezTo>
                  <a:pt x="86" y="35"/>
                  <a:pt x="85" y="37"/>
                  <a:pt x="83" y="40"/>
                </a:cubicBezTo>
                <a:cubicBezTo>
                  <a:pt x="81" y="40"/>
                  <a:pt x="79" y="41"/>
                  <a:pt x="78" y="41"/>
                </a:cubicBezTo>
                <a:moveTo>
                  <a:pt x="98" y="40"/>
                </a:moveTo>
                <a:cubicBezTo>
                  <a:pt x="97" y="39"/>
                  <a:pt x="95" y="39"/>
                  <a:pt x="94" y="39"/>
                </a:cubicBezTo>
                <a:cubicBezTo>
                  <a:pt x="95" y="37"/>
                  <a:pt x="97" y="35"/>
                  <a:pt x="99" y="32"/>
                </a:cubicBezTo>
                <a:cubicBezTo>
                  <a:pt x="99" y="32"/>
                  <a:pt x="99" y="32"/>
                  <a:pt x="99" y="32"/>
                </a:cubicBezTo>
                <a:cubicBezTo>
                  <a:pt x="100" y="32"/>
                  <a:pt x="102" y="32"/>
                  <a:pt x="103" y="33"/>
                </a:cubicBezTo>
                <a:cubicBezTo>
                  <a:pt x="102" y="35"/>
                  <a:pt x="100" y="38"/>
                  <a:pt x="98" y="40"/>
                </a:cubicBezTo>
                <a:moveTo>
                  <a:pt x="86" y="39"/>
                </a:moveTo>
                <a:cubicBezTo>
                  <a:pt x="87" y="37"/>
                  <a:pt x="89" y="35"/>
                  <a:pt x="90" y="32"/>
                </a:cubicBezTo>
                <a:cubicBezTo>
                  <a:pt x="92" y="32"/>
                  <a:pt x="94" y="32"/>
                  <a:pt x="96" y="32"/>
                </a:cubicBezTo>
                <a:cubicBezTo>
                  <a:pt x="96" y="32"/>
                  <a:pt x="96" y="32"/>
                  <a:pt x="96" y="32"/>
                </a:cubicBezTo>
                <a:cubicBezTo>
                  <a:pt x="95" y="34"/>
                  <a:pt x="93" y="37"/>
                  <a:pt x="91" y="39"/>
                </a:cubicBezTo>
                <a:cubicBezTo>
                  <a:pt x="90" y="39"/>
                  <a:pt x="90" y="39"/>
                  <a:pt x="90" y="39"/>
                </a:cubicBezTo>
                <a:cubicBezTo>
                  <a:pt x="90" y="39"/>
                  <a:pt x="89" y="39"/>
                  <a:pt x="88" y="39"/>
                </a:cubicBezTo>
                <a:cubicBezTo>
                  <a:pt x="87" y="39"/>
                  <a:pt x="86" y="39"/>
                  <a:pt x="86" y="39"/>
                </a:cubicBezTo>
                <a:moveTo>
                  <a:pt x="27" y="56"/>
                </a:moveTo>
                <a:cubicBezTo>
                  <a:pt x="28" y="56"/>
                  <a:pt x="28" y="55"/>
                  <a:pt x="29" y="54"/>
                </a:cubicBezTo>
                <a:cubicBezTo>
                  <a:pt x="33" y="40"/>
                  <a:pt x="43" y="21"/>
                  <a:pt x="68" y="9"/>
                </a:cubicBezTo>
                <a:cubicBezTo>
                  <a:pt x="76" y="5"/>
                  <a:pt x="84" y="4"/>
                  <a:pt x="93" y="4"/>
                </a:cubicBezTo>
                <a:cubicBezTo>
                  <a:pt x="93" y="4"/>
                  <a:pt x="93" y="4"/>
                  <a:pt x="93" y="4"/>
                </a:cubicBezTo>
                <a:cubicBezTo>
                  <a:pt x="103" y="4"/>
                  <a:pt x="112" y="6"/>
                  <a:pt x="121" y="10"/>
                </a:cubicBezTo>
                <a:cubicBezTo>
                  <a:pt x="120" y="15"/>
                  <a:pt x="120" y="19"/>
                  <a:pt x="120" y="24"/>
                </a:cubicBezTo>
                <a:cubicBezTo>
                  <a:pt x="120" y="28"/>
                  <a:pt x="120" y="32"/>
                  <a:pt x="120" y="35"/>
                </a:cubicBezTo>
                <a:cubicBezTo>
                  <a:pt x="113" y="30"/>
                  <a:pt x="104" y="28"/>
                  <a:pt x="96" y="28"/>
                </a:cubicBezTo>
                <a:cubicBezTo>
                  <a:pt x="92" y="28"/>
                  <a:pt x="88" y="28"/>
                  <a:pt x="84" y="29"/>
                </a:cubicBezTo>
                <a:cubicBezTo>
                  <a:pt x="72" y="32"/>
                  <a:pt x="61" y="41"/>
                  <a:pt x="55" y="53"/>
                </a:cubicBezTo>
                <a:cubicBezTo>
                  <a:pt x="55" y="54"/>
                  <a:pt x="55" y="55"/>
                  <a:pt x="56" y="55"/>
                </a:cubicBezTo>
                <a:cubicBezTo>
                  <a:pt x="56" y="55"/>
                  <a:pt x="56" y="55"/>
                  <a:pt x="56" y="55"/>
                </a:cubicBezTo>
                <a:cubicBezTo>
                  <a:pt x="57" y="55"/>
                  <a:pt x="57" y="55"/>
                  <a:pt x="57" y="55"/>
                </a:cubicBezTo>
                <a:cubicBezTo>
                  <a:pt x="63" y="56"/>
                  <a:pt x="69" y="56"/>
                  <a:pt x="75" y="56"/>
                </a:cubicBezTo>
                <a:cubicBezTo>
                  <a:pt x="83" y="57"/>
                  <a:pt x="89" y="57"/>
                  <a:pt x="102" y="57"/>
                </a:cubicBezTo>
                <a:cubicBezTo>
                  <a:pt x="103" y="61"/>
                  <a:pt x="103" y="67"/>
                  <a:pt x="103" y="72"/>
                </a:cubicBezTo>
                <a:cubicBezTo>
                  <a:pt x="95" y="72"/>
                  <a:pt x="88" y="72"/>
                  <a:pt x="81" y="72"/>
                </a:cubicBezTo>
                <a:cubicBezTo>
                  <a:pt x="71" y="72"/>
                  <a:pt x="62" y="72"/>
                  <a:pt x="52" y="72"/>
                </a:cubicBezTo>
                <a:cubicBezTo>
                  <a:pt x="52" y="72"/>
                  <a:pt x="52" y="72"/>
                  <a:pt x="52" y="72"/>
                </a:cubicBezTo>
                <a:cubicBezTo>
                  <a:pt x="51" y="72"/>
                  <a:pt x="51" y="72"/>
                  <a:pt x="51" y="72"/>
                </a:cubicBezTo>
                <a:cubicBezTo>
                  <a:pt x="51" y="72"/>
                  <a:pt x="51" y="72"/>
                  <a:pt x="51" y="72"/>
                </a:cubicBezTo>
                <a:cubicBezTo>
                  <a:pt x="51" y="72"/>
                  <a:pt x="51" y="72"/>
                  <a:pt x="51" y="72"/>
                </a:cubicBezTo>
                <a:cubicBezTo>
                  <a:pt x="51" y="72"/>
                  <a:pt x="51" y="72"/>
                  <a:pt x="51" y="72"/>
                </a:cubicBezTo>
                <a:cubicBezTo>
                  <a:pt x="50" y="73"/>
                  <a:pt x="50" y="73"/>
                  <a:pt x="50" y="73"/>
                </a:cubicBezTo>
                <a:cubicBezTo>
                  <a:pt x="50" y="73"/>
                  <a:pt x="50" y="73"/>
                  <a:pt x="50" y="73"/>
                </a:cubicBezTo>
                <a:cubicBezTo>
                  <a:pt x="50" y="74"/>
                  <a:pt x="50" y="74"/>
                  <a:pt x="50" y="74"/>
                </a:cubicBezTo>
                <a:cubicBezTo>
                  <a:pt x="50" y="75"/>
                  <a:pt x="50" y="77"/>
                  <a:pt x="50" y="79"/>
                </a:cubicBezTo>
                <a:cubicBezTo>
                  <a:pt x="50" y="81"/>
                  <a:pt x="50" y="83"/>
                  <a:pt x="50" y="85"/>
                </a:cubicBezTo>
                <a:cubicBezTo>
                  <a:pt x="50" y="85"/>
                  <a:pt x="50" y="85"/>
                  <a:pt x="50" y="85"/>
                </a:cubicBezTo>
                <a:cubicBezTo>
                  <a:pt x="50" y="85"/>
                  <a:pt x="50" y="85"/>
                  <a:pt x="50" y="85"/>
                </a:cubicBezTo>
                <a:cubicBezTo>
                  <a:pt x="50" y="86"/>
                  <a:pt x="51" y="87"/>
                  <a:pt x="52" y="87"/>
                </a:cubicBezTo>
                <a:cubicBezTo>
                  <a:pt x="52" y="87"/>
                  <a:pt x="52" y="87"/>
                  <a:pt x="52" y="87"/>
                </a:cubicBezTo>
                <a:cubicBezTo>
                  <a:pt x="55" y="87"/>
                  <a:pt x="59" y="87"/>
                  <a:pt x="64" y="87"/>
                </a:cubicBezTo>
                <a:cubicBezTo>
                  <a:pt x="67" y="87"/>
                  <a:pt x="70" y="87"/>
                  <a:pt x="74" y="87"/>
                </a:cubicBezTo>
                <a:cubicBezTo>
                  <a:pt x="80" y="87"/>
                  <a:pt x="87" y="87"/>
                  <a:pt x="92" y="87"/>
                </a:cubicBezTo>
                <a:cubicBezTo>
                  <a:pt x="97" y="86"/>
                  <a:pt x="100" y="86"/>
                  <a:pt x="103" y="86"/>
                </a:cubicBezTo>
                <a:cubicBezTo>
                  <a:pt x="104" y="90"/>
                  <a:pt x="104" y="95"/>
                  <a:pt x="105" y="100"/>
                </a:cubicBezTo>
                <a:cubicBezTo>
                  <a:pt x="94" y="100"/>
                  <a:pt x="86" y="100"/>
                  <a:pt x="78" y="100"/>
                </a:cubicBezTo>
                <a:cubicBezTo>
                  <a:pt x="72" y="100"/>
                  <a:pt x="65" y="100"/>
                  <a:pt x="57" y="100"/>
                </a:cubicBezTo>
                <a:cubicBezTo>
                  <a:pt x="57" y="100"/>
                  <a:pt x="57" y="100"/>
                  <a:pt x="57" y="100"/>
                </a:cubicBezTo>
                <a:cubicBezTo>
                  <a:pt x="55" y="101"/>
                  <a:pt x="55" y="101"/>
                  <a:pt x="55" y="101"/>
                </a:cubicBezTo>
                <a:cubicBezTo>
                  <a:pt x="55" y="101"/>
                  <a:pt x="54" y="101"/>
                  <a:pt x="54" y="102"/>
                </a:cubicBezTo>
                <a:cubicBezTo>
                  <a:pt x="54" y="102"/>
                  <a:pt x="54" y="103"/>
                  <a:pt x="54" y="103"/>
                </a:cubicBezTo>
                <a:cubicBezTo>
                  <a:pt x="55" y="108"/>
                  <a:pt x="57" y="112"/>
                  <a:pt x="60" y="116"/>
                </a:cubicBezTo>
                <a:cubicBezTo>
                  <a:pt x="60" y="117"/>
                  <a:pt x="60" y="117"/>
                  <a:pt x="60" y="117"/>
                </a:cubicBezTo>
                <a:cubicBezTo>
                  <a:pt x="60" y="118"/>
                  <a:pt x="61" y="118"/>
                  <a:pt x="62" y="118"/>
                </a:cubicBezTo>
                <a:cubicBezTo>
                  <a:pt x="64" y="121"/>
                  <a:pt x="66" y="124"/>
                  <a:pt x="69" y="127"/>
                </a:cubicBezTo>
                <a:cubicBezTo>
                  <a:pt x="75" y="133"/>
                  <a:pt x="84" y="136"/>
                  <a:pt x="94" y="136"/>
                </a:cubicBezTo>
                <a:cubicBezTo>
                  <a:pt x="94" y="136"/>
                  <a:pt x="94" y="136"/>
                  <a:pt x="94" y="136"/>
                </a:cubicBezTo>
                <a:cubicBezTo>
                  <a:pt x="100" y="136"/>
                  <a:pt x="106" y="135"/>
                  <a:pt x="111" y="134"/>
                </a:cubicBezTo>
                <a:cubicBezTo>
                  <a:pt x="115" y="132"/>
                  <a:pt x="118" y="130"/>
                  <a:pt x="121" y="127"/>
                </a:cubicBezTo>
                <a:cubicBezTo>
                  <a:pt x="121" y="135"/>
                  <a:pt x="121" y="143"/>
                  <a:pt x="122" y="151"/>
                </a:cubicBezTo>
                <a:cubicBezTo>
                  <a:pt x="115" y="154"/>
                  <a:pt x="106" y="156"/>
                  <a:pt x="97" y="156"/>
                </a:cubicBezTo>
                <a:cubicBezTo>
                  <a:pt x="97" y="156"/>
                  <a:pt x="97" y="156"/>
                  <a:pt x="97" y="156"/>
                </a:cubicBezTo>
                <a:cubicBezTo>
                  <a:pt x="80" y="156"/>
                  <a:pt x="62" y="150"/>
                  <a:pt x="53" y="143"/>
                </a:cubicBezTo>
                <a:cubicBezTo>
                  <a:pt x="40" y="133"/>
                  <a:pt x="31" y="118"/>
                  <a:pt x="27" y="102"/>
                </a:cubicBezTo>
                <a:cubicBezTo>
                  <a:pt x="27" y="102"/>
                  <a:pt x="27" y="102"/>
                  <a:pt x="27" y="102"/>
                </a:cubicBezTo>
                <a:cubicBezTo>
                  <a:pt x="28" y="101"/>
                  <a:pt x="27" y="100"/>
                  <a:pt x="26" y="100"/>
                </a:cubicBezTo>
                <a:cubicBezTo>
                  <a:pt x="26" y="100"/>
                  <a:pt x="26" y="100"/>
                  <a:pt x="26" y="100"/>
                </a:cubicBezTo>
                <a:cubicBezTo>
                  <a:pt x="25" y="100"/>
                  <a:pt x="25" y="100"/>
                  <a:pt x="25" y="100"/>
                </a:cubicBezTo>
                <a:cubicBezTo>
                  <a:pt x="22" y="100"/>
                  <a:pt x="16" y="101"/>
                  <a:pt x="10" y="101"/>
                </a:cubicBezTo>
                <a:cubicBezTo>
                  <a:pt x="10" y="101"/>
                  <a:pt x="10" y="101"/>
                  <a:pt x="10" y="101"/>
                </a:cubicBezTo>
                <a:cubicBezTo>
                  <a:pt x="10" y="101"/>
                  <a:pt x="10" y="101"/>
                  <a:pt x="10" y="101"/>
                </a:cubicBezTo>
                <a:cubicBezTo>
                  <a:pt x="10" y="101"/>
                  <a:pt x="10" y="101"/>
                  <a:pt x="9" y="101"/>
                </a:cubicBezTo>
                <a:cubicBezTo>
                  <a:pt x="9" y="100"/>
                  <a:pt x="9" y="99"/>
                  <a:pt x="9" y="98"/>
                </a:cubicBezTo>
                <a:cubicBezTo>
                  <a:pt x="9" y="95"/>
                  <a:pt x="9" y="93"/>
                  <a:pt x="10" y="90"/>
                </a:cubicBezTo>
                <a:cubicBezTo>
                  <a:pt x="14" y="89"/>
                  <a:pt x="18" y="89"/>
                  <a:pt x="23" y="88"/>
                </a:cubicBezTo>
                <a:cubicBezTo>
                  <a:pt x="23" y="88"/>
                  <a:pt x="23" y="88"/>
                  <a:pt x="23" y="88"/>
                </a:cubicBezTo>
                <a:cubicBezTo>
                  <a:pt x="24" y="88"/>
                  <a:pt x="25" y="88"/>
                  <a:pt x="25" y="86"/>
                </a:cubicBezTo>
                <a:cubicBezTo>
                  <a:pt x="25" y="86"/>
                  <a:pt x="25" y="85"/>
                  <a:pt x="25" y="84"/>
                </a:cubicBezTo>
                <a:cubicBezTo>
                  <a:pt x="25" y="83"/>
                  <a:pt x="25" y="83"/>
                  <a:pt x="25" y="83"/>
                </a:cubicBezTo>
                <a:cubicBezTo>
                  <a:pt x="25" y="83"/>
                  <a:pt x="25" y="83"/>
                  <a:pt x="25" y="83"/>
                </a:cubicBezTo>
                <a:cubicBezTo>
                  <a:pt x="25" y="82"/>
                  <a:pt x="25" y="82"/>
                  <a:pt x="25" y="82"/>
                </a:cubicBezTo>
                <a:cubicBezTo>
                  <a:pt x="25" y="79"/>
                  <a:pt x="25" y="76"/>
                  <a:pt x="26" y="73"/>
                </a:cubicBezTo>
                <a:cubicBezTo>
                  <a:pt x="26" y="72"/>
                  <a:pt x="25" y="71"/>
                  <a:pt x="24" y="71"/>
                </a:cubicBezTo>
                <a:cubicBezTo>
                  <a:pt x="24" y="71"/>
                  <a:pt x="24" y="71"/>
                  <a:pt x="24" y="71"/>
                </a:cubicBezTo>
                <a:cubicBezTo>
                  <a:pt x="23" y="71"/>
                  <a:pt x="23" y="71"/>
                  <a:pt x="23" y="71"/>
                </a:cubicBezTo>
                <a:cubicBezTo>
                  <a:pt x="23" y="71"/>
                  <a:pt x="23" y="71"/>
                  <a:pt x="23" y="71"/>
                </a:cubicBezTo>
                <a:cubicBezTo>
                  <a:pt x="18" y="71"/>
                  <a:pt x="13" y="72"/>
                  <a:pt x="9" y="73"/>
                </a:cubicBezTo>
                <a:cubicBezTo>
                  <a:pt x="9" y="72"/>
                  <a:pt x="9" y="70"/>
                  <a:pt x="9" y="69"/>
                </a:cubicBezTo>
                <a:cubicBezTo>
                  <a:pt x="9" y="65"/>
                  <a:pt x="9" y="60"/>
                  <a:pt x="10" y="57"/>
                </a:cubicBezTo>
                <a:cubicBezTo>
                  <a:pt x="16" y="56"/>
                  <a:pt x="21" y="56"/>
                  <a:pt x="26" y="56"/>
                </a:cubicBezTo>
                <a:cubicBezTo>
                  <a:pt x="27" y="56"/>
                  <a:pt x="27" y="56"/>
                  <a:pt x="27" y="56"/>
                </a:cubicBezTo>
                <a:cubicBezTo>
                  <a:pt x="27" y="56"/>
                  <a:pt x="27" y="56"/>
                  <a:pt x="27" y="56"/>
                </a:cubicBezTo>
                <a:moveTo>
                  <a:pt x="93" y="0"/>
                </a:moveTo>
                <a:cubicBezTo>
                  <a:pt x="84" y="0"/>
                  <a:pt x="75" y="2"/>
                  <a:pt x="66" y="6"/>
                </a:cubicBezTo>
                <a:cubicBezTo>
                  <a:pt x="41" y="18"/>
                  <a:pt x="30" y="37"/>
                  <a:pt x="25" y="52"/>
                </a:cubicBezTo>
                <a:cubicBezTo>
                  <a:pt x="20" y="52"/>
                  <a:pt x="14" y="53"/>
                  <a:pt x="8" y="53"/>
                </a:cubicBezTo>
                <a:cubicBezTo>
                  <a:pt x="7" y="53"/>
                  <a:pt x="7" y="53"/>
                  <a:pt x="7" y="53"/>
                </a:cubicBezTo>
                <a:cubicBezTo>
                  <a:pt x="7" y="53"/>
                  <a:pt x="7" y="53"/>
                  <a:pt x="7" y="53"/>
                </a:cubicBezTo>
                <a:cubicBezTo>
                  <a:pt x="7" y="53"/>
                  <a:pt x="7" y="53"/>
                  <a:pt x="7" y="53"/>
                </a:cubicBezTo>
                <a:cubicBezTo>
                  <a:pt x="7" y="53"/>
                  <a:pt x="7" y="53"/>
                  <a:pt x="7" y="53"/>
                </a:cubicBezTo>
                <a:cubicBezTo>
                  <a:pt x="6" y="54"/>
                  <a:pt x="6" y="54"/>
                  <a:pt x="6" y="54"/>
                </a:cubicBezTo>
                <a:cubicBezTo>
                  <a:pt x="6" y="54"/>
                  <a:pt x="6" y="54"/>
                  <a:pt x="6" y="54"/>
                </a:cubicBezTo>
                <a:cubicBezTo>
                  <a:pt x="1" y="67"/>
                  <a:pt x="1" y="67"/>
                  <a:pt x="1" y="67"/>
                </a:cubicBezTo>
                <a:cubicBezTo>
                  <a:pt x="1" y="68"/>
                  <a:pt x="1" y="68"/>
                  <a:pt x="1" y="68"/>
                </a:cubicBezTo>
                <a:cubicBezTo>
                  <a:pt x="0" y="83"/>
                  <a:pt x="0" y="83"/>
                  <a:pt x="0" y="83"/>
                </a:cubicBezTo>
                <a:cubicBezTo>
                  <a:pt x="0" y="83"/>
                  <a:pt x="0" y="83"/>
                  <a:pt x="0" y="83"/>
                </a:cubicBezTo>
                <a:cubicBezTo>
                  <a:pt x="0" y="84"/>
                  <a:pt x="0" y="84"/>
                  <a:pt x="0" y="84"/>
                </a:cubicBezTo>
                <a:cubicBezTo>
                  <a:pt x="0" y="84"/>
                  <a:pt x="0" y="84"/>
                  <a:pt x="0" y="84"/>
                </a:cubicBezTo>
                <a:cubicBezTo>
                  <a:pt x="0" y="84"/>
                  <a:pt x="0" y="84"/>
                  <a:pt x="0" y="84"/>
                </a:cubicBezTo>
                <a:cubicBezTo>
                  <a:pt x="0" y="85"/>
                  <a:pt x="0" y="85"/>
                  <a:pt x="0" y="85"/>
                </a:cubicBezTo>
                <a:cubicBezTo>
                  <a:pt x="1" y="85"/>
                  <a:pt x="1" y="85"/>
                  <a:pt x="1" y="85"/>
                </a:cubicBezTo>
                <a:cubicBezTo>
                  <a:pt x="1" y="85"/>
                  <a:pt x="1" y="85"/>
                  <a:pt x="1" y="85"/>
                </a:cubicBezTo>
                <a:cubicBezTo>
                  <a:pt x="2" y="85"/>
                  <a:pt x="2" y="85"/>
                  <a:pt x="2" y="85"/>
                </a:cubicBezTo>
                <a:cubicBezTo>
                  <a:pt x="2" y="85"/>
                  <a:pt x="2" y="85"/>
                  <a:pt x="2" y="85"/>
                </a:cubicBezTo>
                <a:cubicBezTo>
                  <a:pt x="2" y="85"/>
                  <a:pt x="2" y="85"/>
                  <a:pt x="2" y="85"/>
                </a:cubicBezTo>
                <a:cubicBezTo>
                  <a:pt x="21" y="85"/>
                  <a:pt x="21" y="85"/>
                  <a:pt x="21" y="85"/>
                </a:cubicBezTo>
                <a:cubicBezTo>
                  <a:pt x="21" y="85"/>
                  <a:pt x="21" y="85"/>
                  <a:pt x="21" y="85"/>
                </a:cubicBezTo>
                <a:cubicBezTo>
                  <a:pt x="17" y="85"/>
                  <a:pt x="12" y="86"/>
                  <a:pt x="8" y="86"/>
                </a:cubicBezTo>
                <a:cubicBezTo>
                  <a:pt x="8" y="86"/>
                  <a:pt x="8" y="86"/>
                  <a:pt x="8" y="86"/>
                </a:cubicBezTo>
                <a:cubicBezTo>
                  <a:pt x="7" y="87"/>
                  <a:pt x="7" y="87"/>
                  <a:pt x="7" y="87"/>
                </a:cubicBezTo>
                <a:cubicBezTo>
                  <a:pt x="7" y="87"/>
                  <a:pt x="7" y="87"/>
                  <a:pt x="7" y="87"/>
                </a:cubicBezTo>
                <a:cubicBezTo>
                  <a:pt x="6" y="87"/>
                  <a:pt x="6" y="87"/>
                  <a:pt x="6" y="87"/>
                </a:cubicBezTo>
                <a:cubicBezTo>
                  <a:pt x="2" y="100"/>
                  <a:pt x="2" y="100"/>
                  <a:pt x="2" y="100"/>
                </a:cubicBezTo>
                <a:cubicBezTo>
                  <a:pt x="1" y="100"/>
                  <a:pt x="1" y="100"/>
                  <a:pt x="1" y="100"/>
                </a:cubicBezTo>
                <a:cubicBezTo>
                  <a:pt x="1" y="121"/>
                  <a:pt x="1" y="121"/>
                  <a:pt x="1" y="121"/>
                </a:cubicBezTo>
                <a:cubicBezTo>
                  <a:pt x="1" y="122"/>
                  <a:pt x="1" y="122"/>
                  <a:pt x="1" y="122"/>
                </a:cubicBezTo>
                <a:cubicBezTo>
                  <a:pt x="2" y="122"/>
                  <a:pt x="2" y="122"/>
                  <a:pt x="2" y="122"/>
                </a:cubicBezTo>
                <a:cubicBezTo>
                  <a:pt x="2" y="122"/>
                  <a:pt x="2" y="122"/>
                  <a:pt x="2" y="122"/>
                </a:cubicBezTo>
                <a:cubicBezTo>
                  <a:pt x="2" y="123"/>
                  <a:pt x="2" y="123"/>
                  <a:pt x="2" y="123"/>
                </a:cubicBezTo>
                <a:cubicBezTo>
                  <a:pt x="2" y="123"/>
                  <a:pt x="2" y="123"/>
                  <a:pt x="2" y="123"/>
                </a:cubicBezTo>
                <a:cubicBezTo>
                  <a:pt x="2" y="123"/>
                  <a:pt x="3" y="123"/>
                  <a:pt x="3" y="123"/>
                </a:cubicBezTo>
                <a:cubicBezTo>
                  <a:pt x="3" y="123"/>
                  <a:pt x="3" y="123"/>
                  <a:pt x="3" y="123"/>
                </a:cubicBezTo>
                <a:cubicBezTo>
                  <a:pt x="3" y="123"/>
                  <a:pt x="3" y="123"/>
                  <a:pt x="3" y="123"/>
                </a:cubicBezTo>
                <a:cubicBezTo>
                  <a:pt x="6" y="123"/>
                  <a:pt x="6" y="123"/>
                  <a:pt x="6" y="123"/>
                </a:cubicBezTo>
                <a:cubicBezTo>
                  <a:pt x="6" y="124"/>
                  <a:pt x="6" y="124"/>
                  <a:pt x="6" y="124"/>
                </a:cubicBezTo>
                <a:cubicBezTo>
                  <a:pt x="6" y="124"/>
                  <a:pt x="6" y="124"/>
                  <a:pt x="6" y="124"/>
                </a:cubicBezTo>
                <a:cubicBezTo>
                  <a:pt x="7" y="124"/>
                  <a:pt x="7" y="124"/>
                  <a:pt x="7" y="123"/>
                </a:cubicBezTo>
                <a:cubicBezTo>
                  <a:pt x="8" y="123"/>
                  <a:pt x="8" y="123"/>
                  <a:pt x="8" y="123"/>
                </a:cubicBezTo>
                <a:cubicBezTo>
                  <a:pt x="21" y="122"/>
                  <a:pt x="21" y="122"/>
                  <a:pt x="21" y="122"/>
                </a:cubicBezTo>
                <a:cubicBezTo>
                  <a:pt x="24" y="129"/>
                  <a:pt x="29" y="142"/>
                  <a:pt x="40" y="153"/>
                </a:cubicBezTo>
                <a:cubicBezTo>
                  <a:pt x="53" y="165"/>
                  <a:pt x="72" y="176"/>
                  <a:pt x="102" y="176"/>
                </a:cubicBezTo>
                <a:cubicBezTo>
                  <a:pt x="102" y="176"/>
                  <a:pt x="102" y="176"/>
                  <a:pt x="102" y="176"/>
                </a:cubicBezTo>
                <a:cubicBezTo>
                  <a:pt x="108" y="176"/>
                  <a:pt x="115" y="175"/>
                  <a:pt x="122" y="174"/>
                </a:cubicBezTo>
                <a:cubicBezTo>
                  <a:pt x="122" y="174"/>
                  <a:pt x="122" y="174"/>
                  <a:pt x="122" y="174"/>
                </a:cubicBezTo>
                <a:cubicBezTo>
                  <a:pt x="122" y="174"/>
                  <a:pt x="122" y="174"/>
                  <a:pt x="122" y="174"/>
                </a:cubicBezTo>
                <a:cubicBezTo>
                  <a:pt x="122" y="174"/>
                  <a:pt x="122" y="174"/>
                  <a:pt x="122" y="174"/>
                </a:cubicBezTo>
                <a:cubicBezTo>
                  <a:pt x="123" y="174"/>
                  <a:pt x="123" y="174"/>
                  <a:pt x="123" y="174"/>
                </a:cubicBezTo>
                <a:cubicBezTo>
                  <a:pt x="123" y="174"/>
                  <a:pt x="123" y="174"/>
                  <a:pt x="123" y="174"/>
                </a:cubicBezTo>
                <a:cubicBezTo>
                  <a:pt x="123" y="174"/>
                  <a:pt x="123" y="174"/>
                  <a:pt x="123" y="174"/>
                </a:cubicBezTo>
                <a:cubicBezTo>
                  <a:pt x="124" y="173"/>
                  <a:pt x="124" y="173"/>
                  <a:pt x="124" y="173"/>
                </a:cubicBezTo>
                <a:cubicBezTo>
                  <a:pt x="124" y="173"/>
                  <a:pt x="124" y="173"/>
                  <a:pt x="124" y="173"/>
                </a:cubicBezTo>
                <a:cubicBezTo>
                  <a:pt x="124" y="173"/>
                  <a:pt x="124" y="173"/>
                  <a:pt x="124" y="173"/>
                </a:cubicBezTo>
                <a:cubicBezTo>
                  <a:pt x="124" y="172"/>
                  <a:pt x="124" y="172"/>
                  <a:pt x="124" y="172"/>
                </a:cubicBezTo>
                <a:cubicBezTo>
                  <a:pt x="124" y="172"/>
                  <a:pt x="124" y="172"/>
                  <a:pt x="124" y="172"/>
                </a:cubicBezTo>
                <a:cubicBezTo>
                  <a:pt x="124" y="171"/>
                  <a:pt x="124" y="169"/>
                  <a:pt x="124" y="168"/>
                </a:cubicBezTo>
                <a:cubicBezTo>
                  <a:pt x="124" y="163"/>
                  <a:pt x="125" y="158"/>
                  <a:pt x="125" y="153"/>
                </a:cubicBezTo>
                <a:cubicBezTo>
                  <a:pt x="125" y="153"/>
                  <a:pt x="126" y="152"/>
                  <a:pt x="126" y="152"/>
                </a:cubicBezTo>
                <a:cubicBezTo>
                  <a:pt x="125" y="142"/>
                  <a:pt x="125" y="133"/>
                  <a:pt x="125" y="123"/>
                </a:cubicBezTo>
                <a:cubicBezTo>
                  <a:pt x="125" y="122"/>
                  <a:pt x="125" y="122"/>
                  <a:pt x="125" y="122"/>
                </a:cubicBezTo>
                <a:cubicBezTo>
                  <a:pt x="125" y="121"/>
                  <a:pt x="124" y="121"/>
                  <a:pt x="124" y="120"/>
                </a:cubicBezTo>
                <a:cubicBezTo>
                  <a:pt x="123" y="120"/>
                  <a:pt x="123" y="120"/>
                  <a:pt x="123" y="120"/>
                </a:cubicBezTo>
                <a:cubicBezTo>
                  <a:pt x="122" y="120"/>
                  <a:pt x="122" y="121"/>
                  <a:pt x="121" y="121"/>
                </a:cubicBezTo>
                <a:cubicBezTo>
                  <a:pt x="119" y="125"/>
                  <a:pt x="115" y="128"/>
                  <a:pt x="110" y="130"/>
                </a:cubicBezTo>
                <a:cubicBezTo>
                  <a:pt x="105" y="132"/>
                  <a:pt x="100" y="132"/>
                  <a:pt x="94" y="132"/>
                </a:cubicBezTo>
                <a:cubicBezTo>
                  <a:pt x="94" y="132"/>
                  <a:pt x="94" y="132"/>
                  <a:pt x="94" y="132"/>
                </a:cubicBezTo>
                <a:cubicBezTo>
                  <a:pt x="85" y="132"/>
                  <a:pt x="77" y="129"/>
                  <a:pt x="71" y="124"/>
                </a:cubicBezTo>
                <a:cubicBezTo>
                  <a:pt x="69" y="122"/>
                  <a:pt x="68" y="120"/>
                  <a:pt x="66" y="118"/>
                </a:cubicBezTo>
                <a:cubicBezTo>
                  <a:pt x="102" y="118"/>
                  <a:pt x="102" y="118"/>
                  <a:pt x="102" y="118"/>
                </a:cubicBezTo>
                <a:cubicBezTo>
                  <a:pt x="103" y="118"/>
                  <a:pt x="104" y="118"/>
                  <a:pt x="104" y="117"/>
                </a:cubicBezTo>
                <a:cubicBezTo>
                  <a:pt x="108" y="102"/>
                  <a:pt x="108" y="102"/>
                  <a:pt x="108" y="102"/>
                </a:cubicBezTo>
                <a:cubicBezTo>
                  <a:pt x="108" y="102"/>
                  <a:pt x="108" y="102"/>
                  <a:pt x="108" y="102"/>
                </a:cubicBezTo>
                <a:cubicBezTo>
                  <a:pt x="108" y="102"/>
                  <a:pt x="108" y="102"/>
                  <a:pt x="108" y="102"/>
                </a:cubicBezTo>
                <a:cubicBezTo>
                  <a:pt x="108" y="95"/>
                  <a:pt x="108" y="89"/>
                  <a:pt x="106" y="83"/>
                </a:cubicBezTo>
                <a:cubicBezTo>
                  <a:pt x="106" y="83"/>
                  <a:pt x="105" y="82"/>
                  <a:pt x="104" y="82"/>
                </a:cubicBezTo>
                <a:cubicBezTo>
                  <a:pt x="104" y="82"/>
                  <a:pt x="104" y="82"/>
                  <a:pt x="104" y="82"/>
                </a:cubicBezTo>
                <a:cubicBezTo>
                  <a:pt x="103" y="82"/>
                  <a:pt x="103" y="82"/>
                  <a:pt x="103" y="82"/>
                </a:cubicBezTo>
                <a:cubicBezTo>
                  <a:pt x="107" y="74"/>
                  <a:pt x="107" y="74"/>
                  <a:pt x="107" y="74"/>
                </a:cubicBezTo>
                <a:cubicBezTo>
                  <a:pt x="107" y="74"/>
                  <a:pt x="107" y="74"/>
                  <a:pt x="107" y="74"/>
                </a:cubicBezTo>
                <a:cubicBezTo>
                  <a:pt x="107" y="74"/>
                  <a:pt x="107" y="74"/>
                  <a:pt x="107" y="74"/>
                </a:cubicBezTo>
                <a:cubicBezTo>
                  <a:pt x="107" y="73"/>
                  <a:pt x="107" y="73"/>
                  <a:pt x="107" y="73"/>
                </a:cubicBezTo>
                <a:cubicBezTo>
                  <a:pt x="107" y="73"/>
                  <a:pt x="107" y="73"/>
                  <a:pt x="107" y="73"/>
                </a:cubicBezTo>
                <a:cubicBezTo>
                  <a:pt x="107" y="68"/>
                  <a:pt x="107" y="60"/>
                  <a:pt x="105" y="54"/>
                </a:cubicBezTo>
                <a:cubicBezTo>
                  <a:pt x="105" y="53"/>
                  <a:pt x="104" y="53"/>
                  <a:pt x="103" y="53"/>
                </a:cubicBezTo>
                <a:cubicBezTo>
                  <a:pt x="90" y="53"/>
                  <a:pt x="83" y="53"/>
                  <a:pt x="76" y="52"/>
                </a:cubicBezTo>
                <a:cubicBezTo>
                  <a:pt x="73" y="52"/>
                  <a:pt x="71" y="52"/>
                  <a:pt x="69" y="52"/>
                </a:cubicBezTo>
                <a:cubicBezTo>
                  <a:pt x="74" y="47"/>
                  <a:pt x="81" y="43"/>
                  <a:pt x="88" y="43"/>
                </a:cubicBezTo>
                <a:cubicBezTo>
                  <a:pt x="89" y="43"/>
                  <a:pt x="90" y="43"/>
                  <a:pt x="90" y="43"/>
                </a:cubicBezTo>
                <a:cubicBezTo>
                  <a:pt x="90" y="43"/>
                  <a:pt x="90" y="43"/>
                  <a:pt x="90" y="43"/>
                </a:cubicBezTo>
                <a:cubicBezTo>
                  <a:pt x="98" y="43"/>
                  <a:pt x="106" y="45"/>
                  <a:pt x="111" y="50"/>
                </a:cubicBezTo>
                <a:cubicBezTo>
                  <a:pt x="111" y="51"/>
                  <a:pt x="112" y="51"/>
                  <a:pt x="112" y="51"/>
                </a:cubicBezTo>
                <a:cubicBezTo>
                  <a:pt x="112" y="51"/>
                  <a:pt x="113" y="51"/>
                  <a:pt x="113" y="50"/>
                </a:cubicBezTo>
                <a:cubicBezTo>
                  <a:pt x="117" y="47"/>
                  <a:pt x="120" y="45"/>
                  <a:pt x="123" y="42"/>
                </a:cubicBezTo>
                <a:cubicBezTo>
                  <a:pt x="123" y="41"/>
                  <a:pt x="123" y="41"/>
                  <a:pt x="123" y="41"/>
                </a:cubicBezTo>
                <a:cubicBezTo>
                  <a:pt x="124" y="41"/>
                  <a:pt x="124" y="40"/>
                  <a:pt x="124" y="39"/>
                </a:cubicBezTo>
                <a:cubicBezTo>
                  <a:pt x="124" y="34"/>
                  <a:pt x="124" y="29"/>
                  <a:pt x="124" y="24"/>
                </a:cubicBezTo>
                <a:cubicBezTo>
                  <a:pt x="124" y="19"/>
                  <a:pt x="124" y="14"/>
                  <a:pt x="125" y="9"/>
                </a:cubicBezTo>
                <a:cubicBezTo>
                  <a:pt x="125" y="8"/>
                  <a:pt x="124" y="8"/>
                  <a:pt x="124" y="7"/>
                </a:cubicBezTo>
                <a:cubicBezTo>
                  <a:pt x="114" y="2"/>
                  <a:pt x="104" y="0"/>
                  <a:pt x="9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7" name="Freeform 877"/>
          <p:cNvSpPr>
            <a:spLocks noEditPoints="1"/>
          </p:cNvSpPr>
          <p:nvPr/>
        </p:nvSpPr>
        <p:spPr bwMode="auto">
          <a:xfrm>
            <a:off x="2584551" y="2539642"/>
            <a:ext cx="286000" cy="118815"/>
          </a:xfrm>
          <a:custGeom>
            <a:avLst/>
            <a:gdLst>
              <a:gd name="T0" fmla="*/ 16 w 257"/>
              <a:gd name="T1" fmla="*/ 100 h 107"/>
              <a:gd name="T2" fmla="*/ 181 w 257"/>
              <a:gd name="T3" fmla="*/ 95 h 107"/>
              <a:gd name="T4" fmla="*/ 9 w 257"/>
              <a:gd name="T5" fmla="*/ 94 h 107"/>
              <a:gd name="T6" fmla="*/ 19 w 257"/>
              <a:gd name="T7" fmla="*/ 95 h 107"/>
              <a:gd name="T8" fmla="*/ 4 w 257"/>
              <a:gd name="T9" fmla="*/ 90 h 107"/>
              <a:gd name="T10" fmla="*/ 8 w 257"/>
              <a:gd name="T11" fmla="*/ 93 h 107"/>
              <a:gd name="T12" fmla="*/ 169 w 257"/>
              <a:gd name="T13" fmla="*/ 87 h 107"/>
              <a:gd name="T14" fmla="*/ 6 w 257"/>
              <a:gd name="T15" fmla="*/ 86 h 107"/>
              <a:gd name="T16" fmla="*/ 181 w 257"/>
              <a:gd name="T17" fmla="*/ 86 h 107"/>
              <a:gd name="T18" fmla="*/ 177 w 257"/>
              <a:gd name="T19" fmla="*/ 81 h 107"/>
              <a:gd name="T20" fmla="*/ 241 w 257"/>
              <a:gd name="T21" fmla="*/ 76 h 107"/>
              <a:gd name="T22" fmla="*/ 168 w 257"/>
              <a:gd name="T23" fmla="*/ 76 h 107"/>
              <a:gd name="T24" fmla="*/ 180 w 257"/>
              <a:gd name="T25" fmla="*/ 79 h 107"/>
              <a:gd name="T26" fmla="*/ 179 w 257"/>
              <a:gd name="T27" fmla="*/ 66 h 107"/>
              <a:gd name="T28" fmla="*/ 156 w 257"/>
              <a:gd name="T29" fmla="*/ 67 h 107"/>
              <a:gd name="T30" fmla="*/ 59 w 257"/>
              <a:gd name="T31" fmla="*/ 65 h 107"/>
              <a:gd name="T32" fmla="*/ 25 w 257"/>
              <a:gd name="T33" fmla="*/ 94 h 107"/>
              <a:gd name="T34" fmla="*/ 25 w 257"/>
              <a:gd name="T35" fmla="*/ 93 h 107"/>
              <a:gd name="T36" fmla="*/ 166 w 257"/>
              <a:gd name="T37" fmla="*/ 60 h 107"/>
              <a:gd name="T38" fmla="*/ 153 w 257"/>
              <a:gd name="T39" fmla="*/ 66 h 107"/>
              <a:gd name="T40" fmla="*/ 164 w 257"/>
              <a:gd name="T41" fmla="*/ 58 h 107"/>
              <a:gd name="T42" fmla="*/ 142 w 257"/>
              <a:gd name="T43" fmla="*/ 61 h 107"/>
              <a:gd name="T44" fmla="*/ 141 w 257"/>
              <a:gd name="T45" fmla="*/ 61 h 107"/>
              <a:gd name="T46" fmla="*/ 67 w 257"/>
              <a:gd name="T47" fmla="*/ 67 h 107"/>
              <a:gd name="T48" fmla="*/ 116 w 257"/>
              <a:gd name="T49" fmla="*/ 57 h 107"/>
              <a:gd name="T50" fmla="*/ 76 w 257"/>
              <a:gd name="T51" fmla="*/ 63 h 107"/>
              <a:gd name="T52" fmla="*/ 88 w 257"/>
              <a:gd name="T53" fmla="*/ 60 h 107"/>
              <a:gd name="T54" fmla="*/ 87 w 257"/>
              <a:gd name="T55" fmla="*/ 60 h 107"/>
              <a:gd name="T56" fmla="*/ 118 w 257"/>
              <a:gd name="T57" fmla="*/ 50 h 107"/>
              <a:gd name="T58" fmla="*/ 179 w 257"/>
              <a:gd name="T59" fmla="*/ 25 h 107"/>
              <a:gd name="T60" fmla="*/ 179 w 257"/>
              <a:gd name="T61" fmla="*/ 25 h 107"/>
              <a:gd name="T62" fmla="*/ 172 w 257"/>
              <a:gd name="T63" fmla="*/ 13 h 107"/>
              <a:gd name="T64" fmla="*/ 181 w 257"/>
              <a:gd name="T65" fmla="*/ 29 h 107"/>
              <a:gd name="T66" fmla="*/ 185 w 257"/>
              <a:gd name="T67" fmla="*/ 94 h 107"/>
              <a:gd name="T68" fmla="*/ 182 w 257"/>
              <a:gd name="T69" fmla="*/ 63 h 107"/>
              <a:gd name="T70" fmla="*/ 58 w 257"/>
              <a:gd name="T71" fmla="*/ 61 h 107"/>
              <a:gd name="T72" fmla="*/ 11 w 257"/>
              <a:gd name="T73" fmla="*/ 81 h 107"/>
              <a:gd name="T74" fmla="*/ 129 w 257"/>
              <a:gd name="T75" fmla="*/ 18 h 107"/>
              <a:gd name="T76" fmla="*/ 180 w 257"/>
              <a:gd name="T77" fmla="*/ 29 h 107"/>
              <a:gd name="T78" fmla="*/ 181 w 257"/>
              <a:gd name="T79" fmla="*/ 5 h 107"/>
              <a:gd name="T80" fmla="*/ 168 w 257"/>
              <a:gd name="T81" fmla="*/ 9 h 107"/>
              <a:gd name="T82" fmla="*/ 52 w 257"/>
              <a:gd name="T83" fmla="*/ 37 h 107"/>
              <a:gd name="T84" fmla="*/ 0 w 257"/>
              <a:gd name="T85" fmla="*/ 89 h 107"/>
              <a:gd name="T86" fmla="*/ 17 w 257"/>
              <a:gd name="T87" fmla="*/ 104 h 107"/>
              <a:gd name="T88" fmla="*/ 111 w 257"/>
              <a:gd name="T89" fmla="*/ 61 h 107"/>
              <a:gd name="T90" fmla="*/ 166 w 257"/>
              <a:gd name="T91" fmla="*/ 105 h 107"/>
              <a:gd name="T92" fmla="*/ 167 w 257"/>
              <a:gd name="T93" fmla="*/ 106 h 107"/>
              <a:gd name="T94" fmla="*/ 168 w 257"/>
              <a:gd name="T95" fmla="*/ 107 h 107"/>
              <a:gd name="T96" fmla="*/ 169 w 257"/>
              <a:gd name="T97" fmla="*/ 107 h 107"/>
              <a:gd name="T98" fmla="*/ 235 w 257"/>
              <a:gd name="T99" fmla="*/ 84 h 107"/>
              <a:gd name="T100" fmla="*/ 257 w 257"/>
              <a:gd name="T101" fmla="*/ 6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7" h="107">
                <a:moveTo>
                  <a:pt x="16" y="100"/>
                </a:moveTo>
                <a:cubicBezTo>
                  <a:pt x="16" y="100"/>
                  <a:pt x="15" y="99"/>
                  <a:pt x="14" y="98"/>
                </a:cubicBezTo>
                <a:cubicBezTo>
                  <a:pt x="15" y="98"/>
                  <a:pt x="17" y="98"/>
                  <a:pt x="18" y="97"/>
                </a:cubicBezTo>
                <a:cubicBezTo>
                  <a:pt x="17" y="98"/>
                  <a:pt x="17" y="99"/>
                  <a:pt x="16" y="100"/>
                </a:cubicBezTo>
                <a:moveTo>
                  <a:pt x="170" y="102"/>
                </a:moveTo>
                <a:cubicBezTo>
                  <a:pt x="170" y="100"/>
                  <a:pt x="169" y="97"/>
                  <a:pt x="169" y="95"/>
                </a:cubicBezTo>
                <a:cubicBezTo>
                  <a:pt x="173" y="95"/>
                  <a:pt x="177" y="95"/>
                  <a:pt x="181" y="95"/>
                </a:cubicBezTo>
                <a:cubicBezTo>
                  <a:pt x="181" y="95"/>
                  <a:pt x="181" y="95"/>
                  <a:pt x="181" y="95"/>
                </a:cubicBezTo>
                <a:cubicBezTo>
                  <a:pt x="178" y="97"/>
                  <a:pt x="173" y="100"/>
                  <a:pt x="170" y="102"/>
                </a:cubicBezTo>
                <a:moveTo>
                  <a:pt x="13" y="97"/>
                </a:moveTo>
                <a:cubicBezTo>
                  <a:pt x="12" y="96"/>
                  <a:pt x="11" y="95"/>
                  <a:pt x="10" y="95"/>
                </a:cubicBezTo>
                <a:cubicBezTo>
                  <a:pt x="9" y="94"/>
                  <a:pt x="9" y="94"/>
                  <a:pt x="9" y="94"/>
                </a:cubicBezTo>
                <a:cubicBezTo>
                  <a:pt x="12" y="94"/>
                  <a:pt x="14" y="93"/>
                  <a:pt x="16" y="91"/>
                </a:cubicBezTo>
                <a:cubicBezTo>
                  <a:pt x="17" y="92"/>
                  <a:pt x="18" y="92"/>
                  <a:pt x="19" y="93"/>
                </a:cubicBezTo>
                <a:cubicBezTo>
                  <a:pt x="19" y="93"/>
                  <a:pt x="20" y="93"/>
                  <a:pt x="20" y="94"/>
                </a:cubicBezTo>
                <a:cubicBezTo>
                  <a:pt x="20" y="94"/>
                  <a:pt x="20" y="95"/>
                  <a:pt x="19" y="95"/>
                </a:cubicBezTo>
                <a:cubicBezTo>
                  <a:pt x="17" y="96"/>
                  <a:pt x="15" y="96"/>
                  <a:pt x="13" y="97"/>
                </a:cubicBezTo>
                <a:cubicBezTo>
                  <a:pt x="13" y="97"/>
                  <a:pt x="13" y="97"/>
                  <a:pt x="13" y="97"/>
                </a:cubicBezTo>
                <a:moveTo>
                  <a:pt x="8" y="93"/>
                </a:moveTo>
                <a:cubicBezTo>
                  <a:pt x="6" y="92"/>
                  <a:pt x="5" y="91"/>
                  <a:pt x="4" y="90"/>
                </a:cubicBezTo>
                <a:cubicBezTo>
                  <a:pt x="7" y="89"/>
                  <a:pt x="9" y="88"/>
                  <a:pt x="12" y="87"/>
                </a:cubicBezTo>
                <a:cubicBezTo>
                  <a:pt x="12" y="88"/>
                  <a:pt x="13" y="89"/>
                  <a:pt x="14" y="90"/>
                </a:cubicBezTo>
                <a:cubicBezTo>
                  <a:pt x="15" y="90"/>
                  <a:pt x="15" y="90"/>
                  <a:pt x="15" y="90"/>
                </a:cubicBezTo>
                <a:cubicBezTo>
                  <a:pt x="13" y="91"/>
                  <a:pt x="10" y="92"/>
                  <a:pt x="8" y="93"/>
                </a:cubicBezTo>
                <a:cubicBezTo>
                  <a:pt x="8" y="93"/>
                  <a:pt x="8" y="93"/>
                  <a:pt x="8" y="93"/>
                </a:cubicBezTo>
                <a:moveTo>
                  <a:pt x="181" y="93"/>
                </a:moveTo>
                <a:cubicBezTo>
                  <a:pt x="177" y="93"/>
                  <a:pt x="173" y="93"/>
                  <a:pt x="169" y="93"/>
                </a:cubicBezTo>
                <a:cubicBezTo>
                  <a:pt x="169" y="91"/>
                  <a:pt x="169" y="89"/>
                  <a:pt x="169" y="87"/>
                </a:cubicBezTo>
                <a:cubicBezTo>
                  <a:pt x="173" y="87"/>
                  <a:pt x="177" y="87"/>
                  <a:pt x="181" y="88"/>
                </a:cubicBezTo>
                <a:cubicBezTo>
                  <a:pt x="181" y="89"/>
                  <a:pt x="181" y="91"/>
                  <a:pt x="181" y="93"/>
                </a:cubicBezTo>
                <a:moveTo>
                  <a:pt x="5" y="88"/>
                </a:moveTo>
                <a:cubicBezTo>
                  <a:pt x="5" y="87"/>
                  <a:pt x="5" y="87"/>
                  <a:pt x="6" y="86"/>
                </a:cubicBezTo>
                <a:cubicBezTo>
                  <a:pt x="6" y="85"/>
                  <a:pt x="7" y="84"/>
                  <a:pt x="8" y="83"/>
                </a:cubicBezTo>
                <a:cubicBezTo>
                  <a:pt x="8" y="84"/>
                  <a:pt x="9" y="85"/>
                  <a:pt x="10" y="86"/>
                </a:cubicBezTo>
                <a:cubicBezTo>
                  <a:pt x="8" y="87"/>
                  <a:pt x="6" y="87"/>
                  <a:pt x="5" y="88"/>
                </a:cubicBezTo>
                <a:moveTo>
                  <a:pt x="181" y="86"/>
                </a:moveTo>
                <a:cubicBezTo>
                  <a:pt x="177" y="85"/>
                  <a:pt x="173" y="85"/>
                  <a:pt x="170" y="85"/>
                </a:cubicBezTo>
                <a:cubicBezTo>
                  <a:pt x="169" y="85"/>
                  <a:pt x="169" y="85"/>
                  <a:pt x="169" y="85"/>
                </a:cubicBezTo>
                <a:cubicBezTo>
                  <a:pt x="169" y="84"/>
                  <a:pt x="168" y="83"/>
                  <a:pt x="168" y="82"/>
                </a:cubicBezTo>
                <a:cubicBezTo>
                  <a:pt x="171" y="81"/>
                  <a:pt x="174" y="81"/>
                  <a:pt x="177" y="81"/>
                </a:cubicBezTo>
                <a:cubicBezTo>
                  <a:pt x="178" y="81"/>
                  <a:pt x="179" y="81"/>
                  <a:pt x="180" y="81"/>
                </a:cubicBezTo>
                <a:cubicBezTo>
                  <a:pt x="181" y="82"/>
                  <a:pt x="181" y="84"/>
                  <a:pt x="181" y="86"/>
                </a:cubicBezTo>
                <a:moveTo>
                  <a:pt x="214" y="86"/>
                </a:moveTo>
                <a:cubicBezTo>
                  <a:pt x="223" y="82"/>
                  <a:pt x="233" y="79"/>
                  <a:pt x="241" y="76"/>
                </a:cubicBezTo>
                <a:cubicBezTo>
                  <a:pt x="239" y="78"/>
                  <a:pt x="236" y="79"/>
                  <a:pt x="234" y="81"/>
                </a:cubicBezTo>
                <a:cubicBezTo>
                  <a:pt x="227" y="82"/>
                  <a:pt x="220" y="84"/>
                  <a:pt x="214" y="86"/>
                </a:cubicBezTo>
                <a:moveTo>
                  <a:pt x="168" y="80"/>
                </a:moveTo>
                <a:cubicBezTo>
                  <a:pt x="168" y="79"/>
                  <a:pt x="168" y="78"/>
                  <a:pt x="168" y="76"/>
                </a:cubicBezTo>
                <a:cubicBezTo>
                  <a:pt x="168" y="76"/>
                  <a:pt x="168" y="75"/>
                  <a:pt x="168" y="75"/>
                </a:cubicBezTo>
                <a:cubicBezTo>
                  <a:pt x="172" y="75"/>
                  <a:pt x="176" y="74"/>
                  <a:pt x="180" y="74"/>
                </a:cubicBezTo>
                <a:cubicBezTo>
                  <a:pt x="180" y="75"/>
                  <a:pt x="180" y="76"/>
                  <a:pt x="180" y="77"/>
                </a:cubicBezTo>
                <a:cubicBezTo>
                  <a:pt x="180" y="78"/>
                  <a:pt x="180" y="79"/>
                  <a:pt x="180" y="79"/>
                </a:cubicBezTo>
                <a:cubicBezTo>
                  <a:pt x="179" y="79"/>
                  <a:pt x="178" y="79"/>
                  <a:pt x="177" y="79"/>
                </a:cubicBezTo>
                <a:cubicBezTo>
                  <a:pt x="174" y="79"/>
                  <a:pt x="171" y="79"/>
                  <a:pt x="168" y="80"/>
                </a:cubicBezTo>
                <a:moveTo>
                  <a:pt x="168" y="73"/>
                </a:moveTo>
                <a:cubicBezTo>
                  <a:pt x="172" y="71"/>
                  <a:pt x="176" y="68"/>
                  <a:pt x="179" y="66"/>
                </a:cubicBezTo>
                <a:cubicBezTo>
                  <a:pt x="179" y="68"/>
                  <a:pt x="180" y="70"/>
                  <a:pt x="180" y="72"/>
                </a:cubicBezTo>
                <a:cubicBezTo>
                  <a:pt x="176" y="72"/>
                  <a:pt x="172" y="73"/>
                  <a:pt x="168" y="73"/>
                </a:cubicBezTo>
                <a:moveTo>
                  <a:pt x="165" y="71"/>
                </a:moveTo>
                <a:cubicBezTo>
                  <a:pt x="162" y="69"/>
                  <a:pt x="159" y="68"/>
                  <a:pt x="156" y="67"/>
                </a:cubicBezTo>
                <a:cubicBezTo>
                  <a:pt x="162" y="66"/>
                  <a:pt x="168" y="65"/>
                  <a:pt x="174" y="65"/>
                </a:cubicBezTo>
                <a:cubicBezTo>
                  <a:pt x="171" y="67"/>
                  <a:pt x="168" y="69"/>
                  <a:pt x="165" y="71"/>
                </a:cubicBezTo>
                <a:moveTo>
                  <a:pt x="25" y="93"/>
                </a:moveTo>
                <a:cubicBezTo>
                  <a:pt x="32" y="84"/>
                  <a:pt x="43" y="73"/>
                  <a:pt x="59" y="65"/>
                </a:cubicBezTo>
                <a:cubicBezTo>
                  <a:pt x="60" y="64"/>
                  <a:pt x="61" y="64"/>
                  <a:pt x="62" y="63"/>
                </a:cubicBezTo>
                <a:cubicBezTo>
                  <a:pt x="54" y="70"/>
                  <a:pt x="45" y="77"/>
                  <a:pt x="39" y="84"/>
                </a:cubicBezTo>
                <a:cubicBezTo>
                  <a:pt x="34" y="87"/>
                  <a:pt x="29" y="91"/>
                  <a:pt x="24" y="94"/>
                </a:cubicBezTo>
                <a:cubicBezTo>
                  <a:pt x="25" y="94"/>
                  <a:pt x="25" y="94"/>
                  <a:pt x="25" y="94"/>
                </a:cubicBezTo>
                <a:cubicBezTo>
                  <a:pt x="25" y="93"/>
                  <a:pt x="25" y="93"/>
                  <a:pt x="25" y="93"/>
                </a:cubicBezTo>
                <a:cubicBezTo>
                  <a:pt x="25" y="93"/>
                  <a:pt x="25" y="93"/>
                  <a:pt x="25" y="93"/>
                </a:cubicBezTo>
                <a:cubicBezTo>
                  <a:pt x="25" y="93"/>
                  <a:pt x="25" y="93"/>
                  <a:pt x="25" y="93"/>
                </a:cubicBezTo>
                <a:cubicBezTo>
                  <a:pt x="25" y="93"/>
                  <a:pt x="25" y="93"/>
                  <a:pt x="25" y="93"/>
                </a:cubicBezTo>
                <a:moveTo>
                  <a:pt x="153" y="66"/>
                </a:moveTo>
                <a:cubicBezTo>
                  <a:pt x="151" y="65"/>
                  <a:pt x="148" y="64"/>
                  <a:pt x="145" y="63"/>
                </a:cubicBezTo>
                <a:cubicBezTo>
                  <a:pt x="149" y="63"/>
                  <a:pt x="152" y="62"/>
                  <a:pt x="155" y="62"/>
                </a:cubicBezTo>
                <a:cubicBezTo>
                  <a:pt x="158" y="61"/>
                  <a:pt x="162" y="60"/>
                  <a:pt x="166" y="60"/>
                </a:cubicBezTo>
                <a:cubicBezTo>
                  <a:pt x="167" y="59"/>
                  <a:pt x="167" y="59"/>
                  <a:pt x="167" y="59"/>
                </a:cubicBezTo>
                <a:cubicBezTo>
                  <a:pt x="170" y="61"/>
                  <a:pt x="173" y="62"/>
                  <a:pt x="176" y="63"/>
                </a:cubicBezTo>
                <a:cubicBezTo>
                  <a:pt x="168" y="63"/>
                  <a:pt x="161" y="64"/>
                  <a:pt x="154" y="65"/>
                </a:cubicBezTo>
                <a:cubicBezTo>
                  <a:pt x="153" y="66"/>
                  <a:pt x="153" y="66"/>
                  <a:pt x="153" y="66"/>
                </a:cubicBezTo>
                <a:moveTo>
                  <a:pt x="141" y="61"/>
                </a:moveTo>
                <a:cubicBezTo>
                  <a:pt x="138" y="61"/>
                  <a:pt x="135" y="60"/>
                  <a:pt x="132" y="59"/>
                </a:cubicBezTo>
                <a:cubicBezTo>
                  <a:pt x="139" y="58"/>
                  <a:pt x="145" y="56"/>
                  <a:pt x="152" y="54"/>
                </a:cubicBezTo>
                <a:cubicBezTo>
                  <a:pt x="156" y="55"/>
                  <a:pt x="160" y="57"/>
                  <a:pt x="164" y="58"/>
                </a:cubicBezTo>
                <a:cubicBezTo>
                  <a:pt x="161" y="59"/>
                  <a:pt x="157" y="59"/>
                  <a:pt x="154" y="60"/>
                </a:cubicBezTo>
                <a:cubicBezTo>
                  <a:pt x="151" y="60"/>
                  <a:pt x="147" y="61"/>
                  <a:pt x="144" y="61"/>
                </a:cubicBezTo>
                <a:cubicBezTo>
                  <a:pt x="143" y="61"/>
                  <a:pt x="143" y="61"/>
                  <a:pt x="142" y="61"/>
                </a:cubicBezTo>
                <a:cubicBezTo>
                  <a:pt x="142" y="61"/>
                  <a:pt x="142" y="61"/>
                  <a:pt x="142" y="61"/>
                </a:cubicBezTo>
                <a:cubicBezTo>
                  <a:pt x="142" y="61"/>
                  <a:pt x="142" y="61"/>
                  <a:pt x="142" y="61"/>
                </a:cubicBezTo>
                <a:cubicBezTo>
                  <a:pt x="142" y="61"/>
                  <a:pt x="142" y="61"/>
                  <a:pt x="141" y="61"/>
                </a:cubicBezTo>
                <a:cubicBezTo>
                  <a:pt x="141" y="61"/>
                  <a:pt x="141" y="61"/>
                  <a:pt x="141" y="61"/>
                </a:cubicBezTo>
                <a:cubicBezTo>
                  <a:pt x="141" y="61"/>
                  <a:pt x="141" y="61"/>
                  <a:pt x="141" y="61"/>
                </a:cubicBezTo>
                <a:moveTo>
                  <a:pt x="50" y="76"/>
                </a:moveTo>
                <a:cubicBezTo>
                  <a:pt x="56" y="70"/>
                  <a:pt x="64" y="64"/>
                  <a:pt x="70" y="60"/>
                </a:cubicBezTo>
                <a:cubicBezTo>
                  <a:pt x="76" y="57"/>
                  <a:pt x="82" y="55"/>
                  <a:pt x="89" y="53"/>
                </a:cubicBezTo>
                <a:cubicBezTo>
                  <a:pt x="82" y="58"/>
                  <a:pt x="74" y="63"/>
                  <a:pt x="67" y="67"/>
                </a:cubicBezTo>
                <a:cubicBezTo>
                  <a:pt x="67" y="67"/>
                  <a:pt x="67" y="67"/>
                  <a:pt x="67" y="67"/>
                </a:cubicBezTo>
                <a:cubicBezTo>
                  <a:pt x="61" y="70"/>
                  <a:pt x="55" y="73"/>
                  <a:pt x="50" y="76"/>
                </a:cubicBezTo>
                <a:moveTo>
                  <a:pt x="128" y="59"/>
                </a:moveTo>
                <a:cubicBezTo>
                  <a:pt x="124" y="58"/>
                  <a:pt x="120" y="58"/>
                  <a:pt x="116" y="57"/>
                </a:cubicBezTo>
                <a:cubicBezTo>
                  <a:pt x="122" y="55"/>
                  <a:pt x="127" y="53"/>
                  <a:pt x="133" y="51"/>
                </a:cubicBezTo>
                <a:cubicBezTo>
                  <a:pt x="138" y="51"/>
                  <a:pt x="143" y="52"/>
                  <a:pt x="148" y="53"/>
                </a:cubicBezTo>
                <a:cubicBezTo>
                  <a:pt x="141" y="55"/>
                  <a:pt x="135" y="57"/>
                  <a:pt x="128" y="59"/>
                </a:cubicBezTo>
                <a:moveTo>
                  <a:pt x="76" y="63"/>
                </a:moveTo>
                <a:cubicBezTo>
                  <a:pt x="83" y="60"/>
                  <a:pt x="89" y="55"/>
                  <a:pt x="95" y="52"/>
                </a:cubicBezTo>
                <a:cubicBezTo>
                  <a:pt x="100" y="51"/>
                  <a:pt x="105" y="50"/>
                  <a:pt x="111" y="50"/>
                </a:cubicBezTo>
                <a:cubicBezTo>
                  <a:pt x="103" y="53"/>
                  <a:pt x="96" y="56"/>
                  <a:pt x="89" y="59"/>
                </a:cubicBezTo>
                <a:cubicBezTo>
                  <a:pt x="88" y="60"/>
                  <a:pt x="88" y="60"/>
                  <a:pt x="88" y="60"/>
                </a:cubicBezTo>
                <a:cubicBezTo>
                  <a:pt x="88" y="60"/>
                  <a:pt x="88" y="60"/>
                  <a:pt x="88" y="60"/>
                </a:cubicBezTo>
                <a:cubicBezTo>
                  <a:pt x="88" y="60"/>
                  <a:pt x="88" y="60"/>
                  <a:pt x="88" y="60"/>
                </a:cubicBezTo>
                <a:cubicBezTo>
                  <a:pt x="87" y="60"/>
                  <a:pt x="87" y="60"/>
                  <a:pt x="87" y="60"/>
                </a:cubicBezTo>
                <a:cubicBezTo>
                  <a:pt x="87" y="60"/>
                  <a:pt x="87" y="60"/>
                  <a:pt x="87" y="60"/>
                </a:cubicBezTo>
                <a:cubicBezTo>
                  <a:pt x="83" y="61"/>
                  <a:pt x="80" y="62"/>
                  <a:pt x="76" y="63"/>
                </a:cubicBezTo>
                <a:moveTo>
                  <a:pt x="95" y="59"/>
                </a:moveTo>
                <a:cubicBezTo>
                  <a:pt x="102" y="56"/>
                  <a:pt x="109" y="53"/>
                  <a:pt x="116" y="50"/>
                </a:cubicBezTo>
                <a:cubicBezTo>
                  <a:pt x="117" y="50"/>
                  <a:pt x="117" y="50"/>
                  <a:pt x="118" y="50"/>
                </a:cubicBezTo>
                <a:cubicBezTo>
                  <a:pt x="122" y="50"/>
                  <a:pt x="125" y="50"/>
                  <a:pt x="129" y="50"/>
                </a:cubicBezTo>
                <a:cubicBezTo>
                  <a:pt x="123" y="53"/>
                  <a:pt x="117" y="55"/>
                  <a:pt x="111" y="57"/>
                </a:cubicBezTo>
                <a:cubicBezTo>
                  <a:pt x="106" y="57"/>
                  <a:pt x="100" y="58"/>
                  <a:pt x="95" y="59"/>
                </a:cubicBezTo>
                <a:moveTo>
                  <a:pt x="179" y="25"/>
                </a:moveTo>
                <a:cubicBezTo>
                  <a:pt x="176" y="24"/>
                  <a:pt x="173" y="22"/>
                  <a:pt x="170" y="21"/>
                </a:cubicBezTo>
                <a:cubicBezTo>
                  <a:pt x="170" y="20"/>
                  <a:pt x="170" y="19"/>
                  <a:pt x="170" y="18"/>
                </a:cubicBezTo>
                <a:cubicBezTo>
                  <a:pt x="173" y="19"/>
                  <a:pt x="176" y="20"/>
                  <a:pt x="180" y="20"/>
                </a:cubicBezTo>
                <a:cubicBezTo>
                  <a:pt x="179" y="22"/>
                  <a:pt x="179" y="23"/>
                  <a:pt x="179" y="25"/>
                </a:cubicBezTo>
                <a:moveTo>
                  <a:pt x="180" y="18"/>
                </a:moveTo>
                <a:cubicBezTo>
                  <a:pt x="177" y="18"/>
                  <a:pt x="174" y="18"/>
                  <a:pt x="171" y="17"/>
                </a:cubicBezTo>
                <a:cubicBezTo>
                  <a:pt x="171" y="15"/>
                  <a:pt x="171" y="14"/>
                  <a:pt x="171" y="13"/>
                </a:cubicBezTo>
                <a:cubicBezTo>
                  <a:pt x="172" y="13"/>
                  <a:pt x="172" y="13"/>
                  <a:pt x="172" y="13"/>
                </a:cubicBezTo>
                <a:cubicBezTo>
                  <a:pt x="175" y="13"/>
                  <a:pt x="178" y="13"/>
                  <a:pt x="180" y="14"/>
                </a:cubicBezTo>
                <a:cubicBezTo>
                  <a:pt x="180" y="15"/>
                  <a:pt x="180" y="17"/>
                  <a:pt x="180" y="18"/>
                </a:cubicBezTo>
                <a:moveTo>
                  <a:pt x="181" y="29"/>
                </a:moveTo>
                <a:cubicBezTo>
                  <a:pt x="181" y="29"/>
                  <a:pt x="181" y="29"/>
                  <a:pt x="181" y="29"/>
                </a:cubicBezTo>
                <a:cubicBezTo>
                  <a:pt x="182" y="29"/>
                  <a:pt x="182" y="28"/>
                  <a:pt x="182" y="28"/>
                </a:cubicBezTo>
                <a:cubicBezTo>
                  <a:pt x="183" y="19"/>
                  <a:pt x="184" y="14"/>
                  <a:pt x="185" y="6"/>
                </a:cubicBezTo>
                <a:cubicBezTo>
                  <a:pt x="208" y="24"/>
                  <a:pt x="232" y="52"/>
                  <a:pt x="252" y="69"/>
                </a:cubicBezTo>
                <a:cubicBezTo>
                  <a:pt x="234" y="74"/>
                  <a:pt x="207" y="83"/>
                  <a:pt x="185" y="94"/>
                </a:cubicBezTo>
                <a:cubicBezTo>
                  <a:pt x="184" y="86"/>
                  <a:pt x="184" y="79"/>
                  <a:pt x="184" y="74"/>
                </a:cubicBezTo>
                <a:cubicBezTo>
                  <a:pt x="183" y="71"/>
                  <a:pt x="183" y="68"/>
                  <a:pt x="183" y="66"/>
                </a:cubicBezTo>
                <a:cubicBezTo>
                  <a:pt x="183" y="65"/>
                  <a:pt x="183" y="64"/>
                  <a:pt x="182" y="64"/>
                </a:cubicBezTo>
                <a:cubicBezTo>
                  <a:pt x="182" y="63"/>
                  <a:pt x="182" y="63"/>
                  <a:pt x="182" y="63"/>
                </a:cubicBezTo>
                <a:cubicBezTo>
                  <a:pt x="182" y="62"/>
                  <a:pt x="181" y="62"/>
                  <a:pt x="181" y="62"/>
                </a:cubicBezTo>
                <a:cubicBezTo>
                  <a:pt x="159" y="50"/>
                  <a:pt x="137" y="46"/>
                  <a:pt x="118" y="46"/>
                </a:cubicBezTo>
                <a:cubicBezTo>
                  <a:pt x="118" y="46"/>
                  <a:pt x="118" y="46"/>
                  <a:pt x="118" y="46"/>
                </a:cubicBezTo>
                <a:cubicBezTo>
                  <a:pt x="95" y="46"/>
                  <a:pt x="74" y="53"/>
                  <a:pt x="58" y="61"/>
                </a:cubicBezTo>
                <a:cubicBezTo>
                  <a:pt x="42" y="70"/>
                  <a:pt x="29" y="81"/>
                  <a:pt x="23" y="91"/>
                </a:cubicBezTo>
                <a:cubicBezTo>
                  <a:pt x="22" y="90"/>
                  <a:pt x="22" y="90"/>
                  <a:pt x="22" y="90"/>
                </a:cubicBezTo>
                <a:cubicBezTo>
                  <a:pt x="20" y="90"/>
                  <a:pt x="17" y="87"/>
                  <a:pt x="14" y="85"/>
                </a:cubicBezTo>
                <a:cubicBezTo>
                  <a:pt x="13" y="84"/>
                  <a:pt x="11" y="82"/>
                  <a:pt x="11" y="81"/>
                </a:cubicBezTo>
                <a:cubicBezTo>
                  <a:pt x="10" y="81"/>
                  <a:pt x="10" y="80"/>
                  <a:pt x="10" y="80"/>
                </a:cubicBezTo>
                <a:cubicBezTo>
                  <a:pt x="10" y="80"/>
                  <a:pt x="10" y="80"/>
                  <a:pt x="10" y="80"/>
                </a:cubicBezTo>
                <a:cubicBezTo>
                  <a:pt x="17" y="68"/>
                  <a:pt x="33" y="52"/>
                  <a:pt x="53" y="40"/>
                </a:cubicBezTo>
                <a:cubicBezTo>
                  <a:pt x="74" y="27"/>
                  <a:pt x="101" y="18"/>
                  <a:pt x="129" y="18"/>
                </a:cubicBezTo>
                <a:cubicBezTo>
                  <a:pt x="141" y="18"/>
                  <a:pt x="154" y="20"/>
                  <a:pt x="167" y="24"/>
                </a:cubicBezTo>
                <a:cubicBezTo>
                  <a:pt x="168" y="25"/>
                  <a:pt x="168" y="25"/>
                  <a:pt x="168" y="25"/>
                </a:cubicBezTo>
                <a:cubicBezTo>
                  <a:pt x="168" y="25"/>
                  <a:pt x="168" y="25"/>
                  <a:pt x="168" y="25"/>
                </a:cubicBezTo>
                <a:cubicBezTo>
                  <a:pt x="172" y="26"/>
                  <a:pt x="176" y="27"/>
                  <a:pt x="180" y="29"/>
                </a:cubicBezTo>
                <a:cubicBezTo>
                  <a:pt x="180" y="29"/>
                  <a:pt x="180" y="29"/>
                  <a:pt x="181" y="29"/>
                </a:cubicBezTo>
                <a:moveTo>
                  <a:pt x="181" y="12"/>
                </a:moveTo>
                <a:cubicBezTo>
                  <a:pt x="178" y="11"/>
                  <a:pt x="175" y="11"/>
                  <a:pt x="172" y="11"/>
                </a:cubicBezTo>
                <a:cubicBezTo>
                  <a:pt x="175" y="9"/>
                  <a:pt x="178" y="7"/>
                  <a:pt x="181" y="5"/>
                </a:cubicBezTo>
                <a:cubicBezTo>
                  <a:pt x="181" y="8"/>
                  <a:pt x="181" y="10"/>
                  <a:pt x="181" y="12"/>
                </a:cubicBezTo>
                <a:moveTo>
                  <a:pt x="184" y="0"/>
                </a:moveTo>
                <a:cubicBezTo>
                  <a:pt x="183" y="0"/>
                  <a:pt x="183" y="0"/>
                  <a:pt x="183" y="0"/>
                </a:cubicBezTo>
                <a:cubicBezTo>
                  <a:pt x="178" y="3"/>
                  <a:pt x="173" y="6"/>
                  <a:pt x="168" y="9"/>
                </a:cubicBezTo>
                <a:cubicBezTo>
                  <a:pt x="168" y="9"/>
                  <a:pt x="168" y="10"/>
                  <a:pt x="167" y="10"/>
                </a:cubicBezTo>
                <a:cubicBezTo>
                  <a:pt x="167" y="14"/>
                  <a:pt x="167" y="17"/>
                  <a:pt x="167" y="20"/>
                </a:cubicBezTo>
                <a:cubicBezTo>
                  <a:pt x="154" y="16"/>
                  <a:pt x="141" y="14"/>
                  <a:pt x="129" y="14"/>
                </a:cubicBezTo>
                <a:cubicBezTo>
                  <a:pt x="100" y="14"/>
                  <a:pt x="73" y="24"/>
                  <a:pt x="52" y="37"/>
                </a:cubicBezTo>
                <a:cubicBezTo>
                  <a:pt x="30" y="49"/>
                  <a:pt x="14" y="65"/>
                  <a:pt x="6" y="78"/>
                </a:cubicBezTo>
                <a:cubicBezTo>
                  <a:pt x="6" y="78"/>
                  <a:pt x="6" y="78"/>
                  <a:pt x="6" y="78"/>
                </a:cubicBezTo>
                <a:cubicBezTo>
                  <a:pt x="5" y="81"/>
                  <a:pt x="3" y="83"/>
                  <a:pt x="3" y="84"/>
                </a:cubicBezTo>
                <a:cubicBezTo>
                  <a:pt x="2" y="86"/>
                  <a:pt x="1" y="87"/>
                  <a:pt x="0" y="89"/>
                </a:cubicBezTo>
                <a:cubicBezTo>
                  <a:pt x="0" y="90"/>
                  <a:pt x="0" y="90"/>
                  <a:pt x="1" y="91"/>
                </a:cubicBezTo>
                <a:cubicBezTo>
                  <a:pt x="2" y="92"/>
                  <a:pt x="4" y="95"/>
                  <a:pt x="7" y="97"/>
                </a:cubicBezTo>
                <a:cubicBezTo>
                  <a:pt x="10" y="100"/>
                  <a:pt x="13" y="103"/>
                  <a:pt x="16" y="104"/>
                </a:cubicBezTo>
                <a:cubicBezTo>
                  <a:pt x="16" y="104"/>
                  <a:pt x="16" y="104"/>
                  <a:pt x="17" y="104"/>
                </a:cubicBezTo>
                <a:cubicBezTo>
                  <a:pt x="17" y="104"/>
                  <a:pt x="18" y="104"/>
                  <a:pt x="18" y="104"/>
                </a:cubicBezTo>
                <a:cubicBezTo>
                  <a:pt x="18" y="104"/>
                  <a:pt x="18" y="104"/>
                  <a:pt x="18" y="104"/>
                </a:cubicBezTo>
                <a:cubicBezTo>
                  <a:pt x="41" y="86"/>
                  <a:pt x="71" y="61"/>
                  <a:pt x="111" y="61"/>
                </a:cubicBezTo>
                <a:cubicBezTo>
                  <a:pt x="111" y="61"/>
                  <a:pt x="111" y="61"/>
                  <a:pt x="111" y="61"/>
                </a:cubicBezTo>
                <a:cubicBezTo>
                  <a:pt x="127" y="61"/>
                  <a:pt x="144" y="65"/>
                  <a:pt x="164" y="74"/>
                </a:cubicBezTo>
                <a:cubicBezTo>
                  <a:pt x="164" y="74"/>
                  <a:pt x="164" y="75"/>
                  <a:pt x="164" y="75"/>
                </a:cubicBezTo>
                <a:cubicBezTo>
                  <a:pt x="165" y="81"/>
                  <a:pt x="166" y="97"/>
                  <a:pt x="166" y="105"/>
                </a:cubicBezTo>
                <a:cubicBezTo>
                  <a:pt x="166" y="105"/>
                  <a:pt x="166" y="105"/>
                  <a:pt x="166" y="105"/>
                </a:cubicBezTo>
                <a:cubicBezTo>
                  <a:pt x="166" y="106"/>
                  <a:pt x="166" y="106"/>
                  <a:pt x="166" y="106"/>
                </a:cubicBezTo>
                <a:cubicBezTo>
                  <a:pt x="167" y="106"/>
                  <a:pt x="167" y="106"/>
                  <a:pt x="167" y="106"/>
                </a:cubicBezTo>
                <a:cubicBezTo>
                  <a:pt x="167" y="106"/>
                  <a:pt x="167" y="106"/>
                  <a:pt x="167" y="106"/>
                </a:cubicBezTo>
                <a:cubicBezTo>
                  <a:pt x="167" y="106"/>
                  <a:pt x="167" y="106"/>
                  <a:pt x="167" y="106"/>
                </a:cubicBezTo>
                <a:cubicBezTo>
                  <a:pt x="167" y="106"/>
                  <a:pt x="167" y="106"/>
                  <a:pt x="167" y="106"/>
                </a:cubicBezTo>
                <a:cubicBezTo>
                  <a:pt x="167" y="107"/>
                  <a:pt x="167" y="107"/>
                  <a:pt x="167" y="107"/>
                </a:cubicBezTo>
                <a:cubicBezTo>
                  <a:pt x="168" y="107"/>
                  <a:pt x="168" y="107"/>
                  <a:pt x="168" y="107"/>
                </a:cubicBezTo>
                <a:cubicBezTo>
                  <a:pt x="168" y="107"/>
                  <a:pt x="168" y="107"/>
                  <a:pt x="168" y="107"/>
                </a:cubicBezTo>
                <a:cubicBezTo>
                  <a:pt x="168" y="107"/>
                  <a:pt x="168" y="107"/>
                  <a:pt x="168" y="107"/>
                </a:cubicBezTo>
                <a:cubicBezTo>
                  <a:pt x="168" y="107"/>
                  <a:pt x="168" y="107"/>
                  <a:pt x="168" y="107"/>
                </a:cubicBezTo>
                <a:cubicBezTo>
                  <a:pt x="169" y="107"/>
                  <a:pt x="169" y="107"/>
                  <a:pt x="169" y="107"/>
                </a:cubicBezTo>
                <a:cubicBezTo>
                  <a:pt x="169" y="107"/>
                  <a:pt x="169" y="107"/>
                  <a:pt x="169" y="107"/>
                </a:cubicBezTo>
                <a:cubicBezTo>
                  <a:pt x="169" y="107"/>
                  <a:pt x="169" y="107"/>
                  <a:pt x="169" y="107"/>
                </a:cubicBezTo>
                <a:cubicBezTo>
                  <a:pt x="169" y="106"/>
                  <a:pt x="170" y="106"/>
                  <a:pt x="170" y="106"/>
                </a:cubicBezTo>
                <a:cubicBezTo>
                  <a:pt x="191" y="96"/>
                  <a:pt x="214" y="88"/>
                  <a:pt x="235" y="85"/>
                </a:cubicBezTo>
                <a:cubicBezTo>
                  <a:pt x="235" y="84"/>
                  <a:pt x="235" y="84"/>
                  <a:pt x="235" y="84"/>
                </a:cubicBezTo>
                <a:cubicBezTo>
                  <a:pt x="241" y="80"/>
                  <a:pt x="248" y="76"/>
                  <a:pt x="254" y="73"/>
                </a:cubicBezTo>
                <a:cubicBezTo>
                  <a:pt x="254" y="72"/>
                  <a:pt x="255" y="72"/>
                  <a:pt x="256" y="72"/>
                </a:cubicBezTo>
                <a:cubicBezTo>
                  <a:pt x="256" y="72"/>
                  <a:pt x="257" y="71"/>
                  <a:pt x="257" y="71"/>
                </a:cubicBezTo>
                <a:cubicBezTo>
                  <a:pt x="257" y="70"/>
                  <a:pt x="257" y="69"/>
                  <a:pt x="257" y="69"/>
                </a:cubicBezTo>
                <a:cubicBezTo>
                  <a:pt x="237" y="51"/>
                  <a:pt x="211" y="21"/>
                  <a:pt x="186" y="2"/>
                </a:cubicBezTo>
                <a:cubicBezTo>
                  <a:pt x="185" y="1"/>
                  <a:pt x="185" y="1"/>
                  <a:pt x="185" y="1"/>
                </a:cubicBezTo>
                <a:cubicBezTo>
                  <a:pt x="185" y="0"/>
                  <a:pt x="184" y="0"/>
                  <a:pt x="18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8" name="Freeform 878"/>
          <p:cNvSpPr>
            <a:spLocks noEditPoints="1"/>
          </p:cNvSpPr>
          <p:nvPr/>
        </p:nvSpPr>
        <p:spPr bwMode="auto">
          <a:xfrm>
            <a:off x="1934175" y="3511492"/>
            <a:ext cx="255944" cy="264867"/>
          </a:xfrm>
          <a:custGeom>
            <a:avLst/>
            <a:gdLst>
              <a:gd name="T0" fmla="*/ 216 w 230"/>
              <a:gd name="T1" fmla="*/ 232 h 238"/>
              <a:gd name="T2" fmla="*/ 216 w 230"/>
              <a:gd name="T3" fmla="*/ 232 h 238"/>
              <a:gd name="T4" fmla="*/ 217 w 230"/>
              <a:gd name="T5" fmla="*/ 220 h 238"/>
              <a:gd name="T6" fmla="*/ 225 w 230"/>
              <a:gd name="T7" fmla="*/ 222 h 238"/>
              <a:gd name="T8" fmla="*/ 218 w 230"/>
              <a:gd name="T9" fmla="*/ 212 h 238"/>
              <a:gd name="T10" fmla="*/ 226 w 230"/>
              <a:gd name="T11" fmla="*/ 214 h 238"/>
              <a:gd name="T12" fmla="*/ 226 w 230"/>
              <a:gd name="T13" fmla="*/ 214 h 238"/>
              <a:gd name="T14" fmla="*/ 214 w 230"/>
              <a:gd name="T15" fmla="*/ 207 h 238"/>
              <a:gd name="T16" fmla="*/ 212 w 230"/>
              <a:gd name="T17" fmla="*/ 207 h 238"/>
              <a:gd name="T18" fmla="*/ 146 w 230"/>
              <a:gd name="T19" fmla="*/ 190 h 238"/>
              <a:gd name="T20" fmla="*/ 155 w 230"/>
              <a:gd name="T21" fmla="*/ 187 h 238"/>
              <a:gd name="T22" fmla="*/ 104 w 230"/>
              <a:gd name="T23" fmla="*/ 158 h 238"/>
              <a:gd name="T24" fmla="*/ 133 w 230"/>
              <a:gd name="T25" fmla="*/ 173 h 238"/>
              <a:gd name="T26" fmla="*/ 100 w 230"/>
              <a:gd name="T27" fmla="*/ 153 h 238"/>
              <a:gd name="T28" fmla="*/ 19 w 230"/>
              <a:gd name="T29" fmla="*/ 128 h 238"/>
              <a:gd name="T30" fmla="*/ 108 w 230"/>
              <a:gd name="T31" fmla="*/ 147 h 238"/>
              <a:gd name="T32" fmla="*/ 108 w 230"/>
              <a:gd name="T33" fmla="*/ 147 h 238"/>
              <a:gd name="T34" fmla="*/ 27 w 230"/>
              <a:gd name="T35" fmla="*/ 126 h 238"/>
              <a:gd name="T36" fmla="*/ 28 w 230"/>
              <a:gd name="T37" fmla="*/ 111 h 238"/>
              <a:gd name="T38" fmla="*/ 77 w 230"/>
              <a:gd name="T39" fmla="*/ 115 h 238"/>
              <a:gd name="T40" fmla="*/ 92 w 230"/>
              <a:gd name="T41" fmla="*/ 119 h 238"/>
              <a:gd name="T42" fmla="*/ 97 w 230"/>
              <a:gd name="T43" fmla="*/ 130 h 238"/>
              <a:gd name="T44" fmla="*/ 86 w 230"/>
              <a:gd name="T45" fmla="*/ 101 h 238"/>
              <a:gd name="T46" fmla="*/ 71 w 230"/>
              <a:gd name="T47" fmla="*/ 96 h 238"/>
              <a:gd name="T48" fmla="*/ 90 w 230"/>
              <a:gd name="T49" fmla="*/ 114 h 238"/>
              <a:gd name="T50" fmla="*/ 83 w 230"/>
              <a:gd name="T51" fmla="*/ 84 h 238"/>
              <a:gd name="T52" fmla="*/ 80 w 230"/>
              <a:gd name="T53" fmla="*/ 68 h 238"/>
              <a:gd name="T54" fmla="*/ 91 w 230"/>
              <a:gd name="T55" fmla="*/ 77 h 238"/>
              <a:gd name="T56" fmla="*/ 93 w 230"/>
              <a:gd name="T57" fmla="*/ 74 h 238"/>
              <a:gd name="T58" fmla="*/ 87 w 230"/>
              <a:gd name="T59" fmla="*/ 61 h 238"/>
              <a:gd name="T60" fmla="*/ 103 w 230"/>
              <a:gd name="T61" fmla="*/ 67 h 238"/>
              <a:gd name="T62" fmla="*/ 103 w 230"/>
              <a:gd name="T63" fmla="*/ 67 h 238"/>
              <a:gd name="T64" fmla="*/ 60 w 230"/>
              <a:gd name="T65" fmla="*/ 31 h 238"/>
              <a:gd name="T66" fmla="*/ 90 w 230"/>
              <a:gd name="T67" fmla="*/ 52 h 238"/>
              <a:gd name="T68" fmla="*/ 62 w 230"/>
              <a:gd name="T69" fmla="*/ 79 h 238"/>
              <a:gd name="T70" fmla="*/ 209 w 230"/>
              <a:gd name="T71" fmla="*/ 212 h 238"/>
              <a:gd name="T72" fmla="*/ 212 w 230"/>
              <a:gd name="T73" fmla="*/ 230 h 238"/>
              <a:gd name="T74" fmla="*/ 199 w 230"/>
              <a:gd name="T75" fmla="*/ 233 h 238"/>
              <a:gd name="T76" fmla="*/ 32 w 230"/>
              <a:gd name="T77" fmla="*/ 107 h 238"/>
              <a:gd name="T78" fmla="*/ 5 w 230"/>
              <a:gd name="T79" fmla="*/ 120 h 238"/>
              <a:gd name="T80" fmla="*/ 0 w 230"/>
              <a:gd name="T81" fmla="*/ 118 h 238"/>
              <a:gd name="T82" fmla="*/ 21 w 230"/>
              <a:gd name="T83" fmla="*/ 134 h 238"/>
              <a:gd name="T84" fmla="*/ 103 w 230"/>
              <a:gd name="T85" fmla="*/ 208 h 238"/>
              <a:gd name="T86" fmla="*/ 221 w 230"/>
              <a:gd name="T87" fmla="*/ 236 h 238"/>
              <a:gd name="T88" fmla="*/ 230 w 230"/>
              <a:gd name="T89" fmla="*/ 213 h 238"/>
              <a:gd name="T90" fmla="*/ 227 w 230"/>
              <a:gd name="T91" fmla="*/ 206 h 238"/>
              <a:gd name="T92" fmla="*/ 101 w 230"/>
              <a:gd name="T93" fmla="*/ 75 h 238"/>
              <a:gd name="T94" fmla="*/ 116 w 230"/>
              <a:gd name="T95" fmla="*/ 61 h 238"/>
              <a:gd name="T96" fmla="*/ 116 w 230"/>
              <a:gd name="T97" fmla="*/ 60 h 238"/>
              <a:gd name="T98" fmla="*/ 115 w 230"/>
              <a:gd name="T99" fmla="*/ 58 h 238"/>
              <a:gd name="T100" fmla="*/ 113 w 230"/>
              <a:gd name="T101" fmla="*/ 57 h 238"/>
              <a:gd name="T102" fmla="*/ 15 w 230"/>
              <a:gd name="T103" fmla="*/ 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0" h="238">
                <a:moveTo>
                  <a:pt x="211" y="233"/>
                </a:moveTo>
                <a:cubicBezTo>
                  <a:pt x="211" y="233"/>
                  <a:pt x="211" y="233"/>
                  <a:pt x="211" y="233"/>
                </a:cubicBezTo>
                <a:cubicBezTo>
                  <a:pt x="211" y="233"/>
                  <a:pt x="211" y="233"/>
                  <a:pt x="211" y="233"/>
                </a:cubicBezTo>
                <a:moveTo>
                  <a:pt x="216" y="232"/>
                </a:moveTo>
                <a:cubicBezTo>
                  <a:pt x="216" y="231"/>
                  <a:pt x="217" y="229"/>
                  <a:pt x="217" y="227"/>
                </a:cubicBezTo>
                <a:cubicBezTo>
                  <a:pt x="219" y="229"/>
                  <a:pt x="221" y="230"/>
                  <a:pt x="223" y="231"/>
                </a:cubicBezTo>
                <a:cubicBezTo>
                  <a:pt x="222" y="231"/>
                  <a:pt x="221" y="232"/>
                  <a:pt x="220" y="232"/>
                </a:cubicBezTo>
                <a:cubicBezTo>
                  <a:pt x="219" y="232"/>
                  <a:pt x="218" y="232"/>
                  <a:pt x="216" y="232"/>
                </a:cubicBezTo>
                <a:moveTo>
                  <a:pt x="225" y="230"/>
                </a:moveTo>
                <a:cubicBezTo>
                  <a:pt x="222" y="228"/>
                  <a:pt x="220" y="227"/>
                  <a:pt x="217" y="225"/>
                </a:cubicBezTo>
                <a:cubicBezTo>
                  <a:pt x="217" y="223"/>
                  <a:pt x="217" y="222"/>
                  <a:pt x="217" y="221"/>
                </a:cubicBezTo>
                <a:cubicBezTo>
                  <a:pt x="217" y="220"/>
                  <a:pt x="217" y="220"/>
                  <a:pt x="217" y="220"/>
                </a:cubicBezTo>
                <a:cubicBezTo>
                  <a:pt x="220" y="221"/>
                  <a:pt x="223" y="222"/>
                  <a:pt x="225" y="224"/>
                </a:cubicBezTo>
                <a:cubicBezTo>
                  <a:pt x="225" y="225"/>
                  <a:pt x="225" y="225"/>
                  <a:pt x="225" y="225"/>
                </a:cubicBezTo>
                <a:cubicBezTo>
                  <a:pt x="225" y="227"/>
                  <a:pt x="225" y="228"/>
                  <a:pt x="225" y="230"/>
                </a:cubicBezTo>
                <a:moveTo>
                  <a:pt x="225" y="222"/>
                </a:moveTo>
                <a:cubicBezTo>
                  <a:pt x="223" y="220"/>
                  <a:pt x="220" y="218"/>
                  <a:pt x="217" y="217"/>
                </a:cubicBezTo>
                <a:cubicBezTo>
                  <a:pt x="217" y="216"/>
                  <a:pt x="217" y="214"/>
                  <a:pt x="217" y="212"/>
                </a:cubicBezTo>
                <a:cubicBezTo>
                  <a:pt x="216" y="212"/>
                  <a:pt x="216" y="212"/>
                  <a:pt x="216" y="212"/>
                </a:cubicBezTo>
                <a:cubicBezTo>
                  <a:pt x="217" y="212"/>
                  <a:pt x="218" y="212"/>
                  <a:pt x="218" y="212"/>
                </a:cubicBezTo>
                <a:cubicBezTo>
                  <a:pt x="220" y="213"/>
                  <a:pt x="223" y="215"/>
                  <a:pt x="225" y="216"/>
                </a:cubicBezTo>
                <a:cubicBezTo>
                  <a:pt x="225" y="216"/>
                  <a:pt x="225" y="216"/>
                  <a:pt x="225" y="216"/>
                </a:cubicBezTo>
                <a:cubicBezTo>
                  <a:pt x="225" y="218"/>
                  <a:pt x="225" y="220"/>
                  <a:pt x="225" y="222"/>
                </a:cubicBezTo>
                <a:moveTo>
                  <a:pt x="226" y="214"/>
                </a:moveTo>
                <a:cubicBezTo>
                  <a:pt x="224" y="213"/>
                  <a:pt x="223" y="212"/>
                  <a:pt x="222" y="211"/>
                </a:cubicBezTo>
                <a:cubicBezTo>
                  <a:pt x="223" y="211"/>
                  <a:pt x="224" y="211"/>
                  <a:pt x="226" y="211"/>
                </a:cubicBezTo>
                <a:cubicBezTo>
                  <a:pt x="226" y="211"/>
                  <a:pt x="226" y="212"/>
                  <a:pt x="226" y="213"/>
                </a:cubicBezTo>
                <a:cubicBezTo>
                  <a:pt x="226" y="214"/>
                  <a:pt x="226" y="214"/>
                  <a:pt x="226" y="214"/>
                </a:cubicBezTo>
                <a:moveTo>
                  <a:pt x="209" y="207"/>
                </a:moveTo>
                <a:cubicBezTo>
                  <a:pt x="194" y="207"/>
                  <a:pt x="175" y="204"/>
                  <a:pt x="155" y="194"/>
                </a:cubicBezTo>
                <a:cubicBezTo>
                  <a:pt x="167" y="197"/>
                  <a:pt x="181" y="200"/>
                  <a:pt x="192" y="202"/>
                </a:cubicBezTo>
                <a:cubicBezTo>
                  <a:pt x="200" y="204"/>
                  <a:pt x="207" y="206"/>
                  <a:pt x="214" y="207"/>
                </a:cubicBezTo>
                <a:cubicBezTo>
                  <a:pt x="213" y="207"/>
                  <a:pt x="213" y="207"/>
                  <a:pt x="213" y="207"/>
                </a:cubicBezTo>
                <a:cubicBezTo>
                  <a:pt x="212" y="207"/>
                  <a:pt x="212" y="207"/>
                  <a:pt x="212" y="207"/>
                </a:cubicBezTo>
                <a:cubicBezTo>
                  <a:pt x="212" y="207"/>
                  <a:pt x="212" y="207"/>
                  <a:pt x="212" y="207"/>
                </a:cubicBezTo>
                <a:cubicBezTo>
                  <a:pt x="212" y="207"/>
                  <a:pt x="212" y="207"/>
                  <a:pt x="212" y="207"/>
                </a:cubicBezTo>
                <a:cubicBezTo>
                  <a:pt x="211" y="207"/>
                  <a:pt x="210" y="207"/>
                  <a:pt x="209" y="207"/>
                </a:cubicBezTo>
                <a:cubicBezTo>
                  <a:pt x="209" y="207"/>
                  <a:pt x="209" y="207"/>
                  <a:pt x="209" y="207"/>
                </a:cubicBezTo>
                <a:moveTo>
                  <a:pt x="177" y="197"/>
                </a:moveTo>
                <a:cubicBezTo>
                  <a:pt x="166" y="195"/>
                  <a:pt x="154" y="192"/>
                  <a:pt x="146" y="190"/>
                </a:cubicBezTo>
                <a:cubicBezTo>
                  <a:pt x="140" y="187"/>
                  <a:pt x="135" y="184"/>
                  <a:pt x="130" y="180"/>
                </a:cubicBezTo>
                <a:cubicBezTo>
                  <a:pt x="128" y="179"/>
                  <a:pt x="126" y="178"/>
                  <a:pt x="124" y="176"/>
                </a:cubicBezTo>
                <a:cubicBezTo>
                  <a:pt x="134" y="180"/>
                  <a:pt x="145" y="183"/>
                  <a:pt x="154" y="187"/>
                </a:cubicBezTo>
                <a:cubicBezTo>
                  <a:pt x="155" y="187"/>
                  <a:pt x="155" y="187"/>
                  <a:pt x="155" y="187"/>
                </a:cubicBezTo>
                <a:cubicBezTo>
                  <a:pt x="162" y="191"/>
                  <a:pt x="170" y="194"/>
                  <a:pt x="177" y="197"/>
                </a:cubicBezTo>
                <a:moveTo>
                  <a:pt x="144" y="181"/>
                </a:moveTo>
                <a:cubicBezTo>
                  <a:pt x="135" y="178"/>
                  <a:pt x="126" y="175"/>
                  <a:pt x="119" y="172"/>
                </a:cubicBezTo>
                <a:cubicBezTo>
                  <a:pt x="114" y="167"/>
                  <a:pt x="109" y="163"/>
                  <a:pt x="104" y="158"/>
                </a:cubicBezTo>
                <a:cubicBezTo>
                  <a:pt x="113" y="162"/>
                  <a:pt x="122" y="167"/>
                  <a:pt x="131" y="172"/>
                </a:cubicBezTo>
                <a:cubicBezTo>
                  <a:pt x="132" y="172"/>
                  <a:pt x="132" y="172"/>
                  <a:pt x="132" y="172"/>
                </a:cubicBezTo>
                <a:cubicBezTo>
                  <a:pt x="132" y="173"/>
                  <a:pt x="132" y="173"/>
                  <a:pt x="132" y="173"/>
                </a:cubicBezTo>
                <a:cubicBezTo>
                  <a:pt x="132" y="173"/>
                  <a:pt x="133" y="173"/>
                  <a:pt x="133" y="173"/>
                </a:cubicBezTo>
                <a:cubicBezTo>
                  <a:pt x="133" y="173"/>
                  <a:pt x="133" y="173"/>
                  <a:pt x="133" y="173"/>
                </a:cubicBezTo>
                <a:cubicBezTo>
                  <a:pt x="137" y="176"/>
                  <a:pt x="140" y="178"/>
                  <a:pt x="144" y="181"/>
                </a:cubicBezTo>
                <a:moveTo>
                  <a:pt x="125" y="166"/>
                </a:moveTo>
                <a:cubicBezTo>
                  <a:pt x="117" y="162"/>
                  <a:pt x="108" y="157"/>
                  <a:pt x="100" y="153"/>
                </a:cubicBezTo>
                <a:cubicBezTo>
                  <a:pt x="97" y="149"/>
                  <a:pt x="94" y="144"/>
                  <a:pt x="91" y="140"/>
                </a:cubicBezTo>
                <a:cubicBezTo>
                  <a:pt x="98" y="143"/>
                  <a:pt x="105" y="148"/>
                  <a:pt x="111" y="152"/>
                </a:cubicBezTo>
                <a:cubicBezTo>
                  <a:pt x="116" y="157"/>
                  <a:pt x="120" y="162"/>
                  <a:pt x="125" y="166"/>
                </a:cubicBezTo>
                <a:moveTo>
                  <a:pt x="19" y="128"/>
                </a:moveTo>
                <a:cubicBezTo>
                  <a:pt x="15" y="127"/>
                  <a:pt x="11" y="125"/>
                  <a:pt x="7" y="124"/>
                </a:cubicBezTo>
                <a:cubicBezTo>
                  <a:pt x="10" y="122"/>
                  <a:pt x="12" y="121"/>
                  <a:pt x="14" y="119"/>
                </a:cubicBezTo>
                <a:cubicBezTo>
                  <a:pt x="16" y="122"/>
                  <a:pt x="17" y="125"/>
                  <a:pt x="19" y="128"/>
                </a:cubicBezTo>
                <a:moveTo>
                  <a:pt x="108" y="147"/>
                </a:moveTo>
                <a:cubicBezTo>
                  <a:pt x="101" y="143"/>
                  <a:pt x="95" y="139"/>
                  <a:pt x="88" y="136"/>
                </a:cubicBezTo>
                <a:cubicBezTo>
                  <a:pt x="85" y="131"/>
                  <a:pt x="82" y="125"/>
                  <a:pt x="79" y="119"/>
                </a:cubicBezTo>
                <a:cubicBezTo>
                  <a:pt x="86" y="124"/>
                  <a:pt x="93" y="129"/>
                  <a:pt x="100" y="134"/>
                </a:cubicBezTo>
                <a:cubicBezTo>
                  <a:pt x="102" y="139"/>
                  <a:pt x="105" y="143"/>
                  <a:pt x="108" y="147"/>
                </a:cubicBezTo>
                <a:moveTo>
                  <a:pt x="22" y="128"/>
                </a:moveTo>
                <a:cubicBezTo>
                  <a:pt x="20" y="125"/>
                  <a:pt x="18" y="122"/>
                  <a:pt x="16" y="118"/>
                </a:cubicBezTo>
                <a:cubicBezTo>
                  <a:pt x="18" y="117"/>
                  <a:pt x="20" y="116"/>
                  <a:pt x="21" y="115"/>
                </a:cubicBezTo>
                <a:cubicBezTo>
                  <a:pt x="23" y="118"/>
                  <a:pt x="25" y="122"/>
                  <a:pt x="27" y="126"/>
                </a:cubicBezTo>
                <a:cubicBezTo>
                  <a:pt x="25" y="127"/>
                  <a:pt x="24" y="127"/>
                  <a:pt x="22" y="128"/>
                </a:cubicBezTo>
                <a:moveTo>
                  <a:pt x="28" y="124"/>
                </a:moveTo>
                <a:cubicBezTo>
                  <a:pt x="27" y="121"/>
                  <a:pt x="25" y="117"/>
                  <a:pt x="23" y="114"/>
                </a:cubicBezTo>
                <a:cubicBezTo>
                  <a:pt x="25" y="113"/>
                  <a:pt x="26" y="112"/>
                  <a:pt x="28" y="111"/>
                </a:cubicBezTo>
                <a:cubicBezTo>
                  <a:pt x="29" y="115"/>
                  <a:pt x="30" y="118"/>
                  <a:pt x="31" y="122"/>
                </a:cubicBezTo>
                <a:cubicBezTo>
                  <a:pt x="30" y="123"/>
                  <a:pt x="29" y="123"/>
                  <a:pt x="28" y="124"/>
                </a:cubicBezTo>
                <a:moveTo>
                  <a:pt x="97" y="130"/>
                </a:moveTo>
                <a:cubicBezTo>
                  <a:pt x="91" y="125"/>
                  <a:pt x="84" y="120"/>
                  <a:pt x="77" y="115"/>
                </a:cubicBezTo>
                <a:cubicBezTo>
                  <a:pt x="75" y="110"/>
                  <a:pt x="74" y="105"/>
                  <a:pt x="72" y="100"/>
                </a:cubicBezTo>
                <a:cubicBezTo>
                  <a:pt x="75" y="103"/>
                  <a:pt x="78" y="106"/>
                  <a:pt x="81" y="108"/>
                </a:cubicBezTo>
                <a:cubicBezTo>
                  <a:pt x="84" y="111"/>
                  <a:pt x="87" y="114"/>
                  <a:pt x="90" y="117"/>
                </a:cubicBezTo>
                <a:cubicBezTo>
                  <a:pt x="90" y="118"/>
                  <a:pt x="91" y="118"/>
                  <a:pt x="92" y="119"/>
                </a:cubicBezTo>
                <a:cubicBezTo>
                  <a:pt x="92" y="119"/>
                  <a:pt x="92" y="119"/>
                  <a:pt x="92" y="119"/>
                </a:cubicBezTo>
                <a:cubicBezTo>
                  <a:pt x="91" y="119"/>
                  <a:pt x="92" y="120"/>
                  <a:pt x="92" y="120"/>
                </a:cubicBezTo>
                <a:cubicBezTo>
                  <a:pt x="93" y="120"/>
                  <a:pt x="93" y="120"/>
                  <a:pt x="93" y="120"/>
                </a:cubicBezTo>
                <a:cubicBezTo>
                  <a:pt x="94" y="124"/>
                  <a:pt x="96" y="127"/>
                  <a:pt x="97" y="130"/>
                </a:cubicBezTo>
                <a:moveTo>
                  <a:pt x="86" y="101"/>
                </a:moveTo>
                <a:cubicBezTo>
                  <a:pt x="81" y="96"/>
                  <a:pt x="76" y="91"/>
                  <a:pt x="71" y="85"/>
                </a:cubicBezTo>
                <a:cubicBezTo>
                  <a:pt x="75" y="86"/>
                  <a:pt x="79" y="88"/>
                  <a:pt x="83" y="89"/>
                </a:cubicBezTo>
                <a:cubicBezTo>
                  <a:pt x="84" y="93"/>
                  <a:pt x="85" y="97"/>
                  <a:pt x="86" y="101"/>
                </a:cubicBezTo>
                <a:moveTo>
                  <a:pt x="90" y="114"/>
                </a:moveTo>
                <a:cubicBezTo>
                  <a:pt x="88" y="112"/>
                  <a:pt x="85" y="109"/>
                  <a:pt x="82" y="107"/>
                </a:cubicBezTo>
                <a:cubicBezTo>
                  <a:pt x="79" y="103"/>
                  <a:pt x="75" y="100"/>
                  <a:pt x="71" y="97"/>
                </a:cubicBezTo>
                <a:cubicBezTo>
                  <a:pt x="71" y="96"/>
                  <a:pt x="71" y="96"/>
                  <a:pt x="71" y="96"/>
                </a:cubicBezTo>
                <a:cubicBezTo>
                  <a:pt x="70" y="93"/>
                  <a:pt x="69" y="89"/>
                  <a:pt x="68" y="85"/>
                </a:cubicBezTo>
                <a:cubicBezTo>
                  <a:pt x="73" y="92"/>
                  <a:pt x="79" y="98"/>
                  <a:pt x="86" y="104"/>
                </a:cubicBezTo>
                <a:cubicBezTo>
                  <a:pt x="87" y="105"/>
                  <a:pt x="87" y="105"/>
                  <a:pt x="87" y="105"/>
                </a:cubicBezTo>
                <a:cubicBezTo>
                  <a:pt x="88" y="108"/>
                  <a:pt x="89" y="111"/>
                  <a:pt x="90" y="114"/>
                </a:cubicBezTo>
                <a:moveTo>
                  <a:pt x="83" y="84"/>
                </a:moveTo>
                <a:cubicBezTo>
                  <a:pt x="78" y="83"/>
                  <a:pt x="73" y="81"/>
                  <a:pt x="68" y="79"/>
                </a:cubicBezTo>
                <a:cubicBezTo>
                  <a:pt x="69" y="78"/>
                  <a:pt x="71" y="76"/>
                  <a:pt x="73" y="74"/>
                </a:cubicBezTo>
                <a:cubicBezTo>
                  <a:pt x="76" y="77"/>
                  <a:pt x="80" y="81"/>
                  <a:pt x="83" y="84"/>
                </a:cubicBezTo>
                <a:moveTo>
                  <a:pt x="85" y="83"/>
                </a:moveTo>
                <a:cubicBezTo>
                  <a:pt x="82" y="80"/>
                  <a:pt x="78" y="76"/>
                  <a:pt x="75" y="72"/>
                </a:cubicBezTo>
                <a:cubicBezTo>
                  <a:pt x="76" y="72"/>
                  <a:pt x="77" y="71"/>
                  <a:pt x="78" y="70"/>
                </a:cubicBezTo>
                <a:cubicBezTo>
                  <a:pt x="78" y="69"/>
                  <a:pt x="79" y="69"/>
                  <a:pt x="80" y="68"/>
                </a:cubicBezTo>
                <a:cubicBezTo>
                  <a:pt x="82" y="72"/>
                  <a:pt x="86" y="76"/>
                  <a:pt x="90" y="79"/>
                </a:cubicBezTo>
                <a:cubicBezTo>
                  <a:pt x="89" y="80"/>
                  <a:pt x="88" y="81"/>
                  <a:pt x="87" y="82"/>
                </a:cubicBezTo>
                <a:cubicBezTo>
                  <a:pt x="86" y="83"/>
                  <a:pt x="86" y="83"/>
                  <a:pt x="85" y="83"/>
                </a:cubicBezTo>
                <a:moveTo>
                  <a:pt x="91" y="77"/>
                </a:moveTo>
                <a:cubicBezTo>
                  <a:pt x="87" y="74"/>
                  <a:pt x="84" y="71"/>
                  <a:pt x="81" y="67"/>
                </a:cubicBezTo>
                <a:cubicBezTo>
                  <a:pt x="83" y="65"/>
                  <a:pt x="84" y="64"/>
                  <a:pt x="86" y="63"/>
                </a:cubicBezTo>
                <a:cubicBezTo>
                  <a:pt x="88" y="66"/>
                  <a:pt x="91" y="70"/>
                  <a:pt x="93" y="74"/>
                </a:cubicBezTo>
                <a:cubicBezTo>
                  <a:pt x="93" y="74"/>
                  <a:pt x="93" y="74"/>
                  <a:pt x="93" y="74"/>
                </a:cubicBezTo>
                <a:cubicBezTo>
                  <a:pt x="93" y="74"/>
                  <a:pt x="93" y="75"/>
                  <a:pt x="94" y="75"/>
                </a:cubicBezTo>
                <a:cubicBezTo>
                  <a:pt x="93" y="76"/>
                  <a:pt x="92" y="77"/>
                  <a:pt x="91" y="77"/>
                </a:cubicBezTo>
                <a:moveTo>
                  <a:pt x="96" y="73"/>
                </a:moveTo>
                <a:cubicBezTo>
                  <a:pt x="93" y="69"/>
                  <a:pt x="90" y="65"/>
                  <a:pt x="87" y="61"/>
                </a:cubicBezTo>
                <a:cubicBezTo>
                  <a:pt x="89" y="60"/>
                  <a:pt x="91" y="58"/>
                  <a:pt x="93" y="56"/>
                </a:cubicBezTo>
                <a:cubicBezTo>
                  <a:pt x="96" y="60"/>
                  <a:pt x="98" y="64"/>
                  <a:pt x="101" y="68"/>
                </a:cubicBezTo>
                <a:cubicBezTo>
                  <a:pt x="100" y="70"/>
                  <a:pt x="98" y="72"/>
                  <a:pt x="96" y="73"/>
                </a:cubicBezTo>
                <a:moveTo>
                  <a:pt x="103" y="67"/>
                </a:moveTo>
                <a:cubicBezTo>
                  <a:pt x="100" y="63"/>
                  <a:pt x="97" y="59"/>
                  <a:pt x="94" y="55"/>
                </a:cubicBezTo>
                <a:cubicBezTo>
                  <a:pt x="94" y="55"/>
                  <a:pt x="94" y="55"/>
                  <a:pt x="94" y="55"/>
                </a:cubicBezTo>
                <a:cubicBezTo>
                  <a:pt x="99" y="56"/>
                  <a:pt x="105" y="59"/>
                  <a:pt x="110" y="61"/>
                </a:cubicBezTo>
                <a:cubicBezTo>
                  <a:pt x="108" y="63"/>
                  <a:pt x="105" y="65"/>
                  <a:pt x="103" y="67"/>
                </a:cubicBezTo>
                <a:moveTo>
                  <a:pt x="60" y="31"/>
                </a:moveTo>
                <a:cubicBezTo>
                  <a:pt x="49" y="25"/>
                  <a:pt x="39" y="18"/>
                  <a:pt x="30" y="12"/>
                </a:cubicBezTo>
                <a:cubicBezTo>
                  <a:pt x="34" y="13"/>
                  <a:pt x="37" y="14"/>
                  <a:pt x="41" y="15"/>
                </a:cubicBezTo>
                <a:cubicBezTo>
                  <a:pt x="47" y="21"/>
                  <a:pt x="53" y="26"/>
                  <a:pt x="60" y="31"/>
                </a:cubicBezTo>
                <a:moveTo>
                  <a:pt x="5" y="120"/>
                </a:moveTo>
                <a:cubicBezTo>
                  <a:pt x="5" y="119"/>
                  <a:pt x="5" y="119"/>
                  <a:pt x="5" y="118"/>
                </a:cubicBezTo>
                <a:cubicBezTo>
                  <a:pt x="5" y="82"/>
                  <a:pt x="13" y="39"/>
                  <a:pt x="15" y="7"/>
                </a:cubicBezTo>
                <a:cubicBezTo>
                  <a:pt x="34" y="20"/>
                  <a:pt x="62" y="40"/>
                  <a:pt x="90" y="52"/>
                </a:cubicBezTo>
                <a:cubicBezTo>
                  <a:pt x="83" y="59"/>
                  <a:pt x="77" y="64"/>
                  <a:pt x="72" y="69"/>
                </a:cubicBezTo>
                <a:cubicBezTo>
                  <a:pt x="69" y="71"/>
                  <a:pt x="67" y="74"/>
                  <a:pt x="65" y="75"/>
                </a:cubicBezTo>
                <a:cubicBezTo>
                  <a:pt x="64" y="76"/>
                  <a:pt x="64" y="77"/>
                  <a:pt x="63" y="78"/>
                </a:cubicBezTo>
                <a:cubicBezTo>
                  <a:pt x="63" y="78"/>
                  <a:pt x="63" y="79"/>
                  <a:pt x="62" y="79"/>
                </a:cubicBezTo>
                <a:cubicBezTo>
                  <a:pt x="62" y="79"/>
                  <a:pt x="62" y="80"/>
                  <a:pt x="62" y="81"/>
                </a:cubicBezTo>
                <a:cubicBezTo>
                  <a:pt x="62" y="81"/>
                  <a:pt x="62" y="81"/>
                  <a:pt x="62" y="81"/>
                </a:cubicBezTo>
                <a:cubicBezTo>
                  <a:pt x="73" y="131"/>
                  <a:pt x="99" y="164"/>
                  <a:pt x="128" y="184"/>
                </a:cubicBezTo>
                <a:cubicBezTo>
                  <a:pt x="156" y="204"/>
                  <a:pt x="188" y="212"/>
                  <a:pt x="209" y="212"/>
                </a:cubicBezTo>
                <a:cubicBezTo>
                  <a:pt x="210" y="212"/>
                  <a:pt x="211" y="212"/>
                  <a:pt x="212" y="212"/>
                </a:cubicBezTo>
                <a:cubicBezTo>
                  <a:pt x="212" y="212"/>
                  <a:pt x="212" y="212"/>
                  <a:pt x="212" y="212"/>
                </a:cubicBezTo>
                <a:cubicBezTo>
                  <a:pt x="212" y="214"/>
                  <a:pt x="213" y="217"/>
                  <a:pt x="213" y="221"/>
                </a:cubicBezTo>
                <a:cubicBezTo>
                  <a:pt x="213" y="224"/>
                  <a:pt x="212" y="227"/>
                  <a:pt x="212" y="230"/>
                </a:cubicBezTo>
                <a:cubicBezTo>
                  <a:pt x="212" y="231"/>
                  <a:pt x="211" y="232"/>
                  <a:pt x="211" y="232"/>
                </a:cubicBezTo>
                <a:cubicBezTo>
                  <a:pt x="211" y="233"/>
                  <a:pt x="211" y="233"/>
                  <a:pt x="211" y="233"/>
                </a:cubicBezTo>
                <a:cubicBezTo>
                  <a:pt x="208" y="233"/>
                  <a:pt x="204" y="233"/>
                  <a:pt x="200" y="233"/>
                </a:cubicBezTo>
                <a:cubicBezTo>
                  <a:pt x="200" y="233"/>
                  <a:pt x="200" y="233"/>
                  <a:pt x="199" y="233"/>
                </a:cubicBezTo>
                <a:cubicBezTo>
                  <a:pt x="174" y="233"/>
                  <a:pt x="138" y="225"/>
                  <a:pt x="105" y="204"/>
                </a:cubicBezTo>
                <a:cubicBezTo>
                  <a:pt x="76" y="187"/>
                  <a:pt x="50" y="160"/>
                  <a:pt x="36" y="123"/>
                </a:cubicBezTo>
                <a:cubicBezTo>
                  <a:pt x="36" y="122"/>
                  <a:pt x="36" y="122"/>
                  <a:pt x="36" y="122"/>
                </a:cubicBezTo>
                <a:cubicBezTo>
                  <a:pt x="34" y="117"/>
                  <a:pt x="33" y="112"/>
                  <a:pt x="32" y="107"/>
                </a:cubicBezTo>
                <a:cubicBezTo>
                  <a:pt x="31" y="106"/>
                  <a:pt x="31" y="106"/>
                  <a:pt x="30" y="106"/>
                </a:cubicBezTo>
                <a:cubicBezTo>
                  <a:pt x="30" y="105"/>
                  <a:pt x="30" y="105"/>
                  <a:pt x="29" y="105"/>
                </a:cubicBezTo>
                <a:cubicBezTo>
                  <a:pt x="29" y="105"/>
                  <a:pt x="29" y="105"/>
                  <a:pt x="28" y="106"/>
                </a:cubicBezTo>
                <a:cubicBezTo>
                  <a:pt x="19" y="111"/>
                  <a:pt x="13" y="115"/>
                  <a:pt x="5" y="120"/>
                </a:cubicBezTo>
                <a:moveTo>
                  <a:pt x="13" y="0"/>
                </a:moveTo>
                <a:cubicBezTo>
                  <a:pt x="13" y="0"/>
                  <a:pt x="13" y="0"/>
                  <a:pt x="12" y="0"/>
                </a:cubicBezTo>
                <a:cubicBezTo>
                  <a:pt x="12" y="1"/>
                  <a:pt x="11" y="2"/>
                  <a:pt x="11" y="2"/>
                </a:cubicBezTo>
                <a:cubicBezTo>
                  <a:pt x="9" y="34"/>
                  <a:pt x="0" y="80"/>
                  <a:pt x="0" y="118"/>
                </a:cubicBezTo>
                <a:cubicBezTo>
                  <a:pt x="0" y="120"/>
                  <a:pt x="0" y="121"/>
                  <a:pt x="0" y="123"/>
                </a:cubicBezTo>
                <a:cubicBezTo>
                  <a:pt x="0" y="123"/>
                  <a:pt x="0" y="123"/>
                  <a:pt x="0" y="123"/>
                </a:cubicBezTo>
                <a:cubicBezTo>
                  <a:pt x="0" y="124"/>
                  <a:pt x="0" y="126"/>
                  <a:pt x="1" y="126"/>
                </a:cubicBezTo>
                <a:cubicBezTo>
                  <a:pt x="8" y="129"/>
                  <a:pt x="14" y="131"/>
                  <a:pt x="21" y="134"/>
                </a:cubicBezTo>
                <a:cubicBezTo>
                  <a:pt x="21" y="134"/>
                  <a:pt x="22" y="134"/>
                  <a:pt x="22" y="134"/>
                </a:cubicBezTo>
                <a:cubicBezTo>
                  <a:pt x="22" y="134"/>
                  <a:pt x="23" y="134"/>
                  <a:pt x="23" y="133"/>
                </a:cubicBezTo>
                <a:cubicBezTo>
                  <a:pt x="27" y="131"/>
                  <a:pt x="30" y="129"/>
                  <a:pt x="33" y="126"/>
                </a:cubicBezTo>
                <a:cubicBezTo>
                  <a:pt x="47" y="164"/>
                  <a:pt x="74" y="190"/>
                  <a:pt x="103" y="208"/>
                </a:cubicBezTo>
                <a:cubicBezTo>
                  <a:pt x="136" y="229"/>
                  <a:pt x="173" y="238"/>
                  <a:pt x="200" y="238"/>
                </a:cubicBezTo>
                <a:cubicBezTo>
                  <a:pt x="204" y="238"/>
                  <a:pt x="208" y="238"/>
                  <a:pt x="212" y="237"/>
                </a:cubicBezTo>
                <a:cubicBezTo>
                  <a:pt x="212" y="237"/>
                  <a:pt x="212" y="237"/>
                  <a:pt x="212" y="237"/>
                </a:cubicBezTo>
                <a:cubicBezTo>
                  <a:pt x="216" y="237"/>
                  <a:pt x="219" y="236"/>
                  <a:pt x="221" y="236"/>
                </a:cubicBezTo>
                <a:cubicBezTo>
                  <a:pt x="223" y="236"/>
                  <a:pt x="225" y="235"/>
                  <a:pt x="227" y="235"/>
                </a:cubicBezTo>
                <a:cubicBezTo>
                  <a:pt x="228" y="234"/>
                  <a:pt x="229" y="234"/>
                  <a:pt x="229" y="233"/>
                </a:cubicBezTo>
                <a:cubicBezTo>
                  <a:pt x="229" y="231"/>
                  <a:pt x="229" y="228"/>
                  <a:pt x="230" y="225"/>
                </a:cubicBezTo>
                <a:cubicBezTo>
                  <a:pt x="230" y="221"/>
                  <a:pt x="230" y="217"/>
                  <a:pt x="230" y="213"/>
                </a:cubicBezTo>
                <a:cubicBezTo>
                  <a:pt x="230" y="211"/>
                  <a:pt x="230" y="209"/>
                  <a:pt x="230" y="208"/>
                </a:cubicBezTo>
                <a:cubicBezTo>
                  <a:pt x="230" y="207"/>
                  <a:pt x="229" y="206"/>
                  <a:pt x="228" y="206"/>
                </a:cubicBezTo>
                <a:cubicBezTo>
                  <a:pt x="228" y="206"/>
                  <a:pt x="228" y="206"/>
                  <a:pt x="227" y="206"/>
                </a:cubicBezTo>
                <a:cubicBezTo>
                  <a:pt x="227" y="206"/>
                  <a:pt x="227" y="206"/>
                  <a:pt x="227" y="206"/>
                </a:cubicBezTo>
                <a:cubicBezTo>
                  <a:pt x="203" y="200"/>
                  <a:pt x="173" y="194"/>
                  <a:pt x="147" y="177"/>
                </a:cubicBezTo>
                <a:cubicBezTo>
                  <a:pt x="121" y="161"/>
                  <a:pt x="98" y="134"/>
                  <a:pt x="87" y="88"/>
                </a:cubicBezTo>
                <a:cubicBezTo>
                  <a:pt x="87" y="88"/>
                  <a:pt x="88" y="87"/>
                  <a:pt x="88" y="87"/>
                </a:cubicBezTo>
                <a:cubicBezTo>
                  <a:pt x="90" y="85"/>
                  <a:pt x="95" y="80"/>
                  <a:pt x="101" y="75"/>
                </a:cubicBezTo>
                <a:cubicBezTo>
                  <a:pt x="106" y="70"/>
                  <a:pt x="112" y="65"/>
                  <a:pt x="115" y="62"/>
                </a:cubicBezTo>
                <a:cubicBezTo>
                  <a:pt x="115" y="62"/>
                  <a:pt x="115" y="62"/>
                  <a:pt x="115" y="62"/>
                </a:cubicBezTo>
                <a:cubicBezTo>
                  <a:pt x="116" y="61"/>
                  <a:pt x="116" y="61"/>
                  <a:pt x="116" y="61"/>
                </a:cubicBezTo>
                <a:cubicBezTo>
                  <a:pt x="116" y="61"/>
                  <a:pt x="116" y="61"/>
                  <a:pt x="116" y="61"/>
                </a:cubicBezTo>
                <a:cubicBezTo>
                  <a:pt x="116" y="61"/>
                  <a:pt x="116" y="61"/>
                  <a:pt x="116" y="61"/>
                </a:cubicBezTo>
                <a:cubicBezTo>
                  <a:pt x="116" y="60"/>
                  <a:pt x="116" y="60"/>
                  <a:pt x="116" y="60"/>
                </a:cubicBezTo>
                <a:cubicBezTo>
                  <a:pt x="116" y="60"/>
                  <a:pt x="116" y="60"/>
                  <a:pt x="116" y="60"/>
                </a:cubicBezTo>
                <a:cubicBezTo>
                  <a:pt x="116" y="60"/>
                  <a:pt x="116" y="60"/>
                  <a:pt x="116" y="60"/>
                </a:cubicBezTo>
                <a:cubicBezTo>
                  <a:pt x="116" y="59"/>
                  <a:pt x="116" y="59"/>
                  <a:pt x="116" y="59"/>
                </a:cubicBezTo>
                <a:cubicBezTo>
                  <a:pt x="116" y="59"/>
                  <a:pt x="116" y="59"/>
                  <a:pt x="116" y="59"/>
                </a:cubicBezTo>
                <a:cubicBezTo>
                  <a:pt x="115" y="58"/>
                  <a:pt x="115" y="58"/>
                  <a:pt x="115" y="58"/>
                </a:cubicBezTo>
                <a:cubicBezTo>
                  <a:pt x="115" y="58"/>
                  <a:pt x="115" y="58"/>
                  <a:pt x="115" y="58"/>
                </a:cubicBezTo>
                <a:cubicBezTo>
                  <a:pt x="115" y="58"/>
                  <a:pt x="115" y="58"/>
                  <a:pt x="115" y="58"/>
                </a:cubicBezTo>
                <a:cubicBezTo>
                  <a:pt x="115" y="58"/>
                  <a:pt x="115" y="58"/>
                  <a:pt x="115" y="58"/>
                </a:cubicBezTo>
                <a:cubicBezTo>
                  <a:pt x="115" y="58"/>
                  <a:pt x="115" y="58"/>
                  <a:pt x="115" y="58"/>
                </a:cubicBezTo>
                <a:cubicBezTo>
                  <a:pt x="114" y="58"/>
                  <a:pt x="114" y="58"/>
                  <a:pt x="113" y="57"/>
                </a:cubicBezTo>
                <a:cubicBezTo>
                  <a:pt x="87" y="45"/>
                  <a:pt x="62" y="29"/>
                  <a:pt x="43" y="11"/>
                </a:cubicBezTo>
                <a:cubicBezTo>
                  <a:pt x="42" y="11"/>
                  <a:pt x="42" y="11"/>
                  <a:pt x="42" y="11"/>
                </a:cubicBezTo>
                <a:cubicBezTo>
                  <a:pt x="34" y="8"/>
                  <a:pt x="25" y="5"/>
                  <a:pt x="17" y="2"/>
                </a:cubicBezTo>
                <a:cubicBezTo>
                  <a:pt x="16" y="2"/>
                  <a:pt x="15" y="1"/>
                  <a:pt x="15" y="1"/>
                </a:cubicBezTo>
                <a:cubicBezTo>
                  <a:pt x="14" y="0"/>
                  <a:pt x="14" y="0"/>
                  <a:pt x="1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9" name="Freeform 879"/>
          <p:cNvSpPr>
            <a:spLocks noEditPoints="1"/>
          </p:cNvSpPr>
          <p:nvPr/>
        </p:nvSpPr>
        <p:spPr bwMode="auto">
          <a:xfrm>
            <a:off x="2187445" y="3564391"/>
            <a:ext cx="110831" cy="112240"/>
          </a:xfrm>
          <a:custGeom>
            <a:avLst/>
            <a:gdLst>
              <a:gd name="T0" fmla="*/ 37 w 100"/>
              <a:gd name="T1" fmla="*/ 97 h 101"/>
              <a:gd name="T2" fmla="*/ 7 w 100"/>
              <a:gd name="T3" fmla="*/ 88 h 101"/>
              <a:gd name="T4" fmla="*/ 4 w 100"/>
              <a:gd name="T5" fmla="*/ 67 h 101"/>
              <a:gd name="T6" fmla="*/ 6 w 100"/>
              <a:gd name="T7" fmla="*/ 33 h 101"/>
              <a:gd name="T8" fmla="*/ 13 w 100"/>
              <a:gd name="T9" fmla="*/ 20 h 101"/>
              <a:gd name="T10" fmla="*/ 45 w 100"/>
              <a:gd name="T11" fmla="*/ 16 h 101"/>
              <a:gd name="T12" fmla="*/ 75 w 100"/>
              <a:gd name="T13" fmla="*/ 19 h 101"/>
              <a:gd name="T14" fmla="*/ 40 w 100"/>
              <a:gd name="T15" fmla="*/ 48 h 101"/>
              <a:gd name="T16" fmla="*/ 31 w 100"/>
              <a:gd name="T17" fmla="*/ 31 h 101"/>
              <a:gd name="T18" fmla="*/ 20 w 100"/>
              <a:gd name="T19" fmla="*/ 43 h 101"/>
              <a:gd name="T20" fmla="*/ 20 w 100"/>
              <a:gd name="T21" fmla="*/ 46 h 101"/>
              <a:gd name="T22" fmla="*/ 45 w 100"/>
              <a:gd name="T23" fmla="*/ 83 h 101"/>
              <a:gd name="T24" fmla="*/ 87 w 100"/>
              <a:gd name="T25" fmla="*/ 27 h 101"/>
              <a:gd name="T26" fmla="*/ 89 w 100"/>
              <a:gd name="T27" fmla="*/ 48 h 101"/>
              <a:gd name="T28" fmla="*/ 85 w 100"/>
              <a:gd name="T29" fmla="*/ 83 h 101"/>
              <a:gd name="T30" fmla="*/ 66 w 100"/>
              <a:gd name="T31" fmla="*/ 96 h 101"/>
              <a:gd name="T32" fmla="*/ 46 w 100"/>
              <a:gd name="T33" fmla="*/ 66 h 101"/>
              <a:gd name="T34" fmla="*/ 88 w 100"/>
              <a:gd name="T35" fmla="*/ 7 h 101"/>
              <a:gd name="T36" fmla="*/ 94 w 100"/>
              <a:gd name="T37" fmla="*/ 15 h 101"/>
              <a:gd name="T38" fmla="*/ 24 w 100"/>
              <a:gd name="T39" fmla="*/ 45 h 101"/>
              <a:gd name="T40" fmla="*/ 37 w 100"/>
              <a:gd name="T41" fmla="*/ 49 h 101"/>
              <a:gd name="T42" fmla="*/ 46 w 100"/>
              <a:gd name="T43" fmla="*/ 66 h 101"/>
              <a:gd name="T44" fmla="*/ 87 w 100"/>
              <a:gd name="T45" fmla="*/ 3 h 101"/>
              <a:gd name="T46" fmla="*/ 56 w 100"/>
              <a:gd name="T47" fmla="*/ 12 h 101"/>
              <a:gd name="T48" fmla="*/ 22 w 100"/>
              <a:gd name="T49" fmla="*/ 14 h 101"/>
              <a:gd name="T50" fmla="*/ 4 w 100"/>
              <a:gd name="T51" fmla="*/ 23 h 101"/>
              <a:gd name="T52" fmla="*/ 0 w 100"/>
              <a:gd name="T53" fmla="*/ 67 h 101"/>
              <a:gd name="T54" fmla="*/ 4 w 100"/>
              <a:gd name="T55" fmla="*/ 90 h 101"/>
              <a:gd name="T56" fmla="*/ 37 w 100"/>
              <a:gd name="T57" fmla="*/ 101 h 101"/>
              <a:gd name="T58" fmla="*/ 67 w 100"/>
              <a:gd name="T59" fmla="*/ 100 h 101"/>
              <a:gd name="T60" fmla="*/ 88 w 100"/>
              <a:gd name="T61" fmla="*/ 85 h 101"/>
              <a:gd name="T62" fmla="*/ 93 w 100"/>
              <a:gd name="T63" fmla="*/ 48 h 101"/>
              <a:gd name="T64" fmla="*/ 93 w 100"/>
              <a:gd name="T65" fmla="*/ 32 h 101"/>
              <a:gd name="T66" fmla="*/ 90 w 100"/>
              <a:gd name="T67" fmla="*/ 25 h 101"/>
              <a:gd name="T68" fmla="*/ 100 w 100"/>
              <a:gd name="T69" fmla="*/ 14 h 101"/>
              <a:gd name="T70" fmla="*/ 93 w 100"/>
              <a:gd name="T71" fmla="*/ 9 h 101"/>
              <a:gd name="T72" fmla="*/ 89 w 100"/>
              <a:gd name="T7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101">
                <a:moveTo>
                  <a:pt x="50" y="97"/>
                </a:moveTo>
                <a:cubicBezTo>
                  <a:pt x="46" y="97"/>
                  <a:pt x="41" y="97"/>
                  <a:pt x="37" y="97"/>
                </a:cubicBezTo>
                <a:cubicBezTo>
                  <a:pt x="32" y="97"/>
                  <a:pt x="25" y="97"/>
                  <a:pt x="20" y="95"/>
                </a:cubicBezTo>
                <a:cubicBezTo>
                  <a:pt x="15" y="94"/>
                  <a:pt x="10" y="92"/>
                  <a:pt x="7" y="88"/>
                </a:cubicBezTo>
                <a:cubicBezTo>
                  <a:pt x="4" y="84"/>
                  <a:pt x="3" y="79"/>
                  <a:pt x="3" y="73"/>
                </a:cubicBezTo>
                <a:cubicBezTo>
                  <a:pt x="3" y="71"/>
                  <a:pt x="4" y="69"/>
                  <a:pt x="4" y="67"/>
                </a:cubicBezTo>
                <a:cubicBezTo>
                  <a:pt x="4" y="62"/>
                  <a:pt x="4" y="53"/>
                  <a:pt x="5" y="45"/>
                </a:cubicBezTo>
                <a:cubicBezTo>
                  <a:pt x="5" y="40"/>
                  <a:pt x="5" y="36"/>
                  <a:pt x="6" y="33"/>
                </a:cubicBezTo>
                <a:cubicBezTo>
                  <a:pt x="6" y="29"/>
                  <a:pt x="7" y="27"/>
                  <a:pt x="8" y="25"/>
                </a:cubicBezTo>
                <a:cubicBezTo>
                  <a:pt x="9" y="23"/>
                  <a:pt x="10" y="22"/>
                  <a:pt x="13" y="20"/>
                </a:cubicBezTo>
                <a:cubicBezTo>
                  <a:pt x="17" y="19"/>
                  <a:pt x="22" y="17"/>
                  <a:pt x="28" y="17"/>
                </a:cubicBezTo>
                <a:cubicBezTo>
                  <a:pt x="33" y="16"/>
                  <a:pt x="39" y="16"/>
                  <a:pt x="45" y="16"/>
                </a:cubicBezTo>
                <a:cubicBezTo>
                  <a:pt x="50" y="16"/>
                  <a:pt x="54" y="16"/>
                  <a:pt x="56" y="16"/>
                </a:cubicBezTo>
                <a:cubicBezTo>
                  <a:pt x="66" y="16"/>
                  <a:pt x="70" y="17"/>
                  <a:pt x="75" y="19"/>
                </a:cubicBezTo>
                <a:cubicBezTo>
                  <a:pt x="66" y="30"/>
                  <a:pt x="57" y="43"/>
                  <a:pt x="46" y="60"/>
                </a:cubicBezTo>
                <a:cubicBezTo>
                  <a:pt x="44" y="56"/>
                  <a:pt x="42" y="52"/>
                  <a:pt x="40" y="48"/>
                </a:cubicBezTo>
                <a:cubicBezTo>
                  <a:pt x="37" y="42"/>
                  <a:pt x="35" y="36"/>
                  <a:pt x="33" y="33"/>
                </a:cubicBezTo>
                <a:cubicBezTo>
                  <a:pt x="31" y="31"/>
                  <a:pt x="31" y="31"/>
                  <a:pt x="31" y="31"/>
                </a:cubicBezTo>
                <a:cubicBezTo>
                  <a:pt x="30" y="33"/>
                  <a:pt x="30" y="33"/>
                  <a:pt x="30" y="33"/>
                </a:cubicBezTo>
                <a:cubicBezTo>
                  <a:pt x="27" y="37"/>
                  <a:pt x="24" y="40"/>
                  <a:pt x="20" y="43"/>
                </a:cubicBezTo>
                <a:cubicBezTo>
                  <a:pt x="19" y="45"/>
                  <a:pt x="19" y="45"/>
                  <a:pt x="19" y="45"/>
                </a:cubicBezTo>
                <a:cubicBezTo>
                  <a:pt x="20" y="46"/>
                  <a:pt x="20" y="46"/>
                  <a:pt x="20" y="46"/>
                </a:cubicBezTo>
                <a:cubicBezTo>
                  <a:pt x="25" y="52"/>
                  <a:pt x="39" y="69"/>
                  <a:pt x="44" y="80"/>
                </a:cubicBezTo>
                <a:cubicBezTo>
                  <a:pt x="45" y="83"/>
                  <a:pt x="45" y="83"/>
                  <a:pt x="45" y="83"/>
                </a:cubicBezTo>
                <a:cubicBezTo>
                  <a:pt x="47" y="80"/>
                  <a:pt x="47" y="80"/>
                  <a:pt x="47" y="80"/>
                </a:cubicBezTo>
                <a:cubicBezTo>
                  <a:pt x="59" y="62"/>
                  <a:pt x="73" y="44"/>
                  <a:pt x="87" y="27"/>
                </a:cubicBezTo>
                <a:cubicBezTo>
                  <a:pt x="88" y="28"/>
                  <a:pt x="89" y="29"/>
                  <a:pt x="89" y="32"/>
                </a:cubicBezTo>
                <a:cubicBezTo>
                  <a:pt x="89" y="38"/>
                  <a:pt x="89" y="43"/>
                  <a:pt x="89" y="48"/>
                </a:cubicBezTo>
                <a:cubicBezTo>
                  <a:pt x="89" y="56"/>
                  <a:pt x="89" y="64"/>
                  <a:pt x="88" y="74"/>
                </a:cubicBezTo>
                <a:cubicBezTo>
                  <a:pt x="87" y="78"/>
                  <a:pt x="86" y="81"/>
                  <a:pt x="85" y="83"/>
                </a:cubicBezTo>
                <a:cubicBezTo>
                  <a:pt x="84" y="85"/>
                  <a:pt x="82" y="88"/>
                  <a:pt x="79" y="90"/>
                </a:cubicBezTo>
                <a:cubicBezTo>
                  <a:pt x="76" y="93"/>
                  <a:pt x="71" y="95"/>
                  <a:pt x="66" y="96"/>
                </a:cubicBezTo>
                <a:cubicBezTo>
                  <a:pt x="61" y="97"/>
                  <a:pt x="56" y="97"/>
                  <a:pt x="50" y="97"/>
                </a:cubicBezTo>
                <a:moveTo>
                  <a:pt x="46" y="66"/>
                </a:moveTo>
                <a:cubicBezTo>
                  <a:pt x="48" y="64"/>
                  <a:pt x="48" y="64"/>
                  <a:pt x="48" y="64"/>
                </a:cubicBezTo>
                <a:cubicBezTo>
                  <a:pt x="64" y="40"/>
                  <a:pt x="74" y="24"/>
                  <a:pt x="88" y="7"/>
                </a:cubicBezTo>
                <a:cubicBezTo>
                  <a:pt x="89" y="9"/>
                  <a:pt x="89" y="10"/>
                  <a:pt x="90" y="11"/>
                </a:cubicBezTo>
                <a:cubicBezTo>
                  <a:pt x="91" y="12"/>
                  <a:pt x="93" y="13"/>
                  <a:pt x="94" y="15"/>
                </a:cubicBezTo>
                <a:cubicBezTo>
                  <a:pt x="76" y="34"/>
                  <a:pt x="60" y="54"/>
                  <a:pt x="46" y="76"/>
                </a:cubicBezTo>
                <a:cubicBezTo>
                  <a:pt x="40" y="65"/>
                  <a:pt x="29" y="51"/>
                  <a:pt x="24" y="45"/>
                </a:cubicBezTo>
                <a:cubicBezTo>
                  <a:pt x="26" y="42"/>
                  <a:pt x="29" y="40"/>
                  <a:pt x="31" y="37"/>
                </a:cubicBezTo>
                <a:cubicBezTo>
                  <a:pt x="33" y="40"/>
                  <a:pt x="35" y="45"/>
                  <a:pt x="37" y="49"/>
                </a:cubicBezTo>
                <a:cubicBezTo>
                  <a:pt x="40" y="55"/>
                  <a:pt x="42" y="60"/>
                  <a:pt x="45" y="64"/>
                </a:cubicBezTo>
                <a:cubicBezTo>
                  <a:pt x="46" y="66"/>
                  <a:pt x="46" y="66"/>
                  <a:pt x="46" y="66"/>
                </a:cubicBezTo>
                <a:moveTo>
                  <a:pt x="89" y="0"/>
                </a:moveTo>
                <a:cubicBezTo>
                  <a:pt x="87" y="3"/>
                  <a:pt x="87" y="3"/>
                  <a:pt x="87" y="3"/>
                </a:cubicBezTo>
                <a:cubicBezTo>
                  <a:pt x="83" y="7"/>
                  <a:pt x="80" y="11"/>
                  <a:pt x="77" y="16"/>
                </a:cubicBezTo>
                <a:cubicBezTo>
                  <a:pt x="72" y="14"/>
                  <a:pt x="67" y="13"/>
                  <a:pt x="56" y="12"/>
                </a:cubicBezTo>
                <a:cubicBezTo>
                  <a:pt x="54" y="12"/>
                  <a:pt x="50" y="12"/>
                  <a:pt x="45" y="12"/>
                </a:cubicBezTo>
                <a:cubicBezTo>
                  <a:pt x="38" y="12"/>
                  <a:pt x="29" y="12"/>
                  <a:pt x="22" y="14"/>
                </a:cubicBezTo>
                <a:cubicBezTo>
                  <a:pt x="18" y="15"/>
                  <a:pt x="14" y="16"/>
                  <a:pt x="11" y="17"/>
                </a:cubicBezTo>
                <a:cubicBezTo>
                  <a:pt x="8" y="19"/>
                  <a:pt x="6" y="21"/>
                  <a:pt x="4" y="23"/>
                </a:cubicBezTo>
                <a:cubicBezTo>
                  <a:pt x="3" y="26"/>
                  <a:pt x="3" y="29"/>
                  <a:pt x="2" y="32"/>
                </a:cubicBezTo>
                <a:cubicBezTo>
                  <a:pt x="1" y="43"/>
                  <a:pt x="1" y="60"/>
                  <a:pt x="0" y="67"/>
                </a:cubicBezTo>
                <a:cubicBezTo>
                  <a:pt x="0" y="69"/>
                  <a:pt x="0" y="71"/>
                  <a:pt x="0" y="73"/>
                </a:cubicBezTo>
                <a:cubicBezTo>
                  <a:pt x="0" y="79"/>
                  <a:pt x="1" y="85"/>
                  <a:pt x="4" y="90"/>
                </a:cubicBezTo>
                <a:cubicBezTo>
                  <a:pt x="8" y="95"/>
                  <a:pt x="13" y="97"/>
                  <a:pt x="19" y="99"/>
                </a:cubicBezTo>
                <a:cubicBezTo>
                  <a:pt x="25" y="100"/>
                  <a:pt x="31" y="101"/>
                  <a:pt x="37" y="101"/>
                </a:cubicBezTo>
                <a:cubicBezTo>
                  <a:pt x="41" y="101"/>
                  <a:pt x="46" y="101"/>
                  <a:pt x="50" y="101"/>
                </a:cubicBezTo>
                <a:cubicBezTo>
                  <a:pt x="56" y="101"/>
                  <a:pt x="62" y="101"/>
                  <a:pt x="67" y="100"/>
                </a:cubicBezTo>
                <a:cubicBezTo>
                  <a:pt x="72" y="99"/>
                  <a:pt x="77" y="97"/>
                  <a:pt x="81" y="93"/>
                </a:cubicBezTo>
                <a:cubicBezTo>
                  <a:pt x="85" y="90"/>
                  <a:pt x="87" y="88"/>
                  <a:pt x="88" y="85"/>
                </a:cubicBezTo>
                <a:cubicBezTo>
                  <a:pt x="90" y="82"/>
                  <a:pt x="90" y="79"/>
                  <a:pt x="91" y="75"/>
                </a:cubicBezTo>
                <a:cubicBezTo>
                  <a:pt x="93" y="65"/>
                  <a:pt x="93" y="56"/>
                  <a:pt x="93" y="48"/>
                </a:cubicBezTo>
                <a:cubicBezTo>
                  <a:pt x="93" y="43"/>
                  <a:pt x="93" y="38"/>
                  <a:pt x="93" y="32"/>
                </a:cubicBezTo>
                <a:cubicBezTo>
                  <a:pt x="93" y="32"/>
                  <a:pt x="93" y="32"/>
                  <a:pt x="93" y="32"/>
                </a:cubicBezTo>
                <a:cubicBezTo>
                  <a:pt x="93" y="32"/>
                  <a:pt x="93" y="32"/>
                  <a:pt x="93" y="32"/>
                </a:cubicBezTo>
                <a:cubicBezTo>
                  <a:pt x="92" y="28"/>
                  <a:pt x="91" y="26"/>
                  <a:pt x="90" y="25"/>
                </a:cubicBezTo>
                <a:cubicBezTo>
                  <a:pt x="93" y="22"/>
                  <a:pt x="95" y="19"/>
                  <a:pt x="98" y="16"/>
                </a:cubicBezTo>
                <a:cubicBezTo>
                  <a:pt x="100" y="14"/>
                  <a:pt x="100" y="14"/>
                  <a:pt x="100" y="14"/>
                </a:cubicBezTo>
                <a:cubicBezTo>
                  <a:pt x="98" y="13"/>
                  <a:pt x="98" y="13"/>
                  <a:pt x="98" y="13"/>
                </a:cubicBezTo>
                <a:cubicBezTo>
                  <a:pt x="96" y="11"/>
                  <a:pt x="94" y="10"/>
                  <a:pt x="93" y="9"/>
                </a:cubicBezTo>
                <a:cubicBezTo>
                  <a:pt x="92" y="7"/>
                  <a:pt x="91" y="6"/>
                  <a:pt x="90" y="3"/>
                </a:cubicBezTo>
                <a:cubicBezTo>
                  <a:pt x="89" y="0"/>
                  <a:pt x="89" y="0"/>
                  <a:pt x="8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350" name="组合 349"/>
          <p:cNvGrpSpPr/>
          <p:nvPr/>
        </p:nvGrpSpPr>
        <p:grpSpPr>
          <a:xfrm>
            <a:off x="3042832" y="2531629"/>
            <a:ext cx="104726" cy="125859"/>
            <a:chOff x="578998" y="3449080"/>
            <a:chExt cx="199830" cy="240155"/>
          </a:xfrm>
        </p:grpSpPr>
        <p:sp>
          <p:nvSpPr>
            <p:cNvPr id="351" name="Freeform 817"/>
            <p:cNvSpPr>
              <a:spLocks noEditPoints="1"/>
            </p:cNvSpPr>
            <p:nvPr/>
          </p:nvSpPr>
          <p:spPr bwMode="auto">
            <a:xfrm>
              <a:off x="578998" y="3449080"/>
              <a:ext cx="199830" cy="240155"/>
            </a:xfrm>
            <a:custGeom>
              <a:avLst/>
              <a:gdLst>
                <a:gd name="T0" fmla="*/ 24 w 94"/>
                <a:gd name="T1" fmla="*/ 100 h 113"/>
                <a:gd name="T2" fmla="*/ 91 w 94"/>
                <a:gd name="T3" fmla="*/ 94 h 113"/>
                <a:gd name="T4" fmla="*/ 88 w 94"/>
                <a:gd name="T5" fmla="*/ 93 h 113"/>
                <a:gd name="T6" fmla="*/ 86 w 94"/>
                <a:gd name="T7" fmla="*/ 94 h 113"/>
                <a:gd name="T8" fmla="*/ 85 w 94"/>
                <a:gd name="T9" fmla="*/ 93 h 113"/>
                <a:gd name="T10" fmla="*/ 83 w 94"/>
                <a:gd name="T11" fmla="*/ 94 h 113"/>
                <a:gd name="T12" fmla="*/ 24 w 94"/>
                <a:gd name="T13" fmla="*/ 107 h 113"/>
                <a:gd name="T14" fmla="*/ 74 w 94"/>
                <a:gd name="T15" fmla="*/ 15 h 113"/>
                <a:gd name="T16" fmla="*/ 82 w 94"/>
                <a:gd name="T17" fmla="*/ 21 h 113"/>
                <a:gd name="T18" fmla="*/ 88 w 94"/>
                <a:gd name="T19" fmla="*/ 72 h 113"/>
                <a:gd name="T20" fmla="*/ 24 w 94"/>
                <a:gd name="T21" fmla="*/ 13 h 113"/>
                <a:gd name="T22" fmla="*/ 24 w 94"/>
                <a:gd name="T23" fmla="*/ 12 h 113"/>
                <a:gd name="T24" fmla="*/ 26 w 94"/>
                <a:gd name="T25" fmla="*/ 10 h 113"/>
                <a:gd name="T26" fmla="*/ 37 w 94"/>
                <a:gd name="T27" fmla="*/ 9 h 113"/>
                <a:gd name="T28" fmla="*/ 42 w 94"/>
                <a:gd name="T29" fmla="*/ 25 h 113"/>
                <a:gd name="T30" fmla="*/ 43 w 94"/>
                <a:gd name="T31" fmla="*/ 28 h 113"/>
                <a:gd name="T32" fmla="*/ 36 w 94"/>
                <a:gd name="T33" fmla="*/ 32 h 113"/>
                <a:gd name="T34" fmla="*/ 27 w 94"/>
                <a:gd name="T35" fmla="*/ 38 h 113"/>
                <a:gd name="T36" fmla="*/ 43 w 94"/>
                <a:gd name="T37" fmla="*/ 32 h 113"/>
                <a:gd name="T38" fmla="*/ 46 w 94"/>
                <a:gd name="T39" fmla="*/ 28 h 113"/>
                <a:gd name="T40" fmla="*/ 45 w 94"/>
                <a:gd name="T41" fmla="*/ 22 h 113"/>
                <a:gd name="T42" fmla="*/ 67 w 94"/>
                <a:gd name="T43" fmla="*/ 6 h 113"/>
                <a:gd name="T44" fmla="*/ 88 w 94"/>
                <a:gd name="T45" fmla="*/ 81 h 113"/>
                <a:gd name="T46" fmla="*/ 23 w 94"/>
                <a:gd name="T47" fmla="*/ 96 h 113"/>
                <a:gd name="T48" fmla="*/ 9 w 94"/>
                <a:gd name="T49" fmla="*/ 102 h 113"/>
                <a:gd name="T50" fmla="*/ 4 w 94"/>
                <a:gd name="T51" fmla="*/ 30 h 113"/>
                <a:gd name="T52" fmla="*/ 23 w 94"/>
                <a:gd name="T53" fmla="*/ 25 h 113"/>
                <a:gd name="T54" fmla="*/ 26 w 94"/>
                <a:gd name="T55" fmla="*/ 38 h 113"/>
                <a:gd name="T56" fmla="*/ 71 w 94"/>
                <a:gd name="T57" fmla="*/ 0 h 113"/>
                <a:gd name="T58" fmla="*/ 69 w 94"/>
                <a:gd name="T59" fmla="*/ 2 h 113"/>
                <a:gd name="T60" fmla="*/ 66 w 94"/>
                <a:gd name="T61" fmla="*/ 3 h 113"/>
                <a:gd name="T62" fmla="*/ 42 w 94"/>
                <a:gd name="T63" fmla="*/ 12 h 113"/>
                <a:gd name="T64" fmla="*/ 39 w 94"/>
                <a:gd name="T65" fmla="*/ 4 h 113"/>
                <a:gd name="T66" fmla="*/ 37 w 94"/>
                <a:gd name="T67" fmla="*/ 2 h 113"/>
                <a:gd name="T68" fmla="*/ 25 w 94"/>
                <a:gd name="T69" fmla="*/ 7 h 113"/>
                <a:gd name="T70" fmla="*/ 21 w 94"/>
                <a:gd name="T71" fmla="*/ 10 h 113"/>
                <a:gd name="T72" fmla="*/ 20 w 94"/>
                <a:gd name="T73" fmla="*/ 14 h 113"/>
                <a:gd name="T74" fmla="*/ 4 w 94"/>
                <a:gd name="T75" fmla="*/ 27 h 113"/>
                <a:gd name="T76" fmla="*/ 2 w 94"/>
                <a:gd name="T77" fmla="*/ 26 h 113"/>
                <a:gd name="T78" fmla="*/ 0 w 94"/>
                <a:gd name="T79" fmla="*/ 29 h 113"/>
                <a:gd name="T80" fmla="*/ 5 w 94"/>
                <a:gd name="T81" fmla="*/ 104 h 113"/>
                <a:gd name="T82" fmla="*/ 7 w 94"/>
                <a:gd name="T83" fmla="*/ 106 h 113"/>
                <a:gd name="T84" fmla="*/ 21 w 94"/>
                <a:gd name="T85" fmla="*/ 101 h 113"/>
                <a:gd name="T86" fmla="*/ 22 w 94"/>
                <a:gd name="T87" fmla="*/ 112 h 113"/>
                <a:gd name="T88" fmla="*/ 24 w 94"/>
                <a:gd name="T89" fmla="*/ 112 h 113"/>
                <a:gd name="T90" fmla="*/ 86 w 94"/>
                <a:gd name="T91" fmla="*/ 97 h 113"/>
                <a:gd name="T92" fmla="*/ 88 w 94"/>
                <a:gd name="T93" fmla="*/ 98 h 113"/>
                <a:gd name="T94" fmla="*/ 94 w 94"/>
                <a:gd name="T95" fmla="*/ 95 h 113"/>
                <a:gd name="T96" fmla="*/ 86 w 94"/>
                <a:gd name="T97" fmla="*/ 21 h 113"/>
                <a:gd name="T98" fmla="*/ 86 w 94"/>
                <a:gd name="T99" fmla="*/ 10 h 113"/>
                <a:gd name="T100" fmla="*/ 84 w 94"/>
                <a:gd name="T101" fmla="*/ 10 h 113"/>
                <a:gd name="T102" fmla="*/ 73 w 94"/>
                <a:gd name="T103" fmla="*/ 12 h 113"/>
                <a:gd name="T104" fmla="*/ 73 w 94"/>
                <a:gd name="T105" fmla="*/ 5 h 113"/>
                <a:gd name="T106" fmla="*/ 73 w 94"/>
                <a:gd name="T107" fmla="*/ 3 h 113"/>
                <a:gd name="T108" fmla="*/ 72 w 94"/>
                <a:gd name="T109"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 h="113">
                  <a:moveTo>
                    <a:pt x="24" y="107"/>
                  </a:moveTo>
                  <a:cubicBezTo>
                    <a:pt x="24" y="105"/>
                    <a:pt x="24" y="102"/>
                    <a:pt x="24" y="100"/>
                  </a:cubicBezTo>
                  <a:cubicBezTo>
                    <a:pt x="45" y="93"/>
                    <a:pt x="67" y="88"/>
                    <a:pt x="90" y="85"/>
                  </a:cubicBezTo>
                  <a:cubicBezTo>
                    <a:pt x="90" y="88"/>
                    <a:pt x="90" y="91"/>
                    <a:pt x="91" y="94"/>
                  </a:cubicBezTo>
                  <a:cubicBezTo>
                    <a:pt x="90" y="94"/>
                    <a:pt x="90" y="94"/>
                    <a:pt x="90" y="94"/>
                  </a:cubicBezTo>
                  <a:cubicBezTo>
                    <a:pt x="89" y="94"/>
                    <a:pt x="89" y="93"/>
                    <a:pt x="88" y="93"/>
                  </a:cubicBezTo>
                  <a:cubicBezTo>
                    <a:pt x="88" y="93"/>
                    <a:pt x="88" y="93"/>
                    <a:pt x="88" y="93"/>
                  </a:cubicBezTo>
                  <a:cubicBezTo>
                    <a:pt x="88" y="93"/>
                    <a:pt x="87" y="94"/>
                    <a:pt x="86" y="94"/>
                  </a:cubicBezTo>
                  <a:cubicBezTo>
                    <a:pt x="86" y="93"/>
                    <a:pt x="86" y="93"/>
                    <a:pt x="86" y="93"/>
                  </a:cubicBezTo>
                  <a:cubicBezTo>
                    <a:pt x="86" y="93"/>
                    <a:pt x="85" y="93"/>
                    <a:pt x="85" y="93"/>
                  </a:cubicBezTo>
                  <a:cubicBezTo>
                    <a:pt x="84" y="93"/>
                    <a:pt x="84" y="93"/>
                    <a:pt x="84" y="94"/>
                  </a:cubicBezTo>
                  <a:cubicBezTo>
                    <a:pt x="83" y="94"/>
                    <a:pt x="83" y="94"/>
                    <a:pt x="83" y="94"/>
                  </a:cubicBezTo>
                  <a:cubicBezTo>
                    <a:pt x="68" y="97"/>
                    <a:pt x="53" y="100"/>
                    <a:pt x="38" y="103"/>
                  </a:cubicBezTo>
                  <a:cubicBezTo>
                    <a:pt x="34" y="104"/>
                    <a:pt x="29" y="105"/>
                    <a:pt x="24" y="107"/>
                  </a:cubicBezTo>
                  <a:moveTo>
                    <a:pt x="88" y="72"/>
                  </a:moveTo>
                  <a:cubicBezTo>
                    <a:pt x="81" y="54"/>
                    <a:pt x="77" y="35"/>
                    <a:pt x="74" y="15"/>
                  </a:cubicBezTo>
                  <a:cubicBezTo>
                    <a:pt x="77" y="15"/>
                    <a:pt x="80" y="15"/>
                    <a:pt x="83" y="14"/>
                  </a:cubicBezTo>
                  <a:cubicBezTo>
                    <a:pt x="82" y="16"/>
                    <a:pt x="82" y="19"/>
                    <a:pt x="82" y="21"/>
                  </a:cubicBezTo>
                  <a:cubicBezTo>
                    <a:pt x="82" y="26"/>
                    <a:pt x="83" y="32"/>
                    <a:pt x="83" y="37"/>
                  </a:cubicBezTo>
                  <a:cubicBezTo>
                    <a:pt x="85" y="49"/>
                    <a:pt x="86" y="60"/>
                    <a:pt x="88" y="72"/>
                  </a:cubicBezTo>
                  <a:moveTo>
                    <a:pt x="28" y="34"/>
                  </a:moveTo>
                  <a:cubicBezTo>
                    <a:pt x="28" y="26"/>
                    <a:pt x="25" y="18"/>
                    <a:pt x="24" y="13"/>
                  </a:cubicBezTo>
                  <a:cubicBezTo>
                    <a:pt x="24" y="13"/>
                    <a:pt x="24" y="13"/>
                    <a:pt x="24" y="13"/>
                  </a:cubicBezTo>
                  <a:cubicBezTo>
                    <a:pt x="24" y="12"/>
                    <a:pt x="24" y="12"/>
                    <a:pt x="24" y="12"/>
                  </a:cubicBezTo>
                  <a:cubicBezTo>
                    <a:pt x="24" y="11"/>
                    <a:pt x="24" y="11"/>
                    <a:pt x="25" y="11"/>
                  </a:cubicBezTo>
                  <a:cubicBezTo>
                    <a:pt x="25" y="11"/>
                    <a:pt x="26" y="10"/>
                    <a:pt x="26" y="10"/>
                  </a:cubicBezTo>
                  <a:cubicBezTo>
                    <a:pt x="30" y="9"/>
                    <a:pt x="33" y="7"/>
                    <a:pt x="36" y="6"/>
                  </a:cubicBezTo>
                  <a:cubicBezTo>
                    <a:pt x="36" y="7"/>
                    <a:pt x="37" y="8"/>
                    <a:pt x="37" y="9"/>
                  </a:cubicBezTo>
                  <a:cubicBezTo>
                    <a:pt x="38" y="13"/>
                    <a:pt x="39" y="17"/>
                    <a:pt x="41" y="20"/>
                  </a:cubicBezTo>
                  <a:cubicBezTo>
                    <a:pt x="41" y="22"/>
                    <a:pt x="42" y="23"/>
                    <a:pt x="42" y="25"/>
                  </a:cubicBezTo>
                  <a:cubicBezTo>
                    <a:pt x="43" y="26"/>
                    <a:pt x="43" y="27"/>
                    <a:pt x="43" y="28"/>
                  </a:cubicBezTo>
                  <a:cubicBezTo>
                    <a:pt x="43" y="28"/>
                    <a:pt x="43" y="28"/>
                    <a:pt x="43" y="28"/>
                  </a:cubicBezTo>
                  <a:cubicBezTo>
                    <a:pt x="42" y="28"/>
                    <a:pt x="42" y="28"/>
                    <a:pt x="42" y="28"/>
                  </a:cubicBezTo>
                  <a:cubicBezTo>
                    <a:pt x="42" y="30"/>
                    <a:pt x="39" y="31"/>
                    <a:pt x="36" y="32"/>
                  </a:cubicBezTo>
                  <a:cubicBezTo>
                    <a:pt x="33" y="33"/>
                    <a:pt x="30" y="34"/>
                    <a:pt x="28" y="34"/>
                  </a:cubicBezTo>
                  <a:moveTo>
                    <a:pt x="27" y="38"/>
                  </a:moveTo>
                  <a:cubicBezTo>
                    <a:pt x="30" y="38"/>
                    <a:pt x="35" y="37"/>
                    <a:pt x="38" y="35"/>
                  </a:cubicBezTo>
                  <a:cubicBezTo>
                    <a:pt x="40" y="34"/>
                    <a:pt x="42" y="33"/>
                    <a:pt x="43" y="32"/>
                  </a:cubicBezTo>
                  <a:cubicBezTo>
                    <a:pt x="44" y="32"/>
                    <a:pt x="45" y="31"/>
                    <a:pt x="45" y="31"/>
                  </a:cubicBezTo>
                  <a:cubicBezTo>
                    <a:pt x="46" y="30"/>
                    <a:pt x="46" y="29"/>
                    <a:pt x="46" y="28"/>
                  </a:cubicBezTo>
                  <a:cubicBezTo>
                    <a:pt x="46" y="28"/>
                    <a:pt x="46" y="28"/>
                    <a:pt x="46" y="28"/>
                  </a:cubicBezTo>
                  <a:cubicBezTo>
                    <a:pt x="46" y="26"/>
                    <a:pt x="46" y="24"/>
                    <a:pt x="45" y="22"/>
                  </a:cubicBezTo>
                  <a:cubicBezTo>
                    <a:pt x="45" y="21"/>
                    <a:pt x="44" y="19"/>
                    <a:pt x="44" y="17"/>
                  </a:cubicBezTo>
                  <a:cubicBezTo>
                    <a:pt x="52" y="14"/>
                    <a:pt x="60" y="10"/>
                    <a:pt x="67" y="6"/>
                  </a:cubicBezTo>
                  <a:cubicBezTo>
                    <a:pt x="68" y="6"/>
                    <a:pt x="68" y="6"/>
                    <a:pt x="69" y="5"/>
                  </a:cubicBezTo>
                  <a:cubicBezTo>
                    <a:pt x="72" y="31"/>
                    <a:pt x="78" y="57"/>
                    <a:pt x="88" y="81"/>
                  </a:cubicBezTo>
                  <a:cubicBezTo>
                    <a:pt x="66" y="84"/>
                    <a:pt x="44" y="89"/>
                    <a:pt x="24" y="96"/>
                  </a:cubicBezTo>
                  <a:cubicBezTo>
                    <a:pt x="23" y="96"/>
                    <a:pt x="23" y="96"/>
                    <a:pt x="23" y="96"/>
                  </a:cubicBezTo>
                  <a:cubicBezTo>
                    <a:pt x="22" y="96"/>
                    <a:pt x="21" y="96"/>
                    <a:pt x="21" y="97"/>
                  </a:cubicBezTo>
                  <a:cubicBezTo>
                    <a:pt x="17" y="99"/>
                    <a:pt x="13" y="100"/>
                    <a:pt x="9" y="102"/>
                  </a:cubicBezTo>
                  <a:cubicBezTo>
                    <a:pt x="9" y="96"/>
                    <a:pt x="9" y="91"/>
                    <a:pt x="9" y="86"/>
                  </a:cubicBezTo>
                  <a:cubicBezTo>
                    <a:pt x="9" y="67"/>
                    <a:pt x="7" y="49"/>
                    <a:pt x="4" y="30"/>
                  </a:cubicBezTo>
                  <a:cubicBezTo>
                    <a:pt x="5" y="30"/>
                    <a:pt x="5" y="30"/>
                    <a:pt x="5" y="30"/>
                  </a:cubicBezTo>
                  <a:cubicBezTo>
                    <a:pt x="11" y="29"/>
                    <a:pt x="17" y="27"/>
                    <a:pt x="23" y="25"/>
                  </a:cubicBezTo>
                  <a:cubicBezTo>
                    <a:pt x="24" y="29"/>
                    <a:pt x="25" y="32"/>
                    <a:pt x="25" y="36"/>
                  </a:cubicBezTo>
                  <a:cubicBezTo>
                    <a:pt x="25" y="37"/>
                    <a:pt x="26" y="38"/>
                    <a:pt x="26" y="38"/>
                  </a:cubicBezTo>
                  <a:cubicBezTo>
                    <a:pt x="27" y="38"/>
                    <a:pt x="27" y="38"/>
                    <a:pt x="27" y="38"/>
                  </a:cubicBezTo>
                  <a:moveTo>
                    <a:pt x="71" y="0"/>
                  </a:moveTo>
                  <a:cubicBezTo>
                    <a:pt x="70" y="0"/>
                    <a:pt x="70" y="1"/>
                    <a:pt x="69" y="1"/>
                  </a:cubicBezTo>
                  <a:cubicBezTo>
                    <a:pt x="69" y="2"/>
                    <a:pt x="69" y="2"/>
                    <a:pt x="69" y="2"/>
                  </a:cubicBezTo>
                  <a:cubicBezTo>
                    <a:pt x="68" y="2"/>
                    <a:pt x="68" y="2"/>
                    <a:pt x="68" y="2"/>
                  </a:cubicBezTo>
                  <a:cubicBezTo>
                    <a:pt x="67" y="2"/>
                    <a:pt x="67" y="2"/>
                    <a:pt x="66" y="3"/>
                  </a:cubicBezTo>
                  <a:cubicBezTo>
                    <a:pt x="58" y="7"/>
                    <a:pt x="50" y="11"/>
                    <a:pt x="42" y="14"/>
                  </a:cubicBezTo>
                  <a:cubicBezTo>
                    <a:pt x="42" y="13"/>
                    <a:pt x="42" y="12"/>
                    <a:pt x="42" y="12"/>
                  </a:cubicBezTo>
                  <a:cubicBezTo>
                    <a:pt x="41" y="10"/>
                    <a:pt x="40" y="8"/>
                    <a:pt x="40" y="7"/>
                  </a:cubicBezTo>
                  <a:cubicBezTo>
                    <a:pt x="40" y="5"/>
                    <a:pt x="39" y="4"/>
                    <a:pt x="39" y="4"/>
                  </a:cubicBezTo>
                  <a:cubicBezTo>
                    <a:pt x="39" y="3"/>
                    <a:pt x="39" y="3"/>
                    <a:pt x="38" y="2"/>
                  </a:cubicBezTo>
                  <a:cubicBezTo>
                    <a:pt x="38" y="2"/>
                    <a:pt x="38" y="2"/>
                    <a:pt x="37" y="2"/>
                  </a:cubicBezTo>
                  <a:cubicBezTo>
                    <a:pt x="37" y="2"/>
                    <a:pt x="37" y="2"/>
                    <a:pt x="37" y="2"/>
                  </a:cubicBezTo>
                  <a:cubicBezTo>
                    <a:pt x="33" y="4"/>
                    <a:pt x="29" y="5"/>
                    <a:pt x="25" y="7"/>
                  </a:cubicBezTo>
                  <a:cubicBezTo>
                    <a:pt x="24" y="7"/>
                    <a:pt x="24" y="7"/>
                    <a:pt x="23" y="8"/>
                  </a:cubicBezTo>
                  <a:cubicBezTo>
                    <a:pt x="22" y="8"/>
                    <a:pt x="21" y="9"/>
                    <a:pt x="21" y="10"/>
                  </a:cubicBezTo>
                  <a:cubicBezTo>
                    <a:pt x="20" y="11"/>
                    <a:pt x="20" y="12"/>
                    <a:pt x="20" y="13"/>
                  </a:cubicBezTo>
                  <a:cubicBezTo>
                    <a:pt x="20" y="13"/>
                    <a:pt x="20" y="14"/>
                    <a:pt x="20" y="14"/>
                  </a:cubicBezTo>
                  <a:cubicBezTo>
                    <a:pt x="21" y="16"/>
                    <a:pt x="22" y="19"/>
                    <a:pt x="22" y="21"/>
                  </a:cubicBezTo>
                  <a:cubicBezTo>
                    <a:pt x="16" y="23"/>
                    <a:pt x="10" y="25"/>
                    <a:pt x="4" y="27"/>
                  </a:cubicBezTo>
                  <a:cubicBezTo>
                    <a:pt x="3" y="27"/>
                    <a:pt x="3" y="27"/>
                    <a:pt x="3" y="27"/>
                  </a:cubicBezTo>
                  <a:cubicBezTo>
                    <a:pt x="3" y="27"/>
                    <a:pt x="3" y="26"/>
                    <a:pt x="2" y="26"/>
                  </a:cubicBezTo>
                  <a:cubicBezTo>
                    <a:pt x="2" y="26"/>
                    <a:pt x="2" y="27"/>
                    <a:pt x="2" y="27"/>
                  </a:cubicBezTo>
                  <a:cubicBezTo>
                    <a:pt x="1" y="27"/>
                    <a:pt x="0" y="28"/>
                    <a:pt x="0" y="29"/>
                  </a:cubicBezTo>
                  <a:cubicBezTo>
                    <a:pt x="4" y="47"/>
                    <a:pt x="6" y="66"/>
                    <a:pt x="6" y="86"/>
                  </a:cubicBezTo>
                  <a:cubicBezTo>
                    <a:pt x="6" y="92"/>
                    <a:pt x="5" y="98"/>
                    <a:pt x="5" y="104"/>
                  </a:cubicBezTo>
                  <a:cubicBezTo>
                    <a:pt x="5" y="105"/>
                    <a:pt x="5" y="105"/>
                    <a:pt x="6" y="106"/>
                  </a:cubicBezTo>
                  <a:cubicBezTo>
                    <a:pt x="6" y="106"/>
                    <a:pt x="6" y="106"/>
                    <a:pt x="7" y="106"/>
                  </a:cubicBezTo>
                  <a:cubicBezTo>
                    <a:pt x="7" y="106"/>
                    <a:pt x="7" y="106"/>
                    <a:pt x="7" y="106"/>
                  </a:cubicBezTo>
                  <a:cubicBezTo>
                    <a:pt x="12" y="104"/>
                    <a:pt x="16" y="103"/>
                    <a:pt x="21" y="101"/>
                  </a:cubicBezTo>
                  <a:cubicBezTo>
                    <a:pt x="21" y="104"/>
                    <a:pt x="21" y="108"/>
                    <a:pt x="21" y="111"/>
                  </a:cubicBezTo>
                  <a:cubicBezTo>
                    <a:pt x="21" y="112"/>
                    <a:pt x="21" y="112"/>
                    <a:pt x="22" y="112"/>
                  </a:cubicBezTo>
                  <a:cubicBezTo>
                    <a:pt x="22" y="113"/>
                    <a:pt x="22" y="113"/>
                    <a:pt x="23" y="113"/>
                  </a:cubicBezTo>
                  <a:cubicBezTo>
                    <a:pt x="23" y="113"/>
                    <a:pt x="23" y="112"/>
                    <a:pt x="24" y="112"/>
                  </a:cubicBezTo>
                  <a:cubicBezTo>
                    <a:pt x="28" y="109"/>
                    <a:pt x="33" y="107"/>
                    <a:pt x="39" y="106"/>
                  </a:cubicBezTo>
                  <a:cubicBezTo>
                    <a:pt x="55" y="103"/>
                    <a:pt x="70" y="100"/>
                    <a:pt x="86" y="97"/>
                  </a:cubicBezTo>
                  <a:cubicBezTo>
                    <a:pt x="87" y="98"/>
                    <a:pt x="87" y="98"/>
                    <a:pt x="88" y="98"/>
                  </a:cubicBezTo>
                  <a:cubicBezTo>
                    <a:pt x="88" y="98"/>
                    <a:pt x="88" y="98"/>
                    <a:pt x="88" y="98"/>
                  </a:cubicBezTo>
                  <a:cubicBezTo>
                    <a:pt x="90" y="98"/>
                    <a:pt x="92" y="97"/>
                    <a:pt x="93" y="97"/>
                  </a:cubicBezTo>
                  <a:cubicBezTo>
                    <a:pt x="94" y="96"/>
                    <a:pt x="94" y="96"/>
                    <a:pt x="94" y="95"/>
                  </a:cubicBezTo>
                  <a:cubicBezTo>
                    <a:pt x="92" y="75"/>
                    <a:pt x="89" y="56"/>
                    <a:pt x="87" y="36"/>
                  </a:cubicBezTo>
                  <a:cubicBezTo>
                    <a:pt x="86" y="31"/>
                    <a:pt x="86" y="26"/>
                    <a:pt x="86" y="21"/>
                  </a:cubicBezTo>
                  <a:cubicBezTo>
                    <a:pt x="86" y="18"/>
                    <a:pt x="86" y="15"/>
                    <a:pt x="87" y="12"/>
                  </a:cubicBezTo>
                  <a:cubicBezTo>
                    <a:pt x="87" y="11"/>
                    <a:pt x="86" y="10"/>
                    <a:pt x="86" y="10"/>
                  </a:cubicBezTo>
                  <a:cubicBezTo>
                    <a:pt x="86" y="9"/>
                    <a:pt x="85" y="9"/>
                    <a:pt x="85" y="9"/>
                  </a:cubicBezTo>
                  <a:cubicBezTo>
                    <a:pt x="85" y="9"/>
                    <a:pt x="84" y="9"/>
                    <a:pt x="84" y="10"/>
                  </a:cubicBezTo>
                  <a:cubicBezTo>
                    <a:pt x="81" y="11"/>
                    <a:pt x="77" y="12"/>
                    <a:pt x="73" y="12"/>
                  </a:cubicBezTo>
                  <a:cubicBezTo>
                    <a:pt x="73" y="12"/>
                    <a:pt x="73" y="12"/>
                    <a:pt x="73" y="12"/>
                  </a:cubicBezTo>
                  <a:cubicBezTo>
                    <a:pt x="73" y="12"/>
                    <a:pt x="73" y="12"/>
                    <a:pt x="73" y="12"/>
                  </a:cubicBezTo>
                  <a:cubicBezTo>
                    <a:pt x="73" y="10"/>
                    <a:pt x="73" y="7"/>
                    <a:pt x="73" y="5"/>
                  </a:cubicBezTo>
                  <a:cubicBezTo>
                    <a:pt x="72" y="4"/>
                    <a:pt x="72" y="4"/>
                    <a:pt x="72" y="4"/>
                  </a:cubicBezTo>
                  <a:cubicBezTo>
                    <a:pt x="72" y="4"/>
                    <a:pt x="73" y="3"/>
                    <a:pt x="73" y="3"/>
                  </a:cubicBezTo>
                  <a:cubicBezTo>
                    <a:pt x="73" y="2"/>
                    <a:pt x="73" y="2"/>
                    <a:pt x="72" y="1"/>
                  </a:cubicBezTo>
                  <a:cubicBezTo>
                    <a:pt x="72" y="1"/>
                    <a:pt x="72" y="1"/>
                    <a:pt x="72" y="1"/>
                  </a:cubicBezTo>
                  <a:cubicBezTo>
                    <a:pt x="71" y="1"/>
                    <a:pt x="71" y="0"/>
                    <a:pt x="7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2" name="Freeform 818"/>
            <p:cNvSpPr>
              <a:spLocks/>
            </p:cNvSpPr>
            <p:nvPr/>
          </p:nvSpPr>
          <p:spPr bwMode="auto">
            <a:xfrm>
              <a:off x="609465" y="3536002"/>
              <a:ext cx="105740" cy="43013"/>
            </a:xfrm>
            <a:custGeom>
              <a:avLst/>
              <a:gdLst>
                <a:gd name="T0" fmla="*/ 48 w 50"/>
                <a:gd name="T1" fmla="*/ 0 h 20"/>
                <a:gd name="T2" fmla="*/ 47 w 50"/>
                <a:gd name="T3" fmla="*/ 1 h 20"/>
                <a:gd name="T4" fmla="*/ 44 w 50"/>
                <a:gd name="T5" fmla="*/ 2 h 20"/>
                <a:gd name="T6" fmla="*/ 23 w 50"/>
                <a:gd name="T7" fmla="*/ 11 h 20"/>
                <a:gd name="T8" fmla="*/ 11 w 50"/>
                <a:gd name="T9" fmla="*/ 15 h 20"/>
                <a:gd name="T10" fmla="*/ 2 w 50"/>
                <a:gd name="T11" fmla="*/ 17 h 20"/>
                <a:gd name="T12" fmla="*/ 0 w 50"/>
                <a:gd name="T13" fmla="*/ 19 h 20"/>
                <a:gd name="T14" fmla="*/ 2 w 50"/>
                <a:gd name="T15" fmla="*/ 20 h 20"/>
                <a:gd name="T16" fmla="*/ 2 w 50"/>
                <a:gd name="T17" fmla="*/ 20 h 20"/>
                <a:gd name="T18" fmla="*/ 13 w 50"/>
                <a:gd name="T19" fmla="*/ 18 h 20"/>
                <a:gd name="T20" fmla="*/ 35 w 50"/>
                <a:gd name="T21" fmla="*/ 10 h 20"/>
                <a:gd name="T22" fmla="*/ 44 w 50"/>
                <a:gd name="T23" fmla="*/ 6 h 20"/>
                <a:gd name="T24" fmla="*/ 47 w 50"/>
                <a:gd name="T25" fmla="*/ 5 h 20"/>
                <a:gd name="T26" fmla="*/ 48 w 50"/>
                <a:gd name="T27" fmla="*/ 4 h 20"/>
                <a:gd name="T28" fmla="*/ 49 w 50"/>
                <a:gd name="T29" fmla="*/ 1 h 20"/>
                <a:gd name="T30" fmla="*/ 48 w 50"/>
                <a:gd name="T3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20">
                  <a:moveTo>
                    <a:pt x="48" y="0"/>
                  </a:moveTo>
                  <a:cubicBezTo>
                    <a:pt x="47" y="0"/>
                    <a:pt x="47" y="1"/>
                    <a:pt x="47" y="1"/>
                  </a:cubicBezTo>
                  <a:cubicBezTo>
                    <a:pt x="46" y="1"/>
                    <a:pt x="45" y="1"/>
                    <a:pt x="44" y="2"/>
                  </a:cubicBezTo>
                  <a:cubicBezTo>
                    <a:pt x="40" y="4"/>
                    <a:pt x="31" y="7"/>
                    <a:pt x="23" y="11"/>
                  </a:cubicBezTo>
                  <a:cubicBezTo>
                    <a:pt x="19" y="12"/>
                    <a:pt x="14" y="14"/>
                    <a:pt x="11" y="15"/>
                  </a:cubicBezTo>
                  <a:cubicBezTo>
                    <a:pt x="7" y="16"/>
                    <a:pt x="4" y="17"/>
                    <a:pt x="2" y="17"/>
                  </a:cubicBezTo>
                  <a:cubicBezTo>
                    <a:pt x="1" y="17"/>
                    <a:pt x="0" y="18"/>
                    <a:pt x="0" y="19"/>
                  </a:cubicBezTo>
                  <a:cubicBezTo>
                    <a:pt x="0" y="20"/>
                    <a:pt x="1" y="20"/>
                    <a:pt x="2" y="20"/>
                  </a:cubicBezTo>
                  <a:cubicBezTo>
                    <a:pt x="2" y="20"/>
                    <a:pt x="2" y="20"/>
                    <a:pt x="2" y="20"/>
                  </a:cubicBezTo>
                  <a:cubicBezTo>
                    <a:pt x="5" y="20"/>
                    <a:pt x="9" y="19"/>
                    <a:pt x="13" y="18"/>
                  </a:cubicBezTo>
                  <a:cubicBezTo>
                    <a:pt x="20" y="16"/>
                    <a:pt x="28" y="13"/>
                    <a:pt x="35" y="10"/>
                  </a:cubicBezTo>
                  <a:cubicBezTo>
                    <a:pt x="38" y="8"/>
                    <a:pt x="41" y="7"/>
                    <a:pt x="44" y="6"/>
                  </a:cubicBezTo>
                  <a:cubicBezTo>
                    <a:pt x="45" y="6"/>
                    <a:pt x="46" y="5"/>
                    <a:pt x="47" y="5"/>
                  </a:cubicBezTo>
                  <a:cubicBezTo>
                    <a:pt x="47" y="4"/>
                    <a:pt x="48" y="4"/>
                    <a:pt x="48" y="4"/>
                  </a:cubicBezTo>
                  <a:cubicBezTo>
                    <a:pt x="49" y="3"/>
                    <a:pt x="50" y="2"/>
                    <a:pt x="49" y="1"/>
                  </a:cubicBezTo>
                  <a:cubicBezTo>
                    <a:pt x="49" y="1"/>
                    <a:pt x="48" y="0"/>
                    <a:pt x="48"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3" name="Freeform 819"/>
            <p:cNvSpPr>
              <a:spLocks/>
            </p:cNvSpPr>
            <p:nvPr/>
          </p:nvSpPr>
          <p:spPr bwMode="auto">
            <a:xfrm>
              <a:off x="617530" y="3565574"/>
              <a:ext cx="97675" cy="34052"/>
            </a:xfrm>
            <a:custGeom>
              <a:avLst/>
              <a:gdLst>
                <a:gd name="T0" fmla="*/ 43 w 46"/>
                <a:gd name="T1" fmla="*/ 0 h 16"/>
                <a:gd name="T2" fmla="*/ 40 w 46"/>
                <a:gd name="T3" fmla="*/ 1 h 16"/>
                <a:gd name="T4" fmla="*/ 20 w 46"/>
                <a:gd name="T5" fmla="*/ 7 h 16"/>
                <a:gd name="T6" fmla="*/ 1 w 46"/>
                <a:gd name="T7" fmla="*/ 12 h 16"/>
                <a:gd name="T8" fmla="*/ 0 w 46"/>
                <a:gd name="T9" fmla="*/ 14 h 16"/>
                <a:gd name="T10" fmla="*/ 2 w 46"/>
                <a:gd name="T11" fmla="*/ 16 h 16"/>
                <a:gd name="T12" fmla="*/ 2 w 46"/>
                <a:gd name="T13" fmla="*/ 16 h 16"/>
                <a:gd name="T14" fmla="*/ 24 w 46"/>
                <a:gd name="T15" fmla="*/ 9 h 16"/>
                <a:gd name="T16" fmla="*/ 37 w 46"/>
                <a:gd name="T17" fmla="*/ 5 h 16"/>
                <a:gd name="T18" fmla="*/ 41 w 46"/>
                <a:gd name="T19" fmla="*/ 4 h 16"/>
                <a:gd name="T20" fmla="*/ 43 w 46"/>
                <a:gd name="T21" fmla="*/ 4 h 16"/>
                <a:gd name="T22" fmla="*/ 43 w 46"/>
                <a:gd name="T23" fmla="*/ 4 h 16"/>
                <a:gd name="T24" fmla="*/ 43 w 46"/>
                <a:gd name="T25" fmla="*/ 4 h 16"/>
                <a:gd name="T26" fmla="*/ 44 w 46"/>
                <a:gd name="T27" fmla="*/ 4 h 16"/>
                <a:gd name="T28" fmla="*/ 45 w 46"/>
                <a:gd name="T29" fmla="*/ 3 h 16"/>
                <a:gd name="T30" fmla="*/ 44 w 46"/>
                <a:gd name="T31" fmla="*/ 0 h 16"/>
                <a:gd name="T32" fmla="*/ 43 w 46"/>
                <a:gd name="T3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6">
                  <a:moveTo>
                    <a:pt x="43" y="0"/>
                  </a:moveTo>
                  <a:cubicBezTo>
                    <a:pt x="42" y="0"/>
                    <a:pt x="42" y="0"/>
                    <a:pt x="40" y="1"/>
                  </a:cubicBezTo>
                  <a:cubicBezTo>
                    <a:pt x="36" y="2"/>
                    <a:pt x="28" y="4"/>
                    <a:pt x="20" y="7"/>
                  </a:cubicBezTo>
                  <a:cubicBezTo>
                    <a:pt x="12" y="9"/>
                    <a:pt x="4" y="11"/>
                    <a:pt x="1" y="12"/>
                  </a:cubicBezTo>
                  <a:cubicBezTo>
                    <a:pt x="0" y="12"/>
                    <a:pt x="0" y="13"/>
                    <a:pt x="0" y="14"/>
                  </a:cubicBezTo>
                  <a:cubicBezTo>
                    <a:pt x="0" y="15"/>
                    <a:pt x="1" y="16"/>
                    <a:pt x="2" y="16"/>
                  </a:cubicBezTo>
                  <a:cubicBezTo>
                    <a:pt x="2" y="16"/>
                    <a:pt x="2" y="16"/>
                    <a:pt x="2" y="16"/>
                  </a:cubicBezTo>
                  <a:cubicBezTo>
                    <a:pt x="6" y="15"/>
                    <a:pt x="15" y="12"/>
                    <a:pt x="24" y="9"/>
                  </a:cubicBezTo>
                  <a:cubicBezTo>
                    <a:pt x="29" y="8"/>
                    <a:pt x="33" y="6"/>
                    <a:pt x="37" y="5"/>
                  </a:cubicBezTo>
                  <a:cubicBezTo>
                    <a:pt x="38" y="5"/>
                    <a:pt x="40" y="4"/>
                    <a:pt x="41" y="4"/>
                  </a:cubicBezTo>
                  <a:cubicBezTo>
                    <a:pt x="42" y="4"/>
                    <a:pt x="43" y="4"/>
                    <a:pt x="43" y="4"/>
                  </a:cubicBezTo>
                  <a:cubicBezTo>
                    <a:pt x="43" y="4"/>
                    <a:pt x="43" y="4"/>
                    <a:pt x="43" y="4"/>
                  </a:cubicBezTo>
                  <a:cubicBezTo>
                    <a:pt x="43" y="4"/>
                    <a:pt x="43" y="4"/>
                    <a:pt x="43" y="4"/>
                  </a:cubicBezTo>
                  <a:cubicBezTo>
                    <a:pt x="43" y="4"/>
                    <a:pt x="44" y="4"/>
                    <a:pt x="44" y="4"/>
                  </a:cubicBezTo>
                  <a:cubicBezTo>
                    <a:pt x="44" y="4"/>
                    <a:pt x="45" y="3"/>
                    <a:pt x="45" y="3"/>
                  </a:cubicBezTo>
                  <a:cubicBezTo>
                    <a:pt x="46" y="2"/>
                    <a:pt x="45" y="1"/>
                    <a:pt x="44" y="0"/>
                  </a:cubicBezTo>
                  <a:cubicBezTo>
                    <a:pt x="44" y="0"/>
                    <a:pt x="44" y="0"/>
                    <a:pt x="4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4" name="Freeform 820"/>
            <p:cNvSpPr>
              <a:spLocks/>
            </p:cNvSpPr>
            <p:nvPr/>
          </p:nvSpPr>
          <p:spPr bwMode="auto">
            <a:xfrm>
              <a:off x="619322" y="3608586"/>
              <a:ext cx="27779" cy="12545"/>
            </a:xfrm>
            <a:custGeom>
              <a:avLst/>
              <a:gdLst>
                <a:gd name="T0" fmla="*/ 10 w 13"/>
                <a:gd name="T1" fmla="*/ 0 h 6"/>
                <a:gd name="T2" fmla="*/ 10 w 13"/>
                <a:gd name="T3" fmla="*/ 0 h 6"/>
                <a:gd name="T4" fmla="*/ 6 w 13"/>
                <a:gd name="T5" fmla="*/ 1 h 6"/>
                <a:gd name="T6" fmla="*/ 3 w 13"/>
                <a:gd name="T7" fmla="*/ 2 h 6"/>
                <a:gd name="T8" fmla="*/ 3 w 13"/>
                <a:gd name="T9" fmla="*/ 2 h 6"/>
                <a:gd name="T10" fmla="*/ 3 w 13"/>
                <a:gd name="T11" fmla="*/ 2 h 6"/>
                <a:gd name="T12" fmla="*/ 2 w 13"/>
                <a:gd name="T13" fmla="*/ 2 h 6"/>
                <a:gd name="T14" fmla="*/ 0 w 13"/>
                <a:gd name="T15" fmla="*/ 3 h 6"/>
                <a:gd name="T16" fmla="*/ 1 w 13"/>
                <a:gd name="T17" fmla="*/ 5 h 6"/>
                <a:gd name="T18" fmla="*/ 3 w 13"/>
                <a:gd name="T19" fmla="*/ 6 h 6"/>
                <a:gd name="T20" fmla="*/ 3 w 13"/>
                <a:gd name="T21" fmla="*/ 6 h 6"/>
                <a:gd name="T22" fmla="*/ 7 w 13"/>
                <a:gd name="T23" fmla="*/ 4 h 6"/>
                <a:gd name="T24" fmla="*/ 10 w 13"/>
                <a:gd name="T25" fmla="*/ 3 h 6"/>
                <a:gd name="T26" fmla="*/ 10 w 13"/>
                <a:gd name="T27" fmla="*/ 3 h 6"/>
                <a:gd name="T28" fmla="*/ 11 w 13"/>
                <a:gd name="T29" fmla="*/ 3 h 6"/>
                <a:gd name="T30" fmla="*/ 11 w 13"/>
                <a:gd name="T31" fmla="*/ 4 h 6"/>
                <a:gd name="T32" fmla="*/ 13 w 13"/>
                <a:gd name="T33" fmla="*/ 3 h 6"/>
                <a:gd name="T34" fmla="*/ 12 w 13"/>
                <a:gd name="T35" fmla="*/ 0 h 6"/>
                <a:gd name="T36" fmla="*/ 10 w 1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6">
                  <a:moveTo>
                    <a:pt x="10" y="0"/>
                  </a:moveTo>
                  <a:cubicBezTo>
                    <a:pt x="10" y="0"/>
                    <a:pt x="10" y="0"/>
                    <a:pt x="10" y="0"/>
                  </a:cubicBezTo>
                  <a:cubicBezTo>
                    <a:pt x="8" y="0"/>
                    <a:pt x="7" y="0"/>
                    <a:pt x="6" y="1"/>
                  </a:cubicBezTo>
                  <a:cubicBezTo>
                    <a:pt x="5" y="2"/>
                    <a:pt x="4" y="2"/>
                    <a:pt x="3" y="2"/>
                  </a:cubicBezTo>
                  <a:cubicBezTo>
                    <a:pt x="3" y="2"/>
                    <a:pt x="3" y="2"/>
                    <a:pt x="3" y="2"/>
                  </a:cubicBezTo>
                  <a:cubicBezTo>
                    <a:pt x="3" y="2"/>
                    <a:pt x="3" y="2"/>
                    <a:pt x="3" y="2"/>
                  </a:cubicBezTo>
                  <a:cubicBezTo>
                    <a:pt x="2" y="2"/>
                    <a:pt x="2" y="2"/>
                    <a:pt x="2" y="2"/>
                  </a:cubicBezTo>
                  <a:cubicBezTo>
                    <a:pt x="1" y="2"/>
                    <a:pt x="1" y="2"/>
                    <a:pt x="0" y="3"/>
                  </a:cubicBezTo>
                  <a:cubicBezTo>
                    <a:pt x="0" y="4"/>
                    <a:pt x="0" y="5"/>
                    <a:pt x="1" y="5"/>
                  </a:cubicBezTo>
                  <a:cubicBezTo>
                    <a:pt x="2" y="5"/>
                    <a:pt x="2" y="6"/>
                    <a:pt x="3" y="6"/>
                  </a:cubicBezTo>
                  <a:cubicBezTo>
                    <a:pt x="3" y="6"/>
                    <a:pt x="3" y="6"/>
                    <a:pt x="3" y="6"/>
                  </a:cubicBezTo>
                  <a:cubicBezTo>
                    <a:pt x="5" y="6"/>
                    <a:pt x="6" y="5"/>
                    <a:pt x="7" y="4"/>
                  </a:cubicBezTo>
                  <a:cubicBezTo>
                    <a:pt x="9" y="4"/>
                    <a:pt x="10" y="3"/>
                    <a:pt x="10" y="3"/>
                  </a:cubicBezTo>
                  <a:cubicBezTo>
                    <a:pt x="10" y="3"/>
                    <a:pt x="10" y="3"/>
                    <a:pt x="10" y="3"/>
                  </a:cubicBezTo>
                  <a:cubicBezTo>
                    <a:pt x="11" y="3"/>
                    <a:pt x="11" y="3"/>
                    <a:pt x="11" y="3"/>
                  </a:cubicBezTo>
                  <a:cubicBezTo>
                    <a:pt x="11" y="3"/>
                    <a:pt x="11" y="4"/>
                    <a:pt x="11" y="4"/>
                  </a:cubicBezTo>
                  <a:cubicBezTo>
                    <a:pt x="12" y="4"/>
                    <a:pt x="13" y="3"/>
                    <a:pt x="13" y="3"/>
                  </a:cubicBezTo>
                  <a:cubicBezTo>
                    <a:pt x="13" y="2"/>
                    <a:pt x="13" y="1"/>
                    <a:pt x="12" y="0"/>
                  </a:cubicBezTo>
                  <a:cubicBezTo>
                    <a:pt x="12" y="0"/>
                    <a:pt x="11" y="0"/>
                    <a:pt x="1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5" name="Freeform 880"/>
            <p:cNvSpPr>
              <a:spLocks/>
            </p:cNvSpPr>
            <p:nvPr/>
          </p:nvSpPr>
          <p:spPr bwMode="auto">
            <a:xfrm>
              <a:off x="708932" y="368475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6" name="Freeform 881"/>
            <p:cNvSpPr>
              <a:spLocks/>
            </p:cNvSpPr>
            <p:nvPr/>
          </p:nvSpPr>
          <p:spPr bwMode="auto">
            <a:xfrm>
              <a:off x="708932" y="3684755"/>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57" name="组合 356"/>
          <p:cNvGrpSpPr/>
          <p:nvPr/>
        </p:nvGrpSpPr>
        <p:grpSpPr>
          <a:xfrm>
            <a:off x="3041483" y="3219304"/>
            <a:ext cx="195832" cy="473380"/>
            <a:chOff x="218766" y="2923069"/>
            <a:chExt cx="373673" cy="903270"/>
          </a:xfrm>
        </p:grpSpPr>
        <p:sp>
          <p:nvSpPr>
            <p:cNvPr id="358" name="Freeform 860"/>
            <p:cNvSpPr>
              <a:spLocks noEditPoints="1"/>
            </p:cNvSpPr>
            <p:nvPr/>
          </p:nvSpPr>
          <p:spPr bwMode="auto">
            <a:xfrm>
              <a:off x="269843" y="3029705"/>
              <a:ext cx="231194" cy="735699"/>
            </a:xfrm>
            <a:custGeom>
              <a:avLst/>
              <a:gdLst>
                <a:gd name="T0" fmla="*/ 103 w 109"/>
                <a:gd name="T1" fmla="*/ 299 h 347"/>
                <a:gd name="T2" fmla="*/ 74 w 109"/>
                <a:gd name="T3" fmla="*/ 302 h 347"/>
                <a:gd name="T4" fmla="*/ 52 w 109"/>
                <a:gd name="T5" fmla="*/ 209 h 347"/>
                <a:gd name="T6" fmla="*/ 50 w 109"/>
                <a:gd name="T7" fmla="*/ 210 h 347"/>
                <a:gd name="T8" fmla="*/ 69 w 109"/>
                <a:gd name="T9" fmla="*/ 204 h 347"/>
                <a:gd name="T10" fmla="*/ 41 w 109"/>
                <a:gd name="T11" fmla="*/ 200 h 347"/>
                <a:gd name="T12" fmla="*/ 49 w 109"/>
                <a:gd name="T13" fmla="*/ 204 h 347"/>
                <a:gd name="T14" fmla="*/ 57 w 109"/>
                <a:gd name="T15" fmla="*/ 190 h 347"/>
                <a:gd name="T16" fmla="*/ 45 w 109"/>
                <a:gd name="T17" fmla="*/ 147 h 347"/>
                <a:gd name="T18" fmla="*/ 41 w 109"/>
                <a:gd name="T19" fmla="*/ 145 h 347"/>
                <a:gd name="T20" fmla="*/ 45 w 109"/>
                <a:gd name="T21" fmla="*/ 180 h 347"/>
                <a:gd name="T22" fmla="*/ 32 w 109"/>
                <a:gd name="T23" fmla="*/ 185 h 347"/>
                <a:gd name="T24" fmla="*/ 34 w 109"/>
                <a:gd name="T25" fmla="*/ 173 h 347"/>
                <a:gd name="T26" fmla="*/ 77 w 109"/>
                <a:gd name="T27" fmla="*/ 143 h 347"/>
                <a:gd name="T28" fmla="*/ 52 w 109"/>
                <a:gd name="T29" fmla="*/ 142 h 347"/>
                <a:gd name="T30" fmla="*/ 5 w 109"/>
                <a:gd name="T31" fmla="*/ 190 h 347"/>
                <a:gd name="T32" fmla="*/ 36 w 109"/>
                <a:gd name="T33" fmla="*/ 137 h 347"/>
                <a:gd name="T34" fmla="*/ 32 w 109"/>
                <a:gd name="T35" fmla="*/ 199 h 347"/>
                <a:gd name="T36" fmla="*/ 71 w 109"/>
                <a:gd name="T37" fmla="*/ 198 h 347"/>
                <a:gd name="T38" fmla="*/ 89 w 109"/>
                <a:gd name="T39" fmla="*/ 197 h 347"/>
                <a:gd name="T40" fmla="*/ 95 w 109"/>
                <a:gd name="T41" fmla="*/ 291 h 347"/>
                <a:gd name="T42" fmla="*/ 38 w 109"/>
                <a:gd name="T43" fmla="*/ 292 h 347"/>
                <a:gd name="T44" fmla="*/ 43 w 109"/>
                <a:gd name="T45" fmla="*/ 271 h 347"/>
                <a:gd name="T46" fmla="*/ 22 w 109"/>
                <a:gd name="T47" fmla="*/ 235 h 347"/>
                <a:gd name="T48" fmla="*/ 15 w 109"/>
                <a:gd name="T49" fmla="*/ 213 h 347"/>
                <a:gd name="T50" fmla="*/ 52 w 109"/>
                <a:gd name="T51" fmla="*/ 136 h 347"/>
                <a:gd name="T52" fmla="*/ 79 w 109"/>
                <a:gd name="T53" fmla="*/ 124 h 347"/>
                <a:gd name="T54" fmla="*/ 43 w 109"/>
                <a:gd name="T55" fmla="*/ 129 h 347"/>
                <a:gd name="T56" fmla="*/ 51 w 109"/>
                <a:gd name="T57" fmla="*/ 122 h 347"/>
                <a:gd name="T58" fmla="*/ 51 w 109"/>
                <a:gd name="T59" fmla="*/ 115 h 347"/>
                <a:gd name="T60" fmla="*/ 62 w 109"/>
                <a:gd name="T61" fmla="*/ 115 h 347"/>
                <a:gd name="T62" fmla="*/ 60 w 109"/>
                <a:gd name="T63" fmla="*/ 110 h 347"/>
                <a:gd name="T64" fmla="*/ 60 w 109"/>
                <a:gd name="T65" fmla="*/ 110 h 347"/>
                <a:gd name="T66" fmla="*/ 53 w 109"/>
                <a:gd name="T67" fmla="*/ 72 h 347"/>
                <a:gd name="T68" fmla="*/ 48 w 109"/>
                <a:gd name="T69" fmla="*/ 49 h 347"/>
                <a:gd name="T70" fmla="*/ 69 w 109"/>
                <a:gd name="T71" fmla="*/ 44 h 347"/>
                <a:gd name="T72" fmla="*/ 29 w 109"/>
                <a:gd name="T73" fmla="*/ 18 h 347"/>
                <a:gd name="T74" fmla="*/ 80 w 109"/>
                <a:gd name="T75" fmla="*/ 111 h 347"/>
                <a:gd name="T76" fmla="*/ 82 w 109"/>
                <a:gd name="T77" fmla="*/ 41 h 347"/>
                <a:gd name="T78" fmla="*/ 71 w 109"/>
                <a:gd name="T79" fmla="*/ 40 h 347"/>
                <a:gd name="T80" fmla="*/ 57 w 109"/>
                <a:gd name="T81" fmla="*/ 73 h 347"/>
                <a:gd name="T82" fmla="*/ 54 w 109"/>
                <a:gd name="T83" fmla="*/ 76 h 347"/>
                <a:gd name="T84" fmla="*/ 14 w 109"/>
                <a:gd name="T85" fmla="*/ 51 h 347"/>
                <a:gd name="T86" fmla="*/ 40 w 109"/>
                <a:gd name="T87" fmla="*/ 130 h 347"/>
                <a:gd name="T88" fmla="*/ 32 w 109"/>
                <a:gd name="T89" fmla="*/ 130 h 347"/>
                <a:gd name="T90" fmla="*/ 14 w 109"/>
                <a:gd name="T91" fmla="*/ 222 h 347"/>
                <a:gd name="T92" fmla="*/ 32 w 109"/>
                <a:gd name="T93" fmla="*/ 291 h 347"/>
                <a:gd name="T94" fmla="*/ 29 w 109"/>
                <a:gd name="T95" fmla="*/ 308 h 347"/>
                <a:gd name="T96" fmla="*/ 76 w 109"/>
                <a:gd name="T97" fmla="*/ 317 h 347"/>
                <a:gd name="T98" fmla="*/ 101 w 109"/>
                <a:gd name="T99" fmla="*/ 307 h 347"/>
                <a:gd name="T100" fmla="*/ 84 w 109"/>
                <a:gd name="T101" fmla="*/ 332 h 347"/>
                <a:gd name="T102" fmla="*/ 98 w 109"/>
                <a:gd name="T103" fmla="*/ 347 h 347"/>
                <a:gd name="T104" fmla="*/ 106 w 109"/>
                <a:gd name="T105" fmla="*/ 298 h 347"/>
                <a:gd name="T106" fmla="*/ 106 w 109"/>
                <a:gd name="T107" fmla="*/ 244 h 347"/>
                <a:gd name="T108" fmla="*/ 80 w 109"/>
                <a:gd name="T109" fmla="*/ 151 h 347"/>
                <a:gd name="T110" fmla="*/ 84 w 109"/>
                <a:gd name="T111" fmla="*/ 135 h 347"/>
                <a:gd name="T112" fmla="*/ 83 w 109"/>
                <a:gd name="T113" fmla="*/ 127 h 347"/>
                <a:gd name="T114" fmla="*/ 109 w 109"/>
                <a:gd name="T115" fmla="*/ 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9" h="347">
                  <a:moveTo>
                    <a:pt x="32" y="305"/>
                  </a:moveTo>
                  <a:cubicBezTo>
                    <a:pt x="32" y="305"/>
                    <a:pt x="32" y="305"/>
                    <a:pt x="32" y="305"/>
                  </a:cubicBezTo>
                  <a:cubicBezTo>
                    <a:pt x="31" y="305"/>
                    <a:pt x="31" y="305"/>
                    <a:pt x="30" y="304"/>
                  </a:cubicBezTo>
                  <a:cubicBezTo>
                    <a:pt x="30" y="304"/>
                    <a:pt x="29" y="304"/>
                    <a:pt x="29" y="304"/>
                  </a:cubicBezTo>
                  <a:cubicBezTo>
                    <a:pt x="29" y="303"/>
                    <a:pt x="29" y="303"/>
                    <a:pt x="29" y="303"/>
                  </a:cubicBezTo>
                  <a:cubicBezTo>
                    <a:pt x="29" y="303"/>
                    <a:pt x="30" y="302"/>
                    <a:pt x="30" y="302"/>
                  </a:cubicBezTo>
                  <a:cubicBezTo>
                    <a:pt x="31" y="301"/>
                    <a:pt x="31" y="301"/>
                    <a:pt x="32" y="301"/>
                  </a:cubicBezTo>
                  <a:cubicBezTo>
                    <a:pt x="32" y="302"/>
                    <a:pt x="32" y="304"/>
                    <a:pt x="32" y="305"/>
                  </a:cubicBezTo>
                  <a:moveTo>
                    <a:pt x="103" y="301"/>
                  </a:moveTo>
                  <a:cubicBezTo>
                    <a:pt x="103" y="301"/>
                    <a:pt x="103" y="300"/>
                    <a:pt x="103" y="299"/>
                  </a:cubicBezTo>
                  <a:cubicBezTo>
                    <a:pt x="103" y="299"/>
                    <a:pt x="103" y="299"/>
                    <a:pt x="103" y="299"/>
                  </a:cubicBezTo>
                  <a:cubicBezTo>
                    <a:pt x="103" y="299"/>
                    <a:pt x="103" y="299"/>
                    <a:pt x="103" y="299"/>
                  </a:cubicBezTo>
                  <a:cubicBezTo>
                    <a:pt x="103" y="300"/>
                    <a:pt x="103" y="300"/>
                    <a:pt x="103" y="300"/>
                  </a:cubicBezTo>
                  <a:cubicBezTo>
                    <a:pt x="103" y="300"/>
                    <a:pt x="103" y="301"/>
                    <a:pt x="103" y="301"/>
                  </a:cubicBezTo>
                  <a:cubicBezTo>
                    <a:pt x="103" y="301"/>
                    <a:pt x="103" y="301"/>
                    <a:pt x="103" y="301"/>
                  </a:cubicBezTo>
                  <a:moveTo>
                    <a:pt x="60" y="310"/>
                  </a:moveTo>
                  <a:cubicBezTo>
                    <a:pt x="51" y="310"/>
                    <a:pt x="43" y="310"/>
                    <a:pt x="36" y="307"/>
                  </a:cubicBezTo>
                  <a:cubicBezTo>
                    <a:pt x="36" y="303"/>
                    <a:pt x="36" y="299"/>
                    <a:pt x="36" y="295"/>
                  </a:cubicBezTo>
                  <a:cubicBezTo>
                    <a:pt x="39" y="298"/>
                    <a:pt x="47" y="300"/>
                    <a:pt x="61" y="302"/>
                  </a:cubicBezTo>
                  <a:cubicBezTo>
                    <a:pt x="65" y="302"/>
                    <a:pt x="70" y="302"/>
                    <a:pt x="74" y="302"/>
                  </a:cubicBezTo>
                  <a:cubicBezTo>
                    <a:pt x="77" y="302"/>
                    <a:pt x="80" y="302"/>
                    <a:pt x="83" y="302"/>
                  </a:cubicBezTo>
                  <a:cubicBezTo>
                    <a:pt x="85" y="301"/>
                    <a:pt x="90" y="300"/>
                    <a:pt x="95" y="298"/>
                  </a:cubicBezTo>
                  <a:cubicBezTo>
                    <a:pt x="96" y="298"/>
                    <a:pt x="98" y="297"/>
                    <a:pt x="99" y="296"/>
                  </a:cubicBezTo>
                  <a:cubicBezTo>
                    <a:pt x="99" y="298"/>
                    <a:pt x="99" y="301"/>
                    <a:pt x="99" y="304"/>
                  </a:cubicBezTo>
                  <a:cubicBezTo>
                    <a:pt x="92" y="308"/>
                    <a:pt x="82" y="309"/>
                    <a:pt x="73" y="310"/>
                  </a:cubicBezTo>
                  <a:cubicBezTo>
                    <a:pt x="69" y="310"/>
                    <a:pt x="64" y="310"/>
                    <a:pt x="60" y="310"/>
                  </a:cubicBezTo>
                  <a:cubicBezTo>
                    <a:pt x="60" y="310"/>
                    <a:pt x="60" y="310"/>
                    <a:pt x="60" y="310"/>
                  </a:cubicBezTo>
                  <a:moveTo>
                    <a:pt x="53" y="212"/>
                  </a:moveTo>
                  <a:cubicBezTo>
                    <a:pt x="53" y="212"/>
                    <a:pt x="52" y="212"/>
                    <a:pt x="51" y="212"/>
                  </a:cubicBezTo>
                  <a:cubicBezTo>
                    <a:pt x="51" y="211"/>
                    <a:pt x="52" y="210"/>
                    <a:pt x="52" y="209"/>
                  </a:cubicBezTo>
                  <a:cubicBezTo>
                    <a:pt x="53" y="210"/>
                    <a:pt x="53" y="211"/>
                    <a:pt x="54" y="212"/>
                  </a:cubicBezTo>
                  <a:cubicBezTo>
                    <a:pt x="53" y="212"/>
                    <a:pt x="53" y="212"/>
                    <a:pt x="53" y="212"/>
                  </a:cubicBezTo>
                  <a:moveTo>
                    <a:pt x="50" y="210"/>
                  </a:moveTo>
                  <a:cubicBezTo>
                    <a:pt x="50" y="209"/>
                    <a:pt x="50" y="208"/>
                    <a:pt x="49" y="208"/>
                  </a:cubicBezTo>
                  <a:cubicBezTo>
                    <a:pt x="49" y="208"/>
                    <a:pt x="49" y="208"/>
                    <a:pt x="49" y="208"/>
                  </a:cubicBezTo>
                  <a:cubicBezTo>
                    <a:pt x="49" y="208"/>
                    <a:pt x="49" y="208"/>
                    <a:pt x="49" y="208"/>
                  </a:cubicBezTo>
                  <a:cubicBezTo>
                    <a:pt x="49" y="207"/>
                    <a:pt x="49" y="207"/>
                    <a:pt x="50" y="206"/>
                  </a:cubicBezTo>
                  <a:cubicBezTo>
                    <a:pt x="50" y="206"/>
                    <a:pt x="50" y="206"/>
                    <a:pt x="50" y="206"/>
                  </a:cubicBezTo>
                  <a:cubicBezTo>
                    <a:pt x="50" y="207"/>
                    <a:pt x="51" y="207"/>
                    <a:pt x="51" y="208"/>
                  </a:cubicBezTo>
                  <a:cubicBezTo>
                    <a:pt x="51" y="208"/>
                    <a:pt x="50" y="209"/>
                    <a:pt x="50" y="210"/>
                  </a:cubicBezTo>
                  <a:moveTo>
                    <a:pt x="59" y="211"/>
                  </a:moveTo>
                  <a:cubicBezTo>
                    <a:pt x="59" y="210"/>
                    <a:pt x="59" y="210"/>
                    <a:pt x="59" y="210"/>
                  </a:cubicBezTo>
                  <a:cubicBezTo>
                    <a:pt x="58" y="210"/>
                    <a:pt x="57" y="210"/>
                    <a:pt x="57" y="209"/>
                  </a:cubicBezTo>
                  <a:cubicBezTo>
                    <a:pt x="56" y="208"/>
                    <a:pt x="55" y="208"/>
                    <a:pt x="55" y="207"/>
                  </a:cubicBezTo>
                  <a:cubicBezTo>
                    <a:pt x="54" y="206"/>
                    <a:pt x="53" y="205"/>
                    <a:pt x="53" y="204"/>
                  </a:cubicBezTo>
                  <a:cubicBezTo>
                    <a:pt x="52" y="204"/>
                    <a:pt x="52" y="204"/>
                    <a:pt x="52" y="204"/>
                  </a:cubicBezTo>
                  <a:cubicBezTo>
                    <a:pt x="53" y="204"/>
                    <a:pt x="53" y="204"/>
                    <a:pt x="53" y="204"/>
                  </a:cubicBezTo>
                  <a:cubicBezTo>
                    <a:pt x="55" y="197"/>
                    <a:pt x="60" y="192"/>
                    <a:pt x="65" y="189"/>
                  </a:cubicBezTo>
                  <a:cubicBezTo>
                    <a:pt x="66" y="192"/>
                    <a:pt x="67" y="196"/>
                    <a:pt x="68" y="199"/>
                  </a:cubicBezTo>
                  <a:cubicBezTo>
                    <a:pt x="68" y="201"/>
                    <a:pt x="69" y="203"/>
                    <a:pt x="69" y="204"/>
                  </a:cubicBezTo>
                  <a:cubicBezTo>
                    <a:pt x="69" y="206"/>
                    <a:pt x="68" y="207"/>
                    <a:pt x="67" y="208"/>
                  </a:cubicBezTo>
                  <a:cubicBezTo>
                    <a:pt x="67" y="209"/>
                    <a:pt x="65" y="210"/>
                    <a:pt x="64" y="210"/>
                  </a:cubicBezTo>
                  <a:cubicBezTo>
                    <a:pt x="62" y="211"/>
                    <a:pt x="60" y="211"/>
                    <a:pt x="59" y="211"/>
                  </a:cubicBezTo>
                  <a:moveTo>
                    <a:pt x="62" y="187"/>
                  </a:moveTo>
                  <a:cubicBezTo>
                    <a:pt x="63" y="185"/>
                    <a:pt x="64" y="183"/>
                    <a:pt x="64" y="181"/>
                  </a:cubicBezTo>
                  <a:cubicBezTo>
                    <a:pt x="64" y="183"/>
                    <a:pt x="64" y="184"/>
                    <a:pt x="65" y="185"/>
                  </a:cubicBezTo>
                  <a:cubicBezTo>
                    <a:pt x="64" y="186"/>
                    <a:pt x="63" y="186"/>
                    <a:pt x="62" y="187"/>
                  </a:cubicBezTo>
                  <a:moveTo>
                    <a:pt x="48" y="206"/>
                  </a:moveTo>
                  <a:cubicBezTo>
                    <a:pt x="47" y="205"/>
                    <a:pt x="47" y="204"/>
                    <a:pt x="46" y="204"/>
                  </a:cubicBezTo>
                  <a:cubicBezTo>
                    <a:pt x="45" y="202"/>
                    <a:pt x="43" y="201"/>
                    <a:pt x="41" y="200"/>
                  </a:cubicBezTo>
                  <a:cubicBezTo>
                    <a:pt x="42" y="194"/>
                    <a:pt x="43" y="189"/>
                    <a:pt x="45" y="184"/>
                  </a:cubicBezTo>
                  <a:cubicBezTo>
                    <a:pt x="47" y="184"/>
                    <a:pt x="48" y="183"/>
                    <a:pt x="49" y="183"/>
                  </a:cubicBezTo>
                  <a:cubicBezTo>
                    <a:pt x="53" y="182"/>
                    <a:pt x="56" y="180"/>
                    <a:pt x="60" y="179"/>
                  </a:cubicBezTo>
                  <a:cubicBezTo>
                    <a:pt x="58" y="183"/>
                    <a:pt x="56" y="187"/>
                    <a:pt x="55" y="192"/>
                  </a:cubicBezTo>
                  <a:cubicBezTo>
                    <a:pt x="56" y="192"/>
                    <a:pt x="56" y="192"/>
                    <a:pt x="56" y="192"/>
                  </a:cubicBezTo>
                  <a:cubicBezTo>
                    <a:pt x="53" y="195"/>
                    <a:pt x="51" y="199"/>
                    <a:pt x="49" y="203"/>
                  </a:cubicBezTo>
                  <a:cubicBezTo>
                    <a:pt x="49" y="203"/>
                    <a:pt x="49" y="203"/>
                    <a:pt x="49" y="203"/>
                  </a:cubicBezTo>
                  <a:cubicBezTo>
                    <a:pt x="49" y="204"/>
                    <a:pt x="49" y="204"/>
                    <a:pt x="49" y="204"/>
                  </a:cubicBezTo>
                  <a:cubicBezTo>
                    <a:pt x="49" y="204"/>
                    <a:pt x="49" y="204"/>
                    <a:pt x="49" y="204"/>
                  </a:cubicBezTo>
                  <a:cubicBezTo>
                    <a:pt x="49" y="204"/>
                    <a:pt x="49" y="204"/>
                    <a:pt x="49" y="204"/>
                  </a:cubicBezTo>
                  <a:cubicBezTo>
                    <a:pt x="48" y="205"/>
                    <a:pt x="48" y="205"/>
                    <a:pt x="48" y="206"/>
                  </a:cubicBezTo>
                  <a:moveTo>
                    <a:pt x="57" y="190"/>
                  </a:moveTo>
                  <a:cubicBezTo>
                    <a:pt x="59" y="186"/>
                    <a:pt x="60" y="182"/>
                    <a:pt x="62" y="178"/>
                  </a:cubicBezTo>
                  <a:cubicBezTo>
                    <a:pt x="63" y="178"/>
                    <a:pt x="63" y="177"/>
                    <a:pt x="64" y="177"/>
                  </a:cubicBezTo>
                  <a:cubicBezTo>
                    <a:pt x="64" y="177"/>
                    <a:pt x="64" y="177"/>
                    <a:pt x="64" y="177"/>
                  </a:cubicBezTo>
                  <a:cubicBezTo>
                    <a:pt x="64" y="178"/>
                    <a:pt x="64" y="178"/>
                    <a:pt x="64" y="178"/>
                  </a:cubicBezTo>
                  <a:cubicBezTo>
                    <a:pt x="63" y="178"/>
                    <a:pt x="63" y="178"/>
                    <a:pt x="63" y="178"/>
                  </a:cubicBezTo>
                  <a:cubicBezTo>
                    <a:pt x="63" y="181"/>
                    <a:pt x="61" y="185"/>
                    <a:pt x="59" y="188"/>
                  </a:cubicBezTo>
                  <a:cubicBezTo>
                    <a:pt x="59" y="189"/>
                    <a:pt x="59" y="189"/>
                    <a:pt x="59" y="189"/>
                  </a:cubicBezTo>
                  <a:cubicBezTo>
                    <a:pt x="59" y="189"/>
                    <a:pt x="58" y="190"/>
                    <a:pt x="57" y="190"/>
                  </a:cubicBezTo>
                  <a:moveTo>
                    <a:pt x="62" y="149"/>
                  </a:moveTo>
                  <a:cubicBezTo>
                    <a:pt x="68" y="149"/>
                    <a:pt x="74" y="148"/>
                    <a:pt x="78" y="147"/>
                  </a:cubicBezTo>
                  <a:cubicBezTo>
                    <a:pt x="78" y="147"/>
                    <a:pt x="78" y="147"/>
                    <a:pt x="78" y="147"/>
                  </a:cubicBezTo>
                  <a:cubicBezTo>
                    <a:pt x="77" y="149"/>
                    <a:pt x="74" y="153"/>
                    <a:pt x="72" y="154"/>
                  </a:cubicBezTo>
                  <a:cubicBezTo>
                    <a:pt x="70" y="156"/>
                    <a:pt x="66" y="157"/>
                    <a:pt x="62" y="157"/>
                  </a:cubicBezTo>
                  <a:cubicBezTo>
                    <a:pt x="62" y="157"/>
                    <a:pt x="62" y="157"/>
                    <a:pt x="62" y="157"/>
                  </a:cubicBezTo>
                  <a:cubicBezTo>
                    <a:pt x="62" y="157"/>
                    <a:pt x="62" y="157"/>
                    <a:pt x="62" y="157"/>
                  </a:cubicBezTo>
                  <a:cubicBezTo>
                    <a:pt x="62" y="157"/>
                    <a:pt x="61" y="157"/>
                    <a:pt x="61" y="156"/>
                  </a:cubicBezTo>
                  <a:cubicBezTo>
                    <a:pt x="57" y="156"/>
                    <a:pt x="54" y="155"/>
                    <a:pt x="51" y="153"/>
                  </a:cubicBezTo>
                  <a:cubicBezTo>
                    <a:pt x="48" y="151"/>
                    <a:pt x="46" y="149"/>
                    <a:pt x="45" y="147"/>
                  </a:cubicBezTo>
                  <a:cubicBezTo>
                    <a:pt x="46" y="147"/>
                    <a:pt x="47" y="147"/>
                    <a:pt x="48" y="148"/>
                  </a:cubicBezTo>
                  <a:cubicBezTo>
                    <a:pt x="53" y="148"/>
                    <a:pt x="58" y="149"/>
                    <a:pt x="62" y="149"/>
                  </a:cubicBezTo>
                  <a:moveTo>
                    <a:pt x="30" y="181"/>
                  </a:moveTo>
                  <a:cubicBezTo>
                    <a:pt x="30" y="180"/>
                    <a:pt x="29" y="179"/>
                    <a:pt x="29" y="179"/>
                  </a:cubicBezTo>
                  <a:cubicBezTo>
                    <a:pt x="32" y="174"/>
                    <a:pt x="34" y="166"/>
                    <a:pt x="37" y="159"/>
                  </a:cubicBezTo>
                  <a:cubicBezTo>
                    <a:pt x="38" y="155"/>
                    <a:pt x="39" y="151"/>
                    <a:pt x="40" y="148"/>
                  </a:cubicBezTo>
                  <a:cubicBezTo>
                    <a:pt x="40" y="147"/>
                    <a:pt x="40" y="145"/>
                    <a:pt x="40" y="144"/>
                  </a:cubicBezTo>
                  <a:cubicBezTo>
                    <a:pt x="40" y="144"/>
                    <a:pt x="40" y="144"/>
                    <a:pt x="40" y="144"/>
                  </a:cubicBezTo>
                  <a:cubicBezTo>
                    <a:pt x="41" y="144"/>
                    <a:pt x="41" y="144"/>
                    <a:pt x="41" y="144"/>
                  </a:cubicBezTo>
                  <a:cubicBezTo>
                    <a:pt x="41" y="145"/>
                    <a:pt x="41" y="145"/>
                    <a:pt x="41" y="145"/>
                  </a:cubicBezTo>
                  <a:cubicBezTo>
                    <a:pt x="41" y="150"/>
                    <a:pt x="45" y="153"/>
                    <a:pt x="49" y="156"/>
                  </a:cubicBezTo>
                  <a:cubicBezTo>
                    <a:pt x="52" y="158"/>
                    <a:pt x="56" y="160"/>
                    <a:pt x="60" y="160"/>
                  </a:cubicBezTo>
                  <a:cubicBezTo>
                    <a:pt x="61" y="160"/>
                    <a:pt x="62" y="160"/>
                    <a:pt x="62" y="160"/>
                  </a:cubicBezTo>
                  <a:cubicBezTo>
                    <a:pt x="65" y="160"/>
                    <a:pt x="67" y="160"/>
                    <a:pt x="70" y="159"/>
                  </a:cubicBezTo>
                  <a:cubicBezTo>
                    <a:pt x="68" y="161"/>
                    <a:pt x="66" y="164"/>
                    <a:pt x="65" y="168"/>
                  </a:cubicBezTo>
                  <a:cubicBezTo>
                    <a:pt x="65" y="170"/>
                    <a:pt x="64" y="171"/>
                    <a:pt x="64" y="173"/>
                  </a:cubicBezTo>
                  <a:cubicBezTo>
                    <a:pt x="64" y="173"/>
                    <a:pt x="64" y="173"/>
                    <a:pt x="64" y="173"/>
                  </a:cubicBezTo>
                  <a:cubicBezTo>
                    <a:pt x="59" y="175"/>
                    <a:pt x="53" y="177"/>
                    <a:pt x="48" y="180"/>
                  </a:cubicBezTo>
                  <a:cubicBezTo>
                    <a:pt x="47" y="180"/>
                    <a:pt x="46" y="180"/>
                    <a:pt x="45" y="180"/>
                  </a:cubicBezTo>
                  <a:cubicBezTo>
                    <a:pt x="45" y="180"/>
                    <a:pt x="45" y="180"/>
                    <a:pt x="45" y="180"/>
                  </a:cubicBezTo>
                  <a:cubicBezTo>
                    <a:pt x="44" y="180"/>
                    <a:pt x="44" y="180"/>
                    <a:pt x="44" y="180"/>
                  </a:cubicBezTo>
                  <a:cubicBezTo>
                    <a:pt x="43" y="180"/>
                    <a:pt x="43" y="180"/>
                    <a:pt x="43" y="180"/>
                  </a:cubicBezTo>
                  <a:cubicBezTo>
                    <a:pt x="42" y="182"/>
                    <a:pt x="42" y="182"/>
                    <a:pt x="42" y="182"/>
                  </a:cubicBezTo>
                  <a:cubicBezTo>
                    <a:pt x="40" y="187"/>
                    <a:pt x="39" y="193"/>
                    <a:pt x="38" y="198"/>
                  </a:cubicBezTo>
                  <a:cubicBezTo>
                    <a:pt x="37" y="198"/>
                    <a:pt x="37" y="198"/>
                    <a:pt x="37" y="198"/>
                  </a:cubicBezTo>
                  <a:cubicBezTo>
                    <a:pt x="36" y="198"/>
                    <a:pt x="35" y="197"/>
                    <a:pt x="35" y="197"/>
                  </a:cubicBezTo>
                  <a:cubicBezTo>
                    <a:pt x="34" y="196"/>
                    <a:pt x="34" y="195"/>
                    <a:pt x="34" y="194"/>
                  </a:cubicBezTo>
                  <a:cubicBezTo>
                    <a:pt x="33" y="191"/>
                    <a:pt x="32" y="189"/>
                    <a:pt x="32" y="186"/>
                  </a:cubicBezTo>
                  <a:cubicBezTo>
                    <a:pt x="32" y="185"/>
                    <a:pt x="32" y="185"/>
                    <a:pt x="32" y="185"/>
                  </a:cubicBezTo>
                  <a:cubicBezTo>
                    <a:pt x="32" y="185"/>
                    <a:pt x="32" y="185"/>
                    <a:pt x="32" y="185"/>
                  </a:cubicBezTo>
                  <a:cubicBezTo>
                    <a:pt x="33" y="183"/>
                    <a:pt x="36" y="177"/>
                    <a:pt x="37" y="174"/>
                  </a:cubicBezTo>
                  <a:cubicBezTo>
                    <a:pt x="37" y="173"/>
                    <a:pt x="37" y="173"/>
                    <a:pt x="37" y="173"/>
                  </a:cubicBezTo>
                  <a:cubicBezTo>
                    <a:pt x="38" y="173"/>
                    <a:pt x="38" y="172"/>
                    <a:pt x="39" y="172"/>
                  </a:cubicBezTo>
                  <a:cubicBezTo>
                    <a:pt x="42" y="170"/>
                    <a:pt x="45" y="169"/>
                    <a:pt x="47" y="167"/>
                  </a:cubicBezTo>
                  <a:cubicBezTo>
                    <a:pt x="50" y="166"/>
                    <a:pt x="53" y="164"/>
                    <a:pt x="56" y="162"/>
                  </a:cubicBezTo>
                  <a:cubicBezTo>
                    <a:pt x="54" y="159"/>
                    <a:pt x="54" y="159"/>
                    <a:pt x="54" y="159"/>
                  </a:cubicBezTo>
                  <a:cubicBezTo>
                    <a:pt x="51" y="161"/>
                    <a:pt x="49" y="163"/>
                    <a:pt x="46" y="164"/>
                  </a:cubicBezTo>
                  <a:cubicBezTo>
                    <a:pt x="43" y="165"/>
                    <a:pt x="40" y="167"/>
                    <a:pt x="37" y="169"/>
                  </a:cubicBezTo>
                  <a:cubicBezTo>
                    <a:pt x="36" y="169"/>
                    <a:pt x="35" y="170"/>
                    <a:pt x="35" y="171"/>
                  </a:cubicBezTo>
                  <a:cubicBezTo>
                    <a:pt x="34" y="171"/>
                    <a:pt x="34" y="172"/>
                    <a:pt x="34" y="173"/>
                  </a:cubicBezTo>
                  <a:cubicBezTo>
                    <a:pt x="33" y="174"/>
                    <a:pt x="31" y="178"/>
                    <a:pt x="30" y="181"/>
                  </a:cubicBezTo>
                  <a:moveTo>
                    <a:pt x="62" y="145"/>
                  </a:moveTo>
                  <a:cubicBezTo>
                    <a:pt x="61" y="145"/>
                    <a:pt x="60" y="145"/>
                    <a:pt x="59" y="145"/>
                  </a:cubicBezTo>
                  <a:cubicBezTo>
                    <a:pt x="66" y="144"/>
                    <a:pt x="72" y="143"/>
                    <a:pt x="79" y="141"/>
                  </a:cubicBezTo>
                  <a:cubicBezTo>
                    <a:pt x="79" y="141"/>
                    <a:pt x="79" y="141"/>
                    <a:pt x="79" y="141"/>
                  </a:cubicBezTo>
                  <a:cubicBezTo>
                    <a:pt x="80" y="141"/>
                    <a:pt x="80" y="141"/>
                    <a:pt x="80" y="141"/>
                  </a:cubicBezTo>
                  <a:cubicBezTo>
                    <a:pt x="80" y="142"/>
                    <a:pt x="80" y="142"/>
                    <a:pt x="80" y="142"/>
                  </a:cubicBezTo>
                  <a:cubicBezTo>
                    <a:pt x="80" y="142"/>
                    <a:pt x="80" y="142"/>
                    <a:pt x="80" y="142"/>
                  </a:cubicBezTo>
                  <a:cubicBezTo>
                    <a:pt x="80" y="142"/>
                    <a:pt x="80" y="142"/>
                    <a:pt x="79" y="143"/>
                  </a:cubicBezTo>
                  <a:cubicBezTo>
                    <a:pt x="79" y="143"/>
                    <a:pt x="78" y="143"/>
                    <a:pt x="77" y="143"/>
                  </a:cubicBezTo>
                  <a:cubicBezTo>
                    <a:pt x="73" y="145"/>
                    <a:pt x="68" y="145"/>
                    <a:pt x="62" y="145"/>
                  </a:cubicBezTo>
                  <a:moveTo>
                    <a:pt x="40" y="138"/>
                  </a:moveTo>
                  <a:cubicBezTo>
                    <a:pt x="40" y="137"/>
                    <a:pt x="40" y="137"/>
                    <a:pt x="40" y="137"/>
                  </a:cubicBezTo>
                  <a:cubicBezTo>
                    <a:pt x="40" y="138"/>
                    <a:pt x="40" y="138"/>
                    <a:pt x="40" y="138"/>
                  </a:cubicBezTo>
                  <a:cubicBezTo>
                    <a:pt x="40" y="138"/>
                    <a:pt x="40" y="138"/>
                    <a:pt x="40" y="138"/>
                  </a:cubicBezTo>
                  <a:moveTo>
                    <a:pt x="52" y="140"/>
                  </a:moveTo>
                  <a:cubicBezTo>
                    <a:pt x="56" y="140"/>
                    <a:pt x="61" y="139"/>
                    <a:pt x="66" y="139"/>
                  </a:cubicBezTo>
                  <a:cubicBezTo>
                    <a:pt x="70" y="138"/>
                    <a:pt x="75" y="138"/>
                    <a:pt x="79" y="137"/>
                  </a:cubicBezTo>
                  <a:cubicBezTo>
                    <a:pt x="79" y="137"/>
                    <a:pt x="79" y="137"/>
                    <a:pt x="79" y="137"/>
                  </a:cubicBezTo>
                  <a:cubicBezTo>
                    <a:pt x="70" y="140"/>
                    <a:pt x="61" y="142"/>
                    <a:pt x="52" y="142"/>
                  </a:cubicBezTo>
                  <a:cubicBezTo>
                    <a:pt x="52" y="142"/>
                    <a:pt x="52" y="142"/>
                    <a:pt x="52" y="142"/>
                  </a:cubicBezTo>
                  <a:cubicBezTo>
                    <a:pt x="49" y="142"/>
                    <a:pt x="47" y="142"/>
                    <a:pt x="44" y="141"/>
                  </a:cubicBezTo>
                  <a:cubicBezTo>
                    <a:pt x="43" y="141"/>
                    <a:pt x="43" y="141"/>
                    <a:pt x="43" y="141"/>
                  </a:cubicBezTo>
                  <a:cubicBezTo>
                    <a:pt x="43" y="141"/>
                    <a:pt x="43" y="141"/>
                    <a:pt x="43" y="141"/>
                  </a:cubicBezTo>
                  <a:cubicBezTo>
                    <a:pt x="43" y="141"/>
                    <a:pt x="43" y="141"/>
                    <a:pt x="43" y="141"/>
                  </a:cubicBezTo>
                  <a:cubicBezTo>
                    <a:pt x="43" y="140"/>
                    <a:pt x="43" y="139"/>
                    <a:pt x="43" y="139"/>
                  </a:cubicBezTo>
                  <a:cubicBezTo>
                    <a:pt x="46" y="140"/>
                    <a:pt x="49" y="140"/>
                    <a:pt x="52" y="140"/>
                  </a:cubicBezTo>
                  <a:moveTo>
                    <a:pt x="15" y="213"/>
                  </a:moveTo>
                  <a:cubicBezTo>
                    <a:pt x="14" y="210"/>
                    <a:pt x="12" y="206"/>
                    <a:pt x="10" y="202"/>
                  </a:cubicBezTo>
                  <a:cubicBezTo>
                    <a:pt x="8" y="198"/>
                    <a:pt x="6" y="194"/>
                    <a:pt x="5" y="190"/>
                  </a:cubicBezTo>
                  <a:cubicBezTo>
                    <a:pt x="4" y="188"/>
                    <a:pt x="4" y="186"/>
                    <a:pt x="4" y="185"/>
                  </a:cubicBezTo>
                  <a:cubicBezTo>
                    <a:pt x="4" y="184"/>
                    <a:pt x="4" y="183"/>
                    <a:pt x="4" y="183"/>
                  </a:cubicBezTo>
                  <a:cubicBezTo>
                    <a:pt x="4" y="182"/>
                    <a:pt x="5" y="181"/>
                    <a:pt x="5" y="180"/>
                  </a:cubicBezTo>
                  <a:cubicBezTo>
                    <a:pt x="6" y="179"/>
                    <a:pt x="7" y="178"/>
                    <a:pt x="7" y="177"/>
                  </a:cubicBezTo>
                  <a:cubicBezTo>
                    <a:pt x="14" y="163"/>
                    <a:pt x="18" y="152"/>
                    <a:pt x="25" y="138"/>
                  </a:cubicBezTo>
                  <a:cubicBezTo>
                    <a:pt x="25" y="137"/>
                    <a:pt x="27" y="136"/>
                    <a:pt x="28" y="135"/>
                  </a:cubicBezTo>
                  <a:cubicBezTo>
                    <a:pt x="29" y="134"/>
                    <a:pt x="31" y="134"/>
                    <a:pt x="32" y="134"/>
                  </a:cubicBezTo>
                  <a:cubicBezTo>
                    <a:pt x="32" y="134"/>
                    <a:pt x="32" y="134"/>
                    <a:pt x="32" y="134"/>
                  </a:cubicBezTo>
                  <a:cubicBezTo>
                    <a:pt x="33" y="134"/>
                    <a:pt x="33" y="134"/>
                    <a:pt x="33" y="134"/>
                  </a:cubicBezTo>
                  <a:cubicBezTo>
                    <a:pt x="34" y="134"/>
                    <a:pt x="35" y="136"/>
                    <a:pt x="36" y="137"/>
                  </a:cubicBezTo>
                  <a:cubicBezTo>
                    <a:pt x="37" y="138"/>
                    <a:pt x="37" y="140"/>
                    <a:pt x="37" y="142"/>
                  </a:cubicBezTo>
                  <a:cubicBezTo>
                    <a:pt x="37" y="142"/>
                    <a:pt x="37" y="142"/>
                    <a:pt x="37" y="142"/>
                  </a:cubicBezTo>
                  <a:cubicBezTo>
                    <a:pt x="37" y="142"/>
                    <a:pt x="37" y="143"/>
                    <a:pt x="37" y="144"/>
                  </a:cubicBezTo>
                  <a:cubicBezTo>
                    <a:pt x="36" y="147"/>
                    <a:pt x="35" y="154"/>
                    <a:pt x="32" y="161"/>
                  </a:cubicBezTo>
                  <a:cubicBezTo>
                    <a:pt x="30" y="168"/>
                    <a:pt x="28" y="174"/>
                    <a:pt x="25" y="178"/>
                  </a:cubicBezTo>
                  <a:cubicBezTo>
                    <a:pt x="25" y="179"/>
                    <a:pt x="25" y="179"/>
                    <a:pt x="25" y="179"/>
                  </a:cubicBezTo>
                  <a:cubicBezTo>
                    <a:pt x="25" y="180"/>
                    <a:pt x="25" y="180"/>
                    <a:pt x="25" y="180"/>
                  </a:cubicBezTo>
                  <a:cubicBezTo>
                    <a:pt x="27" y="182"/>
                    <a:pt x="28" y="184"/>
                    <a:pt x="28" y="187"/>
                  </a:cubicBezTo>
                  <a:cubicBezTo>
                    <a:pt x="29" y="189"/>
                    <a:pt x="29" y="192"/>
                    <a:pt x="30" y="195"/>
                  </a:cubicBezTo>
                  <a:cubicBezTo>
                    <a:pt x="30" y="196"/>
                    <a:pt x="31" y="198"/>
                    <a:pt x="32" y="199"/>
                  </a:cubicBezTo>
                  <a:cubicBezTo>
                    <a:pt x="33" y="201"/>
                    <a:pt x="35" y="201"/>
                    <a:pt x="36" y="202"/>
                  </a:cubicBezTo>
                  <a:cubicBezTo>
                    <a:pt x="39" y="202"/>
                    <a:pt x="42" y="204"/>
                    <a:pt x="44" y="206"/>
                  </a:cubicBezTo>
                  <a:cubicBezTo>
                    <a:pt x="46" y="208"/>
                    <a:pt x="47" y="211"/>
                    <a:pt x="47" y="213"/>
                  </a:cubicBezTo>
                  <a:cubicBezTo>
                    <a:pt x="47" y="215"/>
                    <a:pt x="47" y="215"/>
                    <a:pt x="47" y="215"/>
                  </a:cubicBezTo>
                  <a:cubicBezTo>
                    <a:pt x="49" y="215"/>
                    <a:pt x="49" y="215"/>
                    <a:pt x="49" y="215"/>
                  </a:cubicBezTo>
                  <a:cubicBezTo>
                    <a:pt x="50" y="215"/>
                    <a:pt x="52" y="215"/>
                    <a:pt x="53" y="215"/>
                  </a:cubicBezTo>
                  <a:cubicBezTo>
                    <a:pt x="57" y="215"/>
                    <a:pt x="61" y="215"/>
                    <a:pt x="65" y="213"/>
                  </a:cubicBezTo>
                  <a:cubicBezTo>
                    <a:pt x="67" y="213"/>
                    <a:pt x="68" y="212"/>
                    <a:pt x="70" y="211"/>
                  </a:cubicBezTo>
                  <a:cubicBezTo>
                    <a:pt x="72" y="209"/>
                    <a:pt x="72" y="207"/>
                    <a:pt x="72" y="204"/>
                  </a:cubicBezTo>
                  <a:cubicBezTo>
                    <a:pt x="72" y="202"/>
                    <a:pt x="72" y="200"/>
                    <a:pt x="71" y="198"/>
                  </a:cubicBezTo>
                  <a:cubicBezTo>
                    <a:pt x="70" y="191"/>
                    <a:pt x="67" y="184"/>
                    <a:pt x="67" y="177"/>
                  </a:cubicBezTo>
                  <a:cubicBezTo>
                    <a:pt x="67" y="175"/>
                    <a:pt x="68" y="172"/>
                    <a:pt x="69" y="169"/>
                  </a:cubicBezTo>
                  <a:cubicBezTo>
                    <a:pt x="70" y="165"/>
                    <a:pt x="72" y="162"/>
                    <a:pt x="74" y="160"/>
                  </a:cubicBezTo>
                  <a:cubicBezTo>
                    <a:pt x="76" y="158"/>
                    <a:pt x="77" y="158"/>
                    <a:pt x="79" y="158"/>
                  </a:cubicBezTo>
                  <a:cubicBezTo>
                    <a:pt x="79" y="158"/>
                    <a:pt x="79" y="158"/>
                    <a:pt x="79" y="158"/>
                  </a:cubicBezTo>
                  <a:cubicBezTo>
                    <a:pt x="81" y="158"/>
                    <a:pt x="82" y="158"/>
                    <a:pt x="83" y="159"/>
                  </a:cubicBezTo>
                  <a:cubicBezTo>
                    <a:pt x="84" y="160"/>
                    <a:pt x="85" y="161"/>
                    <a:pt x="85" y="162"/>
                  </a:cubicBezTo>
                  <a:cubicBezTo>
                    <a:pt x="85" y="162"/>
                    <a:pt x="85" y="162"/>
                    <a:pt x="85" y="162"/>
                  </a:cubicBezTo>
                  <a:cubicBezTo>
                    <a:pt x="85" y="164"/>
                    <a:pt x="85" y="166"/>
                    <a:pt x="85" y="169"/>
                  </a:cubicBezTo>
                  <a:cubicBezTo>
                    <a:pt x="85" y="178"/>
                    <a:pt x="86" y="188"/>
                    <a:pt x="89" y="197"/>
                  </a:cubicBezTo>
                  <a:cubicBezTo>
                    <a:pt x="94" y="213"/>
                    <a:pt x="98" y="220"/>
                    <a:pt x="102" y="235"/>
                  </a:cubicBezTo>
                  <a:cubicBezTo>
                    <a:pt x="102" y="239"/>
                    <a:pt x="103" y="241"/>
                    <a:pt x="103" y="244"/>
                  </a:cubicBezTo>
                  <a:cubicBezTo>
                    <a:pt x="103" y="250"/>
                    <a:pt x="101" y="255"/>
                    <a:pt x="98" y="259"/>
                  </a:cubicBezTo>
                  <a:cubicBezTo>
                    <a:pt x="96" y="263"/>
                    <a:pt x="93" y="267"/>
                    <a:pt x="92" y="272"/>
                  </a:cubicBezTo>
                  <a:cubicBezTo>
                    <a:pt x="92" y="272"/>
                    <a:pt x="92" y="272"/>
                    <a:pt x="92" y="272"/>
                  </a:cubicBezTo>
                  <a:cubicBezTo>
                    <a:pt x="92" y="275"/>
                    <a:pt x="92" y="278"/>
                    <a:pt x="92" y="281"/>
                  </a:cubicBezTo>
                  <a:cubicBezTo>
                    <a:pt x="91" y="281"/>
                    <a:pt x="91" y="282"/>
                    <a:pt x="91" y="283"/>
                  </a:cubicBezTo>
                  <a:cubicBezTo>
                    <a:pt x="92" y="283"/>
                    <a:pt x="92" y="283"/>
                    <a:pt x="92" y="283"/>
                  </a:cubicBezTo>
                  <a:cubicBezTo>
                    <a:pt x="91" y="286"/>
                    <a:pt x="91" y="288"/>
                    <a:pt x="91" y="291"/>
                  </a:cubicBezTo>
                  <a:cubicBezTo>
                    <a:pt x="95" y="291"/>
                    <a:pt x="95" y="291"/>
                    <a:pt x="95" y="291"/>
                  </a:cubicBezTo>
                  <a:cubicBezTo>
                    <a:pt x="95" y="289"/>
                    <a:pt x="95" y="286"/>
                    <a:pt x="95" y="284"/>
                  </a:cubicBezTo>
                  <a:cubicBezTo>
                    <a:pt x="97" y="284"/>
                    <a:pt x="98" y="285"/>
                    <a:pt x="99" y="286"/>
                  </a:cubicBezTo>
                  <a:cubicBezTo>
                    <a:pt x="100" y="287"/>
                    <a:pt x="100" y="288"/>
                    <a:pt x="100" y="289"/>
                  </a:cubicBezTo>
                  <a:cubicBezTo>
                    <a:pt x="100" y="290"/>
                    <a:pt x="99" y="291"/>
                    <a:pt x="98" y="292"/>
                  </a:cubicBezTo>
                  <a:cubicBezTo>
                    <a:pt x="96" y="294"/>
                    <a:pt x="93" y="295"/>
                    <a:pt x="90" y="296"/>
                  </a:cubicBezTo>
                  <a:cubicBezTo>
                    <a:pt x="87" y="297"/>
                    <a:pt x="84" y="298"/>
                    <a:pt x="82" y="298"/>
                  </a:cubicBezTo>
                  <a:cubicBezTo>
                    <a:pt x="79" y="299"/>
                    <a:pt x="77" y="299"/>
                    <a:pt x="74" y="299"/>
                  </a:cubicBezTo>
                  <a:cubicBezTo>
                    <a:pt x="74" y="299"/>
                    <a:pt x="74" y="299"/>
                    <a:pt x="74" y="299"/>
                  </a:cubicBezTo>
                  <a:cubicBezTo>
                    <a:pt x="70" y="299"/>
                    <a:pt x="66" y="298"/>
                    <a:pt x="61" y="298"/>
                  </a:cubicBezTo>
                  <a:cubicBezTo>
                    <a:pt x="48" y="297"/>
                    <a:pt x="41" y="294"/>
                    <a:pt x="38" y="292"/>
                  </a:cubicBezTo>
                  <a:cubicBezTo>
                    <a:pt x="37" y="292"/>
                    <a:pt x="36" y="291"/>
                    <a:pt x="36" y="290"/>
                  </a:cubicBezTo>
                  <a:cubicBezTo>
                    <a:pt x="36" y="290"/>
                    <a:pt x="36" y="289"/>
                    <a:pt x="36" y="288"/>
                  </a:cubicBezTo>
                  <a:cubicBezTo>
                    <a:pt x="36" y="288"/>
                    <a:pt x="36" y="288"/>
                    <a:pt x="36" y="288"/>
                  </a:cubicBezTo>
                  <a:cubicBezTo>
                    <a:pt x="36" y="287"/>
                    <a:pt x="36" y="287"/>
                    <a:pt x="36" y="287"/>
                  </a:cubicBezTo>
                  <a:cubicBezTo>
                    <a:pt x="37" y="287"/>
                    <a:pt x="38" y="286"/>
                    <a:pt x="40" y="285"/>
                  </a:cubicBezTo>
                  <a:cubicBezTo>
                    <a:pt x="40" y="286"/>
                    <a:pt x="40" y="286"/>
                    <a:pt x="40" y="286"/>
                  </a:cubicBezTo>
                  <a:cubicBezTo>
                    <a:pt x="40" y="288"/>
                    <a:pt x="40" y="289"/>
                    <a:pt x="40" y="291"/>
                  </a:cubicBezTo>
                  <a:cubicBezTo>
                    <a:pt x="44" y="291"/>
                    <a:pt x="44" y="291"/>
                    <a:pt x="44" y="291"/>
                  </a:cubicBezTo>
                  <a:cubicBezTo>
                    <a:pt x="44" y="290"/>
                    <a:pt x="44" y="288"/>
                    <a:pt x="44" y="286"/>
                  </a:cubicBezTo>
                  <a:cubicBezTo>
                    <a:pt x="44" y="281"/>
                    <a:pt x="44" y="276"/>
                    <a:pt x="43" y="271"/>
                  </a:cubicBezTo>
                  <a:cubicBezTo>
                    <a:pt x="43" y="271"/>
                    <a:pt x="43" y="271"/>
                    <a:pt x="43" y="271"/>
                  </a:cubicBezTo>
                  <a:cubicBezTo>
                    <a:pt x="40" y="272"/>
                    <a:pt x="40" y="272"/>
                    <a:pt x="40" y="272"/>
                  </a:cubicBezTo>
                  <a:cubicBezTo>
                    <a:pt x="43" y="271"/>
                    <a:pt x="43" y="271"/>
                    <a:pt x="43" y="271"/>
                  </a:cubicBezTo>
                  <a:cubicBezTo>
                    <a:pt x="43" y="271"/>
                    <a:pt x="43" y="271"/>
                    <a:pt x="43" y="271"/>
                  </a:cubicBezTo>
                  <a:cubicBezTo>
                    <a:pt x="38" y="264"/>
                    <a:pt x="34" y="257"/>
                    <a:pt x="30" y="251"/>
                  </a:cubicBezTo>
                  <a:cubicBezTo>
                    <a:pt x="26" y="245"/>
                    <a:pt x="24" y="241"/>
                    <a:pt x="23" y="239"/>
                  </a:cubicBezTo>
                  <a:cubicBezTo>
                    <a:pt x="21" y="237"/>
                    <a:pt x="21" y="235"/>
                    <a:pt x="20" y="232"/>
                  </a:cubicBezTo>
                  <a:cubicBezTo>
                    <a:pt x="20" y="233"/>
                    <a:pt x="21" y="234"/>
                    <a:pt x="21" y="235"/>
                  </a:cubicBezTo>
                  <a:cubicBezTo>
                    <a:pt x="21" y="235"/>
                    <a:pt x="21" y="235"/>
                    <a:pt x="21" y="235"/>
                  </a:cubicBezTo>
                  <a:cubicBezTo>
                    <a:pt x="22" y="235"/>
                    <a:pt x="22" y="235"/>
                    <a:pt x="22" y="235"/>
                  </a:cubicBezTo>
                  <a:cubicBezTo>
                    <a:pt x="25" y="238"/>
                    <a:pt x="25" y="238"/>
                    <a:pt x="25" y="238"/>
                  </a:cubicBezTo>
                  <a:cubicBezTo>
                    <a:pt x="25" y="234"/>
                    <a:pt x="25" y="234"/>
                    <a:pt x="25" y="234"/>
                  </a:cubicBezTo>
                  <a:cubicBezTo>
                    <a:pt x="24" y="234"/>
                    <a:pt x="24" y="234"/>
                    <a:pt x="24" y="234"/>
                  </a:cubicBezTo>
                  <a:cubicBezTo>
                    <a:pt x="24" y="233"/>
                    <a:pt x="24" y="233"/>
                    <a:pt x="24" y="233"/>
                  </a:cubicBezTo>
                  <a:cubicBezTo>
                    <a:pt x="24" y="233"/>
                    <a:pt x="24" y="233"/>
                    <a:pt x="24" y="233"/>
                  </a:cubicBezTo>
                  <a:cubicBezTo>
                    <a:pt x="24" y="233"/>
                    <a:pt x="24" y="233"/>
                    <a:pt x="24" y="233"/>
                  </a:cubicBezTo>
                  <a:cubicBezTo>
                    <a:pt x="24" y="233"/>
                    <a:pt x="24" y="233"/>
                    <a:pt x="24" y="233"/>
                  </a:cubicBezTo>
                  <a:cubicBezTo>
                    <a:pt x="24" y="233"/>
                    <a:pt x="24" y="233"/>
                    <a:pt x="24" y="233"/>
                  </a:cubicBezTo>
                  <a:cubicBezTo>
                    <a:pt x="21" y="226"/>
                    <a:pt x="18" y="220"/>
                    <a:pt x="15" y="214"/>
                  </a:cubicBezTo>
                  <a:cubicBezTo>
                    <a:pt x="15" y="213"/>
                    <a:pt x="15" y="213"/>
                    <a:pt x="15" y="213"/>
                  </a:cubicBezTo>
                  <a:cubicBezTo>
                    <a:pt x="15" y="213"/>
                    <a:pt x="15" y="213"/>
                    <a:pt x="15" y="213"/>
                  </a:cubicBezTo>
                  <a:moveTo>
                    <a:pt x="44" y="133"/>
                  </a:moveTo>
                  <a:cubicBezTo>
                    <a:pt x="45" y="133"/>
                    <a:pt x="45" y="133"/>
                    <a:pt x="45" y="133"/>
                  </a:cubicBezTo>
                  <a:cubicBezTo>
                    <a:pt x="45" y="133"/>
                    <a:pt x="45" y="133"/>
                    <a:pt x="45" y="133"/>
                  </a:cubicBezTo>
                  <a:cubicBezTo>
                    <a:pt x="57" y="133"/>
                    <a:pt x="68" y="131"/>
                    <a:pt x="80" y="129"/>
                  </a:cubicBezTo>
                  <a:cubicBezTo>
                    <a:pt x="79" y="130"/>
                    <a:pt x="79" y="130"/>
                    <a:pt x="79" y="130"/>
                  </a:cubicBezTo>
                  <a:cubicBezTo>
                    <a:pt x="79" y="131"/>
                    <a:pt x="78" y="132"/>
                    <a:pt x="78" y="133"/>
                  </a:cubicBezTo>
                  <a:cubicBezTo>
                    <a:pt x="78" y="133"/>
                    <a:pt x="78" y="133"/>
                    <a:pt x="78" y="133"/>
                  </a:cubicBezTo>
                  <a:cubicBezTo>
                    <a:pt x="74" y="134"/>
                    <a:pt x="70" y="135"/>
                    <a:pt x="65" y="135"/>
                  </a:cubicBezTo>
                  <a:cubicBezTo>
                    <a:pt x="61" y="136"/>
                    <a:pt x="56" y="136"/>
                    <a:pt x="52" y="136"/>
                  </a:cubicBezTo>
                  <a:cubicBezTo>
                    <a:pt x="52" y="136"/>
                    <a:pt x="52" y="136"/>
                    <a:pt x="52" y="136"/>
                  </a:cubicBezTo>
                  <a:cubicBezTo>
                    <a:pt x="52" y="136"/>
                    <a:pt x="52" y="136"/>
                    <a:pt x="52" y="136"/>
                  </a:cubicBezTo>
                  <a:cubicBezTo>
                    <a:pt x="49" y="136"/>
                    <a:pt x="46" y="136"/>
                    <a:pt x="44" y="135"/>
                  </a:cubicBezTo>
                  <a:cubicBezTo>
                    <a:pt x="44" y="135"/>
                    <a:pt x="44" y="135"/>
                    <a:pt x="44" y="135"/>
                  </a:cubicBezTo>
                  <a:cubicBezTo>
                    <a:pt x="43" y="135"/>
                    <a:pt x="43" y="135"/>
                    <a:pt x="43" y="135"/>
                  </a:cubicBezTo>
                  <a:cubicBezTo>
                    <a:pt x="43" y="134"/>
                    <a:pt x="43" y="134"/>
                    <a:pt x="43" y="133"/>
                  </a:cubicBezTo>
                  <a:cubicBezTo>
                    <a:pt x="44" y="133"/>
                    <a:pt x="44" y="133"/>
                    <a:pt x="44" y="133"/>
                  </a:cubicBezTo>
                  <a:moveTo>
                    <a:pt x="48" y="126"/>
                  </a:moveTo>
                  <a:cubicBezTo>
                    <a:pt x="49" y="126"/>
                    <a:pt x="50" y="126"/>
                    <a:pt x="51" y="125"/>
                  </a:cubicBezTo>
                  <a:cubicBezTo>
                    <a:pt x="60" y="125"/>
                    <a:pt x="70" y="124"/>
                    <a:pt x="79" y="124"/>
                  </a:cubicBezTo>
                  <a:cubicBezTo>
                    <a:pt x="79" y="124"/>
                    <a:pt x="79" y="124"/>
                    <a:pt x="79" y="124"/>
                  </a:cubicBezTo>
                  <a:cubicBezTo>
                    <a:pt x="79" y="125"/>
                    <a:pt x="79" y="125"/>
                    <a:pt x="78" y="125"/>
                  </a:cubicBezTo>
                  <a:cubicBezTo>
                    <a:pt x="78" y="126"/>
                    <a:pt x="78" y="126"/>
                    <a:pt x="78" y="126"/>
                  </a:cubicBezTo>
                  <a:cubicBezTo>
                    <a:pt x="78" y="126"/>
                    <a:pt x="78" y="126"/>
                    <a:pt x="78" y="126"/>
                  </a:cubicBezTo>
                  <a:cubicBezTo>
                    <a:pt x="67" y="127"/>
                    <a:pt x="56" y="129"/>
                    <a:pt x="45" y="130"/>
                  </a:cubicBezTo>
                  <a:cubicBezTo>
                    <a:pt x="45" y="130"/>
                    <a:pt x="45" y="130"/>
                    <a:pt x="45" y="130"/>
                  </a:cubicBezTo>
                  <a:cubicBezTo>
                    <a:pt x="44" y="130"/>
                    <a:pt x="44" y="130"/>
                    <a:pt x="44" y="130"/>
                  </a:cubicBezTo>
                  <a:cubicBezTo>
                    <a:pt x="44" y="130"/>
                    <a:pt x="44" y="130"/>
                    <a:pt x="44" y="130"/>
                  </a:cubicBezTo>
                  <a:cubicBezTo>
                    <a:pt x="43" y="129"/>
                    <a:pt x="43" y="129"/>
                    <a:pt x="43" y="129"/>
                  </a:cubicBezTo>
                  <a:cubicBezTo>
                    <a:pt x="43" y="129"/>
                    <a:pt x="43" y="129"/>
                    <a:pt x="43" y="129"/>
                  </a:cubicBezTo>
                  <a:cubicBezTo>
                    <a:pt x="43" y="129"/>
                    <a:pt x="43" y="129"/>
                    <a:pt x="43" y="129"/>
                  </a:cubicBezTo>
                  <a:cubicBezTo>
                    <a:pt x="43" y="129"/>
                    <a:pt x="43" y="128"/>
                    <a:pt x="43" y="128"/>
                  </a:cubicBezTo>
                  <a:cubicBezTo>
                    <a:pt x="43" y="127"/>
                    <a:pt x="43" y="126"/>
                    <a:pt x="43" y="125"/>
                  </a:cubicBezTo>
                  <a:cubicBezTo>
                    <a:pt x="44" y="125"/>
                    <a:pt x="46" y="126"/>
                    <a:pt x="48" y="126"/>
                  </a:cubicBezTo>
                  <a:moveTo>
                    <a:pt x="62" y="119"/>
                  </a:moveTo>
                  <a:cubicBezTo>
                    <a:pt x="66" y="119"/>
                    <a:pt x="69" y="119"/>
                    <a:pt x="73" y="118"/>
                  </a:cubicBezTo>
                  <a:cubicBezTo>
                    <a:pt x="75" y="118"/>
                    <a:pt x="77" y="118"/>
                    <a:pt x="79" y="117"/>
                  </a:cubicBezTo>
                  <a:cubicBezTo>
                    <a:pt x="79" y="118"/>
                    <a:pt x="79" y="119"/>
                    <a:pt x="79" y="120"/>
                  </a:cubicBezTo>
                  <a:cubicBezTo>
                    <a:pt x="79" y="120"/>
                    <a:pt x="79" y="120"/>
                    <a:pt x="79" y="120"/>
                  </a:cubicBezTo>
                  <a:cubicBezTo>
                    <a:pt x="70" y="121"/>
                    <a:pt x="60" y="121"/>
                    <a:pt x="51" y="122"/>
                  </a:cubicBezTo>
                  <a:cubicBezTo>
                    <a:pt x="50" y="122"/>
                    <a:pt x="49" y="122"/>
                    <a:pt x="48" y="122"/>
                  </a:cubicBezTo>
                  <a:cubicBezTo>
                    <a:pt x="48" y="122"/>
                    <a:pt x="48" y="122"/>
                    <a:pt x="48" y="122"/>
                  </a:cubicBezTo>
                  <a:cubicBezTo>
                    <a:pt x="46" y="122"/>
                    <a:pt x="44" y="122"/>
                    <a:pt x="42" y="121"/>
                  </a:cubicBezTo>
                  <a:cubicBezTo>
                    <a:pt x="42" y="121"/>
                    <a:pt x="42" y="120"/>
                    <a:pt x="42" y="120"/>
                  </a:cubicBezTo>
                  <a:cubicBezTo>
                    <a:pt x="42" y="119"/>
                    <a:pt x="42" y="119"/>
                    <a:pt x="42" y="118"/>
                  </a:cubicBezTo>
                  <a:cubicBezTo>
                    <a:pt x="43" y="118"/>
                    <a:pt x="43" y="118"/>
                    <a:pt x="43" y="118"/>
                  </a:cubicBezTo>
                  <a:cubicBezTo>
                    <a:pt x="43" y="118"/>
                    <a:pt x="43" y="118"/>
                    <a:pt x="43" y="118"/>
                  </a:cubicBezTo>
                  <a:cubicBezTo>
                    <a:pt x="49" y="118"/>
                    <a:pt x="56" y="119"/>
                    <a:pt x="62" y="119"/>
                  </a:cubicBezTo>
                  <a:moveTo>
                    <a:pt x="57" y="115"/>
                  </a:moveTo>
                  <a:cubicBezTo>
                    <a:pt x="55" y="115"/>
                    <a:pt x="53" y="115"/>
                    <a:pt x="51" y="115"/>
                  </a:cubicBezTo>
                  <a:cubicBezTo>
                    <a:pt x="53" y="114"/>
                    <a:pt x="55" y="114"/>
                    <a:pt x="57" y="114"/>
                  </a:cubicBezTo>
                  <a:cubicBezTo>
                    <a:pt x="57" y="115"/>
                    <a:pt x="57" y="115"/>
                    <a:pt x="57" y="115"/>
                  </a:cubicBezTo>
                  <a:cubicBezTo>
                    <a:pt x="57" y="115"/>
                    <a:pt x="57" y="115"/>
                    <a:pt x="57" y="115"/>
                  </a:cubicBezTo>
                  <a:moveTo>
                    <a:pt x="70" y="115"/>
                  </a:moveTo>
                  <a:cubicBezTo>
                    <a:pt x="70" y="114"/>
                    <a:pt x="70" y="114"/>
                    <a:pt x="70" y="114"/>
                  </a:cubicBezTo>
                  <a:cubicBezTo>
                    <a:pt x="70" y="114"/>
                    <a:pt x="70" y="114"/>
                    <a:pt x="70" y="114"/>
                  </a:cubicBezTo>
                  <a:cubicBezTo>
                    <a:pt x="73" y="114"/>
                    <a:pt x="75" y="114"/>
                    <a:pt x="77" y="114"/>
                  </a:cubicBezTo>
                  <a:cubicBezTo>
                    <a:pt x="75" y="115"/>
                    <a:pt x="74" y="115"/>
                    <a:pt x="72" y="115"/>
                  </a:cubicBezTo>
                  <a:cubicBezTo>
                    <a:pt x="72" y="115"/>
                    <a:pt x="71" y="115"/>
                    <a:pt x="70" y="115"/>
                  </a:cubicBezTo>
                  <a:moveTo>
                    <a:pt x="62" y="115"/>
                  </a:moveTo>
                  <a:cubicBezTo>
                    <a:pt x="62" y="115"/>
                    <a:pt x="61" y="115"/>
                    <a:pt x="60" y="115"/>
                  </a:cubicBezTo>
                  <a:cubicBezTo>
                    <a:pt x="60" y="115"/>
                    <a:pt x="60" y="115"/>
                    <a:pt x="60" y="115"/>
                  </a:cubicBezTo>
                  <a:cubicBezTo>
                    <a:pt x="60" y="114"/>
                    <a:pt x="60" y="114"/>
                    <a:pt x="60" y="114"/>
                  </a:cubicBezTo>
                  <a:cubicBezTo>
                    <a:pt x="61" y="113"/>
                    <a:pt x="62" y="113"/>
                    <a:pt x="63" y="113"/>
                  </a:cubicBezTo>
                  <a:cubicBezTo>
                    <a:pt x="63" y="113"/>
                    <a:pt x="63" y="113"/>
                    <a:pt x="63" y="113"/>
                  </a:cubicBezTo>
                  <a:cubicBezTo>
                    <a:pt x="65" y="113"/>
                    <a:pt x="66" y="114"/>
                    <a:pt x="67" y="114"/>
                  </a:cubicBezTo>
                  <a:cubicBezTo>
                    <a:pt x="67" y="114"/>
                    <a:pt x="67" y="114"/>
                    <a:pt x="67" y="114"/>
                  </a:cubicBezTo>
                  <a:cubicBezTo>
                    <a:pt x="67" y="115"/>
                    <a:pt x="67" y="115"/>
                    <a:pt x="67" y="115"/>
                  </a:cubicBezTo>
                  <a:cubicBezTo>
                    <a:pt x="66" y="115"/>
                    <a:pt x="64" y="115"/>
                    <a:pt x="62" y="115"/>
                  </a:cubicBezTo>
                  <a:moveTo>
                    <a:pt x="60" y="110"/>
                  </a:moveTo>
                  <a:cubicBezTo>
                    <a:pt x="60" y="99"/>
                    <a:pt x="59" y="88"/>
                    <a:pt x="58" y="77"/>
                  </a:cubicBezTo>
                  <a:cubicBezTo>
                    <a:pt x="58" y="77"/>
                    <a:pt x="58" y="77"/>
                    <a:pt x="58" y="77"/>
                  </a:cubicBezTo>
                  <a:cubicBezTo>
                    <a:pt x="60" y="76"/>
                    <a:pt x="62" y="75"/>
                    <a:pt x="63" y="74"/>
                  </a:cubicBezTo>
                  <a:cubicBezTo>
                    <a:pt x="63" y="73"/>
                    <a:pt x="63" y="73"/>
                    <a:pt x="64" y="72"/>
                  </a:cubicBezTo>
                  <a:cubicBezTo>
                    <a:pt x="64" y="72"/>
                    <a:pt x="64" y="72"/>
                    <a:pt x="64" y="72"/>
                  </a:cubicBezTo>
                  <a:cubicBezTo>
                    <a:pt x="65" y="74"/>
                    <a:pt x="67" y="74"/>
                    <a:pt x="69" y="75"/>
                  </a:cubicBezTo>
                  <a:cubicBezTo>
                    <a:pt x="67" y="84"/>
                    <a:pt x="67" y="94"/>
                    <a:pt x="67" y="103"/>
                  </a:cubicBezTo>
                  <a:cubicBezTo>
                    <a:pt x="67" y="105"/>
                    <a:pt x="67" y="108"/>
                    <a:pt x="67" y="110"/>
                  </a:cubicBezTo>
                  <a:cubicBezTo>
                    <a:pt x="66" y="110"/>
                    <a:pt x="65" y="110"/>
                    <a:pt x="63" y="110"/>
                  </a:cubicBezTo>
                  <a:cubicBezTo>
                    <a:pt x="62" y="110"/>
                    <a:pt x="61" y="110"/>
                    <a:pt x="60" y="110"/>
                  </a:cubicBezTo>
                  <a:moveTo>
                    <a:pt x="74" y="70"/>
                  </a:moveTo>
                  <a:cubicBezTo>
                    <a:pt x="75" y="62"/>
                    <a:pt x="77" y="55"/>
                    <a:pt x="80" y="47"/>
                  </a:cubicBezTo>
                  <a:cubicBezTo>
                    <a:pt x="80" y="46"/>
                    <a:pt x="81" y="45"/>
                    <a:pt x="81" y="44"/>
                  </a:cubicBezTo>
                  <a:cubicBezTo>
                    <a:pt x="82" y="44"/>
                    <a:pt x="82" y="44"/>
                    <a:pt x="82" y="44"/>
                  </a:cubicBezTo>
                  <a:cubicBezTo>
                    <a:pt x="83" y="44"/>
                    <a:pt x="83" y="44"/>
                    <a:pt x="83" y="44"/>
                  </a:cubicBezTo>
                  <a:cubicBezTo>
                    <a:pt x="83" y="44"/>
                    <a:pt x="83" y="45"/>
                    <a:pt x="83" y="46"/>
                  </a:cubicBezTo>
                  <a:cubicBezTo>
                    <a:pt x="83" y="46"/>
                    <a:pt x="83" y="46"/>
                    <a:pt x="83" y="46"/>
                  </a:cubicBezTo>
                  <a:cubicBezTo>
                    <a:pt x="83" y="52"/>
                    <a:pt x="81" y="59"/>
                    <a:pt x="78" y="65"/>
                  </a:cubicBezTo>
                  <a:cubicBezTo>
                    <a:pt x="77" y="67"/>
                    <a:pt x="75" y="69"/>
                    <a:pt x="74" y="70"/>
                  </a:cubicBezTo>
                  <a:moveTo>
                    <a:pt x="53" y="72"/>
                  </a:moveTo>
                  <a:cubicBezTo>
                    <a:pt x="53" y="71"/>
                    <a:pt x="52" y="71"/>
                    <a:pt x="51" y="71"/>
                  </a:cubicBezTo>
                  <a:cubicBezTo>
                    <a:pt x="46" y="66"/>
                    <a:pt x="42" y="60"/>
                    <a:pt x="38" y="54"/>
                  </a:cubicBezTo>
                  <a:cubicBezTo>
                    <a:pt x="37" y="52"/>
                    <a:pt x="36" y="50"/>
                    <a:pt x="36" y="48"/>
                  </a:cubicBezTo>
                  <a:cubicBezTo>
                    <a:pt x="36" y="48"/>
                    <a:pt x="36" y="48"/>
                    <a:pt x="36" y="48"/>
                  </a:cubicBezTo>
                  <a:cubicBezTo>
                    <a:pt x="36" y="46"/>
                    <a:pt x="37" y="44"/>
                    <a:pt x="39" y="43"/>
                  </a:cubicBezTo>
                  <a:cubicBezTo>
                    <a:pt x="40" y="43"/>
                    <a:pt x="41" y="42"/>
                    <a:pt x="42" y="42"/>
                  </a:cubicBezTo>
                  <a:cubicBezTo>
                    <a:pt x="42" y="42"/>
                    <a:pt x="42" y="42"/>
                    <a:pt x="42" y="42"/>
                  </a:cubicBezTo>
                  <a:cubicBezTo>
                    <a:pt x="42" y="42"/>
                    <a:pt x="42" y="42"/>
                    <a:pt x="42" y="42"/>
                  </a:cubicBezTo>
                  <a:cubicBezTo>
                    <a:pt x="43" y="42"/>
                    <a:pt x="43" y="43"/>
                    <a:pt x="44" y="43"/>
                  </a:cubicBezTo>
                  <a:cubicBezTo>
                    <a:pt x="46" y="44"/>
                    <a:pt x="47" y="46"/>
                    <a:pt x="48" y="49"/>
                  </a:cubicBezTo>
                  <a:cubicBezTo>
                    <a:pt x="50" y="57"/>
                    <a:pt x="52" y="64"/>
                    <a:pt x="53" y="72"/>
                  </a:cubicBezTo>
                  <a:moveTo>
                    <a:pt x="64" y="63"/>
                  </a:moveTo>
                  <a:cubicBezTo>
                    <a:pt x="63" y="60"/>
                    <a:pt x="63" y="57"/>
                    <a:pt x="63" y="54"/>
                  </a:cubicBezTo>
                  <a:cubicBezTo>
                    <a:pt x="63" y="51"/>
                    <a:pt x="64" y="47"/>
                    <a:pt x="64" y="43"/>
                  </a:cubicBezTo>
                  <a:cubicBezTo>
                    <a:pt x="65" y="43"/>
                    <a:pt x="65" y="42"/>
                    <a:pt x="65" y="42"/>
                  </a:cubicBezTo>
                  <a:cubicBezTo>
                    <a:pt x="65" y="41"/>
                    <a:pt x="66" y="41"/>
                    <a:pt x="66" y="41"/>
                  </a:cubicBezTo>
                  <a:cubicBezTo>
                    <a:pt x="66" y="41"/>
                    <a:pt x="66" y="41"/>
                    <a:pt x="66" y="41"/>
                  </a:cubicBezTo>
                  <a:cubicBezTo>
                    <a:pt x="66" y="41"/>
                    <a:pt x="66" y="41"/>
                    <a:pt x="66" y="41"/>
                  </a:cubicBezTo>
                  <a:cubicBezTo>
                    <a:pt x="67" y="41"/>
                    <a:pt x="68" y="41"/>
                    <a:pt x="68" y="42"/>
                  </a:cubicBezTo>
                  <a:cubicBezTo>
                    <a:pt x="68" y="43"/>
                    <a:pt x="69" y="43"/>
                    <a:pt x="69" y="44"/>
                  </a:cubicBezTo>
                  <a:cubicBezTo>
                    <a:pt x="69" y="45"/>
                    <a:pt x="68" y="46"/>
                    <a:pt x="68" y="47"/>
                  </a:cubicBezTo>
                  <a:cubicBezTo>
                    <a:pt x="68" y="52"/>
                    <a:pt x="66" y="58"/>
                    <a:pt x="64" y="63"/>
                  </a:cubicBezTo>
                  <a:moveTo>
                    <a:pt x="41" y="114"/>
                  </a:moveTo>
                  <a:cubicBezTo>
                    <a:pt x="41" y="113"/>
                    <a:pt x="41" y="113"/>
                    <a:pt x="41" y="113"/>
                  </a:cubicBezTo>
                  <a:cubicBezTo>
                    <a:pt x="38" y="110"/>
                    <a:pt x="37" y="107"/>
                    <a:pt x="36" y="104"/>
                  </a:cubicBezTo>
                  <a:cubicBezTo>
                    <a:pt x="36" y="102"/>
                    <a:pt x="36" y="100"/>
                    <a:pt x="36" y="98"/>
                  </a:cubicBezTo>
                  <a:cubicBezTo>
                    <a:pt x="35" y="93"/>
                    <a:pt x="33" y="89"/>
                    <a:pt x="30" y="85"/>
                  </a:cubicBezTo>
                  <a:cubicBezTo>
                    <a:pt x="28" y="81"/>
                    <a:pt x="25" y="78"/>
                    <a:pt x="23" y="73"/>
                  </a:cubicBezTo>
                  <a:cubicBezTo>
                    <a:pt x="20" y="66"/>
                    <a:pt x="18" y="59"/>
                    <a:pt x="18" y="51"/>
                  </a:cubicBezTo>
                  <a:cubicBezTo>
                    <a:pt x="18" y="39"/>
                    <a:pt x="22" y="27"/>
                    <a:pt x="29" y="18"/>
                  </a:cubicBezTo>
                  <a:cubicBezTo>
                    <a:pt x="36" y="10"/>
                    <a:pt x="47" y="4"/>
                    <a:pt x="60" y="4"/>
                  </a:cubicBezTo>
                  <a:cubicBezTo>
                    <a:pt x="61" y="4"/>
                    <a:pt x="61" y="4"/>
                    <a:pt x="62" y="4"/>
                  </a:cubicBezTo>
                  <a:cubicBezTo>
                    <a:pt x="79" y="5"/>
                    <a:pt x="89" y="10"/>
                    <a:pt x="96" y="18"/>
                  </a:cubicBezTo>
                  <a:cubicBezTo>
                    <a:pt x="103" y="26"/>
                    <a:pt x="105" y="37"/>
                    <a:pt x="105" y="47"/>
                  </a:cubicBezTo>
                  <a:cubicBezTo>
                    <a:pt x="105" y="59"/>
                    <a:pt x="101" y="72"/>
                    <a:pt x="96" y="78"/>
                  </a:cubicBezTo>
                  <a:cubicBezTo>
                    <a:pt x="90" y="86"/>
                    <a:pt x="89" y="91"/>
                    <a:pt x="88" y="97"/>
                  </a:cubicBezTo>
                  <a:cubicBezTo>
                    <a:pt x="86" y="100"/>
                    <a:pt x="86" y="103"/>
                    <a:pt x="85" y="106"/>
                  </a:cubicBezTo>
                  <a:cubicBezTo>
                    <a:pt x="85" y="108"/>
                    <a:pt x="84" y="110"/>
                    <a:pt x="82" y="112"/>
                  </a:cubicBezTo>
                  <a:cubicBezTo>
                    <a:pt x="82" y="112"/>
                    <a:pt x="82" y="112"/>
                    <a:pt x="81" y="111"/>
                  </a:cubicBezTo>
                  <a:cubicBezTo>
                    <a:pt x="81" y="111"/>
                    <a:pt x="81" y="111"/>
                    <a:pt x="80" y="111"/>
                  </a:cubicBezTo>
                  <a:cubicBezTo>
                    <a:pt x="77" y="111"/>
                    <a:pt x="74" y="110"/>
                    <a:pt x="70" y="110"/>
                  </a:cubicBezTo>
                  <a:cubicBezTo>
                    <a:pt x="70" y="108"/>
                    <a:pt x="70" y="106"/>
                    <a:pt x="70" y="103"/>
                  </a:cubicBezTo>
                  <a:cubicBezTo>
                    <a:pt x="70" y="93"/>
                    <a:pt x="71" y="84"/>
                    <a:pt x="73" y="74"/>
                  </a:cubicBezTo>
                  <a:cubicBezTo>
                    <a:pt x="73" y="74"/>
                    <a:pt x="74" y="74"/>
                    <a:pt x="74" y="73"/>
                  </a:cubicBezTo>
                  <a:cubicBezTo>
                    <a:pt x="77" y="72"/>
                    <a:pt x="79" y="69"/>
                    <a:pt x="81" y="67"/>
                  </a:cubicBezTo>
                  <a:cubicBezTo>
                    <a:pt x="85" y="60"/>
                    <a:pt x="87" y="53"/>
                    <a:pt x="87" y="46"/>
                  </a:cubicBezTo>
                  <a:cubicBezTo>
                    <a:pt x="87" y="46"/>
                    <a:pt x="87" y="46"/>
                    <a:pt x="87" y="46"/>
                  </a:cubicBezTo>
                  <a:cubicBezTo>
                    <a:pt x="86" y="45"/>
                    <a:pt x="87" y="43"/>
                    <a:pt x="85" y="42"/>
                  </a:cubicBezTo>
                  <a:cubicBezTo>
                    <a:pt x="85" y="41"/>
                    <a:pt x="83" y="41"/>
                    <a:pt x="82" y="41"/>
                  </a:cubicBezTo>
                  <a:cubicBezTo>
                    <a:pt x="82" y="41"/>
                    <a:pt x="82" y="41"/>
                    <a:pt x="82" y="41"/>
                  </a:cubicBezTo>
                  <a:cubicBezTo>
                    <a:pt x="81" y="41"/>
                    <a:pt x="80" y="41"/>
                    <a:pt x="79" y="42"/>
                  </a:cubicBezTo>
                  <a:cubicBezTo>
                    <a:pt x="77" y="43"/>
                    <a:pt x="77" y="45"/>
                    <a:pt x="76" y="46"/>
                  </a:cubicBezTo>
                  <a:cubicBezTo>
                    <a:pt x="73" y="54"/>
                    <a:pt x="71" y="63"/>
                    <a:pt x="70" y="71"/>
                  </a:cubicBezTo>
                  <a:cubicBezTo>
                    <a:pt x="70" y="71"/>
                    <a:pt x="70" y="71"/>
                    <a:pt x="70" y="71"/>
                  </a:cubicBezTo>
                  <a:cubicBezTo>
                    <a:pt x="70" y="71"/>
                    <a:pt x="70" y="71"/>
                    <a:pt x="70" y="71"/>
                  </a:cubicBezTo>
                  <a:cubicBezTo>
                    <a:pt x="68" y="71"/>
                    <a:pt x="67" y="71"/>
                    <a:pt x="66" y="70"/>
                  </a:cubicBezTo>
                  <a:cubicBezTo>
                    <a:pt x="66" y="70"/>
                    <a:pt x="66" y="69"/>
                    <a:pt x="66" y="69"/>
                  </a:cubicBezTo>
                  <a:cubicBezTo>
                    <a:pt x="69" y="62"/>
                    <a:pt x="71" y="55"/>
                    <a:pt x="72" y="47"/>
                  </a:cubicBezTo>
                  <a:cubicBezTo>
                    <a:pt x="72" y="46"/>
                    <a:pt x="72" y="45"/>
                    <a:pt x="72" y="44"/>
                  </a:cubicBezTo>
                  <a:cubicBezTo>
                    <a:pt x="72" y="43"/>
                    <a:pt x="72" y="42"/>
                    <a:pt x="71" y="40"/>
                  </a:cubicBezTo>
                  <a:cubicBezTo>
                    <a:pt x="70" y="39"/>
                    <a:pt x="69" y="37"/>
                    <a:pt x="66" y="37"/>
                  </a:cubicBezTo>
                  <a:cubicBezTo>
                    <a:pt x="66" y="37"/>
                    <a:pt x="66" y="37"/>
                    <a:pt x="66" y="37"/>
                  </a:cubicBezTo>
                  <a:cubicBezTo>
                    <a:pt x="66" y="37"/>
                    <a:pt x="65" y="37"/>
                    <a:pt x="64" y="37"/>
                  </a:cubicBezTo>
                  <a:cubicBezTo>
                    <a:pt x="63" y="38"/>
                    <a:pt x="62" y="39"/>
                    <a:pt x="62" y="40"/>
                  </a:cubicBezTo>
                  <a:cubicBezTo>
                    <a:pt x="61" y="41"/>
                    <a:pt x="61" y="42"/>
                    <a:pt x="61" y="43"/>
                  </a:cubicBezTo>
                  <a:cubicBezTo>
                    <a:pt x="60" y="46"/>
                    <a:pt x="60" y="50"/>
                    <a:pt x="60" y="54"/>
                  </a:cubicBezTo>
                  <a:cubicBezTo>
                    <a:pt x="60" y="58"/>
                    <a:pt x="60" y="63"/>
                    <a:pt x="61" y="67"/>
                  </a:cubicBezTo>
                  <a:cubicBezTo>
                    <a:pt x="61" y="67"/>
                    <a:pt x="61" y="68"/>
                    <a:pt x="62" y="69"/>
                  </a:cubicBezTo>
                  <a:cubicBezTo>
                    <a:pt x="61" y="70"/>
                    <a:pt x="61" y="71"/>
                    <a:pt x="60" y="72"/>
                  </a:cubicBezTo>
                  <a:cubicBezTo>
                    <a:pt x="59" y="72"/>
                    <a:pt x="58" y="73"/>
                    <a:pt x="57" y="73"/>
                  </a:cubicBezTo>
                  <a:cubicBezTo>
                    <a:pt x="57" y="73"/>
                    <a:pt x="57" y="73"/>
                    <a:pt x="57" y="73"/>
                  </a:cubicBezTo>
                  <a:cubicBezTo>
                    <a:pt x="55" y="65"/>
                    <a:pt x="54" y="56"/>
                    <a:pt x="51" y="48"/>
                  </a:cubicBezTo>
                  <a:cubicBezTo>
                    <a:pt x="50" y="45"/>
                    <a:pt x="49" y="42"/>
                    <a:pt x="46" y="40"/>
                  </a:cubicBezTo>
                  <a:cubicBezTo>
                    <a:pt x="45" y="39"/>
                    <a:pt x="43" y="39"/>
                    <a:pt x="42" y="39"/>
                  </a:cubicBezTo>
                  <a:cubicBezTo>
                    <a:pt x="40" y="39"/>
                    <a:pt x="38" y="39"/>
                    <a:pt x="37" y="40"/>
                  </a:cubicBezTo>
                  <a:cubicBezTo>
                    <a:pt x="34" y="42"/>
                    <a:pt x="33" y="45"/>
                    <a:pt x="33" y="48"/>
                  </a:cubicBezTo>
                  <a:cubicBezTo>
                    <a:pt x="33" y="48"/>
                    <a:pt x="33" y="48"/>
                    <a:pt x="33" y="48"/>
                  </a:cubicBezTo>
                  <a:cubicBezTo>
                    <a:pt x="33" y="51"/>
                    <a:pt x="34" y="53"/>
                    <a:pt x="35" y="55"/>
                  </a:cubicBezTo>
                  <a:cubicBezTo>
                    <a:pt x="39" y="62"/>
                    <a:pt x="43" y="68"/>
                    <a:pt x="49" y="73"/>
                  </a:cubicBezTo>
                  <a:cubicBezTo>
                    <a:pt x="50" y="74"/>
                    <a:pt x="52" y="76"/>
                    <a:pt x="54" y="76"/>
                  </a:cubicBezTo>
                  <a:cubicBezTo>
                    <a:pt x="56" y="88"/>
                    <a:pt x="57" y="99"/>
                    <a:pt x="57" y="110"/>
                  </a:cubicBezTo>
                  <a:cubicBezTo>
                    <a:pt x="52" y="111"/>
                    <a:pt x="47" y="112"/>
                    <a:pt x="43" y="114"/>
                  </a:cubicBezTo>
                  <a:cubicBezTo>
                    <a:pt x="42" y="114"/>
                    <a:pt x="42" y="114"/>
                    <a:pt x="42" y="114"/>
                  </a:cubicBezTo>
                  <a:cubicBezTo>
                    <a:pt x="41" y="114"/>
                    <a:pt x="41" y="114"/>
                    <a:pt x="41" y="114"/>
                  </a:cubicBezTo>
                  <a:cubicBezTo>
                    <a:pt x="41" y="114"/>
                    <a:pt x="41" y="114"/>
                    <a:pt x="41" y="114"/>
                  </a:cubicBezTo>
                  <a:cubicBezTo>
                    <a:pt x="41" y="114"/>
                    <a:pt x="41" y="114"/>
                    <a:pt x="41" y="114"/>
                  </a:cubicBezTo>
                  <a:moveTo>
                    <a:pt x="60" y="0"/>
                  </a:moveTo>
                  <a:cubicBezTo>
                    <a:pt x="60" y="0"/>
                    <a:pt x="60" y="0"/>
                    <a:pt x="60" y="0"/>
                  </a:cubicBezTo>
                  <a:cubicBezTo>
                    <a:pt x="46" y="0"/>
                    <a:pt x="34" y="7"/>
                    <a:pt x="26" y="16"/>
                  </a:cubicBezTo>
                  <a:cubicBezTo>
                    <a:pt x="19" y="26"/>
                    <a:pt x="14" y="38"/>
                    <a:pt x="14" y="51"/>
                  </a:cubicBezTo>
                  <a:cubicBezTo>
                    <a:pt x="14" y="59"/>
                    <a:pt x="16" y="67"/>
                    <a:pt x="20" y="75"/>
                  </a:cubicBezTo>
                  <a:cubicBezTo>
                    <a:pt x="22" y="79"/>
                    <a:pt x="25" y="83"/>
                    <a:pt x="27" y="87"/>
                  </a:cubicBezTo>
                  <a:cubicBezTo>
                    <a:pt x="30" y="91"/>
                    <a:pt x="32" y="95"/>
                    <a:pt x="32" y="99"/>
                  </a:cubicBezTo>
                  <a:cubicBezTo>
                    <a:pt x="33" y="100"/>
                    <a:pt x="32" y="102"/>
                    <a:pt x="33" y="104"/>
                  </a:cubicBezTo>
                  <a:cubicBezTo>
                    <a:pt x="33" y="109"/>
                    <a:pt x="35" y="112"/>
                    <a:pt x="38" y="115"/>
                  </a:cubicBezTo>
                  <a:cubicBezTo>
                    <a:pt x="39" y="117"/>
                    <a:pt x="39" y="118"/>
                    <a:pt x="39" y="120"/>
                  </a:cubicBezTo>
                  <a:cubicBezTo>
                    <a:pt x="39" y="121"/>
                    <a:pt x="39" y="121"/>
                    <a:pt x="39" y="122"/>
                  </a:cubicBezTo>
                  <a:cubicBezTo>
                    <a:pt x="39" y="123"/>
                    <a:pt x="39" y="124"/>
                    <a:pt x="39" y="125"/>
                  </a:cubicBezTo>
                  <a:cubicBezTo>
                    <a:pt x="39" y="126"/>
                    <a:pt x="39" y="127"/>
                    <a:pt x="39" y="128"/>
                  </a:cubicBezTo>
                  <a:cubicBezTo>
                    <a:pt x="39" y="129"/>
                    <a:pt x="39" y="129"/>
                    <a:pt x="40" y="130"/>
                  </a:cubicBezTo>
                  <a:cubicBezTo>
                    <a:pt x="40" y="130"/>
                    <a:pt x="40" y="131"/>
                    <a:pt x="40" y="131"/>
                  </a:cubicBezTo>
                  <a:cubicBezTo>
                    <a:pt x="40" y="132"/>
                    <a:pt x="39" y="134"/>
                    <a:pt x="39" y="135"/>
                  </a:cubicBezTo>
                  <a:cubicBezTo>
                    <a:pt x="39" y="136"/>
                    <a:pt x="39" y="136"/>
                    <a:pt x="39" y="136"/>
                  </a:cubicBezTo>
                  <a:cubicBezTo>
                    <a:pt x="39" y="136"/>
                    <a:pt x="39" y="136"/>
                    <a:pt x="39" y="135"/>
                  </a:cubicBezTo>
                  <a:cubicBezTo>
                    <a:pt x="38" y="133"/>
                    <a:pt x="36" y="132"/>
                    <a:pt x="34" y="131"/>
                  </a:cubicBezTo>
                  <a:cubicBezTo>
                    <a:pt x="34" y="131"/>
                    <a:pt x="34" y="131"/>
                    <a:pt x="34" y="131"/>
                  </a:cubicBezTo>
                  <a:cubicBezTo>
                    <a:pt x="34" y="131"/>
                    <a:pt x="34" y="131"/>
                    <a:pt x="34" y="131"/>
                  </a:cubicBezTo>
                  <a:cubicBezTo>
                    <a:pt x="34" y="131"/>
                    <a:pt x="34" y="131"/>
                    <a:pt x="34" y="131"/>
                  </a:cubicBezTo>
                  <a:cubicBezTo>
                    <a:pt x="33" y="130"/>
                    <a:pt x="33" y="130"/>
                    <a:pt x="32" y="130"/>
                  </a:cubicBezTo>
                  <a:cubicBezTo>
                    <a:pt x="32" y="130"/>
                    <a:pt x="32" y="130"/>
                    <a:pt x="32" y="130"/>
                  </a:cubicBezTo>
                  <a:cubicBezTo>
                    <a:pt x="30" y="130"/>
                    <a:pt x="28" y="131"/>
                    <a:pt x="26" y="132"/>
                  </a:cubicBezTo>
                  <a:cubicBezTo>
                    <a:pt x="24" y="134"/>
                    <a:pt x="23" y="135"/>
                    <a:pt x="22" y="137"/>
                  </a:cubicBezTo>
                  <a:cubicBezTo>
                    <a:pt x="14" y="151"/>
                    <a:pt x="11" y="162"/>
                    <a:pt x="4" y="175"/>
                  </a:cubicBezTo>
                  <a:cubicBezTo>
                    <a:pt x="3" y="176"/>
                    <a:pt x="3" y="177"/>
                    <a:pt x="2" y="178"/>
                  </a:cubicBezTo>
                  <a:cubicBezTo>
                    <a:pt x="2" y="180"/>
                    <a:pt x="1" y="181"/>
                    <a:pt x="1" y="182"/>
                  </a:cubicBezTo>
                  <a:cubicBezTo>
                    <a:pt x="0" y="183"/>
                    <a:pt x="0" y="184"/>
                    <a:pt x="0" y="185"/>
                  </a:cubicBezTo>
                  <a:cubicBezTo>
                    <a:pt x="0" y="187"/>
                    <a:pt x="1" y="189"/>
                    <a:pt x="1" y="191"/>
                  </a:cubicBezTo>
                  <a:cubicBezTo>
                    <a:pt x="3" y="195"/>
                    <a:pt x="5" y="200"/>
                    <a:pt x="7" y="204"/>
                  </a:cubicBezTo>
                  <a:cubicBezTo>
                    <a:pt x="9" y="208"/>
                    <a:pt x="10" y="211"/>
                    <a:pt x="12" y="215"/>
                  </a:cubicBezTo>
                  <a:cubicBezTo>
                    <a:pt x="12" y="217"/>
                    <a:pt x="13" y="220"/>
                    <a:pt x="14" y="222"/>
                  </a:cubicBezTo>
                  <a:cubicBezTo>
                    <a:pt x="15" y="225"/>
                    <a:pt x="16" y="228"/>
                    <a:pt x="16" y="230"/>
                  </a:cubicBezTo>
                  <a:cubicBezTo>
                    <a:pt x="17" y="234"/>
                    <a:pt x="17" y="238"/>
                    <a:pt x="20" y="241"/>
                  </a:cubicBezTo>
                  <a:cubicBezTo>
                    <a:pt x="21" y="243"/>
                    <a:pt x="23" y="247"/>
                    <a:pt x="27" y="253"/>
                  </a:cubicBezTo>
                  <a:cubicBezTo>
                    <a:pt x="30" y="259"/>
                    <a:pt x="35" y="266"/>
                    <a:pt x="40" y="273"/>
                  </a:cubicBezTo>
                  <a:cubicBezTo>
                    <a:pt x="40" y="276"/>
                    <a:pt x="40" y="279"/>
                    <a:pt x="40" y="282"/>
                  </a:cubicBezTo>
                  <a:cubicBezTo>
                    <a:pt x="37" y="282"/>
                    <a:pt x="35" y="283"/>
                    <a:pt x="34" y="285"/>
                  </a:cubicBezTo>
                  <a:cubicBezTo>
                    <a:pt x="32" y="286"/>
                    <a:pt x="32" y="288"/>
                    <a:pt x="32" y="289"/>
                  </a:cubicBezTo>
                  <a:cubicBezTo>
                    <a:pt x="32" y="290"/>
                    <a:pt x="32" y="290"/>
                    <a:pt x="32" y="290"/>
                  </a:cubicBezTo>
                  <a:cubicBezTo>
                    <a:pt x="32" y="290"/>
                    <a:pt x="32" y="290"/>
                    <a:pt x="32" y="290"/>
                  </a:cubicBezTo>
                  <a:cubicBezTo>
                    <a:pt x="32" y="290"/>
                    <a:pt x="32" y="291"/>
                    <a:pt x="32" y="291"/>
                  </a:cubicBezTo>
                  <a:cubicBezTo>
                    <a:pt x="32" y="293"/>
                    <a:pt x="32" y="295"/>
                    <a:pt x="32" y="297"/>
                  </a:cubicBezTo>
                  <a:cubicBezTo>
                    <a:pt x="31" y="298"/>
                    <a:pt x="29" y="298"/>
                    <a:pt x="28" y="299"/>
                  </a:cubicBezTo>
                  <a:cubicBezTo>
                    <a:pt x="27" y="300"/>
                    <a:pt x="26" y="302"/>
                    <a:pt x="26" y="303"/>
                  </a:cubicBezTo>
                  <a:cubicBezTo>
                    <a:pt x="26" y="304"/>
                    <a:pt x="26" y="305"/>
                    <a:pt x="26" y="305"/>
                  </a:cubicBezTo>
                  <a:cubicBezTo>
                    <a:pt x="26" y="305"/>
                    <a:pt x="26" y="305"/>
                    <a:pt x="26" y="305"/>
                  </a:cubicBezTo>
                  <a:cubicBezTo>
                    <a:pt x="25" y="316"/>
                    <a:pt x="24" y="327"/>
                    <a:pt x="24" y="337"/>
                  </a:cubicBezTo>
                  <a:cubicBezTo>
                    <a:pt x="24" y="338"/>
                    <a:pt x="25" y="339"/>
                    <a:pt x="26" y="339"/>
                  </a:cubicBezTo>
                  <a:cubicBezTo>
                    <a:pt x="26" y="339"/>
                    <a:pt x="26" y="339"/>
                    <a:pt x="26" y="339"/>
                  </a:cubicBezTo>
                  <a:cubicBezTo>
                    <a:pt x="27" y="339"/>
                    <a:pt x="28" y="338"/>
                    <a:pt x="28" y="337"/>
                  </a:cubicBezTo>
                  <a:cubicBezTo>
                    <a:pt x="28" y="328"/>
                    <a:pt x="29" y="318"/>
                    <a:pt x="29" y="308"/>
                  </a:cubicBezTo>
                  <a:cubicBezTo>
                    <a:pt x="30" y="309"/>
                    <a:pt x="31" y="309"/>
                    <a:pt x="32" y="309"/>
                  </a:cubicBezTo>
                  <a:cubicBezTo>
                    <a:pt x="32" y="310"/>
                    <a:pt x="32" y="310"/>
                    <a:pt x="32" y="310"/>
                  </a:cubicBezTo>
                  <a:cubicBezTo>
                    <a:pt x="32" y="311"/>
                    <a:pt x="33" y="311"/>
                    <a:pt x="34" y="311"/>
                  </a:cubicBezTo>
                  <a:cubicBezTo>
                    <a:pt x="34" y="311"/>
                    <a:pt x="34" y="311"/>
                    <a:pt x="34" y="311"/>
                  </a:cubicBezTo>
                  <a:cubicBezTo>
                    <a:pt x="34" y="311"/>
                    <a:pt x="35" y="311"/>
                    <a:pt x="35" y="311"/>
                  </a:cubicBezTo>
                  <a:cubicBezTo>
                    <a:pt x="43" y="313"/>
                    <a:pt x="51" y="314"/>
                    <a:pt x="60" y="314"/>
                  </a:cubicBezTo>
                  <a:cubicBezTo>
                    <a:pt x="64" y="314"/>
                    <a:pt x="69" y="314"/>
                    <a:pt x="74" y="313"/>
                  </a:cubicBezTo>
                  <a:cubicBezTo>
                    <a:pt x="75" y="313"/>
                    <a:pt x="76" y="313"/>
                    <a:pt x="77" y="313"/>
                  </a:cubicBezTo>
                  <a:cubicBezTo>
                    <a:pt x="77" y="314"/>
                    <a:pt x="76" y="315"/>
                    <a:pt x="75" y="316"/>
                  </a:cubicBezTo>
                  <a:cubicBezTo>
                    <a:pt x="76" y="317"/>
                    <a:pt x="76" y="317"/>
                    <a:pt x="76" y="317"/>
                  </a:cubicBezTo>
                  <a:cubicBezTo>
                    <a:pt x="77" y="316"/>
                    <a:pt x="79" y="314"/>
                    <a:pt x="80" y="313"/>
                  </a:cubicBezTo>
                  <a:cubicBezTo>
                    <a:pt x="81" y="313"/>
                    <a:pt x="83" y="313"/>
                    <a:pt x="84" y="312"/>
                  </a:cubicBezTo>
                  <a:cubicBezTo>
                    <a:pt x="82" y="314"/>
                    <a:pt x="81" y="316"/>
                    <a:pt x="79" y="319"/>
                  </a:cubicBezTo>
                  <a:cubicBezTo>
                    <a:pt x="80" y="320"/>
                    <a:pt x="80" y="320"/>
                    <a:pt x="80" y="320"/>
                  </a:cubicBezTo>
                  <a:cubicBezTo>
                    <a:pt x="82" y="317"/>
                    <a:pt x="85" y="314"/>
                    <a:pt x="87" y="312"/>
                  </a:cubicBezTo>
                  <a:cubicBezTo>
                    <a:pt x="90" y="311"/>
                    <a:pt x="92" y="311"/>
                    <a:pt x="95" y="310"/>
                  </a:cubicBezTo>
                  <a:cubicBezTo>
                    <a:pt x="90" y="315"/>
                    <a:pt x="85" y="321"/>
                    <a:pt x="81" y="327"/>
                  </a:cubicBezTo>
                  <a:cubicBezTo>
                    <a:pt x="82" y="328"/>
                    <a:pt x="82" y="328"/>
                    <a:pt x="82" y="328"/>
                  </a:cubicBezTo>
                  <a:cubicBezTo>
                    <a:pt x="88" y="321"/>
                    <a:pt x="93" y="315"/>
                    <a:pt x="99" y="308"/>
                  </a:cubicBezTo>
                  <a:cubicBezTo>
                    <a:pt x="99" y="308"/>
                    <a:pt x="100" y="308"/>
                    <a:pt x="101" y="307"/>
                  </a:cubicBezTo>
                  <a:cubicBezTo>
                    <a:pt x="101" y="307"/>
                    <a:pt x="101" y="307"/>
                    <a:pt x="101" y="307"/>
                  </a:cubicBezTo>
                  <a:cubicBezTo>
                    <a:pt x="101" y="307"/>
                    <a:pt x="101" y="307"/>
                    <a:pt x="101" y="307"/>
                  </a:cubicBezTo>
                  <a:cubicBezTo>
                    <a:pt x="101" y="307"/>
                    <a:pt x="102" y="307"/>
                    <a:pt x="102" y="306"/>
                  </a:cubicBezTo>
                  <a:cubicBezTo>
                    <a:pt x="103" y="306"/>
                    <a:pt x="103" y="306"/>
                    <a:pt x="103" y="306"/>
                  </a:cubicBezTo>
                  <a:cubicBezTo>
                    <a:pt x="103" y="307"/>
                    <a:pt x="103" y="307"/>
                    <a:pt x="103" y="308"/>
                  </a:cubicBezTo>
                  <a:cubicBezTo>
                    <a:pt x="102" y="308"/>
                    <a:pt x="102" y="308"/>
                    <a:pt x="102" y="308"/>
                  </a:cubicBezTo>
                  <a:cubicBezTo>
                    <a:pt x="96" y="315"/>
                    <a:pt x="90" y="322"/>
                    <a:pt x="84" y="329"/>
                  </a:cubicBezTo>
                  <a:cubicBezTo>
                    <a:pt x="84" y="329"/>
                    <a:pt x="84" y="329"/>
                    <a:pt x="84" y="329"/>
                  </a:cubicBezTo>
                  <a:cubicBezTo>
                    <a:pt x="84" y="330"/>
                    <a:pt x="84" y="330"/>
                    <a:pt x="84" y="330"/>
                  </a:cubicBezTo>
                  <a:cubicBezTo>
                    <a:pt x="84" y="332"/>
                    <a:pt x="84" y="332"/>
                    <a:pt x="84" y="332"/>
                  </a:cubicBezTo>
                  <a:cubicBezTo>
                    <a:pt x="85" y="331"/>
                    <a:pt x="85" y="331"/>
                    <a:pt x="85" y="331"/>
                  </a:cubicBezTo>
                  <a:cubicBezTo>
                    <a:pt x="85" y="331"/>
                    <a:pt x="85" y="331"/>
                    <a:pt x="85" y="331"/>
                  </a:cubicBezTo>
                  <a:cubicBezTo>
                    <a:pt x="86" y="331"/>
                    <a:pt x="86" y="331"/>
                    <a:pt x="86" y="331"/>
                  </a:cubicBezTo>
                  <a:cubicBezTo>
                    <a:pt x="86" y="330"/>
                    <a:pt x="86" y="330"/>
                    <a:pt x="86" y="330"/>
                  </a:cubicBezTo>
                  <a:cubicBezTo>
                    <a:pt x="92" y="324"/>
                    <a:pt x="97" y="317"/>
                    <a:pt x="103" y="310"/>
                  </a:cubicBezTo>
                  <a:cubicBezTo>
                    <a:pt x="103" y="318"/>
                    <a:pt x="103" y="326"/>
                    <a:pt x="103" y="334"/>
                  </a:cubicBezTo>
                  <a:cubicBezTo>
                    <a:pt x="103" y="335"/>
                    <a:pt x="103" y="337"/>
                    <a:pt x="103" y="339"/>
                  </a:cubicBezTo>
                  <a:cubicBezTo>
                    <a:pt x="102" y="338"/>
                    <a:pt x="102" y="338"/>
                    <a:pt x="102" y="338"/>
                  </a:cubicBezTo>
                  <a:cubicBezTo>
                    <a:pt x="99" y="340"/>
                    <a:pt x="97" y="343"/>
                    <a:pt x="96" y="347"/>
                  </a:cubicBezTo>
                  <a:cubicBezTo>
                    <a:pt x="98" y="347"/>
                    <a:pt x="98" y="347"/>
                    <a:pt x="98" y="347"/>
                  </a:cubicBezTo>
                  <a:cubicBezTo>
                    <a:pt x="99" y="344"/>
                    <a:pt x="101" y="342"/>
                    <a:pt x="103" y="339"/>
                  </a:cubicBezTo>
                  <a:cubicBezTo>
                    <a:pt x="103" y="340"/>
                    <a:pt x="103" y="341"/>
                    <a:pt x="103" y="341"/>
                  </a:cubicBezTo>
                  <a:cubicBezTo>
                    <a:pt x="103" y="342"/>
                    <a:pt x="104" y="343"/>
                    <a:pt x="105" y="343"/>
                  </a:cubicBezTo>
                  <a:cubicBezTo>
                    <a:pt x="105" y="343"/>
                    <a:pt x="105" y="343"/>
                    <a:pt x="105" y="343"/>
                  </a:cubicBezTo>
                  <a:cubicBezTo>
                    <a:pt x="106" y="343"/>
                    <a:pt x="106" y="342"/>
                    <a:pt x="106" y="341"/>
                  </a:cubicBezTo>
                  <a:cubicBezTo>
                    <a:pt x="106" y="339"/>
                    <a:pt x="106" y="336"/>
                    <a:pt x="106" y="334"/>
                  </a:cubicBezTo>
                  <a:cubicBezTo>
                    <a:pt x="106" y="326"/>
                    <a:pt x="106" y="318"/>
                    <a:pt x="106" y="310"/>
                  </a:cubicBezTo>
                  <a:cubicBezTo>
                    <a:pt x="106" y="307"/>
                    <a:pt x="106" y="305"/>
                    <a:pt x="106" y="302"/>
                  </a:cubicBezTo>
                  <a:cubicBezTo>
                    <a:pt x="107" y="302"/>
                    <a:pt x="107" y="301"/>
                    <a:pt x="107" y="300"/>
                  </a:cubicBezTo>
                  <a:cubicBezTo>
                    <a:pt x="107" y="299"/>
                    <a:pt x="107" y="299"/>
                    <a:pt x="106" y="298"/>
                  </a:cubicBezTo>
                  <a:cubicBezTo>
                    <a:pt x="106" y="298"/>
                    <a:pt x="106" y="297"/>
                    <a:pt x="105" y="296"/>
                  </a:cubicBezTo>
                  <a:cubicBezTo>
                    <a:pt x="105" y="296"/>
                    <a:pt x="104" y="296"/>
                    <a:pt x="103" y="295"/>
                  </a:cubicBezTo>
                  <a:cubicBezTo>
                    <a:pt x="103" y="294"/>
                    <a:pt x="104" y="292"/>
                    <a:pt x="104" y="290"/>
                  </a:cubicBezTo>
                  <a:cubicBezTo>
                    <a:pt x="104" y="289"/>
                    <a:pt x="104" y="289"/>
                    <a:pt x="104" y="289"/>
                  </a:cubicBezTo>
                  <a:cubicBezTo>
                    <a:pt x="104" y="287"/>
                    <a:pt x="103" y="285"/>
                    <a:pt x="102" y="284"/>
                  </a:cubicBezTo>
                  <a:cubicBezTo>
                    <a:pt x="100" y="282"/>
                    <a:pt x="98" y="280"/>
                    <a:pt x="95" y="280"/>
                  </a:cubicBezTo>
                  <a:cubicBezTo>
                    <a:pt x="96" y="277"/>
                    <a:pt x="96" y="275"/>
                    <a:pt x="96" y="272"/>
                  </a:cubicBezTo>
                  <a:cubicBezTo>
                    <a:pt x="96" y="272"/>
                    <a:pt x="96" y="272"/>
                    <a:pt x="96" y="272"/>
                  </a:cubicBezTo>
                  <a:cubicBezTo>
                    <a:pt x="97" y="268"/>
                    <a:pt x="99" y="265"/>
                    <a:pt x="101" y="261"/>
                  </a:cubicBezTo>
                  <a:cubicBezTo>
                    <a:pt x="104" y="256"/>
                    <a:pt x="106" y="251"/>
                    <a:pt x="106" y="244"/>
                  </a:cubicBezTo>
                  <a:cubicBezTo>
                    <a:pt x="106" y="241"/>
                    <a:pt x="106" y="238"/>
                    <a:pt x="105" y="235"/>
                  </a:cubicBezTo>
                  <a:cubicBezTo>
                    <a:pt x="102" y="219"/>
                    <a:pt x="97" y="211"/>
                    <a:pt x="92" y="196"/>
                  </a:cubicBezTo>
                  <a:cubicBezTo>
                    <a:pt x="90" y="187"/>
                    <a:pt x="88" y="178"/>
                    <a:pt x="88" y="169"/>
                  </a:cubicBezTo>
                  <a:cubicBezTo>
                    <a:pt x="88" y="166"/>
                    <a:pt x="88" y="164"/>
                    <a:pt x="88" y="162"/>
                  </a:cubicBezTo>
                  <a:cubicBezTo>
                    <a:pt x="88" y="162"/>
                    <a:pt x="88" y="162"/>
                    <a:pt x="88" y="162"/>
                  </a:cubicBezTo>
                  <a:cubicBezTo>
                    <a:pt x="88" y="160"/>
                    <a:pt x="87" y="158"/>
                    <a:pt x="85" y="156"/>
                  </a:cubicBezTo>
                  <a:cubicBezTo>
                    <a:pt x="84" y="155"/>
                    <a:pt x="81" y="154"/>
                    <a:pt x="79" y="154"/>
                  </a:cubicBezTo>
                  <a:cubicBezTo>
                    <a:pt x="79" y="154"/>
                    <a:pt x="79" y="154"/>
                    <a:pt x="79" y="154"/>
                  </a:cubicBezTo>
                  <a:cubicBezTo>
                    <a:pt x="78" y="154"/>
                    <a:pt x="77" y="154"/>
                    <a:pt x="77" y="154"/>
                  </a:cubicBezTo>
                  <a:cubicBezTo>
                    <a:pt x="78" y="153"/>
                    <a:pt x="79" y="152"/>
                    <a:pt x="80" y="151"/>
                  </a:cubicBezTo>
                  <a:cubicBezTo>
                    <a:pt x="80" y="150"/>
                    <a:pt x="81" y="149"/>
                    <a:pt x="82" y="148"/>
                  </a:cubicBezTo>
                  <a:cubicBezTo>
                    <a:pt x="82" y="147"/>
                    <a:pt x="83" y="145"/>
                    <a:pt x="83" y="144"/>
                  </a:cubicBezTo>
                  <a:cubicBezTo>
                    <a:pt x="83" y="144"/>
                    <a:pt x="83" y="144"/>
                    <a:pt x="83" y="144"/>
                  </a:cubicBezTo>
                  <a:cubicBezTo>
                    <a:pt x="83" y="144"/>
                    <a:pt x="83" y="144"/>
                    <a:pt x="83" y="144"/>
                  </a:cubicBezTo>
                  <a:cubicBezTo>
                    <a:pt x="83" y="143"/>
                    <a:pt x="84" y="143"/>
                    <a:pt x="84" y="142"/>
                  </a:cubicBezTo>
                  <a:cubicBezTo>
                    <a:pt x="84" y="141"/>
                    <a:pt x="83" y="141"/>
                    <a:pt x="83" y="140"/>
                  </a:cubicBezTo>
                  <a:cubicBezTo>
                    <a:pt x="84" y="140"/>
                    <a:pt x="85" y="139"/>
                    <a:pt x="84" y="138"/>
                  </a:cubicBezTo>
                  <a:cubicBezTo>
                    <a:pt x="84" y="137"/>
                    <a:pt x="84" y="137"/>
                    <a:pt x="83" y="137"/>
                  </a:cubicBezTo>
                  <a:cubicBezTo>
                    <a:pt x="84" y="136"/>
                    <a:pt x="84" y="136"/>
                    <a:pt x="84" y="136"/>
                  </a:cubicBezTo>
                  <a:cubicBezTo>
                    <a:pt x="84" y="135"/>
                    <a:pt x="84" y="135"/>
                    <a:pt x="84" y="135"/>
                  </a:cubicBezTo>
                  <a:cubicBezTo>
                    <a:pt x="84" y="134"/>
                    <a:pt x="83" y="134"/>
                    <a:pt x="83" y="133"/>
                  </a:cubicBezTo>
                  <a:cubicBezTo>
                    <a:pt x="83" y="133"/>
                    <a:pt x="83" y="133"/>
                    <a:pt x="83" y="133"/>
                  </a:cubicBezTo>
                  <a:cubicBezTo>
                    <a:pt x="82" y="133"/>
                    <a:pt x="82" y="133"/>
                    <a:pt x="82" y="133"/>
                  </a:cubicBezTo>
                  <a:cubicBezTo>
                    <a:pt x="82" y="133"/>
                    <a:pt x="82" y="133"/>
                    <a:pt x="82" y="133"/>
                  </a:cubicBezTo>
                  <a:cubicBezTo>
                    <a:pt x="82" y="133"/>
                    <a:pt x="82" y="133"/>
                    <a:pt x="82" y="133"/>
                  </a:cubicBezTo>
                  <a:cubicBezTo>
                    <a:pt x="82" y="132"/>
                    <a:pt x="82" y="132"/>
                    <a:pt x="82" y="132"/>
                  </a:cubicBezTo>
                  <a:cubicBezTo>
                    <a:pt x="82" y="132"/>
                    <a:pt x="82" y="132"/>
                    <a:pt x="82" y="132"/>
                  </a:cubicBezTo>
                  <a:cubicBezTo>
                    <a:pt x="83" y="132"/>
                    <a:pt x="84" y="131"/>
                    <a:pt x="84" y="130"/>
                  </a:cubicBezTo>
                  <a:cubicBezTo>
                    <a:pt x="84" y="129"/>
                    <a:pt x="84" y="129"/>
                    <a:pt x="84" y="129"/>
                  </a:cubicBezTo>
                  <a:cubicBezTo>
                    <a:pt x="84" y="128"/>
                    <a:pt x="83" y="127"/>
                    <a:pt x="83" y="127"/>
                  </a:cubicBezTo>
                  <a:cubicBezTo>
                    <a:pt x="82" y="126"/>
                    <a:pt x="82" y="126"/>
                    <a:pt x="82" y="126"/>
                  </a:cubicBezTo>
                  <a:cubicBezTo>
                    <a:pt x="82" y="126"/>
                    <a:pt x="83" y="125"/>
                    <a:pt x="83" y="125"/>
                  </a:cubicBezTo>
                  <a:cubicBezTo>
                    <a:pt x="83" y="124"/>
                    <a:pt x="83" y="124"/>
                    <a:pt x="83" y="123"/>
                  </a:cubicBezTo>
                  <a:cubicBezTo>
                    <a:pt x="83" y="123"/>
                    <a:pt x="83" y="123"/>
                    <a:pt x="83" y="123"/>
                  </a:cubicBezTo>
                  <a:cubicBezTo>
                    <a:pt x="83" y="121"/>
                    <a:pt x="83" y="119"/>
                    <a:pt x="83" y="118"/>
                  </a:cubicBezTo>
                  <a:cubicBezTo>
                    <a:pt x="83" y="117"/>
                    <a:pt x="83" y="117"/>
                    <a:pt x="83" y="117"/>
                  </a:cubicBezTo>
                  <a:cubicBezTo>
                    <a:pt x="86" y="114"/>
                    <a:pt x="88" y="111"/>
                    <a:pt x="89" y="107"/>
                  </a:cubicBezTo>
                  <a:cubicBezTo>
                    <a:pt x="90" y="104"/>
                    <a:pt x="90" y="100"/>
                    <a:pt x="91" y="98"/>
                  </a:cubicBezTo>
                  <a:cubicBezTo>
                    <a:pt x="93" y="92"/>
                    <a:pt x="94" y="88"/>
                    <a:pt x="99" y="80"/>
                  </a:cubicBezTo>
                  <a:cubicBezTo>
                    <a:pt x="105" y="73"/>
                    <a:pt x="109" y="60"/>
                    <a:pt x="109" y="47"/>
                  </a:cubicBezTo>
                  <a:cubicBezTo>
                    <a:pt x="109" y="36"/>
                    <a:pt x="106" y="25"/>
                    <a:pt x="99" y="16"/>
                  </a:cubicBezTo>
                  <a:cubicBezTo>
                    <a:pt x="91" y="7"/>
                    <a:pt x="80" y="1"/>
                    <a:pt x="62" y="0"/>
                  </a:cubicBezTo>
                  <a:cubicBezTo>
                    <a:pt x="62" y="0"/>
                    <a:pt x="61" y="0"/>
                    <a:pt x="6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9" name="Freeform 861"/>
            <p:cNvSpPr>
              <a:spLocks/>
            </p:cNvSpPr>
            <p:nvPr/>
          </p:nvSpPr>
          <p:spPr bwMode="auto">
            <a:xfrm>
              <a:off x="386336" y="2923069"/>
              <a:ext cx="12545" cy="85130"/>
            </a:xfrm>
            <a:custGeom>
              <a:avLst/>
              <a:gdLst>
                <a:gd name="T0" fmla="*/ 2 w 6"/>
                <a:gd name="T1" fmla="*/ 0 h 40"/>
                <a:gd name="T2" fmla="*/ 2 w 6"/>
                <a:gd name="T3" fmla="*/ 0 h 40"/>
                <a:gd name="T4" fmla="*/ 0 w 6"/>
                <a:gd name="T5" fmla="*/ 1 h 40"/>
                <a:gd name="T6" fmla="*/ 0 w 6"/>
                <a:gd name="T7" fmla="*/ 8 h 40"/>
                <a:gd name="T8" fmla="*/ 2 w 6"/>
                <a:gd name="T9" fmla="*/ 39 h 40"/>
                <a:gd name="T10" fmla="*/ 4 w 6"/>
                <a:gd name="T11" fmla="*/ 40 h 40"/>
                <a:gd name="T12" fmla="*/ 4 w 6"/>
                <a:gd name="T13" fmla="*/ 40 h 40"/>
                <a:gd name="T14" fmla="*/ 6 w 6"/>
                <a:gd name="T15" fmla="*/ 38 h 40"/>
                <a:gd name="T16" fmla="*/ 4 w 6"/>
                <a:gd name="T17" fmla="*/ 8 h 40"/>
                <a:gd name="T18" fmla="*/ 4 w 6"/>
                <a:gd name="T19" fmla="*/ 2 h 40"/>
                <a:gd name="T20" fmla="*/ 2 w 6"/>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0">
                  <a:moveTo>
                    <a:pt x="2" y="0"/>
                  </a:moveTo>
                  <a:cubicBezTo>
                    <a:pt x="2" y="0"/>
                    <a:pt x="2" y="0"/>
                    <a:pt x="2" y="0"/>
                  </a:cubicBezTo>
                  <a:cubicBezTo>
                    <a:pt x="1" y="0"/>
                    <a:pt x="0" y="0"/>
                    <a:pt x="0" y="1"/>
                  </a:cubicBezTo>
                  <a:cubicBezTo>
                    <a:pt x="0" y="4"/>
                    <a:pt x="0" y="6"/>
                    <a:pt x="0" y="8"/>
                  </a:cubicBezTo>
                  <a:cubicBezTo>
                    <a:pt x="0" y="18"/>
                    <a:pt x="1" y="29"/>
                    <a:pt x="2" y="39"/>
                  </a:cubicBezTo>
                  <a:cubicBezTo>
                    <a:pt x="2" y="40"/>
                    <a:pt x="3" y="40"/>
                    <a:pt x="4" y="40"/>
                  </a:cubicBezTo>
                  <a:cubicBezTo>
                    <a:pt x="4" y="40"/>
                    <a:pt x="4" y="40"/>
                    <a:pt x="4" y="40"/>
                  </a:cubicBezTo>
                  <a:cubicBezTo>
                    <a:pt x="5" y="40"/>
                    <a:pt x="6" y="39"/>
                    <a:pt x="6" y="38"/>
                  </a:cubicBezTo>
                  <a:cubicBezTo>
                    <a:pt x="4" y="28"/>
                    <a:pt x="4" y="18"/>
                    <a:pt x="4" y="8"/>
                  </a:cubicBezTo>
                  <a:cubicBezTo>
                    <a:pt x="4" y="6"/>
                    <a:pt x="4" y="4"/>
                    <a:pt x="4" y="2"/>
                  </a:cubicBezTo>
                  <a:cubicBezTo>
                    <a:pt x="4" y="1"/>
                    <a:pt x="3"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0" name="Freeform 862"/>
            <p:cNvSpPr>
              <a:spLocks/>
            </p:cNvSpPr>
            <p:nvPr/>
          </p:nvSpPr>
          <p:spPr bwMode="auto">
            <a:xfrm>
              <a:off x="492076" y="2980419"/>
              <a:ext cx="57350" cy="43013"/>
            </a:xfrm>
            <a:custGeom>
              <a:avLst/>
              <a:gdLst>
                <a:gd name="T0" fmla="*/ 25 w 27"/>
                <a:gd name="T1" fmla="*/ 0 h 20"/>
                <a:gd name="T2" fmla="*/ 24 w 27"/>
                <a:gd name="T3" fmla="*/ 1 h 20"/>
                <a:gd name="T4" fmla="*/ 1 w 27"/>
                <a:gd name="T5" fmla="*/ 17 h 20"/>
                <a:gd name="T6" fmla="*/ 0 w 27"/>
                <a:gd name="T7" fmla="*/ 20 h 20"/>
                <a:gd name="T8" fmla="*/ 2 w 27"/>
                <a:gd name="T9" fmla="*/ 20 h 20"/>
                <a:gd name="T10" fmla="*/ 3 w 27"/>
                <a:gd name="T11" fmla="*/ 20 h 20"/>
                <a:gd name="T12" fmla="*/ 26 w 27"/>
                <a:gd name="T13" fmla="*/ 3 h 20"/>
                <a:gd name="T14" fmla="*/ 26 w 27"/>
                <a:gd name="T15" fmla="*/ 1 h 20"/>
                <a:gd name="T16" fmla="*/ 25 w 2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0">
                  <a:moveTo>
                    <a:pt x="25" y="0"/>
                  </a:moveTo>
                  <a:cubicBezTo>
                    <a:pt x="24" y="0"/>
                    <a:pt x="24" y="0"/>
                    <a:pt x="24" y="1"/>
                  </a:cubicBezTo>
                  <a:cubicBezTo>
                    <a:pt x="16" y="6"/>
                    <a:pt x="8" y="12"/>
                    <a:pt x="1" y="17"/>
                  </a:cubicBezTo>
                  <a:cubicBezTo>
                    <a:pt x="0" y="18"/>
                    <a:pt x="0" y="19"/>
                    <a:pt x="0" y="20"/>
                  </a:cubicBezTo>
                  <a:cubicBezTo>
                    <a:pt x="1" y="20"/>
                    <a:pt x="1" y="20"/>
                    <a:pt x="2" y="20"/>
                  </a:cubicBezTo>
                  <a:cubicBezTo>
                    <a:pt x="2" y="20"/>
                    <a:pt x="3" y="20"/>
                    <a:pt x="3" y="20"/>
                  </a:cubicBezTo>
                  <a:cubicBezTo>
                    <a:pt x="11" y="14"/>
                    <a:pt x="18" y="9"/>
                    <a:pt x="26" y="3"/>
                  </a:cubicBezTo>
                  <a:cubicBezTo>
                    <a:pt x="27" y="3"/>
                    <a:pt x="27" y="2"/>
                    <a:pt x="26" y="1"/>
                  </a:cubicBezTo>
                  <a:cubicBezTo>
                    <a:pt x="26" y="0"/>
                    <a:pt x="25" y="0"/>
                    <a:pt x="2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1" name="Freeform 863"/>
            <p:cNvSpPr>
              <a:spLocks/>
            </p:cNvSpPr>
            <p:nvPr/>
          </p:nvSpPr>
          <p:spPr bwMode="auto">
            <a:xfrm>
              <a:off x="528816" y="3093328"/>
              <a:ext cx="59143" cy="20610"/>
            </a:xfrm>
            <a:custGeom>
              <a:avLst/>
              <a:gdLst>
                <a:gd name="T0" fmla="*/ 26 w 28"/>
                <a:gd name="T1" fmla="*/ 0 h 10"/>
                <a:gd name="T2" fmla="*/ 26 w 28"/>
                <a:gd name="T3" fmla="*/ 0 h 10"/>
                <a:gd name="T4" fmla="*/ 2 w 28"/>
                <a:gd name="T5" fmla="*/ 6 h 10"/>
                <a:gd name="T6" fmla="*/ 0 w 28"/>
                <a:gd name="T7" fmla="*/ 8 h 10"/>
                <a:gd name="T8" fmla="*/ 2 w 28"/>
                <a:gd name="T9" fmla="*/ 10 h 10"/>
                <a:gd name="T10" fmla="*/ 2 w 28"/>
                <a:gd name="T11" fmla="*/ 10 h 10"/>
                <a:gd name="T12" fmla="*/ 27 w 28"/>
                <a:gd name="T13" fmla="*/ 4 h 10"/>
                <a:gd name="T14" fmla="*/ 28 w 28"/>
                <a:gd name="T15" fmla="*/ 1 h 10"/>
                <a:gd name="T16" fmla="*/ 26 w 2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0">
                  <a:moveTo>
                    <a:pt x="26" y="0"/>
                  </a:moveTo>
                  <a:cubicBezTo>
                    <a:pt x="26" y="0"/>
                    <a:pt x="26" y="0"/>
                    <a:pt x="26" y="0"/>
                  </a:cubicBezTo>
                  <a:cubicBezTo>
                    <a:pt x="18" y="4"/>
                    <a:pt x="10" y="6"/>
                    <a:pt x="2" y="6"/>
                  </a:cubicBezTo>
                  <a:cubicBezTo>
                    <a:pt x="1" y="6"/>
                    <a:pt x="0" y="7"/>
                    <a:pt x="0" y="8"/>
                  </a:cubicBezTo>
                  <a:cubicBezTo>
                    <a:pt x="0" y="9"/>
                    <a:pt x="1" y="10"/>
                    <a:pt x="2" y="10"/>
                  </a:cubicBezTo>
                  <a:cubicBezTo>
                    <a:pt x="2" y="10"/>
                    <a:pt x="2" y="10"/>
                    <a:pt x="2" y="10"/>
                  </a:cubicBezTo>
                  <a:cubicBezTo>
                    <a:pt x="10" y="10"/>
                    <a:pt x="19" y="8"/>
                    <a:pt x="27" y="4"/>
                  </a:cubicBezTo>
                  <a:cubicBezTo>
                    <a:pt x="28" y="3"/>
                    <a:pt x="28" y="2"/>
                    <a:pt x="28" y="1"/>
                  </a:cubicBezTo>
                  <a:cubicBezTo>
                    <a:pt x="28" y="1"/>
                    <a:pt x="27" y="0"/>
                    <a:pt x="26"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2" name="Freeform 864"/>
            <p:cNvSpPr>
              <a:spLocks/>
            </p:cNvSpPr>
            <p:nvPr/>
          </p:nvSpPr>
          <p:spPr bwMode="auto">
            <a:xfrm>
              <a:off x="519855" y="3186523"/>
              <a:ext cx="49286" cy="42117"/>
            </a:xfrm>
            <a:custGeom>
              <a:avLst/>
              <a:gdLst>
                <a:gd name="T0" fmla="*/ 2 w 23"/>
                <a:gd name="T1" fmla="*/ 0 h 20"/>
                <a:gd name="T2" fmla="*/ 1 w 23"/>
                <a:gd name="T3" fmla="*/ 1 h 20"/>
                <a:gd name="T4" fmla="*/ 1 w 23"/>
                <a:gd name="T5" fmla="*/ 3 h 20"/>
                <a:gd name="T6" fmla="*/ 20 w 23"/>
                <a:gd name="T7" fmla="*/ 19 h 20"/>
                <a:gd name="T8" fmla="*/ 21 w 23"/>
                <a:gd name="T9" fmla="*/ 20 h 20"/>
                <a:gd name="T10" fmla="*/ 22 w 23"/>
                <a:gd name="T11" fmla="*/ 19 h 20"/>
                <a:gd name="T12" fmla="*/ 22 w 23"/>
                <a:gd name="T13" fmla="*/ 17 h 20"/>
                <a:gd name="T14" fmla="*/ 3 w 23"/>
                <a:gd name="T15" fmla="*/ 1 h 20"/>
                <a:gd name="T16" fmla="*/ 2 w 23"/>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0">
                  <a:moveTo>
                    <a:pt x="2" y="0"/>
                  </a:moveTo>
                  <a:cubicBezTo>
                    <a:pt x="2" y="0"/>
                    <a:pt x="1" y="1"/>
                    <a:pt x="1" y="1"/>
                  </a:cubicBezTo>
                  <a:cubicBezTo>
                    <a:pt x="0" y="2"/>
                    <a:pt x="0" y="3"/>
                    <a:pt x="1" y="3"/>
                  </a:cubicBezTo>
                  <a:cubicBezTo>
                    <a:pt x="7" y="9"/>
                    <a:pt x="14" y="14"/>
                    <a:pt x="20" y="19"/>
                  </a:cubicBezTo>
                  <a:cubicBezTo>
                    <a:pt x="20" y="20"/>
                    <a:pt x="21" y="20"/>
                    <a:pt x="21" y="20"/>
                  </a:cubicBezTo>
                  <a:cubicBezTo>
                    <a:pt x="22" y="20"/>
                    <a:pt x="22" y="19"/>
                    <a:pt x="22" y="19"/>
                  </a:cubicBezTo>
                  <a:cubicBezTo>
                    <a:pt x="23" y="18"/>
                    <a:pt x="23" y="17"/>
                    <a:pt x="22" y="17"/>
                  </a:cubicBezTo>
                  <a:cubicBezTo>
                    <a:pt x="16" y="11"/>
                    <a:pt x="10" y="6"/>
                    <a:pt x="3" y="1"/>
                  </a:cubicBezTo>
                  <a:cubicBezTo>
                    <a:pt x="3" y="0"/>
                    <a:pt x="3"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3" name="Freeform 865"/>
            <p:cNvSpPr>
              <a:spLocks/>
            </p:cNvSpPr>
            <p:nvPr/>
          </p:nvSpPr>
          <p:spPr bwMode="auto">
            <a:xfrm>
              <a:off x="254610" y="2980419"/>
              <a:ext cx="46597" cy="44805"/>
            </a:xfrm>
            <a:custGeom>
              <a:avLst/>
              <a:gdLst>
                <a:gd name="T0" fmla="*/ 2 w 22"/>
                <a:gd name="T1" fmla="*/ 0 h 21"/>
                <a:gd name="T2" fmla="*/ 1 w 22"/>
                <a:gd name="T3" fmla="*/ 1 h 21"/>
                <a:gd name="T4" fmla="*/ 1 w 22"/>
                <a:gd name="T5" fmla="*/ 3 h 21"/>
                <a:gd name="T6" fmla="*/ 18 w 22"/>
                <a:gd name="T7" fmla="*/ 21 h 21"/>
                <a:gd name="T8" fmla="*/ 20 w 22"/>
                <a:gd name="T9" fmla="*/ 21 h 21"/>
                <a:gd name="T10" fmla="*/ 21 w 22"/>
                <a:gd name="T11" fmla="*/ 21 h 21"/>
                <a:gd name="T12" fmla="*/ 21 w 22"/>
                <a:gd name="T13" fmla="*/ 19 h 21"/>
                <a:gd name="T14" fmla="*/ 3 w 22"/>
                <a:gd name="T15" fmla="*/ 0 h 21"/>
                <a:gd name="T16" fmla="*/ 2 w 22"/>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1">
                  <a:moveTo>
                    <a:pt x="2" y="0"/>
                  </a:moveTo>
                  <a:cubicBezTo>
                    <a:pt x="2" y="0"/>
                    <a:pt x="1" y="0"/>
                    <a:pt x="1" y="1"/>
                  </a:cubicBezTo>
                  <a:cubicBezTo>
                    <a:pt x="0" y="2"/>
                    <a:pt x="0" y="3"/>
                    <a:pt x="1" y="3"/>
                  </a:cubicBezTo>
                  <a:cubicBezTo>
                    <a:pt x="8" y="8"/>
                    <a:pt x="14" y="14"/>
                    <a:pt x="18" y="21"/>
                  </a:cubicBezTo>
                  <a:cubicBezTo>
                    <a:pt x="19" y="21"/>
                    <a:pt x="19" y="21"/>
                    <a:pt x="20" y="21"/>
                  </a:cubicBezTo>
                  <a:cubicBezTo>
                    <a:pt x="21" y="21"/>
                    <a:pt x="21" y="21"/>
                    <a:pt x="21" y="21"/>
                  </a:cubicBezTo>
                  <a:cubicBezTo>
                    <a:pt x="22" y="21"/>
                    <a:pt x="22" y="20"/>
                    <a:pt x="21" y="19"/>
                  </a:cubicBezTo>
                  <a:cubicBezTo>
                    <a:pt x="17" y="11"/>
                    <a:pt x="10" y="5"/>
                    <a:pt x="3" y="0"/>
                  </a:cubicBezTo>
                  <a:cubicBezTo>
                    <a:pt x="2" y="0"/>
                    <a:pt x="2"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4" name="Freeform 866"/>
            <p:cNvSpPr>
              <a:spLocks/>
            </p:cNvSpPr>
            <p:nvPr/>
          </p:nvSpPr>
          <p:spPr bwMode="auto">
            <a:xfrm>
              <a:off x="218766" y="3096913"/>
              <a:ext cx="57350" cy="19714"/>
            </a:xfrm>
            <a:custGeom>
              <a:avLst/>
              <a:gdLst>
                <a:gd name="T0" fmla="*/ 2 w 27"/>
                <a:gd name="T1" fmla="*/ 0 h 9"/>
                <a:gd name="T2" fmla="*/ 1 w 27"/>
                <a:gd name="T3" fmla="*/ 1 h 9"/>
                <a:gd name="T4" fmla="*/ 2 w 27"/>
                <a:gd name="T5" fmla="*/ 3 h 9"/>
                <a:gd name="T6" fmla="*/ 24 w 27"/>
                <a:gd name="T7" fmla="*/ 9 h 9"/>
                <a:gd name="T8" fmla="*/ 25 w 27"/>
                <a:gd name="T9" fmla="*/ 9 h 9"/>
                <a:gd name="T10" fmla="*/ 27 w 27"/>
                <a:gd name="T11" fmla="*/ 8 h 9"/>
                <a:gd name="T12" fmla="*/ 26 w 27"/>
                <a:gd name="T13" fmla="*/ 5 h 9"/>
                <a:gd name="T14" fmla="*/ 3 w 27"/>
                <a:gd name="T15" fmla="*/ 0 h 9"/>
                <a:gd name="T16" fmla="*/ 2 w 2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9">
                  <a:moveTo>
                    <a:pt x="2" y="0"/>
                  </a:moveTo>
                  <a:cubicBezTo>
                    <a:pt x="1" y="0"/>
                    <a:pt x="1" y="0"/>
                    <a:pt x="1" y="1"/>
                  </a:cubicBezTo>
                  <a:cubicBezTo>
                    <a:pt x="0" y="2"/>
                    <a:pt x="1" y="3"/>
                    <a:pt x="2" y="3"/>
                  </a:cubicBezTo>
                  <a:cubicBezTo>
                    <a:pt x="10" y="4"/>
                    <a:pt x="17" y="6"/>
                    <a:pt x="24" y="9"/>
                  </a:cubicBezTo>
                  <a:cubicBezTo>
                    <a:pt x="25" y="9"/>
                    <a:pt x="25" y="9"/>
                    <a:pt x="25" y="9"/>
                  </a:cubicBezTo>
                  <a:cubicBezTo>
                    <a:pt x="26" y="9"/>
                    <a:pt x="26" y="8"/>
                    <a:pt x="27" y="8"/>
                  </a:cubicBezTo>
                  <a:cubicBezTo>
                    <a:pt x="27" y="7"/>
                    <a:pt x="27" y="6"/>
                    <a:pt x="26" y="5"/>
                  </a:cubicBezTo>
                  <a:cubicBezTo>
                    <a:pt x="18" y="3"/>
                    <a:pt x="10" y="1"/>
                    <a:pt x="3" y="0"/>
                  </a:cubicBezTo>
                  <a:cubicBezTo>
                    <a:pt x="2" y="0"/>
                    <a:pt x="2"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5" name="Freeform 867"/>
            <p:cNvSpPr>
              <a:spLocks/>
            </p:cNvSpPr>
            <p:nvPr/>
          </p:nvSpPr>
          <p:spPr bwMode="auto">
            <a:xfrm>
              <a:off x="235792" y="3203549"/>
              <a:ext cx="52870" cy="43909"/>
            </a:xfrm>
            <a:custGeom>
              <a:avLst/>
              <a:gdLst>
                <a:gd name="T0" fmla="*/ 23 w 25"/>
                <a:gd name="T1" fmla="*/ 0 h 21"/>
                <a:gd name="T2" fmla="*/ 22 w 25"/>
                <a:gd name="T3" fmla="*/ 0 h 21"/>
                <a:gd name="T4" fmla="*/ 12 w 25"/>
                <a:gd name="T5" fmla="*/ 9 h 21"/>
                <a:gd name="T6" fmla="*/ 1 w 25"/>
                <a:gd name="T7" fmla="*/ 18 h 21"/>
                <a:gd name="T8" fmla="*/ 1 w 25"/>
                <a:gd name="T9" fmla="*/ 21 h 21"/>
                <a:gd name="T10" fmla="*/ 2 w 25"/>
                <a:gd name="T11" fmla="*/ 21 h 21"/>
                <a:gd name="T12" fmla="*/ 4 w 25"/>
                <a:gd name="T13" fmla="*/ 21 h 21"/>
                <a:gd name="T14" fmla="*/ 14 w 25"/>
                <a:gd name="T15" fmla="*/ 12 h 21"/>
                <a:gd name="T16" fmla="*/ 24 w 25"/>
                <a:gd name="T17" fmla="*/ 3 h 21"/>
                <a:gd name="T18" fmla="*/ 24 w 25"/>
                <a:gd name="T19" fmla="*/ 0 h 21"/>
                <a:gd name="T20" fmla="*/ 23 w 25"/>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1">
                  <a:moveTo>
                    <a:pt x="23" y="0"/>
                  </a:moveTo>
                  <a:cubicBezTo>
                    <a:pt x="22" y="0"/>
                    <a:pt x="22" y="0"/>
                    <a:pt x="22" y="0"/>
                  </a:cubicBezTo>
                  <a:cubicBezTo>
                    <a:pt x="18" y="4"/>
                    <a:pt x="15" y="7"/>
                    <a:pt x="12" y="9"/>
                  </a:cubicBezTo>
                  <a:cubicBezTo>
                    <a:pt x="8" y="11"/>
                    <a:pt x="5" y="14"/>
                    <a:pt x="1" y="18"/>
                  </a:cubicBezTo>
                  <a:cubicBezTo>
                    <a:pt x="0" y="19"/>
                    <a:pt x="1" y="20"/>
                    <a:pt x="1" y="21"/>
                  </a:cubicBezTo>
                  <a:cubicBezTo>
                    <a:pt x="2" y="21"/>
                    <a:pt x="2" y="21"/>
                    <a:pt x="2" y="21"/>
                  </a:cubicBezTo>
                  <a:cubicBezTo>
                    <a:pt x="3" y="21"/>
                    <a:pt x="3" y="21"/>
                    <a:pt x="4" y="21"/>
                  </a:cubicBezTo>
                  <a:cubicBezTo>
                    <a:pt x="8" y="16"/>
                    <a:pt x="11" y="14"/>
                    <a:pt x="14" y="12"/>
                  </a:cubicBezTo>
                  <a:cubicBezTo>
                    <a:pt x="17" y="10"/>
                    <a:pt x="20" y="7"/>
                    <a:pt x="24" y="3"/>
                  </a:cubicBezTo>
                  <a:cubicBezTo>
                    <a:pt x="25" y="2"/>
                    <a:pt x="25" y="1"/>
                    <a:pt x="24" y="0"/>
                  </a:cubicBezTo>
                  <a:cubicBezTo>
                    <a:pt x="24" y="0"/>
                    <a:pt x="23" y="0"/>
                    <a:pt x="2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6" name="Rectangle 868"/>
            <p:cNvSpPr>
              <a:spLocks noChangeArrowheads="1"/>
            </p:cNvSpPr>
            <p:nvPr/>
          </p:nvSpPr>
          <p:spPr bwMode="auto">
            <a:xfrm>
              <a:off x="341531" y="3307496"/>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7" name="Freeform 869"/>
            <p:cNvSpPr>
              <a:spLocks/>
            </p:cNvSpPr>
            <p:nvPr/>
          </p:nvSpPr>
          <p:spPr bwMode="auto">
            <a:xfrm>
              <a:off x="341531" y="330749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8" name="Freeform 870"/>
            <p:cNvSpPr>
              <a:spLocks/>
            </p:cNvSpPr>
            <p:nvPr/>
          </p:nvSpPr>
          <p:spPr bwMode="auto">
            <a:xfrm>
              <a:off x="445479" y="3697301"/>
              <a:ext cx="40325" cy="52870"/>
            </a:xfrm>
            <a:custGeom>
              <a:avLst/>
              <a:gdLst>
                <a:gd name="T0" fmla="*/ 18 w 19"/>
                <a:gd name="T1" fmla="*/ 0 h 25"/>
                <a:gd name="T2" fmla="*/ 0 w 19"/>
                <a:gd name="T3" fmla="*/ 24 h 25"/>
                <a:gd name="T4" fmla="*/ 2 w 19"/>
                <a:gd name="T5" fmla="*/ 25 h 25"/>
                <a:gd name="T6" fmla="*/ 19 w 19"/>
                <a:gd name="T7" fmla="*/ 1 h 25"/>
                <a:gd name="T8" fmla="*/ 18 w 19"/>
                <a:gd name="T9" fmla="*/ 0 h 25"/>
              </a:gdLst>
              <a:ahLst/>
              <a:cxnLst>
                <a:cxn ang="0">
                  <a:pos x="T0" y="T1"/>
                </a:cxn>
                <a:cxn ang="0">
                  <a:pos x="T2" y="T3"/>
                </a:cxn>
                <a:cxn ang="0">
                  <a:pos x="T4" y="T5"/>
                </a:cxn>
                <a:cxn ang="0">
                  <a:pos x="T6" y="T7"/>
                </a:cxn>
                <a:cxn ang="0">
                  <a:pos x="T8" y="T9"/>
                </a:cxn>
              </a:cxnLst>
              <a:rect l="0" t="0" r="r" b="b"/>
              <a:pathLst>
                <a:path w="19" h="25">
                  <a:moveTo>
                    <a:pt x="18" y="0"/>
                  </a:moveTo>
                  <a:cubicBezTo>
                    <a:pt x="12" y="8"/>
                    <a:pt x="6" y="16"/>
                    <a:pt x="0" y="24"/>
                  </a:cubicBezTo>
                  <a:cubicBezTo>
                    <a:pt x="2" y="25"/>
                    <a:pt x="2" y="25"/>
                    <a:pt x="2" y="25"/>
                  </a:cubicBezTo>
                  <a:cubicBezTo>
                    <a:pt x="8" y="17"/>
                    <a:pt x="14" y="9"/>
                    <a:pt x="19" y="1"/>
                  </a:cubicBezTo>
                  <a:cubicBezTo>
                    <a:pt x="18" y="0"/>
                    <a:pt x="18" y="0"/>
                    <a:pt x="18"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9" name="Freeform 871"/>
            <p:cNvSpPr>
              <a:spLocks/>
            </p:cNvSpPr>
            <p:nvPr/>
          </p:nvSpPr>
          <p:spPr bwMode="auto">
            <a:xfrm>
              <a:off x="451752" y="3716119"/>
              <a:ext cx="34052" cy="43013"/>
            </a:xfrm>
            <a:custGeom>
              <a:avLst/>
              <a:gdLst>
                <a:gd name="T0" fmla="*/ 15 w 16"/>
                <a:gd name="T1" fmla="*/ 0 h 20"/>
                <a:gd name="T2" fmla="*/ 0 w 16"/>
                <a:gd name="T3" fmla="*/ 19 h 20"/>
                <a:gd name="T4" fmla="*/ 2 w 16"/>
                <a:gd name="T5" fmla="*/ 20 h 20"/>
                <a:gd name="T6" fmla="*/ 16 w 16"/>
                <a:gd name="T7" fmla="*/ 1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cubicBezTo>
                    <a:pt x="10" y="7"/>
                    <a:pt x="5" y="13"/>
                    <a:pt x="0" y="19"/>
                  </a:cubicBezTo>
                  <a:cubicBezTo>
                    <a:pt x="2" y="20"/>
                    <a:pt x="2" y="20"/>
                    <a:pt x="2" y="20"/>
                  </a:cubicBezTo>
                  <a:cubicBezTo>
                    <a:pt x="6" y="14"/>
                    <a:pt x="11" y="8"/>
                    <a:pt x="16" y="1"/>
                  </a:cubicBezTo>
                  <a:cubicBezTo>
                    <a:pt x="15" y="0"/>
                    <a:pt x="15" y="0"/>
                    <a:pt x="1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0" name="Freeform 872"/>
            <p:cNvSpPr>
              <a:spLocks/>
            </p:cNvSpPr>
            <p:nvPr/>
          </p:nvSpPr>
          <p:spPr bwMode="auto">
            <a:xfrm>
              <a:off x="460713" y="3733145"/>
              <a:ext cx="25091" cy="36740"/>
            </a:xfrm>
            <a:custGeom>
              <a:avLst/>
              <a:gdLst>
                <a:gd name="T0" fmla="*/ 10 w 12"/>
                <a:gd name="T1" fmla="*/ 0 h 17"/>
                <a:gd name="T2" fmla="*/ 1 w 12"/>
                <a:gd name="T3" fmla="*/ 12 h 17"/>
                <a:gd name="T4" fmla="*/ 1 w 12"/>
                <a:gd name="T5" fmla="*/ 13 h 17"/>
                <a:gd name="T6" fmla="*/ 1 w 12"/>
                <a:gd name="T7" fmla="*/ 14 h 17"/>
                <a:gd name="T8" fmla="*/ 0 w 12"/>
                <a:gd name="T9" fmla="*/ 17 h 17"/>
                <a:gd name="T10" fmla="*/ 2 w 12"/>
                <a:gd name="T11" fmla="*/ 14 h 17"/>
                <a:gd name="T12" fmla="*/ 2 w 12"/>
                <a:gd name="T13" fmla="*/ 14 h 17"/>
                <a:gd name="T14" fmla="*/ 3 w 12"/>
                <a:gd name="T15" fmla="*/ 14 h 17"/>
                <a:gd name="T16" fmla="*/ 12 w 12"/>
                <a:gd name="T17" fmla="*/ 1 h 17"/>
                <a:gd name="T18" fmla="*/ 10 w 1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7">
                  <a:moveTo>
                    <a:pt x="10" y="0"/>
                  </a:moveTo>
                  <a:cubicBezTo>
                    <a:pt x="8" y="5"/>
                    <a:pt x="5" y="9"/>
                    <a:pt x="1" y="12"/>
                  </a:cubicBezTo>
                  <a:cubicBezTo>
                    <a:pt x="1" y="13"/>
                    <a:pt x="1" y="13"/>
                    <a:pt x="1" y="13"/>
                  </a:cubicBezTo>
                  <a:cubicBezTo>
                    <a:pt x="1" y="14"/>
                    <a:pt x="1" y="14"/>
                    <a:pt x="1" y="14"/>
                  </a:cubicBezTo>
                  <a:cubicBezTo>
                    <a:pt x="0" y="17"/>
                    <a:pt x="0" y="17"/>
                    <a:pt x="0" y="17"/>
                  </a:cubicBezTo>
                  <a:cubicBezTo>
                    <a:pt x="2" y="14"/>
                    <a:pt x="2" y="14"/>
                    <a:pt x="2" y="14"/>
                  </a:cubicBezTo>
                  <a:cubicBezTo>
                    <a:pt x="2" y="14"/>
                    <a:pt x="2" y="14"/>
                    <a:pt x="2" y="14"/>
                  </a:cubicBezTo>
                  <a:cubicBezTo>
                    <a:pt x="3" y="14"/>
                    <a:pt x="3" y="14"/>
                    <a:pt x="3" y="14"/>
                  </a:cubicBezTo>
                  <a:cubicBezTo>
                    <a:pt x="6" y="10"/>
                    <a:pt x="9" y="5"/>
                    <a:pt x="12" y="1"/>
                  </a:cubicBezTo>
                  <a:cubicBezTo>
                    <a:pt x="10" y="0"/>
                    <a:pt x="10" y="0"/>
                    <a:pt x="1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1" name="Freeform 882"/>
            <p:cNvSpPr>
              <a:spLocks/>
            </p:cNvSpPr>
            <p:nvPr/>
          </p:nvSpPr>
          <p:spPr bwMode="auto">
            <a:xfrm>
              <a:off x="592439" y="382633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2" name="Freeform 883"/>
            <p:cNvSpPr>
              <a:spLocks/>
            </p:cNvSpPr>
            <p:nvPr/>
          </p:nvSpPr>
          <p:spPr bwMode="auto">
            <a:xfrm>
              <a:off x="592439" y="382633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73" name="Freeform 884"/>
          <p:cNvSpPr>
            <a:spLocks noEditPoints="1"/>
          </p:cNvSpPr>
          <p:nvPr/>
        </p:nvSpPr>
        <p:spPr bwMode="auto">
          <a:xfrm>
            <a:off x="2982159" y="2805344"/>
            <a:ext cx="130086" cy="203347"/>
          </a:xfrm>
          <a:custGeom>
            <a:avLst/>
            <a:gdLst>
              <a:gd name="T0" fmla="*/ 78 w 117"/>
              <a:gd name="T1" fmla="*/ 178 h 183"/>
              <a:gd name="T2" fmla="*/ 91 w 117"/>
              <a:gd name="T3" fmla="*/ 179 h 183"/>
              <a:gd name="T4" fmla="*/ 86 w 117"/>
              <a:gd name="T5" fmla="*/ 178 h 183"/>
              <a:gd name="T6" fmla="*/ 94 w 117"/>
              <a:gd name="T7" fmla="*/ 179 h 183"/>
              <a:gd name="T8" fmla="*/ 64 w 117"/>
              <a:gd name="T9" fmla="*/ 174 h 183"/>
              <a:gd name="T10" fmla="*/ 100 w 117"/>
              <a:gd name="T11" fmla="*/ 178 h 183"/>
              <a:gd name="T12" fmla="*/ 106 w 117"/>
              <a:gd name="T13" fmla="*/ 175 h 183"/>
              <a:gd name="T14" fmla="*/ 57 w 117"/>
              <a:gd name="T15" fmla="*/ 172 h 183"/>
              <a:gd name="T16" fmla="*/ 11 w 117"/>
              <a:gd name="T17" fmla="*/ 167 h 183"/>
              <a:gd name="T18" fmla="*/ 47 w 117"/>
              <a:gd name="T19" fmla="*/ 169 h 183"/>
              <a:gd name="T20" fmla="*/ 18 w 117"/>
              <a:gd name="T21" fmla="*/ 164 h 183"/>
              <a:gd name="T22" fmla="*/ 41 w 117"/>
              <a:gd name="T23" fmla="*/ 157 h 183"/>
              <a:gd name="T24" fmla="*/ 32 w 117"/>
              <a:gd name="T25" fmla="*/ 157 h 183"/>
              <a:gd name="T26" fmla="*/ 35 w 117"/>
              <a:gd name="T27" fmla="*/ 157 h 183"/>
              <a:gd name="T28" fmla="*/ 12 w 117"/>
              <a:gd name="T29" fmla="*/ 151 h 183"/>
              <a:gd name="T30" fmla="*/ 5 w 117"/>
              <a:gd name="T31" fmla="*/ 154 h 183"/>
              <a:gd name="T32" fmla="*/ 6 w 117"/>
              <a:gd name="T33" fmla="*/ 142 h 183"/>
              <a:gd name="T34" fmla="*/ 86 w 117"/>
              <a:gd name="T35" fmla="*/ 103 h 183"/>
              <a:gd name="T36" fmla="*/ 73 w 117"/>
              <a:gd name="T37" fmla="*/ 112 h 183"/>
              <a:gd name="T38" fmla="*/ 66 w 117"/>
              <a:gd name="T39" fmla="*/ 102 h 183"/>
              <a:gd name="T40" fmla="*/ 12 w 117"/>
              <a:gd name="T41" fmla="*/ 103 h 183"/>
              <a:gd name="T42" fmla="*/ 10 w 117"/>
              <a:gd name="T43" fmla="*/ 111 h 183"/>
              <a:gd name="T44" fmla="*/ 19 w 117"/>
              <a:gd name="T45" fmla="*/ 102 h 183"/>
              <a:gd name="T46" fmla="*/ 30 w 117"/>
              <a:gd name="T47" fmla="*/ 101 h 183"/>
              <a:gd name="T48" fmla="*/ 102 w 117"/>
              <a:gd name="T49" fmla="*/ 56 h 183"/>
              <a:gd name="T50" fmla="*/ 84 w 117"/>
              <a:gd name="T51" fmla="*/ 53 h 183"/>
              <a:gd name="T52" fmla="*/ 80 w 117"/>
              <a:gd name="T53" fmla="*/ 63 h 183"/>
              <a:gd name="T54" fmla="*/ 89 w 117"/>
              <a:gd name="T55" fmla="*/ 60 h 183"/>
              <a:gd name="T56" fmla="*/ 76 w 117"/>
              <a:gd name="T57" fmla="*/ 52 h 183"/>
              <a:gd name="T58" fmla="*/ 103 w 117"/>
              <a:gd name="T59" fmla="*/ 52 h 183"/>
              <a:gd name="T60" fmla="*/ 97 w 117"/>
              <a:gd name="T61" fmla="*/ 49 h 183"/>
              <a:gd name="T62" fmla="*/ 72 w 117"/>
              <a:gd name="T63" fmla="*/ 48 h 183"/>
              <a:gd name="T64" fmla="*/ 53 w 117"/>
              <a:gd name="T65" fmla="*/ 46 h 183"/>
              <a:gd name="T66" fmla="*/ 73 w 117"/>
              <a:gd name="T67" fmla="*/ 37 h 183"/>
              <a:gd name="T68" fmla="*/ 54 w 117"/>
              <a:gd name="T69" fmla="*/ 50 h 183"/>
              <a:gd name="T70" fmla="*/ 66 w 117"/>
              <a:gd name="T71" fmla="*/ 36 h 183"/>
              <a:gd name="T72" fmla="*/ 65 w 117"/>
              <a:gd name="T73" fmla="*/ 46 h 183"/>
              <a:gd name="T74" fmla="*/ 30 w 117"/>
              <a:gd name="T75" fmla="*/ 79 h 183"/>
              <a:gd name="T76" fmla="*/ 62 w 117"/>
              <a:gd name="T77" fmla="*/ 4 h 183"/>
              <a:gd name="T78" fmla="*/ 75 w 117"/>
              <a:gd name="T79" fmla="*/ 33 h 183"/>
              <a:gd name="T80" fmla="*/ 49 w 117"/>
              <a:gd name="T81" fmla="*/ 54 h 183"/>
              <a:gd name="T82" fmla="*/ 57 w 117"/>
              <a:gd name="T83" fmla="*/ 81 h 183"/>
              <a:gd name="T84" fmla="*/ 58 w 117"/>
              <a:gd name="T85" fmla="*/ 98 h 183"/>
              <a:gd name="T86" fmla="*/ 54 w 117"/>
              <a:gd name="T87" fmla="*/ 114 h 183"/>
              <a:gd name="T88" fmla="*/ 83 w 117"/>
              <a:gd name="T89" fmla="*/ 142 h 183"/>
              <a:gd name="T90" fmla="*/ 34 w 117"/>
              <a:gd name="T91" fmla="*/ 153 h 183"/>
              <a:gd name="T92" fmla="*/ 25 w 117"/>
              <a:gd name="T93" fmla="*/ 120 h 183"/>
              <a:gd name="T94" fmla="*/ 33 w 117"/>
              <a:gd name="T95" fmla="*/ 98 h 183"/>
              <a:gd name="T96" fmla="*/ 32 w 117"/>
              <a:gd name="T97" fmla="*/ 97 h 183"/>
              <a:gd name="T98" fmla="*/ 22 w 117"/>
              <a:gd name="T99" fmla="*/ 32 h 183"/>
              <a:gd name="T100" fmla="*/ 7 w 117"/>
              <a:gd name="T101" fmla="*/ 115 h 183"/>
              <a:gd name="T102" fmla="*/ 10 w 117"/>
              <a:gd name="T103" fmla="*/ 117 h 183"/>
              <a:gd name="T104" fmla="*/ 4 w 117"/>
              <a:gd name="T105" fmla="*/ 132 h 183"/>
              <a:gd name="T106" fmla="*/ 8 w 117"/>
              <a:gd name="T107" fmla="*/ 170 h 183"/>
              <a:gd name="T108" fmla="*/ 36 w 117"/>
              <a:gd name="T109" fmla="*/ 173 h 183"/>
              <a:gd name="T110" fmla="*/ 111 w 117"/>
              <a:gd name="T111" fmla="*/ 180 h 183"/>
              <a:gd name="T112" fmla="*/ 111 w 117"/>
              <a:gd name="T113" fmla="*/ 136 h 183"/>
              <a:gd name="T114" fmla="*/ 50 w 117"/>
              <a:gd name="T115" fmla="*/ 130 h 183"/>
              <a:gd name="T116" fmla="*/ 87 w 117"/>
              <a:gd name="T117" fmla="*/ 116 h 183"/>
              <a:gd name="T118" fmla="*/ 90 w 117"/>
              <a:gd name="T119" fmla="*/ 95 h 183"/>
              <a:gd name="T120" fmla="*/ 55 w 117"/>
              <a:gd name="T121" fmla="*/ 64 h 183"/>
              <a:gd name="T122" fmla="*/ 73 w 117"/>
              <a:gd name="T123" fmla="*/ 60 h 183"/>
              <a:gd name="T124" fmla="*/ 104 w 117"/>
              <a:gd name="T125" fmla="*/ 5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 h="183">
                <a:moveTo>
                  <a:pt x="78" y="178"/>
                </a:moveTo>
                <a:cubicBezTo>
                  <a:pt x="77" y="178"/>
                  <a:pt x="75" y="177"/>
                  <a:pt x="74" y="177"/>
                </a:cubicBezTo>
                <a:cubicBezTo>
                  <a:pt x="75" y="173"/>
                  <a:pt x="77" y="170"/>
                  <a:pt x="79" y="166"/>
                </a:cubicBezTo>
                <a:cubicBezTo>
                  <a:pt x="79" y="165"/>
                  <a:pt x="79" y="165"/>
                  <a:pt x="79" y="165"/>
                </a:cubicBezTo>
                <a:cubicBezTo>
                  <a:pt x="79" y="165"/>
                  <a:pt x="79" y="165"/>
                  <a:pt x="79" y="165"/>
                </a:cubicBezTo>
                <a:cubicBezTo>
                  <a:pt x="81" y="165"/>
                  <a:pt x="82" y="166"/>
                  <a:pt x="84" y="166"/>
                </a:cubicBezTo>
                <a:cubicBezTo>
                  <a:pt x="82" y="170"/>
                  <a:pt x="80" y="174"/>
                  <a:pt x="78" y="178"/>
                </a:cubicBezTo>
                <a:moveTo>
                  <a:pt x="86" y="178"/>
                </a:moveTo>
                <a:cubicBezTo>
                  <a:pt x="87" y="178"/>
                  <a:pt x="87" y="178"/>
                  <a:pt x="87" y="178"/>
                </a:cubicBezTo>
                <a:cubicBezTo>
                  <a:pt x="89" y="174"/>
                  <a:pt x="92" y="170"/>
                  <a:pt x="94" y="166"/>
                </a:cubicBezTo>
                <a:cubicBezTo>
                  <a:pt x="94" y="165"/>
                  <a:pt x="94" y="165"/>
                  <a:pt x="94" y="165"/>
                </a:cubicBezTo>
                <a:cubicBezTo>
                  <a:pt x="96" y="165"/>
                  <a:pt x="97" y="165"/>
                  <a:pt x="98" y="165"/>
                </a:cubicBezTo>
                <a:cubicBezTo>
                  <a:pt x="96" y="169"/>
                  <a:pt x="94" y="174"/>
                  <a:pt x="91" y="179"/>
                </a:cubicBezTo>
                <a:cubicBezTo>
                  <a:pt x="91" y="179"/>
                  <a:pt x="91" y="179"/>
                  <a:pt x="91" y="179"/>
                </a:cubicBezTo>
                <a:cubicBezTo>
                  <a:pt x="87" y="179"/>
                  <a:pt x="84" y="179"/>
                  <a:pt x="80" y="178"/>
                </a:cubicBezTo>
                <a:cubicBezTo>
                  <a:pt x="82" y="174"/>
                  <a:pt x="84" y="170"/>
                  <a:pt x="86" y="166"/>
                </a:cubicBezTo>
                <a:cubicBezTo>
                  <a:pt x="86" y="166"/>
                  <a:pt x="87" y="166"/>
                  <a:pt x="87" y="166"/>
                </a:cubicBezTo>
                <a:cubicBezTo>
                  <a:pt x="89" y="166"/>
                  <a:pt x="90" y="166"/>
                  <a:pt x="92" y="166"/>
                </a:cubicBezTo>
                <a:cubicBezTo>
                  <a:pt x="90" y="169"/>
                  <a:pt x="88" y="173"/>
                  <a:pt x="86" y="177"/>
                </a:cubicBezTo>
                <a:cubicBezTo>
                  <a:pt x="85" y="178"/>
                  <a:pt x="86" y="178"/>
                  <a:pt x="86" y="178"/>
                </a:cubicBezTo>
                <a:cubicBezTo>
                  <a:pt x="86" y="178"/>
                  <a:pt x="86" y="178"/>
                  <a:pt x="86" y="178"/>
                </a:cubicBezTo>
                <a:moveTo>
                  <a:pt x="72" y="176"/>
                </a:moveTo>
                <a:cubicBezTo>
                  <a:pt x="70" y="176"/>
                  <a:pt x="68" y="175"/>
                  <a:pt x="65" y="175"/>
                </a:cubicBezTo>
                <a:cubicBezTo>
                  <a:pt x="68" y="171"/>
                  <a:pt x="70" y="168"/>
                  <a:pt x="73" y="164"/>
                </a:cubicBezTo>
                <a:cubicBezTo>
                  <a:pt x="73" y="164"/>
                  <a:pt x="73" y="164"/>
                  <a:pt x="73" y="164"/>
                </a:cubicBezTo>
                <a:cubicBezTo>
                  <a:pt x="74" y="164"/>
                  <a:pt x="76" y="165"/>
                  <a:pt x="77" y="165"/>
                </a:cubicBezTo>
                <a:cubicBezTo>
                  <a:pt x="75" y="169"/>
                  <a:pt x="74" y="173"/>
                  <a:pt x="72" y="176"/>
                </a:cubicBezTo>
                <a:moveTo>
                  <a:pt x="94" y="179"/>
                </a:moveTo>
                <a:cubicBezTo>
                  <a:pt x="96" y="174"/>
                  <a:pt x="98" y="169"/>
                  <a:pt x="101" y="164"/>
                </a:cubicBezTo>
                <a:cubicBezTo>
                  <a:pt x="102" y="164"/>
                  <a:pt x="104" y="164"/>
                  <a:pt x="105" y="163"/>
                </a:cubicBezTo>
                <a:cubicBezTo>
                  <a:pt x="103" y="168"/>
                  <a:pt x="101" y="172"/>
                  <a:pt x="99" y="177"/>
                </a:cubicBezTo>
                <a:cubicBezTo>
                  <a:pt x="98" y="178"/>
                  <a:pt x="99" y="178"/>
                  <a:pt x="99" y="178"/>
                </a:cubicBezTo>
                <a:cubicBezTo>
                  <a:pt x="100" y="178"/>
                  <a:pt x="100" y="178"/>
                  <a:pt x="100" y="178"/>
                </a:cubicBezTo>
                <a:cubicBezTo>
                  <a:pt x="98" y="179"/>
                  <a:pt x="96" y="179"/>
                  <a:pt x="94" y="179"/>
                </a:cubicBezTo>
                <a:moveTo>
                  <a:pt x="64" y="174"/>
                </a:moveTo>
                <a:cubicBezTo>
                  <a:pt x="62" y="173"/>
                  <a:pt x="61" y="173"/>
                  <a:pt x="59" y="172"/>
                </a:cubicBezTo>
                <a:cubicBezTo>
                  <a:pt x="61" y="169"/>
                  <a:pt x="63" y="165"/>
                  <a:pt x="65" y="162"/>
                </a:cubicBezTo>
                <a:cubicBezTo>
                  <a:pt x="66" y="162"/>
                  <a:pt x="66" y="163"/>
                  <a:pt x="67" y="163"/>
                </a:cubicBezTo>
                <a:cubicBezTo>
                  <a:pt x="68" y="163"/>
                  <a:pt x="69" y="163"/>
                  <a:pt x="71" y="164"/>
                </a:cubicBezTo>
                <a:cubicBezTo>
                  <a:pt x="68" y="167"/>
                  <a:pt x="66" y="170"/>
                  <a:pt x="64" y="174"/>
                </a:cubicBezTo>
                <a:moveTo>
                  <a:pt x="100" y="178"/>
                </a:moveTo>
                <a:cubicBezTo>
                  <a:pt x="100" y="178"/>
                  <a:pt x="100" y="178"/>
                  <a:pt x="100" y="178"/>
                </a:cubicBezTo>
                <a:cubicBezTo>
                  <a:pt x="103" y="173"/>
                  <a:pt x="105" y="167"/>
                  <a:pt x="108" y="162"/>
                </a:cubicBezTo>
                <a:cubicBezTo>
                  <a:pt x="108" y="162"/>
                  <a:pt x="108" y="162"/>
                  <a:pt x="108" y="162"/>
                </a:cubicBezTo>
                <a:cubicBezTo>
                  <a:pt x="110" y="162"/>
                  <a:pt x="111" y="161"/>
                  <a:pt x="113" y="161"/>
                </a:cubicBezTo>
                <a:cubicBezTo>
                  <a:pt x="112" y="161"/>
                  <a:pt x="112" y="161"/>
                  <a:pt x="112" y="161"/>
                </a:cubicBezTo>
                <a:cubicBezTo>
                  <a:pt x="112" y="161"/>
                  <a:pt x="112" y="161"/>
                  <a:pt x="112" y="161"/>
                </a:cubicBezTo>
                <a:cubicBezTo>
                  <a:pt x="112" y="161"/>
                  <a:pt x="112" y="161"/>
                  <a:pt x="112" y="161"/>
                </a:cubicBezTo>
                <a:cubicBezTo>
                  <a:pt x="110" y="166"/>
                  <a:pt x="108" y="171"/>
                  <a:pt x="106" y="175"/>
                </a:cubicBezTo>
                <a:cubicBezTo>
                  <a:pt x="105" y="176"/>
                  <a:pt x="106" y="176"/>
                  <a:pt x="106" y="177"/>
                </a:cubicBezTo>
                <a:cubicBezTo>
                  <a:pt x="106" y="177"/>
                  <a:pt x="106" y="177"/>
                  <a:pt x="107" y="177"/>
                </a:cubicBezTo>
                <a:cubicBezTo>
                  <a:pt x="107" y="177"/>
                  <a:pt x="107" y="176"/>
                  <a:pt x="107" y="176"/>
                </a:cubicBezTo>
                <a:cubicBezTo>
                  <a:pt x="109" y="174"/>
                  <a:pt x="110" y="171"/>
                  <a:pt x="111" y="169"/>
                </a:cubicBezTo>
                <a:cubicBezTo>
                  <a:pt x="110" y="171"/>
                  <a:pt x="110" y="173"/>
                  <a:pt x="109" y="176"/>
                </a:cubicBezTo>
                <a:cubicBezTo>
                  <a:pt x="106" y="177"/>
                  <a:pt x="103" y="178"/>
                  <a:pt x="100" y="178"/>
                </a:cubicBezTo>
                <a:moveTo>
                  <a:pt x="57" y="172"/>
                </a:moveTo>
                <a:cubicBezTo>
                  <a:pt x="55" y="171"/>
                  <a:pt x="52" y="170"/>
                  <a:pt x="50" y="170"/>
                </a:cubicBezTo>
                <a:cubicBezTo>
                  <a:pt x="51" y="166"/>
                  <a:pt x="53" y="163"/>
                  <a:pt x="55" y="160"/>
                </a:cubicBezTo>
                <a:cubicBezTo>
                  <a:pt x="55" y="160"/>
                  <a:pt x="55" y="160"/>
                  <a:pt x="55" y="160"/>
                </a:cubicBezTo>
                <a:cubicBezTo>
                  <a:pt x="58" y="160"/>
                  <a:pt x="60" y="161"/>
                  <a:pt x="63" y="162"/>
                </a:cubicBezTo>
                <a:cubicBezTo>
                  <a:pt x="61" y="165"/>
                  <a:pt x="59" y="168"/>
                  <a:pt x="57" y="172"/>
                </a:cubicBezTo>
                <a:moveTo>
                  <a:pt x="13" y="172"/>
                </a:moveTo>
                <a:cubicBezTo>
                  <a:pt x="13" y="170"/>
                  <a:pt x="12" y="169"/>
                  <a:pt x="11" y="167"/>
                </a:cubicBezTo>
                <a:cubicBezTo>
                  <a:pt x="11" y="167"/>
                  <a:pt x="10" y="167"/>
                  <a:pt x="10" y="166"/>
                </a:cubicBezTo>
                <a:cubicBezTo>
                  <a:pt x="11" y="163"/>
                  <a:pt x="13" y="161"/>
                  <a:pt x="14" y="160"/>
                </a:cubicBezTo>
                <a:cubicBezTo>
                  <a:pt x="15" y="159"/>
                  <a:pt x="15" y="159"/>
                  <a:pt x="15" y="159"/>
                </a:cubicBezTo>
                <a:cubicBezTo>
                  <a:pt x="14" y="164"/>
                  <a:pt x="14" y="167"/>
                  <a:pt x="13" y="172"/>
                </a:cubicBezTo>
                <a:moveTo>
                  <a:pt x="48" y="169"/>
                </a:moveTo>
                <a:cubicBezTo>
                  <a:pt x="47" y="169"/>
                  <a:pt x="47" y="169"/>
                  <a:pt x="47" y="169"/>
                </a:cubicBezTo>
                <a:cubicBezTo>
                  <a:pt x="47" y="169"/>
                  <a:pt x="47" y="169"/>
                  <a:pt x="47" y="169"/>
                </a:cubicBezTo>
                <a:cubicBezTo>
                  <a:pt x="46" y="169"/>
                  <a:pt x="45" y="169"/>
                  <a:pt x="44" y="169"/>
                </a:cubicBezTo>
                <a:cubicBezTo>
                  <a:pt x="45" y="165"/>
                  <a:pt x="47" y="162"/>
                  <a:pt x="50" y="159"/>
                </a:cubicBezTo>
                <a:cubicBezTo>
                  <a:pt x="50" y="158"/>
                  <a:pt x="50" y="158"/>
                  <a:pt x="50" y="158"/>
                </a:cubicBezTo>
                <a:cubicBezTo>
                  <a:pt x="51" y="159"/>
                  <a:pt x="52" y="159"/>
                  <a:pt x="53" y="159"/>
                </a:cubicBezTo>
                <a:cubicBezTo>
                  <a:pt x="51" y="162"/>
                  <a:pt x="50" y="166"/>
                  <a:pt x="48" y="169"/>
                </a:cubicBezTo>
                <a:moveTo>
                  <a:pt x="17" y="174"/>
                </a:moveTo>
                <a:cubicBezTo>
                  <a:pt x="18" y="170"/>
                  <a:pt x="18" y="167"/>
                  <a:pt x="18" y="164"/>
                </a:cubicBezTo>
                <a:cubicBezTo>
                  <a:pt x="19" y="163"/>
                  <a:pt x="19" y="163"/>
                  <a:pt x="19" y="163"/>
                </a:cubicBezTo>
                <a:cubicBezTo>
                  <a:pt x="21" y="162"/>
                  <a:pt x="21" y="160"/>
                  <a:pt x="23" y="159"/>
                </a:cubicBezTo>
                <a:cubicBezTo>
                  <a:pt x="24" y="159"/>
                  <a:pt x="25" y="158"/>
                  <a:pt x="25" y="158"/>
                </a:cubicBezTo>
                <a:cubicBezTo>
                  <a:pt x="23" y="163"/>
                  <a:pt x="20" y="168"/>
                  <a:pt x="17" y="174"/>
                </a:cubicBezTo>
                <a:moveTo>
                  <a:pt x="35" y="169"/>
                </a:moveTo>
                <a:cubicBezTo>
                  <a:pt x="36" y="169"/>
                  <a:pt x="36" y="169"/>
                  <a:pt x="36" y="169"/>
                </a:cubicBezTo>
                <a:cubicBezTo>
                  <a:pt x="37" y="165"/>
                  <a:pt x="39" y="161"/>
                  <a:pt x="41" y="157"/>
                </a:cubicBezTo>
                <a:cubicBezTo>
                  <a:pt x="43" y="157"/>
                  <a:pt x="45" y="158"/>
                  <a:pt x="48" y="158"/>
                </a:cubicBezTo>
                <a:cubicBezTo>
                  <a:pt x="45" y="161"/>
                  <a:pt x="43" y="165"/>
                  <a:pt x="42" y="169"/>
                </a:cubicBezTo>
                <a:cubicBezTo>
                  <a:pt x="40" y="169"/>
                  <a:pt x="37" y="169"/>
                  <a:pt x="35" y="169"/>
                </a:cubicBezTo>
                <a:cubicBezTo>
                  <a:pt x="35" y="169"/>
                  <a:pt x="35" y="169"/>
                  <a:pt x="35" y="169"/>
                </a:cubicBezTo>
                <a:moveTo>
                  <a:pt x="20" y="173"/>
                </a:moveTo>
                <a:cubicBezTo>
                  <a:pt x="22" y="168"/>
                  <a:pt x="25" y="163"/>
                  <a:pt x="28" y="157"/>
                </a:cubicBezTo>
                <a:cubicBezTo>
                  <a:pt x="29" y="157"/>
                  <a:pt x="31" y="157"/>
                  <a:pt x="32" y="157"/>
                </a:cubicBezTo>
                <a:cubicBezTo>
                  <a:pt x="30" y="161"/>
                  <a:pt x="28" y="166"/>
                  <a:pt x="26" y="170"/>
                </a:cubicBezTo>
                <a:cubicBezTo>
                  <a:pt x="26" y="171"/>
                  <a:pt x="26" y="171"/>
                  <a:pt x="26" y="171"/>
                </a:cubicBezTo>
                <a:cubicBezTo>
                  <a:pt x="26" y="171"/>
                  <a:pt x="26" y="171"/>
                  <a:pt x="26" y="171"/>
                </a:cubicBezTo>
                <a:cubicBezTo>
                  <a:pt x="25" y="171"/>
                  <a:pt x="25" y="171"/>
                  <a:pt x="24" y="171"/>
                </a:cubicBezTo>
                <a:cubicBezTo>
                  <a:pt x="22" y="172"/>
                  <a:pt x="21" y="172"/>
                  <a:pt x="20" y="173"/>
                </a:cubicBezTo>
                <a:moveTo>
                  <a:pt x="28" y="170"/>
                </a:moveTo>
                <a:cubicBezTo>
                  <a:pt x="30" y="166"/>
                  <a:pt x="32" y="161"/>
                  <a:pt x="35" y="157"/>
                </a:cubicBezTo>
                <a:cubicBezTo>
                  <a:pt x="36" y="157"/>
                  <a:pt x="37" y="157"/>
                  <a:pt x="39" y="157"/>
                </a:cubicBezTo>
                <a:cubicBezTo>
                  <a:pt x="37" y="161"/>
                  <a:pt x="36" y="164"/>
                  <a:pt x="34" y="168"/>
                </a:cubicBezTo>
                <a:cubicBezTo>
                  <a:pt x="34" y="169"/>
                  <a:pt x="34" y="169"/>
                  <a:pt x="34" y="169"/>
                </a:cubicBezTo>
                <a:cubicBezTo>
                  <a:pt x="32" y="170"/>
                  <a:pt x="30" y="170"/>
                  <a:pt x="28" y="170"/>
                </a:cubicBezTo>
                <a:moveTo>
                  <a:pt x="9" y="164"/>
                </a:moveTo>
                <a:cubicBezTo>
                  <a:pt x="8" y="163"/>
                  <a:pt x="7" y="162"/>
                  <a:pt x="7" y="160"/>
                </a:cubicBezTo>
                <a:cubicBezTo>
                  <a:pt x="8" y="157"/>
                  <a:pt x="10" y="154"/>
                  <a:pt x="12" y="151"/>
                </a:cubicBezTo>
                <a:cubicBezTo>
                  <a:pt x="13" y="153"/>
                  <a:pt x="14" y="154"/>
                  <a:pt x="14" y="156"/>
                </a:cubicBezTo>
                <a:cubicBezTo>
                  <a:pt x="13" y="157"/>
                  <a:pt x="11" y="160"/>
                  <a:pt x="9" y="164"/>
                </a:cubicBezTo>
                <a:moveTo>
                  <a:pt x="6" y="158"/>
                </a:moveTo>
                <a:cubicBezTo>
                  <a:pt x="6" y="158"/>
                  <a:pt x="6" y="158"/>
                  <a:pt x="6" y="158"/>
                </a:cubicBezTo>
                <a:cubicBezTo>
                  <a:pt x="5" y="157"/>
                  <a:pt x="5" y="156"/>
                  <a:pt x="5" y="155"/>
                </a:cubicBezTo>
                <a:cubicBezTo>
                  <a:pt x="5" y="155"/>
                  <a:pt x="5" y="155"/>
                  <a:pt x="5" y="155"/>
                </a:cubicBezTo>
                <a:cubicBezTo>
                  <a:pt x="5" y="154"/>
                  <a:pt x="5" y="154"/>
                  <a:pt x="5" y="154"/>
                </a:cubicBezTo>
                <a:cubicBezTo>
                  <a:pt x="6" y="152"/>
                  <a:pt x="8" y="149"/>
                  <a:pt x="9" y="147"/>
                </a:cubicBezTo>
                <a:cubicBezTo>
                  <a:pt x="10" y="148"/>
                  <a:pt x="10" y="149"/>
                  <a:pt x="11" y="149"/>
                </a:cubicBezTo>
                <a:cubicBezTo>
                  <a:pt x="9" y="152"/>
                  <a:pt x="7" y="155"/>
                  <a:pt x="6" y="158"/>
                </a:cubicBezTo>
                <a:moveTo>
                  <a:pt x="4" y="152"/>
                </a:moveTo>
                <a:cubicBezTo>
                  <a:pt x="4" y="152"/>
                  <a:pt x="4" y="152"/>
                  <a:pt x="4" y="152"/>
                </a:cubicBezTo>
                <a:cubicBezTo>
                  <a:pt x="4" y="150"/>
                  <a:pt x="4" y="148"/>
                  <a:pt x="5" y="146"/>
                </a:cubicBezTo>
                <a:cubicBezTo>
                  <a:pt x="5" y="144"/>
                  <a:pt x="5" y="143"/>
                  <a:pt x="6" y="142"/>
                </a:cubicBezTo>
                <a:cubicBezTo>
                  <a:pt x="6" y="143"/>
                  <a:pt x="7" y="144"/>
                  <a:pt x="8" y="145"/>
                </a:cubicBezTo>
                <a:cubicBezTo>
                  <a:pt x="7" y="147"/>
                  <a:pt x="5" y="150"/>
                  <a:pt x="4" y="152"/>
                </a:cubicBezTo>
                <a:moveTo>
                  <a:pt x="85" y="112"/>
                </a:moveTo>
                <a:cubicBezTo>
                  <a:pt x="84" y="112"/>
                  <a:pt x="83" y="112"/>
                  <a:pt x="81" y="112"/>
                </a:cubicBezTo>
                <a:cubicBezTo>
                  <a:pt x="83" y="109"/>
                  <a:pt x="84" y="106"/>
                  <a:pt x="86" y="104"/>
                </a:cubicBezTo>
                <a:cubicBezTo>
                  <a:pt x="86" y="103"/>
                  <a:pt x="86" y="103"/>
                  <a:pt x="86" y="103"/>
                </a:cubicBezTo>
                <a:cubicBezTo>
                  <a:pt x="86" y="103"/>
                  <a:pt x="86" y="103"/>
                  <a:pt x="86" y="103"/>
                </a:cubicBezTo>
                <a:cubicBezTo>
                  <a:pt x="86" y="106"/>
                  <a:pt x="85" y="109"/>
                  <a:pt x="85" y="112"/>
                </a:cubicBezTo>
                <a:moveTo>
                  <a:pt x="79" y="112"/>
                </a:moveTo>
                <a:cubicBezTo>
                  <a:pt x="78" y="112"/>
                  <a:pt x="77" y="112"/>
                  <a:pt x="75" y="112"/>
                </a:cubicBezTo>
                <a:cubicBezTo>
                  <a:pt x="77" y="109"/>
                  <a:pt x="79" y="106"/>
                  <a:pt x="81" y="103"/>
                </a:cubicBezTo>
                <a:cubicBezTo>
                  <a:pt x="82" y="103"/>
                  <a:pt x="83" y="103"/>
                  <a:pt x="84" y="103"/>
                </a:cubicBezTo>
                <a:cubicBezTo>
                  <a:pt x="82" y="106"/>
                  <a:pt x="81" y="109"/>
                  <a:pt x="79" y="112"/>
                </a:cubicBezTo>
                <a:moveTo>
                  <a:pt x="73" y="112"/>
                </a:moveTo>
                <a:cubicBezTo>
                  <a:pt x="71" y="112"/>
                  <a:pt x="69" y="112"/>
                  <a:pt x="67" y="112"/>
                </a:cubicBezTo>
                <a:cubicBezTo>
                  <a:pt x="69" y="109"/>
                  <a:pt x="71" y="106"/>
                  <a:pt x="73" y="102"/>
                </a:cubicBezTo>
                <a:cubicBezTo>
                  <a:pt x="75" y="102"/>
                  <a:pt x="77" y="103"/>
                  <a:pt x="79" y="103"/>
                </a:cubicBezTo>
                <a:cubicBezTo>
                  <a:pt x="77" y="106"/>
                  <a:pt x="75" y="109"/>
                  <a:pt x="73" y="112"/>
                </a:cubicBezTo>
                <a:moveTo>
                  <a:pt x="65" y="112"/>
                </a:moveTo>
                <a:cubicBezTo>
                  <a:pt x="63" y="112"/>
                  <a:pt x="62" y="112"/>
                  <a:pt x="60" y="112"/>
                </a:cubicBezTo>
                <a:cubicBezTo>
                  <a:pt x="62" y="109"/>
                  <a:pt x="64" y="105"/>
                  <a:pt x="66" y="102"/>
                </a:cubicBezTo>
                <a:cubicBezTo>
                  <a:pt x="67" y="102"/>
                  <a:pt x="69" y="102"/>
                  <a:pt x="71" y="102"/>
                </a:cubicBezTo>
                <a:cubicBezTo>
                  <a:pt x="69" y="106"/>
                  <a:pt x="67" y="109"/>
                  <a:pt x="65" y="112"/>
                </a:cubicBezTo>
                <a:moveTo>
                  <a:pt x="10" y="107"/>
                </a:moveTo>
                <a:cubicBezTo>
                  <a:pt x="10" y="105"/>
                  <a:pt x="10" y="104"/>
                  <a:pt x="10" y="102"/>
                </a:cubicBezTo>
                <a:cubicBezTo>
                  <a:pt x="11" y="102"/>
                  <a:pt x="11" y="102"/>
                  <a:pt x="12" y="102"/>
                </a:cubicBezTo>
                <a:cubicBezTo>
                  <a:pt x="12" y="102"/>
                  <a:pt x="12" y="102"/>
                  <a:pt x="12" y="102"/>
                </a:cubicBezTo>
                <a:cubicBezTo>
                  <a:pt x="12" y="103"/>
                  <a:pt x="12" y="103"/>
                  <a:pt x="12" y="103"/>
                </a:cubicBezTo>
                <a:cubicBezTo>
                  <a:pt x="11" y="104"/>
                  <a:pt x="11" y="105"/>
                  <a:pt x="10" y="107"/>
                </a:cubicBezTo>
                <a:moveTo>
                  <a:pt x="59" y="109"/>
                </a:moveTo>
                <a:cubicBezTo>
                  <a:pt x="60" y="106"/>
                  <a:pt x="60" y="104"/>
                  <a:pt x="60" y="102"/>
                </a:cubicBezTo>
                <a:cubicBezTo>
                  <a:pt x="61" y="102"/>
                  <a:pt x="62" y="102"/>
                  <a:pt x="63" y="102"/>
                </a:cubicBezTo>
                <a:cubicBezTo>
                  <a:pt x="62" y="104"/>
                  <a:pt x="61" y="106"/>
                  <a:pt x="59" y="109"/>
                </a:cubicBezTo>
                <a:moveTo>
                  <a:pt x="10" y="113"/>
                </a:moveTo>
                <a:cubicBezTo>
                  <a:pt x="10" y="112"/>
                  <a:pt x="10" y="112"/>
                  <a:pt x="10" y="111"/>
                </a:cubicBezTo>
                <a:cubicBezTo>
                  <a:pt x="12" y="108"/>
                  <a:pt x="13" y="105"/>
                  <a:pt x="14" y="102"/>
                </a:cubicBezTo>
                <a:cubicBezTo>
                  <a:pt x="15" y="102"/>
                  <a:pt x="16" y="102"/>
                  <a:pt x="17" y="102"/>
                </a:cubicBezTo>
                <a:cubicBezTo>
                  <a:pt x="16" y="105"/>
                  <a:pt x="14" y="108"/>
                  <a:pt x="13" y="112"/>
                </a:cubicBezTo>
                <a:cubicBezTo>
                  <a:pt x="13" y="112"/>
                  <a:pt x="13" y="112"/>
                  <a:pt x="13" y="112"/>
                </a:cubicBezTo>
                <a:cubicBezTo>
                  <a:pt x="12" y="112"/>
                  <a:pt x="11" y="113"/>
                  <a:pt x="10" y="113"/>
                </a:cubicBezTo>
                <a:moveTo>
                  <a:pt x="15" y="112"/>
                </a:moveTo>
                <a:cubicBezTo>
                  <a:pt x="16" y="109"/>
                  <a:pt x="18" y="105"/>
                  <a:pt x="19" y="102"/>
                </a:cubicBezTo>
                <a:cubicBezTo>
                  <a:pt x="21" y="101"/>
                  <a:pt x="23" y="101"/>
                  <a:pt x="24" y="101"/>
                </a:cubicBezTo>
                <a:cubicBezTo>
                  <a:pt x="23" y="105"/>
                  <a:pt x="21" y="108"/>
                  <a:pt x="19" y="112"/>
                </a:cubicBezTo>
                <a:cubicBezTo>
                  <a:pt x="19" y="112"/>
                  <a:pt x="19" y="112"/>
                  <a:pt x="19" y="112"/>
                </a:cubicBezTo>
                <a:cubicBezTo>
                  <a:pt x="18" y="112"/>
                  <a:pt x="16" y="112"/>
                  <a:pt x="15" y="112"/>
                </a:cubicBezTo>
                <a:moveTo>
                  <a:pt x="21" y="112"/>
                </a:moveTo>
                <a:cubicBezTo>
                  <a:pt x="23" y="109"/>
                  <a:pt x="25" y="105"/>
                  <a:pt x="27" y="101"/>
                </a:cubicBezTo>
                <a:cubicBezTo>
                  <a:pt x="28" y="101"/>
                  <a:pt x="29" y="101"/>
                  <a:pt x="30" y="101"/>
                </a:cubicBezTo>
                <a:cubicBezTo>
                  <a:pt x="29" y="105"/>
                  <a:pt x="27" y="108"/>
                  <a:pt x="25" y="112"/>
                </a:cubicBezTo>
                <a:cubicBezTo>
                  <a:pt x="24" y="112"/>
                  <a:pt x="22" y="112"/>
                  <a:pt x="21" y="112"/>
                </a:cubicBezTo>
                <a:moveTo>
                  <a:pt x="27" y="75"/>
                </a:moveTo>
                <a:cubicBezTo>
                  <a:pt x="26" y="72"/>
                  <a:pt x="25" y="68"/>
                  <a:pt x="25" y="64"/>
                </a:cubicBezTo>
                <a:cubicBezTo>
                  <a:pt x="26" y="68"/>
                  <a:pt x="27" y="72"/>
                  <a:pt x="27" y="75"/>
                </a:cubicBezTo>
                <a:cubicBezTo>
                  <a:pt x="27" y="75"/>
                  <a:pt x="27" y="75"/>
                  <a:pt x="27" y="75"/>
                </a:cubicBezTo>
                <a:moveTo>
                  <a:pt x="102" y="56"/>
                </a:moveTo>
                <a:cubicBezTo>
                  <a:pt x="103" y="55"/>
                  <a:pt x="103" y="55"/>
                  <a:pt x="103" y="55"/>
                </a:cubicBezTo>
                <a:cubicBezTo>
                  <a:pt x="103" y="56"/>
                  <a:pt x="103" y="56"/>
                  <a:pt x="103" y="56"/>
                </a:cubicBezTo>
                <a:cubicBezTo>
                  <a:pt x="102" y="56"/>
                  <a:pt x="102" y="56"/>
                  <a:pt x="102" y="56"/>
                </a:cubicBezTo>
                <a:moveTo>
                  <a:pt x="80" y="60"/>
                </a:moveTo>
                <a:cubicBezTo>
                  <a:pt x="80" y="58"/>
                  <a:pt x="80" y="57"/>
                  <a:pt x="80" y="55"/>
                </a:cubicBezTo>
                <a:cubicBezTo>
                  <a:pt x="80" y="55"/>
                  <a:pt x="80" y="54"/>
                  <a:pt x="80" y="54"/>
                </a:cubicBezTo>
                <a:cubicBezTo>
                  <a:pt x="81" y="53"/>
                  <a:pt x="82" y="53"/>
                  <a:pt x="84" y="53"/>
                </a:cubicBezTo>
                <a:cubicBezTo>
                  <a:pt x="82" y="55"/>
                  <a:pt x="81" y="58"/>
                  <a:pt x="80" y="60"/>
                </a:cubicBezTo>
                <a:moveTo>
                  <a:pt x="80" y="63"/>
                </a:moveTo>
                <a:cubicBezTo>
                  <a:pt x="82" y="60"/>
                  <a:pt x="84" y="56"/>
                  <a:pt x="86" y="52"/>
                </a:cubicBezTo>
                <a:cubicBezTo>
                  <a:pt x="88" y="52"/>
                  <a:pt x="89" y="51"/>
                  <a:pt x="91" y="51"/>
                </a:cubicBezTo>
                <a:cubicBezTo>
                  <a:pt x="88" y="54"/>
                  <a:pt x="86" y="58"/>
                  <a:pt x="84" y="61"/>
                </a:cubicBezTo>
                <a:cubicBezTo>
                  <a:pt x="84" y="62"/>
                  <a:pt x="84" y="62"/>
                  <a:pt x="84" y="62"/>
                </a:cubicBezTo>
                <a:cubicBezTo>
                  <a:pt x="83" y="62"/>
                  <a:pt x="81" y="63"/>
                  <a:pt x="80" y="63"/>
                </a:cubicBezTo>
                <a:moveTo>
                  <a:pt x="87" y="61"/>
                </a:moveTo>
                <a:cubicBezTo>
                  <a:pt x="89" y="57"/>
                  <a:pt x="91" y="54"/>
                  <a:pt x="93" y="51"/>
                </a:cubicBezTo>
                <a:cubicBezTo>
                  <a:pt x="93" y="50"/>
                  <a:pt x="93" y="50"/>
                  <a:pt x="93" y="50"/>
                </a:cubicBezTo>
                <a:cubicBezTo>
                  <a:pt x="94" y="50"/>
                  <a:pt x="95" y="50"/>
                  <a:pt x="96" y="49"/>
                </a:cubicBezTo>
                <a:cubicBezTo>
                  <a:pt x="95" y="50"/>
                  <a:pt x="95" y="50"/>
                  <a:pt x="95" y="50"/>
                </a:cubicBezTo>
                <a:cubicBezTo>
                  <a:pt x="95" y="50"/>
                  <a:pt x="95" y="50"/>
                  <a:pt x="95" y="50"/>
                </a:cubicBezTo>
                <a:cubicBezTo>
                  <a:pt x="93" y="53"/>
                  <a:pt x="91" y="56"/>
                  <a:pt x="89" y="60"/>
                </a:cubicBezTo>
                <a:cubicBezTo>
                  <a:pt x="88" y="60"/>
                  <a:pt x="87" y="60"/>
                  <a:pt x="87" y="61"/>
                </a:cubicBezTo>
                <a:moveTo>
                  <a:pt x="76" y="55"/>
                </a:moveTo>
                <a:cubicBezTo>
                  <a:pt x="76" y="54"/>
                  <a:pt x="75" y="53"/>
                  <a:pt x="75" y="52"/>
                </a:cubicBezTo>
                <a:cubicBezTo>
                  <a:pt x="74" y="52"/>
                  <a:pt x="74" y="52"/>
                  <a:pt x="74" y="52"/>
                </a:cubicBezTo>
                <a:cubicBezTo>
                  <a:pt x="75" y="51"/>
                  <a:pt x="76" y="50"/>
                  <a:pt x="77" y="48"/>
                </a:cubicBezTo>
                <a:cubicBezTo>
                  <a:pt x="77" y="49"/>
                  <a:pt x="76" y="50"/>
                  <a:pt x="76" y="50"/>
                </a:cubicBezTo>
                <a:cubicBezTo>
                  <a:pt x="76" y="51"/>
                  <a:pt x="76" y="51"/>
                  <a:pt x="76" y="52"/>
                </a:cubicBezTo>
                <a:cubicBezTo>
                  <a:pt x="76" y="53"/>
                  <a:pt x="76" y="54"/>
                  <a:pt x="76" y="55"/>
                </a:cubicBezTo>
                <a:cubicBezTo>
                  <a:pt x="76" y="55"/>
                  <a:pt x="76" y="55"/>
                  <a:pt x="76" y="55"/>
                </a:cubicBezTo>
                <a:moveTo>
                  <a:pt x="98" y="57"/>
                </a:moveTo>
                <a:cubicBezTo>
                  <a:pt x="100" y="54"/>
                  <a:pt x="102" y="52"/>
                  <a:pt x="104" y="49"/>
                </a:cubicBezTo>
                <a:cubicBezTo>
                  <a:pt x="104" y="48"/>
                  <a:pt x="104" y="48"/>
                  <a:pt x="104" y="48"/>
                </a:cubicBezTo>
                <a:cubicBezTo>
                  <a:pt x="104" y="50"/>
                  <a:pt x="104" y="51"/>
                  <a:pt x="104" y="52"/>
                </a:cubicBezTo>
                <a:cubicBezTo>
                  <a:pt x="104" y="52"/>
                  <a:pt x="103" y="52"/>
                  <a:pt x="103" y="52"/>
                </a:cubicBezTo>
                <a:cubicBezTo>
                  <a:pt x="103" y="52"/>
                  <a:pt x="103" y="52"/>
                  <a:pt x="103" y="52"/>
                </a:cubicBezTo>
                <a:cubicBezTo>
                  <a:pt x="101" y="54"/>
                  <a:pt x="100" y="55"/>
                  <a:pt x="99" y="57"/>
                </a:cubicBezTo>
                <a:cubicBezTo>
                  <a:pt x="99" y="57"/>
                  <a:pt x="99" y="57"/>
                  <a:pt x="99" y="57"/>
                </a:cubicBezTo>
                <a:cubicBezTo>
                  <a:pt x="99" y="57"/>
                  <a:pt x="98" y="57"/>
                  <a:pt x="98" y="57"/>
                </a:cubicBezTo>
                <a:moveTo>
                  <a:pt x="92" y="59"/>
                </a:moveTo>
                <a:cubicBezTo>
                  <a:pt x="93" y="56"/>
                  <a:pt x="95" y="53"/>
                  <a:pt x="97" y="51"/>
                </a:cubicBezTo>
                <a:cubicBezTo>
                  <a:pt x="97" y="50"/>
                  <a:pt x="97" y="50"/>
                  <a:pt x="97" y="49"/>
                </a:cubicBezTo>
                <a:cubicBezTo>
                  <a:pt x="96" y="49"/>
                  <a:pt x="96" y="49"/>
                  <a:pt x="96" y="49"/>
                </a:cubicBezTo>
                <a:cubicBezTo>
                  <a:pt x="98" y="49"/>
                  <a:pt x="100" y="48"/>
                  <a:pt x="103" y="47"/>
                </a:cubicBezTo>
                <a:cubicBezTo>
                  <a:pt x="102" y="48"/>
                  <a:pt x="102" y="48"/>
                  <a:pt x="102" y="48"/>
                </a:cubicBezTo>
                <a:cubicBezTo>
                  <a:pt x="100" y="51"/>
                  <a:pt x="97" y="55"/>
                  <a:pt x="95" y="58"/>
                </a:cubicBezTo>
                <a:cubicBezTo>
                  <a:pt x="94" y="58"/>
                  <a:pt x="93" y="59"/>
                  <a:pt x="92" y="59"/>
                </a:cubicBezTo>
                <a:moveTo>
                  <a:pt x="73" y="50"/>
                </a:moveTo>
                <a:cubicBezTo>
                  <a:pt x="73" y="50"/>
                  <a:pt x="72" y="49"/>
                  <a:pt x="72" y="48"/>
                </a:cubicBezTo>
                <a:cubicBezTo>
                  <a:pt x="73" y="46"/>
                  <a:pt x="75" y="43"/>
                  <a:pt x="76" y="41"/>
                </a:cubicBezTo>
                <a:cubicBezTo>
                  <a:pt x="76" y="42"/>
                  <a:pt x="77" y="43"/>
                  <a:pt x="77" y="45"/>
                </a:cubicBezTo>
                <a:cubicBezTo>
                  <a:pt x="76" y="45"/>
                  <a:pt x="76" y="45"/>
                  <a:pt x="76" y="45"/>
                </a:cubicBezTo>
                <a:cubicBezTo>
                  <a:pt x="75" y="47"/>
                  <a:pt x="74" y="48"/>
                  <a:pt x="73" y="50"/>
                </a:cubicBezTo>
                <a:moveTo>
                  <a:pt x="52" y="50"/>
                </a:moveTo>
                <a:cubicBezTo>
                  <a:pt x="52" y="49"/>
                  <a:pt x="52" y="49"/>
                  <a:pt x="52" y="48"/>
                </a:cubicBezTo>
                <a:cubicBezTo>
                  <a:pt x="52" y="47"/>
                  <a:pt x="52" y="47"/>
                  <a:pt x="53" y="46"/>
                </a:cubicBezTo>
                <a:cubicBezTo>
                  <a:pt x="53" y="43"/>
                  <a:pt x="54" y="41"/>
                  <a:pt x="56" y="40"/>
                </a:cubicBezTo>
                <a:cubicBezTo>
                  <a:pt x="55" y="43"/>
                  <a:pt x="54" y="46"/>
                  <a:pt x="53" y="50"/>
                </a:cubicBezTo>
                <a:cubicBezTo>
                  <a:pt x="52" y="50"/>
                  <a:pt x="52" y="50"/>
                  <a:pt x="52" y="50"/>
                </a:cubicBezTo>
                <a:moveTo>
                  <a:pt x="70" y="47"/>
                </a:moveTo>
                <a:cubicBezTo>
                  <a:pt x="69" y="47"/>
                  <a:pt x="69" y="47"/>
                  <a:pt x="68" y="47"/>
                </a:cubicBezTo>
                <a:cubicBezTo>
                  <a:pt x="68" y="47"/>
                  <a:pt x="67" y="46"/>
                  <a:pt x="67" y="46"/>
                </a:cubicBezTo>
                <a:cubicBezTo>
                  <a:pt x="69" y="43"/>
                  <a:pt x="71" y="40"/>
                  <a:pt x="73" y="37"/>
                </a:cubicBezTo>
                <a:cubicBezTo>
                  <a:pt x="73" y="37"/>
                  <a:pt x="73" y="37"/>
                  <a:pt x="73" y="37"/>
                </a:cubicBezTo>
                <a:cubicBezTo>
                  <a:pt x="74" y="37"/>
                  <a:pt x="75" y="38"/>
                  <a:pt x="75" y="39"/>
                </a:cubicBezTo>
                <a:cubicBezTo>
                  <a:pt x="75" y="39"/>
                  <a:pt x="75" y="39"/>
                  <a:pt x="75" y="39"/>
                </a:cubicBezTo>
                <a:cubicBezTo>
                  <a:pt x="73" y="42"/>
                  <a:pt x="71" y="45"/>
                  <a:pt x="70" y="47"/>
                </a:cubicBezTo>
                <a:moveTo>
                  <a:pt x="53" y="54"/>
                </a:moveTo>
                <a:cubicBezTo>
                  <a:pt x="53" y="54"/>
                  <a:pt x="53" y="54"/>
                  <a:pt x="53" y="54"/>
                </a:cubicBezTo>
                <a:cubicBezTo>
                  <a:pt x="53" y="53"/>
                  <a:pt x="54" y="52"/>
                  <a:pt x="54" y="50"/>
                </a:cubicBezTo>
                <a:cubicBezTo>
                  <a:pt x="56" y="47"/>
                  <a:pt x="58" y="43"/>
                  <a:pt x="58" y="38"/>
                </a:cubicBezTo>
                <a:cubicBezTo>
                  <a:pt x="58" y="38"/>
                  <a:pt x="58" y="38"/>
                  <a:pt x="58" y="38"/>
                </a:cubicBezTo>
                <a:cubicBezTo>
                  <a:pt x="60" y="37"/>
                  <a:pt x="62" y="36"/>
                  <a:pt x="64" y="36"/>
                </a:cubicBezTo>
                <a:cubicBezTo>
                  <a:pt x="61" y="40"/>
                  <a:pt x="58" y="45"/>
                  <a:pt x="57" y="50"/>
                </a:cubicBezTo>
                <a:cubicBezTo>
                  <a:pt x="55" y="51"/>
                  <a:pt x="54" y="52"/>
                  <a:pt x="53" y="54"/>
                </a:cubicBezTo>
                <a:moveTo>
                  <a:pt x="59" y="48"/>
                </a:moveTo>
                <a:cubicBezTo>
                  <a:pt x="61" y="44"/>
                  <a:pt x="63" y="40"/>
                  <a:pt x="66" y="36"/>
                </a:cubicBezTo>
                <a:cubicBezTo>
                  <a:pt x="66" y="35"/>
                  <a:pt x="66" y="35"/>
                  <a:pt x="66" y="35"/>
                </a:cubicBezTo>
                <a:cubicBezTo>
                  <a:pt x="67" y="35"/>
                  <a:pt x="67" y="35"/>
                  <a:pt x="68" y="35"/>
                </a:cubicBezTo>
                <a:cubicBezTo>
                  <a:pt x="68" y="35"/>
                  <a:pt x="68" y="35"/>
                  <a:pt x="68" y="35"/>
                </a:cubicBezTo>
                <a:cubicBezTo>
                  <a:pt x="68" y="35"/>
                  <a:pt x="68" y="35"/>
                  <a:pt x="68" y="35"/>
                </a:cubicBezTo>
                <a:cubicBezTo>
                  <a:pt x="68" y="35"/>
                  <a:pt x="68" y="35"/>
                  <a:pt x="68" y="35"/>
                </a:cubicBezTo>
                <a:cubicBezTo>
                  <a:pt x="69" y="35"/>
                  <a:pt x="70" y="35"/>
                  <a:pt x="71" y="36"/>
                </a:cubicBezTo>
                <a:cubicBezTo>
                  <a:pt x="69" y="39"/>
                  <a:pt x="67" y="43"/>
                  <a:pt x="65" y="46"/>
                </a:cubicBezTo>
                <a:cubicBezTo>
                  <a:pt x="64" y="46"/>
                  <a:pt x="63" y="46"/>
                  <a:pt x="63" y="47"/>
                </a:cubicBezTo>
                <a:cubicBezTo>
                  <a:pt x="62" y="47"/>
                  <a:pt x="60" y="47"/>
                  <a:pt x="59" y="48"/>
                </a:cubicBezTo>
                <a:moveTo>
                  <a:pt x="10" y="98"/>
                </a:moveTo>
                <a:cubicBezTo>
                  <a:pt x="10" y="92"/>
                  <a:pt x="10" y="85"/>
                  <a:pt x="10" y="79"/>
                </a:cubicBezTo>
                <a:cubicBezTo>
                  <a:pt x="17" y="79"/>
                  <a:pt x="23" y="79"/>
                  <a:pt x="29" y="79"/>
                </a:cubicBezTo>
                <a:cubicBezTo>
                  <a:pt x="30" y="79"/>
                  <a:pt x="30" y="79"/>
                  <a:pt x="30" y="79"/>
                </a:cubicBezTo>
                <a:cubicBezTo>
                  <a:pt x="30" y="79"/>
                  <a:pt x="30" y="79"/>
                  <a:pt x="30" y="79"/>
                </a:cubicBezTo>
                <a:cubicBezTo>
                  <a:pt x="31" y="78"/>
                  <a:pt x="32" y="77"/>
                  <a:pt x="32" y="76"/>
                </a:cubicBezTo>
                <a:cubicBezTo>
                  <a:pt x="29" y="66"/>
                  <a:pt x="26" y="50"/>
                  <a:pt x="26" y="38"/>
                </a:cubicBezTo>
                <a:cubicBezTo>
                  <a:pt x="26" y="35"/>
                  <a:pt x="26" y="33"/>
                  <a:pt x="26" y="31"/>
                </a:cubicBezTo>
                <a:cubicBezTo>
                  <a:pt x="27" y="26"/>
                  <a:pt x="29" y="21"/>
                  <a:pt x="33" y="17"/>
                </a:cubicBezTo>
                <a:cubicBezTo>
                  <a:pt x="36" y="13"/>
                  <a:pt x="41" y="9"/>
                  <a:pt x="45" y="7"/>
                </a:cubicBezTo>
                <a:cubicBezTo>
                  <a:pt x="48" y="6"/>
                  <a:pt x="55" y="4"/>
                  <a:pt x="62" y="4"/>
                </a:cubicBezTo>
                <a:cubicBezTo>
                  <a:pt x="62" y="4"/>
                  <a:pt x="62" y="4"/>
                  <a:pt x="62" y="4"/>
                </a:cubicBezTo>
                <a:cubicBezTo>
                  <a:pt x="62" y="4"/>
                  <a:pt x="62" y="4"/>
                  <a:pt x="62" y="4"/>
                </a:cubicBezTo>
                <a:cubicBezTo>
                  <a:pt x="71" y="4"/>
                  <a:pt x="81" y="6"/>
                  <a:pt x="89" y="12"/>
                </a:cubicBezTo>
                <a:cubicBezTo>
                  <a:pt x="97" y="18"/>
                  <a:pt x="103" y="27"/>
                  <a:pt x="104" y="43"/>
                </a:cubicBezTo>
                <a:cubicBezTo>
                  <a:pt x="94" y="46"/>
                  <a:pt x="90" y="47"/>
                  <a:pt x="80" y="50"/>
                </a:cubicBezTo>
                <a:cubicBezTo>
                  <a:pt x="81" y="48"/>
                  <a:pt x="81" y="47"/>
                  <a:pt x="81" y="45"/>
                </a:cubicBezTo>
                <a:cubicBezTo>
                  <a:pt x="81" y="43"/>
                  <a:pt x="80" y="41"/>
                  <a:pt x="80" y="39"/>
                </a:cubicBezTo>
                <a:cubicBezTo>
                  <a:pt x="79" y="37"/>
                  <a:pt x="77" y="35"/>
                  <a:pt x="75" y="33"/>
                </a:cubicBezTo>
                <a:cubicBezTo>
                  <a:pt x="73" y="32"/>
                  <a:pt x="70" y="31"/>
                  <a:pt x="68" y="31"/>
                </a:cubicBezTo>
                <a:cubicBezTo>
                  <a:pt x="67" y="31"/>
                  <a:pt x="67" y="31"/>
                  <a:pt x="67" y="31"/>
                </a:cubicBezTo>
                <a:cubicBezTo>
                  <a:pt x="67" y="31"/>
                  <a:pt x="67" y="31"/>
                  <a:pt x="67" y="31"/>
                </a:cubicBezTo>
                <a:cubicBezTo>
                  <a:pt x="63" y="31"/>
                  <a:pt x="59" y="33"/>
                  <a:pt x="56" y="35"/>
                </a:cubicBezTo>
                <a:cubicBezTo>
                  <a:pt x="52" y="37"/>
                  <a:pt x="50" y="41"/>
                  <a:pt x="49" y="45"/>
                </a:cubicBezTo>
                <a:cubicBezTo>
                  <a:pt x="48" y="46"/>
                  <a:pt x="48" y="47"/>
                  <a:pt x="48" y="48"/>
                </a:cubicBezTo>
                <a:cubicBezTo>
                  <a:pt x="48" y="50"/>
                  <a:pt x="49" y="52"/>
                  <a:pt x="49" y="54"/>
                </a:cubicBezTo>
                <a:cubicBezTo>
                  <a:pt x="49" y="55"/>
                  <a:pt x="49" y="56"/>
                  <a:pt x="50" y="56"/>
                </a:cubicBezTo>
                <a:cubicBezTo>
                  <a:pt x="50" y="56"/>
                  <a:pt x="50" y="56"/>
                  <a:pt x="50" y="56"/>
                </a:cubicBezTo>
                <a:cubicBezTo>
                  <a:pt x="49" y="57"/>
                  <a:pt x="49" y="57"/>
                  <a:pt x="50" y="58"/>
                </a:cubicBezTo>
                <a:cubicBezTo>
                  <a:pt x="50" y="60"/>
                  <a:pt x="51" y="63"/>
                  <a:pt x="51" y="67"/>
                </a:cubicBezTo>
                <a:cubicBezTo>
                  <a:pt x="52" y="72"/>
                  <a:pt x="53" y="76"/>
                  <a:pt x="55" y="79"/>
                </a:cubicBezTo>
                <a:cubicBezTo>
                  <a:pt x="55" y="80"/>
                  <a:pt x="55" y="80"/>
                  <a:pt x="56" y="80"/>
                </a:cubicBezTo>
                <a:cubicBezTo>
                  <a:pt x="56" y="81"/>
                  <a:pt x="57" y="81"/>
                  <a:pt x="57" y="81"/>
                </a:cubicBezTo>
                <a:cubicBezTo>
                  <a:pt x="57" y="81"/>
                  <a:pt x="57" y="81"/>
                  <a:pt x="57" y="81"/>
                </a:cubicBezTo>
                <a:cubicBezTo>
                  <a:pt x="68" y="81"/>
                  <a:pt x="78" y="81"/>
                  <a:pt x="88" y="81"/>
                </a:cubicBezTo>
                <a:cubicBezTo>
                  <a:pt x="87" y="86"/>
                  <a:pt x="86" y="90"/>
                  <a:pt x="86" y="95"/>
                </a:cubicBezTo>
                <a:cubicBezTo>
                  <a:pt x="86" y="96"/>
                  <a:pt x="87" y="98"/>
                  <a:pt x="87" y="99"/>
                </a:cubicBezTo>
                <a:cubicBezTo>
                  <a:pt x="87" y="99"/>
                  <a:pt x="87" y="99"/>
                  <a:pt x="87" y="99"/>
                </a:cubicBezTo>
                <a:cubicBezTo>
                  <a:pt x="78" y="98"/>
                  <a:pt x="66" y="98"/>
                  <a:pt x="58" y="98"/>
                </a:cubicBezTo>
                <a:cubicBezTo>
                  <a:pt x="58" y="98"/>
                  <a:pt x="58" y="98"/>
                  <a:pt x="58" y="98"/>
                </a:cubicBezTo>
                <a:cubicBezTo>
                  <a:pt x="57" y="98"/>
                  <a:pt x="56" y="99"/>
                  <a:pt x="56" y="100"/>
                </a:cubicBezTo>
                <a:cubicBezTo>
                  <a:pt x="56" y="100"/>
                  <a:pt x="56" y="100"/>
                  <a:pt x="56" y="100"/>
                </a:cubicBezTo>
                <a:cubicBezTo>
                  <a:pt x="56" y="100"/>
                  <a:pt x="56" y="100"/>
                  <a:pt x="56" y="100"/>
                </a:cubicBezTo>
                <a:cubicBezTo>
                  <a:pt x="56" y="100"/>
                  <a:pt x="56" y="100"/>
                  <a:pt x="56" y="100"/>
                </a:cubicBezTo>
                <a:cubicBezTo>
                  <a:pt x="56" y="105"/>
                  <a:pt x="56" y="109"/>
                  <a:pt x="54" y="113"/>
                </a:cubicBezTo>
                <a:cubicBezTo>
                  <a:pt x="54" y="113"/>
                  <a:pt x="54" y="113"/>
                  <a:pt x="54" y="114"/>
                </a:cubicBezTo>
                <a:cubicBezTo>
                  <a:pt x="54" y="114"/>
                  <a:pt x="54" y="114"/>
                  <a:pt x="54" y="114"/>
                </a:cubicBezTo>
                <a:cubicBezTo>
                  <a:pt x="52" y="120"/>
                  <a:pt x="49" y="125"/>
                  <a:pt x="46" y="129"/>
                </a:cubicBezTo>
                <a:cubicBezTo>
                  <a:pt x="46" y="129"/>
                  <a:pt x="46" y="129"/>
                  <a:pt x="46" y="129"/>
                </a:cubicBezTo>
                <a:cubicBezTo>
                  <a:pt x="45" y="129"/>
                  <a:pt x="45" y="130"/>
                  <a:pt x="45" y="130"/>
                </a:cubicBezTo>
                <a:cubicBezTo>
                  <a:pt x="45" y="131"/>
                  <a:pt x="45" y="131"/>
                  <a:pt x="46" y="132"/>
                </a:cubicBezTo>
                <a:cubicBezTo>
                  <a:pt x="46" y="132"/>
                  <a:pt x="46" y="132"/>
                  <a:pt x="46" y="132"/>
                </a:cubicBezTo>
                <a:cubicBezTo>
                  <a:pt x="47" y="133"/>
                  <a:pt x="48" y="134"/>
                  <a:pt x="50" y="135"/>
                </a:cubicBezTo>
                <a:cubicBezTo>
                  <a:pt x="56" y="137"/>
                  <a:pt x="67" y="142"/>
                  <a:pt x="83" y="142"/>
                </a:cubicBezTo>
                <a:cubicBezTo>
                  <a:pt x="90" y="142"/>
                  <a:pt x="98" y="141"/>
                  <a:pt x="107" y="138"/>
                </a:cubicBezTo>
                <a:cubicBezTo>
                  <a:pt x="108" y="142"/>
                  <a:pt x="108" y="145"/>
                  <a:pt x="109" y="147"/>
                </a:cubicBezTo>
                <a:cubicBezTo>
                  <a:pt x="110" y="150"/>
                  <a:pt x="111" y="153"/>
                  <a:pt x="112" y="156"/>
                </a:cubicBezTo>
                <a:cubicBezTo>
                  <a:pt x="107" y="159"/>
                  <a:pt x="98" y="162"/>
                  <a:pt x="87" y="162"/>
                </a:cubicBezTo>
                <a:cubicBezTo>
                  <a:pt x="81" y="162"/>
                  <a:pt x="75" y="161"/>
                  <a:pt x="68" y="159"/>
                </a:cubicBezTo>
                <a:cubicBezTo>
                  <a:pt x="52" y="154"/>
                  <a:pt x="42" y="153"/>
                  <a:pt x="34" y="153"/>
                </a:cubicBezTo>
                <a:cubicBezTo>
                  <a:pt x="34" y="153"/>
                  <a:pt x="34" y="153"/>
                  <a:pt x="34" y="153"/>
                </a:cubicBezTo>
                <a:cubicBezTo>
                  <a:pt x="28" y="153"/>
                  <a:pt x="24" y="154"/>
                  <a:pt x="21" y="156"/>
                </a:cubicBezTo>
                <a:cubicBezTo>
                  <a:pt x="20" y="156"/>
                  <a:pt x="20" y="157"/>
                  <a:pt x="19" y="158"/>
                </a:cubicBezTo>
                <a:cubicBezTo>
                  <a:pt x="18" y="154"/>
                  <a:pt x="16" y="151"/>
                  <a:pt x="14" y="148"/>
                </a:cubicBezTo>
                <a:cubicBezTo>
                  <a:pt x="12" y="144"/>
                  <a:pt x="9" y="141"/>
                  <a:pt x="7" y="136"/>
                </a:cubicBezTo>
                <a:cubicBezTo>
                  <a:pt x="7" y="136"/>
                  <a:pt x="7" y="135"/>
                  <a:pt x="7" y="135"/>
                </a:cubicBezTo>
                <a:cubicBezTo>
                  <a:pt x="7" y="135"/>
                  <a:pt x="7" y="135"/>
                  <a:pt x="8" y="134"/>
                </a:cubicBezTo>
                <a:cubicBezTo>
                  <a:pt x="14" y="131"/>
                  <a:pt x="20" y="126"/>
                  <a:pt x="25" y="120"/>
                </a:cubicBezTo>
                <a:cubicBezTo>
                  <a:pt x="26" y="118"/>
                  <a:pt x="27" y="117"/>
                  <a:pt x="28" y="115"/>
                </a:cubicBezTo>
                <a:cubicBezTo>
                  <a:pt x="31" y="110"/>
                  <a:pt x="33" y="105"/>
                  <a:pt x="34" y="99"/>
                </a:cubicBezTo>
                <a:cubicBezTo>
                  <a:pt x="34" y="99"/>
                  <a:pt x="34" y="99"/>
                  <a:pt x="34" y="99"/>
                </a:cubicBezTo>
                <a:cubicBezTo>
                  <a:pt x="34" y="99"/>
                  <a:pt x="34" y="99"/>
                  <a:pt x="34" y="99"/>
                </a:cubicBezTo>
                <a:cubicBezTo>
                  <a:pt x="34" y="99"/>
                  <a:pt x="34" y="99"/>
                  <a:pt x="34" y="99"/>
                </a:cubicBezTo>
                <a:cubicBezTo>
                  <a:pt x="34" y="98"/>
                  <a:pt x="34" y="98"/>
                  <a:pt x="34" y="98"/>
                </a:cubicBezTo>
                <a:cubicBezTo>
                  <a:pt x="33" y="98"/>
                  <a:pt x="33" y="98"/>
                  <a:pt x="33" y="98"/>
                </a:cubicBezTo>
                <a:cubicBezTo>
                  <a:pt x="33" y="98"/>
                  <a:pt x="33" y="98"/>
                  <a:pt x="33" y="98"/>
                </a:cubicBezTo>
                <a:cubicBezTo>
                  <a:pt x="33" y="97"/>
                  <a:pt x="33" y="97"/>
                  <a:pt x="33" y="97"/>
                </a:cubicBezTo>
                <a:cubicBezTo>
                  <a:pt x="33" y="97"/>
                  <a:pt x="33" y="97"/>
                  <a:pt x="33" y="97"/>
                </a:cubicBezTo>
                <a:cubicBezTo>
                  <a:pt x="32" y="97"/>
                  <a:pt x="32" y="97"/>
                  <a:pt x="32" y="97"/>
                </a:cubicBezTo>
                <a:cubicBezTo>
                  <a:pt x="32" y="97"/>
                  <a:pt x="32" y="97"/>
                  <a:pt x="32" y="97"/>
                </a:cubicBezTo>
                <a:cubicBezTo>
                  <a:pt x="32" y="97"/>
                  <a:pt x="32" y="97"/>
                  <a:pt x="32" y="97"/>
                </a:cubicBezTo>
                <a:cubicBezTo>
                  <a:pt x="32" y="97"/>
                  <a:pt x="32" y="97"/>
                  <a:pt x="32" y="97"/>
                </a:cubicBezTo>
                <a:cubicBezTo>
                  <a:pt x="24" y="97"/>
                  <a:pt x="20" y="98"/>
                  <a:pt x="10" y="98"/>
                </a:cubicBezTo>
                <a:moveTo>
                  <a:pt x="62" y="0"/>
                </a:moveTo>
                <a:cubicBezTo>
                  <a:pt x="54" y="0"/>
                  <a:pt x="47" y="2"/>
                  <a:pt x="44" y="4"/>
                </a:cubicBezTo>
                <a:cubicBezTo>
                  <a:pt x="38" y="6"/>
                  <a:pt x="33" y="10"/>
                  <a:pt x="30" y="15"/>
                </a:cubicBezTo>
                <a:cubicBezTo>
                  <a:pt x="26" y="19"/>
                  <a:pt x="23" y="25"/>
                  <a:pt x="22" y="30"/>
                </a:cubicBezTo>
                <a:cubicBezTo>
                  <a:pt x="22" y="31"/>
                  <a:pt x="22" y="31"/>
                  <a:pt x="22" y="31"/>
                </a:cubicBezTo>
                <a:cubicBezTo>
                  <a:pt x="22" y="32"/>
                  <a:pt x="22" y="32"/>
                  <a:pt x="22" y="32"/>
                </a:cubicBezTo>
                <a:cubicBezTo>
                  <a:pt x="20" y="37"/>
                  <a:pt x="20" y="43"/>
                  <a:pt x="20" y="49"/>
                </a:cubicBezTo>
                <a:cubicBezTo>
                  <a:pt x="20" y="58"/>
                  <a:pt x="21" y="68"/>
                  <a:pt x="23" y="75"/>
                </a:cubicBezTo>
                <a:cubicBezTo>
                  <a:pt x="18" y="75"/>
                  <a:pt x="13" y="75"/>
                  <a:pt x="8" y="75"/>
                </a:cubicBezTo>
                <a:cubicBezTo>
                  <a:pt x="7" y="75"/>
                  <a:pt x="7" y="76"/>
                  <a:pt x="7" y="77"/>
                </a:cubicBezTo>
                <a:cubicBezTo>
                  <a:pt x="6" y="84"/>
                  <a:pt x="6" y="91"/>
                  <a:pt x="6" y="99"/>
                </a:cubicBezTo>
                <a:cubicBezTo>
                  <a:pt x="6" y="99"/>
                  <a:pt x="6" y="99"/>
                  <a:pt x="6" y="99"/>
                </a:cubicBezTo>
                <a:cubicBezTo>
                  <a:pt x="6" y="105"/>
                  <a:pt x="7" y="109"/>
                  <a:pt x="7" y="115"/>
                </a:cubicBezTo>
                <a:cubicBezTo>
                  <a:pt x="7" y="116"/>
                  <a:pt x="7" y="117"/>
                  <a:pt x="9" y="117"/>
                </a:cubicBezTo>
                <a:cubicBezTo>
                  <a:pt x="9" y="117"/>
                  <a:pt x="9" y="117"/>
                  <a:pt x="9" y="117"/>
                </a:cubicBezTo>
                <a:cubicBezTo>
                  <a:pt x="9" y="116"/>
                  <a:pt x="9" y="116"/>
                  <a:pt x="9" y="116"/>
                </a:cubicBezTo>
                <a:cubicBezTo>
                  <a:pt x="9" y="116"/>
                  <a:pt x="9" y="116"/>
                  <a:pt x="9" y="116"/>
                </a:cubicBezTo>
                <a:cubicBezTo>
                  <a:pt x="9" y="117"/>
                  <a:pt x="9" y="117"/>
                  <a:pt x="9" y="117"/>
                </a:cubicBezTo>
                <a:cubicBezTo>
                  <a:pt x="10" y="117"/>
                  <a:pt x="10" y="117"/>
                  <a:pt x="10" y="117"/>
                </a:cubicBezTo>
                <a:cubicBezTo>
                  <a:pt x="10" y="117"/>
                  <a:pt x="10" y="117"/>
                  <a:pt x="10" y="117"/>
                </a:cubicBezTo>
                <a:cubicBezTo>
                  <a:pt x="10" y="117"/>
                  <a:pt x="10" y="117"/>
                  <a:pt x="10" y="117"/>
                </a:cubicBezTo>
                <a:cubicBezTo>
                  <a:pt x="14" y="116"/>
                  <a:pt x="18" y="116"/>
                  <a:pt x="22" y="116"/>
                </a:cubicBezTo>
                <a:cubicBezTo>
                  <a:pt x="22" y="117"/>
                  <a:pt x="22" y="117"/>
                  <a:pt x="22" y="117"/>
                </a:cubicBezTo>
                <a:cubicBezTo>
                  <a:pt x="17" y="123"/>
                  <a:pt x="11" y="128"/>
                  <a:pt x="6" y="131"/>
                </a:cubicBezTo>
                <a:cubicBezTo>
                  <a:pt x="5" y="131"/>
                  <a:pt x="5" y="132"/>
                  <a:pt x="4" y="132"/>
                </a:cubicBezTo>
                <a:cubicBezTo>
                  <a:pt x="4" y="132"/>
                  <a:pt x="4" y="132"/>
                  <a:pt x="4" y="132"/>
                </a:cubicBezTo>
                <a:cubicBezTo>
                  <a:pt x="4" y="132"/>
                  <a:pt x="4" y="132"/>
                  <a:pt x="4" y="132"/>
                </a:cubicBezTo>
                <a:cubicBezTo>
                  <a:pt x="3" y="132"/>
                  <a:pt x="2" y="133"/>
                  <a:pt x="2" y="134"/>
                </a:cubicBezTo>
                <a:cubicBezTo>
                  <a:pt x="2" y="135"/>
                  <a:pt x="2" y="136"/>
                  <a:pt x="2" y="137"/>
                </a:cubicBezTo>
                <a:cubicBezTo>
                  <a:pt x="2" y="140"/>
                  <a:pt x="2" y="142"/>
                  <a:pt x="1" y="146"/>
                </a:cubicBezTo>
                <a:cubicBezTo>
                  <a:pt x="1" y="147"/>
                  <a:pt x="0" y="149"/>
                  <a:pt x="0" y="152"/>
                </a:cubicBezTo>
                <a:cubicBezTo>
                  <a:pt x="0" y="152"/>
                  <a:pt x="0" y="153"/>
                  <a:pt x="0" y="153"/>
                </a:cubicBezTo>
                <a:cubicBezTo>
                  <a:pt x="0" y="155"/>
                  <a:pt x="1" y="157"/>
                  <a:pt x="2" y="159"/>
                </a:cubicBezTo>
                <a:cubicBezTo>
                  <a:pt x="4" y="164"/>
                  <a:pt x="6" y="167"/>
                  <a:pt x="8" y="170"/>
                </a:cubicBezTo>
                <a:cubicBezTo>
                  <a:pt x="9" y="172"/>
                  <a:pt x="11" y="175"/>
                  <a:pt x="13" y="179"/>
                </a:cubicBezTo>
                <a:cubicBezTo>
                  <a:pt x="13" y="180"/>
                  <a:pt x="14" y="180"/>
                  <a:pt x="14" y="180"/>
                </a:cubicBezTo>
                <a:cubicBezTo>
                  <a:pt x="14" y="181"/>
                  <a:pt x="14" y="181"/>
                  <a:pt x="14" y="181"/>
                </a:cubicBezTo>
                <a:cubicBezTo>
                  <a:pt x="15" y="181"/>
                  <a:pt x="15" y="181"/>
                  <a:pt x="15" y="181"/>
                </a:cubicBezTo>
                <a:cubicBezTo>
                  <a:pt x="16" y="181"/>
                  <a:pt x="17" y="181"/>
                  <a:pt x="17" y="180"/>
                </a:cubicBezTo>
                <a:cubicBezTo>
                  <a:pt x="19" y="178"/>
                  <a:pt x="22" y="176"/>
                  <a:pt x="25" y="175"/>
                </a:cubicBezTo>
                <a:cubicBezTo>
                  <a:pt x="28" y="174"/>
                  <a:pt x="32" y="174"/>
                  <a:pt x="36" y="173"/>
                </a:cubicBezTo>
                <a:cubicBezTo>
                  <a:pt x="38" y="173"/>
                  <a:pt x="41" y="173"/>
                  <a:pt x="43" y="173"/>
                </a:cubicBezTo>
                <a:cubicBezTo>
                  <a:pt x="43" y="173"/>
                  <a:pt x="43" y="173"/>
                  <a:pt x="43" y="173"/>
                </a:cubicBezTo>
                <a:cubicBezTo>
                  <a:pt x="44" y="173"/>
                  <a:pt x="46" y="173"/>
                  <a:pt x="47" y="173"/>
                </a:cubicBezTo>
                <a:cubicBezTo>
                  <a:pt x="47" y="173"/>
                  <a:pt x="47" y="173"/>
                  <a:pt x="47" y="173"/>
                </a:cubicBezTo>
                <a:cubicBezTo>
                  <a:pt x="52" y="174"/>
                  <a:pt x="58" y="176"/>
                  <a:pt x="64" y="178"/>
                </a:cubicBezTo>
                <a:cubicBezTo>
                  <a:pt x="72" y="181"/>
                  <a:pt x="81" y="183"/>
                  <a:pt x="91" y="183"/>
                </a:cubicBezTo>
                <a:cubicBezTo>
                  <a:pt x="97" y="183"/>
                  <a:pt x="104" y="182"/>
                  <a:pt x="111" y="180"/>
                </a:cubicBezTo>
                <a:cubicBezTo>
                  <a:pt x="111" y="180"/>
                  <a:pt x="111" y="180"/>
                  <a:pt x="111" y="180"/>
                </a:cubicBezTo>
                <a:cubicBezTo>
                  <a:pt x="112" y="180"/>
                  <a:pt x="113" y="179"/>
                  <a:pt x="113" y="178"/>
                </a:cubicBezTo>
                <a:cubicBezTo>
                  <a:pt x="113" y="177"/>
                  <a:pt x="113" y="177"/>
                  <a:pt x="113" y="177"/>
                </a:cubicBezTo>
                <a:cubicBezTo>
                  <a:pt x="115" y="170"/>
                  <a:pt x="116" y="165"/>
                  <a:pt x="117" y="158"/>
                </a:cubicBezTo>
                <a:cubicBezTo>
                  <a:pt x="117" y="157"/>
                  <a:pt x="117" y="157"/>
                  <a:pt x="116" y="156"/>
                </a:cubicBezTo>
                <a:cubicBezTo>
                  <a:pt x="115" y="152"/>
                  <a:pt x="114" y="149"/>
                  <a:pt x="113" y="146"/>
                </a:cubicBezTo>
                <a:cubicBezTo>
                  <a:pt x="112" y="143"/>
                  <a:pt x="111" y="140"/>
                  <a:pt x="111" y="136"/>
                </a:cubicBezTo>
                <a:cubicBezTo>
                  <a:pt x="111" y="135"/>
                  <a:pt x="111" y="134"/>
                  <a:pt x="110" y="134"/>
                </a:cubicBezTo>
                <a:cubicBezTo>
                  <a:pt x="110" y="134"/>
                  <a:pt x="110" y="134"/>
                  <a:pt x="109" y="134"/>
                </a:cubicBezTo>
                <a:cubicBezTo>
                  <a:pt x="109" y="134"/>
                  <a:pt x="109" y="134"/>
                  <a:pt x="109" y="134"/>
                </a:cubicBezTo>
                <a:cubicBezTo>
                  <a:pt x="99" y="137"/>
                  <a:pt x="90" y="138"/>
                  <a:pt x="83" y="138"/>
                </a:cubicBezTo>
                <a:cubicBezTo>
                  <a:pt x="72" y="138"/>
                  <a:pt x="63" y="136"/>
                  <a:pt x="57" y="133"/>
                </a:cubicBezTo>
                <a:cubicBezTo>
                  <a:pt x="54" y="132"/>
                  <a:pt x="52" y="131"/>
                  <a:pt x="51" y="130"/>
                </a:cubicBezTo>
                <a:cubicBezTo>
                  <a:pt x="50" y="130"/>
                  <a:pt x="50" y="130"/>
                  <a:pt x="50" y="130"/>
                </a:cubicBezTo>
                <a:cubicBezTo>
                  <a:pt x="53" y="126"/>
                  <a:pt x="56" y="121"/>
                  <a:pt x="58" y="116"/>
                </a:cubicBezTo>
                <a:cubicBezTo>
                  <a:pt x="68" y="116"/>
                  <a:pt x="77" y="116"/>
                  <a:pt x="85" y="116"/>
                </a:cubicBezTo>
                <a:cubicBezTo>
                  <a:pt x="86" y="116"/>
                  <a:pt x="86" y="116"/>
                  <a:pt x="86" y="116"/>
                </a:cubicBezTo>
                <a:cubicBezTo>
                  <a:pt x="87" y="116"/>
                  <a:pt x="87" y="116"/>
                  <a:pt x="87" y="116"/>
                </a:cubicBezTo>
                <a:cubicBezTo>
                  <a:pt x="87" y="116"/>
                  <a:pt x="87" y="116"/>
                  <a:pt x="87" y="116"/>
                </a:cubicBezTo>
                <a:cubicBezTo>
                  <a:pt x="87" y="116"/>
                  <a:pt x="87" y="116"/>
                  <a:pt x="87" y="116"/>
                </a:cubicBezTo>
                <a:cubicBezTo>
                  <a:pt x="87" y="116"/>
                  <a:pt x="87" y="116"/>
                  <a:pt x="87" y="116"/>
                </a:cubicBezTo>
                <a:cubicBezTo>
                  <a:pt x="88" y="116"/>
                  <a:pt x="88" y="116"/>
                  <a:pt x="88" y="116"/>
                </a:cubicBezTo>
                <a:cubicBezTo>
                  <a:pt x="88" y="115"/>
                  <a:pt x="88" y="115"/>
                  <a:pt x="88" y="115"/>
                </a:cubicBezTo>
                <a:cubicBezTo>
                  <a:pt x="88" y="115"/>
                  <a:pt x="88" y="115"/>
                  <a:pt x="88" y="115"/>
                </a:cubicBezTo>
                <a:cubicBezTo>
                  <a:pt x="88" y="115"/>
                  <a:pt x="88" y="115"/>
                  <a:pt x="88" y="115"/>
                </a:cubicBezTo>
                <a:cubicBezTo>
                  <a:pt x="89" y="111"/>
                  <a:pt x="90" y="107"/>
                  <a:pt x="90" y="103"/>
                </a:cubicBezTo>
                <a:cubicBezTo>
                  <a:pt x="91" y="103"/>
                  <a:pt x="91" y="102"/>
                  <a:pt x="91" y="102"/>
                </a:cubicBezTo>
                <a:cubicBezTo>
                  <a:pt x="91" y="99"/>
                  <a:pt x="90" y="97"/>
                  <a:pt x="90" y="95"/>
                </a:cubicBezTo>
                <a:cubicBezTo>
                  <a:pt x="90" y="90"/>
                  <a:pt x="91" y="85"/>
                  <a:pt x="92" y="79"/>
                </a:cubicBezTo>
                <a:cubicBezTo>
                  <a:pt x="92" y="79"/>
                  <a:pt x="92" y="78"/>
                  <a:pt x="92" y="78"/>
                </a:cubicBezTo>
                <a:cubicBezTo>
                  <a:pt x="91" y="77"/>
                  <a:pt x="91" y="77"/>
                  <a:pt x="90" y="77"/>
                </a:cubicBezTo>
                <a:cubicBezTo>
                  <a:pt x="90" y="77"/>
                  <a:pt x="90" y="77"/>
                  <a:pt x="90" y="77"/>
                </a:cubicBezTo>
                <a:cubicBezTo>
                  <a:pt x="80" y="77"/>
                  <a:pt x="69" y="77"/>
                  <a:pt x="58" y="77"/>
                </a:cubicBezTo>
                <a:cubicBezTo>
                  <a:pt x="57" y="75"/>
                  <a:pt x="56" y="71"/>
                  <a:pt x="55" y="66"/>
                </a:cubicBezTo>
                <a:cubicBezTo>
                  <a:pt x="55" y="65"/>
                  <a:pt x="55" y="65"/>
                  <a:pt x="55" y="64"/>
                </a:cubicBezTo>
                <a:cubicBezTo>
                  <a:pt x="55" y="63"/>
                  <a:pt x="55" y="63"/>
                  <a:pt x="55" y="63"/>
                </a:cubicBezTo>
                <a:cubicBezTo>
                  <a:pt x="55" y="63"/>
                  <a:pt x="55" y="62"/>
                  <a:pt x="55" y="62"/>
                </a:cubicBezTo>
                <a:cubicBezTo>
                  <a:pt x="55" y="57"/>
                  <a:pt x="59" y="51"/>
                  <a:pt x="64" y="50"/>
                </a:cubicBezTo>
                <a:cubicBezTo>
                  <a:pt x="64" y="50"/>
                  <a:pt x="65" y="50"/>
                  <a:pt x="66" y="50"/>
                </a:cubicBezTo>
                <a:cubicBezTo>
                  <a:pt x="66" y="50"/>
                  <a:pt x="67" y="50"/>
                  <a:pt x="67" y="50"/>
                </a:cubicBezTo>
                <a:cubicBezTo>
                  <a:pt x="69" y="51"/>
                  <a:pt x="70" y="52"/>
                  <a:pt x="71" y="54"/>
                </a:cubicBezTo>
                <a:cubicBezTo>
                  <a:pt x="72" y="56"/>
                  <a:pt x="73" y="58"/>
                  <a:pt x="73" y="60"/>
                </a:cubicBezTo>
                <a:cubicBezTo>
                  <a:pt x="74" y="62"/>
                  <a:pt x="74" y="64"/>
                  <a:pt x="74" y="66"/>
                </a:cubicBezTo>
                <a:cubicBezTo>
                  <a:pt x="75" y="67"/>
                  <a:pt x="76" y="67"/>
                  <a:pt x="76" y="67"/>
                </a:cubicBezTo>
                <a:cubicBezTo>
                  <a:pt x="77" y="67"/>
                  <a:pt x="77" y="67"/>
                  <a:pt x="77" y="67"/>
                </a:cubicBezTo>
                <a:cubicBezTo>
                  <a:pt x="77" y="67"/>
                  <a:pt x="77" y="67"/>
                  <a:pt x="77" y="67"/>
                </a:cubicBezTo>
                <a:cubicBezTo>
                  <a:pt x="78" y="68"/>
                  <a:pt x="78" y="68"/>
                  <a:pt x="79" y="68"/>
                </a:cubicBezTo>
                <a:cubicBezTo>
                  <a:pt x="79" y="68"/>
                  <a:pt x="79" y="68"/>
                  <a:pt x="79" y="68"/>
                </a:cubicBezTo>
                <a:cubicBezTo>
                  <a:pt x="87" y="64"/>
                  <a:pt x="96" y="61"/>
                  <a:pt x="104" y="59"/>
                </a:cubicBezTo>
                <a:cubicBezTo>
                  <a:pt x="105" y="59"/>
                  <a:pt x="105" y="59"/>
                  <a:pt x="105" y="59"/>
                </a:cubicBezTo>
                <a:cubicBezTo>
                  <a:pt x="106" y="59"/>
                  <a:pt x="106" y="59"/>
                  <a:pt x="106" y="58"/>
                </a:cubicBezTo>
                <a:cubicBezTo>
                  <a:pt x="108" y="53"/>
                  <a:pt x="109" y="49"/>
                  <a:pt x="109" y="44"/>
                </a:cubicBezTo>
                <a:cubicBezTo>
                  <a:pt x="109" y="43"/>
                  <a:pt x="109" y="42"/>
                  <a:pt x="108" y="42"/>
                </a:cubicBezTo>
                <a:cubicBezTo>
                  <a:pt x="107" y="26"/>
                  <a:pt x="100" y="15"/>
                  <a:pt x="92" y="9"/>
                </a:cubicBezTo>
                <a:cubicBezTo>
                  <a:pt x="83" y="2"/>
                  <a:pt x="72" y="0"/>
                  <a:pt x="6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374" name="组合 373"/>
          <p:cNvGrpSpPr/>
          <p:nvPr/>
        </p:nvGrpSpPr>
        <p:grpSpPr>
          <a:xfrm>
            <a:off x="2174016" y="3856910"/>
            <a:ext cx="676707" cy="1155770"/>
            <a:chOff x="3481623" y="3635353"/>
            <a:chExt cx="1296282" cy="2213961"/>
          </a:xfrm>
        </p:grpSpPr>
        <p:sp>
          <p:nvSpPr>
            <p:cNvPr id="375" name="任意多边形 374"/>
            <p:cNvSpPr/>
            <p:nvPr/>
          </p:nvSpPr>
          <p:spPr>
            <a:xfrm rot="5400000">
              <a:off x="3022783" y="4094193"/>
              <a:ext cx="2213961" cy="1296282"/>
            </a:xfrm>
            <a:custGeom>
              <a:avLst/>
              <a:gdLst>
                <a:gd name="connsiteX0" fmla="*/ 0 w 2946783"/>
                <a:gd name="connsiteY0" fmla="*/ 1579299 h 1725351"/>
                <a:gd name="connsiteX1" fmla="*/ 0 w 2946783"/>
                <a:gd name="connsiteY1" fmla="*/ 146052 h 1725351"/>
                <a:gd name="connsiteX2" fmla="*/ 146052 w 2946783"/>
                <a:gd name="connsiteY2" fmla="*/ 0 h 1725351"/>
                <a:gd name="connsiteX3" fmla="*/ 273048 w 2946783"/>
                <a:gd name="connsiteY3" fmla="*/ 0 h 1725351"/>
                <a:gd name="connsiteX4" fmla="*/ 276917 w 2946783"/>
                <a:gd name="connsiteY4" fmla="*/ 781 h 1725351"/>
                <a:gd name="connsiteX5" fmla="*/ 284665 w 2946783"/>
                <a:gd name="connsiteY5" fmla="*/ 0 h 1725351"/>
                <a:gd name="connsiteX6" fmla="*/ 1262891 w 2946783"/>
                <a:gd name="connsiteY6" fmla="*/ 0 h 1725351"/>
                <a:gd name="connsiteX7" fmla="*/ 1472441 w 2946783"/>
                <a:gd name="connsiteY7" fmla="*/ 209550 h 1725351"/>
                <a:gd name="connsiteX8" fmla="*/ 1371551 w 2946783"/>
                <a:gd name="connsiteY8" fmla="*/ 388763 h 1725351"/>
                <a:gd name="connsiteX9" fmla="*/ 1317424 w 2946783"/>
                <a:gd name="connsiteY9" fmla="*/ 410014 h 1725351"/>
                <a:gd name="connsiteX10" fmla="*/ 449527 w 2946783"/>
                <a:gd name="connsiteY10" fmla="*/ 410013 h 1725351"/>
                <a:gd name="connsiteX11" fmla="*/ 419437 w 2946783"/>
                <a:gd name="connsiteY11" fmla="*/ 440103 h 1725351"/>
                <a:gd name="connsiteX12" fmla="*/ 449527 w 2946783"/>
                <a:gd name="connsiteY12" fmla="*/ 470193 h 1725351"/>
                <a:gd name="connsiteX13" fmla="*/ 2130333 w 2946783"/>
                <a:gd name="connsiteY13" fmla="*/ 470193 h 1725351"/>
                <a:gd name="connsiteX14" fmla="*/ 2946783 w 2946783"/>
                <a:gd name="connsiteY14" fmla="*/ 862677 h 1725351"/>
                <a:gd name="connsiteX15" fmla="*/ 2130333 w 2946783"/>
                <a:gd name="connsiteY15" fmla="*/ 1255161 h 1725351"/>
                <a:gd name="connsiteX16" fmla="*/ 2130333 w 2946783"/>
                <a:gd name="connsiteY16" fmla="*/ 1255160 h 1725351"/>
                <a:gd name="connsiteX17" fmla="*/ 449527 w 2946783"/>
                <a:gd name="connsiteY17" fmla="*/ 1255159 h 1725351"/>
                <a:gd name="connsiteX18" fmla="*/ 419437 w 2946783"/>
                <a:gd name="connsiteY18" fmla="*/ 1285249 h 1725351"/>
                <a:gd name="connsiteX19" fmla="*/ 449527 w 2946783"/>
                <a:gd name="connsiteY19" fmla="*/ 1315339 h 1725351"/>
                <a:gd name="connsiteX20" fmla="*/ 1320685 w 2946783"/>
                <a:gd name="connsiteY20" fmla="*/ 1315339 h 1725351"/>
                <a:gd name="connsiteX21" fmla="*/ 1344457 w 2946783"/>
                <a:gd name="connsiteY21" fmla="*/ 1322719 h 1725351"/>
                <a:gd name="connsiteX22" fmla="*/ 1472441 w 2946783"/>
                <a:gd name="connsiteY22" fmla="*/ 1515801 h 1725351"/>
                <a:gd name="connsiteX23" fmla="*/ 1262891 w 2946783"/>
                <a:gd name="connsiteY23" fmla="*/ 1725351 h 1725351"/>
                <a:gd name="connsiteX24" fmla="*/ 284663 w 2946783"/>
                <a:gd name="connsiteY24" fmla="*/ 1725351 h 1725351"/>
                <a:gd name="connsiteX25" fmla="*/ 276916 w 2946783"/>
                <a:gd name="connsiteY25" fmla="*/ 1724570 h 1725351"/>
                <a:gd name="connsiteX26" fmla="*/ 273048 w 2946783"/>
                <a:gd name="connsiteY26" fmla="*/ 1725351 h 1725351"/>
                <a:gd name="connsiteX27" fmla="*/ 146052 w 2946783"/>
                <a:gd name="connsiteY27" fmla="*/ 1725351 h 1725351"/>
                <a:gd name="connsiteX28" fmla="*/ 0 w 2946783"/>
                <a:gd name="connsiteY28" fmla="*/ 1579299 h 172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46783" h="1725351">
                  <a:moveTo>
                    <a:pt x="0" y="1579299"/>
                  </a:moveTo>
                  <a:lnTo>
                    <a:pt x="0" y="146052"/>
                  </a:lnTo>
                  <a:cubicBezTo>
                    <a:pt x="0" y="65390"/>
                    <a:pt x="65390" y="0"/>
                    <a:pt x="146052" y="0"/>
                  </a:cubicBezTo>
                  <a:lnTo>
                    <a:pt x="273048" y="0"/>
                  </a:lnTo>
                  <a:lnTo>
                    <a:pt x="276917" y="781"/>
                  </a:lnTo>
                  <a:lnTo>
                    <a:pt x="284665" y="0"/>
                  </a:lnTo>
                  <a:lnTo>
                    <a:pt x="1262891" y="0"/>
                  </a:lnTo>
                  <a:cubicBezTo>
                    <a:pt x="1378622" y="0"/>
                    <a:pt x="1472441" y="93819"/>
                    <a:pt x="1472441" y="209550"/>
                  </a:cubicBezTo>
                  <a:cubicBezTo>
                    <a:pt x="1472441" y="285499"/>
                    <a:pt x="1432037" y="352011"/>
                    <a:pt x="1371551" y="388763"/>
                  </a:cubicBezTo>
                  <a:lnTo>
                    <a:pt x="1317424" y="410014"/>
                  </a:lnTo>
                  <a:lnTo>
                    <a:pt x="449527" y="410013"/>
                  </a:lnTo>
                  <a:cubicBezTo>
                    <a:pt x="432909" y="410013"/>
                    <a:pt x="419437" y="423485"/>
                    <a:pt x="419437" y="440103"/>
                  </a:cubicBezTo>
                  <a:cubicBezTo>
                    <a:pt x="419437" y="456721"/>
                    <a:pt x="432909" y="470193"/>
                    <a:pt x="449527" y="470193"/>
                  </a:cubicBezTo>
                  <a:lnTo>
                    <a:pt x="2130333" y="470193"/>
                  </a:lnTo>
                  <a:lnTo>
                    <a:pt x="2946783" y="862677"/>
                  </a:lnTo>
                  <a:lnTo>
                    <a:pt x="2130333" y="1255161"/>
                  </a:lnTo>
                  <a:lnTo>
                    <a:pt x="2130333" y="1255160"/>
                  </a:lnTo>
                  <a:lnTo>
                    <a:pt x="449527" y="1255159"/>
                  </a:lnTo>
                  <a:cubicBezTo>
                    <a:pt x="432909" y="1255159"/>
                    <a:pt x="419437" y="1268631"/>
                    <a:pt x="419437" y="1285249"/>
                  </a:cubicBezTo>
                  <a:cubicBezTo>
                    <a:pt x="419437" y="1301867"/>
                    <a:pt x="432909" y="1315339"/>
                    <a:pt x="449527" y="1315339"/>
                  </a:cubicBezTo>
                  <a:lnTo>
                    <a:pt x="1320685" y="1315339"/>
                  </a:lnTo>
                  <a:lnTo>
                    <a:pt x="1344457" y="1322719"/>
                  </a:lnTo>
                  <a:cubicBezTo>
                    <a:pt x="1419668" y="1354530"/>
                    <a:pt x="1472441" y="1429003"/>
                    <a:pt x="1472441" y="1515801"/>
                  </a:cubicBezTo>
                  <a:cubicBezTo>
                    <a:pt x="1472441" y="1631532"/>
                    <a:pt x="1378622" y="1725351"/>
                    <a:pt x="1262891" y="1725351"/>
                  </a:cubicBezTo>
                  <a:lnTo>
                    <a:pt x="284663" y="1725351"/>
                  </a:lnTo>
                  <a:lnTo>
                    <a:pt x="276916" y="1724570"/>
                  </a:lnTo>
                  <a:lnTo>
                    <a:pt x="273048" y="1725351"/>
                  </a:lnTo>
                  <a:lnTo>
                    <a:pt x="146052" y="1725351"/>
                  </a:lnTo>
                  <a:cubicBezTo>
                    <a:pt x="65390" y="1725351"/>
                    <a:pt x="0" y="1659961"/>
                    <a:pt x="0" y="1579299"/>
                  </a:cubicBezTo>
                  <a:close/>
                </a:path>
              </a:pathLst>
            </a:custGeom>
            <a:gradFill>
              <a:gsLst>
                <a:gs pos="73000">
                  <a:schemeClr val="bg1">
                    <a:lumMod val="85000"/>
                  </a:schemeClr>
                </a:gs>
                <a:gs pos="72000">
                  <a:schemeClr val="bg1">
                    <a:lumMod val="95000"/>
                  </a:schemeClr>
                </a:gs>
                <a:gs pos="94000">
                  <a:schemeClr val="bg1">
                    <a:lumMod val="85000"/>
                  </a:schemeClr>
                </a:gs>
                <a:gs pos="94000">
                  <a:schemeClr val="bg1">
                    <a:lumMod val="50000"/>
                  </a:schemeClr>
                </a:gs>
              </a:gsLst>
              <a:lin ang="0" scaled="0"/>
            </a:gradFill>
            <a:ln>
              <a:noFill/>
            </a:ln>
            <a:scene3d>
              <a:camera prst="orthographicFront"/>
              <a:lightRig rig="threePt" dir="t"/>
            </a:scene3d>
            <a:sp3d prstMaterial="softEdge">
              <a:bevelT w="2540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6" name="任意多边形 375"/>
            <p:cNvSpPr/>
            <p:nvPr/>
          </p:nvSpPr>
          <p:spPr>
            <a:xfrm flipV="1">
              <a:off x="4065257" y="3641006"/>
              <a:ext cx="128993" cy="812171"/>
            </a:xfrm>
            <a:custGeom>
              <a:avLst/>
              <a:gdLst>
                <a:gd name="connsiteX0" fmla="*/ 0 w 171689"/>
                <a:gd name="connsiteY0" fmla="*/ 1081000 h 1081000"/>
                <a:gd name="connsiteX1" fmla="*/ 171689 w 171689"/>
                <a:gd name="connsiteY1" fmla="*/ 1081000 h 1081000"/>
                <a:gd name="connsiteX2" fmla="*/ 116621 w 171689"/>
                <a:gd name="connsiteY2" fmla="*/ 966447 h 1081000"/>
                <a:gd name="connsiteX3" fmla="*/ 144455 w 171689"/>
                <a:gd name="connsiteY3" fmla="*/ 83306 h 1081000"/>
                <a:gd name="connsiteX4" fmla="*/ 148442 w 171689"/>
                <a:gd name="connsiteY4" fmla="*/ 83306 h 1081000"/>
                <a:gd name="connsiteX5" fmla="*/ 85843 w 171689"/>
                <a:gd name="connsiteY5" fmla="*/ 0 h 1081000"/>
                <a:gd name="connsiteX6" fmla="*/ 23243 w 171689"/>
                <a:gd name="connsiteY6" fmla="*/ 83306 h 1081000"/>
                <a:gd name="connsiteX7" fmla="*/ 27232 w 171689"/>
                <a:gd name="connsiteY7" fmla="*/ 83306 h 1081000"/>
                <a:gd name="connsiteX8" fmla="*/ 28696 w 171689"/>
                <a:gd name="connsiteY8" fmla="*/ 256922 h 1081000"/>
                <a:gd name="connsiteX9" fmla="*/ 54846 w 171689"/>
                <a:gd name="connsiteY9" fmla="*/ 966909 h 10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689" h="1081000">
                  <a:moveTo>
                    <a:pt x="0" y="1081000"/>
                  </a:moveTo>
                  <a:lnTo>
                    <a:pt x="171689" y="1081000"/>
                  </a:lnTo>
                  <a:lnTo>
                    <a:pt x="116621" y="966447"/>
                  </a:lnTo>
                  <a:lnTo>
                    <a:pt x="144455" y="83306"/>
                  </a:lnTo>
                  <a:lnTo>
                    <a:pt x="148442" y="83306"/>
                  </a:lnTo>
                  <a:lnTo>
                    <a:pt x="85843" y="0"/>
                  </a:lnTo>
                  <a:lnTo>
                    <a:pt x="23243" y="83306"/>
                  </a:lnTo>
                  <a:lnTo>
                    <a:pt x="27232" y="83306"/>
                  </a:lnTo>
                  <a:lnTo>
                    <a:pt x="28696" y="256922"/>
                  </a:lnTo>
                  <a:lnTo>
                    <a:pt x="54846" y="966909"/>
                  </a:lnTo>
                  <a:close/>
                </a:path>
              </a:pathLst>
            </a:custGeom>
            <a:solidFill>
              <a:schemeClr val="tx1">
                <a:lumMod val="50000"/>
                <a:lumOff val="50000"/>
              </a:schemeClr>
            </a:solidFill>
            <a:ln>
              <a:noFill/>
            </a:ln>
            <a:scene3d>
              <a:camera prst="orthographicFront"/>
              <a:lightRig rig="threePt" dir="t"/>
            </a:scene3d>
            <a:sp3d prstMaterial="softEdge">
              <a:bevelT w="2540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77" name="组合 376"/>
          <p:cNvGrpSpPr/>
          <p:nvPr/>
        </p:nvGrpSpPr>
        <p:grpSpPr>
          <a:xfrm>
            <a:off x="1791747" y="2464719"/>
            <a:ext cx="1457362" cy="1447832"/>
            <a:chOff x="2756535" y="1162698"/>
            <a:chExt cx="2772160" cy="2754032"/>
          </a:xfrm>
        </p:grpSpPr>
        <p:grpSp>
          <p:nvGrpSpPr>
            <p:cNvPr id="378" name="组合 377"/>
            <p:cNvGrpSpPr/>
            <p:nvPr/>
          </p:nvGrpSpPr>
          <p:grpSpPr>
            <a:xfrm>
              <a:off x="2756535" y="1162698"/>
              <a:ext cx="2758440" cy="1445029"/>
              <a:chOff x="2756535" y="1162698"/>
              <a:chExt cx="2758440" cy="1445029"/>
            </a:xfrm>
          </p:grpSpPr>
          <p:sp>
            <p:nvSpPr>
              <p:cNvPr id="385" name="圆角矩形 384"/>
              <p:cNvSpPr/>
              <p:nvPr/>
            </p:nvSpPr>
            <p:spPr>
              <a:xfrm>
                <a:off x="2756535" y="2476109"/>
                <a:ext cx="396240" cy="131618"/>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6" name="圆角矩形 385"/>
              <p:cNvSpPr/>
              <p:nvPr/>
            </p:nvSpPr>
            <p:spPr>
              <a:xfrm rot="2700000">
                <a:off x="3102471" y="1640945"/>
                <a:ext cx="396240" cy="131618"/>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7" name="圆角矩形 386"/>
              <p:cNvSpPr/>
              <p:nvPr/>
            </p:nvSpPr>
            <p:spPr>
              <a:xfrm rot="5400000">
                <a:off x="3937635" y="1295009"/>
                <a:ext cx="396240" cy="131618"/>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8" name="圆角矩形 387"/>
              <p:cNvSpPr/>
              <p:nvPr/>
            </p:nvSpPr>
            <p:spPr>
              <a:xfrm rot="8100000">
                <a:off x="4772799" y="1640945"/>
                <a:ext cx="396240" cy="131618"/>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9" name="圆角矩形 388"/>
              <p:cNvSpPr/>
              <p:nvPr/>
            </p:nvSpPr>
            <p:spPr>
              <a:xfrm rot="10800000">
                <a:off x="5118735" y="2476109"/>
                <a:ext cx="396240" cy="131618"/>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79" name="组合 378"/>
            <p:cNvGrpSpPr/>
            <p:nvPr/>
          </p:nvGrpSpPr>
          <p:grpSpPr>
            <a:xfrm flipV="1">
              <a:off x="2770255" y="2471701"/>
              <a:ext cx="2758440" cy="1445029"/>
              <a:chOff x="2756535" y="1162698"/>
              <a:chExt cx="2758440" cy="1445029"/>
            </a:xfrm>
          </p:grpSpPr>
          <p:sp>
            <p:nvSpPr>
              <p:cNvPr id="380" name="圆角矩形 379"/>
              <p:cNvSpPr/>
              <p:nvPr/>
            </p:nvSpPr>
            <p:spPr>
              <a:xfrm>
                <a:off x="2756535" y="2476109"/>
                <a:ext cx="396240" cy="131618"/>
              </a:xfrm>
              <a:prstGeom prst="roundRect">
                <a:avLst>
                  <a:gd name="adj" fmla="val 50000"/>
                </a:avLst>
              </a:prstGeom>
              <a:no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1" name="圆角矩形 380"/>
              <p:cNvSpPr/>
              <p:nvPr/>
            </p:nvSpPr>
            <p:spPr>
              <a:xfrm rot="2700000">
                <a:off x="3102471" y="1640945"/>
                <a:ext cx="396240" cy="131618"/>
              </a:xfrm>
              <a:prstGeom prst="roundRect">
                <a:avLst>
                  <a:gd name="adj" fmla="val 50000"/>
                </a:avLst>
              </a:prstGeom>
              <a:no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2" name="圆角矩形 381"/>
              <p:cNvSpPr/>
              <p:nvPr/>
            </p:nvSpPr>
            <p:spPr>
              <a:xfrm rot="5400000">
                <a:off x="3937635" y="1295009"/>
                <a:ext cx="396240" cy="131618"/>
              </a:xfrm>
              <a:prstGeom prst="roundRect">
                <a:avLst>
                  <a:gd name="adj" fmla="val 50000"/>
                </a:avLst>
              </a:prstGeom>
              <a:no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3" name="圆角矩形 382"/>
              <p:cNvSpPr/>
              <p:nvPr/>
            </p:nvSpPr>
            <p:spPr>
              <a:xfrm rot="8100000">
                <a:off x="4772799" y="1640945"/>
                <a:ext cx="396240" cy="131618"/>
              </a:xfrm>
              <a:prstGeom prst="roundRect">
                <a:avLst>
                  <a:gd name="adj" fmla="val 50000"/>
                </a:avLst>
              </a:prstGeom>
              <a:no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4" name="圆角矩形 383"/>
              <p:cNvSpPr/>
              <p:nvPr/>
            </p:nvSpPr>
            <p:spPr>
              <a:xfrm rot="10800000">
                <a:off x="5118735" y="2476109"/>
                <a:ext cx="396240" cy="131618"/>
              </a:xfrm>
              <a:prstGeom prst="roundRect">
                <a:avLst>
                  <a:gd name="adj" fmla="val 50000"/>
                </a:avLst>
              </a:prstGeom>
              <a:no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390" name="任意多边形 389"/>
          <p:cNvSpPr/>
          <p:nvPr/>
        </p:nvSpPr>
        <p:spPr>
          <a:xfrm>
            <a:off x="2145830" y="2879118"/>
            <a:ext cx="729619" cy="957819"/>
          </a:xfrm>
          <a:custGeom>
            <a:avLst/>
            <a:gdLst>
              <a:gd name="connsiteX0" fmla="*/ 703729 w 1866900"/>
              <a:gd name="connsiteY0" fmla="*/ 2328771 h 2450803"/>
              <a:gd name="connsiteX1" fmla="*/ 1163171 w 1866900"/>
              <a:gd name="connsiteY1" fmla="*/ 2328771 h 2450803"/>
              <a:gd name="connsiteX2" fmla="*/ 1224187 w 1866900"/>
              <a:gd name="connsiteY2" fmla="*/ 2389787 h 2450803"/>
              <a:gd name="connsiteX3" fmla="*/ 1163171 w 1866900"/>
              <a:gd name="connsiteY3" fmla="*/ 2450803 h 2450803"/>
              <a:gd name="connsiteX4" fmla="*/ 703729 w 1866900"/>
              <a:gd name="connsiteY4" fmla="*/ 2450803 h 2450803"/>
              <a:gd name="connsiteX5" fmla="*/ 642713 w 1866900"/>
              <a:gd name="connsiteY5" fmla="*/ 2389787 h 2450803"/>
              <a:gd name="connsiteX6" fmla="*/ 703729 w 1866900"/>
              <a:gd name="connsiteY6" fmla="*/ 2328771 h 2450803"/>
              <a:gd name="connsiteX7" fmla="*/ 646157 w 1866900"/>
              <a:gd name="connsiteY7" fmla="*/ 2177104 h 2450803"/>
              <a:gd name="connsiteX8" fmla="*/ 1220743 w 1866900"/>
              <a:gd name="connsiteY8" fmla="*/ 2177104 h 2450803"/>
              <a:gd name="connsiteX9" fmla="*/ 1281759 w 1866900"/>
              <a:gd name="connsiteY9" fmla="*/ 2238120 h 2450803"/>
              <a:gd name="connsiteX10" fmla="*/ 1220743 w 1866900"/>
              <a:gd name="connsiteY10" fmla="*/ 2299136 h 2450803"/>
              <a:gd name="connsiteX11" fmla="*/ 646157 w 1866900"/>
              <a:gd name="connsiteY11" fmla="*/ 2299136 h 2450803"/>
              <a:gd name="connsiteX12" fmla="*/ 585141 w 1866900"/>
              <a:gd name="connsiteY12" fmla="*/ 2238120 h 2450803"/>
              <a:gd name="connsiteX13" fmla="*/ 646157 w 1866900"/>
              <a:gd name="connsiteY13" fmla="*/ 2177104 h 2450803"/>
              <a:gd name="connsiteX14" fmla="*/ 601983 w 1866900"/>
              <a:gd name="connsiteY14" fmla="*/ 2025437 h 2450803"/>
              <a:gd name="connsiteX15" fmla="*/ 1264918 w 1866900"/>
              <a:gd name="connsiteY15" fmla="*/ 2025437 h 2450803"/>
              <a:gd name="connsiteX16" fmla="*/ 1325934 w 1866900"/>
              <a:gd name="connsiteY16" fmla="*/ 2086453 h 2450803"/>
              <a:gd name="connsiteX17" fmla="*/ 1264918 w 1866900"/>
              <a:gd name="connsiteY17" fmla="*/ 2147469 h 2450803"/>
              <a:gd name="connsiteX18" fmla="*/ 601983 w 1866900"/>
              <a:gd name="connsiteY18" fmla="*/ 2147469 h 2450803"/>
              <a:gd name="connsiteX19" fmla="*/ 540967 w 1866900"/>
              <a:gd name="connsiteY19" fmla="*/ 2086453 h 2450803"/>
              <a:gd name="connsiteX20" fmla="*/ 601983 w 1866900"/>
              <a:gd name="connsiteY20" fmla="*/ 2025437 h 2450803"/>
              <a:gd name="connsiteX21" fmla="*/ 933450 w 1866900"/>
              <a:gd name="connsiteY21" fmla="*/ 0 h 2450803"/>
              <a:gd name="connsiteX22" fmla="*/ 1866900 w 1866900"/>
              <a:gd name="connsiteY22" fmla="*/ 933450 h 2450803"/>
              <a:gd name="connsiteX23" fmla="*/ 1296791 w 1866900"/>
              <a:gd name="connsiteY23" fmla="*/ 1793545 h 2450803"/>
              <a:gd name="connsiteX24" fmla="*/ 1232555 w 1866900"/>
              <a:gd name="connsiteY24" fmla="*/ 1999556 h 2450803"/>
              <a:gd name="connsiteX25" fmla="*/ 634346 w 1866900"/>
              <a:gd name="connsiteY25" fmla="*/ 1999556 h 2450803"/>
              <a:gd name="connsiteX26" fmla="*/ 570109 w 1866900"/>
              <a:gd name="connsiteY26" fmla="*/ 1793545 h 2450803"/>
              <a:gd name="connsiteX27" fmla="*/ 0 w 1866900"/>
              <a:gd name="connsiteY27" fmla="*/ 933450 h 2450803"/>
              <a:gd name="connsiteX28" fmla="*/ 933450 w 1866900"/>
              <a:gd name="connsiteY28" fmla="*/ 0 h 245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66900" h="2450803">
                <a:moveTo>
                  <a:pt x="703729" y="2328771"/>
                </a:moveTo>
                <a:lnTo>
                  <a:pt x="1163171" y="2328771"/>
                </a:lnTo>
                <a:cubicBezTo>
                  <a:pt x="1196869" y="2328771"/>
                  <a:pt x="1224187" y="2356089"/>
                  <a:pt x="1224187" y="2389787"/>
                </a:cubicBezTo>
                <a:cubicBezTo>
                  <a:pt x="1224187" y="2423485"/>
                  <a:pt x="1196869" y="2450803"/>
                  <a:pt x="1163171" y="2450803"/>
                </a:cubicBezTo>
                <a:lnTo>
                  <a:pt x="703729" y="2450803"/>
                </a:lnTo>
                <a:cubicBezTo>
                  <a:pt x="670031" y="2450803"/>
                  <a:pt x="642713" y="2423485"/>
                  <a:pt x="642713" y="2389787"/>
                </a:cubicBezTo>
                <a:cubicBezTo>
                  <a:pt x="642713" y="2356089"/>
                  <a:pt x="670031" y="2328771"/>
                  <a:pt x="703729" y="2328771"/>
                </a:cubicBezTo>
                <a:close/>
                <a:moveTo>
                  <a:pt x="646157" y="2177104"/>
                </a:moveTo>
                <a:lnTo>
                  <a:pt x="1220743" y="2177104"/>
                </a:lnTo>
                <a:cubicBezTo>
                  <a:pt x="1254441" y="2177104"/>
                  <a:pt x="1281759" y="2204422"/>
                  <a:pt x="1281759" y="2238120"/>
                </a:cubicBezTo>
                <a:cubicBezTo>
                  <a:pt x="1281759" y="2271818"/>
                  <a:pt x="1254441" y="2299136"/>
                  <a:pt x="1220743" y="2299136"/>
                </a:cubicBezTo>
                <a:lnTo>
                  <a:pt x="646157" y="2299136"/>
                </a:lnTo>
                <a:cubicBezTo>
                  <a:pt x="612459" y="2299136"/>
                  <a:pt x="585141" y="2271818"/>
                  <a:pt x="585141" y="2238120"/>
                </a:cubicBezTo>
                <a:cubicBezTo>
                  <a:pt x="585141" y="2204422"/>
                  <a:pt x="612459" y="2177104"/>
                  <a:pt x="646157" y="2177104"/>
                </a:cubicBezTo>
                <a:close/>
                <a:moveTo>
                  <a:pt x="601983" y="2025437"/>
                </a:moveTo>
                <a:lnTo>
                  <a:pt x="1264918" y="2025437"/>
                </a:lnTo>
                <a:cubicBezTo>
                  <a:pt x="1298616" y="2025437"/>
                  <a:pt x="1325934" y="2052755"/>
                  <a:pt x="1325934" y="2086453"/>
                </a:cubicBezTo>
                <a:cubicBezTo>
                  <a:pt x="1325934" y="2120151"/>
                  <a:pt x="1298616" y="2147469"/>
                  <a:pt x="1264918" y="2147469"/>
                </a:cubicBezTo>
                <a:lnTo>
                  <a:pt x="601983" y="2147469"/>
                </a:lnTo>
                <a:cubicBezTo>
                  <a:pt x="568285" y="2147469"/>
                  <a:pt x="540967" y="2120151"/>
                  <a:pt x="540967" y="2086453"/>
                </a:cubicBezTo>
                <a:cubicBezTo>
                  <a:pt x="540967" y="2052755"/>
                  <a:pt x="568285" y="2025437"/>
                  <a:pt x="601983" y="2025437"/>
                </a:cubicBezTo>
                <a:close/>
                <a:moveTo>
                  <a:pt x="933450" y="0"/>
                </a:moveTo>
                <a:cubicBezTo>
                  <a:pt x="1448980" y="0"/>
                  <a:pt x="1866900" y="417920"/>
                  <a:pt x="1866900" y="933450"/>
                </a:cubicBezTo>
                <a:cubicBezTo>
                  <a:pt x="1866900" y="1320098"/>
                  <a:pt x="1631820" y="1651839"/>
                  <a:pt x="1296791" y="1793545"/>
                </a:cubicBezTo>
                <a:cubicBezTo>
                  <a:pt x="1203942" y="1852691"/>
                  <a:pt x="1287305" y="1930886"/>
                  <a:pt x="1232555" y="1999556"/>
                </a:cubicBezTo>
                <a:lnTo>
                  <a:pt x="634346" y="1999556"/>
                </a:lnTo>
                <a:cubicBezTo>
                  <a:pt x="565309" y="1902311"/>
                  <a:pt x="667721" y="1838403"/>
                  <a:pt x="570109" y="1793545"/>
                </a:cubicBezTo>
                <a:cubicBezTo>
                  <a:pt x="235080" y="1651839"/>
                  <a:pt x="0" y="1320098"/>
                  <a:pt x="0" y="933450"/>
                </a:cubicBezTo>
                <a:cubicBezTo>
                  <a:pt x="0" y="417920"/>
                  <a:pt x="417920" y="0"/>
                  <a:pt x="933450" y="0"/>
                </a:cubicBezTo>
                <a:close/>
              </a:path>
            </a:pathLst>
          </a:custGeom>
          <a:solidFill>
            <a:schemeClr val="bg1">
              <a:lumMod val="95000"/>
            </a:schemeClr>
          </a:solidFill>
          <a:ln>
            <a:noFill/>
          </a:ln>
          <a:scene3d>
            <a:camera prst="orthographicFront"/>
            <a:lightRig rig="threePt" dir="t"/>
          </a:scene3d>
          <a:sp3d prstMaterial="softEdge">
            <a:bevelT w="2540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91" name="组合 390"/>
          <p:cNvGrpSpPr/>
          <p:nvPr/>
        </p:nvGrpSpPr>
        <p:grpSpPr>
          <a:xfrm>
            <a:off x="2324484" y="2982268"/>
            <a:ext cx="360502" cy="360504"/>
            <a:chOff x="1325410" y="1372730"/>
            <a:chExt cx="1251559" cy="1251561"/>
          </a:xfrm>
          <a:solidFill>
            <a:schemeClr val="tx1">
              <a:lumMod val="85000"/>
              <a:lumOff val="15000"/>
              <a:alpha val="1000"/>
            </a:schemeClr>
          </a:solidFill>
          <a:effectLst>
            <a:glow rad="38100">
              <a:schemeClr val="bg1">
                <a:lumMod val="85000"/>
                <a:alpha val="57000"/>
              </a:schemeClr>
            </a:glow>
            <a:reflection endPos="0" dir="5400000" sy="-100000" algn="bl" rotWithShape="0"/>
          </a:effectLst>
        </p:grpSpPr>
        <p:sp>
          <p:nvSpPr>
            <p:cNvPr id="392" name="任意多边形 391"/>
            <p:cNvSpPr/>
            <p:nvPr/>
          </p:nvSpPr>
          <p:spPr>
            <a:xfrm>
              <a:off x="1325410" y="1372730"/>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93" name="任意多边形 392"/>
            <p:cNvSpPr/>
            <p:nvPr/>
          </p:nvSpPr>
          <p:spPr>
            <a:xfrm rot="5400000">
              <a:off x="1951189" y="137273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94" name="任意多边形 393"/>
            <p:cNvSpPr/>
            <p:nvPr/>
          </p:nvSpPr>
          <p:spPr>
            <a:xfrm rot="10800000">
              <a:off x="1951187" y="199851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95" name="任意多边形 394"/>
            <p:cNvSpPr/>
            <p:nvPr/>
          </p:nvSpPr>
          <p:spPr>
            <a:xfrm rot="16200000">
              <a:off x="1325411" y="199851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96" name="任意多边形 395"/>
          <p:cNvSpPr/>
          <p:nvPr/>
        </p:nvSpPr>
        <p:spPr>
          <a:xfrm>
            <a:off x="2574409" y="3261974"/>
            <a:ext cx="168258" cy="168257"/>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rgbClr val="00A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97" name="任意多边形 396"/>
          <p:cNvSpPr/>
          <p:nvPr/>
        </p:nvSpPr>
        <p:spPr>
          <a:xfrm>
            <a:off x="2378773" y="3329998"/>
            <a:ext cx="225009" cy="225009"/>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98" name="组合 397"/>
          <p:cNvGrpSpPr/>
          <p:nvPr/>
        </p:nvGrpSpPr>
        <p:grpSpPr>
          <a:xfrm>
            <a:off x="2295434" y="2960555"/>
            <a:ext cx="360502" cy="360504"/>
            <a:chOff x="1325410" y="1372730"/>
            <a:chExt cx="1251559" cy="1251561"/>
          </a:xfrm>
          <a:effectLst/>
        </p:grpSpPr>
        <p:sp>
          <p:nvSpPr>
            <p:cNvPr id="399" name="任意多边形 398"/>
            <p:cNvSpPr/>
            <p:nvPr/>
          </p:nvSpPr>
          <p:spPr>
            <a:xfrm>
              <a:off x="1325410" y="1372730"/>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00" name="任意多边形 399"/>
            <p:cNvSpPr/>
            <p:nvPr/>
          </p:nvSpPr>
          <p:spPr>
            <a:xfrm rot="5400000">
              <a:off x="1951189" y="137273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01" name="任意多边形 400"/>
            <p:cNvSpPr/>
            <p:nvPr/>
          </p:nvSpPr>
          <p:spPr>
            <a:xfrm rot="10800000">
              <a:off x="1951187" y="199851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02" name="任意多边形 401"/>
            <p:cNvSpPr/>
            <p:nvPr/>
          </p:nvSpPr>
          <p:spPr>
            <a:xfrm rot="16200000">
              <a:off x="1325411" y="199851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403" name="图片 402"/>
          <p:cNvPicPr>
            <a:picLocks noChangeAspect="1"/>
          </p:cNvPicPr>
          <p:nvPr/>
        </p:nvPicPr>
        <p:blipFill rotWithShape="1">
          <a:blip r:embed="rId3"/>
          <a:srcRect t="55896"/>
          <a:stretch/>
        </p:blipFill>
        <p:spPr>
          <a:xfrm>
            <a:off x="3662362" y="4539777"/>
            <a:ext cx="5248727" cy="232220"/>
          </a:xfrm>
          <a:prstGeom prst="rect">
            <a:avLst/>
          </a:prstGeom>
        </p:spPr>
      </p:pic>
      <p:sp>
        <p:nvSpPr>
          <p:cNvPr id="404" name="椭圆 403"/>
          <p:cNvSpPr/>
          <p:nvPr/>
        </p:nvSpPr>
        <p:spPr>
          <a:xfrm>
            <a:off x="4069261" y="4723662"/>
            <a:ext cx="398843" cy="398843"/>
          </a:xfrm>
          <a:prstGeom prst="ellipse">
            <a:avLst/>
          </a:prstGeom>
          <a:solidFill>
            <a:srgbClr val="FFA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05" name="Group 4"/>
          <p:cNvGrpSpPr>
            <a:grpSpLocks noChangeAspect="1"/>
          </p:cNvGrpSpPr>
          <p:nvPr/>
        </p:nvGrpSpPr>
        <p:grpSpPr bwMode="auto">
          <a:xfrm>
            <a:off x="4150990" y="4803216"/>
            <a:ext cx="214915" cy="251856"/>
            <a:chOff x="1776" y="1776"/>
            <a:chExt cx="64" cy="75"/>
          </a:xfrm>
          <a:solidFill>
            <a:schemeClr val="bg1"/>
          </a:solidFill>
          <a:effectLst/>
        </p:grpSpPr>
        <p:sp>
          <p:nvSpPr>
            <p:cNvPr id="406" name="Freeform 5"/>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07" name="Freeform 6"/>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08" name="Freeform 7"/>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09" name="Freeform 8"/>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410" name="图片 409"/>
          <p:cNvPicPr>
            <a:picLocks noChangeAspect="1"/>
          </p:cNvPicPr>
          <p:nvPr/>
        </p:nvPicPr>
        <p:blipFill rotWithShape="1">
          <a:blip r:embed="rId3"/>
          <a:srcRect t="55896"/>
          <a:stretch/>
        </p:blipFill>
        <p:spPr>
          <a:xfrm>
            <a:off x="3744510" y="5254991"/>
            <a:ext cx="5248727" cy="232220"/>
          </a:xfrm>
          <a:prstGeom prst="rect">
            <a:avLst/>
          </a:prstGeom>
        </p:spPr>
      </p:pic>
      <p:sp>
        <p:nvSpPr>
          <p:cNvPr id="411" name="文本框 168"/>
          <p:cNvSpPr txBox="1"/>
          <p:nvPr/>
        </p:nvSpPr>
        <p:spPr>
          <a:xfrm>
            <a:off x="4583038" y="3940760"/>
            <a:ext cx="3248238" cy="461665"/>
          </a:xfrm>
          <a:prstGeom prst="rect">
            <a:avLst/>
          </a:prstGeom>
          <a:noFill/>
        </p:spPr>
        <p:txBody>
          <a:bodyPr wrap="square" rtlCol="0">
            <a:spAutoFit/>
          </a:bodyPr>
          <a:lstStyle/>
          <a:p>
            <a:r>
              <a:rPr lang="zh-CN" altLang="en-US" sz="2400" dirty="0">
                <a:solidFill>
                  <a:schemeClr val="tx1">
                    <a:lumMod val="75000"/>
                    <a:lumOff val="25000"/>
                  </a:schemeClr>
                </a:solidFill>
                <a:latin typeface="方正兰亭准黑_GBK" panose="02000000000000000000" pitchFamily="2" charset="-122"/>
                <a:ea typeface="方正兰亭准黑_GBK" panose="02000000000000000000" pitchFamily="2" charset="-122"/>
              </a:rPr>
              <a:t>复杂数据结构</a:t>
            </a:r>
          </a:p>
        </p:txBody>
      </p:sp>
      <p:pic>
        <p:nvPicPr>
          <p:cNvPr id="413" name="图片 412"/>
          <p:cNvPicPr>
            <a:picLocks noChangeAspect="1"/>
          </p:cNvPicPr>
          <p:nvPr/>
        </p:nvPicPr>
        <p:blipFill rotWithShape="1">
          <a:blip r:embed="rId3"/>
          <a:srcRect t="55896"/>
          <a:stretch/>
        </p:blipFill>
        <p:spPr>
          <a:xfrm>
            <a:off x="3744510" y="5941816"/>
            <a:ext cx="5248727" cy="232220"/>
          </a:xfrm>
          <a:prstGeom prst="rect">
            <a:avLst/>
          </a:prstGeom>
        </p:spPr>
      </p:pic>
      <p:pic>
        <p:nvPicPr>
          <p:cNvPr id="414" name="图片 413"/>
          <p:cNvPicPr>
            <a:picLocks noChangeAspect="1"/>
          </p:cNvPicPr>
          <p:nvPr/>
        </p:nvPicPr>
        <p:blipFill rotWithShape="1">
          <a:blip r:embed="rId3"/>
          <a:srcRect t="55896"/>
          <a:stretch/>
        </p:blipFill>
        <p:spPr>
          <a:xfrm>
            <a:off x="3918122" y="6667946"/>
            <a:ext cx="5248727" cy="232220"/>
          </a:xfrm>
          <a:prstGeom prst="rect">
            <a:avLst/>
          </a:prstGeom>
        </p:spPr>
      </p:pic>
      <p:sp>
        <p:nvSpPr>
          <p:cNvPr id="415" name="椭圆 414"/>
          <p:cNvSpPr/>
          <p:nvPr/>
        </p:nvSpPr>
        <p:spPr>
          <a:xfrm>
            <a:off x="4038829" y="5433306"/>
            <a:ext cx="398843" cy="398843"/>
          </a:xfrm>
          <a:prstGeom prst="ellipse">
            <a:avLst/>
          </a:prstGeom>
          <a:solidFill>
            <a:srgbClr val="EA61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17" name="Group 4"/>
          <p:cNvGrpSpPr>
            <a:grpSpLocks noChangeAspect="1"/>
          </p:cNvGrpSpPr>
          <p:nvPr/>
        </p:nvGrpSpPr>
        <p:grpSpPr bwMode="auto">
          <a:xfrm>
            <a:off x="4114077" y="5472109"/>
            <a:ext cx="214915" cy="251856"/>
            <a:chOff x="1776" y="1776"/>
            <a:chExt cx="64" cy="75"/>
          </a:xfrm>
          <a:solidFill>
            <a:schemeClr val="bg1"/>
          </a:solidFill>
          <a:effectLst/>
        </p:grpSpPr>
        <p:sp>
          <p:nvSpPr>
            <p:cNvPr id="418" name="Freeform 5"/>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 name="Freeform 6"/>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 name="Freeform 7"/>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21" name="Freeform 8"/>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28" name="文本框 427"/>
          <p:cNvSpPr txBox="1"/>
          <p:nvPr/>
        </p:nvSpPr>
        <p:spPr>
          <a:xfrm>
            <a:off x="4557378" y="5256085"/>
            <a:ext cx="3248238" cy="579261"/>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方正兰亭准黑_GBK" panose="02000000000000000000" pitchFamily="2" charset="-122"/>
                <a:ea typeface="方正兰亭准黑_GBK" panose="02000000000000000000" pitchFamily="2" charset="-122"/>
              </a:rPr>
              <a:t>常用的系统功能调用</a:t>
            </a:r>
          </a:p>
        </p:txBody>
      </p:sp>
      <p:sp>
        <p:nvSpPr>
          <p:cNvPr id="430" name="椭圆 429"/>
          <p:cNvSpPr/>
          <p:nvPr/>
        </p:nvSpPr>
        <p:spPr>
          <a:xfrm>
            <a:off x="4091546" y="6156583"/>
            <a:ext cx="398843" cy="398843"/>
          </a:xfrm>
          <a:prstGeom prst="ellipse">
            <a:avLst/>
          </a:prstGeom>
          <a:solidFill>
            <a:srgbClr val="FFA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31" name="Group 18"/>
          <p:cNvGrpSpPr>
            <a:grpSpLocks noChangeAspect="1"/>
          </p:cNvGrpSpPr>
          <p:nvPr/>
        </p:nvGrpSpPr>
        <p:grpSpPr bwMode="auto">
          <a:xfrm>
            <a:off x="4179118" y="6228591"/>
            <a:ext cx="218265" cy="203383"/>
            <a:chOff x="3802" y="2858"/>
            <a:chExt cx="616" cy="574"/>
          </a:xfrm>
          <a:solidFill>
            <a:schemeClr val="bg1"/>
          </a:solidFill>
          <a:effectLst/>
        </p:grpSpPr>
        <p:sp>
          <p:nvSpPr>
            <p:cNvPr id="432"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33"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34"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35"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36"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37" name="文本框 165"/>
          <p:cNvSpPr txBox="1"/>
          <p:nvPr/>
        </p:nvSpPr>
        <p:spPr>
          <a:xfrm>
            <a:off x="4647168" y="5981103"/>
            <a:ext cx="3248238" cy="579261"/>
          </a:xfrm>
          <a:prstGeom prst="rect">
            <a:avLst/>
          </a:prstGeom>
          <a:noFill/>
        </p:spPr>
        <p:txBody>
          <a:bodyPr wrap="square" rtlCol="0">
            <a:spAutoFit/>
          </a:bodyPr>
          <a:lstStyle/>
          <a:p>
            <a:pPr eaLnBrk="1" hangingPunct="1">
              <a:lnSpc>
                <a:spcPct val="150000"/>
              </a:lnSpc>
            </a:pPr>
            <a:r>
              <a:rPr lang="zh-CN" altLang="en-US" sz="2400" dirty="0">
                <a:solidFill>
                  <a:schemeClr val="tx1">
                    <a:lumMod val="75000"/>
                    <a:lumOff val="25000"/>
                  </a:schemeClr>
                </a:solidFill>
                <a:latin typeface="方正兰亭准黑_GBK" panose="02000000000000000000" pitchFamily="2" charset="-122"/>
                <a:ea typeface="方正兰亭准黑_GBK" panose="02000000000000000000" pitchFamily="2" charset="-122"/>
              </a:rPr>
              <a:t>汇编语言顺序程序设计</a:t>
            </a:r>
          </a:p>
        </p:txBody>
      </p:sp>
    </p:spTree>
    <p:extLst>
      <p:ext uri="{BB962C8B-B14F-4D97-AF65-F5344CB8AC3E}">
        <p14:creationId xmlns:p14="http://schemas.microsoft.com/office/powerpoint/2010/main" val="2890968997"/>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14:presetBounceEnd="55000">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14:bounceEnd="55000">
                                          <p:cBhvr additive="base">
                                            <p:cTn id="7" dur="2000" fill="hold"/>
                                            <p:tgtEl>
                                              <p:spTgt spid="215"/>
                                            </p:tgtEl>
                                            <p:attrNameLst>
                                              <p:attrName>ppt_x</p:attrName>
                                            </p:attrNameLst>
                                          </p:cBhvr>
                                          <p:tavLst>
                                            <p:tav tm="0">
                                              <p:val>
                                                <p:strVal val="#ppt_x"/>
                                              </p:val>
                                            </p:tav>
                                            <p:tav tm="100000">
                                              <p:val>
                                                <p:strVal val="#ppt_x"/>
                                              </p:val>
                                            </p:tav>
                                          </p:tavLst>
                                        </p:anim>
                                        <p:anim calcmode="lin" valueType="num" p14:bounceEnd="55000">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14:presetBounceEnd="55000">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14:bounceEnd="55000">
                                          <p:cBhvr additive="base">
                                            <p:cTn id="11" dur="2000" fill="hold"/>
                                            <p:tgtEl>
                                              <p:spTgt spid="220"/>
                                            </p:tgtEl>
                                            <p:attrNameLst>
                                              <p:attrName>ppt_x</p:attrName>
                                            </p:attrNameLst>
                                          </p:cBhvr>
                                          <p:tavLst>
                                            <p:tav tm="0">
                                              <p:val>
                                                <p:strVal val="#ppt_x"/>
                                              </p:val>
                                            </p:tav>
                                            <p:tav tm="100000">
                                              <p:val>
                                                <p:strVal val="#ppt_x"/>
                                              </p:val>
                                            </p:tav>
                                          </p:tavLst>
                                        </p:anim>
                                        <p:anim calcmode="lin" valueType="num" p14:bounceEnd="55000">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500"/>
                                </p:stCondLst>
                                <p:childTnLst>
                                  <p:par>
                                    <p:cTn id="25" presetID="23" presetClass="entr" presetSubtype="528" fill="hold" nodeType="afterEffect">
                                      <p:stCondLst>
                                        <p:cond delay="0"/>
                                      </p:stCondLst>
                                      <p:childTnLst>
                                        <p:set>
                                          <p:cBhvr>
                                            <p:cTn id="26" dur="1" fill="hold">
                                              <p:stCondLst>
                                                <p:cond delay="0"/>
                                              </p:stCondLst>
                                            </p:cTn>
                                            <p:tgtEl>
                                              <p:spTgt spid="132"/>
                                            </p:tgtEl>
                                            <p:attrNameLst>
                                              <p:attrName>style.visibility</p:attrName>
                                            </p:attrNameLst>
                                          </p:cBhvr>
                                          <p:to>
                                            <p:strVal val="visible"/>
                                          </p:to>
                                        </p:set>
                                        <p:anim calcmode="lin" valueType="num">
                                          <p:cBhvr>
                                            <p:cTn id="27" dur="500" fill="hold"/>
                                            <p:tgtEl>
                                              <p:spTgt spid="132"/>
                                            </p:tgtEl>
                                            <p:attrNameLst>
                                              <p:attrName>ppt_w</p:attrName>
                                            </p:attrNameLst>
                                          </p:cBhvr>
                                          <p:tavLst>
                                            <p:tav tm="0">
                                              <p:val>
                                                <p:fltVal val="0"/>
                                              </p:val>
                                            </p:tav>
                                            <p:tav tm="100000">
                                              <p:val>
                                                <p:strVal val="#ppt_w"/>
                                              </p:val>
                                            </p:tav>
                                          </p:tavLst>
                                        </p:anim>
                                        <p:anim calcmode="lin" valueType="num">
                                          <p:cBhvr>
                                            <p:cTn id="28" dur="500" fill="hold"/>
                                            <p:tgtEl>
                                              <p:spTgt spid="132"/>
                                            </p:tgtEl>
                                            <p:attrNameLst>
                                              <p:attrName>ppt_h</p:attrName>
                                            </p:attrNameLst>
                                          </p:cBhvr>
                                          <p:tavLst>
                                            <p:tav tm="0">
                                              <p:val>
                                                <p:fltVal val="0"/>
                                              </p:val>
                                            </p:tav>
                                            <p:tav tm="100000">
                                              <p:val>
                                                <p:strVal val="#ppt_h"/>
                                              </p:val>
                                            </p:tav>
                                          </p:tavLst>
                                        </p:anim>
                                        <p:anim calcmode="lin" valueType="num">
                                          <p:cBhvr>
                                            <p:cTn id="29" dur="500" fill="hold"/>
                                            <p:tgtEl>
                                              <p:spTgt spid="132"/>
                                            </p:tgtEl>
                                            <p:attrNameLst>
                                              <p:attrName>ppt_x</p:attrName>
                                            </p:attrNameLst>
                                          </p:cBhvr>
                                          <p:tavLst>
                                            <p:tav tm="0">
                                              <p:val>
                                                <p:fltVal val="0.5"/>
                                              </p:val>
                                            </p:tav>
                                            <p:tav tm="100000">
                                              <p:val>
                                                <p:strVal val="#ppt_x"/>
                                              </p:val>
                                            </p:tav>
                                          </p:tavLst>
                                        </p:anim>
                                        <p:anim calcmode="lin" valueType="num">
                                          <p:cBhvr>
                                            <p:cTn id="30" dur="500" fill="hold"/>
                                            <p:tgtEl>
                                              <p:spTgt spid="132"/>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139"/>
                                            </p:tgtEl>
                                            <p:attrNameLst>
                                              <p:attrName>style.visibility</p:attrName>
                                            </p:attrNameLst>
                                          </p:cBhvr>
                                          <p:to>
                                            <p:strVal val="visible"/>
                                          </p:to>
                                        </p:set>
                                        <p:anim calcmode="lin" valueType="num">
                                          <p:cBhvr>
                                            <p:cTn id="33" dur="500" fill="hold"/>
                                            <p:tgtEl>
                                              <p:spTgt spid="139"/>
                                            </p:tgtEl>
                                            <p:attrNameLst>
                                              <p:attrName>ppt_w</p:attrName>
                                            </p:attrNameLst>
                                          </p:cBhvr>
                                          <p:tavLst>
                                            <p:tav tm="0">
                                              <p:val>
                                                <p:fltVal val="0"/>
                                              </p:val>
                                            </p:tav>
                                            <p:tav tm="100000">
                                              <p:val>
                                                <p:strVal val="#ppt_w"/>
                                              </p:val>
                                            </p:tav>
                                          </p:tavLst>
                                        </p:anim>
                                        <p:anim calcmode="lin" valueType="num">
                                          <p:cBhvr>
                                            <p:cTn id="34" dur="500" fill="hold"/>
                                            <p:tgtEl>
                                              <p:spTgt spid="139"/>
                                            </p:tgtEl>
                                            <p:attrNameLst>
                                              <p:attrName>ppt_h</p:attrName>
                                            </p:attrNameLst>
                                          </p:cBhvr>
                                          <p:tavLst>
                                            <p:tav tm="0">
                                              <p:val>
                                                <p:fltVal val="0"/>
                                              </p:val>
                                            </p:tav>
                                            <p:tav tm="100000">
                                              <p:val>
                                                <p:strVal val="#ppt_h"/>
                                              </p:val>
                                            </p:tav>
                                          </p:tavLst>
                                        </p:anim>
                                        <p:anim calcmode="lin" valueType="num">
                                          <p:cBhvr>
                                            <p:cTn id="35" dur="500" fill="hold"/>
                                            <p:tgtEl>
                                              <p:spTgt spid="139"/>
                                            </p:tgtEl>
                                            <p:attrNameLst>
                                              <p:attrName>ppt_x</p:attrName>
                                            </p:attrNameLst>
                                          </p:cBhvr>
                                          <p:tavLst>
                                            <p:tav tm="0">
                                              <p:val>
                                                <p:fltVal val="0.5"/>
                                              </p:val>
                                            </p:tav>
                                            <p:tav tm="100000">
                                              <p:val>
                                                <p:strVal val="#ppt_x"/>
                                              </p:val>
                                            </p:tav>
                                          </p:tavLst>
                                        </p:anim>
                                        <p:anim calcmode="lin" valueType="num">
                                          <p:cBhvr>
                                            <p:cTn id="36" dur="500" fill="hold"/>
                                            <p:tgtEl>
                                              <p:spTgt spid="139"/>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142"/>
                                            </p:tgtEl>
                                            <p:attrNameLst>
                                              <p:attrName>style.visibility</p:attrName>
                                            </p:attrNameLst>
                                          </p:cBhvr>
                                          <p:to>
                                            <p:strVal val="visible"/>
                                          </p:to>
                                        </p:set>
                                        <p:anim calcmode="lin" valueType="num">
                                          <p:cBhvr>
                                            <p:cTn id="39" dur="500" fill="hold"/>
                                            <p:tgtEl>
                                              <p:spTgt spid="142"/>
                                            </p:tgtEl>
                                            <p:attrNameLst>
                                              <p:attrName>ppt_w</p:attrName>
                                            </p:attrNameLst>
                                          </p:cBhvr>
                                          <p:tavLst>
                                            <p:tav tm="0">
                                              <p:val>
                                                <p:fltVal val="0"/>
                                              </p:val>
                                            </p:tav>
                                            <p:tav tm="100000">
                                              <p:val>
                                                <p:strVal val="#ppt_w"/>
                                              </p:val>
                                            </p:tav>
                                          </p:tavLst>
                                        </p:anim>
                                        <p:anim calcmode="lin" valueType="num">
                                          <p:cBhvr>
                                            <p:cTn id="40" dur="500" fill="hold"/>
                                            <p:tgtEl>
                                              <p:spTgt spid="142"/>
                                            </p:tgtEl>
                                            <p:attrNameLst>
                                              <p:attrName>ppt_h</p:attrName>
                                            </p:attrNameLst>
                                          </p:cBhvr>
                                          <p:tavLst>
                                            <p:tav tm="0">
                                              <p:val>
                                                <p:fltVal val="0"/>
                                              </p:val>
                                            </p:tav>
                                            <p:tav tm="100000">
                                              <p:val>
                                                <p:strVal val="#ppt_h"/>
                                              </p:val>
                                            </p:tav>
                                          </p:tavLst>
                                        </p:anim>
                                        <p:anim calcmode="lin" valueType="num">
                                          <p:cBhvr>
                                            <p:cTn id="41" dur="500" fill="hold"/>
                                            <p:tgtEl>
                                              <p:spTgt spid="142"/>
                                            </p:tgtEl>
                                            <p:attrNameLst>
                                              <p:attrName>ppt_x</p:attrName>
                                            </p:attrNameLst>
                                          </p:cBhvr>
                                          <p:tavLst>
                                            <p:tav tm="0">
                                              <p:val>
                                                <p:fltVal val="0.5"/>
                                              </p:val>
                                            </p:tav>
                                            <p:tav tm="100000">
                                              <p:val>
                                                <p:strVal val="#ppt_x"/>
                                              </p:val>
                                            </p:tav>
                                          </p:tavLst>
                                        </p:anim>
                                        <p:anim calcmode="lin" valueType="num">
                                          <p:cBhvr>
                                            <p:cTn id="42" dur="500" fill="hold"/>
                                            <p:tgtEl>
                                              <p:spTgt spid="142"/>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25"/>
                                            </p:tgtEl>
                                            <p:attrNameLst>
                                              <p:attrName>style.visibility</p:attrName>
                                            </p:attrNameLst>
                                          </p:cBhvr>
                                          <p:to>
                                            <p:strVal val="visible"/>
                                          </p:to>
                                        </p:set>
                                        <p:anim calcmode="lin" valueType="num">
                                          <p:cBhvr>
                                            <p:cTn id="45" dur="500" fill="hold"/>
                                            <p:tgtEl>
                                              <p:spTgt spid="225"/>
                                            </p:tgtEl>
                                            <p:attrNameLst>
                                              <p:attrName>ppt_w</p:attrName>
                                            </p:attrNameLst>
                                          </p:cBhvr>
                                          <p:tavLst>
                                            <p:tav tm="0">
                                              <p:val>
                                                <p:fltVal val="0"/>
                                              </p:val>
                                            </p:tav>
                                            <p:tav tm="100000">
                                              <p:val>
                                                <p:strVal val="#ppt_w"/>
                                              </p:val>
                                            </p:tav>
                                          </p:tavLst>
                                        </p:anim>
                                        <p:anim calcmode="lin" valueType="num">
                                          <p:cBhvr>
                                            <p:cTn id="46" dur="500" fill="hold"/>
                                            <p:tgtEl>
                                              <p:spTgt spid="225"/>
                                            </p:tgtEl>
                                            <p:attrNameLst>
                                              <p:attrName>ppt_h</p:attrName>
                                            </p:attrNameLst>
                                          </p:cBhvr>
                                          <p:tavLst>
                                            <p:tav tm="0">
                                              <p:val>
                                                <p:fltVal val="0"/>
                                              </p:val>
                                            </p:tav>
                                            <p:tav tm="100000">
                                              <p:val>
                                                <p:strVal val="#ppt_h"/>
                                              </p:val>
                                            </p:tav>
                                          </p:tavLst>
                                        </p:anim>
                                        <p:anim calcmode="lin" valueType="num">
                                          <p:cBhvr>
                                            <p:cTn id="47" dur="500" fill="hold"/>
                                            <p:tgtEl>
                                              <p:spTgt spid="225"/>
                                            </p:tgtEl>
                                            <p:attrNameLst>
                                              <p:attrName>ppt_x</p:attrName>
                                            </p:attrNameLst>
                                          </p:cBhvr>
                                          <p:tavLst>
                                            <p:tav tm="0">
                                              <p:val>
                                                <p:fltVal val="0.5"/>
                                              </p:val>
                                            </p:tav>
                                            <p:tav tm="100000">
                                              <p:val>
                                                <p:strVal val="#ppt_x"/>
                                              </p:val>
                                            </p:tav>
                                          </p:tavLst>
                                        </p:anim>
                                        <p:anim calcmode="lin" valueType="num">
                                          <p:cBhvr>
                                            <p:cTn id="48" dur="500" fill="hold"/>
                                            <p:tgtEl>
                                              <p:spTgt spid="225"/>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228"/>
                                            </p:tgtEl>
                                            <p:attrNameLst>
                                              <p:attrName>style.visibility</p:attrName>
                                            </p:attrNameLst>
                                          </p:cBhvr>
                                          <p:to>
                                            <p:strVal val="visible"/>
                                          </p:to>
                                        </p:set>
                                        <p:anim calcmode="lin" valueType="num">
                                          <p:cBhvr>
                                            <p:cTn id="51" dur="500" fill="hold"/>
                                            <p:tgtEl>
                                              <p:spTgt spid="228"/>
                                            </p:tgtEl>
                                            <p:attrNameLst>
                                              <p:attrName>ppt_w</p:attrName>
                                            </p:attrNameLst>
                                          </p:cBhvr>
                                          <p:tavLst>
                                            <p:tav tm="0">
                                              <p:val>
                                                <p:fltVal val="0"/>
                                              </p:val>
                                            </p:tav>
                                            <p:tav tm="100000">
                                              <p:val>
                                                <p:strVal val="#ppt_w"/>
                                              </p:val>
                                            </p:tav>
                                          </p:tavLst>
                                        </p:anim>
                                        <p:anim calcmode="lin" valueType="num">
                                          <p:cBhvr>
                                            <p:cTn id="52" dur="500" fill="hold"/>
                                            <p:tgtEl>
                                              <p:spTgt spid="228"/>
                                            </p:tgtEl>
                                            <p:attrNameLst>
                                              <p:attrName>ppt_h</p:attrName>
                                            </p:attrNameLst>
                                          </p:cBhvr>
                                          <p:tavLst>
                                            <p:tav tm="0">
                                              <p:val>
                                                <p:fltVal val="0"/>
                                              </p:val>
                                            </p:tav>
                                            <p:tav tm="100000">
                                              <p:val>
                                                <p:strVal val="#ppt_h"/>
                                              </p:val>
                                            </p:tav>
                                          </p:tavLst>
                                        </p:anim>
                                        <p:anim calcmode="lin" valueType="num">
                                          <p:cBhvr>
                                            <p:cTn id="53" dur="500" fill="hold"/>
                                            <p:tgtEl>
                                              <p:spTgt spid="228"/>
                                            </p:tgtEl>
                                            <p:attrNameLst>
                                              <p:attrName>ppt_x</p:attrName>
                                            </p:attrNameLst>
                                          </p:cBhvr>
                                          <p:tavLst>
                                            <p:tav tm="0">
                                              <p:val>
                                                <p:fltVal val="0.5"/>
                                              </p:val>
                                            </p:tav>
                                            <p:tav tm="100000">
                                              <p:val>
                                                <p:strVal val="#ppt_x"/>
                                              </p:val>
                                            </p:tav>
                                          </p:tavLst>
                                        </p:anim>
                                        <p:anim calcmode="lin" valueType="num">
                                          <p:cBhvr>
                                            <p:cTn id="54" dur="500" fill="hold"/>
                                            <p:tgtEl>
                                              <p:spTgt spid="228"/>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231"/>
                                            </p:tgtEl>
                                            <p:attrNameLst>
                                              <p:attrName>style.visibility</p:attrName>
                                            </p:attrNameLst>
                                          </p:cBhvr>
                                          <p:to>
                                            <p:strVal val="visible"/>
                                          </p:to>
                                        </p:set>
                                        <p:anim calcmode="lin" valueType="num">
                                          <p:cBhvr>
                                            <p:cTn id="57" dur="500" fill="hold"/>
                                            <p:tgtEl>
                                              <p:spTgt spid="231"/>
                                            </p:tgtEl>
                                            <p:attrNameLst>
                                              <p:attrName>ppt_w</p:attrName>
                                            </p:attrNameLst>
                                          </p:cBhvr>
                                          <p:tavLst>
                                            <p:tav tm="0">
                                              <p:val>
                                                <p:fltVal val="0"/>
                                              </p:val>
                                            </p:tav>
                                            <p:tav tm="100000">
                                              <p:val>
                                                <p:strVal val="#ppt_w"/>
                                              </p:val>
                                            </p:tav>
                                          </p:tavLst>
                                        </p:anim>
                                        <p:anim calcmode="lin" valueType="num">
                                          <p:cBhvr>
                                            <p:cTn id="58" dur="500" fill="hold"/>
                                            <p:tgtEl>
                                              <p:spTgt spid="231"/>
                                            </p:tgtEl>
                                            <p:attrNameLst>
                                              <p:attrName>ppt_h</p:attrName>
                                            </p:attrNameLst>
                                          </p:cBhvr>
                                          <p:tavLst>
                                            <p:tav tm="0">
                                              <p:val>
                                                <p:fltVal val="0"/>
                                              </p:val>
                                            </p:tav>
                                            <p:tav tm="100000">
                                              <p:val>
                                                <p:strVal val="#ppt_h"/>
                                              </p:val>
                                            </p:tav>
                                          </p:tavLst>
                                        </p:anim>
                                        <p:anim calcmode="lin" valueType="num">
                                          <p:cBhvr>
                                            <p:cTn id="59" dur="500" fill="hold"/>
                                            <p:tgtEl>
                                              <p:spTgt spid="231"/>
                                            </p:tgtEl>
                                            <p:attrNameLst>
                                              <p:attrName>ppt_x</p:attrName>
                                            </p:attrNameLst>
                                          </p:cBhvr>
                                          <p:tavLst>
                                            <p:tav tm="0">
                                              <p:val>
                                                <p:fltVal val="0.5"/>
                                              </p:val>
                                            </p:tav>
                                            <p:tav tm="100000">
                                              <p:val>
                                                <p:strVal val="#ppt_x"/>
                                              </p:val>
                                            </p:tav>
                                          </p:tavLst>
                                        </p:anim>
                                        <p:anim calcmode="lin" valueType="num">
                                          <p:cBhvr>
                                            <p:cTn id="60" dur="500" fill="hold"/>
                                            <p:tgtEl>
                                              <p:spTgt spid="231"/>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234"/>
                                            </p:tgtEl>
                                            <p:attrNameLst>
                                              <p:attrName>style.visibility</p:attrName>
                                            </p:attrNameLst>
                                          </p:cBhvr>
                                          <p:to>
                                            <p:strVal val="visible"/>
                                          </p:to>
                                        </p:set>
                                        <p:anim calcmode="lin" valueType="num">
                                          <p:cBhvr>
                                            <p:cTn id="63" dur="500" fill="hold"/>
                                            <p:tgtEl>
                                              <p:spTgt spid="234"/>
                                            </p:tgtEl>
                                            <p:attrNameLst>
                                              <p:attrName>ppt_w</p:attrName>
                                            </p:attrNameLst>
                                          </p:cBhvr>
                                          <p:tavLst>
                                            <p:tav tm="0">
                                              <p:val>
                                                <p:fltVal val="0"/>
                                              </p:val>
                                            </p:tav>
                                            <p:tav tm="100000">
                                              <p:val>
                                                <p:strVal val="#ppt_w"/>
                                              </p:val>
                                            </p:tav>
                                          </p:tavLst>
                                        </p:anim>
                                        <p:anim calcmode="lin" valueType="num">
                                          <p:cBhvr>
                                            <p:cTn id="64" dur="500" fill="hold"/>
                                            <p:tgtEl>
                                              <p:spTgt spid="234"/>
                                            </p:tgtEl>
                                            <p:attrNameLst>
                                              <p:attrName>ppt_h</p:attrName>
                                            </p:attrNameLst>
                                          </p:cBhvr>
                                          <p:tavLst>
                                            <p:tav tm="0">
                                              <p:val>
                                                <p:fltVal val="0"/>
                                              </p:val>
                                            </p:tav>
                                            <p:tav tm="100000">
                                              <p:val>
                                                <p:strVal val="#ppt_h"/>
                                              </p:val>
                                            </p:tav>
                                          </p:tavLst>
                                        </p:anim>
                                        <p:anim calcmode="lin" valueType="num">
                                          <p:cBhvr>
                                            <p:cTn id="65" dur="500" fill="hold"/>
                                            <p:tgtEl>
                                              <p:spTgt spid="234"/>
                                            </p:tgtEl>
                                            <p:attrNameLst>
                                              <p:attrName>ppt_x</p:attrName>
                                            </p:attrNameLst>
                                          </p:cBhvr>
                                          <p:tavLst>
                                            <p:tav tm="0">
                                              <p:val>
                                                <p:fltVal val="0.5"/>
                                              </p:val>
                                            </p:tav>
                                            <p:tav tm="100000">
                                              <p:val>
                                                <p:strVal val="#ppt_x"/>
                                              </p:val>
                                            </p:tav>
                                          </p:tavLst>
                                        </p:anim>
                                        <p:anim calcmode="lin" valueType="num">
                                          <p:cBhvr>
                                            <p:cTn id="66" dur="500" fill="hold"/>
                                            <p:tgtEl>
                                              <p:spTgt spid="234"/>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237"/>
                                            </p:tgtEl>
                                            <p:attrNameLst>
                                              <p:attrName>style.visibility</p:attrName>
                                            </p:attrNameLst>
                                          </p:cBhvr>
                                          <p:to>
                                            <p:strVal val="visible"/>
                                          </p:to>
                                        </p:set>
                                        <p:anim calcmode="lin" valueType="num">
                                          <p:cBhvr>
                                            <p:cTn id="69" dur="500" fill="hold"/>
                                            <p:tgtEl>
                                              <p:spTgt spid="237"/>
                                            </p:tgtEl>
                                            <p:attrNameLst>
                                              <p:attrName>ppt_w</p:attrName>
                                            </p:attrNameLst>
                                          </p:cBhvr>
                                          <p:tavLst>
                                            <p:tav tm="0">
                                              <p:val>
                                                <p:fltVal val="0"/>
                                              </p:val>
                                            </p:tav>
                                            <p:tav tm="100000">
                                              <p:val>
                                                <p:strVal val="#ppt_w"/>
                                              </p:val>
                                            </p:tav>
                                          </p:tavLst>
                                        </p:anim>
                                        <p:anim calcmode="lin" valueType="num">
                                          <p:cBhvr>
                                            <p:cTn id="70" dur="500" fill="hold"/>
                                            <p:tgtEl>
                                              <p:spTgt spid="237"/>
                                            </p:tgtEl>
                                            <p:attrNameLst>
                                              <p:attrName>ppt_h</p:attrName>
                                            </p:attrNameLst>
                                          </p:cBhvr>
                                          <p:tavLst>
                                            <p:tav tm="0">
                                              <p:val>
                                                <p:fltVal val="0"/>
                                              </p:val>
                                            </p:tav>
                                            <p:tav tm="100000">
                                              <p:val>
                                                <p:strVal val="#ppt_h"/>
                                              </p:val>
                                            </p:tav>
                                          </p:tavLst>
                                        </p:anim>
                                        <p:anim calcmode="lin" valueType="num">
                                          <p:cBhvr>
                                            <p:cTn id="71" dur="500" fill="hold"/>
                                            <p:tgtEl>
                                              <p:spTgt spid="237"/>
                                            </p:tgtEl>
                                            <p:attrNameLst>
                                              <p:attrName>ppt_x</p:attrName>
                                            </p:attrNameLst>
                                          </p:cBhvr>
                                          <p:tavLst>
                                            <p:tav tm="0">
                                              <p:val>
                                                <p:fltVal val="0.5"/>
                                              </p:val>
                                            </p:tav>
                                            <p:tav tm="100000">
                                              <p:val>
                                                <p:strVal val="#ppt_x"/>
                                              </p:val>
                                            </p:tav>
                                          </p:tavLst>
                                        </p:anim>
                                        <p:anim calcmode="lin" valueType="num">
                                          <p:cBhvr>
                                            <p:cTn id="72" dur="500" fill="hold"/>
                                            <p:tgtEl>
                                              <p:spTgt spid="237"/>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240"/>
                                            </p:tgtEl>
                                            <p:attrNameLst>
                                              <p:attrName>style.visibility</p:attrName>
                                            </p:attrNameLst>
                                          </p:cBhvr>
                                          <p:to>
                                            <p:strVal val="visible"/>
                                          </p:to>
                                        </p:set>
                                        <p:anim calcmode="lin" valueType="num">
                                          <p:cBhvr>
                                            <p:cTn id="75" dur="500" fill="hold"/>
                                            <p:tgtEl>
                                              <p:spTgt spid="240"/>
                                            </p:tgtEl>
                                            <p:attrNameLst>
                                              <p:attrName>ppt_w</p:attrName>
                                            </p:attrNameLst>
                                          </p:cBhvr>
                                          <p:tavLst>
                                            <p:tav tm="0">
                                              <p:val>
                                                <p:fltVal val="0"/>
                                              </p:val>
                                            </p:tav>
                                            <p:tav tm="100000">
                                              <p:val>
                                                <p:strVal val="#ppt_w"/>
                                              </p:val>
                                            </p:tav>
                                          </p:tavLst>
                                        </p:anim>
                                        <p:anim calcmode="lin" valueType="num">
                                          <p:cBhvr>
                                            <p:cTn id="76" dur="500" fill="hold"/>
                                            <p:tgtEl>
                                              <p:spTgt spid="240"/>
                                            </p:tgtEl>
                                            <p:attrNameLst>
                                              <p:attrName>ppt_h</p:attrName>
                                            </p:attrNameLst>
                                          </p:cBhvr>
                                          <p:tavLst>
                                            <p:tav tm="0">
                                              <p:val>
                                                <p:fltVal val="0"/>
                                              </p:val>
                                            </p:tav>
                                            <p:tav tm="100000">
                                              <p:val>
                                                <p:strVal val="#ppt_h"/>
                                              </p:val>
                                            </p:tav>
                                          </p:tavLst>
                                        </p:anim>
                                        <p:anim calcmode="lin" valueType="num">
                                          <p:cBhvr>
                                            <p:cTn id="77" dur="500" fill="hold"/>
                                            <p:tgtEl>
                                              <p:spTgt spid="240"/>
                                            </p:tgtEl>
                                            <p:attrNameLst>
                                              <p:attrName>ppt_x</p:attrName>
                                            </p:attrNameLst>
                                          </p:cBhvr>
                                          <p:tavLst>
                                            <p:tav tm="0">
                                              <p:val>
                                                <p:fltVal val="0.5"/>
                                              </p:val>
                                            </p:tav>
                                            <p:tav tm="100000">
                                              <p:val>
                                                <p:strVal val="#ppt_x"/>
                                              </p:val>
                                            </p:tav>
                                          </p:tavLst>
                                        </p:anim>
                                        <p:anim calcmode="lin" valueType="num">
                                          <p:cBhvr>
                                            <p:cTn id="78" dur="500" fill="hold"/>
                                            <p:tgtEl>
                                              <p:spTgt spid="240"/>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243"/>
                                            </p:tgtEl>
                                            <p:attrNameLst>
                                              <p:attrName>style.visibility</p:attrName>
                                            </p:attrNameLst>
                                          </p:cBhvr>
                                          <p:to>
                                            <p:strVal val="visible"/>
                                          </p:to>
                                        </p:set>
                                        <p:anim calcmode="lin" valueType="num">
                                          <p:cBhvr>
                                            <p:cTn id="81" dur="500" fill="hold"/>
                                            <p:tgtEl>
                                              <p:spTgt spid="243"/>
                                            </p:tgtEl>
                                            <p:attrNameLst>
                                              <p:attrName>ppt_w</p:attrName>
                                            </p:attrNameLst>
                                          </p:cBhvr>
                                          <p:tavLst>
                                            <p:tav tm="0">
                                              <p:val>
                                                <p:fltVal val="0"/>
                                              </p:val>
                                            </p:tav>
                                            <p:tav tm="100000">
                                              <p:val>
                                                <p:strVal val="#ppt_w"/>
                                              </p:val>
                                            </p:tav>
                                          </p:tavLst>
                                        </p:anim>
                                        <p:anim calcmode="lin" valueType="num">
                                          <p:cBhvr>
                                            <p:cTn id="82" dur="500" fill="hold"/>
                                            <p:tgtEl>
                                              <p:spTgt spid="243"/>
                                            </p:tgtEl>
                                            <p:attrNameLst>
                                              <p:attrName>ppt_h</p:attrName>
                                            </p:attrNameLst>
                                          </p:cBhvr>
                                          <p:tavLst>
                                            <p:tav tm="0">
                                              <p:val>
                                                <p:fltVal val="0"/>
                                              </p:val>
                                            </p:tav>
                                            <p:tav tm="100000">
                                              <p:val>
                                                <p:strVal val="#ppt_h"/>
                                              </p:val>
                                            </p:tav>
                                          </p:tavLst>
                                        </p:anim>
                                        <p:anim calcmode="lin" valueType="num">
                                          <p:cBhvr>
                                            <p:cTn id="83" dur="500" fill="hold"/>
                                            <p:tgtEl>
                                              <p:spTgt spid="243"/>
                                            </p:tgtEl>
                                            <p:attrNameLst>
                                              <p:attrName>ppt_x</p:attrName>
                                            </p:attrNameLst>
                                          </p:cBhvr>
                                          <p:tavLst>
                                            <p:tav tm="0">
                                              <p:val>
                                                <p:fltVal val="0.5"/>
                                              </p:val>
                                            </p:tav>
                                            <p:tav tm="100000">
                                              <p:val>
                                                <p:strVal val="#ppt_x"/>
                                              </p:val>
                                            </p:tav>
                                          </p:tavLst>
                                        </p:anim>
                                        <p:anim calcmode="lin" valueType="num">
                                          <p:cBhvr>
                                            <p:cTn id="84" dur="500" fill="hold"/>
                                            <p:tgtEl>
                                              <p:spTgt spid="243"/>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246"/>
                                            </p:tgtEl>
                                            <p:attrNameLst>
                                              <p:attrName>style.visibility</p:attrName>
                                            </p:attrNameLst>
                                          </p:cBhvr>
                                          <p:to>
                                            <p:strVal val="visible"/>
                                          </p:to>
                                        </p:set>
                                        <p:anim calcmode="lin" valueType="num">
                                          <p:cBhvr>
                                            <p:cTn id="87" dur="500" fill="hold"/>
                                            <p:tgtEl>
                                              <p:spTgt spid="246"/>
                                            </p:tgtEl>
                                            <p:attrNameLst>
                                              <p:attrName>ppt_w</p:attrName>
                                            </p:attrNameLst>
                                          </p:cBhvr>
                                          <p:tavLst>
                                            <p:tav tm="0">
                                              <p:val>
                                                <p:fltVal val="0"/>
                                              </p:val>
                                            </p:tav>
                                            <p:tav tm="100000">
                                              <p:val>
                                                <p:strVal val="#ppt_w"/>
                                              </p:val>
                                            </p:tav>
                                          </p:tavLst>
                                        </p:anim>
                                        <p:anim calcmode="lin" valueType="num">
                                          <p:cBhvr>
                                            <p:cTn id="88" dur="500" fill="hold"/>
                                            <p:tgtEl>
                                              <p:spTgt spid="246"/>
                                            </p:tgtEl>
                                            <p:attrNameLst>
                                              <p:attrName>ppt_h</p:attrName>
                                            </p:attrNameLst>
                                          </p:cBhvr>
                                          <p:tavLst>
                                            <p:tav tm="0">
                                              <p:val>
                                                <p:fltVal val="0"/>
                                              </p:val>
                                            </p:tav>
                                            <p:tav tm="100000">
                                              <p:val>
                                                <p:strVal val="#ppt_h"/>
                                              </p:val>
                                            </p:tav>
                                          </p:tavLst>
                                        </p:anim>
                                        <p:anim calcmode="lin" valueType="num">
                                          <p:cBhvr>
                                            <p:cTn id="89" dur="500" fill="hold"/>
                                            <p:tgtEl>
                                              <p:spTgt spid="246"/>
                                            </p:tgtEl>
                                            <p:attrNameLst>
                                              <p:attrName>ppt_x</p:attrName>
                                            </p:attrNameLst>
                                          </p:cBhvr>
                                          <p:tavLst>
                                            <p:tav tm="0">
                                              <p:val>
                                                <p:fltVal val="0.5"/>
                                              </p:val>
                                            </p:tav>
                                            <p:tav tm="100000">
                                              <p:val>
                                                <p:strVal val="#ppt_x"/>
                                              </p:val>
                                            </p:tav>
                                          </p:tavLst>
                                        </p:anim>
                                        <p:anim calcmode="lin" valueType="num">
                                          <p:cBhvr>
                                            <p:cTn id="90" dur="500" fill="hold"/>
                                            <p:tgtEl>
                                              <p:spTgt spid="246"/>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249"/>
                                            </p:tgtEl>
                                            <p:attrNameLst>
                                              <p:attrName>style.visibility</p:attrName>
                                            </p:attrNameLst>
                                          </p:cBhvr>
                                          <p:to>
                                            <p:strVal val="visible"/>
                                          </p:to>
                                        </p:set>
                                        <p:anim calcmode="lin" valueType="num">
                                          <p:cBhvr>
                                            <p:cTn id="93" dur="500" fill="hold"/>
                                            <p:tgtEl>
                                              <p:spTgt spid="249"/>
                                            </p:tgtEl>
                                            <p:attrNameLst>
                                              <p:attrName>ppt_w</p:attrName>
                                            </p:attrNameLst>
                                          </p:cBhvr>
                                          <p:tavLst>
                                            <p:tav tm="0">
                                              <p:val>
                                                <p:fltVal val="0"/>
                                              </p:val>
                                            </p:tav>
                                            <p:tav tm="100000">
                                              <p:val>
                                                <p:strVal val="#ppt_w"/>
                                              </p:val>
                                            </p:tav>
                                          </p:tavLst>
                                        </p:anim>
                                        <p:anim calcmode="lin" valueType="num">
                                          <p:cBhvr>
                                            <p:cTn id="94" dur="500" fill="hold"/>
                                            <p:tgtEl>
                                              <p:spTgt spid="249"/>
                                            </p:tgtEl>
                                            <p:attrNameLst>
                                              <p:attrName>ppt_h</p:attrName>
                                            </p:attrNameLst>
                                          </p:cBhvr>
                                          <p:tavLst>
                                            <p:tav tm="0">
                                              <p:val>
                                                <p:fltVal val="0"/>
                                              </p:val>
                                            </p:tav>
                                            <p:tav tm="100000">
                                              <p:val>
                                                <p:strVal val="#ppt_h"/>
                                              </p:val>
                                            </p:tav>
                                          </p:tavLst>
                                        </p:anim>
                                        <p:anim calcmode="lin" valueType="num">
                                          <p:cBhvr>
                                            <p:cTn id="95" dur="500" fill="hold"/>
                                            <p:tgtEl>
                                              <p:spTgt spid="249"/>
                                            </p:tgtEl>
                                            <p:attrNameLst>
                                              <p:attrName>ppt_x</p:attrName>
                                            </p:attrNameLst>
                                          </p:cBhvr>
                                          <p:tavLst>
                                            <p:tav tm="0">
                                              <p:val>
                                                <p:fltVal val="0.5"/>
                                              </p:val>
                                            </p:tav>
                                            <p:tav tm="100000">
                                              <p:val>
                                                <p:strVal val="#ppt_x"/>
                                              </p:val>
                                            </p:tav>
                                          </p:tavLst>
                                        </p:anim>
                                        <p:anim calcmode="lin" valueType="num">
                                          <p:cBhvr>
                                            <p:cTn id="96" dur="500" fill="hold"/>
                                            <p:tgtEl>
                                              <p:spTgt spid="249"/>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252"/>
                                            </p:tgtEl>
                                            <p:attrNameLst>
                                              <p:attrName>style.visibility</p:attrName>
                                            </p:attrNameLst>
                                          </p:cBhvr>
                                          <p:to>
                                            <p:strVal val="visible"/>
                                          </p:to>
                                        </p:set>
                                        <p:anim calcmode="lin" valueType="num">
                                          <p:cBhvr>
                                            <p:cTn id="99" dur="500" fill="hold"/>
                                            <p:tgtEl>
                                              <p:spTgt spid="252"/>
                                            </p:tgtEl>
                                            <p:attrNameLst>
                                              <p:attrName>ppt_w</p:attrName>
                                            </p:attrNameLst>
                                          </p:cBhvr>
                                          <p:tavLst>
                                            <p:tav tm="0">
                                              <p:val>
                                                <p:fltVal val="0"/>
                                              </p:val>
                                            </p:tav>
                                            <p:tav tm="100000">
                                              <p:val>
                                                <p:strVal val="#ppt_w"/>
                                              </p:val>
                                            </p:tav>
                                          </p:tavLst>
                                        </p:anim>
                                        <p:anim calcmode="lin" valueType="num">
                                          <p:cBhvr>
                                            <p:cTn id="100" dur="500" fill="hold"/>
                                            <p:tgtEl>
                                              <p:spTgt spid="252"/>
                                            </p:tgtEl>
                                            <p:attrNameLst>
                                              <p:attrName>ppt_h</p:attrName>
                                            </p:attrNameLst>
                                          </p:cBhvr>
                                          <p:tavLst>
                                            <p:tav tm="0">
                                              <p:val>
                                                <p:fltVal val="0"/>
                                              </p:val>
                                            </p:tav>
                                            <p:tav tm="100000">
                                              <p:val>
                                                <p:strVal val="#ppt_h"/>
                                              </p:val>
                                            </p:tav>
                                          </p:tavLst>
                                        </p:anim>
                                        <p:anim calcmode="lin" valueType="num">
                                          <p:cBhvr>
                                            <p:cTn id="101" dur="500" fill="hold"/>
                                            <p:tgtEl>
                                              <p:spTgt spid="252"/>
                                            </p:tgtEl>
                                            <p:attrNameLst>
                                              <p:attrName>ppt_x</p:attrName>
                                            </p:attrNameLst>
                                          </p:cBhvr>
                                          <p:tavLst>
                                            <p:tav tm="0">
                                              <p:val>
                                                <p:fltVal val="0.5"/>
                                              </p:val>
                                            </p:tav>
                                            <p:tav tm="100000">
                                              <p:val>
                                                <p:strVal val="#ppt_x"/>
                                              </p:val>
                                            </p:tav>
                                          </p:tavLst>
                                        </p:anim>
                                        <p:anim calcmode="lin" valueType="num">
                                          <p:cBhvr>
                                            <p:cTn id="102" dur="500" fill="hold"/>
                                            <p:tgtEl>
                                              <p:spTgt spid="252"/>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32"/>
                                            </p:tgtEl>
                                          </p:cBhvr>
                                        </p:animEffect>
                                        <p:animScale>
                                          <p:cBhvr>
                                            <p:cTn id="105" dur="250" autoRev="1" fill="hold"/>
                                            <p:tgtEl>
                                              <p:spTgt spid="132"/>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237"/>
                                            </p:tgtEl>
                                          </p:cBhvr>
                                        </p:animEffect>
                                        <p:animScale>
                                          <p:cBhvr>
                                            <p:cTn id="108" dur="250" autoRev="1" fill="hold"/>
                                            <p:tgtEl>
                                              <p:spTgt spid="237"/>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243"/>
                                            </p:tgtEl>
                                          </p:cBhvr>
                                        </p:animEffect>
                                        <p:animScale>
                                          <p:cBhvr>
                                            <p:cTn id="111" dur="250" autoRev="1" fill="hold"/>
                                            <p:tgtEl>
                                              <p:spTgt spid="243"/>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246"/>
                                            </p:tgtEl>
                                          </p:cBhvr>
                                        </p:animEffect>
                                        <p:animScale>
                                          <p:cBhvr>
                                            <p:cTn id="114" dur="250" autoRev="1" fill="hold"/>
                                            <p:tgtEl>
                                              <p:spTgt spid="246"/>
                                            </p:tgtEl>
                                          </p:cBhvr>
                                          <p:by x="105000" y="105000"/>
                                        </p:animScale>
                                      </p:childTnLst>
                                    </p:cTn>
                                  </p:par>
                                </p:childTnLst>
                              </p:cTn>
                            </p:par>
                            <p:par>
                              <p:cTn id="115" fill="hold">
                                <p:stCondLst>
                                  <p:cond delay="6810"/>
                                </p:stCondLst>
                                <p:childTnLst>
                                  <p:par>
                                    <p:cTn id="116" presetID="10" presetClass="entr" presetSubtype="0" fill="hold" grpId="0" nodeType="afterEffect">
                                      <p:stCondLst>
                                        <p:cond delay="0"/>
                                      </p:stCondLst>
                                      <p:childTnLst>
                                        <p:set>
                                          <p:cBhvr>
                                            <p:cTn id="117" dur="1" fill="hold">
                                              <p:stCondLst>
                                                <p:cond delay="0"/>
                                              </p:stCondLst>
                                            </p:cTn>
                                            <p:tgtEl>
                                              <p:spTgt spid="255"/>
                                            </p:tgtEl>
                                            <p:attrNameLst>
                                              <p:attrName>style.visibility</p:attrName>
                                            </p:attrNameLst>
                                          </p:cBhvr>
                                          <p:to>
                                            <p:strVal val="visible"/>
                                          </p:to>
                                        </p:set>
                                        <p:animEffect transition="in" filter="fade">
                                          <p:cBhvr>
                                            <p:cTn id="118" dur="500"/>
                                            <p:tgtEl>
                                              <p:spTgt spid="255"/>
                                            </p:tgtEl>
                                          </p:cBhvr>
                                        </p:animEffect>
                                      </p:childTnLst>
                                    </p:cTn>
                                  </p:par>
                                </p:childTnLst>
                              </p:cTn>
                            </p:par>
                            <p:par>
                              <p:cTn id="119" fill="hold">
                                <p:stCondLst>
                                  <p:cond delay="7310"/>
                                </p:stCondLst>
                                <p:childTnLst>
                                  <p:par>
                                    <p:cTn id="120" presetID="2" presetClass="entr" presetSubtype="1" fill="hold" nodeType="afterEffect">
                                      <p:stCondLst>
                                        <p:cond delay="0"/>
                                      </p:stCondLst>
                                      <p:childTnLst>
                                        <p:set>
                                          <p:cBhvr>
                                            <p:cTn id="121" dur="1" fill="hold">
                                              <p:stCondLst>
                                                <p:cond delay="0"/>
                                              </p:stCondLst>
                                            </p:cTn>
                                            <p:tgtEl>
                                              <p:spTgt spid="138"/>
                                            </p:tgtEl>
                                            <p:attrNameLst>
                                              <p:attrName>style.visibility</p:attrName>
                                            </p:attrNameLst>
                                          </p:cBhvr>
                                          <p:to>
                                            <p:strVal val="visible"/>
                                          </p:to>
                                        </p:set>
                                        <p:anim calcmode="lin" valueType="num">
                                          <p:cBhvr additive="base">
                                            <p:cTn id="122" dur="500" fill="hold"/>
                                            <p:tgtEl>
                                              <p:spTgt spid="138"/>
                                            </p:tgtEl>
                                            <p:attrNameLst>
                                              <p:attrName>ppt_x</p:attrName>
                                            </p:attrNameLst>
                                          </p:cBhvr>
                                          <p:tavLst>
                                            <p:tav tm="0">
                                              <p:val>
                                                <p:strVal val="#ppt_x"/>
                                              </p:val>
                                            </p:tav>
                                            <p:tav tm="100000">
                                              <p:val>
                                                <p:strVal val="#ppt_x"/>
                                              </p:val>
                                            </p:tav>
                                          </p:tavLst>
                                        </p:anim>
                                        <p:anim calcmode="lin" valueType="num">
                                          <p:cBhvr additive="base">
                                            <p:cTn id="123" dur="500" fill="hold"/>
                                            <p:tgtEl>
                                              <p:spTgt spid="138"/>
                                            </p:tgtEl>
                                            <p:attrNameLst>
                                              <p:attrName>ppt_y</p:attrName>
                                            </p:attrNameLst>
                                          </p:cBhvr>
                                          <p:tavLst>
                                            <p:tav tm="0">
                                              <p:val>
                                                <p:strVal val="0-#ppt_h/2"/>
                                              </p:val>
                                            </p:tav>
                                            <p:tav tm="100000">
                                              <p:val>
                                                <p:strVal val="#ppt_y"/>
                                              </p:val>
                                            </p:tav>
                                          </p:tavLst>
                                        </p:anim>
                                      </p:childTnLst>
                                    </p:cTn>
                                  </p:par>
                                </p:childTnLst>
                              </p:cTn>
                            </p:par>
                            <p:par>
                              <p:cTn id="124" fill="hold">
                                <p:stCondLst>
                                  <p:cond delay="7810"/>
                                </p:stCondLst>
                                <p:childTnLst>
                                  <p:par>
                                    <p:cTn id="125" presetID="45" presetClass="entr" presetSubtype="0" fill="hold" nodeType="afterEffect">
                                      <p:stCondLst>
                                        <p:cond delay="0"/>
                                      </p:stCondLst>
                                      <p:childTnLst>
                                        <p:set>
                                          <p:cBhvr>
                                            <p:cTn id="126" dur="1" fill="hold">
                                              <p:stCondLst>
                                                <p:cond delay="0"/>
                                              </p:stCondLst>
                                            </p:cTn>
                                            <p:tgtEl>
                                              <p:spTgt spid="374"/>
                                            </p:tgtEl>
                                            <p:attrNameLst>
                                              <p:attrName>style.visibility</p:attrName>
                                            </p:attrNameLst>
                                          </p:cBhvr>
                                          <p:to>
                                            <p:strVal val="visible"/>
                                          </p:to>
                                        </p:set>
                                        <p:animEffect transition="in" filter="fade">
                                          <p:cBhvr>
                                            <p:cTn id="127" dur="500"/>
                                            <p:tgtEl>
                                              <p:spTgt spid="374"/>
                                            </p:tgtEl>
                                          </p:cBhvr>
                                        </p:animEffect>
                                        <p:anim calcmode="lin" valueType="num">
                                          <p:cBhvr>
                                            <p:cTn id="128" dur="500" fill="hold"/>
                                            <p:tgtEl>
                                              <p:spTgt spid="374"/>
                                            </p:tgtEl>
                                            <p:attrNameLst>
                                              <p:attrName>ppt_w</p:attrName>
                                            </p:attrNameLst>
                                          </p:cBhvr>
                                          <p:tavLst>
                                            <p:tav tm="0" fmla="#ppt_w*sin(2.5*pi*$)">
                                              <p:val>
                                                <p:fltVal val="0"/>
                                              </p:val>
                                            </p:tav>
                                            <p:tav tm="100000">
                                              <p:val>
                                                <p:fltVal val="1"/>
                                              </p:val>
                                            </p:tav>
                                          </p:tavLst>
                                        </p:anim>
                                        <p:anim calcmode="lin" valueType="num">
                                          <p:cBhvr>
                                            <p:cTn id="129" dur="500" fill="hold"/>
                                            <p:tgtEl>
                                              <p:spTgt spid="374"/>
                                            </p:tgtEl>
                                            <p:attrNameLst>
                                              <p:attrName>ppt_h</p:attrName>
                                            </p:attrNameLst>
                                          </p:cBhvr>
                                          <p:tavLst>
                                            <p:tav tm="0">
                                              <p:val>
                                                <p:strVal val="#ppt_h"/>
                                              </p:val>
                                            </p:tav>
                                            <p:tav tm="100000">
                                              <p:val>
                                                <p:strVal val="#ppt_h"/>
                                              </p:val>
                                            </p:tav>
                                          </p:tavLst>
                                        </p:anim>
                                      </p:childTnLst>
                                    </p:cTn>
                                  </p:par>
                                  <p:par>
                                    <p:cTn id="130" presetID="45" presetClass="entr" presetSubtype="0" fill="hold" grpId="0" nodeType="withEffect">
                                      <p:stCondLst>
                                        <p:cond delay="250"/>
                                      </p:stCondLst>
                                      <p:childTnLst>
                                        <p:set>
                                          <p:cBhvr>
                                            <p:cTn id="131" dur="1" fill="hold">
                                              <p:stCondLst>
                                                <p:cond delay="0"/>
                                              </p:stCondLst>
                                            </p:cTn>
                                            <p:tgtEl>
                                              <p:spTgt spid="390"/>
                                            </p:tgtEl>
                                            <p:attrNameLst>
                                              <p:attrName>style.visibility</p:attrName>
                                            </p:attrNameLst>
                                          </p:cBhvr>
                                          <p:to>
                                            <p:strVal val="visible"/>
                                          </p:to>
                                        </p:set>
                                        <p:animEffect transition="in" filter="fade">
                                          <p:cBhvr>
                                            <p:cTn id="132" dur="500"/>
                                            <p:tgtEl>
                                              <p:spTgt spid="390"/>
                                            </p:tgtEl>
                                          </p:cBhvr>
                                        </p:animEffect>
                                        <p:anim calcmode="lin" valueType="num">
                                          <p:cBhvr>
                                            <p:cTn id="133" dur="500" fill="hold"/>
                                            <p:tgtEl>
                                              <p:spTgt spid="390"/>
                                            </p:tgtEl>
                                            <p:attrNameLst>
                                              <p:attrName>ppt_w</p:attrName>
                                            </p:attrNameLst>
                                          </p:cBhvr>
                                          <p:tavLst>
                                            <p:tav tm="0" fmla="#ppt_w*sin(2.5*pi*$)">
                                              <p:val>
                                                <p:fltVal val="0"/>
                                              </p:val>
                                            </p:tav>
                                            <p:tav tm="100000">
                                              <p:val>
                                                <p:fltVal val="1"/>
                                              </p:val>
                                            </p:tav>
                                          </p:tavLst>
                                        </p:anim>
                                        <p:anim calcmode="lin" valueType="num">
                                          <p:cBhvr>
                                            <p:cTn id="134" dur="500" fill="hold"/>
                                            <p:tgtEl>
                                              <p:spTgt spid="390"/>
                                            </p:tgtEl>
                                            <p:attrNameLst>
                                              <p:attrName>ppt_h</p:attrName>
                                            </p:attrNameLst>
                                          </p:cBhvr>
                                          <p:tavLst>
                                            <p:tav tm="0">
                                              <p:val>
                                                <p:strVal val="#ppt_h"/>
                                              </p:val>
                                            </p:tav>
                                            <p:tav tm="100000">
                                              <p:val>
                                                <p:strVal val="#ppt_h"/>
                                              </p:val>
                                            </p:tav>
                                          </p:tavLst>
                                        </p:anim>
                                      </p:childTnLst>
                                    </p:cTn>
                                  </p:par>
                                  <p:par>
                                    <p:cTn id="135" presetID="23" presetClass="entr" presetSubtype="16" fill="hold" nodeType="withEffect">
                                      <p:stCondLst>
                                        <p:cond delay="600"/>
                                      </p:stCondLst>
                                      <p:childTnLst>
                                        <p:set>
                                          <p:cBhvr>
                                            <p:cTn id="136" dur="1" fill="hold">
                                              <p:stCondLst>
                                                <p:cond delay="0"/>
                                              </p:stCondLst>
                                            </p:cTn>
                                            <p:tgtEl>
                                              <p:spTgt spid="398"/>
                                            </p:tgtEl>
                                            <p:attrNameLst>
                                              <p:attrName>style.visibility</p:attrName>
                                            </p:attrNameLst>
                                          </p:cBhvr>
                                          <p:to>
                                            <p:strVal val="visible"/>
                                          </p:to>
                                        </p:set>
                                        <p:anim calcmode="lin" valueType="num">
                                          <p:cBhvr>
                                            <p:cTn id="137" dur="500" fill="hold"/>
                                            <p:tgtEl>
                                              <p:spTgt spid="398"/>
                                            </p:tgtEl>
                                            <p:attrNameLst>
                                              <p:attrName>ppt_w</p:attrName>
                                            </p:attrNameLst>
                                          </p:cBhvr>
                                          <p:tavLst>
                                            <p:tav tm="0">
                                              <p:val>
                                                <p:fltVal val="0"/>
                                              </p:val>
                                            </p:tav>
                                            <p:tav tm="100000">
                                              <p:val>
                                                <p:strVal val="#ppt_w"/>
                                              </p:val>
                                            </p:tav>
                                          </p:tavLst>
                                        </p:anim>
                                        <p:anim calcmode="lin" valueType="num">
                                          <p:cBhvr>
                                            <p:cTn id="138" dur="500" fill="hold"/>
                                            <p:tgtEl>
                                              <p:spTgt spid="398"/>
                                            </p:tgtEl>
                                            <p:attrNameLst>
                                              <p:attrName>ppt_h</p:attrName>
                                            </p:attrNameLst>
                                          </p:cBhvr>
                                          <p:tavLst>
                                            <p:tav tm="0">
                                              <p:val>
                                                <p:fltVal val="0"/>
                                              </p:val>
                                            </p:tav>
                                            <p:tav tm="100000">
                                              <p:val>
                                                <p:strVal val="#ppt_h"/>
                                              </p:val>
                                            </p:tav>
                                          </p:tavLst>
                                        </p:anim>
                                      </p:childTnLst>
                                    </p:cTn>
                                  </p:par>
                                  <p:par>
                                    <p:cTn id="139" presetID="10" presetClass="entr" presetSubtype="0" fill="hold" grpId="0" nodeType="withEffect">
                                      <p:stCondLst>
                                        <p:cond delay="600"/>
                                      </p:stCondLst>
                                      <p:iterate type="lt">
                                        <p:tmPct val="15385"/>
                                      </p:iterate>
                                      <p:childTnLst>
                                        <p:set>
                                          <p:cBhvr>
                                            <p:cTn id="140" dur="1" fill="hold">
                                              <p:stCondLst>
                                                <p:cond delay="0"/>
                                              </p:stCondLst>
                                            </p:cTn>
                                            <p:tgtEl>
                                              <p:spTgt spid="167"/>
                                            </p:tgtEl>
                                            <p:attrNameLst>
                                              <p:attrName>style.visibility</p:attrName>
                                            </p:attrNameLst>
                                          </p:cBhvr>
                                          <p:to>
                                            <p:strVal val="visible"/>
                                          </p:to>
                                        </p:set>
                                        <p:animEffect transition="in" filter="fade">
                                          <p:cBhvr>
                                            <p:cTn id="141" dur="300"/>
                                            <p:tgtEl>
                                              <p:spTgt spid="167"/>
                                            </p:tgtEl>
                                          </p:cBhvr>
                                        </p:animEffect>
                                      </p:childTnLst>
                                    </p:cTn>
                                  </p:par>
                                  <p:par>
                                    <p:cTn id="142" presetID="6" presetClass="emph" presetSubtype="0" autoRev="1" fill="hold" nodeType="withEffect">
                                      <p:stCondLst>
                                        <p:cond delay="1100"/>
                                      </p:stCondLst>
                                      <p:childTnLst>
                                        <p:animScale>
                                          <p:cBhvr>
                                            <p:cTn id="143" dur="150" fill="hold"/>
                                            <p:tgtEl>
                                              <p:spTgt spid="398"/>
                                            </p:tgtEl>
                                          </p:cBhvr>
                                          <p:by x="110000" y="110000"/>
                                        </p:animScale>
                                      </p:childTnLst>
                                    </p:cTn>
                                  </p:par>
                                  <p:par>
                                    <p:cTn id="144" presetID="23" presetClass="entr" presetSubtype="16" fill="hold" nodeType="withEffect">
                                      <p:stCondLst>
                                        <p:cond delay="600"/>
                                      </p:stCondLst>
                                      <p:childTnLst>
                                        <p:set>
                                          <p:cBhvr>
                                            <p:cTn id="145" dur="1" fill="hold">
                                              <p:stCondLst>
                                                <p:cond delay="0"/>
                                              </p:stCondLst>
                                            </p:cTn>
                                            <p:tgtEl>
                                              <p:spTgt spid="391"/>
                                            </p:tgtEl>
                                            <p:attrNameLst>
                                              <p:attrName>style.visibility</p:attrName>
                                            </p:attrNameLst>
                                          </p:cBhvr>
                                          <p:to>
                                            <p:strVal val="visible"/>
                                          </p:to>
                                        </p:set>
                                        <p:anim calcmode="lin" valueType="num">
                                          <p:cBhvr>
                                            <p:cTn id="146" dur="500" fill="hold"/>
                                            <p:tgtEl>
                                              <p:spTgt spid="391"/>
                                            </p:tgtEl>
                                            <p:attrNameLst>
                                              <p:attrName>ppt_w</p:attrName>
                                            </p:attrNameLst>
                                          </p:cBhvr>
                                          <p:tavLst>
                                            <p:tav tm="0">
                                              <p:val>
                                                <p:fltVal val="0"/>
                                              </p:val>
                                            </p:tav>
                                            <p:tav tm="100000">
                                              <p:val>
                                                <p:strVal val="#ppt_w"/>
                                              </p:val>
                                            </p:tav>
                                          </p:tavLst>
                                        </p:anim>
                                        <p:anim calcmode="lin" valueType="num">
                                          <p:cBhvr>
                                            <p:cTn id="147" dur="500" fill="hold"/>
                                            <p:tgtEl>
                                              <p:spTgt spid="391"/>
                                            </p:tgtEl>
                                            <p:attrNameLst>
                                              <p:attrName>ppt_h</p:attrName>
                                            </p:attrNameLst>
                                          </p:cBhvr>
                                          <p:tavLst>
                                            <p:tav tm="0">
                                              <p:val>
                                                <p:fltVal val="0"/>
                                              </p:val>
                                            </p:tav>
                                            <p:tav tm="100000">
                                              <p:val>
                                                <p:strVal val="#ppt_h"/>
                                              </p:val>
                                            </p:tav>
                                          </p:tavLst>
                                        </p:anim>
                                      </p:childTnLst>
                                    </p:cTn>
                                  </p:par>
                                  <p:par>
                                    <p:cTn id="148" presetID="6" presetClass="emph" presetSubtype="0" autoRev="1" fill="hold" nodeType="withEffect">
                                      <p:stCondLst>
                                        <p:cond delay="1100"/>
                                      </p:stCondLst>
                                      <p:childTnLst>
                                        <p:animScale>
                                          <p:cBhvr>
                                            <p:cTn id="149" dur="150" fill="hold"/>
                                            <p:tgtEl>
                                              <p:spTgt spid="391"/>
                                            </p:tgtEl>
                                          </p:cBhvr>
                                          <p:by x="110000" y="110000"/>
                                        </p:animScale>
                                      </p:childTnLst>
                                    </p:cTn>
                                  </p:par>
                                  <p:par>
                                    <p:cTn id="150" presetID="23" presetClass="entr" presetSubtype="16" fill="hold" grpId="0" nodeType="withEffect">
                                      <p:stCondLst>
                                        <p:cond delay="700"/>
                                      </p:stCondLst>
                                      <p:childTnLst>
                                        <p:set>
                                          <p:cBhvr>
                                            <p:cTn id="151" dur="1" fill="hold">
                                              <p:stCondLst>
                                                <p:cond delay="0"/>
                                              </p:stCondLst>
                                            </p:cTn>
                                            <p:tgtEl>
                                              <p:spTgt spid="397"/>
                                            </p:tgtEl>
                                            <p:attrNameLst>
                                              <p:attrName>style.visibility</p:attrName>
                                            </p:attrNameLst>
                                          </p:cBhvr>
                                          <p:to>
                                            <p:strVal val="visible"/>
                                          </p:to>
                                        </p:set>
                                        <p:anim calcmode="lin" valueType="num">
                                          <p:cBhvr>
                                            <p:cTn id="152" dur="500" fill="hold"/>
                                            <p:tgtEl>
                                              <p:spTgt spid="397"/>
                                            </p:tgtEl>
                                            <p:attrNameLst>
                                              <p:attrName>ppt_w</p:attrName>
                                            </p:attrNameLst>
                                          </p:cBhvr>
                                          <p:tavLst>
                                            <p:tav tm="0">
                                              <p:val>
                                                <p:fltVal val="0"/>
                                              </p:val>
                                            </p:tav>
                                            <p:tav tm="100000">
                                              <p:val>
                                                <p:strVal val="#ppt_w"/>
                                              </p:val>
                                            </p:tav>
                                          </p:tavLst>
                                        </p:anim>
                                        <p:anim calcmode="lin" valueType="num">
                                          <p:cBhvr>
                                            <p:cTn id="153" dur="500" fill="hold"/>
                                            <p:tgtEl>
                                              <p:spTgt spid="397"/>
                                            </p:tgtEl>
                                            <p:attrNameLst>
                                              <p:attrName>ppt_h</p:attrName>
                                            </p:attrNameLst>
                                          </p:cBhvr>
                                          <p:tavLst>
                                            <p:tav tm="0">
                                              <p:val>
                                                <p:fltVal val="0"/>
                                              </p:val>
                                            </p:tav>
                                            <p:tav tm="100000">
                                              <p:val>
                                                <p:strVal val="#ppt_h"/>
                                              </p:val>
                                            </p:tav>
                                          </p:tavLst>
                                        </p:anim>
                                      </p:childTnLst>
                                    </p:cTn>
                                  </p:par>
                                  <p:par>
                                    <p:cTn id="154" presetID="23" presetClass="entr" presetSubtype="16" fill="hold" grpId="0" nodeType="withEffect">
                                      <p:stCondLst>
                                        <p:cond delay="750"/>
                                      </p:stCondLst>
                                      <p:childTnLst>
                                        <p:set>
                                          <p:cBhvr>
                                            <p:cTn id="155" dur="1" fill="hold">
                                              <p:stCondLst>
                                                <p:cond delay="0"/>
                                              </p:stCondLst>
                                            </p:cTn>
                                            <p:tgtEl>
                                              <p:spTgt spid="396"/>
                                            </p:tgtEl>
                                            <p:attrNameLst>
                                              <p:attrName>style.visibility</p:attrName>
                                            </p:attrNameLst>
                                          </p:cBhvr>
                                          <p:to>
                                            <p:strVal val="visible"/>
                                          </p:to>
                                        </p:set>
                                        <p:anim calcmode="lin" valueType="num">
                                          <p:cBhvr>
                                            <p:cTn id="156" dur="500" fill="hold"/>
                                            <p:tgtEl>
                                              <p:spTgt spid="396"/>
                                            </p:tgtEl>
                                            <p:attrNameLst>
                                              <p:attrName>ppt_w</p:attrName>
                                            </p:attrNameLst>
                                          </p:cBhvr>
                                          <p:tavLst>
                                            <p:tav tm="0">
                                              <p:val>
                                                <p:fltVal val="0"/>
                                              </p:val>
                                            </p:tav>
                                            <p:tav tm="100000">
                                              <p:val>
                                                <p:strVal val="#ppt_w"/>
                                              </p:val>
                                            </p:tav>
                                          </p:tavLst>
                                        </p:anim>
                                        <p:anim calcmode="lin" valueType="num">
                                          <p:cBhvr>
                                            <p:cTn id="157" dur="500" fill="hold"/>
                                            <p:tgtEl>
                                              <p:spTgt spid="396"/>
                                            </p:tgtEl>
                                            <p:attrNameLst>
                                              <p:attrName>ppt_h</p:attrName>
                                            </p:attrNameLst>
                                          </p:cBhvr>
                                          <p:tavLst>
                                            <p:tav tm="0">
                                              <p:val>
                                                <p:fltVal val="0"/>
                                              </p:val>
                                            </p:tav>
                                            <p:tav tm="100000">
                                              <p:val>
                                                <p:strVal val="#ppt_h"/>
                                              </p:val>
                                            </p:tav>
                                          </p:tavLst>
                                        </p:anim>
                                      </p:childTnLst>
                                    </p:cTn>
                                  </p:par>
                                  <p:par>
                                    <p:cTn id="158" presetID="6" presetClass="emph" presetSubtype="0" autoRev="1" fill="hold" grpId="1" nodeType="withEffect">
                                      <p:stCondLst>
                                        <p:cond delay="1200"/>
                                      </p:stCondLst>
                                      <p:childTnLst>
                                        <p:animScale>
                                          <p:cBhvr>
                                            <p:cTn id="159" dur="150" fill="hold"/>
                                            <p:tgtEl>
                                              <p:spTgt spid="397"/>
                                            </p:tgtEl>
                                          </p:cBhvr>
                                          <p:by x="110000" y="110000"/>
                                        </p:animScale>
                                      </p:childTnLst>
                                    </p:cTn>
                                  </p:par>
                                  <p:par>
                                    <p:cTn id="160" presetID="6" presetClass="emph" presetSubtype="0" autoRev="1" fill="hold" grpId="1" nodeType="withEffect">
                                      <p:stCondLst>
                                        <p:cond delay="1250"/>
                                      </p:stCondLst>
                                      <p:childTnLst>
                                        <p:animScale>
                                          <p:cBhvr>
                                            <p:cTn id="161" dur="150" fill="hold"/>
                                            <p:tgtEl>
                                              <p:spTgt spid="396"/>
                                            </p:tgtEl>
                                          </p:cBhvr>
                                          <p:by x="110000" y="110000"/>
                                        </p:animScale>
                                      </p:childTnLst>
                                    </p:cTn>
                                  </p:par>
                                  <p:par>
                                    <p:cTn id="162" presetID="8" presetClass="emph" presetSubtype="0" repeatCount="indefinite" fill="hold" nodeType="withEffect">
                                      <p:stCondLst>
                                        <p:cond delay="1500"/>
                                      </p:stCondLst>
                                      <p:childTnLst>
                                        <p:animRot by="21600000">
                                          <p:cBhvr>
                                            <p:cTn id="163" dur="2000" fill="hold"/>
                                            <p:tgtEl>
                                              <p:spTgt spid="398"/>
                                            </p:tgtEl>
                                            <p:attrNameLst>
                                              <p:attrName>r</p:attrName>
                                            </p:attrNameLst>
                                          </p:cBhvr>
                                        </p:animRot>
                                      </p:childTnLst>
                                    </p:cTn>
                                  </p:par>
                                  <p:par>
                                    <p:cTn id="164" presetID="8" presetClass="emph" presetSubtype="0" repeatCount="indefinite" fill="hold" nodeType="withEffect">
                                      <p:stCondLst>
                                        <p:cond delay="1500"/>
                                      </p:stCondLst>
                                      <p:childTnLst>
                                        <p:animRot by="21600000">
                                          <p:cBhvr>
                                            <p:cTn id="165" dur="2000" fill="hold"/>
                                            <p:tgtEl>
                                              <p:spTgt spid="391"/>
                                            </p:tgtEl>
                                            <p:attrNameLst>
                                              <p:attrName>r</p:attrName>
                                            </p:attrNameLst>
                                          </p:cBhvr>
                                        </p:animRot>
                                      </p:childTnLst>
                                    </p:cTn>
                                  </p:par>
                                  <p:par>
                                    <p:cTn id="166" presetID="8" presetClass="emph" presetSubtype="0" repeatCount="indefinite" fill="hold" grpId="2" nodeType="withEffect">
                                      <p:stCondLst>
                                        <p:cond delay="1500"/>
                                      </p:stCondLst>
                                      <p:childTnLst>
                                        <p:animRot by="21600000">
                                          <p:cBhvr>
                                            <p:cTn id="167" dur="2000" fill="hold"/>
                                            <p:tgtEl>
                                              <p:spTgt spid="397"/>
                                            </p:tgtEl>
                                            <p:attrNameLst>
                                              <p:attrName>r</p:attrName>
                                            </p:attrNameLst>
                                          </p:cBhvr>
                                        </p:animRot>
                                      </p:childTnLst>
                                    </p:cTn>
                                  </p:par>
                                  <p:par>
                                    <p:cTn id="168" presetID="8" presetClass="emph" presetSubtype="0" repeatCount="indefinite" fill="hold" grpId="2" nodeType="withEffect">
                                      <p:stCondLst>
                                        <p:cond delay="1500"/>
                                      </p:stCondLst>
                                      <p:childTnLst>
                                        <p:animRot by="-21600000">
                                          <p:cBhvr>
                                            <p:cTn id="169" dur="2000" fill="hold"/>
                                            <p:tgtEl>
                                              <p:spTgt spid="396"/>
                                            </p:tgtEl>
                                            <p:attrNameLst>
                                              <p:attrName>r</p:attrName>
                                            </p:attrNameLst>
                                          </p:cBhvr>
                                        </p:animRot>
                                      </p:childTnLst>
                                    </p:cTn>
                                  </p:par>
                                  <p:par>
                                    <p:cTn id="170" presetID="23" presetClass="entr" presetSubtype="16" fill="hold" nodeType="withEffect">
                                      <p:stCondLst>
                                        <p:cond delay="2000"/>
                                      </p:stCondLst>
                                      <p:childTnLst>
                                        <p:set>
                                          <p:cBhvr>
                                            <p:cTn id="171" dur="1" fill="hold">
                                              <p:stCondLst>
                                                <p:cond delay="0"/>
                                              </p:stCondLst>
                                            </p:cTn>
                                            <p:tgtEl>
                                              <p:spTgt spid="377"/>
                                            </p:tgtEl>
                                            <p:attrNameLst>
                                              <p:attrName>style.visibility</p:attrName>
                                            </p:attrNameLst>
                                          </p:cBhvr>
                                          <p:to>
                                            <p:strVal val="visible"/>
                                          </p:to>
                                        </p:set>
                                        <p:anim calcmode="lin" valueType="num">
                                          <p:cBhvr>
                                            <p:cTn id="172" dur="250" fill="hold"/>
                                            <p:tgtEl>
                                              <p:spTgt spid="377"/>
                                            </p:tgtEl>
                                            <p:attrNameLst>
                                              <p:attrName>ppt_w</p:attrName>
                                            </p:attrNameLst>
                                          </p:cBhvr>
                                          <p:tavLst>
                                            <p:tav tm="0">
                                              <p:val>
                                                <p:fltVal val="0"/>
                                              </p:val>
                                            </p:tav>
                                            <p:tav tm="100000">
                                              <p:val>
                                                <p:strVal val="#ppt_w"/>
                                              </p:val>
                                            </p:tav>
                                          </p:tavLst>
                                        </p:anim>
                                        <p:anim calcmode="lin" valueType="num">
                                          <p:cBhvr>
                                            <p:cTn id="173" dur="250" fill="hold"/>
                                            <p:tgtEl>
                                              <p:spTgt spid="377"/>
                                            </p:tgtEl>
                                            <p:attrNameLst>
                                              <p:attrName>ppt_h</p:attrName>
                                            </p:attrNameLst>
                                          </p:cBhvr>
                                          <p:tavLst>
                                            <p:tav tm="0">
                                              <p:val>
                                                <p:fltVal val="0"/>
                                              </p:val>
                                            </p:tav>
                                            <p:tav tm="100000">
                                              <p:val>
                                                <p:strVal val="#ppt_h"/>
                                              </p:val>
                                            </p:tav>
                                          </p:tavLst>
                                        </p:anim>
                                      </p:childTnLst>
                                    </p:cTn>
                                  </p:par>
                                  <p:par>
                                    <p:cTn id="174" presetID="6" presetClass="emph" presetSubtype="0" autoRev="1" fill="hold" nodeType="withEffect">
                                      <p:stCondLst>
                                        <p:cond delay="2250"/>
                                      </p:stCondLst>
                                      <p:childTnLst>
                                        <p:animScale>
                                          <p:cBhvr>
                                            <p:cTn id="175" dur="150" fill="hold"/>
                                            <p:tgtEl>
                                              <p:spTgt spid="377"/>
                                            </p:tgtEl>
                                          </p:cBhvr>
                                          <p:by x="110000" y="110000"/>
                                        </p:animScale>
                                      </p:childTnLst>
                                    </p:cTn>
                                  </p:par>
                                  <p:par>
                                    <p:cTn id="176" presetID="23" presetClass="entr" presetSubtype="16" fill="hold" grpId="0" nodeType="withEffect">
                                      <p:stCondLst>
                                        <p:cond delay="2500"/>
                                      </p:stCondLst>
                                      <p:childTnLst>
                                        <p:set>
                                          <p:cBhvr>
                                            <p:cTn id="177" dur="1" fill="hold">
                                              <p:stCondLst>
                                                <p:cond delay="0"/>
                                              </p:stCondLst>
                                            </p:cTn>
                                            <p:tgtEl>
                                              <p:spTgt spid="168"/>
                                            </p:tgtEl>
                                            <p:attrNameLst>
                                              <p:attrName>style.visibility</p:attrName>
                                            </p:attrNameLst>
                                          </p:cBhvr>
                                          <p:to>
                                            <p:strVal val="visible"/>
                                          </p:to>
                                        </p:set>
                                        <p:anim calcmode="lin" valueType="num">
                                          <p:cBhvr>
                                            <p:cTn id="178" dur="250" fill="hold"/>
                                            <p:tgtEl>
                                              <p:spTgt spid="168"/>
                                            </p:tgtEl>
                                            <p:attrNameLst>
                                              <p:attrName>ppt_w</p:attrName>
                                            </p:attrNameLst>
                                          </p:cBhvr>
                                          <p:tavLst>
                                            <p:tav tm="0">
                                              <p:val>
                                                <p:fltVal val="0"/>
                                              </p:val>
                                            </p:tav>
                                            <p:tav tm="100000">
                                              <p:val>
                                                <p:strVal val="#ppt_w"/>
                                              </p:val>
                                            </p:tav>
                                          </p:tavLst>
                                        </p:anim>
                                        <p:anim calcmode="lin" valueType="num">
                                          <p:cBhvr>
                                            <p:cTn id="179" dur="250" fill="hold"/>
                                            <p:tgtEl>
                                              <p:spTgt spid="168"/>
                                            </p:tgtEl>
                                            <p:attrNameLst>
                                              <p:attrName>ppt_h</p:attrName>
                                            </p:attrNameLst>
                                          </p:cBhvr>
                                          <p:tavLst>
                                            <p:tav tm="0">
                                              <p:val>
                                                <p:fltVal val="0"/>
                                              </p:val>
                                            </p:tav>
                                            <p:tav tm="100000">
                                              <p:val>
                                                <p:strVal val="#ppt_h"/>
                                              </p:val>
                                            </p:tav>
                                          </p:tavLst>
                                        </p:anim>
                                      </p:childTnLst>
                                    </p:cTn>
                                  </p:par>
                                  <p:par>
                                    <p:cTn id="180" presetID="6" presetClass="emph" presetSubtype="0" autoRev="1" fill="hold" grpId="1" nodeType="withEffect">
                                      <p:stCondLst>
                                        <p:cond delay="2750"/>
                                      </p:stCondLst>
                                      <p:childTnLst>
                                        <p:animScale>
                                          <p:cBhvr>
                                            <p:cTn id="181" dur="150" fill="hold"/>
                                            <p:tgtEl>
                                              <p:spTgt spid="168"/>
                                            </p:tgtEl>
                                          </p:cBhvr>
                                          <p:by x="110000" y="110000"/>
                                        </p:animScale>
                                      </p:childTnLst>
                                    </p:cTn>
                                  </p:par>
                                  <p:par>
                                    <p:cTn id="182" presetID="23" presetClass="entr" presetSubtype="16" fill="hold" grpId="0" nodeType="withEffect">
                                      <p:stCondLst>
                                        <p:cond delay="2550"/>
                                      </p:stCondLst>
                                      <p:childTnLst>
                                        <p:set>
                                          <p:cBhvr>
                                            <p:cTn id="183" dur="1" fill="hold">
                                              <p:stCondLst>
                                                <p:cond delay="0"/>
                                              </p:stCondLst>
                                            </p:cTn>
                                            <p:tgtEl>
                                              <p:spTgt spid="201"/>
                                            </p:tgtEl>
                                            <p:attrNameLst>
                                              <p:attrName>style.visibility</p:attrName>
                                            </p:attrNameLst>
                                          </p:cBhvr>
                                          <p:to>
                                            <p:strVal val="visible"/>
                                          </p:to>
                                        </p:set>
                                        <p:anim calcmode="lin" valueType="num">
                                          <p:cBhvr>
                                            <p:cTn id="184" dur="250" fill="hold"/>
                                            <p:tgtEl>
                                              <p:spTgt spid="201"/>
                                            </p:tgtEl>
                                            <p:attrNameLst>
                                              <p:attrName>ppt_w</p:attrName>
                                            </p:attrNameLst>
                                          </p:cBhvr>
                                          <p:tavLst>
                                            <p:tav tm="0">
                                              <p:val>
                                                <p:fltVal val="0"/>
                                              </p:val>
                                            </p:tav>
                                            <p:tav tm="100000">
                                              <p:val>
                                                <p:strVal val="#ppt_w"/>
                                              </p:val>
                                            </p:tav>
                                          </p:tavLst>
                                        </p:anim>
                                        <p:anim calcmode="lin" valueType="num">
                                          <p:cBhvr>
                                            <p:cTn id="185" dur="250" fill="hold"/>
                                            <p:tgtEl>
                                              <p:spTgt spid="201"/>
                                            </p:tgtEl>
                                            <p:attrNameLst>
                                              <p:attrName>ppt_h</p:attrName>
                                            </p:attrNameLst>
                                          </p:cBhvr>
                                          <p:tavLst>
                                            <p:tav tm="0">
                                              <p:val>
                                                <p:fltVal val="0"/>
                                              </p:val>
                                            </p:tav>
                                            <p:tav tm="100000">
                                              <p:val>
                                                <p:strVal val="#ppt_h"/>
                                              </p:val>
                                            </p:tav>
                                          </p:tavLst>
                                        </p:anim>
                                      </p:childTnLst>
                                    </p:cTn>
                                  </p:par>
                                  <p:par>
                                    <p:cTn id="186" presetID="6" presetClass="emph" presetSubtype="0" autoRev="1" fill="hold" grpId="1" nodeType="withEffect">
                                      <p:stCondLst>
                                        <p:cond delay="2800"/>
                                      </p:stCondLst>
                                      <p:childTnLst>
                                        <p:animScale>
                                          <p:cBhvr>
                                            <p:cTn id="187" dur="150" fill="hold"/>
                                            <p:tgtEl>
                                              <p:spTgt spid="201"/>
                                            </p:tgtEl>
                                          </p:cBhvr>
                                          <p:by x="110000" y="110000"/>
                                        </p:animScale>
                                      </p:childTnLst>
                                    </p:cTn>
                                  </p:par>
                                  <p:par>
                                    <p:cTn id="188" presetID="23" presetClass="entr" presetSubtype="16" fill="hold" nodeType="withEffect">
                                      <p:stCondLst>
                                        <p:cond delay="2500"/>
                                      </p:stCondLst>
                                      <p:childTnLst>
                                        <p:set>
                                          <p:cBhvr>
                                            <p:cTn id="189" dur="1" fill="hold">
                                              <p:stCondLst>
                                                <p:cond delay="0"/>
                                              </p:stCondLst>
                                            </p:cTn>
                                            <p:tgtEl>
                                              <p:spTgt spid="287"/>
                                            </p:tgtEl>
                                            <p:attrNameLst>
                                              <p:attrName>style.visibility</p:attrName>
                                            </p:attrNameLst>
                                          </p:cBhvr>
                                          <p:to>
                                            <p:strVal val="visible"/>
                                          </p:to>
                                        </p:set>
                                        <p:anim calcmode="lin" valueType="num">
                                          <p:cBhvr>
                                            <p:cTn id="190" dur="250" fill="hold"/>
                                            <p:tgtEl>
                                              <p:spTgt spid="287"/>
                                            </p:tgtEl>
                                            <p:attrNameLst>
                                              <p:attrName>ppt_w</p:attrName>
                                            </p:attrNameLst>
                                          </p:cBhvr>
                                          <p:tavLst>
                                            <p:tav tm="0">
                                              <p:val>
                                                <p:fltVal val="0"/>
                                              </p:val>
                                            </p:tav>
                                            <p:tav tm="100000">
                                              <p:val>
                                                <p:strVal val="#ppt_w"/>
                                              </p:val>
                                            </p:tav>
                                          </p:tavLst>
                                        </p:anim>
                                        <p:anim calcmode="lin" valueType="num">
                                          <p:cBhvr>
                                            <p:cTn id="191" dur="250" fill="hold"/>
                                            <p:tgtEl>
                                              <p:spTgt spid="287"/>
                                            </p:tgtEl>
                                            <p:attrNameLst>
                                              <p:attrName>ppt_h</p:attrName>
                                            </p:attrNameLst>
                                          </p:cBhvr>
                                          <p:tavLst>
                                            <p:tav tm="0">
                                              <p:val>
                                                <p:fltVal val="0"/>
                                              </p:val>
                                            </p:tav>
                                            <p:tav tm="100000">
                                              <p:val>
                                                <p:strVal val="#ppt_h"/>
                                              </p:val>
                                            </p:tav>
                                          </p:tavLst>
                                        </p:anim>
                                      </p:childTnLst>
                                    </p:cTn>
                                  </p:par>
                                  <p:par>
                                    <p:cTn id="192" presetID="6" presetClass="emph" presetSubtype="0" autoRev="1" fill="hold" nodeType="withEffect">
                                      <p:stCondLst>
                                        <p:cond delay="2750"/>
                                      </p:stCondLst>
                                      <p:childTnLst>
                                        <p:animScale>
                                          <p:cBhvr>
                                            <p:cTn id="193" dur="150" fill="hold"/>
                                            <p:tgtEl>
                                              <p:spTgt spid="287"/>
                                            </p:tgtEl>
                                          </p:cBhvr>
                                          <p:by x="110000" y="110000"/>
                                        </p:animScale>
                                      </p:childTnLst>
                                    </p:cTn>
                                  </p:par>
                                  <p:par>
                                    <p:cTn id="194" presetID="23" presetClass="entr" presetSubtype="16" fill="hold" nodeType="withEffect">
                                      <p:stCondLst>
                                        <p:cond delay="2600"/>
                                      </p:stCondLst>
                                      <p:childTnLst>
                                        <p:set>
                                          <p:cBhvr>
                                            <p:cTn id="195" dur="1" fill="hold">
                                              <p:stCondLst>
                                                <p:cond delay="0"/>
                                              </p:stCondLst>
                                            </p:cTn>
                                            <p:tgtEl>
                                              <p:spTgt spid="179"/>
                                            </p:tgtEl>
                                            <p:attrNameLst>
                                              <p:attrName>style.visibility</p:attrName>
                                            </p:attrNameLst>
                                          </p:cBhvr>
                                          <p:to>
                                            <p:strVal val="visible"/>
                                          </p:to>
                                        </p:set>
                                        <p:anim calcmode="lin" valueType="num">
                                          <p:cBhvr>
                                            <p:cTn id="196" dur="250" fill="hold"/>
                                            <p:tgtEl>
                                              <p:spTgt spid="179"/>
                                            </p:tgtEl>
                                            <p:attrNameLst>
                                              <p:attrName>ppt_w</p:attrName>
                                            </p:attrNameLst>
                                          </p:cBhvr>
                                          <p:tavLst>
                                            <p:tav tm="0">
                                              <p:val>
                                                <p:fltVal val="0"/>
                                              </p:val>
                                            </p:tav>
                                            <p:tav tm="100000">
                                              <p:val>
                                                <p:strVal val="#ppt_w"/>
                                              </p:val>
                                            </p:tav>
                                          </p:tavLst>
                                        </p:anim>
                                        <p:anim calcmode="lin" valueType="num">
                                          <p:cBhvr>
                                            <p:cTn id="197" dur="250" fill="hold"/>
                                            <p:tgtEl>
                                              <p:spTgt spid="179"/>
                                            </p:tgtEl>
                                            <p:attrNameLst>
                                              <p:attrName>ppt_h</p:attrName>
                                            </p:attrNameLst>
                                          </p:cBhvr>
                                          <p:tavLst>
                                            <p:tav tm="0">
                                              <p:val>
                                                <p:fltVal val="0"/>
                                              </p:val>
                                            </p:tav>
                                            <p:tav tm="100000">
                                              <p:val>
                                                <p:strVal val="#ppt_h"/>
                                              </p:val>
                                            </p:tav>
                                          </p:tavLst>
                                        </p:anim>
                                      </p:childTnLst>
                                    </p:cTn>
                                  </p:par>
                                  <p:par>
                                    <p:cTn id="198" presetID="6" presetClass="emph" presetSubtype="0" autoRev="1" fill="hold" nodeType="withEffect">
                                      <p:stCondLst>
                                        <p:cond delay="2850"/>
                                      </p:stCondLst>
                                      <p:childTnLst>
                                        <p:animScale>
                                          <p:cBhvr>
                                            <p:cTn id="199" dur="150" fill="hold"/>
                                            <p:tgtEl>
                                              <p:spTgt spid="179"/>
                                            </p:tgtEl>
                                          </p:cBhvr>
                                          <p:by x="110000" y="110000"/>
                                        </p:animScale>
                                      </p:childTnLst>
                                    </p:cTn>
                                  </p:par>
                                  <p:par>
                                    <p:cTn id="200" presetID="23" presetClass="entr" presetSubtype="16" fill="hold" nodeType="withEffect">
                                      <p:stCondLst>
                                        <p:cond delay="2550"/>
                                      </p:stCondLst>
                                      <p:childTnLst>
                                        <p:set>
                                          <p:cBhvr>
                                            <p:cTn id="201" dur="1" fill="hold">
                                              <p:stCondLst>
                                                <p:cond delay="0"/>
                                              </p:stCondLst>
                                            </p:cTn>
                                            <p:tgtEl>
                                              <p:spTgt spid="329"/>
                                            </p:tgtEl>
                                            <p:attrNameLst>
                                              <p:attrName>style.visibility</p:attrName>
                                            </p:attrNameLst>
                                          </p:cBhvr>
                                          <p:to>
                                            <p:strVal val="visible"/>
                                          </p:to>
                                        </p:set>
                                        <p:anim calcmode="lin" valueType="num">
                                          <p:cBhvr>
                                            <p:cTn id="202" dur="250" fill="hold"/>
                                            <p:tgtEl>
                                              <p:spTgt spid="329"/>
                                            </p:tgtEl>
                                            <p:attrNameLst>
                                              <p:attrName>ppt_w</p:attrName>
                                            </p:attrNameLst>
                                          </p:cBhvr>
                                          <p:tavLst>
                                            <p:tav tm="0">
                                              <p:val>
                                                <p:fltVal val="0"/>
                                              </p:val>
                                            </p:tav>
                                            <p:tav tm="100000">
                                              <p:val>
                                                <p:strVal val="#ppt_w"/>
                                              </p:val>
                                            </p:tav>
                                          </p:tavLst>
                                        </p:anim>
                                        <p:anim calcmode="lin" valueType="num">
                                          <p:cBhvr>
                                            <p:cTn id="203" dur="250" fill="hold"/>
                                            <p:tgtEl>
                                              <p:spTgt spid="329"/>
                                            </p:tgtEl>
                                            <p:attrNameLst>
                                              <p:attrName>ppt_h</p:attrName>
                                            </p:attrNameLst>
                                          </p:cBhvr>
                                          <p:tavLst>
                                            <p:tav tm="0">
                                              <p:val>
                                                <p:fltVal val="0"/>
                                              </p:val>
                                            </p:tav>
                                            <p:tav tm="100000">
                                              <p:val>
                                                <p:strVal val="#ppt_h"/>
                                              </p:val>
                                            </p:tav>
                                          </p:tavLst>
                                        </p:anim>
                                      </p:childTnLst>
                                    </p:cTn>
                                  </p:par>
                                  <p:par>
                                    <p:cTn id="204" presetID="6" presetClass="emph" presetSubtype="0" autoRev="1" fill="hold" nodeType="withEffect">
                                      <p:stCondLst>
                                        <p:cond delay="2800"/>
                                      </p:stCondLst>
                                      <p:childTnLst>
                                        <p:animScale>
                                          <p:cBhvr>
                                            <p:cTn id="205" dur="150" fill="hold"/>
                                            <p:tgtEl>
                                              <p:spTgt spid="329"/>
                                            </p:tgtEl>
                                          </p:cBhvr>
                                          <p:by x="110000" y="110000"/>
                                        </p:animScale>
                                      </p:childTnLst>
                                    </p:cTn>
                                  </p:par>
                                  <p:par>
                                    <p:cTn id="206" presetID="23" presetClass="entr" presetSubtype="16" fill="hold" nodeType="withEffect">
                                      <p:stCondLst>
                                        <p:cond delay="2600"/>
                                      </p:stCondLst>
                                      <p:childTnLst>
                                        <p:set>
                                          <p:cBhvr>
                                            <p:cTn id="207" dur="1" fill="hold">
                                              <p:stCondLst>
                                                <p:cond delay="0"/>
                                              </p:stCondLst>
                                            </p:cTn>
                                            <p:tgtEl>
                                              <p:spTgt spid="337"/>
                                            </p:tgtEl>
                                            <p:attrNameLst>
                                              <p:attrName>style.visibility</p:attrName>
                                            </p:attrNameLst>
                                          </p:cBhvr>
                                          <p:to>
                                            <p:strVal val="visible"/>
                                          </p:to>
                                        </p:set>
                                        <p:anim calcmode="lin" valueType="num">
                                          <p:cBhvr>
                                            <p:cTn id="208" dur="250" fill="hold"/>
                                            <p:tgtEl>
                                              <p:spTgt spid="337"/>
                                            </p:tgtEl>
                                            <p:attrNameLst>
                                              <p:attrName>ppt_w</p:attrName>
                                            </p:attrNameLst>
                                          </p:cBhvr>
                                          <p:tavLst>
                                            <p:tav tm="0">
                                              <p:val>
                                                <p:fltVal val="0"/>
                                              </p:val>
                                            </p:tav>
                                            <p:tav tm="100000">
                                              <p:val>
                                                <p:strVal val="#ppt_w"/>
                                              </p:val>
                                            </p:tav>
                                          </p:tavLst>
                                        </p:anim>
                                        <p:anim calcmode="lin" valueType="num">
                                          <p:cBhvr>
                                            <p:cTn id="209" dur="250" fill="hold"/>
                                            <p:tgtEl>
                                              <p:spTgt spid="337"/>
                                            </p:tgtEl>
                                            <p:attrNameLst>
                                              <p:attrName>ppt_h</p:attrName>
                                            </p:attrNameLst>
                                          </p:cBhvr>
                                          <p:tavLst>
                                            <p:tav tm="0">
                                              <p:val>
                                                <p:fltVal val="0"/>
                                              </p:val>
                                            </p:tav>
                                            <p:tav tm="100000">
                                              <p:val>
                                                <p:strVal val="#ppt_h"/>
                                              </p:val>
                                            </p:tav>
                                          </p:tavLst>
                                        </p:anim>
                                      </p:childTnLst>
                                    </p:cTn>
                                  </p:par>
                                  <p:par>
                                    <p:cTn id="210" presetID="6" presetClass="emph" presetSubtype="0" autoRev="1" fill="hold" nodeType="withEffect">
                                      <p:stCondLst>
                                        <p:cond delay="2850"/>
                                      </p:stCondLst>
                                      <p:childTnLst>
                                        <p:animScale>
                                          <p:cBhvr>
                                            <p:cTn id="211" dur="150" fill="hold"/>
                                            <p:tgtEl>
                                              <p:spTgt spid="337"/>
                                            </p:tgtEl>
                                          </p:cBhvr>
                                          <p:by x="110000" y="110000"/>
                                        </p:animScale>
                                      </p:childTnLst>
                                    </p:cTn>
                                  </p:par>
                                  <p:par>
                                    <p:cTn id="212" presetID="23" presetClass="entr" presetSubtype="16" fill="hold" grpId="0" nodeType="withEffect">
                                      <p:stCondLst>
                                        <p:cond delay="2500"/>
                                      </p:stCondLst>
                                      <p:childTnLst>
                                        <p:set>
                                          <p:cBhvr>
                                            <p:cTn id="213" dur="1" fill="hold">
                                              <p:stCondLst>
                                                <p:cond delay="0"/>
                                              </p:stCondLst>
                                            </p:cTn>
                                            <p:tgtEl>
                                              <p:spTgt spid="194"/>
                                            </p:tgtEl>
                                            <p:attrNameLst>
                                              <p:attrName>style.visibility</p:attrName>
                                            </p:attrNameLst>
                                          </p:cBhvr>
                                          <p:to>
                                            <p:strVal val="visible"/>
                                          </p:to>
                                        </p:set>
                                        <p:anim calcmode="lin" valueType="num">
                                          <p:cBhvr>
                                            <p:cTn id="214" dur="250" fill="hold"/>
                                            <p:tgtEl>
                                              <p:spTgt spid="194"/>
                                            </p:tgtEl>
                                            <p:attrNameLst>
                                              <p:attrName>ppt_w</p:attrName>
                                            </p:attrNameLst>
                                          </p:cBhvr>
                                          <p:tavLst>
                                            <p:tav tm="0">
                                              <p:val>
                                                <p:fltVal val="0"/>
                                              </p:val>
                                            </p:tav>
                                            <p:tav tm="100000">
                                              <p:val>
                                                <p:strVal val="#ppt_w"/>
                                              </p:val>
                                            </p:tav>
                                          </p:tavLst>
                                        </p:anim>
                                        <p:anim calcmode="lin" valueType="num">
                                          <p:cBhvr>
                                            <p:cTn id="215" dur="250" fill="hold"/>
                                            <p:tgtEl>
                                              <p:spTgt spid="194"/>
                                            </p:tgtEl>
                                            <p:attrNameLst>
                                              <p:attrName>ppt_h</p:attrName>
                                            </p:attrNameLst>
                                          </p:cBhvr>
                                          <p:tavLst>
                                            <p:tav tm="0">
                                              <p:val>
                                                <p:fltVal val="0"/>
                                              </p:val>
                                            </p:tav>
                                            <p:tav tm="100000">
                                              <p:val>
                                                <p:strVal val="#ppt_h"/>
                                              </p:val>
                                            </p:tav>
                                          </p:tavLst>
                                        </p:anim>
                                      </p:childTnLst>
                                    </p:cTn>
                                  </p:par>
                                  <p:par>
                                    <p:cTn id="216" presetID="6" presetClass="emph" presetSubtype="0" autoRev="1" fill="hold" grpId="1" nodeType="withEffect">
                                      <p:stCondLst>
                                        <p:cond delay="2750"/>
                                      </p:stCondLst>
                                      <p:childTnLst>
                                        <p:animScale>
                                          <p:cBhvr>
                                            <p:cTn id="217" dur="150" fill="hold"/>
                                            <p:tgtEl>
                                              <p:spTgt spid="194"/>
                                            </p:tgtEl>
                                          </p:cBhvr>
                                          <p:by x="110000" y="110000"/>
                                        </p:animScale>
                                      </p:childTnLst>
                                    </p:cTn>
                                  </p:par>
                                  <p:par>
                                    <p:cTn id="218" presetID="23" presetClass="entr" presetSubtype="16" fill="hold" nodeType="withEffect">
                                      <p:stCondLst>
                                        <p:cond delay="2500"/>
                                      </p:stCondLst>
                                      <p:childTnLst>
                                        <p:set>
                                          <p:cBhvr>
                                            <p:cTn id="219" dur="1" fill="hold">
                                              <p:stCondLst>
                                                <p:cond delay="0"/>
                                              </p:stCondLst>
                                            </p:cTn>
                                            <p:tgtEl>
                                              <p:spTgt spid="274"/>
                                            </p:tgtEl>
                                            <p:attrNameLst>
                                              <p:attrName>style.visibility</p:attrName>
                                            </p:attrNameLst>
                                          </p:cBhvr>
                                          <p:to>
                                            <p:strVal val="visible"/>
                                          </p:to>
                                        </p:set>
                                        <p:anim calcmode="lin" valueType="num">
                                          <p:cBhvr>
                                            <p:cTn id="220" dur="250" fill="hold"/>
                                            <p:tgtEl>
                                              <p:spTgt spid="274"/>
                                            </p:tgtEl>
                                            <p:attrNameLst>
                                              <p:attrName>ppt_w</p:attrName>
                                            </p:attrNameLst>
                                          </p:cBhvr>
                                          <p:tavLst>
                                            <p:tav tm="0">
                                              <p:val>
                                                <p:fltVal val="0"/>
                                              </p:val>
                                            </p:tav>
                                            <p:tav tm="100000">
                                              <p:val>
                                                <p:strVal val="#ppt_w"/>
                                              </p:val>
                                            </p:tav>
                                          </p:tavLst>
                                        </p:anim>
                                        <p:anim calcmode="lin" valueType="num">
                                          <p:cBhvr>
                                            <p:cTn id="221" dur="250" fill="hold"/>
                                            <p:tgtEl>
                                              <p:spTgt spid="274"/>
                                            </p:tgtEl>
                                            <p:attrNameLst>
                                              <p:attrName>ppt_h</p:attrName>
                                            </p:attrNameLst>
                                          </p:cBhvr>
                                          <p:tavLst>
                                            <p:tav tm="0">
                                              <p:val>
                                                <p:fltVal val="0"/>
                                              </p:val>
                                            </p:tav>
                                            <p:tav tm="100000">
                                              <p:val>
                                                <p:strVal val="#ppt_h"/>
                                              </p:val>
                                            </p:tav>
                                          </p:tavLst>
                                        </p:anim>
                                      </p:childTnLst>
                                    </p:cTn>
                                  </p:par>
                                  <p:par>
                                    <p:cTn id="222" presetID="6" presetClass="emph" presetSubtype="0" autoRev="1" fill="hold" nodeType="withEffect">
                                      <p:stCondLst>
                                        <p:cond delay="2750"/>
                                      </p:stCondLst>
                                      <p:childTnLst>
                                        <p:animScale>
                                          <p:cBhvr>
                                            <p:cTn id="223" dur="150" fill="hold"/>
                                            <p:tgtEl>
                                              <p:spTgt spid="274"/>
                                            </p:tgtEl>
                                          </p:cBhvr>
                                          <p:by x="110000" y="110000"/>
                                        </p:animScale>
                                      </p:childTnLst>
                                    </p:cTn>
                                  </p:par>
                                  <p:par>
                                    <p:cTn id="224" presetID="23" presetClass="entr" presetSubtype="16" fill="hold" nodeType="withEffect">
                                      <p:stCondLst>
                                        <p:cond delay="2700"/>
                                      </p:stCondLst>
                                      <p:childTnLst>
                                        <p:set>
                                          <p:cBhvr>
                                            <p:cTn id="225" dur="1" fill="hold">
                                              <p:stCondLst>
                                                <p:cond delay="0"/>
                                              </p:stCondLst>
                                            </p:cTn>
                                            <p:tgtEl>
                                              <p:spTgt spid="169"/>
                                            </p:tgtEl>
                                            <p:attrNameLst>
                                              <p:attrName>style.visibility</p:attrName>
                                            </p:attrNameLst>
                                          </p:cBhvr>
                                          <p:to>
                                            <p:strVal val="visible"/>
                                          </p:to>
                                        </p:set>
                                        <p:anim calcmode="lin" valueType="num">
                                          <p:cBhvr>
                                            <p:cTn id="226" dur="250" fill="hold"/>
                                            <p:tgtEl>
                                              <p:spTgt spid="169"/>
                                            </p:tgtEl>
                                            <p:attrNameLst>
                                              <p:attrName>ppt_w</p:attrName>
                                            </p:attrNameLst>
                                          </p:cBhvr>
                                          <p:tavLst>
                                            <p:tav tm="0">
                                              <p:val>
                                                <p:fltVal val="0"/>
                                              </p:val>
                                            </p:tav>
                                            <p:tav tm="100000">
                                              <p:val>
                                                <p:strVal val="#ppt_w"/>
                                              </p:val>
                                            </p:tav>
                                          </p:tavLst>
                                        </p:anim>
                                        <p:anim calcmode="lin" valueType="num">
                                          <p:cBhvr>
                                            <p:cTn id="227" dur="250" fill="hold"/>
                                            <p:tgtEl>
                                              <p:spTgt spid="169"/>
                                            </p:tgtEl>
                                            <p:attrNameLst>
                                              <p:attrName>ppt_h</p:attrName>
                                            </p:attrNameLst>
                                          </p:cBhvr>
                                          <p:tavLst>
                                            <p:tav tm="0">
                                              <p:val>
                                                <p:fltVal val="0"/>
                                              </p:val>
                                            </p:tav>
                                            <p:tav tm="100000">
                                              <p:val>
                                                <p:strVal val="#ppt_h"/>
                                              </p:val>
                                            </p:tav>
                                          </p:tavLst>
                                        </p:anim>
                                      </p:childTnLst>
                                    </p:cTn>
                                  </p:par>
                                  <p:par>
                                    <p:cTn id="228" presetID="6" presetClass="emph" presetSubtype="0" autoRev="1" fill="hold" nodeType="withEffect">
                                      <p:stCondLst>
                                        <p:cond delay="2950"/>
                                      </p:stCondLst>
                                      <p:childTnLst>
                                        <p:animScale>
                                          <p:cBhvr>
                                            <p:cTn id="229" dur="150" fill="hold"/>
                                            <p:tgtEl>
                                              <p:spTgt spid="169"/>
                                            </p:tgtEl>
                                          </p:cBhvr>
                                          <p:by x="110000" y="110000"/>
                                        </p:animScale>
                                      </p:childTnLst>
                                    </p:cTn>
                                  </p:par>
                                  <p:par>
                                    <p:cTn id="230" presetID="23" presetClass="entr" presetSubtype="16" fill="hold" grpId="0" nodeType="withEffect">
                                      <p:stCondLst>
                                        <p:cond delay="2000"/>
                                      </p:stCondLst>
                                      <p:childTnLst>
                                        <p:set>
                                          <p:cBhvr>
                                            <p:cTn id="231" dur="1" fill="hold">
                                              <p:stCondLst>
                                                <p:cond delay="0"/>
                                              </p:stCondLst>
                                            </p:cTn>
                                            <p:tgtEl>
                                              <p:spTgt spid="346"/>
                                            </p:tgtEl>
                                            <p:attrNameLst>
                                              <p:attrName>style.visibility</p:attrName>
                                            </p:attrNameLst>
                                          </p:cBhvr>
                                          <p:to>
                                            <p:strVal val="visible"/>
                                          </p:to>
                                        </p:set>
                                        <p:anim calcmode="lin" valueType="num">
                                          <p:cBhvr>
                                            <p:cTn id="232" dur="250" fill="hold"/>
                                            <p:tgtEl>
                                              <p:spTgt spid="346"/>
                                            </p:tgtEl>
                                            <p:attrNameLst>
                                              <p:attrName>ppt_w</p:attrName>
                                            </p:attrNameLst>
                                          </p:cBhvr>
                                          <p:tavLst>
                                            <p:tav tm="0">
                                              <p:val>
                                                <p:fltVal val="0"/>
                                              </p:val>
                                            </p:tav>
                                            <p:tav tm="100000">
                                              <p:val>
                                                <p:strVal val="#ppt_w"/>
                                              </p:val>
                                            </p:tav>
                                          </p:tavLst>
                                        </p:anim>
                                        <p:anim calcmode="lin" valueType="num">
                                          <p:cBhvr>
                                            <p:cTn id="233" dur="250" fill="hold"/>
                                            <p:tgtEl>
                                              <p:spTgt spid="346"/>
                                            </p:tgtEl>
                                            <p:attrNameLst>
                                              <p:attrName>ppt_h</p:attrName>
                                            </p:attrNameLst>
                                          </p:cBhvr>
                                          <p:tavLst>
                                            <p:tav tm="0">
                                              <p:val>
                                                <p:fltVal val="0"/>
                                              </p:val>
                                            </p:tav>
                                            <p:tav tm="100000">
                                              <p:val>
                                                <p:strVal val="#ppt_h"/>
                                              </p:val>
                                            </p:tav>
                                          </p:tavLst>
                                        </p:anim>
                                      </p:childTnLst>
                                    </p:cTn>
                                  </p:par>
                                  <p:par>
                                    <p:cTn id="234" presetID="6" presetClass="emph" presetSubtype="0" autoRev="1" fill="hold" grpId="1" nodeType="withEffect">
                                      <p:stCondLst>
                                        <p:cond delay="2250"/>
                                      </p:stCondLst>
                                      <p:childTnLst>
                                        <p:animScale>
                                          <p:cBhvr>
                                            <p:cTn id="235" dur="150" fill="hold"/>
                                            <p:tgtEl>
                                              <p:spTgt spid="346"/>
                                            </p:tgtEl>
                                          </p:cBhvr>
                                          <p:by x="110000" y="110000"/>
                                        </p:animScale>
                                      </p:childTnLst>
                                    </p:cTn>
                                  </p:par>
                                  <p:par>
                                    <p:cTn id="236" presetID="23" presetClass="entr" presetSubtype="16" fill="hold" nodeType="withEffect">
                                      <p:stCondLst>
                                        <p:cond delay="2500"/>
                                      </p:stCondLst>
                                      <p:childTnLst>
                                        <p:set>
                                          <p:cBhvr>
                                            <p:cTn id="237" dur="1" fill="hold">
                                              <p:stCondLst>
                                                <p:cond delay="0"/>
                                              </p:stCondLst>
                                            </p:cTn>
                                            <p:tgtEl>
                                              <p:spTgt spid="195"/>
                                            </p:tgtEl>
                                            <p:attrNameLst>
                                              <p:attrName>style.visibility</p:attrName>
                                            </p:attrNameLst>
                                          </p:cBhvr>
                                          <p:to>
                                            <p:strVal val="visible"/>
                                          </p:to>
                                        </p:set>
                                        <p:anim calcmode="lin" valueType="num">
                                          <p:cBhvr>
                                            <p:cTn id="238" dur="250" fill="hold"/>
                                            <p:tgtEl>
                                              <p:spTgt spid="195"/>
                                            </p:tgtEl>
                                            <p:attrNameLst>
                                              <p:attrName>ppt_w</p:attrName>
                                            </p:attrNameLst>
                                          </p:cBhvr>
                                          <p:tavLst>
                                            <p:tav tm="0">
                                              <p:val>
                                                <p:fltVal val="0"/>
                                              </p:val>
                                            </p:tav>
                                            <p:tav tm="100000">
                                              <p:val>
                                                <p:strVal val="#ppt_w"/>
                                              </p:val>
                                            </p:tav>
                                          </p:tavLst>
                                        </p:anim>
                                        <p:anim calcmode="lin" valueType="num">
                                          <p:cBhvr>
                                            <p:cTn id="239" dur="250" fill="hold"/>
                                            <p:tgtEl>
                                              <p:spTgt spid="195"/>
                                            </p:tgtEl>
                                            <p:attrNameLst>
                                              <p:attrName>ppt_h</p:attrName>
                                            </p:attrNameLst>
                                          </p:cBhvr>
                                          <p:tavLst>
                                            <p:tav tm="0">
                                              <p:val>
                                                <p:fltVal val="0"/>
                                              </p:val>
                                            </p:tav>
                                            <p:tav tm="100000">
                                              <p:val>
                                                <p:strVal val="#ppt_h"/>
                                              </p:val>
                                            </p:tav>
                                          </p:tavLst>
                                        </p:anim>
                                      </p:childTnLst>
                                    </p:cTn>
                                  </p:par>
                                  <p:par>
                                    <p:cTn id="240" presetID="6" presetClass="emph" presetSubtype="0" autoRev="1" fill="hold" nodeType="withEffect">
                                      <p:stCondLst>
                                        <p:cond delay="2750"/>
                                      </p:stCondLst>
                                      <p:childTnLst>
                                        <p:animScale>
                                          <p:cBhvr>
                                            <p:cTn id="241" dur="150" fill="hold"/>
                                            <p:tgtEl>
                                              <p:spTgt spid="195"/>
                                            </p:tgtEl>
                                          </p:cBhvr>
                                          <p:by x="110000" y="110000"/>
                                        </p:animScale>
                                      </p:childTnLst>
                                    </p:cTn>
                                  </p:par>
                                  <p:par>
                                    <p:cTn id="242" presetID="23" presetClass="entr" presetSubtype="16" fill="hold" nodeType="withEffect">
                                      <p:stCondLst>
                                        <p:cond delay="2600"/>
                                      </p:stCondLst>
                                      <p:childTnLst>
                                        <p:set>
                                          <p:cBhvr>
                                            <p:cTn id="243" dur="1" fill="hold">
                                              <p:stCondLst>
                                                <p:cond delay="0"/>
                                              </p:stCondLst>
                                            </p:cTn>
                                            <p:tgtEl>
                                              <p:spTgt spid="203"/>
                                            </p:tgtEl>
                                            <p:attrNameLst>
                                              <p:attrName>style.visibility</p:attrName>
                                            </p:attrNameLst>
                                          </p:cBhvr>
                                          <p:to>
                                            <p:strVal val="visible"/>
                                          </p:to>
                                        </p:set>
                                        <p:anim calcmode="lin" valueType="num">
                                          <p:cBhvr>
                                            <p:cTn id="244" dur="250" fill="hold"/>
                                            <p:tgtEl>
                                              <p:spTgt spid="203"/>
                                            </p:tgtEl>
                                            <p:attrNameLst>
                                              <p:attrName>ppt_w</p:attrName>
                                            </p:attrNameLst>
                                          </p:cBhvr>
                                          <p:tavLst>
                                            <p:tav tm="0">
                                              <p:val>
                                                <p:fltVal val="0"/>
                                              </p:val>
                                            </p:tav>
                                            <p:tav tm="100000">
                                              <p:val>
                                                <p:strVal val="#ppt_w"/>
                                              </p:val>
                                            </p:tav>
                                          </p:tavLst>
                                        </p:anim>
                                        <p:anim calcmode="lin" valueType="num">
                                          <p:cBhvr>
                                            <p:cTn id="245" dur="250" fill="hold"/>
                                            <p:tgtEl>
                                              <p:spTgt spid="203"/>
                                            </p:tgtEl>
                                            <p:attrNameLst>
                                              <p:attrName>ppt_h</p:attrName>
                                            </p:attrNameLst>
                                          </p:cBhvr>
                                          <p:tavLst>
                                            <p:tav tm="0">
                                              <p:val>
                                                <p:fltVal val="0"/>
                                              </p:val>
                                            </p:tav>
                                            <p:tav tm="100000">
                                              <p:val>
                                                <p:strVal val="#ppt_h"/>
                                              </p:val>
                                            </p:tav>
                                          </p:tavLst>
                                        </p:anim>
                                      </p:childTnLst>
                                    </p:cTn>
                                  </p:par>
                                  <p:par>
                                    <p:cTn id="246" presetID="6" presetClass="emph" presetSubtype="0" autoRev="1" fill="hold" nodeType="withEffect">
                                      <p:stCondLst>
                                        <p:cond delay="2850"/>
                                      </p:stCondLst>
                                      <p:childTnLst>
                                        <p:animScale>
                                          <p:cBhvr>
                                            <p:cTn id="247" dur="150" fill="hold"/>
                                            <p:tgtEl>
                                              <p:spTgt spid="203"/>
                                            </p:tgtEl>
                                          </p:cBhvr>
                                          <p:by x="110000" y="110000"/>
                                        </p:animScale>
                                      </p:childTnLst>
                                    </p:cTn>
                                  </p:par>
                                  <p:par>
                                    <p:cTn id="248" presetID="23" presetClass="entr" presetSubtype="16" fill="hold" grpId="0" nodeType="withEffect">
                                      <p:stCondLst>
                                        <p:cond delay="2700"/>
                                      </p:stCondLst>
                                      <p:childTnLst>
                                        <p:set>
                                          <p:cBhvr>
                                            <p:cTn id="249" dur="1" fill="hold">
                                              <p:stCondLst>
                                                <p:cond delay="0"/>
                                              </p:stCondLst>
                                            </p:cTn>
                                            <p:tgtEl>
                                              <p:spTgt spid="202"/>
                                            </p:tgtEl>
                                            <p:attrNameLst>
                                              <p:attrName>style.visibility</p:attrName>
                                            </p:attrNameLst>
                                          </p:cBhvr>
                                          <p:to>
                                            <p:strVal val="visible"/>
                                          </p:to>
                                        </p:set>
                                        <p:anim calcmode="lin" valueType="num">
                                          <p:cBhvr>
                                            <p:cTn id="250" dur="250" fill="hold"/>
                                            <p:tgtEl>
                                              <p:spTgt spid="202"/>
                                            </p:tgtEl>
                                            <p:attrNameLst>
                                              <p:attrName>ppt_w</p:attrName>
                                            </p:attrNameLst>
                                          </p:cBhvr>
                                          <p:tavLst>
                                            <p:tav tm="0">
                                              <p:val>
                                                <p:fltVal val="0"/>
                                              </p:val>
                                            </p:tav>
                                            <p:tav tm="100000">
                                              <p:val>
                                                <p:strVal val="#ppt_w"/>
                                              </p:val>
                                            </p:tav>
                                          </p:tavLst>
                                        </p:anim>
                                        <p:anim calcmode="lin" valueType="num">
                                          <p:cBhvr>
                                            <p:cTn id="251" dur="250" fill="hold"/>
                                            <p:tgtEl>
                                              <p:spTgt spid="202"/>
                                            </p:tgtEl>
                                            <p:attrNameLst>
                                              <p:attrName>ppt_h</p:attrName>
                                            </p:attrNameLst>
                                          </p:cBhvr>
                                          <p:tavLst>
                                            <p:tav tm="0">
                                              <p:val>
                                                <p:fltVal val="0"/>
                                              </p:val>
                                            </p:tav>
                                            <p:tav tm="100000">
                                              <p:val>
                                                <p:strVal val="#ppt_h"/>
                                              </p:val>
                                            </p:tav>
                                          </p:tavLst>
                                        </p:anim>
                                      </p:childTnLst>
                                    </p:cTn>
                                  </p:par>
                                  <p:par>
                                    <p:cTn id="252" presetID="6" presetClass="emph" presetSubtype="0" autoRev="1" fill="hold" grpId="1" nodeType="withEffect">
                                      <p:stCondLst>
                                        <p:cond delay="2950"/>
                                      </p:stCondLst>
                                      <p:childTnLst>
                                        <p:animScale>
                                          <p:cBhvr>
                                            <p:cTn id="253" dur="150" fill="hold"/>
                                            <p:tgtEl>
                                              <p:spTgt spid="202"/>
                                            </p:tgtEl>
                                          </p:cBhvr>
                                          <p:by x="110000" y="110000"/>
                                        </p:animScale>
                                      </p:childTnLst>
                                    </p:cTn>
                                  </p:par>
                                  <p:par>
                                    <p:cTn id="254" presetID="23" presetClass="entr" presetSubtype="16" fill="hold" grpId="0" nodeType="withEffect">
                                      <p:stCondLst>
                                        <p:cond delay="2500"/>
                                      </p:stCondLst>
                                      <p:childTnLst>
                                        <p:set>
                                          <p:cBhvr>
                                            <p:cTn id="255" dur="1" fill="hold">
                                              <p:stCondLst>
                                                <p:cond delay="0"/>
                                              </p:stCondLst>
                                            </p:cTn>
                                            <p:tgtEl>
                                              <p:spTgt spid="347"/>
                                            </p:tgtEl>
                                            <p:attrNameLst>
                                              <p:attrName>style.visibility</p:attrName>
                                            </p:attrNameLst>
                                          </p:cBhvr>
                                          <p:to>
                                            <p:strVal val="visible"/>
                                          </p:to>
                                        </p:set>
                                        <p:anim calcmode="lin" valueType="num">
                                          <p:cBhvr>
                                            <p:cTn id="256" dur="250" fill="hold"/>
                                            <p:tgtEl>
                                              <p:spTgt spid="347"/>
                                            </p:tgtEl>
                                            <p:attrNameLst>
                                              <p:attrName>ppt_w</p:attrName>
                                            </p:attrNameLst>
                                          </p:cBhvr>
                                          <p:tavLst>
                                            <p:tav tm="0">
                                              <p:val>
                                                <p:fltVal val="0"/>
                                              </p:val>
                                            </p:tav>
                                            <p:tav tm="100000">
                                              <p:val>
                                                <p:strVal val="#ppt_w"/>
                                              </p:val>
                                            </p:tav>
                                          </p:tavLst>
                                        </p:anim>
                                        <p:anim calcmode="lin" valueType="num">
                                          <p:cBhvr>
                                            <p:cTn id="257" dur="250" fill="hold"/>
                                            <p:tgtEl>
                                              <p:spTgt spid="347"/>
                                            </p:tgtEl>
                                            <p:attrNameLst>
                                              <p:attrName>ppt_h</p:attrName>
                                            </p:attrNameLst>
                                          </p:cBhvr>
                                          <p:tavLst>
                                            <p:tav tm="0">
                                              <p:val>
                                                <p:fltVal val="0"/>
                                              </p:val>
                                            </p:tav>
                                            <p:tav tm="100000">
                                              <p:val>
                                                <p:strVal val="#ppt_h"/>
                                              </p:val>
                                            </p:tav>
                                          </p:tavLst>
                                        </p:anim>
                                      </p:childTnLst>
                                    </p:cTn>
                                  </p:par>
                                  <p:par>
                                    <p:cTn id="258" presetID="6" presetClass="emph" presetSubtype="0" autoRev="1" fill="hold" grpId="1" nodeType="withEffect">
                                      <p:stCondLst>
                                        <p:cond delay="2750"/>
                                      </p:stCondLst>
                                      <p:childTnLst>
                                        <p:animScale>
                                          <p:cBhvr>
                                            <p:cTn id="259" dur="150" fill="hold"/>
                                            <p:tgtEl>
                                              <p:spTgt spid="347"/>
                                            </p:tgtEl>
                                          </p:cBhvr>
                                          <p:by x="110000" y="110000"/>
                                        </p:animScale>
                                      </p:childTnLst>
                                    </p:cTn>
                                  </p:par>
                                  <p:par>
                                    <p:cTn id="260" presetID="23" presetClass="entr" presetSubtype="16" fill="hold" grpId="0" nodeType="withEffect">
                                      <p:stCondLst>
                                        <p:cond delay="2000"/>
                                      </p:stCondLst>
                                      <p:childTnLst>
                                        <p:set>
                                          <p:cBhvr>
                                            <p:cTn id="261" dur="1" fill="hold">
                                              <p:stCondLst>
                                                <p:cond delay="0"/>
                                              </p:stCondLst>
                                            </p:cTn>
                                            <p:tgtEl>
                                              <p:spTgt spid="349"/>
                                            </p:tgtEl>
                                            <p:attrNameLst>
                                              <p:attrName>style.visibility</p:attrName>
                                            </p:attrNameLst>
                                          </p:cBhvr>
                                          <p:to>
                                            <p:strVal val="visible"/>
                                          </p:to>
                                        </p:set>
                                        <p:anim calcmode="lin" valueType="num">
                                          <p:cBhvr>
                                            <p:cTn id="262" dur="250" fill="hold"/>
                                            <p:tgtEl>
                                              <p:spTgt spid="349"/>
                                            </p:tgtEl>
                                            <p:attrNameLst>
                                              <p:attrName>ppt_w</p:attrName>
                                            </p:attrNameLst>
                                          </p:cBhvr>
                                          <p:tavLst>
                                            <p:tav tm="0">
                                              <p:val>
                                                <p:fltVal val="0"/>
                                              </p:val>
                                            </p:tav>
                                            <p:tav tm="100000">
                                              <p:val>
                                                <p:strVal val="#ppt_w"/>
                                              </p:val>
                                            </p:tav>
                                          </p:tavLst>
                                        </p:anim>
                                        <p:anim calcmode="lin" valueType="num">
                                          <p:cBhvr>
                                            <p:cTn id="263" dur="250" fill="hold"/>
                                            <p:tgtEl>
                                              <p:spTgt spid="349"/>
                                            </p:tgtEl>
                                            <p:attrNameLst>
                                              <p:attrName>ppt_h</p:attrName>
                                            </p:attrNameLst>
                                          </p:cBhvr>
                                          <p:tavLst>
                                            <p:tav tm="0">
                                              <p:val>
                                                <p:fltVal val="0"/>
                                              </p:val>
                                            </p:tav>
                                            <p:tav tm="100000">
                                              <p:val>
                                                <p:strVal val="#ppt_h"/>
                                              </p:val>
                                            </p:tav>
                                          </p:tavLst>
                                        </p:anim>
                                      </p:childTnLst>
                                    </p:cTn>
                                  </p:par>
                                  <p:par>
                                    <p:cTn id="264" presetID="6" presetClass="emph" presetSubtype="0" autoRev="1" fill="hold" grpId="1" nodeType="withEffect">
                                      <p:stCondLst>
                                        <p:cond delay="2250"/>
                                      </p:stCondLst>
                                      <p:childTnLst>
                                        <p:animScale>
                                          <p:cBhvr>
                                            <p:cTn id="265" dur="150" fill="hold"/>
                                            <p:tgtEl>
                                              <p:spTgt spid="349"/>
                                            </p:tgtEl>
                                          </p:cBhvr>
                                          <p:by x="110000" y="110000"/>
                                        </p:animScale>
                                      </p:childTnLst>
                                    </p:cTn>
                                  </p:par>
                                  <p:par>
                                    <p:cTn id="266" presetID="23" presetClass="entr" presetSubtype="16" fill="hold" grpId="0" nodeType="withEffect">
                                      <p:stCondLst>
                                        <p:cond delay="2700"/>
                                      </p:stCondLst>
                                      <p:childTnLst>
                                        <p:set>
                                          <p:cBhvr>
                                            <p:cTn id="267" dur="1" fill="hold">
                                              <p:stCondLst>
                                                <p:cond delay="0"/>
                                              </p:stCondLst>
                                            </p:cTn>
                                            <p:tgtEl>
                                              <p:spTgt spid="223"/>
                                            </p:tgtEl>
                                            <p:attrNameLst>
                                              <p:attrName>style.visibility</p:attrName>
                                            </p:attrNameLst>
                                          </p:cBhvr>
                                          <p:to>
                                            <p:strVal val="visible"/>
                                          </p:to>
                                        </p:set>
                                        <p:anim calcmode="lin" valueType="num">
                                          <p:cBhvr>
                                            <p:cTn id="268" dur="250" fill="hold"/>
                                            <p:tgtEl>
                                              <p:spTgt spid="223"/>
                                            </p:tgtEl>
                                            <p:attrNameLst>
                                              <p:attrName>ppt_w</p:attrName>
                                            </p:attrNameLst>
                                          </p:cBhvr>
                                          <p:tavLst>
                                            <p:tav tm="0">
                                              <p:val>
                                                <p:fltVal val="0"/>
                                              </p:val>
                                            </p:tav>
                                            <p:tav tm="100000">
                                              <p:val>
                                                <p:strVal val="#ppt_w"/>
                                              </p:val>
                                            </p:tav>
                                          </p:tavLst>
                                        </p:anim>
                                        <p:anim calcmode="lin" valueType="num">
                                          <p:cBhvr>
                                            <p:cTn id="269" dur="250" fill="hold"/>
                                            <p:tgtEl>
                                              <p:spTgt spid="223"/>
                                            </p:tgtEl>
                                            <p:attrNameLst>
                                              <p:attrName>ppt_h</p:attrName>
                                            </p:attrNameLst>
                                          </p:cBhvr>
                                          <p:tavLst>
                                            <p:tav tm="0">
                                              <p:val>
                                                <p:fltVal val="0"/>
                                              </p:val>
                                            </p:tav>
                                            <p:tav tm="100000">
                                              <p:val>
                                                <p:strVal val="#ppt_h"/>
                                              </p:val>
                                            </p:tav>
                                          </p:tavLst>
                                        </p:anim>
                                      </p:childTnLst>
                                    </p:cTn>
                                  </p:par>
                                  <p:par>
                                    <p:cTn id="270" presetID="6" presetClass="emph" presetSubtype="0" autoRev="1" fill="hold" grpId="1" nodeType="withEffect">
                                      <p:stCondLst>
                                        <p:cond delay="2950"/>
                                      </p:stCondLst>
                                      <p:childTnLst>
                                        <p:animScale>
                                          <p:cBhvr>
                                            <p:cTn id="271" dur="150" fill="hold"/>
                                            <p:tgtEl>
                                              <p:spTgt spid="223"/>
                                            </p:tgtEl>
                                          </p:cBhvr>
                                          <p:by x="110000" y="110000"/>
                                        </p:animScale>
                                      </p:childTnLst>
                                    </p:cTn>
                                  </p:par>
                                  <p:par>
                                    <p:cTn id="272" presetID="23" presetClass="entr" presetSubtype="16" fill="hold" grpId="0" nodeType="withEffect">
                                      <p:stCondLst>
                                        <p:cond delay="2500"/>
                                      </p:stCondLst>
                                      <p:childTnLst>
                                        <p:set>
                                          <p:cBhvr>
                                            <p:cTn id="273" dur="1" fill="hold">
                                              <p:stCondLst>
                                                <p:cond delay="0"/>
                                              </p:stCondLst>
                                            </p:cTn>
                                            <p:tgtEl>
                                              <p:spTgt spid="256"/>
                                            </p:tgtEl>
                                            <p:attrNameLst>
                                              <p:attrName>style.visibility</p:attrName>
                                            </p:attrNameLst>
                                          </p:cBhvr>
                                          <p:to>
                                            <p:strVal val="visible"/>
                                          </p:to>
                                        </p:set>
                                        <p:anim calcmode="lin" valueType="num">
                                          <p:cBhvr>
                                            <p:cTn id="274" dur="250" fill="hold"/>
                                            <p:tgtEl>
                                              <p:spTgt spid="256"/>
                                            </p:tgtEl>
                                            <p:attrNameLst>
                                              <p:attrName>ppt_w</p:attrName>
                                            </p:attrNameLst>
                                          </p:cBhvr>
                                          <p:tavLst>
                                            <p:tav tm="0">
                                              <p:val>
                                                <p:fltVal val="0"/>
                                              </p:val>
                                            </p:tav>
                                            <p:tav tm="100000">
                                              <p:val>
                                                <p:strVal val="#ppt_w"/>
                                              </p:val>
                                            </p:tav>
                                          </p:tavLst>
                                        </p:anim>
                                        <p:anim calcmode="lin" valueType="num">
                                          <p:cBhvr>
                                            <p:cTn id="275" dur="250" fill="hold"/>
                                            <p:tgtEl>
                                              <p:spTgt spid="256"/>
                                            </p:tgtEl>
                                            <p:attrNameLst>
                                              <p:attrName>ppt_h</p:attrName>
                                            </p:attrNameLst>
                                          </p:cBhvr>
                                          <p:tavLst>
                                            <p:tav tm="0">
                                              <p:val>
                                                <p:fltVal val="0"/>
                                              </p:val>
                                            </p:tav>
                                            <p:tav tm="100000">
                                              <p:val>
                                                <p:strVal val="#ppt_h"/>
                                              </p:val>
                                            </p:tav>
                                          </p:tavLst>
                                        </p:anim>
                                      </p:childTnLst>
                                    </p:cTn>
                                  </p:par>
                                  <p:par>
                                    <p:cTn id="276" presetID="6" presetClass="emph" presetSubtype="0" autoRev="1" fill="hold" grpId="1" nodeType="withEffect">
                                      <p:stCondLst>
                                        <p:cond delay="2750"/>
                                      </p:stCondLst>
                                      <p:childTnLst>
                                        <p:animScale>
                                          <p:cBhvr>
                                            <p:cTn id="277" dur="150" fill="hold"/>
                                            <p:tgtEl>
                                              <p:spTgt spid="256"/>
                                            </p:tgtEl>
                                          </p:cBhvr>
                                          <p:by x="110000" y="110000"/>
                                        </p:animScale>
                                      </p:childTnLst>
                                    </p:cTn>
                                  </p:par>
                                  <p:par>
                                    <p:cTn id="278" presetID="23" presetClass="entr" presetSubtype="16" fill="hold" nodeType="withEffect">
                                      <p:stCondLst>
                                        <p:cond delay="2000"/>
                                      </p:stCondLst>
                                      <p:childTnLst>
                                        <p:set>
                                          <p:cBhvr>
                                            <p:cTn id="279" dur="1" fill="hold">
                                              <p:stCondLst>
                                                <p:cond delay="0"/>
                                              </p:stCondLst>
                                            </p:cTn>
                                            <p:tgtEl>
                                              <p:spTgt spid="172"/>
                                            </p:tgtEl>
                                            <p:attrNameLst>
                                              <p:attrName>style.visibility</p:attrName>
                                            </p:attrNameLst>
                                          </p:cBhvr>
                                          <p:to>
                                            <p:strVal val="visible"/>
                                          </p:to>
                                        </p:set>
                                        <p:anim calcmode="lin" valueType="num">
                                          <p:cBhvr>
                                            <p:cTn id="280" dur="250" fill="hold"/>
                                            <p:tgtEl>
                                              <p:spTgt spid="172"/>
                                            </p:tgtEl>
                                            <p:attrNameLst>
                                              <p:attrName>ppt_w</p:attrName>
                                            </p:attrNameLst>
                                          </p:cBhvr>
                                          <p:tavLst>
                                            <p:tav tm="0">
                                              <p:val>
                                                <p:fltVal val="0"/>
                                              </p:val>
                                            </p:tav>
                                            <p:tav tm="100000">
                                              <p:val>
                                                <p:strVal val="#ppt_w"/>
                                              </p:val>
                                            </p:tav>
                                          </p:tavLst>
                                        </p:anim>
                                        <p:anim calcmode="lin" valueType="num">
                                          <p:cBhvr>
                                            <p:cTn id="281" dur="250" fill="hold"/>
                                            <p:tgtEl>
                                              <p:spTgt spid="172"/>
                                            </p:tgtEl>
                                            <p:attrNameLst>
                                              <p:attrName>ppt_h</p:attrName>
                                            </p:attrNameLst>
                                          </p:cBhvr>
                                          <p:tavLst>
                                            <p:tav tm="0">
                                              <p:val>
                                                <p:fltVal val="0"/>
                                              </p:val>
                                            </p:tav>
                                            <p:tav tm="100000">
                                              <p:val>
                                                <p:strVal val="#ppt_h"/>
                                              </p:val>
                                            </p:tav>
                                          </p:tavLst>
                                        </p:anim>
                                      </p:childTnLst>
                                    </p:cTn>
                                  </p:par>
                                  <p:par>
                                    <p:cTn id="282" presetID="6" presetClass="emph" presetSubtype="0" autoRev="1" fill="hold" nodeType="withEffect">
                                      <p:stCondLst>
                                        <p:cond delay="2250"/>
                                      </p:stCondLst>
                                      <p:childTnLst>
                                        <p:animScale>
                                          <p:cBhvr>
                                            <p:cTn id="283" dur="150" fill="hold"/>
                                            <p:tgtEl>
                                              <p:spTgt spid="172"/>
                                            </p:tgtEl>
                                          </p:cBhvr>
                                          <p:by x="110000" y="110000"/>
                                        </p:animScale>
                                      </p:childTnLst>
                                    </p:cTn>
                                  </p:par>
                                  <p:par>
                                    <p:cTn id="284" presetID="23" presetClass="entr" presetSubtype="16" fill="hold" grpId="0" nodeType="withEffect">
                                      <p:stCondLst>
                                        <p:cond delay="2000"/>
                                      </p:stCondLst>
                                      <p:childTnLst>
                                        <p:set>
                                          <p:cBhvr>
                                            <p:cTn id="285" dur="1" fill="hold">
                                              <p:stCondLst>
                                                <p:cond delay="0"/>
                                              </p:stCondLst>
                                            </p:cTn>
                                            <p:tgtEl>
                                              <p:spTgt spid="373"/>
                                            </p:tgtEl>
                                            <p:attrNameLst>
                                              <p:attrName>style.visibility</p:attrName>
                                            </p:attrNameLst>
                                          </p:cBhvr>
                                          <p:to>
                                            <p:strVal val="visible"/>
                                          </p:to>
                                        </p:set>
                                        <p:anim calcmode="lin" valueType="num">
                                          <p:cBhvr>
                                            <p:cTn id="286" dur="250" fill="hold"/>
                                            <p:tgtEl>
                                              <p:spTgt spid="373"/>
                                            </p:tgtEl>
                                            <p:attrNameLst>
                                              <p:attrName>ppt_w</p:attrName>
                                            </p:attrNameLst>
                                          </p:cBhvr>
                                          <p:tavLst>
                                            <p:tav tm="0">
                                              <p:val>
                                                <p:fltVal val="0"/>
                                              </p:val>
                                            </p:tav>
                                            <p:tav tm="100000">
                                              <p:val>
                                                <p:strVal val="#ppt_w"/>
                                              </p:val>
                                            </p:tav>
                                          </p:tavLst>
                                        </p:anim>
                                        <p:anim calcmode="lin" valueType="num">
                                          <p:cBhvr>
                                            <p:cTn id="287" dur="250" fill="hold"/>
                                            <p:tgtEl>
                                              <p:spTgt spid="373"/>
                                            </p:tgtEl>
                                            <p:attrNameLst>
                                              <p:attrName>ppt_h</p:attrName>
                                            </p:attrNameLst>
                                          </p:cBhvr>
                                          <p:tavLst>
                                            <p:tav tm="0">
                                              <p:val>
                                                <p:fltVal val="0"/>
                                              </p:val>
                                            </p:tav>
                                            <p:tav tm="100000">
                                              <p:val>
                                                <p:strVal val="#ppt_h"/>
                                              </p:val>
                                            </p:tav>
                                          </p:tavLst>
                                        </p:anim>
                                      </p:childTnLst>
                                    </p:cTn>
                                  </p:par>
                                  <p:par>
                                    <p:cTn id="288" presetID="6" presetClass="emph" presetSubtype="0" autoRev="1" fill="hold" grpId="1" nodeType="withEffect">
                                      <p:stCondLst>
                                        <p:cond delay="2250"/>
                                      </p:stCondLst>
                                      <p:childTnLst>
                                        <p:animScale>
                                          <p:cBhvr>
                                            <p:cTn id="289" dur="150" fill="hold"/>
                                            <p:tgtEl>
                                              <p:spTgt spid="373"/>
                                            </p:tgtEl>
                                          </p:cBhvr>
                                          <p:by x="110000" y="110000"/>
                                        </p:animScale>
                                      </p:childTnLst>
                                    </p:cTn>
                                  </p:par>
                                  <p:par>
                                    <p:cTn id="290" presetID="23" presetClass="entr" presetSubtype="16" fill="hold" nodeType="withEffect">
                                      <p:stCondLst>
                                        <p:cond delay="2500"/>
                                      </p:stCondLst>
                                      <p:childTnLst>
                                        <p:set>
                                          <p:cBhvr>
                                            <p:cTn id="291" dur="1" fill="hold">
                                              <p:stCondLst>
                                                <p:cond delay="0"/>
                                              </p:stCondLst>
                                            </p:cTn>
                                            <p:tgtEl>
                                              <p:spTgt spid="357"/>
                                            </p:tgtEl>
                                            <p:attrNameLst>
                                              <p:attrName>style.visibility</p:attrName>
                                            </p:attrNameLst>
                                          </p:cBhvr>
                                          <p:to>
                                            <p:strVal val="visible"/>
                                          </p:to>
                                        </p:set>
                                        <p:anim calcmode="lin" valueType="num">
                                          <p:cBhvr>
                                            <p:cTn id="292" dur="250" fill="hold"/>
                                            <p:tgtEl>
                                              <p:spTgt spid="357"/>
                                            </p:tgtEl>
                                            <p:attrNameLst>
                                              <p:attrName>ppt_w</p:attrName>
                                            </p:attrNameLst>
                                          </p:cBhvr>
                                          <p:tavLst>
                                            <p:tav tm="0">
                                              <p:val>
                                                <p:fltVal val="0"/>
                                              </p:val>
                                            </p:tav>
                                            <p:tav tm="100000">
                                              <p:val>
                                                <p:strVal val="#ppt_w"/>
                                              </p:val>
                                            </p:tav>
                                          </p:tavLst>
                                        </p:anim>
                                        <p:anim calcmode="lin" valueType="num">
                                          <p:cBhvr>
                                            <p:cTn id="293" dur="250" fill="hold"/>
                                            <p:tgtEl>
                                              <p:spTgt spid="357"/>
                                            </p:tgtEl>
                                            <p:attrNameLst>
                                              <p:attrName>ppt_h</p:attrName>
                                            </p:attrNameLst>
                                          </p:cBhvr>
                                          <p:tavLst>
                                            <p:tav tm="0">
                                              <p:val>
                                                <p:fltVal val="0"/>
                                              </p:val>
                                            </p:tav>
                                            <p:tav tm="100000">
                                              <p:val>
                                                <p:strVal val="#ppt_h"/>
                                              </p:val>
                                            </p:tav>
                                          </p:tavLst>
                                        </p:anim>
                                      </p:childTnLst>
                                    </p:cTn>
                                  </p:par>
                                  <p:par>
                                    <p:cTn id="294" presetID="6" presetClass="emph" presetSubtype="0" autoRev="1" fill="hold" nodeType="withEffect">
                                      <p:stCondLst>
                                        <p:cond delay="2750"/>
                                      </p:stCondLst>
                                      <p:childTnLst>
                                        <p:animScale>
                                          <p:cBhvr>
                                            <p:cTn id="295" dur="150" fill="hold"/>
                                            <p:tgtEl>
                                              <p:spTgt spid="357"/>
                                            </p:tgtEl>
                                          </p:cBhvr>
                                          <p:by x="110000" y="110000"/>
                                        </p:animScale>
                                      </p:childTnLst>
                                    </p:cTn>
                                  </p:par>
                                  <p:par>
                                    <p:cTn id="296" presetID="23" presetClass="entr" presetSubtype="16" fill="hold" nodeType="withEffect">
                                      <p:stCondLst>
                                        <p:cond delay="2000"/>
                                      </p:stCondLst>
                                      <p:childTnLst>
                                        <p:set>
                                          <p:cBhvr>
                                            <p:cTn id="297" dur="1" fill="hold">
                                              <p:stCondLst>
                                                <p:cond delay="0"/>
                                              </p:stCondLst>
                                            </p:cTn>
                                            <p:tgtEl>
                                              <p:spTgt spid="350"/>
                                            </p:tgtEl>
                                            <p:attrNameLst>
                                              <p:attrName>style.visibility</p:attrName>
                                            </p:attrNameLst>
                                          </p:cBhvr>
                                          <p:to>
                                            <p:strVal val="visible"/>
                                          </p:to>
                                        </p:set>
                                        <p:anim calcmode="lin" valueType="num">
                                          <p:cBhvr>
                                            <p:cTn id="298" dur="250" fill="hold"/>
                                            <p:tgtEl>
                                              <p:spTgt spid="350"/>
                                            </p:tgtEl>
                                            <p:attrNameLst>
                                              <p:attrName>ppt_w</p:attrName>
                                            </p:attrNameLst>
                                          </p:cBhvr>
                                          <p:tavLst>
                                            <p:tav tm="0">
                                              <p:val>
                                                <p:fltVal val="0"/>
                                              </p:val>
                                            </p:tav>
                                            <p:tav tm="100000">
                                              <p:val>
                                                <p:strVal val="#ppt_w"/>
                                              </p:val>
                                            </p:tav>
                                          </p:tavLst>
                                        </p:anim>
                                        <p:anim calcmode="lin" valueType="num">
                                          <p:cBhvr>
                                            <p:cTn id="299" dur="250" fill="hold"/>
                                            <p:tgtEl>
                                              <p:spTgt spid="350"/>
                                            </p:tgtEl>
                                            <p:attrNameLst>
                                              <p:attrName>ppt_h</p:attrName>
                                            </p:attrNameLst>
                                          </p:cBhvr>
                                          <p:tavLst>
                                            <p:tav tm="0">
                                              <p:val>
                                                <p:fltVal val="0"/>
                                              </p:val>
                                            </p:tav>
                                            <p:tav tm="100000">
                                              <p:val>
                                                <p:strVal val="#ppt_h"/>
                                              </p:val>
                                            </p:tav>
                                          </p:tavLst>
                                        </p:anim>
                                      </p:childTnLst>
                                    </p:cTn>
                                  </p:par>
                                  <p:par>
                                    <p:cTn id="300" presetID="6" presetClass="emph" presetSubtype="0" autoRev="1" fill="hold" nodeType="withEffect">
                                      <p:stCondLst>
                                        <p:cond delay="2250"/>
                                      </p:stCondLst>
                                      <p:childTnLst>
                                        <p:animScale>
                                          <p:cBhvr>
                                            <p:cTn id="301" dur="150" fill="hold"/>
                                            <p:tgtEl>
                                              <p:spTgt spid="350"/>
                                            </p:tgtEl>
                                          </p:cBhvr>
                                          <p:by x="110000" y="110000"/>
                                        </p:animScale>
                                      </p:childTnLst>
                                    </p:cTn>
                                  </p:par>
                                  <p:par>
                                    <p:cTn id="302" presetID="23" presetClass="entr" presetSubtype="16" fill="hold" nodeType="withEffect">
                                      <p:stCondLst>
                                        <p:cond delay="2700"/>
                                      </p:stCondLst>
                                      <p:childTnLst>
                                        <p:set>
                                          <p:cBhvr>
                                            <p:cTn id="303" dur="1" fill="hold">
                                              <p:stCondLst>
                                                <p:cond delay="0"/>
                                              </p:stCondLst>
                                            </p:cTn>
                                            <p:tgtEl>
                                              <p:spTgt spid="282"/>
                                            </p:tgtEl>
                                            <p:attrNameLst>
                                              <p:attrName>style.visibility</p:attrName>
                                            </p:attrNameLst>
                                          </p:cBhvr>
                                          <p:to>
                                            <p:strVal val="visible"/>
                                          </p:to>
                                        </p:set>
                                        <p:anim calcmode="lin" valueType="num">
                                          <p:cBhvr>
                                            <p:cTn id="304" dur="250" fill="hold"/>
                                            <p:tgtEl>
                                              <p:spTgt spid="282"/>
                                            </p:tgtEl>
                                            <p:attrNameLst>
                                              <p:attrName>ppt_w</p:attrName>
                                            </p:attrNameLst>
                                          </p:cBhvr>
                                          <p:tavLst>
                                            <p:tav tm="0">
                                              <p:val>
                                                <p:fltVal val="0"/>
                                              </p:val>
                                            </p:tav>
                                            <p:tav tm="100000">
                                              <p:val>
                                                <p:strVal val="#ppt_w"/>
                                              </p:val>
                                            </p:tav>
                                          </p:tavLst>
                                        </p:anim>
                                        <p:anim calcmode="lin" valueType="num">
                                          <p:cBhvr>
                                            <p:cTn id="305" dur="250" fill="hold"/>
                                            <p:tgtEl>
                                              <p:spTgt spid="282"/>
                                            </p:tgtEl>
                                            <p:attrNameLst>
                                              <p:attrName>ppt_h</p:attrName>
                                            </p:attrNameLst>
                                          </p:cBhvr>
                                          <p:tavLst>
                                            <p:tav tm="0">
                                              <p:val>
                                                <p:fltVal val="0"/>
                                              </p:val>
                                            </p:tav>
                                            <p:tav tm="100000">
                                              <p:val>
                                                <p:strVal val="#ppt_h"/>
                                              </p:val>
                                            </p:tav>
                                          </p:tavLst>
                                        </p:anim>
                                      </p:childTnLst>
                                    </p:cTn>
                                  </p:par>
                                  <p:par>
                                    <p:cTn id="306" presetID="6" presetClass="emph" presetSubtype="0" autoRev="1" fill="hold" nodeType="withEffect">
                                      <p:stCondLst>
                                        <p:cond delay="2950"/>
                                      </p:stCondLst>
                                      <p:childTnLst>
                                        <p:animScale>
                                          <p:cBhvr>
                                            <p:cTn id="307" dur="150" fill="hold"/>
                                            <p:tgtEl>
                                              <p:spTgt spid="282"/>
                                            </p:tgtEl>
                                          </p:cBhvr>
                                          <p:by x="110000" y="110000"/>
                                        </p:animScale>
                                      </p:childTnLst>
                                    </p:cTn>
                                  </p:par>
                                  <p:par>
                                    <p:cTn id="308" presetID="23" presetClass="entr" presetSubtype="16" fill="hold" nodeType="withEffect">
                                      <p:stCondLst>
                                        <p:cond delay="2700"/>
                                      </p:stCondLst>
                                      <p:childTnLst>
                                        <p:set>
                                          <p:cBhvr>
                                            <p:cTn id="309" dur="1" fill="hold">
                                              <p:stCondLst>
                                                <p:cond delay="0"/>
                                              </p:stCondLst>
                                            </p:cTn>
                                            <p:tgtEl>
                                              <p:spTgt spid="342"/>
                                            </p:tgtEl>
                                            <p:attrNameLst>
                                              <p:attrName>style.visibility</p:attrName>
                                            </p:attrNameLst>
                                          </p:cBhvr>
                                          <p:to>
                                            <p:strVal val="visible"/>
                                          </p:to>
                                        </p:set>
                                        <p:anim calcmode="lin" valueType="num">
                                          <p:cBhvr>
                                            <p:cTn id="310" dur="250" fill="hold"/>
                                            <p:tgtEl>
                                              <p:spTgt spid="342"/>
                                            </p:tgtEl>
                                            <p:attrNameLst>
                                              <p:attrName>ppt_w</p:attrName>
                                            </p:attrNameLst>
                                          </p:cBhvr>
                                          <p:tavLst>
                                            <p:tav tm="0">
                                              <p:val>
                                                <p:fltVal val="0"/>
                                              </p:val>
                                            </p:tav>
                                            <p:tav tm="100000">
                                              <p:val>
                                                <p:strVal val="#ppt_w"/>
                                              </p:val>
                                            </p:tav>
                                          </p:tavLst>
                                        </p:anim>
                                        <p:anim calcmode="lin" valueType="num">
                                          <p:cBhvr>
                                            <p:cTn id="311" dur="250" fill="hold"/>
                                            <p:tgtEl>
                                              <p:spTgt spid="342"/>
                                            </p:tgtEl>
                                            <p:attrNameLst>
                                              <p:attrName>ppt_h</p:attrName>
                                            </p:attrNameLst>
                                          </p:cBhvr>
                                          <p:tavLst>
                                            <p:tav tm="0">
                                              <p:val>
                                                <p:fltVal val="0"/>
                                              </p:val>
                                            </p:tav>
                                            <p:tav tm="100000">
                                              <p:val>
                                                <p:strVal val="#ppt_h"/>
                                              </p:val>
                                            </p:tav>
                                          </p:tavLst>
                                        </p:anim>
                                      </p:childTnLst>
                                    </p:cTn>
                                  </p:par>
                                  <p:par>
                                    <p:cTn id="312" presetID="6" presetClass="emph" presetSubtype="0" autoRev="1" fill="hold" nodeType="withEffect">
                                      <p:stCondLst>
                                        <p:cond delay="2950"/>
                                      </p:stCondLst>
                                      <p:childTnLst>
                                        <p:animScale>
                                          <p:cBhvr>
                                            <p:cTn id="313" dur="150" fill="hold"/>
                                            <p:tgtEl>
                                              <p:spTgt spid="342"/>
                                            </p:tgtEl>
                                          </p:cBhvr>
                                          <p:by x="110000" y="110000"/>
                                        </p:animScale>
                                      </p:childTnLst>
                                    </p:cTn>
                                  </p:par>
                                  <p:par>
                                    <p:cTn id="314" presetID="23" presetClass="entr" presetSubtype="16" fill="hold" nodeType="withEffect">
                                      <p:stCondLst>
                                        <p:cond delay="2600"/>
                                      </p:stCondLst>
                                      <p:childTnLst>
                                        <p:set>
                                          <p:cBhvr>
                                            <p:cTn id="315" dur="1" fill="hold">
                                              <p:stCondLst>
                                                <p:cond delay="0"/>
                                              </p:stCondLst>
                                            </p:cTn>
                                            <p:tgtEl>
                                              <p:spTgt spid="208"/>
                                            </p:tgtEl>
                                            <p:attrNameLst>
                                              <p:attrName>style.visibility</p:attrName>
                                            </p:attrNameLst>
                                          </p:cBhvr>
                                          <p:to>
                                            <p:strVal val="visible"/>
                                          </p:to>
                                        </p:set>
                                        <p:anim calcmode="lin" valueType="num">
                                          <p:cBhvr>
                                            <p:cTn id="316" dur="250" fill="hold"/>
                                            <p:tgtEl>
                                              <p:spTgt spid="208"/>
                                            </p:tgtEl>
                                            <p:attrNameLst>
                                              <p:attrName>ppt_w</p:attrName>
                                            </p:attrNameLst>
                                          </p:cBhvr>
                                          <p:tavLst>
                                            <p:tav tm="0">
                                              <p:val>
                                                <p:fltVal val="0"/>
                                              </p:val>
                                            </p:tav>
                                            <p:tav tm="100000">
                                              <p:val>
                                                <p:strVal val="#ppt_w"/>
                                              </p:val>
                                            </p:tav>
                                          </p:tavLst>
                                        </p:anim>
                                        <p:anim calcmode="lin" valueType="num">
                                          <p:cBhvr>
                                            <p:cTn id="317" dur="250" fill="hold"/>
                                            <p:tgtEl>
                                              <p:spTgt spid="208"/>
                                            </p:tgtEl>
                                            <p:attrNameLst>
                                              <p:attrName>ppt_h</p:attrName>
                                            </p:attrNameLst>
                                          </p:cBhvr>
                                          <p:tavLst>
                                            <p:tav tm="0">
                                              <p:val>
                                                <p:fltVal val="0"/>
                                              </p:val>
                                            </p:tav>
                                            <p:tav tm="100000">
                                              <p:val>
                                                <p:strVal val="#ppt_h"/>
                                              </p:val>
                                            </p:tav>
                                          </p:tavLst>
                                        </p:anim>
                                      </p:childTnLst>
                                    </p:cTn>
                                  </p:par>
                                  <p:par>
                                    <p:cTn id="318" presetID="6" presetClass="emph" presetSubtype="0" autoRev="1" fill="hold" nodeType="withEffect">
                                      <p:stCondLst>
                                        <p:cond delay="2850"/>
                                      </p:stCondLst>
                                      <p:childTnLst>
                                        <p:animScale>
                                          <p:cBhvr>
                                            <p:cTn id="319" dur="150" fill="hold"/>
                                            <p:tgtEl>
                                              <p:spTgt spid="208"/>
                                            </p:tgtEl>
                                          </p:cBhvr>
                                          <p:by x="110000" y="110000"/>
                                        </p:animScale>
                                      </p:childTnLst>
                                    </p:cTn>
                                  </p:par>
                                  <p:par>
                                    <p:cTn id="320" presetID="23" presetClass="entr" presetSubtype="16" fill="hold" nodeType="withEffect">
                                      <p:stCondLst>
                                        <p:cond delay="2000"/>
                                      </p:stCondLst>
                                      <p:childTnLst>
                                        <p:set>
                                          <p:cBhvr>
                                            <p:cTn id="321" dur="1" fill="hold">
                                              <p:stCondLst>
                                                <p:cond delay="0"/>
                                              </p:stCondLst>
                                            </p:cTn>
                                            <p:tgtEl>
                                              <p:spTgt spid="292"/>
                                            </p:tgtEl>
                                            <p:attrNameLst>
                                              <p:attrName>style.visibility</p:attrName>
                                            </p:attrNameLst>
                                          </p:cBhvr>
                                          <p:to>
                                            <p:strVal val="visible"/>
                                          </p:to>
                                        </p:set>
                                        <p:anim calcmode="lin" valueType="num">
                                          <p:cBhvr>
                                            <p:cTn id="322" dur="250" fill="hold"/>
                                            <p:tgtEl>
                                              <p:spTgt spid="292"/>
                                            </p:tgtEl>
                                            <p:attrNameLst>
                                              <p:attrName>ppt_w</p:attrName>
                                            </p:attrNameLst>
                                          </p:cBhvr>
                                          <p:tavLst>
                                            <p:tav tm="0">
                                              <p:val>
                                                <p:fltVal val="0"/>
                                              </p:val>
                                            </p:tav>
                                            <p:tav tm="100000">
                                              <p:val>
                                                <p:strVal val="#ppt_w"/>
                                              </p:val>
                                            </p:tav>
                                          </p:tavLst>
                                        </p:anim>
                                        <p:anim calcmode="lin" valueType="num">
                                          <p:cBhvr>
                                            <p:cTn id="323" dur="250" fill="hold"/>
                                            <p:tgtEl>
                                              <p:spTgt spid="292"/>
                                            </p:tgtEl>
                                            <p:attrNameLst>
                                              <p:attrName>ppt_h</p:attrName>
                                            </p:attrNameLst>
                                          </p:cBhvr>
                                          <p:tavLst>
                                            <p:tav tm="0">
                                              <p:val>
                                                <p:fltVal val="0"/>
                                              </p:val>
                                            </p:tav>
                                            <p:tav tm="100000">
                                              <p:val>
                                                <p:strVal val="#ppt_h"/>
                                              </p:val>
                                            </p:tav>
                                          </p:tavLst>
                                        </p:anim>
                                      </p:childTnLst>
                                    </p:cTn>
                                  </p:par>
                                  <p:par>
                                    <p:cTn id="324" presetID="6" presetClass="emph" presetSubtype="0" autoRev="1" fill="hold" nodeType="withEffect">
                                      <p:stCondLst>
                                        <p:cond delay="2250"/>
                                      </p:stCondLst>
                                      <p:childTnLst>
                                        <p:animScale>
                                          <p:cBhvr>
                                            <p:cTn id="325" dur="150" fill="hold"/>
                                            <p:tgtEl>
                                              <p:spTgt spid="292"/>
                                            </p:tgtEl>
                                          </p:cBhvr>
                                          <p:by x="110000" y="110000"/>
                                        </p:animScale>
                                      </p:childTnLst>
                                    </p:cTn>
                                  </p:par>
                                  <p:par>
                                    <p:cTn id="326" presetID="23" presetClass="entr" presetSubtype="16" fill="hold" nodeType="withEffect">
                                      <p:stCondLst>
                                        <p:cond delay="2000"/>
                                      </p:stCondLst>
                                      <p:childTnLst>
                                        <p:set>
                                          <p:cBhvr>
                                            <p:cTn id="327" dur="1" fill="hold">
                                              <p:stCondLst>
                                                <p:cond delay="0"/>
                                              </p:stCondLst>
                                            </p:cTn>
                                            <p:tgtEl>
                                              <p:spTgt spid="268"/>
                                            </p:tgtEl>
                                            <p:attrNameLst>
                                              <p:attrName>style.visibility</p:attrName>
                                            </p:attrNameLst>
                                          </p:cBhvr>
                                          <p:to>
                                            <p:strVal val="visible"/>
                                          </p:to>
                                        </p:set>
                                        <p:anim calcmode="lin" valueType="num">
                                          <p:cBhvr>
                                            <p:cTn id="328" dur="250" fill="hold"/>
                                            <p:tgtEl>
                                              <p:spTgt spid="268"/>
                                            </p:tgtEl>
                                            <p:attrNameLst>
                                              <p:attrName>ppt_w</p:attrName>
                                            </p:attrNameLst>
                                          </p:cBhvr>
                                          <p:tavLst>
                                            <p:tav tm="0">
                                              <p:val>
                                                <p:fltVal val="0"/>
                                              </p:val>
                                            </p:tav>
                                            <p:tav tm="100000">
                                              <p:val>
                                                <p:strVal val="#ppt_w"/>
                                              </p:val>
                                            </p:tav>
                                          </p:tavLst>
                                        </p:anim>
                                        <p:anim calcmode="lin" valueType="num">
                                          <p:cBhvr>
                                            <p:cTn id="329" dur="250" fill="hold"/>
                                            <p:tgtEl>
                                              <p:spTgt spid="268"/>
                                            </p:tgtEl>
                                            <p:attrNameLst>
                                              <p:attrName>ppt_h</p:attrName>
                                            </p:attrNameLst>
                                          </p:cBhvr>
                                          <p:tavLst>
                                            <p:tav tm="0">
                                              <p:val>
                                                <p:fltVal val="0"/>
                                              </p:val>
                                            </p:tav>
                                            <p:tav tm="100000">
                                              <p:val>
                                                <p:strVal val="#ppt_h"/>
                                              </p:val>
                                            </p:tav>
                                          </p:tavLst>
                                        </p:anim>
                                      </p:childTnLst>
                                    </p:cTn>
                                  </p:par>
                                  <p:par>
                                    <p:cTn id="330" presetID="6" presetClass="emph" presetSubtype="0" autoRev="1" fill="hold" nodeType="withEffect">
                                      <p:stCondLst>
                                        <p:cond delay="2250"/>
                                      </p:stCondLst>
                                      <p:childTnLst>
                                        <p:animScale>
                                          <p:cBhvr>
                                            <p:cTn id="331" dur="150" fill="hold"/>
                                            <p:tgtEl>
                                              <p:spTgt spid="268"/>
                                            </p:tgtEl>
                                          </p:cBhvr>
                                          <p:by x="110000" y="110000"/>
                                        </p:animScale>
                                      </p:childTnLst>
                                    </p:cTn>
                                  </p:par>
                                  <p:par>
                                    <p:cTn id="332" presetID="23" presetClass="entr" presetSubtype="16" fill="hold" nodeType="withEffect">
                                      <p:stCondLst>
                                        <p:cond delay="2700"/>
                                      </p:stCondLst>
                                      <p:childTnLst>
                                        <p:set>
                                          <p:cBhvr>
                                            <p:cTn id="333" dur="1" fill="hold">
                                              <p:stCondLst>
                                                <p:cond delay="0"/>
                                              </p:stCondLst>
                                            </p:cTn>
                                            <p:tgtEl>
                                              <p:spTgt spid="257"/>
                                            </p:tgtEl>
                                            <p:attrNameLst>
                                              <p:attrName>style.visibility</p:attrName>
                                            </p:attrNameLst>
                                          </p:cBhvr>
                                          <p:to>
                                            <p:strVal val="visible"/>
                                          </p:to>
                                        </p:set>
                                        <p:anim calcmode="lin" valueType="num">
                                          <p:cBhvr>
                                            <p:cTn id="334" dur="250" fill="hold"/>
                                            <p:tgtEl>
                                              <p:spTgt spid="257"/>
                                            </p:tgtEl>
                                            <p:attrNameLst>
                                              <p:attrName>ppt_w</p:attrName>
                                            </p:attrNameLst>
                                          </p:cBhvr>
                                          <p:tavLst>
                                            <p:tav tm="0">
                                              <p:val>
                                                <p:fltVal val="0"/>
                                              </p:val>
                                            </p:tav>
                                            <p:tav tm="100000">
                                              <p:val>
                                                <p:strVal val="#ppt_w"/>
                                              </p:val>
                                            </p:tav>
                                          </p:tavLst>
                                        </p:anim>
                                        <p:anim calcmode="lin" valueType="num">
                                          <p:cBhvr>
                                            <p:cTn id="335" dur="250" fill="hold"/>
                                            <p:tgtEl>
                                              <p:spTgt spid="257"/>
                                            </p:tgtEl>
                                            <p:attrNameLst>
                                              <p:attrName>ppt_h</p:attrName>
                                            </p:attrNameLst>
                                          </p:cBhvr>
                                          <p:tavLst>
                                            <p:tav tm="0">
                                              <p:val>
                                                <p:fltVal val="0"/>
                                              </p:val>
                                            </p:tav>
                                            <p:tav tm="100000">
                                              <p:val>
                                                <p:strVal val="#ppt_h"/>
                                              </p:val>
                                            </p:tav>
                                          </p:tavLst>
                                        </p:anim>
                                      </p:childTnLst>
                                    </p:cTn>
                                  </p:par>
                                  <p:par>
                                    <p:cTn id="336" presetID="6" presetClass="emph" presetSubtype="0" autoRev="1" fill="hold" nodeType="withEffect">
                                      <p:stCondLst>
                                        <p:cond delay="2950"/>
                                      </p:stCondLst>
                                      <p:childTnLst>
                                        <p:animScale>
                                          <p:cBhvr>
                                            <p:cTn id="337" dur="150" fill="hold"/>
                                            <p:tgtEl>
                                              <p:spTgt spid="257"/>
                                            </p:tgtEl>
                                          </p:cBhvr>
                                          <p:by x="110000" y="110000"/>
                                        </p:animScale>
                                      </p:childTnLst>
                                    </p:cTn>
                                  </p:par>
                                  <p:par>
                                    <p:cTn id="338" presetID="23" presetClass="entr" presetSubtype="16" fill="hold" grpId="0" nodeType="withEffect">
                                      <p:stCondLst>
                                        <p:cond delay="2000"/>
                                      </p:stCondLst>
                                      <p:childTnLst>
                                        <p:set>
                                          <p:cBhvr>
                                            <p:cTn id="339" dur="1" fill="hold">
                                              <p:stCondLst>
                                                <p:cond delay="0"/>
                                              </p:stCondLst>
                                            </p:cTn>
                                            <p:tgtEl>
                                              <p:spTgt spid="348"/>
                                            </p:tgtEl>
                                            <p:attrNameLst>
                                              <p:attrName>style.visibility</p:attrName>
                                            </p:attrNameLst>
                                          </p:cBhvr>
                                          <p:to>
                                            <p:strVal val="visible"/>
                                          </p:to>
                                        </p:set>
                                        <p:anim calcmode="lin" valueType="num">
                                          <p:cBhvr>
                                            <p:cTn id="340" dur="250" fill="hold"/>
                                            <p:tgtEl>
                                              <p:spTgt spid="348"/>
                                            </p:tgtEl>
                                            <p:attrNameLst>
                                              <p:attrName>ppt_w</p:attrName>
                                            </p:attrNameLst>
                                          </p:cBhvr>
                                          <p:tavLst>
                                            <p:tav tm="0">
                                              <p:val>
                                                <p:fltVal val="0"/>
                                              </p:val>
                                            </p:tav>
                                            <p:tav tm="100000">
                                              <p:val>
                                                <p:strVal val="#ppt_w"/>
                                              </p:val>
                                            </p:tav>
                                          </p:tavLst>
                                        </p:anim>
                                        <p:anim calcmode="lin" valueType="num">
                                          <p:cBhvr>
                                            <p:cTn id="341" dur="250" fill="hold"/>
                                            <p:tgtEl>
                                              <p:spTgt spid="348"/>
                                            </p:tgtEl>
                                            <p:attrNameLst>
                                              <p:attrName>ppt_h</p:attrName>
                                            </p:attrNameLst>
                                          </p:cBhvr>
                                          <p:tavLst>
                                            <p:tav tm="0">
                                              <p:val>
                                                <p:fltVal val="0"/>
                                              </p:val>
                                            </p:tav>
                                            <p:tav tm="100000">
                                              <p:val>
                                                <p:strVal val="#ppt_h"/>
                                              </p:val>
                                            </p:tav>
                                          </p:tavLst>
                                        </p:anim>
                                      </p:childTnLst>
                                    </p:cTn>
                                  </p:par>
                                  <p:par>
                                    <p:cTn id="342" presetID="6" presetClass="emph" presetSubtype="0" autoRev="1" fill="hold" grpId="1" nodeType="withEffect">
                                      <p:stCondLst>
                                        <p:cond delay="2250"/>
                                      </p:stCondLst>
                                      <p:childTnLst>
                                        <p:animScale>
                                          <p:cBhvr>
                                            <p:cTn id="343" dur="150" fill="hold"/>
                                            <p:tgtEl>
                                              <p:spTgt spid="348"/>
                                            </p:tgtEl>
                                          </p:cBhvr>
                                          <p:by x="110000" y="110000"/>
                                        </p:animScale>
                                      </p:childTnLst>
                                    </p:cTn>
                                  </p:par>
                                  <p:par>
                                    <p:cTn id="344" presetID="23" presetClass="entr" presetSubtype="16" fill="hold" nodeType="withEffect">
                                      <p:stCondLst>
                                        <p:cond delay="2600"/>
                                      </p:stCondLst>
                                      <p:childTnLst>
                                        <p:set>
                                          <p:cBhvr>
                                            <p:cTn id="345" dur="1" fill="hold">
                                              <p:stCondLst>
                                                <p:cond delay="0"/>
                                              </p:stCondLst>
                                            </p:cTn>
                                            <p:tgtEl>
                                              <p:spTgt spid="312"/>
                                            </p:tgtEl>
                                            <p:attrNameLst>
                                              <p:attrName>style.visibility</p:attrName>
                                            </p:attrNameLst>
                                          </p:cBhvr>
                                          <p:to>
                                            <p:strVal val="visible"/>
                                          </p:to>
                                        </p:set>
                                        <p:anim calcmode="lin" valueType="num">
                                          <p:cBhvr>
                                            <p:cTn id="346" dur="250" fill="hold"/>
                                            <p:tgtEl>
                                              <p:spTgt spid="312"/>
                                            </p:tgtEl>
                                            <p:attrNameLst>
                                              <p:attrName>ppt_w</p:attrName>
                                            </p:attrNameLst>
                                          </p:cBhvr>
                                          <p:tavLst>
                                            <p:tav tm="0">
                                              <p:val>
                                                <p:fltVal val="0"/>
                                              </p:val>
                                            </p:tav>
                                            <p:tav tm="100000">
                                              <p:val>
                                                <p:strVal val="#ppt_w"/>
                                              </p:val>
                                            </p:tav>
                                          </p:tavLst>
                                        </p:anim>
                                        <p:anim calcmode="lin" valueType="num">
                                          <p:cBhvr>
                                            <p:cTn id="347" dur="250" fill="hold"/>
                                            <p:tgtEl>
                                              <p:spTgt spid="312"/>
                                            </p:tgtEl>
                                            <p:attrNameLst>
                                              <p:attrName>ppt_h</p:attrName>
                                            </p:attrNameLst>
                                          </p:cBhvr>
                                          <p:tavLst>
                                            <p:tav tm="0">
                                              <p:val>
                                                <p:fltVal val="0"/>
                                              </p:val>
                                            </p:tav>
                                            <p:tav tm="100000">
                                              <p:val>
                                                <p:strVal val="#ppt_h"/>
                                              </p:val>
                                            </p:tav>
                                          </p:tavLst>
                                        </p:anim>
                                      </p:childTnLst>
                                    </p:cTn>
                                  </p:par>
                                  <p:par>
                                    <p:cTn id="348" presetID="6" presetClass="emph" presetSubtype="0" autoRev="1" fill="hold" nodeType="withEffect">
                                      <p:stCondLst>
                                        <p:cond delay="2850"/>
                                      </p:stCondLst>
                                      <p:childTnLst>
                                        <p:animScale>
                                          <p:cBhvr>
                                            <p:cTn id="349" dur="150" fill="hold"/>
                                            <p:tgtEl>
                                              <p:spTgt spid="312"/>
                                            </p:tgtEl>
                                          </p:cBhvr>
                                          <p:by x="110000" y="110000"/>
                                        </p:animScale>
                                      </p:childTnLst>
                                    </p:cTn>
                                  </p:par>
                                  <p:par>
                                    <p:cTn id="350" presetID="23" presetClass="entr" presetSubtype="16" fill="hold" nodeType="withEffect">
                                      <p:stCondLst>
                                        <p:cond delay="2600"/>
                                      </p:stCondLst>
                                      <p:childTnLst>
                                        <p:set>
                                          <p:cBhvr>
                                            <p:cTn id="351" dur="1" fill="hold">
                                              <p:stCondLst>
                                                <p:cond delay="0"/>
                                              </p:stCondLst>
                                            </p:cTn>
                                            <p:tgtEl>
                                              <p:spTgt spid="302"/>
                                            </p:tgtEl>
                                            <p:attrNameLst>
                                              <p:attrName>style.visibility</p:attrName>
                                            </p:attrNameLst>
                                          </p:cBhvr>
                                          <p:to>
                                            <p:strVal val="visible"/>
                                          </p:to>
                                        </p:set>
                                        <p:anim calcmode="lin" valueType="num">
                                          <p:cBhvr>
                                            <p:cTn id="352" dur="250" fill="hold"/>
                                            <p:tgtEl>
                                              <p:spTgt spid="302"/>
                                            </p:tgtEl>
                                            <p:attrNameLst>
                                              <p:attrName>ppt_w</p:attrName>
                                            </p:attrNameLst>
                                          </p:cBhvr>
                                          <p:tavLst>
                                            <p:tav tm="0">
                                              <p:val>
                                                <p:fltVal val="0"/>
                                              </p:val>
                                            </p:tav>
                                            <p:tav tm="100000">
                                              <p:val>
                                                <p:strVal val="#ppt_w"/>
                                              </p:val>
                                            </p:tav>
                                          </p:tavLst>
                                        </p:anim>
                                        <p:anim calcmode="lin" valueType="num">
                                          <p:cBhvr>
                                            <p:cTn id="353" dur="250" fill="hold"/>
                                            <p:tgtEl>
                                              <p:spTgt spid="302"/>
                                            </p:tgtEl>
                                            <p:attrNameLst>
                                              <p:attrName>ppt_h</p:attrName>
                                            </p:attrNameLst>
                                          </p:cBhvr>
                                          <p:tavLst>
                                            <p:tav tm="0">
                                              <p:val>
                                                <p:fltVal val="0"/>
                                              </p:val>
                                            </p:tav>
                                            <p:tav tm="100000">
                                              <p:val>
                                                <p:strVal val="#ppt_h"/>
                                              </p:val>
                                            </p:tav>
                                          </p:tavLst>
                                        </p:anim>
                                      </p:childTnLst>
                                    </p:cTn>
                                  </p:par>
                                  <p:par>
                                    <p:cTn id="354" presetID="6" presetClass="emph" presetSubtype="0" autoRev="1" fill="hold" nodeType="withEffect">
                                      <p:stCondLst>
                                        <p:cond delay="2850"/>
                                      </p:stCondLst>
                                      <p:childTnLst>
                                        <p:animScale>
                                          <p:cBhvr>
                                            <p:cTn id="355" dur="150" fill="hold"/>
                                            <p:tgtEl>
                                              <p:spTgt spid="302"/>
                                            </p:tgtEl>
                                          </p:cBhvr>
                                          <p:by x="110000" y="110000"/>
                                        </p:animScale>
                                      </p:childTnLst>
                                    </p:cTn>
                                  </p:par>
                                  <p:par>
                                    <p:cTn id="356" presetID="10" presetClass="entr" presetSubtype="0" fill="hold" grpId="0" nodeType="withEffect">
                                      <p:stCondLst>
                                        <p:cond delay="2000"/>
                                      </p:stCondLst>
                                      <p:childTnLst>
                                        <p:set>
                                          <p:cBhvr>
                                            <p:cTn id="357" dur="1" fill="hold">
                                              <p:stCondLst>
                                                <p:cond delay="0"/>
                                              </p:stCondLst>
                                            </p:cTn>
                                            <p:tgtEl>
                                              <p:spTgt spid="143"/>
                                            </p:tgtEl>
                                            <p:attrNameLst>
                                              <p:attrName>style.visibility</p:attrName>
                                            </p:attrNameLst>
                                          </p:cBhvr>
                                          <p:to>
                                            <p:strVal val="visible"/>
                                          </p:to>
                                        </p:set>
                                        <p:animEffect transition="in" filter="fade">
                                          <p:cBhvr>
                                            <p:cTn id="358" dur="500"/>
                                            <p:tgtEl>
                                              <p:spTgt spid="143"/>
                                            </p:tgtEl>
                                          </p:cBhvr>
                                        </p:animEffect>
                                      </p:childTnLst>
                                    </p:cTn>
                                  </p:par>
                                  <p:par>
                                    <p:cTn id="359" presetID="10" presetClass="entr" presetSubtype="0" fill="hold" nodeType="withEffect">
                                      <p:stCondLst>
                                        <p:cond delay="2000"/>
                                      </p:stCondLst>
                                      <p:childTnLst>
                                        <p:set>
                                          <p:cBhvr>
                                            <p:cTn id="360" dur="1" fill="hold">
                                              <p:stCondLst>
                                                <p:cond delay="0"/>
                                              </p:stCondLst>
                                            </p:cTn>
                                            <p:tgtEl>
                                              <p:spTgt spid="148"/>
                                            </p:tgtEl>
                                            <p:attrNameLst>
                                              <p:attrName>style.visibility</p:attrName>
                                            </p:attrNameLst>
                                          </p:cBhvr>
                                          <p:to>
                                            <p:strVal val="visible"/>
                                          </p:to>
                                        </p:set>
                                        <p:animEffect transition="in" filter="fade">
                                          <p:cBhvr>
                                            <p:cTn id="361" dur="500"/>
                                            <p:tgtEl>
                                              <p:spTgt spid="148"/>
                                            </p:tgtEl>
                                          </p:cBhvr>
                                        </p:animEffect>
                                      </p:childTnLst>
                                    </p:cTn>
                                  </p:par>
                                  <p:par>
                                    <p:cTn id="362" presetID="10" presetClass="entr" presetSubtype="0" fill="hold" grpId="0" nodeType="withEffect">
                                      <p:stCondLst>
                                        <p:cond delay="2000"/>
                                      </p:stCondLst>
                                      <p:childTnLst>
                                        <p:set>
                                          <p:cBhvr>
                                            <p:cTn id="363" dur="1" fill="hold">
                                              <p:stCondLst>
                                                <p:cond delay="0"/>
                                              </p:stCondLst>
                                            </p:cTn>
                                            <p:tgtEl>
                                              <p:spTgt spid="131"/>
                                            </p:tgtEl>
                                            <p:attrNameLst>
                                              <p:attrName>style.visibility</p:attrName>
                                            </p:attrNameLst>
                                          </p:cBhvr>
                                          <p:to>
                                            <p:strVal val="visible"/>
                                          </p:to>
                                        </p:set>
                                        <p:animEffect transition="in" filter="fade">
                                          <p:cBhvr>
                                            <p:cTn id="364" dur="500"/>
                                            <p:tgtEl>
                                              <p:spTgt spid="131"/>
                                            </p:tgtEl>
                                          </p:cBhvr>
                                        </p:animEffect>
                                      </p:childTnLst>
                                    </p:cTn>
                                  </p:par>
                                  <p:par>
                                    <p:cTn id="365" presetID="10" presetClass="entr" presetSubtype="0" fill="hold" grpId="0" nodeType="withEffect">
                                      <p:stCondLst>
                                        <p:cond delay="2000"/>
                                      </p:stCondLst>
                                      <p:childTnLst>
                                        <p:set>
                                          <p:cBhvr>
                                            <p:cTn id="366" dur="1" fill="hold">
                                              <p:stCondLst>
                                                <p:cond delay="0"/>
                                              </p:stCondLst>
                                            </p:cTn>
                                            <p:tgtEl>
                                              <p:spTgt spid="163"/>
                                            </p:tgtEl>
                                            <p:attrNameLst>
                                              <p:attrName>style.visibility</p:attrName>
                                            </p:attrNameLst>
                                          </p:cBhvr>
                                          <p:to>
                                            <p:strVal val="visible"/>
                                          </p:to>
                                        </p:set>
                                        <p:animEffect transition="in" filter="fade">
                                          <p:cBhvr>
                                            <p:cTn id="367" dur="500"/>
                                            <p:tgtEl>
                                              <p:spTgt spid="163"/>
                                            </p:tgtEl>
                                          </p:cBhvr>
                                        </p:animEffect>
                                      </p:childTnLst>
                                    </p:cTn>
                                  </p:par>
                                  <p:par>
                                    <p:cTn id="368" presetID="22" presetClass="entr" presetSubtype="2" fill="hold" nodeType="withEffect">
                                      <p:stCondLst>
                                        <p:cond delay="2000"/>
                                      </p:stCondLst>
                                      <p:childTnLst>
                                        <p:set>
                                          <p:cBhvr>
                                            <p:cTn id="369" dur="1" fill="hold">
                                              <p:stCondLst>
                                                <p:cond delay="0"/>
                                              </p:stCondLst>
                                            </p:cTn>
                                            <p:tgtEl>
                                              <p:spTgt spid="135"/>
                                            </p:tgtEl>
                                            <p:attrNameLst>
                                              <p:attrName>style.visibility</p:attrName>
                                            </p:attrNameLst>
                                          </p:cBhvr>
                                          <p:to>
                                            <p:strVal val="visible"/>
                                          </p:to>
                                        </p:set>
                                        <p:animEffect transition="in" filter="wipe(right)">
                                          <p:cBhvr>
                                            <p:cTn id="370" dur="500"/>
                                            <p:tgtEl>
                                              <p:spTgt spid="135"/>
                                            </p:tgtEl>
                                          </p:cBhvr>
                                        </p:animEffect>
                                      </p:childTnLst>
                                    </p:cTn>
                                  </p:par>
                                  <p:par>
                                    <p:cTn id="371" presetID="10" presetClass="entr" presetSubtype="0" fill="hold" grpId="0" nodeType="withEffect">
                                      <p:stCondLst>
                                        <p:cond delay="3000"/>
                                      </p:stCondLst>
                                      <p:childTnLst>
                                        <p:set>
                                          <p:cBhvr>
                                            <p:cTn id="372" dur="1" fill="hold">
                                              <p:stCondLst>
                                                <p:cond delay="0"/>
                                              </p:stCondLst>
                                            </p:cTn>
                                            <p:tgtEl>
                                              <p:spTgt spid="145"/>
                                            </p:tgtEl>
                                            <p:attrNameLst>
                                              <p:attrName>style.visibility</p:attrName>
                                            </p:attrNameLst>
                                          </p:cBhvr>
                                          <p:to>
                                            <p:strVal val="visible"/>
                                          </p:to>
                                        </p:set>
                                        <p:animEffect transition="in" filter="fade">
                                          <p:cBhvr>
                                            <p:cTn id="373" dur="500"/>
                                            <p:tgtEl>
                                              <p:spTgt spid="145"/>
                                            </p:tgtEl>
                                          </p:cBhvr>
                                        </p:animEffect>
                                      </p:childTnLst>
                                    </p:cTn>
                                  </p:par>
                                  <p:par>
                                    <p:cTn id="374" presetID="10" presetClass="entr" presetSubtype="0" fill="hold" nodeType="withEffect">
                                      <p:stCondLst>
                                        <p:cond delay="3000"/>
                                      </p:stCondLst>
                                      <p:childTnLst>
                                        <p:set>
                                          <p:cBhvr>
                                            <p:cTn id="375" dur="1" fill="hold">
                                              <p:stCondLst>
                                                <p:cond delay="0"/>
                                              </p:stCondLst>
                                            </p:cTn>
                                            <p:tgtEl>
                                              <p:spTgt spid="153"/>
                                            </p:tgtEl>
                                            <p:attrNameLst>
                                              <p:attrName>style.visibility</p:attrName>
                                            </p:attrNameLst>
                                          </p:cBhvr>
                                          <p:to>
                                            <p:strVal val="visible"/>
                                          </p:to>
                                        </p:set>
                                        <p:animEffect transition="in" filter="fade">
                                          <p:cBhvr>
                                            <p:cTn id="376" dur="500"/>
                                            <p:tgtEl>
                                              <p:spTgt spid="153"/>
                                            </p:tgtEl>
                                          </p:cBhvr>
                                        </p:animEffect>
                                      </p:childTnLst>
                                    </p:cTn>
                                  </p:par>
                                  <p:par>
                                    <p:cTn id="377" presetID="10" presetClass="entr" presetSubtype="0" fill="hold" grpId="0" nodeType="withEffect">
                                      <p:stCondLst>
                                        <p:cond delay="3000"/>
                                      </p:stCondLst>
                                      <p:childTnLst>
                                        <p:set>
                                          <p:cBhvr>
                                            <p:cTn id="378" dur="1" fill="hold">
                                              <p:stCondLst>
                                                <p:cond delay="0"/>
                                              </p:stCondLst>
                                            </p:cTn>
                                            <p:tgtEl>
                                              <p:spTgt spid="128"/>
                                            </p:tgtEl>
                                            <p:attrNameLst>
                                              <p:attrName>style.visibility</p:attrName>
                                            </p:attrNameLst>
                                          </p:cBhvr>
                                          <p:to>
                                            <p:strVal val="visible"/>
                                          </p:to>
                                        </p:set>
                                        <p:animEffect transition="in" filter="fade">
                                          <p:cBhvr>
                                            <p:cTn id="379" dur="500"/>
                                            <p:tgtEl>
                                              <p:spTgt spid="128"/>
                                            </p:tgtEl>
                                          </p:cBhvr>
                                        </p:animEffect>
                                      </p:childTnLst>
                                    </p:cTn>
                                  </p:par>
                                  <p:par>
                                    <p:cTn id="380" presetID="10" presetClass="entr" presetSubtype="0" fill="hold" grpId="0" nodeType="withEffect">
                                      <p:stCondLst>
                                        <p:cond delay="3000"/>
                                      </p:stCondLst>
                                      <p:childTnLst>
                                        <p:set>
                                          <p:cBhvr>
                                            <p:cTn id="381" dur="1" fill="hold">
                                              <p:stCondLst>
                                                <p:cond delay="0"/>
                                              </p:stCondLst>
                                            </p:cTn>
                                            <p:tgtEl>
                                              <p:spTgt spid="164"/>
                                            </p:tgtEl>
                                            <p:attrNameLst>
                                              <p:attrName>style.visibility</p:attrName>
                                            </p:attrNameLst>
                                          </p:cBhvr>
                                          <p:to>
                                            <p:strVal val="visible"/>
                                          </p:to>
                                        </p:set>
                                        <p:animEffect transition="in" filter="fade">
                                          <p:cBhvr>
                                            <p:cTn id="382" dur="500"/>
                                            <p:tgtEl>
                                              <p:spTgt spid="164"/>
                                            </p:tgtEl>
                                          </p:cBhvr>
                                        </p:animEffect>
                                      </p:childTnLst>
                                    </p:cTn>
                                  </p:par>
                                  <p:par>
                                    <p:cTn id="383" presetID="22" presetClass="entr" presetSubtype="2" fill="hold" nodeType="withEffect">
                                      <p:stCondLst>
                                        <p:cond delay="3000"/>
                                      </p:stCondLst>
                                      <p:childTnLst>
                                        <p:set>
                                          <p:cBhvr>
                                            <p:cTn id="384" dur="1" fill="hold">
                                              <p:stCondLst>
                                                <p:cond delay="0"/>
                                              </p:stCondLst>
                                            </p:cTn>
                                            <p:tgtEl>
                                              <p:spTgt spid="136"/>
                                            </p:tgtEl>
                                            <p:attrNameLst>
                                              <p:attrName>style.visibility</p:attrName>
                                            </p:attrNameLst>
                                          </p:cBhvr>
                                          <p:to>
                                            <p:strVal val="visible"/>
                                          </p:to>
                                        </p:set>
                                        <p:animEffect transition="in" filter="wipe(right)">
                                          <p:cBhvr>
                                            <p:cTn id="385" dur="500"/>
                                            <p:tgtEl>
                                              <p:spTgt spid="136"/>
                                            </p:tgtEl>
                                          </p:cBhvr>
                                        </p:animEffect>
                                      </p:childTnLst>
                                    </p:cTn>
                                  </p:par>
                                  <p:par>
                                    <p:cTn id="386" presetID="10" presetClass="entr" presetSubtype="0" fill="hold" grpId="0" nodeType="withEffect">
                                      <p:stCondLst>
                                        <p:cond delay="4000"/>
                                      </p:stCondLst>
                                      <p:childTnLst>
                                        <p:set>
                                          <p:cBhvr>
                                            <p:cTn id="387" dur="1" fill="hold">
                                              <p:stCondLst>
                                                <p:cond delay="0"/>
                                              </p:stCondLst>
                                            </p:cTn>
                                            <p:tgtEl>
                                              <p:spTgt spid="146"/>
                                            </p:tgtEl>
                                            <p:attrNameLst>
                                              <p:attrName>style.visibility</p:attrName>
                                            </p:attrNameLst>
                                          </p:cBhvr>
                                          <p:to>
                                            <p:strVal val="visible"/>
                                          </p:to>
                                        </p:set>
                                        <p:animEffect transition="in" filter="fade">
                                          <p:cBhvr>
                                            <p:cTn id="388" dur="500"/>
                                            <p:tgtEl>
                                              <p:spTgt spid="146"/>
                                            </p:tgtEl>
                                          </p:cBhvr>
                                        </p:animEffect>
                                      </p:childTnLst>
                                    </p:cTn>
                                  </p:par>
                                  <p:par>
                                    <p:cTn id="389" presetID="10" presetClass="entr" presetSubtype="0" fill="hold" grpId="0" nodeType="withEffect">
                                      <p:stCondLst>
                                        <p:cond delay="4000"/>
                                      </p:stCondLst>
                                      <p:childTnLst>
                                        <p:set>
                                          <p:cBhvr>
                                            <p:cTn id="390" dur="1" fill="hold">
                                              <p:stCondLst>
                                                <p:cond delay="0"/>
                                              </p:stCondLst>
                                            </p:cTn>
                                            <p:tgtEl>
                                              <p:spTgt spid="165"/>
                                            </p:tgtEl>
                                            <p:attrNameLst>
                                              <p:attrName>style.visibility</p:attrName>
                                            </p:attrNameLst>
                                          </p:cBhvr>
                                          <p:to>
                                            <p:strVal val="visible"/>
                                          </p:to>
                                        </p:set>
                                        <p:animEffect transition="in" filter="fade">
                                          <p:cBhvr>
                                            <p:cTn id="391" dur="500"/>
                                            <p:tgtEl>
                                              <p:spTgt spid="165"/>
                                            </p:tgtEl>
                                          </p:cBhvr>
                                        </p:animEffect>
                                      </p:childTnLst>
                                    </p:cTn>
                                  </p:par>
                                  <p:par>
                                    <p:cTn id="392" presetID="22" presetClass="entr" presetSubtype="2" fill="hold" nodeType="withEffect">
                                      <p:stCondLst>
                                        <p:cond delay="4000"/>
                                      </p:stCondLst>
                                      <p:childTnLst>
                                        <p:set>
                                          <p:cBhvr>
                                            <p:cTn id="393" dur="1" fill="hold">
                                              <p:stCondLst>
                                                <p:cond delay="0"/>
                                              </p:stCondLst>
                                            </p:cTn>
                                            <p:tgtEl>
                                              <p:spTgt spid="137"/>
                                            </p:tgtEl>
                                            <p:attrNameLst>
                                              <p:attrName>style.visibility</p:attrName>
                                            </p:attrNameLst>
                                          </p:cBhvr>
                                          <p:to>
                                            <p:strVal val="visible"/>
                                          </p:to>
                                        </p:set>
                                        <p:animEffect transition="in" filter="wipe(right)">
                                          <p:cBhvr>
                                            <p:cTn id="394" dur="500"/>
                                            <p:tgtEl>
                                              <p:spTgt spid="137"/>
                                            </p:tgtEl>
                                          </p:cBhvr>
                                        </p:animEffect>
                                      </p:childTnLst>
                                    </p:cTn>
                                  </p:par>
                                  <p:par>
                                    <p:cTn id="395" presetID="10" presetClass="entr" presetSubtype="0" fill="hold" grpId="0" nodeType="withEffect">
                                      <p:stCondLst>
                                        <p:cond delay="4000"/>
                                      </p:stCondLst>
                                      <p:childTnLst>
                                        <p:set>
                                          <p:cBhvr>
                                            <p:cTn id="396" dur="1" fill="hold">
                                              <p:stCondLst>
                                                <p:cond delay="0"/>
                                              </p:stCondLst>
                                            </p:cTn>
                                            <p:tgtEl>
                                              <p:spTgt spid="129"/>
                                            </p:tgtEl>
                                            <p:attrNameLst>
                                              <p:attrName>style.visibility</p:attrName>
                                            </p:attrNameLst>
                                          </p:cBhvr>
                                          <p:to>
                                            <p:strVal val="visible"/>
                                          </p:to>
                                        </p:set>
                                        <p:animEffect transition="in" filter="fade">
                                          <p:cBhvr>
                                            <p:cTn id="397" dur="500"/>
                                            <p:tgtEl>
                                              <p:spTgt spid="129"/>
                                            </p:tgtEl>
                                          </p:cBhvr>
                                        </p:animEffect>
                                      </p:childTnLst>
                                    </p:cTn>
                                  </p:par>
                                  <p:par>
                                    <p:cTn id="398" presetID="10" presetClass="entr" presetSubtype="0" fill="hold" nodeType="withEffect">
                                      <p:stCondLst>
                                        <p:cond delay="4000"/>
                                      </p:stCondLst>
                                      <p:childTnLst>
                                        <p:set>
                                          <p:cBhvr>
                                            <p:cTn id="399" dur="1" fill="hold">
                                              <p:stCondLst>
                                                <p:cond delay="0"/>
                                              </p:stCondLst>
                                            </p:cTn>
                                            <p:tgtEl>
                                              <p:spTgt spid="159"/>
                                            </p:tgtEl>
                                            <p:attrNameLst>
                                              <p:attrName>style.visibility</p:attrName>
                                            </p:attrNameLst>
                                          </p:cBhvr>
                                          <p:to>
                                            <p:strVal val="visible"/>
                                          </p:to>
                                        </p:set>
                                        <p:animEffect transition="in" filter="fade">
                                          <p:cBhvr>
                                            <p:cTn id="400" dur="500"/>
                                            <p:tgtEl>
                                              <p:spTgt spid="159"/>
                                            </p:tgtEl>
                                          </p:cBhvr>
                                        </p:animEffect>
                                      </p:childTnLst>
                                    </p:cTn>
                                  </p:par>
                                  <p:par>
                                    <p:cTn id="401" presetID="10" presetClass="entr" presetSubtype="0" fill="hold" grpId="0" nodeType="withEffect">
                                      <p:stCondLst>
                                        <p:cond delay="4750"/>
                                      </p:stCondLst>
                                      <p:childTnLst>
                                        <p:set>
                                          <p:cBhvr>
                                            <p:cTn id="402" dur="1" fill="hold">
                                              <p:stCondLst>
                                                <p:cond delay="0"/>
                                              </p:stCondLst>
                                            </p:cTn>
                                            <p:tgtEl>
                                              <p:spTgt spid="147"/>
                                            </p:tgtEl>
                                            <p:attrNameLst>
                                              <p:attrName>style.visibility</p:attrName>
                                            </p:attrNameLst>
                                          </p:cBhvr>
                                          <p:to>
                                            <p:strVal val="visible"/>
                                          </p:to>
                                        </p:set>
                                        <p:animEffect transition="in" filter="fade">
                                          <p:cBhvr>
                                            <p:cTn id="403" dur="500"/>
                                            <p:tgtEl>
                                              <p:spTgt spid="147"/>
                                            </p:tgtEl>
                                          </p:cBhvr>
                                        </p:animEffect>
                                      </p:childTnLst>
                                    </p:cTn>
                                  </p:par>
                                  <p:par>
                                    <p:cTn id="404" presetID="10" presetClass="entr" presetSubtype="0" fill="hold" grpId="0" nodeType="withEffect">
                                      <p:stCondLst>
                                        <p:cond delay="4750"/>
                                      </p:stCondLst>
                                      <p:childTnLst>
                                        <p:set>
                                          <p:cBhvr>
                                            <p:cTn id="405" dur="1" fill="hold">
                                              <p:stCondLst>
                                                <p:cond delay="0"/>
                                              </p:stCondLst>
                                            </p:cTn>
                                            <p:tgtEl>
                                              <p:spTgt spid="162"/>
                                            </p:tgtEl>
                                            <p:attrNameLst>
                                              <p:attrName>style.visibility</p:attrName>
                                            </p:attrNameLst>
                                          </p:cBhvr>
                                          <p:to>
                                            <p:strVal val="visible"/>
                                          </p:to>
                                        </p:set>
                                        <p:animEffect transition="in" filter="fade">
                                          <p:cBhvr>
                                            <p:cTn id="406" dur="500"/>
                                            <p:tgtEl>
                                              <p:spTgt spid="162"/>
                                            </p:tgtEl>
                                          </p:cBhvr>
                                        </p:animEffect>
                                      </p:childTnLst>
                                    </p:cTn>
                                  </p:par>
                                  <p:par>
                                    <p:cTn id="407" presetID="10" presetClass="entr" presetSubtype="0" fill="hold" grpId="0" nodeType="withEffect">
                                      <p:stCondLst>
                                        <p:cond delay="4750"/>
                                      </p:stCondLst>
                                      <p:childTnLst>
                                        <p:set>
                                          <p:cBhvr>
                                            <p:cTn id="408" dur="1" fill="hold">
                                              <p:stCondLst>
                                                <p:cond delay="0"/>
                                              </p:stCondLst>
                                            </p:cTn>
                                            <p:tgtEl>
                                              <p:spTgt spid="130"/>
                                            </p:tgtEl>
                                            <p:attrNameLst>
                                              <p:attrName>style.visibility</p:attrName>
                                            </p:attrNameLst>
                                          </p:cBhvr>
                                          <p:to>
                                            <p:strVal val="visible"/>
                                          </p:to>
                                        </p:set>
                                        <p:animEffect transition="in" filter="fade">
                                          <p:cBhvr>
                                            <p:cTn id="409" dur="500"/>
                                            <p:tgtEl>
                                              <p:spTgt spid="130"/>
                                            </p:tgtEl>
                                          </p:cBhvr>
                                        </p:animEffect>
                                      </p:childTnLst>
                                    </p:cTn>
                                  </p:par>
                                  <p:par>
                                    <p:cTn id="410" presetID="10" presetClass="entr" presetSubtype="0" fill="hold" grpId="0" nodeType="withEffect">
                                      <p:stCondLst>
                                        <p:cond delay="4750"/>
                                      </p:stCondLst>
                                      <p:childTnLst>
                                        <p:set>
                                          <p:cBhvr>
                                            <p:cTn id="411" dur="1" fill="hold">
                                              <p:stCondLst>
                                                <p:cond delay="0"/>
                                              </p:stCondLst>
                                            </p:cTn>
                                            <p:tgtEl>
                                              <p:spTgt spid="166"/>
                                            </p:tgtEl>
                                            <p:attrNameLst>
                                              <p:attrName>style.visibility</p:attrName>
                                            </p:attrNameLst>
                                          </p:cBhvr>
                                          <p:to>
                                            <p:strVal val="visible"/>
                                          </p:to>
                                        </p:set>
                                        <p:animEffect transition="in" filter="fade">
                                          <p:cBhvr>
                                            <p:cTn id="412" dur="500"/>
                                            <p:tgtEl>
                                              <p:spTgt spid="166"/>
                                            </p:tgtEl>
                                          </p:cBhvr>
                                        </p:animEffect>
                                      </p:childTnLst>
                                    </p:cTn>
                                  </p:par>
                                  <p:par>
                                    <p:cTn id="413" presetID="22" presetClass="entr" presetSubtype="2" fill="hold" nodeType="withEffect">
                                      <p:stCondLst>
                                        <p:cond delay="2000"/>
                                      </p:stCondLst>
                                      <p:childTnLst>
                                        <p:set>
                                          <p:cBhvr>
                                            <p:cTn id="414" dur="1" fill="hold">
                                              <p:stCondLst>
                                                <p:cond delay="0"/>
                                              </p:stCondLst>
                                            </p:cTn>
                                            <p:tgtEl>
                                              <p:spTgt spid="403"/>
                                            </p:tgtEl>
                                            <p:attrNameLst>
                                              <p:attrName>style.visibility</p:attrName>
                                            </p:attrNameLst>
                                          </p:cBhvr>
                                          <p:to>
                                            <p:strVal val="visible"/>
                                          </p:to>
                                        </p:set>
                                        <p:animEffect transition="in" filter="wipe(right)">
                                          <p:cBhvr>
                                            <p:cTn id="415" dur="500"/>
                                            <p:tgtEl>
                                              <p:spTgt spid="403"/>
                                            </p:tgtEl>
                                          </p:cBhvr>
                                        </p:animEffect>
                                      </p:childTnLst>
                                    </p:cTn>
                                  </p:par>
                                  <p:par>
                                    <p:cTn id="416" presetID="10" presetClass="entr" presetSubtype="0" fill="hold" nodeType="withEffect">
                                      <p:stCondLst>
                                        <p:cond delay="2000"/>
                                      </p:stCondLst>
                                      <p:childTnLst>
                                        <p:set>
                                          <p:cBhvr>
                                            <p:cTn id="417" dur="1" fill="hold">
                                              <p:stCondLst>
                                                <p:cond delay="0"/>
                                              </p:stCondLst>
                                            </p:cTn>
                                            <p:tgtEl>
                                              <p:spTgt spid="405"/>
                                            </p:tgtEl>
                                            <p:attrNameLst>
                                              <p:attrName>style.visibility</p:attrName>
                                            </p:attrNameLst>
                                          </p:cBhvr>
                                          <p:to>
                                            <p:strVal val="visible"/>
                                          </p:to>
                                        </p:set>
                                        <p:animEffect transition="in" filter="fade">
                                          <p:cBhvr>
                                            <p:cTn id="418" dur="500"/>
                                            <p:tgtEl>
                                              <p:spTgt spid="405"/>
                                            </p:tgtEl>
                                          </p:cBhvr>
                                        </p:animEffect>
                                      </p:childTnLst>
                                    </p:cTn>
                                  </p:par>
                                  <p:par>
                                    <p:cTn id="419" presetID="10" presetClass="entr" presetSubtype="0" fill="hold" grpId="0" nodeType="withEffect">
                                      <p:stCondLst>
                                        <p:cond delay="3000"/>
                                      </p:stCondLst>
                                      <p:childTnLst>
                                        <p:set>
                                          <p:cBhvr>
                                            <p:cTn id="420" dur="1" fill="hold">
                                              <p:stCondLst>
                                                <p:cond delay="0"/>
                                              </p:stCondLst>
                                            </p:cTn>
                                            <p:tgtEl>
                                              <p:spTgt spid="404"/>
                                            </p:tgtEl>
                                            <p:attrNameLst>
                                              <p:attrName>style.visibility</p:attrName>
                                            </p:attrNameLst>
                                          </p:cBhvr>
                                          <p:to>
                                            <p:strVal val="visible"/>
                                          </p:to>
                                        </p:set>
                                        <p:animEffect transition="in" filter="fade">
                                          <p:cBhvr>
                                            <p:cTn id="421" dur="500"/>
                                            <p:tgtEl>
                                              <p:spTgt spid="404"/>
                                            </p:tgtEl>
                                          </p:cBhvr>
                                        </p:animEffect>
                                      </p:childTnLst>
                                    </p:cTn>
                                  </p:par>
                                  <p:par>
                                    <p:cTn id="422" presetID="22" presetClass="entr" presetSubtype="2" fill="hold" nodeType="withEffect">
                                      <p:stCondLst>
                                        <p:cond delay="2000"/>
                                      </p:stCondLst>
                                      <p:childTnLst>
                                        <p:set>
                                          <p:cBhvr>
                                            <p:cTn id="423" dur="1" fill="hold">
                                              <p:stCondLst>
                                                <p:cond delay="0"/>
                                              </p:stCondLst>
                                            </p:cTn>
                                            <p:tgtEl>
                                              <p:spTgt spid="410"/>
                                            </p:tgtEl>
                                            <p:attrNameLst>
                                              <p:attrName>style.visibility</p:attrName>
                                            </p:attrNameLst>
                                          </p:cBhvr>
                                          <p:to>
                                            <p:strVal val="visible"/>
                                          </p:to>
                                        </p:set>
                                        <p:animEffect transition="in" filter="wipe(right)">
                                          <p:cBhvr>
                                            <p:cTn id="424" dur="500"/>
                                            <p:tgtEl>
                                              <p:spTgt spid="410"/>
                                            </p:tgtEl>
                                          </p:cBhvr>
                                        </p:animEffect>
                                      </p:childTnLst>
                                    </p:cTn>
                                  </p:par>
                                  <p:par>
                                    <p:cTn id="425" presetID="10" presetClass="entr" presetSubtype="0" fill="hold" grpId="0" nodeType="withEffect">
                                      <p:stCondLst>
                                        <p:cond delay="4000"/>
                                      </p:stCondLst>
                                      <p:childTnLst>
                                        <p:set>
                                          <p:cBhvr>
                                            <p:cTn id="426" dur="1" fill="hold">
                                              <p:stCondLst>
                                                <p:cond delay="0"/>
                                              </p:stCondLst>
                                            </p:cTn>
                                            <p:tgtEl>
                                              <p:spTgt spid="411"/>
                                            </p:tgtEl>
                                            <p:attrNameLst>
                                              <p:attrName>style.visibility</p:attrName>
                                            </p:attrNameLst>
                                          </p:cBhvr>
                                          <p:to>
                                            <p:strVal val="visible"/>
                                          </p:to>
                                        </p:set>
                                        <p:animEffect transition="in" filter="fade">
                                          <p:cBhvr>
                                            <p:cTn id="427" dur="500"/>
                                            <p:tgtEl>
                                              <p:spTgt spid="411"/>
                                            </p:tgtEl>
                                          </p:cBhvr>
                                        </p:animEffect>
                                      </p:childTnLst>
                                    </p:cTn>
                                  </p:par>
                                  <p:par>
                                    <p:cTn id="428" presetID="10" presetClass="entr" presetSubtype="0" fill="hold" grpId="0" nodeType="withEffect">
                                      <p:stCondLst>
                                        <p:cond delay="2000"/>
                                      </p:stCondLst>
                                      <p:childTnLst>
                                        <p:set>
                                          <p:cBhvr>
                                            <p:cTn id="429" dur="1" fill="hold">
                                              <p:stCondLst>
                                                <p:cond delay="0"/>
                                              </p:stCondLst>
                                            </p:cTn>
                                            <p:tgtEl>
                                              <p:spTgt spid="415"/>
                                            </p:tgtEl>
                                            <p:attrNameLst>
                                              <p:attrName>style.visibility</p:attrName>
                                            </p:attrNameLst>
                                          </p:cBhvr>
                                          <p:to>
                                            <p:strVal val="visible"/>
                                          </p:to>
                                        </p:set>
                                        <p:animEffect transition="in" filter="fade">
                                          <p:cBhvr>
                                            <p:cTn id="430" dur="500"/>
                                            <p:tgtEl>
                                              <p:spTgt spid="415"/>
                                            </p:tgtEl>
                                          </p:cBhvr>
                                        </p:animEffect>
                                      </p:childTnLst>
                                    </p:cTn>
                                  </p:par>
                                  <p:par>
                                    <p:cTn id="431" presetID="10" presetClass="entr" presetSubtype="0" fill="hold" nodeType="withEffect">
                                      <p:stCondLst>
                                        <p:cond delay="2000"/>
                                      </p:stCondLst>
                                      <p:childTnLst>
                                        <p:set>
                                          <p:cBhvr>
                                            <p:cTn id="432" dur="1" fill="hold">
                                              <p:stCondLst>
                                                <p:cond delay="0"/>
                                              </p:stCondLst>
                                            </p:cTn>
                                            <p:tgtEl>
                                              <p:spTgt spid="417"/>
                                            </p:tgtEl>
                                            <p:attrNameLst>
                                              <p:attrName>style.visibility</p:attrName>
                                            </p:attrNameLst>
                                          </p:cBhvr>
                                          <p:to>
                                            <p:strVal val="visible"/>
                                          </p:to>
                                        </p:set>
                                        <p:animEffect transition="in" filter="fade">
                                          <p:cBhvr>
                                            <p:cTn id="433" dur="500"/>
                                            <p:tgtEl>
                                              <p:spTgt spid="417"/>
                                            </p:tgtEl>
                                          </p:cBhvr>
                                        </p:animEffect>
                                      </p:childTnLst>
                                    </p:cTn>
                                  </p:par>
                                  <p:par>
                                    <p:cTn id="434" presetID="10" presetClass="entr" presetSubtype="0" fill="hold" grpId="0" nodeType="withEffect">
                                      <p:stCondLst>
                                        <p:cond delay="2000"/>
                                      </p:stCondLst>
                                      <p:childTnLst>
                                        <p:set>
                                          <p:cBhvr>
                                            <p:cTn id="435" dur="1" fill="hold">
                                              <p:stCondLst>
                                                <p:cond delay="0"/>
                                              </p:stCondLst>
                                            </p:cTn>
                                            <p:tgtEl>
                                              <p:spTgt spid="428"/>
                                            </p:tgtEl>
                                            <p:attrNameLst>
                                              <p:attrName>style.visibility</p:attrName>
                                            </p:attrNameLst>
                                          </p:cBhvr>
                                          <p:to>
                                            <p:strVal val="visible"/>
                                          </p:to>
                                        </p:set>
                                        <p:animEffect transition="in" filter="fade">
                                          <p:cBhvr>
                                            <p:cTn id="436" dur="500"/>
                                            <p:tgtEl>
                                              <p:spTgt spid="428"/>
                                            </p:tgtEl>
                                          </p:cBhvr>
                                        </p:animEffect>
                                      </p:childTnLst>
                                    </p:cTn>
                                  </p:par>
                                  <p:par>
                                    <p:cTn id="437" presetID="22" presetClass="entr" presetSubtype="2" fill="hold" nodeType="withEffect">
                                      <p:stCondLst>
                                        <p:cond delay="2000"/>
                                      </p:stCondLst>
                                      <p:childTnLst>
                                        <p:set>
                                          <p:cBhvr>
                                            <p:cTn id="438" dur="1" fill="hold">
                                              <p:stCondLst>
                                                <p:cond delay="0"/>
                                              </p:stCondLst>
                                            </p:cTn>
                                            <p:tgtEl>
                                              <p:spTgt spid="413"/>
                                            </p:tgtEl>
                                            <p:attrNameLst>
                                              <p:attrName>style.visibility</p:attrName>
                                            </p:attrNameLst>
                                          </p:cBhvr>
                                          <p:to>
                                            <p:strVal val="visible"/>
                                          </p:to>
                                        </p:set>
                                        <p:animEffect transition="in" filter="wipe(right)">
                                          <p:cBhvr>
                                            <p:cTn id="439" dur="500"/>
                                            <p:tgtEl>
                                              <p:spTgt spid="413"/>
                                            </p:tgtEl>
                                          </p:cBhvr>
                                        </p:animEffect>
                                      </p:childTnLst>
                                    </p:cTn>
                                  </p:par>
                                  <p:par>
                                    <p:cTn id="440" presetID="22" presetClass="entr" presetSubtype="2" fill="hold" nodeType="withEffect">
                                      <p:stCondLst>
                                        <p:cond delay="3000"/>
                                      </p:stCondLst>
                                      <p:childTnLst>
                                        <p:set>
                                          <p:cBhvr>
                                            <p:cTn id="441" dur="1" fill="hold">
                                              <p:stCondLst>
                                                <p:cond delay="0"/>
                                              </p:stCondLst>
                                            </p:cTn>
                                            <p:tgtEl>
                                              <p:spTgt spid="414"/>
                                            </p:tgtEl>
                                            <p:attrNameLst>
                                              <p:attrName>style.visibility</p:attrName>
                                            </p:attrNameLst>
                                          </p:cBhvr>
                                          <p:to>
                                            <p:strVal val="visible"/>
                                          </p:to>
                                        </p:set>
                                        <p:animEffect transition="in" filter="wipe(right)">
                                          <p:cBhvr>
                                            <p:cTn id="442" dur="500"/>
                                            <p:tgtEl>
                                              <p:spTgt spid="414"/>
                                            </p:tgtEl>
                                          </p:cBhvr>
                                        </p:animEffect>
                                      </p:childTnLst>
                                    </p:cTn>
                                  </p:par>
                                  <p:par>
                                    <p:cTn id="443" presetID="10" presetClass="entr" presetSubtype="0" fill="hold" grpId="0" nodeType="withEffect">
                                      <p:stCondLst>
                                        <p:cond delay="3000"/>
                                      </p:stCondLst>
                                      <p:childTnLst>
                                        <p:set>
                                          <p:cBhvr>
                                            <p:cTn id="444" dur="1" fill="hold">
                                              <p:stCondLst>
                                                <p:cond delay="0"/>
                                              </p:stCondLst>
                                            </p:cTn>
                                            <p:tgtEl>
                                              <p:spTgt spid="430"/>
                                            </p:tgtEl>
                                            <p:attrNameLst>
                                              <p:attrName>style.visibility</p:attrName>
                                            </p:attrNameLst>
                                          </p:cBhvr>
                                          <p:to>
                                            <p:strVal val="visible"/>
                                          </p:to>
                                        </p:set>
                                        <p:animEffect transition="in" filter="fade">
                                          <p:cBhvr>
                                            <p:cTn id="445" dur="500"/>
                                            <p:tgtEl>
                                              <p:spTgt spid="430"/>
                                            </p:tgtEl>
                                          </p:cBhvr>
                                        </p:animEffect>
                                      </p:childTnLst>
                                    </p:cTn>
                                  </p:par>
                                  <p:par>
                                    <p:cTn id="446" presetID="10" presetClass="entr" presetSubtype="0" fill="hold" nodeType="withEffect">
                                      <p:stCondLst>
                                        <p:cond delay="3000"/>
                                      </p:stCondLst>
                                      <p:childTnLst>
                                        <p:set>
                                          <p:cBhvr>
                                            <p:cTn id="447" dur="1" fill="hold">
                                              <p:stCondLst>
                                                <p:cond delay="0"/>
                                              </p:stCondLst>
                                            </p:cTn>
                                            <p:tgtEl>
                                              <p:spTgt spid="431"/>
                                            </p:tgtEl>
                                            <p:attrNameLst>
                                              <p:attrName>style.visibility</p:attrName>
                                            </p:attrNameLst>
                                          </p:cBhvr>
                                          <p:to>
                                            <p:strVal val="visible"/>
                                          </p:to>
                                        </p:set>
                                        <p:animEffect transition="in" filter="fade">
                                          <p:cBhvr>
                                            <p:cTn id="448" dur="500"/>
                                            <p:tgtEl>
                                              <p:spTgt spid="431"/>
                                            </p:tgtEl>
                                          </p:cBhvr>
                                        </p:animEffect>
                                      </p:childTnLst>
                                    </p:cTn>
                                  </p:par>
                                  <p:par>
                                    <p:cTn id="449" presetID="10" presetClass="entr" presetSubtype="0" fill="hold" grpId="0" nodeType="withEffect">
                                      <p:stCondLst>
                                        <p:cond delay="3000"/>
                                      </p:stCondLst>
                                      <p:childTnLst>
                                        <p:set>
                                          <p:cBhvr>
                                            <p:cTn id="450" dur="1" fill="hold">
                                              <p:stCondLst>
                                                <p:cond delay="0"/>
                                              </p:stCondLst>
                                            </p:cTn>
                                            <p:tgtEl>
                                              <p:spTgt spid="437"/>
                                            </p:tgtEl>
                                            <p:attrNameLst>
                                              <p:attrName>style.visibility</p:attrName>
                                            </p:attrNameLst>
                                          </p:cBhvr>
                                          <p:to>
                                            <p:strVal val="visible"/>
                                          </p:to>
                                        </p:set>
                                        <p:animEffect transition="in" filter="fade">
                                          <p:cBhvr>
                                            <p:cTn id="451"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255" grpId="0"/>
          <p:bldP spid="128" grpId="0" animBg="1"/>
          <p:bldP spid="129" grpId="0" animBg="1"/>
          <p:bldP spid="130" grpId="0" animBg="1"/>
          <p:bldP spid="131" grpId="0" animBg="1"/>
          <p:bldP spid="143" grpId="0" animBg="1"/>
          <p:bldP spid="145" grpId="0" animBg="1"/>
          <p:bldP spid="146" grpId="0" animBg="1"/>
          <p:bldP spid="147" grpId="0" animBg="1"/>
          <p:bldP spid="162" grpId="0" animBg="1"/>
          <p:bldP spid="163" grpId="0"/>
          <p:bldP spid="164" grpId="0"/>
          <p:bldP spid="165" grpId="0"/>
          <p:bldP spid="166" grpId="0"/>
          <p:bldP spid="167" grpId="0"/>
          <p:bldP spid="168" grpId="0" animBg="1"/>
          <p:bldP spid="168" grpId="1" animBg="1"/>
          <p:bldP spid="194" grpId="0" animBg="1"/>
          <p:bldP spid="194" grpId="1" animBg="1"/>
          <p:bldP spid="201" grpId="0" animBg="1"/>
          <p:bldP spid="201" grpId="1" animBg="1"/>
          <p:bldP spid="202" grpId="0" animBg="1"/>
          <p:bldP spid="202" grpId="1" animBg="1"/>
          <p:bldP spid="223" grpId="0" animBg="1"/>
          <p:bldP spid="223" grpId="1" animBg="1"/>
          <p:bldP spid="256" grpId="0" animBg="1"/>
          <p:bldP spid="256" grpId="1" animBg="1"/>
          <p:bldP spid="346" grpId="0" animBg="1"/>
          <p:bldP spid="346" grpId="1" animBg="1"/>
          <p:bldP spid="347" grpId="0" animBg="1"/>
          <p:bldP spid="347" grpId="1" animBg="1"/>
          <p:bldP spid="348" grpId="0" animBg="1"/>
          <p:bldP spid="348" grpId="1" animBg="1"/>
          <p:bldP spid="349" grpId="0" animBg="1"/>
          <p:bldP spid="349" grpId="1" animBg="1"/>
          <p:bldP spid="373" grpId="0" animBg="1"/>
          <p:bldP spid="373" grpId="1" animBg="1"/>
          <p:bldP spid="390" grpId="0" animBg="1"/>
          <p:bldP spid="396" grpId="0" animBg="1"/>
          <p:bldP spid="396" grpId="1" animBg="1"/>
          <p:bldP spid="396" grpId="2" animBg="1"/>
          <p:bldP spid="397" grpId="0" animBg="1"/>
          <p:bldP spid="397" grpId="1" animBg="1"/>
          <p:bldP spid="397" grpId="2" animBg="1"/>
          <p:bldP spid="404" grpId="0" animBg="1"/>
          <p:bldP spid="411" grpId="0"/>
          <p:bldP spid="415" grpId="0" animBg="1"/>
          <p:bldP spid="428" grpId="0"/>
          <p:bldP spid="430" grpId="0" animBg="1"/>
          <p:bldP spid="43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cBhvr additive="base">
                                            <p:cTn id="7" dur="2000" fill="hold"/>
                                            <p:tgtEl>
                                              <p:spTgt spid="215"/>
                                            </p:tgtEl>
                                            <p:attrNameLst>
                                              <p:attrName>ppt_x</p:attrName>
                                            </p:attrNameLst>
                                          </p:cBhvr>
                                          <p:tavLst>
                                            <p:tav tm="0">
                                              <p:val>
                                                <p:strVal val="#ppt_x"/>
                                              </p:val>
                                            </p:tav>
                                            <p:tav tm="100000">
                                              <p:val>
                                                <p:strVal val="#ppt_x"/>
                                              </p:val>
                                            </p:tav>
                                          </p:tavLst>
                                        </p:anim>
                                        <p:anim calcmode="lin" valueType="num">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cBhvr additive="base">
                                            <p:cTn id="11" dur="2000" fill="hold"/>
                                            <p:tgtEl>
                                              <p:spTgt spid="220"/>
                                            </p:tgtEl>
                                            <p:attrNameLst>
                                              <p:attrName>ppt_x</p:attrName>
                                            </p:attrNameLst>
                                          </p:cBhvr>
                                          <p:tavLst>
                                            <p:tav tm="0">
                                              <p:val>
                                                <p:strVal val="#ppt_x"/>
                                              </p:val>
                                            </p:tav>
                                            <p:tav tm="100000">
                                              <p:val>
                                                <p:strVal val="#ppt_x"/>
                                              </p:val>
                                            </p:tav>
                                          </p:tavLst>
                                        </p:anim>
                                        <p:anim calcmode="lin" valueType="num">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500"/>
                                </p:stCondLst>
                                <p:childTnLst>
                                  <p:par>
                                    <p:cTn id="25" presetID="23" presetClass="entr" presetSubtype="528" fill="hold" nodeType="afterEffect">
                                      <p:stCondLst>
                                        <p:cond delay="0"/>
                                      </p:stCondLst>
                                      <p:childTnLst>
                                        <p:set>
                                          <p:cBhvr>
                                            <p:cTn id="26" dur="1" fill="hold">
                                              <p:stCondLst>
                                                <p:cond delay="0"/>
                                              </p:stCondLst>
                                            </p:cTn>
                                            <p:tgtEl>
                                              <p:spTgt spid="132"/>
                                            </p:tgtEl>
                                            <p:attrNameLst>
                                              <p:attrName>style.visibility</p:attrName>
                                            </p:attrNameLst>
                                          </p:cBhvr>
                                          <p:to>
                                            <p:strVal val="visible"/>
                                          </p:to>
                                        </p:set>
                                        <p:anim calcmode="lin" valueType="num">
                                          <p:cBhvr>
                                            <p:cTn id="27" dur="500" fill="hold"/>
                                            <p:tgtEl>
                                              <p:spTgt spid="132"/>
                                            </p:tgtEl>
                                            <p:attrNameLst>
                                              <p:attrName>ppt_w</p:attrName>
                                            </p:attrNameLst>
                                          </p:cBhvr>
                                          <p:tavLst>
                                            <p:tav tm="0">
                                              <p:val>
                                                <p:fltVal val="0"/>
                                              </p:val>
                                            </p:tav>
                                            <p:tav tm="100000">
                                              <p:val>
                                                <p:strVal val="#ppt_w"/>
                                              </p:val>
                                            </p:tav>
                                          </p:tavLst>
                                        </p:anim>
                                        <p:anim calcmode="lin" valueType="num">
                                          <p:cBhvr>
                                            <p:cTn id="28" dur="500" fill="hold"/>
                                            <p:tgtEl>
                                              <p:spTgt spid="132"/>
                                            </p:tgtEl>
                                            <p:attrNameLst>
                                              <p:attrName>ppt_h</p:attrName>
                                            </p:attrNameLst>
                                          </p:cBhvr>
                                          <p:tavLst>
                                            <p:tav tm="0">
                                              <p:val>
                                                <p:fltVal val="0"/>
                                              </p:val>
                                            </p:tav>
                                            <p:tav tm="100000">
                                              <p:val>
                                                <p:strVal val="#ppt_h"/>
                                              </p:val>
                                            </p:tav>
                                          </p:tavLst>
                                        </p:anim>
                                        <p:anim calcmode="lin" valueType="num">
                                          <p:cBhvr>
                                            <p:cTn id="29" dur="500" fill="hold"/>
                                            <p:tgtEl>
                                              <p:spTgt spid="132"/>
                                            </p:tgtEl>
                                            <p:attrNameLst>
                                              <p:attrName>ppt_x</p:attrName>
                                            </p:attrNameLst>
                                          </p:cBhvr>
                                          <p:tavLst>
                                            <p:tav tm="0">
                                              <p:val>
                                                <p:fltVal val="0.5"/>
                                              </p:val>
                                            </p:tav>
                                            <p:tav tm="100000">
                                              <p:val>
                                                <p:strVal val="#ppt_x"/>
                                              </p:val>
                                            </p:tav>
                                          </p:tavLst>
                                        </p:anim>
                                        <p:anim calcmode="lin" valueType="num">
                                          <p:cBhvr>
                                            <p:cTn id="30" dur="500" fill="hold"/>
                                            <p:tgtEl>
                                              <p:spTgt spid="132"/>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139"/>
                                            </p:tgtEl>
                                            <p:attrNameLst>
                                              <p:attrName>style.visibility</p:attrName>
                                            </p:attrNameLst>
                                          </p:cBhvr>
                                          <p:to>
                                            <p:strVal val="visible"/>
                                          </p:to>
                                        </p:set>
                                        <p:anim calcmode="lin" valueType="num">
                                          <p:cBhvr>
                                            <p:cTn id="33" dur="500" fill="hold"/>
                                            <p:tgtEl>
                                              <p:spTgt spid="139"/>
                                            </p:tgtEl>
                                            <p:attrNameLst>
                                              <p:attrName>ppt_w</p:attrName>
                                            </p:attrNameLst>
                                          </p:cBhvr>
                                          <p:tavLst>
                                            <p:tav tm="0">
                                              <p:val>
                                                <p:fltVal val="0"/>
                                              </p:val>
                                            </p:tav>
                                            <p:tav tm="100000">
                                              <p:val>
                                                <p:strVal val="#ppt_w"/>
                                              </p:val>
                                            </p:tav>
                                          </p:tavLst>
                                        </p:anim>
                                        <p:anim calcmode="lin" valueType="num">
                                          <p:cBhvr>
                                            <p:cTn id="34" dur="500" fill="hold"/>
                                            <p:tgtEl>
                                              <p:spTgt spid="139"/>
                                            </p:tgtEl>
                                            <p:attrNameLst>
                                              <p:attrName>ppt_h</p:attrName>
                                            </p:attrNameLst>
                                          </p:cBhvr>
                                          <p:tavLst>
                                            <p:tav tm="0">
                                              <p:val>
                                                <p:fltVal val="0"/>
                                              </p:val>
                                            </p:tav>
                                            <p:tav tm="100000">
                                              <p:val>
                                                <p:strVal val="#ppt_h"/>
                                              </p:val>
                                            </p:tav>
                                          </p:tavLst>
                                        </p:anim>
                                        <p:anim calcmode="lin" valueType="num">
                                          <p:cBhvr>
                                            <p:cTn id="35" dur="500" fill="hold"/>
                                            <p:tgtEl>
                                              <p:spTgt spid="139"/>
                                            </p:tgtEl>
                                            <p:attrNameLst>
                                              <p:attrName>ppt_x</p:attrName>
                                            </p:attrNameLst>
                                          </p:cBhvr>
                                          <p:tavLst>
                                            <p:tav tm="0">
                                              <p:val>
                                                <p:fltVal val="0.5"/>
                                              </p:val>
                                            </p:tav>
                                            <p:tav tm="100000">
                                              <p:val>
                                                <p:strVal val="#ppt_x"/>
                                              </p:val>
                                            </p:tav>
                                          </p:tavLst>
                                        </p:anim>
                                        <p:anim calcmode="lin" valueType="num">
                                          <p:cBhvr>
                                            <p:cTn id="36" dur="500" fill="hold"/>
                                            <p:tgtEl>
                                              <p:spTgt spid="139"/>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142"/>
                                            </p:tgtEl>
                                            <p:attrNameLst>
                                              <p:attrName>style.visibility</p:attrName>
                                            </p:attrNameLst>
                                          </p:cBhvr>
                                          <p:to>
                                            <p:strVal val="visible"/>
                                          </p:to>
                                        </p:set>
                                        <p:anim calcmode="lin" valueType="num">
                                          <p:cBhvr>
                                            <p:cTn id="39" dur="500" fill="hold"/>
                                            <p:tgtEl>
                                              <p:spTgt spid="142"/>
                                            </p:tgtEl>
                                            <p:attrNameLst>
                                              <p:attrName>ppt_w</p:attrName>
                                            </p:attrNameLst>
                                          </p:cBhvr>
                                          <p:tavLst>
                                            <p:tav tm="0">
                                              <p:val>
                                                <p:fltVal val="0"/>
                                              </p:val>
                                            </p:tav>
                                            <p:tav tm="100000">
                                              <p:val>
                                                <p:strVal val="#ppt_w"/>
                                              </p:val>
                                            </p:tav>
                                          </p:tavLst>
                                        </p:anim>
                                        <p:anim calcmode="lin" valueType="num">
                                          <p:cBhvr>
                                            <p:cTn id="40" dur="500" fill="hold"/>
                                            <p:tgtEl>
                                              <p:spTgt spid="142"/>
                                            </p:tgtEl>
                                            <p:attrNameLst>
                                              <p:attrName>ppt_h</p:attrName>
                                            </p:attrNameLst>
                                          </p:cBhvr>
                                          <p:tavLst>
                                            <p:tav tm="0">
                                              <p:val>
                                                <p:fltVal val="0"/>
                                              </p:val>
                                            </p:tav>
                                            <p:tav tm="100000">
                                              <p:val>
                                                <p:strVal val="#ppt_h"/>
                                              </p:val>
                                            </p:tav>
                                          </p:tavLst>
                                        </p:anim>
                                        <p:anim calcmode="lin" valueType="num">
                                          <p:cBhvr>
                                            <p:cTn id="41" dur="500" fill="hold"/>
                                            <p:tgtEl>
                                              <p:spTgt spid="142"/>
                                            </p:tgtEl>
                                            <p:attrNameLst>
                                              <p:attrName>ppt_x</p:attrName>
                                            </p:attrNameLst>
                                          </p:cBhvr>
                                          <p:tavLst>
                                            <p:tav tm="0">
                                              <p:val>
                                                <p:fltVal val="0.5"/>
                                              </p:val>
                                            </p:tav>
                                            <p:tav tm="100000">
                                              <p:val>
                                                <p:strVal val="#ppt_x"/>
                                              </p:val>
                                            </p:tav>
                                          </p:tavLst>
                                        </p:anim>
                                        <p:anim calcmode="lin" valueType="num">
                                          <p:cBhvr>
                                            <p:cTn id="42" dur="500" fill="hold"/>
                                            <p:tgtEl>
                                              <p:spTgt spid="142"/>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25"/>
                                            </p:tgtEl>
                                            <p:attrNameLst>
                                              <p:attrName>style.visibility</p:attrName>
                                            </p:attrNameLst>
                                          </p:cBhvr>
                                          <p:to>
                                            <p:strVal val="visible"/>
                                          </p:to>
                                        </p:set>
                                        <p:anim calcmode="lin" valueType="num">
                                          <p:cBhvr>
                                            <p:cTn id="45" dur="500" fill="hold"/>
                                            <p:tgtEl>
                                              <p:spTgt spid="225"/>
                                            </p:tgtEl>
                                            <p:attrNameLst>
                                              <p:attrName>ppt_w</p:attrName>
                                            </p:attrNameLst>
                                          </p:cBhvr>
                                          <p:tavLst>
                                            <p:tav tm="0">
                                              <p:val>
                                                <p:fltVal val="0"/>
                                              </p:val>
                                            </p:tav>
                                            <p:tav tm="100000">
                                              <p:val>
                                                <p:strVal val="#ppt_w"/>
                                              </p:val>
                                            </p:tav>
                                          </p:tavLst>
                                        </p:anim>
                                        <p:anim calcmode="lin" valueType="num">
                                          <p:cBhvr>
                                            <p:cTn id="46" dur="500" fill="hold"/>
                                            <p:tgtEl>
                                              <p:spTgt spid="225"/>
                                            </p:tgtEl>
                                            <p:attrNameLst>
                                              <p:attrName>ppt_h</p:attrName>
                                            </p:attrNameLst>
                                          </p:cBhvr>
                                          <p:tavLst>
                                            <p:tav tm="0">
                                              <p:val>
                                                <p:fltVal val="0"/>
                                              </p:val>
                                            </p:tav>
                                            <p:tav tm="100000">
                                              <p:val>
                                                <p:strVal val="#ppt_h"/>
                                              </p:val>
                                            </p:tav>
                                          </p:tavLst>
                                        </p:anim>
                                        <p:anim calcmode="lin" valueType="num">
                                          <p:cBhvr>
                                            <p:cTn id="47" dur="500" fill="hold"/>
                                            <p:tgtEl>
                                              <p:spTgt spid="225"/>
                                            </p:tgtEl>
                                            <p:attrNameLst>
                                              <p:attrName>ppt_x</p:attrName>
                                            </p:attrNameLst>
                                          </p:cBhvr>
                                          <p:tavLst>
                                            <p:tav tm="0">
                                              <p:val>
                                                <p:fltVal val="0.5"/>
                                              </p:val>
                                            </p:tav>
                                            <p:tav tm="100000">
                                              <p:val>
                                                <p:strVal val="#ppt_x"/>
                                              </p:val>
                                            </p:tav>
                                          </p:tavLst>
                                        </p:anim>
                                        <p:anim calcmode="lin" valueType="num">
                                          <p:cBhvr>
                                            <p:cTn id="48" dur="500" fill="hold"/>
                                            <p:tgtEl>
                                              <p:spTgt spid="225"/>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228"/>
                                            </p:tgtEl>
                                            <p:attrNameLst>
                                              <p:attrName>style.visibility</p:attrName>
                                            </p:attrNameLst>
                                          </p:cBhvr>
                                          <p:to>
                                            <p:strVal val="visible"/>
                                          </p:to>
                                        </p:set>
                                        <p:anim calcmode="lin" valueType="num">
                                          <p:cBhvr>
                                            <p:cTn id="51" dur="500" fill="hold"/>
                                            <p:tgtEl>
                                              <p:spTgt spid="228"/>
                                            </p:tgtEl>
                                            <p:attrNameLst>
                                              <p:attrName>ppt_w</p:attrName>
                                            </p:attrNameLst>
                                          </p:cBhvr>
                                          <p:tavLst>
                                            <p:tav tm="0">
                                              <p:val>
                                                <p:fltVal val="0"/>
                                              </p:val>
                                            </p:tav>
                                            <p:tav tm="100000">
                                              <p:val>
                                                <p:strVal val="#ppt_w"/>
                                              </p:val>
                                            </p:tav>
                                          </p:tavLst>
                                        </p:anim>
                                        <p:anim calcmode="lin" valueType="num">
                                          <p:cBhvr>
                                            <p:cTn id="52" dur="500" fill="hold"/>
                                            <p:tgtEl>
                                              <p:spTgt spid="228"/>
                                            </p:tgtEl>
                                            <p:attrNameLst>
                                              <p:attrName>ppt_h</p:attrName>
                                            </p:attrNameLst>
                                          </p:cBhvr>
                                          <p:tavLst>
                                            <p:tav tm="0">
                                              <p:val>
                                                <p:fltVal val="0"/>
                                              </p:val>
                                            </p:tav>
                                            <p:tav tm="100000">
                                              <p:val>
                                                <p:strVal val="#ppt_h"/>
                                              </p:val>
                                            </p:tav>
                                          </p:tavLst>
                                        </p:anim>
                                        <p:anim calcmode="lin" valueType="num">
                                          <p:cBhvr>
                                            <p:cTn id="53" dur="500" fill="hold"/>
                                            <p:tgtEl>
                                              <p:spTgt spid="228"/>
                                            </p:tgtEl>
                                            <p:attrNameLst>
                                              <p:attrName>ppt_x</p:attrName>
                                            </p:attrNameLst>
                                          </p:cBhvr>
                                          <p:tavLst>
                                            <p:tav tm="0">
                                              <p:val>
                                                <p:fltVal val="0.5"/>
                                              </p:val>
                                            </p:tav>
                                            <p:tav tm="100000">
                                              <p:val>
                                                <p:strVal val="#ppt_x"/>
                                              </p:val>
                                            </p:tav>
                                          </p:tavLst>
                                        </p:anim>
                                        <p:anim calcmode="lin" valueType="num">
                                          <p:cBhvr>
                                            <p:cTn id="54" dur="500" fill="hold"/>
                                            <p:tgtEl>
                                              <p:spTgt spid="228"/>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231"/>
                                            </p:tgtEl>
                                            <p:attrNameLst>
                                              <p:attrName>style.visibility</p:attrName>
                                            </p:attrNameLst>
                                          </p:cBhvr>
                                          <p:to>
                                            <p:strVal val="visible"/>
                                          </p:to>
                                        </p:set>
                                        <p:anim calcmode="lin" valueType="num">
                                          <p:cBhvr>
                                            <p:cTn id="57" dur="500" fill="hold"/>
                                            <p:tgtEl>
                                              <p:spTgt spid="231"/>
                                            </p:tgtEl>
                                            <p:attrNameLst>
                                              <p:attrName>ppt_w</p:attrName>
                                            </p:attrNameLst>
                                          </p:cBhvr>
                                          <p:tavLst>
                                            <p:tav tm="0">
                                              <p:val>
                                                <p:fltVal val="0"/>
                                              </p:val>
                                            </p:tav>
                                            <p:tav tm="100000">
                                              <p:val>
                                                <p:strVal val="#ppt_w"/>
                                              </p:val>
                                            </p:tav>
                                          </p:tavLst>
                                        </p:anim>
                                        <p:anim calcmode="lin" valueType="num">
                                          <p:cBhvr>
                                            <p:cTn id="58" dur="500" fill="hold"/>
                                            <p:tgtEl>
                                              <p:spTgt spid="231"/>
                                            </p:tgtEl>
                                            <p:attrNameLst>
                                              <p:attrName>ppt_h</p:attrName>
                                            </p:attrNameLst>
                                          </p:cBhvr>
                                          <p:tavLst>
                                            <p:tav tm="0">
                                              <p:val>
                                                <p:fltVal val="0"/>
                                              </p:val>
                                            </p:tav>
                                            <p:tav tm="100000">
                                              <p:val>
                                                <p:strVal val="#ppt_h"/>
                                              </p:val>
                                            </p:tav>
                                          </p:tavLst>
                                        </p:anim>
                                        <p:anim calcmode="lin" valueType="num">
                                          <p:cBhvr>
                                            <p:cTn id="59" dur="500" fill="hold"/>
                                            <p:tgtEl>
                                              <p:spTgt spid="231"/>
                                            </p:tgtEl>
                                            <p:attrNameLst>
                                              <p:attrName>ppt_x</p:attrName>
                                            </p:attrNameLst>
                                          </p:cBhvr>
                                          <p:tavLst>
                                            <p:tav tm="0">
                                              <p:val>
                                                <p:fltVal val="0.5"/>
                                              </p:val>
                                            </p:tav>
                                            <p:tav tm="100000">
                                              <p:val>
                                                <p:strVal val="#ppt_x"/>
                                              </p:val>
                                            </p:tav>
                                          </p:tavLst>
                                        </p:anim>
                                        <p:anim calcmode="lin" valueType="num">
                                          <p:cBhvr>
                                            <p:cTn id="60" dur="500" fill="hold"/>
                                            <p:tgtEl>
                                              <p:spTgt spid="231"/>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234"/>
                                            </p:tgtEl>
                                            <p:attrNameLst>
                                              <p:attrName>style.visibility</p:attrName>
                                            </p:attrNameLst>
                                          </p:cBhvr>
                                          <p:to>
                                            <p:strVal val="visible"/>
                                          </p:to>
                                        </p:set>
                                        <p:anim calcmode="lin" valueType="num">
                                          <p:cBhvr>
                                            <p:cTn id="63" dur="500" fill="hold"/>
                                            <p:tgtEl>
                                              <p:spTgt spid="234"/>
                                            </p:tgtEl>
                                            <p:attrNameLst>
                                              <p:attrName>ppt_w</p:attrName>
                                            </p:attrNameLst>
                                          </p:cBhvr>
                                          <p:tavLst>
                                            <p:tav tm="0">
                                              <p:val>
                                                <p:fltVal val="0"/>
                                              </p:val>
                                            </p:tav>
                                            <p:tav tm="100000">
                                              <p:val>
                                                <p:strVal val="#ppt_w"/>
                                              </p:val>
                                            </p:tav>
                                          </p:tavLst>
                                        </p:anim>
                                        <p:anim calcmode="lin" valueType="num">
                                          <p:cBhvr>
                                            <p:cTn id="64" dur="500" fill="hold"/>
                                            <p:tgtEl>
                                              <p:spTgt spid="234"/>
                                            </p:tgtEl>
                                            <p:attrNameLst>
                                              <p:attrName>ppt_h</p:attrName>
                                            </p:attrNameLst>
                                          </p:cBhvr>
                                          <p:tavLst>
                                            <p:tav tm="0">
                                              <p:val>
                                                <p:fltVal val="0"/>
                                              </p:val>
                                            </p:tav>
                                            <p:tav tm="100000">
                                              <p:val>
                                                <p:strVal val="#ppt_h"/>
                                              </p:val>
                                            </p:tav>
                                          </p:tavLst>
                                        </p:anim>
                                        <p:anim calcmode="lin" valueType="num">
                                          <p:cBhvr>
                                            <p:cTn id="65" dur="500" fill="hold"/>
                                            <p:tgtEl>
                                              <p:spTgt spid="234"/>
                                            </p:tgtEl>
                                            <p:attrNameLst>
                                              <p:attrName>ppt_x</p:attrName>
                                            </p:attrNameLst>
                                          </p:cBhvr>
                                          <p:tavLst>
                                            <p:tav tm="0">
                                              <p:val>
                                                <p:fltVal val="0.5"/>
                                              </p:val>
                                            </p:tav>
                                            <p:tav tm="100000">
                                              <p:val>
                                                <p:strVal val="#ppt_x"/>
                                              </p:val>
                                            </p:tav>
                                          </p:tavLst>
                                        </p:anim>
                                        <p:anim calcmode="lin" valueType="num">
                                          <p:cBhvr>
                                            <p:cTn id="66" dur="500" fill="hold"/>
                                            <p:tgtEl>
                                              <p:spTgt spid="234"/>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237"/>
                                            </p:tgtEl>
                                            <p:attrNameLst>
                                              <p:attrName>style.visibility</p:attrName>
                                            </p:attrNameLst>
                                          </p:cBhvr>
                                          <p:to>
                                            <p:strVal val="visible"/>
                                          </p:to>
                                        </p:set>
                                        <p:anim calcmode="lin" valueType="num">
                                          <p:cBhvr>
                                            <p:cTn id="69" dur="500" fill="hold"/>
                                            <p:tgtEl>
                                              <p:spTgt spid="237"/>
                                            </p:tgtEl>
                                            <p:attrNameLst>
                                              <p:attrName>ppt_w</p:attrName>
                                            </p:attrNameLst>
                                          </p:cBhvr>
                                          <p:tavLst>
                                            <p:tav tm="0">
                                              <p:val>
                                                <p:fltVal val="0"/>
                                              </p:val>
                                            </p:tav>
                                            <p:tav tm="100000">
                                              <p:val>
                                                <p:strVal val="#ppt_w"/>
                                              </p:val>
                                            </p:tav>
                                          </p:tavLst>
                                        </p:anim>
                                        <p:anim calcmode="lin" valueType="num">
                                          <p:cBhvr>
                                            <p:cTn id="70" dur="500" fill="hold"/>
                                            <p:tgtEl>
                                              <p:spTgt spid="237"/>
                                            </p:tgtEl>
                                            <p:attrNameLst>
                                              <p:attrName>ppt_h</p:attrName>
                                            </p:attrNameLst>
                                          </p:cBhvr>
                                          <p:tavLst>
                                            <p:tav tm="0">
                                              <p:val>
                                                <p:fltVal val="0"/>
                                              </p:val>
                                            </p:tav>
                                            <p:tav tm="100000">
                                              <p:val>
                                                <p:strVal val="#ppt_h"/>
                                              </p:val>
                                            </p:tav>
                                          </p:tavLst>
                                        </p:anim>
                                        <p:anim calcmode="lin" valueType="num">
                                          <p:cBhvr>
                                            <p:cTn id="71" dur="500" fill="hold"/>
                                            <p:tgtEl>
                                              <p:spTgt spid="237"/>
                                            </p:tgtEl>
                                            <p:attrNameLst>
                                              <p:attrName>ppt_x</p:attrName>
                                            </p:attrNameLst>
                                          </p:cBhvr>
                                          <p:tavLst>
                                            <p:tav tm="0">
                                              <p:val>
                                                <p:fltVal val="0.5"/>
                                              </p:val>
                                            </p:tav>
                                            <p:tav tm="100000">
                                              <p:val>
                                                <p:strVal val="#ppt_x"/>
                                              </p:val>
                                            </p:tav>
                                          </p:tavLst>
                                        </p:anim>
                                        <p:anim calcmode="lin" valueType="num">
                                          <p:cBhvr>
                                            <p:cTn id="72" dur="500" fill="hold"/>
                                            <p:tgtEl>
                                              <p:spTgt spid="237"/>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240"/>
                                            </p:tgtEl>
                                            <p:attrNameLst>
                                              <p:attrName>style.visibility</p:attrName>
                                            </p:attrNameLst>
                                          </p:cBhvr>
                                          <p:to>
                                            <p:strVal val="visible"/>
                                          </p:to>
                                        </p:set>
                                        <p:anim calcmode="lin" valueType="num">
                                          <p:cBhvr>
                                            <p:cTn id="75" dur="500" fill="hold"/>
                                            <p:tgtEl>
                                              <p:spTgt spid="240"/>
                                            </p:tgtEl>
                                            <p:attrNameLst>
                                              <p:attrName>ppt_w</p:attrName>
                                            </p:attrNameLst>
                                          </p:cBhvr>
                                          <p:tavLst>
                                            <p:tav tm="0">
                                              <p:val>
                                                <p:fltVal val="0"/>
                                              </p:val>
                                            </p:tav>
                                            <p:tav tm="100000">
                                              <p:val>
                                                <p:strVal val="#ppt_w"/>
                                              </p:val>
                                            </p:tav>
                                          </p:tavLst>
                                        </p:anim>
                                        <p:anim calcmode="lin" valueType="num">
                                          <p:cBhvr>
                                            <p:cTn id="76" dur="500" fill="hold"/>
                                            <p:tgtEl>
                                              <p:spTgt spid="240"/>
                                            </p:tgtEl>
                                            <p:attrNameLst>
                                              <p:attrName>ppt_h</p:attrName>
                                            </p:attrNameLst>
                                          </p:cBhvr>
                                          <p:tavLst>
                                            <p:tav tm="0">
                                              <p:val>
                                                <p:fltVal val="0"/>
                                              </p:val>
                                            </p:tav>
                                            <p:tav tm="100000">
                                              <p:val>
                                                <p:strVal val="#ppt_h"/>
                                              </p:val>
                                            </p:tav>
                                          </p:tavLst>
                                        </p:anim>
                                        <p:anim calcmode="lin" valueType="num">
                                          <p:cBhvr>
                                            <p:cTn id="77" dur="500" fill="hold"/>
                                            <p:tgtEl>
                                              <p:spTgt spid="240"/>
                                            </p:tgtEl>
                                            <p:attrNameLst>
                                              <p:attrName>ppt_x</p:attrName>
                                            </p:attrNameLst>
                                          </p:cBhvr>
                                          <p:tavLst>
                                            <p:tav tm="0">
                                              <p:val>
                                                <p:fltVal val="0.5"/>
                                              </p:val>
                                            </p:tav>
                                            <p:tav tm="100000">
                                              <p:val>
                                                <p:strVal val="#ppt_x"/>
                                              </p:val>
                                            </p:tav>
                                          </p:tavLst>
                                        </p:anim>
                                        <p:anim calcmode="lin" valueType="num">
                                          <p:cBhvr>
                                            <p:cTn id="78" dur="500" fill="hold"/>
                                            <p:tgtEl>
                                              <p:spTgt spid="240"/>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243"/>
                                            </p:tgtEl>
                                            <p:attrNameLst>
                                              <p:attrName>style.visibility</p:attrName>
                                            </p:attrNameLst>
                                          </p:cBhvr>
                                          <p:to>
                                            <p:strVal val="visible"/>
                                          </p:to>
                                        </p:set>
                                        <p:anim calcmode="lin" valueType="num">
                                          <p:cBhvr>
                                            <p:cTn id="81" dur="500" fill="hold"/>
                                            <p:tgtEl>
                                              <p:spTgt spid="243"/>
                                            </p:tgtEl>
                                            <p:attrNameLst>
                                              <p:attrName>ppt_w</p:attrName>
                                            </p:attrNameLst>
                                          </p:cBhvr>
                                          <p:tavLst>
                                            <p:tav tm="0">
                                              <p:val>
                                                <p:fltVal val="0"/>
                                              </p:val>
                                            </p:tav>
                                            <p:tav tm="100000">
                                              <p:val>
                                                <p:strVal val="#ppt_w"/>
                                              </p:val>
                                            </p:tav>
                                          </p:tavLst>
                                        </p:anim>
                                        <p:anim calcmode="lin" valueType="num">
                                          <p:cBhvr>
                                            <p:cTn id="82" dur="500" fill="hold"/>
                                            <p:tgtEl>
                                              <p:spTgt spid="243"/>
                                            </p:tgtEl>
                                            <p:attrNameLst>
                                              <p:attrName>ppt_h</p:attrName>
                                            </p:attrNameLst>
                                          </p:cBhvr>
                                          <p:tavLst>
                                            <p:tav tm="0">
                                              <p:val>
                                                <p:fltVal val="0"/>
                                              </p:val>
                                            </p:tav>
                                            <p:tav tm="100000">
                                              <p:val>
                                                <p:strVal val="#ppt_h"/>
                                              </p:val>
                                            </p:tav>
                                          </p:tavLst>
                                        </p:anim>
                                        <p:anim calcmode="lin" valueType="num">
                                          <p:cBhvr>
                                            <p:cTn id="83" dur="500" fill="hold"/>
                                            <p:tgtEl>
                                              <p:spTgt spid="243"/>
                                            </p:tgtEl>
                                            <p:attrNameLst>
                                              <p:attrName>ppt_x</p:attrName>
                                            </p:attrNameLst>
                                          </p:cBhvr>
                                          <p:tavLst>
                                            <p:tav tm="0">
                                              <p:val>
                                                <p:fltVal val="0.5"/>
                                              </p:val>
                                            </p:tav>
                                            <p:tav tm="100000">
                                              <p:val>
                                                <p:strVal val="#ppt_x"/>
                                              </p:val>
                                            </p:tav>
                                          </p:tavLst>
                                        </p:anim>
                                        <p:anim calcmode="lin" valueType="num">
                                          <p:cBhvr>
                                            <p:cTn id="84" dur="500" fill="hold"/>
                                            <p:tgtEl>
                                              <p:spTgt spid="243"/>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246"/>
                                            </p:tgtEl>
                                            <p:attrNameLst>
                                              <p:attrName>style.visibility</p:attrName>
                                            </p:attrNameLst>
                                          </p:cBhvr>
                                          <p:to>
                                            <p:strVal val="visible"/>
                                          </p:to>
                                        </p:set>
                                        <p:anim calcmode="lin" valueType="num">
                                          <p:cBhvr>
                                            <p:cTn id="87" dur="500" fill="hold"/>
                                            <p:tgtEl>
                                              <p:spTgt spid="246"/>
                                            </p:tgtEl>
                                            <p:attrNameLst>
                                              <p:attrName>ppt_w</p:attrName>
                                            </p:attrNameLst>
                                          </p:cBhvr>
                                          <p:tavLst>
                                            <p:tav tm="0">
                                              <p:val>
                                                <p:fltVal val="0"/>
                                              </p:val>
                                            </p:tav>
                                            <p:tav tm="100000">
                                              <p:val>
                                                <p:strVal val="#ppt_w"/>
                                              </p:val>
                                            </p:tav>
                                          </p:tavLst>
                                        </p:anim>
                                        <p:anim calcmode="lin" valueType="num">
                                          <p:cBhvr>
                                            <p:cTn id="88" dur="500" fill="hold"/>
                                            <p:tgtEl>
                                              <p:spTgt spid="246"/>
                                            </p:tgtEl>
                                            <p:attrNameLst>
                                              <p:attrName>ppt_h</p:attrName>
                                            </p:attrNameLst>
                                          </p:cBhvr>
                                          <p:tavLst>
                                            <p:tav tm="0">
                                              <p:val>
                                                <p:fltVal val="0"/>
                                              </p:val>
                                            </p:tav>
                                            <p:tav tm="100000">
                                              <p:val>
                                                <p:strVal val="#ppt_h"/>
                                              </p:val>
                                            </p:tav>
                                          </p:tavLst>
                                        </p:anim>
                                        <p:anim calcmode="lin" valueType="num">
                                          <p:cBhvr>
                                            <p:cTn id="89" dur="500" fill="hold"/>
                                            <p:tgtEl>
                                              <p:spTgt spid="246"/>
                                            </p:tgtEl>
                                            <p:attrNameLst>
                                              <p:attrName>ppt_x</p:attrName>
                                            </p:attrNameLst>
                                          </p:cBhvr>
                                          <p:tavLst>
                                            <p:tav tm="0">
                                              <p:val>
                                                <p:fltVal val="0.5"/>
                                              </p:val>
                                            </p:tav>
                                            <p:tav tm="100000">
                                              <p:val>
                                                <p:strVal val="#ppt_x"/>
                                              </p:val>
                                            </p:tav>
                                          </p:tavLst>
                                        </p:anim>
                                        <p:anim calcmode="lin" valueType="num">
                                          <p:cBhvr>
                                            <p:cTn id="90" dur="500" fill="hold"/>
                                            <p:tgtEl>
                                              <p:spTgt spid="246"/>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249"/>
                                            </p:tgtEl>
                                            <p:attrNameLst>
                                              <p:attrName>style.visibility</p:attrName>
                                            </p:attrNameLst>
                                          </p:cBhvr>
                                          <p:to>
                                            <p:strVal val="visible"/>
                                          </p:to>
                                        </p:set>
                                        <p:anim calcmode="lin" valueType="num">
                                          <p:cBhvr>
                                            <p:cTn id="93" dur="500" fill="hold"/>
                                            <p:tgtEl>
                                              <p:spTgt spid="249"/>
                                            </p:tgtEl>
                                            <p:attrNameLst>
                                              <p:attrName>ppt_w</p:attrName>
                                            </p:attrNameLst>
                                          </p:cBhvr>
                                          <p:tavLst>
                                            <p:tav tm="0">
                                              <p:val>
                                                <p:fltVal val="0"/>
                                              </p:val>
                                            </p:tav>
                                            <p:tav tm="100000">
                                              <p:val>
                                                <p:strVal val="#ppt_w"/>
                                              </p:val>
                                            </p:tav>
                                          </p:tavLst>
                                        </p:anim>
                                        <p:anim calcmode="lin" valueType="num">
                                          <p:cBhvr>
                                            <p:cTn id="94" dur="500" fill="hold"/>
                                            <p:tgtEl>
                                              <p:spTgt spid="249"/>
                                            </p:tgtEl>
                                            <p:attrNameLst>
                                              <p:attrName>ppt_h</p:attrName>
                                            </p:attrNameLst>
                                          </p:cBhvr>
                                          <p:tavLst>
                                            <p:tav tm="0">
                                              <p:val>
                                                <p:fltVal val="0"/>
                                              </p:val>
                                            </p:tav>
                                            <p:tav tm="100000">
                                              <p:val>
                                                <p:strVal val="#ppt_h"/>
                                              </p:val>
                                            </p:tav>
                                          </p:tavLst>
                                        </p:anim>
                                        <p:anim calcmode="lin" valueType="num">
                                          <p:cBhvr>
                                            <p:cTn id="95" dur="500" fill="hold"/>
                                            <p:tgtEl>
                                              <p:spTgt spid="249"/>
                                            </p:tgtEl>
                                            <p:attrNameLst>
                                              <p:attrName>ppt_x</p:attrName>
                                            </p:attrNameLst>
                                          </p:cBhvr>
                                          <p:tavLst>
                                            <p:tav tm="0">
                                              <p:val>
                                                <p:fltVal val="0.5"/>
                                              </p:val>
                                            </p:tav>
                                            <p:tav tm="100000">
                                              <p:val>
                                                <p:strVal val="#ppt_x"/>
                                              </p:val>
                                            </p:tav>
                                          </p:tavLst>
                                        </p:anim>
                                        <p:anim calcmode="lin" valueType="num">
                                          <p:cBhvr>
                                            <p:cTn id="96" dur="500" fill="hold"/>
                                            <p:tgtEl>
                                              <p:spTgt spid="249"/>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252"/>
                                            </p:tgtEl>
                                            <p:attrNameLst>
                                              <p:attrName>style.visibility</p:attrName>
                                            </p:attrNameLst>
                                          </p:cBhvr>
                                          <p:to>
                                            <p:strVal val="visible"/>
                                          </p:to>
                                        </p:set>
                                        <p:anim calcmode="lin" valueType="num">
                                          <p:cBhvr>
                                            <p:cTn id="99" dur="500" fill="hold"/>
                                            <p:tgtEl>
                                              <p:spTgt spid="252"/>
                                            </p:tgtEl>
                                            <p:attrNameLst>
                                              <p:attrName>ppt_w</p:attrName>
                                            </p:attrNameLst>
                                          </p:cBhvr>
                                          <p:tavLst>
                                            <p:tav tm="0">
                                              <p:val>
                                                <p:fltVal val="0"/>
                                              </p:val>
                                            </p:tav>
                                            <p:tav tm="100000">
                                              <p:val>
                                                <p:strVal val="#ppt_w"/>
                                              </p:val>
                                            </p:tav>
                                          </p:tavLst>
                                        </p:anim>
                                        <p:anim calcmode="lin" valueType="num">
                                          <p:cBhvr>
                                            <p:cTn id="100" dur="500" fill="hold"/>
                                            <p:tgtEl>
                                              <p:spTgt spid="252"/>
                                            </p:tgtEl>
                                            <p:attrNameLst>
                                              <p:attrName>ppt_h</p:attrName>
                                            </p:attrNameLst>
                                          </p:cBhvr>
                                          <p:tavLst>
                                            <p:tav tm="0">
                                              <p:val>
                                                <p:fltVal val="0"/>
                                              </p:val>
                                            </p:tav>
                                            <p:tav tm="100000">
                                              <p:val>
                                                <p:strVal val="#ppt_h"/>
                                              </p:val>
                                            </p:tav>
                                          </p:tavLst>
                                        </p:anim>
                                        <p:anim calcmode="lin" valueType="num">
                                          <p:cBhvr>
                                            <p:cTn id="101" dur="500" fill="hold"/>
                                            <p:tgtEl>
                                              <p:spTgt spid="252"/>
                                            </p:tgtEl>
                                            <p:attrNameLst>
                                              <p:attrName>ppt_x</p:attrName>
                                            </p:attrNameLst>
                                          </p:cBhvr>
                                          <p:tavLst>
                                            <p:tav tm="0">
                                              <p:val>
                                                <p:fltVal val="0.5"/>
                                              </p:val>
                                            </p:tav>
                                            <p:tav tm="100000">
                                              <p:val>
                                                <p:strVal val="#ppt_x"/>
                                              </p:val>
                                            </p:tav>
                                          </p:tavLst>
                                        </p:anim>
                                        <p:anim calcmode="lin" valueType="num">
                                          <p:cBhvr>
                                            <p:cTn id="102" dur="500" fill="hold"/>
                                            <p:tgtEl>
                                              <p:spTgt spid="252"/>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32"/>
                                            </p:tgtEl>
                                          </p:cBhvr>
                                        </p:animEffect>
                                        <p:animScale>
                                          <p:cBhvr>
                                            <p:cTn id="105" dur="250" autoRev="1" fill="hold"/>
                                            <p:tgtEl>
                                              <p:spTgt spid="132"/>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237"/>
                                            </p:tgtEl>
                                          </p:cBhvr>
                                        </p:animEffect>
                                        <p:animScale>
                                          <p:cBhvr>
                                            <p:cTn id="108" dur="250" autoRev="1" fill="hold"/>
                                            <p:tgtEl>
                                              <p:spTgt spid="237"/>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243"/>
                                            </p:tgtEl>
                                          </p:cBhvr>
                                        </p:animEffect>
                                        <p:animScale>
                                          <p:cBhvr>
                                            <p:cTn id="111" dur="250" autoRev="1" fill="hold"/>
                                            <p:tgtEl>
                                              <p:spTgt spid="243"/>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246"/>
                                            </p:tgtEl>
                                          </p:cBhvr>
                                        </p:animEffect>
                                        <p:animScale>
                                          <p:cBhvr>
                                            <p:cTn id="114" dur="250" autoRev="1" fill="hold"/>
                                            <p:tgtEl>
                                              <p:spTgt spid="246"/>
                                            </p:tgtEl>
                                          </p:cBhvr>
                                          <p:by x="105000" y="105000"/>
                                        </p:animScale>
                                      </p:childTnLst>
                                    </p:cTn>
                                  </p:par>
                                </p:childTnLst>
                              </p:cTn>
                            </p:par>
                            <p:par>
                              <p:cTn id="115" fill="hold">
                                <p:stCondLst>
                                  <p:cond delay="6810"/>
                                </p:stCondLst>
                                <p:childTnLst>
                                  <p:par>
                                    <p:cTn id="116" presetID="10" presetClass="entr" presetSubtype="0" fill="hold" grpId="0" nodeType="afterEffect">
                                      <p:stCondLst>
                                        <p:cond delay="0"/>
                                      </p:stCondLst>
                                      <p:childTnLst>
                                        <p:set>
                                          <p:cBhvr>
                                            <p:cTn id="117" dur="1" fill="hold">
                                              <p:stCondLst>
                                                <p:cond delay="0"/>
                                              </p:stCondLst>
                                            </p:cTn>
                                            <p:tgtEl>
                                              <p:spTgt spid="255"/>
                                            </p:tgtEl>
                                            <p:attrNameLst>
                                              <p:attrName>style.visibility</p:attrName>
                                            </p:attrNameLst>
                                          </p:cBhvr>
                                          <p:to>
                                            <p:strVal val="visible"/>
                                          </p:to>
                                        </p:set>
                                        <p:animEffect transition="in" filter="fade">
                                          <p:cBhvr>
                                            <p:cTn id="118" dur="500"/>
                                            <p:tgtEl>
                                              <p:spTgt spid="255"/>
                                            </p:tgtEl>
                                          </p:cBhvr>
                                        </p:animEffect>
                                      </p:childTnLst>
                                    </p:cTn>
                                  </p:par>
                                </p:childTnLst>
                              </p:cTn>
                            </p:par>
                            <p:par>
                              <p:cTn id="119" fill="hold">
                                <p:stCondLst>
                                  <p:cond delay="7310"/>
                                </p:stCondLst>
                                <p:childTnLst>
                                  <p:par>
                                    <p:cTn id="120" presetID="2" presetClass="entr" presetSubtype="1" fill="hold" nodeType="afterEffect">
                                      <p:stCondLst>
                                        <p:cond delay="0"/>
                                      </p:stCondLst>
                                      <p:childTnLst>
                                        <p:set>
                                          <p:cBhvr>
                                            <p:cTn id="121" dur="1" fill="hold">
                                              <p:stCondLst>
                                                <p:cond delay="0"/>
                                              </p:stCondLst>
                                            </p:cTn>
                                            <p:tgtEl>
                                              <p:spTgt spid="138"/>
                                            </p:tgtEl>
                                            <p:attrNameLst>
                                              <p:attrName>style.visibility</p:attrName>
                                            </p:attrNameLst>
                                          </p:cBhvr>
                                          <p:to>
                                            <p:strVal val="visible"/>
                                          </p:to>
                                        </p:set>
                                        <p:anim calcmode="lin" valueType="num">
                                          <p:cBhvr additive="base">
                                            <p:cTn id="122" dur="500" fill="hold"/>
                                            <p:tgtEl>
                                              <p:spTgt spid="138"/>
                                            </p:tgtEl>
                                            <p:attrNameLst>
                                              <p:attrName>ppt_x</p:attrName>
                                            </p:attrNameLst>
                                          </p:cBhvr>
                                          <p:tavLst>
                                            <p:tav tm="0">
                                              <p:val>
                                                <p:strVal val="#ppt_x"/>
                                              </p:val>
                                            </p:tav>
                                            <p:tav tm="100000">
                                              <p:val>
                                                <p:strVal val="#ppt_x"/>
                                              </p:val>
                                            </p:tav>
                                          </p:tavLst>
                                        </p:anim>
                                        <p:anim calcmode="lin" valueType="num">
                                          <p:cBhvr additive="base">
                                            <p:cTn id="123" dur="500" fill="hold"/>
                                            <p:tgtEl>
                                              <p:spTgt spid="138"/>
                                            </p:tgtEl>
                                            <p:attrNameLst>
                                              <p:attrName>ppt_y</p:attrName>
                                            </p:attrNameLst>
                                          </p:cBhvr>
                                          <p:tavLst>
                                            <p:tav tm="0">
                                              <p:val>
                                                <p:strVal val="0-#ppt_h/2"/>
                                              </p:val>
                                            </p:tav>
                                            <p:tav tm="100000">
                                              <p:val>
                                                <p:strVal val="#ppt_y"/>
                                              </p:val>
                                            </p:tav>
                                          </p:tavLst>
                                        </p:anim>
                                      </p:childTnLst>
                                    </p:cTn>
                                  </p:par>
                                </p:childTnLst>
                              </p:cTn>
                            </p:par>
                            <p:par>
                              <p:cTn id="124" fill="hold">
                                <p:stCondLst>
                                  <p:cond delay="7810"/>
                                </p:stCondLst>
                                <p:childTnLst>
                                  <p:par>
                                    <p:cTn id="125" presetID="45" presetClass="entr" presetSubtype="0" fill="hold" nodeType="afterEffect">
                                      <p:stCondLst>
                                        <p:cond delay="0"/>
                                      </p:stCondLst>
                                      <p:childTnLst>
                                        <p:set>
                                          <p:cBhvr>
                                            <p:cTn id="126" dur="1" fill="hold">
                                              <p:stCondLst>
                                                <p:cond delay="0"/>
                                              </p:stCondLst>
                                            </p:cTn>
                                            <p:tgtEl>
                                              <p:spTgt spid="374"/>
                                            </p:tgtEl>
                                            <p:attrNameLst>
                                              <p:attrName>style.visibility</p:attrName>
                                            </p:attrNameLst>
                                          </p:cBhvr>
                                          <p:to>
                                            <p:strVal val="visible"/>
                                          </p:to>
                                        </p:set>
                                        <p:animEffect transition="in" filter="fade">
                                          <p:cBhvr>
                                            <p:cTn id="127" dur="500"/>
                                            <p:tgtEl>
                                              <p:spTgt spid="374"/>
                                            </p:tgtEl>
                                          </p:cBhvr>
                                        </p:animEffect>
                                        <p:anim calcmode="lin" valueType="num">
                                          <p:cBhvr>
                                            <p:cTn id="128" dur="500" fill="hold"/>
                                            <p:tgtEl>
                                              <p:spTgt spid="374"/>
                                            </p:tgtEl>
                                            <p:attrNameLst>
                                              <p:attrName>ppt_w</p:attrName>
                                            </p:attrNameLst>
                                          </p:cBhvr>
                                          <p:tavLst>
                                            <p:tav tm="0" fmla="#ppt_w*sin(2.5*pi*$)">
                                              <p:val>
                                                <p:fltVal val="0"/>
                                              </p:val>
                                            </p:tav>
                                            <p:tav tm="100000">
                                              <p:val>
                                                <p:fltVal val="1"/>
                                              </p:val>
                                            </p:tav>
                                          </p:tavLst>
                                        </p:anim>
                                        <p:anim calcmode="lin" valueType="num">
                                          <p:cBhvr>
                                            <p:cTn id="129" dur="500" fill="hold"/>
                                            <p:tgtEl>
                                              <p:spTgt spid="374"/>
                                            </p:tgtEl>
                                            <p:attrNameLst>
                                              <p:attrName>ppt_h</p:attrName>
                                            </p:attrNameLst>
                                          </p:cBhvr>
                                          <p:tavLst>
                                            <p:tav tm="0">
                                              <p:val>
                                                <p:strVal val="#ppt_h"/>
                                              </p:val>
                                            </p:tav>
                                            <p:tav tm="100000">
                                              <p:val>
                                                <p:strVal val="#ppt_h"/>
                                              </p:val>
                                            </p:tav>
                                          </p:tavLst>
                                        </p:anim>
                                      </p:childTnLst>
                                    </p:cTn>
                                  </p:par>
                                  <p:par>
                                    <p:cTn id="130" presetID="45" presetClass="entr" presetSubtype="0" fill="hold" grpId="0" nodeType="withEffect">
                                      <p:stCondLst>
                                        <p:cond delay="250"/>
                                      </p:stCondLst>
                                      <p:childTnLst>
                                        <p:set>
                                          <p:cBhvr>
                                            <p:cTn id="131" dur="1" fill="hold">
                                              <p:stCondLst>
                                                <p:cond delay="0"/>
                                              </p:stCondLst>
                                            </p:cTn>
                                            <p:tgtEl>
                                              <p:spTgt spid="390"/>
                                            </p:tgtEl>
                                            <p:attrNameLst>
                                              <p:attrName>style.visibility</p:attrName>
                                            </p:attrNameLst>
                                          </p:cBhvr>
                                          <p:to>
                                            <p:strVal val="visible"/>
                                          </p:to>
                                        </p:set>
                                        <p:animEffect transition="in" filter="fade">
                                          <p:cBhvr>
                                            <p:cTn id="132" dur="500"/>
                                            <p:tgtEl>
                                              <p:spTgt spid="390"/>
                                            </p:tgtEl>
                                          </p:cBhvr>
                                        </p:animEffect>
                                        <p:anim calcmode="lin" valueType="num">
                                          <p:cBhvr>
                                            <p:cTn id="133" dur="500" fill="hold"/>
                                            <p:tgtEl>
                                              <p:spTgt spid="390"/>
                                            </p:tgtEl>
                                            <p:attrNameLst>
                                              <p:attrName>ppt_w</p:attrName>
                                            </p:attrNameLst>
                                          </p:cBhvr>
                                          <p:tavLst>
                                            <p:tav tm="0" fmla="#ppt_w*sin(2.5*pi*$)">
                                              <p:val>
                                                <p:fltVal val="0"/>
                                              </p:val>
                                            </p:tav>
                                            <p:tav tm="100000">
                                              <p:val>
                                                <p:fltVal val="1"/>
                                              </p:val>
                                            </p:tav>
                                          </p:tavLst>
                                        </p:anim>
                                        <p:anim calcmode="lin" valueType="num">
                                          <p:cBhvr>
                                            <p:cTn id="134" dur="500" fill="hold"/>
                                            <p:tgtEl>
                                              <p:spTgt spid="390"/>
                                            </p:tgtEl>
                                            <p:attrNameLst>
                                              <p:attrName>ppt_h</p:attrName>
                                            </p:attrNameLst>
                                          </p:cBhvr>
                                          <p:tavLst>
                                            <p:tav tm="0">
                                              <p:val>
                                                <p:strVal val="#ppt_h"/>
                                              </p:val>
                                            </p:tav>
                                            <p:tav tm="100000">
                                              <p:val>
                                                <p:strVal val="#ppt_h"/>
                                              </p:val>
                                            </p:tav>
                                          </p:tavLst>
                                        </p:anim>
                                      </p:childTnLst>
                                    </p:cTn>
                                  </p:par>
                                  <p:par>
                                    <p:cTn id="135" presetID="23" presetClass="entr" presetSubtype="16" fill="hold" nodeType="withEffect">
                                      <p:stCondLst>
                                        <p:cond delay="600"/>
                                      </p:stCondLst>
                                      <p:childTnLst>
                                        <p:set>
                                          <p:cBhvr>
                                            <p:cTn id="136" dur="1" fill="hold">
                                              <p:stCondLst>
                                                <p:cond delay="0"/>
                                              </p:stCondLst>
                                            </p:cTn>
                                            <p:tgtEl>
                                              <p:spTgt spid="398"/>
                                            </p:tgtEl>
                                            <p:attrNameLst>
                                              <p:attrName>style.visibility</p:attrName>
                                            </p:attrNameLst>
                                          </p:cBhvr>
                                          <p:to>
                                            <p:strVal val="visible"/>
                                          </p:to>
                                        </p:set>
                                        <p:anim calcmode="lin" valueType="num">
                                          <p:cBhvr>
                                            <p:cTn id="137" dur="500" fill="hold"/>
                                            <p:tgtEl>
                                              <p:spTgt spid="398"/>
                                            </p:tgtEl>
                                            <p:attrNameLst>
                                              <p:attrName>ppt_w</p:attrName>
                                            </p:attrNameLst>
                                          </p:cBhvr>
                                          <p:tavLst>
                                            <p:tav tm="0">
                                              <p:val>
                                                <p:fltVal val="0"/>
                                              </p:val>
                                            </p:tav>
                                            <p:tav tm="100000">
                                              <p:val>
                                                <p:strVal val="#ppt_w"/>
                                              </p:val>
                                            </p:tav>
                                          </p:tavLst>
                                        </p:anim>
                                        <p:anim calcmode="lin" valueType="num">
                                          <p:cBhvr>
                                            <p:cTn id="138" dur="500" fill="hold"/>
                                            <p:tgtEl>
                                              <p:spTgt spid="398"/>
                                            </p:tgtEl>
                                            <p:attrNameLst>
                                              <p:attrName>ppt_h</p:attrName>
                                            </p:attrNameLst>
                                          </p:cBhvr>
                                          <p:tavLst>
                                            <p:tav tm="0">
                                              <p:val>
                                                <p:fltVal val="0"/>
                                              </p:val>
                                            </p:tav>
                                            <p:tav tm="100000">
                                              <p:val>
                                                <p:strVal val="#ppt_h"/>
                                              </p:val>
                                            </p:tav>
                                          </p:tavLst>
                                        </p:anim>
                                      </p:childTnLst>
                                    </p:cTn>
                                  </p:par>
                                  <p:par>
                                    <p:cTn id="139" presetID="10" presetClass="entr" presetSubtype="0" fill="hold" grpId="0" nodeType="withEffect">
                                      <p:stCondLst>
                                        <p:cond delay="600"/>
                                      </p:stCondLst>
                                      <p:iterate type="lt">
                                        <p:tmPct val="15385"/>
                                      </p:iterate>
                                      <p:childTnLst>
                                        <p:set>
                                          <p:cBhvr>
                                            <p:cTn id="140" dur="1" fill="hold">
                                              <p:stCondLst>
                                                <p:cond delay="0"/>
                                              </p:stCondLst>
                                            </p:cTn>
                                            <p:tgtEl>
                                              <p:spTgt spid="167"/>
                                            </p:tgtEl>
                                            <p:attrNameLst>
                                              <p:attrName>style.visibility</p:attrName>
                                            </p:attrNameLst>
                                          </p:cBhvr>
                                          <p:to>
                                            <p:strVal val="visible"/>
                                          </p:to>
                                        </p:set>
                                        <p:animEffect transition="in" filter="fade">
                                          <p:cBhvr>
                                            <p:cTn id="141" dur="300"/>
                                            <p:tgtEl>
                                              <p:spTgt spid="167"/>
                                            </p:tgtEl>
                                          </p:cBhvr>
                                        </p:animEffect>
                                      </p:childTnLst>
                                    </p:cTn>
                                  </p:par>
                                  <p:par>
                                    <p:cTn id="142" presetID="6" presetClass="emph" presetSubtype="0" autoRev="1" fill="hold" nodeType="withEffect">
                                      <p:stCondLst>
                                        <p:cond delay="1100"/>
                                      </p:stCondLst>
                                      <p:childTnLst>
                                        <p:animScale>
                                          <p:cBhvr>
                                            <p:cTn id="143" dur="150" fill="hold"/>
                                            <p:tgtEl>
                                              <p:spTgt spid="398"/>
                                            </p:tgtEl>
                                          </p:cBhvr>
                                          <p:by x="110000" y="110000"/>
                                        </p:animScale>
                                      </p:childTnLst>
                                    </p:cTn>
                                  </p:par>
                                  <p:par>
                                    <p:cTn id="144" presetID="23" presetClass="entr" presetSubtype="16" fill="hold" nodeType="withEffect">
                                      <p:stCondLst>
                                        <p:cond delay="600"/>
                                      </p:stCondLst>
                                      <p:childTnLst>
                                        <p:set>
                                          <p:cBhvr>
                                            <p:cTn id="145" dur="1" fill="hold">
                                              <p:stCondLst>
                                                <p:cond delay="0"/>
                                              </p:stCondLst>
                                            </p:cTn>
                                            <p:tgtEl>
                                              <p:spTgt spid="391"/>
                                            </p:tgtEl>
                                            <p:attrNameLst>
                                              <p:attrName>style.visibility</p:attrName>
                                            </p:attrNameLst>
                                          </p:cBhvr>
                                          <p:to>
                                            <p:strVal val="visible"/>
                                          </p:to>
                                        </p:set>
                                        <p:anim calcmode="lin" valueType="num">
                                          <p:cBhvr>
                                            <p:cTn id="146" dur="500" fill="hold"/>
                                            <p:tgtEl>
                                              <p:spTgt spid="391"/>
                                            </p:tgtEl>
                                            <p:attrNameLst>
                                              <p:attrName>ppt_w</p:attrName>
                                            </p:attrNameLst>
                                          </p:cBhvr>
                                          <p:tavLst>
                                            <p:tav tm="0">
                                              <p:val>
                                                <p:fltVal val="0"/>
                                              </p:val>
                                            </p:tav>
                                            <p:tav tm="100000">
                                              <p:val>
                                                <p:strVal val="#ppt_w"/>
                                              </p:val>
                                            </p:tav>
                                          </p:tavLst>
                                        </p:anim>
                                        <p:anim calcmode="lin" valueType="num">
                                          <p:cBhvr>
                                            <p:cTn id="147" dur="500" fill="hold"/>
                                            <p:tgtEl>
                                              <p:spTgt spid="391"/>
                                            </p:tgtEl>
                                            <p:attrNameLst>
                                              <p:attrName>ppt_h</p:attrName>
                                            </p:attrNameLst>
                                          </p:cBhvr>
                                          <p:tavLst>
                                            <p:tav tm="0">
                                              <p:val>
                                                <p:fltVal val="0"/>
                                              </p:val>
                                            </p:tav>
                                            <p:tav tm="100000">
                                              <p:val>
                                                <p:strVal val="#ppt_h"/>
                                              </p:val>
                                            </p:tav>
                                          </p:tavLst>
                                        </p:anim>
                                      </p:childTnLst>
                                    </p:cTn>
                                  </p:par>
                                  <p:par>
                                    <p:cTn id="148" presetID="6" presetClass="emph" presetSubtype="0" autoRev="1" fill="hold" nodeType="withEffect">
                                      <p:stCondLst>
                                        <p:cond delay="1100"/>
                                      </p:stCondLst>
                                      <p:childTnLst>
                                        <p:animScale>
                                          <p:cBhvr>
                                            <p:cTn id="149" dur="150" fill="hold"/>
                                            <p:tgtEl>
                                              <p:spTgt spid="391"/>
                                            </p:tgtEl>
                                          </p:cBhvr>
                                          <p:by x="110000" y="110000"/>
                                        </p:animScale>
                                      </p:childTnLst>
                                    </p:cTn>
                                  </p:par>
                                  <p:par>
                                    <p:cTn id="150" presetID="23" presetClass="entr" presetSubtype="16" fill="hold" grpId="0" nodeType="withEffect">
                                      <p:stCondLst>
                                        <p:cond delay="700"/>
                                      </p:stCondLst>
                                      <p:childTnLst>
                                        <p:set>
                                          <p:cBhvr>
                                            <p:cTn id="151" dur="1" fill="hold">
                                              <p:stCondLst>
                                                <p:cond delay="0"/>
                                              </p:stCondLst>
                                            </p:cTn>
                                            <p:tgtEl>
                                              <p:spTgt spid="397"/>
                                            </p:tgtEl>
                                            <p:attrNameLst>
                                              <p:attrName>style.visibility</p:attrName>
                                            </p:attrNameLst>
                                          </p:cBhvr>
                                          <p:to>
                                            <p:strVal val="visible"/>
                                          </p:to>
                                        </p:set>
                                        <p:anim calcmode="lin" valueType="num">
                                          <p:cBhvr>
                                            <p:cTn id="152" dur="500" fill="hold"/>
                                            <p:tgtEl>
                                              <p:spTgt spid="397"/>
                                            </p:tgtEl>
                                            <p:attrNameLst>
                                              <p:attrName>ppt_w</p:attrName>
                                            </p:attrNameLst>
                                          </p:cBhvr>
                                          <p:tavLst>
                                            <p:tav tm="0">
                                              <p:val>
                                                <p:fltVal val="0"/>
                                              </p:val>
                                            </p:tav>
                                            <p:tav tm="100000">
                                              <p:val>
                                                <p:strVal val="#ppt_w"/>
                                              </p:val>
                                            </p:tav>
                                          </p:tavLst>
                                        </p:anim>
                                        <p:anim calcmode="lin" valueType="num">
                                          <p:cBhvr>
                                            <p:cTn id="153" dur="500" fill="hold"/>
                                            <p:tgtEl>
                                              <p:spTgt spid="397"/>
                                            </p:tgtEl>
                                            <p:attrNameLst>
                                              <p:attrName>ppt_h</p:attrName>
                                            </p:attrNameLst>
                                          </p:cBhvr>
                                          <p:tavLst>
                                            <p:tav tm="0">
                                              <p:val>
                                                <p:fltVal val="0"/>
                                              </p:val>
                                            </p:tav>
                                            <p:tav tm="100000">
                                              <p:val>
                                                <p:strVal val="#ppt_h"/>
                                              </p:val>
                                            </p:tav>
                                          </p:tavLst>
                                        </p:anim>
                                      </p:childTnLst>
                                    </p:cTn>
                                  </p:par>
                                  <p:par>
                                    <p:cTn id="154" presetID="23" presetClass="entr" presetSubtype="16" fill="hold" grpId="0" nodeType="withEffect">
                                      <p:stCondLst>
                                        <p:cond delay="750"/>
                                      </p:stCondLst>
                                      <p:childTnLst>
                                        <p:set>
                                          <p:cBhvr>
                                            <p:cTn id="155" dur="1" fill="hold">
                                              <p:stCondLst>
                                                <p:cond delay="0"/>
                                              </p:stCondLst>
                                            </p:cTn>
                                            <p:tgtEl>
                                              <p:spTgt spid="396"/>
                                            </p:tgtEl>
                                            <p:attrNameLst>
                                              <p:attrName>style.visibility</p:attrName>
                                            </p:attrNameLst>
                                          </p:cBhvr>
                                          <p:to>
                                            <p:strVal val="visible"/>
                                          </p:to>
                                        </p:set>
                                        <p:anim calcmode="lin" valueType="num">
                                          <p:cBhvr>
                                            <p:cTn id="156" dur="500" fill="hold"/>
                                            <p:tgtEl>
                                              <p:spTgt spid="396"/>
                                            </p:tgtEl>
                                            <p:attrNameLst>
                                              <p:attrName>ppt_w</p:attrName>
                                            </p:attrNameLst>
                                          </p:cBhvr>
                                          <p:tavLst>
                                            <p:tav tm="0">
                                              <p:val>
                                                <p:fltVal val="0"/>
                                              </p:val>
                                            </p:tav>
                                            <p:tav tm="100000">
                                              <p:val>
                                                <p:strVal val="#ppt_w"/>
                                              </p:val>
                                            </p:tav>
                                          </p:tavLst>
                                        </p:anim>
                                        <p:anim calcmode="lin" valueType="num">
                                          <p:cBhvr>
                                            <p:cTn id="157" dur="500" fill="hold"/>
                                            <p:tgtEl>
                                              <p:spTgt spid="396"/>
                                            </p:tgtEl>
                                            <p:attrNameLst>
                                              <p:attrName>ppt_h</p:attrName>
                                            </p:attrNameLst>
                                          </p:cBhvr>
                                          <p:tavLst>
                                            <p:tav tm="0">
                                              <p:val>
                                                <p:fltVal val="0"/>
                                              </p:val>
                                            </p:tav>
                                            <p:tav tm="100000">
                                              <p:val>
                                                <p:strVal val="#ppt_h"/>
                                              </p:val>
                                            </p:tav>
                                          </p:tavLst>
                                        </p:anim>
                                      </p:childTnLst>
                                    </p:cTn>
                                  </p:par>
                                  <p:par>
                                    <p:cTn id="158" presetID="6" presetClass="emph" presetSubtype="0" autoRev="1" fill="hold" grpId="1" nodeType="withEffect">
                                      <p:stCondLst>
                                        <p:cond delay="1200"/>
                                      </p:stCondLst>
                                      <p:childTnLst>
                                        <p:animScale>
                                          <p:cBhvr>
                                            <p:cTn id="159" dur="150" fill="hold"/>
                                            <p:tgtEl>
                                              <p:spTgt spid="397"/>
                                            </p:tgtEl>
                                          </p:cBhvr>
                                          <p:by x="110000" y="110000"/>
                                        </p:animScale>
                                      </p:childTnLst>
                                    </p:cTn>
                                  </p:par>
                                  <p:par>
                                    <p:cTn id="160" presetID="6" presetClass="emph" presetSubtype="0" autoRev="1" fill="hold" grpId="1" nodeType="withEffect">
                                      <p:stCondLst>
                                        <p:cond delay="1250"/>
                                      </p:stCondLst>
                                      <p:childTnLst>
                                        <p:animScale>
                                          <p:cBhvr>
                                            <p:cTn id="161" dur="150" fill="hold"/>
                                            <p:tgtEl>
                                              <p:spTgt spid="396"/>
                                            </p:tgtEl>
                                          </p:cBhvr>
                                          <p:by x="110000" y="110000"/>
                                        </p:animScale>
                                      </p:childTnLst>
                                    </p:cTn>
                                  </p:par>
                                  <p:par>
                                    <p:cTn id="162" presetID="8" presetClass="emph" presetSubtype="0" repeatCount="indefinite" fill="hold" nodeType="withEffect">
                                      <p:stCondLst>
                                        <p:cond delay="1500"/>
                                      </p:stCondLst>
                                      <p:childTnLst>
                                        <p:animRot by="21600000">
                                          <p:cBhvr>
                                            <p:cTn id="163" dur="2000" fill="hold"/>
                                            <p:tgtEl>
                                              <p:spTgt spid="398"/>
                                            </p:tgtEl>
                                            <p:attrNameLst>
                                              <p:attrName>r</p:attrName>
                                            </p:attrNameLst>
                                          </p:cBhvr>
                                        </p:animRot>
                                      </p:childTnLst>
                                    </p:cTn>
                                  </p:par>
                                  <p:par>
                                    <p:cTn id="164" presetID="8" presetClass="emph" presetSubtype="0" repeatCount="indefinite" fill="hold" nodeType="withEffect">
                                      <p:stCondLst>
                                        <p:cond delay="1500"/>
                                      </p:stCondLst>
                                      <p:childTnLst>
                                        <p:animRot by="21600000">
                                          <p:cBhvr>
                                            <p:cTn id="165" dur="2000" fill="hold"/>
                                            <p:tgtEl>
                                              <p:spTgt spid="391"/>
                                            </p:tgtEl>
                                            <p:attrNameLst>
                                              <p:attrName>r</p:attrName>
                                            </p:attrNameLst>
                                          </p:cBhvr>
                                        </p:animRot>
                                      </p:childTnLst>
                                    </p:cTn>
                                  </p:par>
                                  <p:par>
                                    <p:cTn id="166" presetID="8" presetClass="emph" presetSubtype="0" repeatCount="indefinite" fill="hold" grpId="2" nodeType="withEffect">
                                      <p:stCondLst>
                                        <p:cond delay="1500"/>
                                      </p:stCondLst>
                                      <p:childTnLst>
                                        <p:animRot by="21600000">
                                          <p:cBhvr>
                                            <p:cTn id="167" dur="2000" fill="hold"/>
                                            <p:tgtEl>
                                              <p:spTgt spid="397"/>
                                            </p:tgtEl>
                                            <p:attrNameLst>
                                              <p:attrName>r</p:attrName>
                                            </p:attrNameLst>
                                          </p:cBhvr>
                                        </p:animRot>
                                      </p:childTnLst>
                                    </p:cTn>
                                  </p:par>
                                  <p:par>
                                    <p:cTn id="168" presetID="8" presetClass="emph" presetSubtype="0" repeatCount="indefinite" fill="hold" grpId="2" nodeType="withEffect">
                                      <p:stCondLst>
                                        <p:cond delay="1500"/>
                                      </p:stCondLst>
                                      <p:childTnLst>
                                        <p:animRot by="-21600000">
                                          <p:cBhvr>
                                            <p:cTn id="169" dur="2000" fill="hold"/>
                                            <p:tgtEl>
                                              <p:spTgt spid="396"/>
                                            </p:tgtEl>
                                            <p:attrNameLst>
                                              <p:attrName>r</p:attrName>
                                            </p:attrNameLst>
                                          </p:cBhvr>
                                        </p:animRot>
                                      </p:childTnLst>
                                    </p:cTn>
                                  </p:par>
                                  <p:par>
                                    <p:cTn id="170" presetID="23" presetClass="entr" presetSubtype="16" fill="hold" nodeType="withEffect">
                                      <p:stCondLst>
                                        <p:cond delay="2000"/>
                                      </p:stCondLst>
                                      <p:childTnLst>
                                        <p:set>
                                          <p:cBhvr>
                                            <p:cTn id="171" dur="1" fill="hold">
                                              <p:stCondLst>
                                                <p:cond delay="0"/>
                                              </p:stCondLst>
                                            </p:cTn>
                                            <p:tgtEl>
                                              <p:spTgt spid="377"/>
                                            </p:tgtEl>
                                            <p:attrNameLst>
                                              <p:attrName>style.visibility</p:attrName>
                                            </p:attrNameLst>
                                          </p:cBhvr>
                                          <p:to>
                                            <p:strVal val="visible"/>
                                          </p:to>
                                        </p:set>
                                        <p:anim calcmode="lin" valueType="num">
                                          <p:cBhvr>
                                            <p:cTn id="172" dur="250" fill="hold"/>
                                            <p:tgtEl>
                                              <p:spTgt spid="377"/>
                                            </p:tgtEl>
                                            <p:attrNameLst>
                                              <p:attrName>ppt_w</p:attrName>
                                            </p:attrNameLst>
                                          </p:cBhvr>
                                          <p:tavLst>
                                            <p:tav tm="0">
                                              <p:val>
                                                <p:fltVal val="0"/>
                                              </p:val>
                                            </p:tav>
                                            <p:tav tm="100000">
                                              <p:val>
                                                <p:strVal val="#ppt_w"/>
                                              </p:val>
                                            </p:tav>
                                          </p:tavLst>
                                        </p:anim>
                                        <p:anim calcmode="lin" valueType="num">
                                          <p:cBhvr>
                                            <p:cTn id="173" dur="250" fill="hold"/>
                                            <p:tgtEl>
                                              <p:spTgt spid="377"/>
                                            </p:tgtEl>
                                            <p:attrNameLst>
                                              <p:attrName>ppt_h</p:attrName>
                                            </p:attrNameLst>
                                          </p:cBhvr>
                                          <p:tavLst>
                                            <p:tav tm="0">
                                              <p:val>
                                                <p:fltVal val="0"/>
                                              </p:val>
                                            </p:tav>
                                            <p:tav tm="100000">
                                              <p:val>
                                                <p:strVal val="#ppt_h"/>
                                              </p:val>
                                            </p:tav>
                                          </p:tavLst>
                                        </p:anim>
                                      </p:childTnLst>
                                    </p:cTn>
                                  </p:par>
                                  <p:par>
                                    <p:cTn id="174" presetID="6" presetClass="emph" presetSubtype="0" autoRev="1" fill="hold" nodeType="withEffect">
                                      <p:stCondLst>
                                        <p:cond delay="2250"/>
                                      </p:stCondLst>
                                      <p:childTnLst>
                                        <p:animScale>
                                          <p:cBhvr>
                                            <p:cTn id="175" dur="150" fill="hold"/>
                                            <p:tgtEl>
                                              <p:spTgt spid="377"/>
                                            </p:tgtEl>
                                          </p:cBhvr>
                                          <p:by x="110000" y="110000"/>
                                        </p:animScale>
                                      </p:childTnLst>
                                    </p:cTn>
                                  </p:par>
                                  <p:par>
                                    <p:cTn id="176" presetID="23" presetClass="entr" presetSubtype="16" fill="hold" grpId="0" nodeType="withEffect">
                                      <p:stCondLst>
                                        <p:cond delay="2500"/>
                                      </p:stCondLst>
                                      <p:childTnLst>
                                        <p:set>
                                          <p:cBhvr>
                                            <p:cTn id="177" dur="1" fill="hold">
                                              <p:stCondLst>
                                                <p:cond delay="0"/>
                                              </p:stCondLst>
                                            </p:cTn>
                                            <p:tgtEl>
                                              <p:spTgt spid="168"/>
                                            </p:tgtEl>
                                            <p:attrNameLst>
                                              <p:attrName>style.visibility</p:attrName>
                                            </p:attrNameLst>
                                          </p:cBhvr>
                                          <p:to>
                                            <p:strVal val="visible"/>
                                          </p:to>
                                        </p:set>
                                        <p:anim calcmode="lin" valueType="num">
                                          <p:cBhvr>
                                            <p:cTn id="178" dur="250" fill="hold"/>
                                            <p:tgtEl>
                                              <p:spTgt spid="168"/>
                                            </p:tgtEl>
                                            <p:attrNameLst>
                                              <p:attrName>ppt_w</p:attrName>
                                            </p:attrNameLst>
                                          </p:cBhvr>
                                          <p:tavLst>
                                            <p:tav tm="0">
                                              <p:val>
                                                <p:fltVal val="0"/>
                                              </p:val>
                                            </p:tav>
                                            <p:tav tm="100000">
                                              <p:val>
                                                <p:strVal val="#ppt_w"/>
                                              </p:val>
                                            </p:tav>
                                          </p:tavLst>
                                        </p:anim>
                                        <p:anim calcmode="lin" valueType="num">
                                          <p:cBhvr>
                                            <p:cTn id="179" dur="250" fill="hold"/>
                                            <p:tgtEl>
                                              <p:spTgt spid="168"/>
                                            </p:tgtEl>
                                            <p:attrNameLst>
                                              <p:attrName>ppt_h</p:attrName>
                                            </p:attrNameLst>
                                          </p:cBhvr>
                                          <p:tavLst>
                                            <p:tav tm="0">
                                              <p:val>
                                                <p:fltVal val="0"/>
                                              </p:val>
                                            </p:tav>
                                            <p:tav tm="100000">
                                              <p:val>
                                                <p:strVal val="#ppt_h"/>
                                              </p:val>
                                            </p:tav>
                                          </p:tavLst>
                                        </p:anim>
                                      </p:childTnLst>
                                    </p:cTn>
                                  </p:par>
                                  <p:par>
                                    <p:cTn id="180" presetID="6" presetClass="emph" presetSubtype="0" autoRev="1" fill="hold" grpId="1" nodeType="withEffect">
                                      <p:stCondLst>
                                        <p:cond delay="2750"/>
                                      </p:stCondLst>
                                      <p:childTnLst>
                                        <p:animScale>
                                          <p:cBhvr>
                                            <p:cTn id="181" dur="150" fill="hold"/>
                                            <p:tgtEl>
                                              <p:spTgt spid="168"/>
                                            </p:tgtEl>
                                          </p:cBhvr>
                                          <p:by x="110000" y="110000"/>
                                        </p:animScale>
                                      </p:childTnLst>
                                    </p:cTn>
                                  </p:par>
                                  <p:par>
                                    <p:cTn id="182" presetID="23" presetClass="entr" presetSubtype="16" fill="hold" grpId="0" nodeType="withEffect">
                                      <p:stCondLst>
                                        <p:cond delay="2550"/>
                                      </p:stCondLst>
                                      <p:childTnLst>
                                        <p:set>
                                          <p:cBhvr>
                                            <p:cTn id="183" dur="1" fill="hold">
                                              <p:stCondLst>
                                                <p:cond delay="0"/>
                                              </p:stCondLst>
                                            </p:cTn>
                                            <p:tgtEl>
                                              <p:spTgt spid="201"/>
                                            </p:tgtEl>
                                            <p:attrNameLst>
                                              <p:attrName>style.visibility</p:attrName>
                                            </p:attrNameLst>
                                          </p:cBhvr>
                                          <p:to>
                                            <p:strVal val="visible"/>
                                          </p:to>
                                        </p:set>
                                        <p:anim calcmode="lin" valueType="num">
                                          <p:cBhvr>
                                            <p:cTn id="184" dur="250" fill="hold"/>
                                            <p:tgtEl>
                                              <p:spTgt spid="201"/>
                                            </p:tgtEl>
                                            <p:attrNameLst>
                                              <p:attrName>ppt_w</p:attrName>
                                            </p:attrNameLst>
                                          </p:cBhvr>
                                          <p:tavLst>
                                            <p:tav tm="0">
                                              <p:val>
                                                <p:fltVal val="0"/>
                                              </p:val>
                                            </p:tav>
                                            <p:tav tm="100000">
                                              <p:val>
                                                <p:strVal val="#ppt_w"/>
                                              </p:val>
                                            </p:tav>
                                          </p:tavLst>
                                        </p:anim>
                                        <p:anim calcmode="lin" valueType="num">
                                          <p:cBhvr>
                                            <p:cTn id="185" dur="250" fill="hold"/>
                                            <p:tgtEl>
                                              <p:spTgt spid="201"/>
                                            </p:tgtEl>
                                            <p:attrNameLst>
                                              <p:attrName>ppt_h</p:attrName>
                                            </p:attrNameLst>
                                          </p:cBhvr>
                                          <p:tavLst>
                                            <p:tav tm="0">
                                              <p:val>
                                                <p:fltVal val="0"/>
                                              </p:val>
                                            </p:tav>
                                            <p:tav tm="100000">
                                              <p:val>
                                                <p:strVal val="#ppt_h"/>
                                              </p:val>
                                            </p:tav>
                                          </p:tavLst>
                                        </p:anim>
                                      </p:childTnLst>
                                    </p:cTn>
                                  </p:par>
                                  <p:par>
                                    <p:cTn id="186" presetID="6" presetClass="emph" presetSubtype="0" autoRev="1" fill="hold" grpId="1" nodeType="withEffect">
                                      <p:stCondLst>
                                        <p:cond delay="2800"/>
                                      </p:stCondLst>
                                      <p:childTnLst>
                                        <p:animScale>
                                          <p:cBhvr>
                                            <p:cTn id="187" dur="150" fill="hold"/>
                                            <p:tgtEl>
                                              <p:spTgt spid="201"/>
                                            </p:tgtEl>
                                          </p:cBhvr>
                                          <p:by x="110000" y="110000"/>
                                        </p:animScale>
                                      </p:childTnLst>
                                    </p:cTn>
                                  </p:par>
                                  <p:par>
                                    <p:cTn id="188" presetID="23" presetClass="entr" presetSubtype="16" fill="hold" nodeType="withEffect">
                                      <p:stCondLst>
                                        <p:cond delay="2500"/>
                                      </p:stCondLst>
                                      <p:childTnLst>
                                        <p:set>
                                          <p:cBhvr>
                                            <p:cTn id="189" dur="1" fill="hold">
                                              <p:stCondLst>
                                                <p:cond delay="0"/>
                                              </p:stCondLst>
                                            </p:cTn>
                                            <p:tgtEl>
                                              <p:spTgt spid="287"/>
                                            </p:tgtEl>
                                            <p:attrNameLst>
                                              <p:attrName>style.visibility</p:attrName>
                                            </p:attrNameLst>
                                          </p:cBhvr>
                                          <p:to>
                                            <p:strVal val="visible"/>
                                          </p:to>
                                        </p:set>
                                        <p:anim calcmode="lin" valueType="num">
                                          <p:cBhvr>
                                            <p:cTn id="190" dur="250" fill="hold"/>
                                            <p:tgtEl>
                                              <p:spTgt spid="287"/>
                                            </p:tgtEl>
                                            <p:attrNameLst>
                                              <p:attrName>ppt_w</p:attrName>
                                            </p:attrNameLst>
                                          </p:cBhvr>
                                          <p:tavLst>
                                            <p:tav tm="0">
                                              <p:val>
                                                <p:fltVal val="0"/>
                                              </p:val>
                                            </p:tav>
                                            <p:tav tm="100000">
                                              <p:val>
                                                <p:strVal val="#ppt_w"/>
                                              </p:val>
                                            </p:tav>
                                          </p:tavLst>
                                        </p:anim>
                                        <p:anim calcmode="lin" valueType="num">
                                          <p:cBhvr>
                                            <p:cTn id="191" dur="250" fill="hold"/>
                                            <p:tgtEl>
                                              <p:spTgt spid="287"/>
                                            </p:tgtEl>
                                            <p:attrNameLst>
                                              <p:attrName>ppt_h</p:attrName>
                                            </p:attrNameLst>
                                          </p:cBhvr>
                                          <p:tavLst>
                                            <p:tav tm="0">
                                              <p:val>
                                                <p:fltVal val="0"/>
                                              </p:val>
                                            </p:tav>
                                            <p:tav tm="100000">
                                              <p:val>
                                                <p:strVal val="#ppt_h"/>
                                              </p:val>
                                            </p:tav>
                                          </p:tavLst>
                                        </p:anim>
                                      </p:childTnLst>
                                    </p:cTn>
                                  </p:par>
                                  <p:par>
                                    <p:cTn id="192" presetID="6" presetClass="emph" presetSubtype="0" autoRev="1" fill="hold" nodeType="withEffect">
                                      <p:stCondLst>
                                        <p:cond delay="2750"/>
                                      </p:stCondLst>
                                      <p:childTnLst>
                                        <p:animScale>
                                          <p:cBhvr>
                                            <p:cTn id="193" dur="150" fill="hold"/>
                                            <p:tgtEl>
                                              <p:spTgt spid="287"/>
                                            </p:tgtEl>
                                          </p:cBhvr>
                                          <p:by x="110000" y="110000"/>
                                        </p:animScale>
                                      </p:childTnLst>
                                    </p:cTn>
                                  </p:par>
                                  <p:par>
                                    <p:cTn id="194" presetID="23" presetClass="entr" presetSubtype="16" fill="hold" nodeType="withEffect">
                                      <p:stCondLst>
                                        <p:cond delay="2600"/>
                                      </p:stCondLst>
                                      <p:childTnLst>
                                        <p:set>
                                          <p:cBhvr>
                                            <p:cTn id="195" dur="1" fill="hold">
                                              <p:stCondLst>
                                                <p:cond delay="0"/>
                                              </p:stCondLst>
                                            </p:cTn>
                                            <p:tgtEl>
                                              <p:spTgt spid="179"/>
                                            </p:tgtEl>
                                            <p:attrNameLst>
                                              <p:attrName>style.visibility</p:attrName>
                                            </p:attrNameLst>
                                          </p:cBhvr>
                                          <p:to>
                                            <p:strVal val="visible"/>
                                          </p:to>
                                        </p:set>
                                        <p:anim calcmode="lin" valueType="num">
                                          <p:cBhvr>
                                            <p:cTn id="196" dur="250" fill="hold"/>
                                            <p:tgtEl>
                                              <p:spTgt spid="179"/>
                                            </p:tgtEl>
                                            <p:attrNameLst>
                                              <p:attrName>ppt_w</p:attrName>
                                            </p:attrNameLst>
                                          </p:cBhvr>
                                          <p:tavLst>
                                            <p:tav tm="0">
                                              <p:val>
                                                <p:fltVal val="0"/>
                                              </p:val>
                                            </p:tav>
                                            <p:tav tm="100000">
                                              <p:val>
                                                <p:strVal val="#ppt_w"/>
                                              </p:val>
                                            </p:tav>
                                          </p:tavLst>
                                        </p:anim>
                                        <p:anim calcmode="lin" valueType="num">
                                          <p:cBhvr>
                                            <p:cTn id="197" dur="250" fill="hold"/>
                                            <p:tgtEl>
                                              <p:spTgt spid="179"/>
                                            </p:tgtEl>
                                            <p:attrNameLst>
                                              <p:attrName>ppt_h</p:attrName>
                                            </p:attrNameLst>
                                          </p:cBhvr>
                                          <p:tavLst>
                                            <p:tav tm="0">
                                              <p:val>
                                                <p:fltVal val="0"/>
                                              </p:val>
                                            </p:tav>
                                            <p:tav tm="100000">
                                              <p:val>
                                                <p:strVal val="#ppt_h"/>
                                              </p:val>
                                            </p:tav>
                                          </p:tavLst>
                                        </p:anim>
                                      </p:childTnLst>
                                    </p:cTn>
                                  </p:par>
                                  <p:par>
                                    <p:cTn id="198" presetID="6" presetClass="emph" presetSubtype="0" autoRev="1" fill="hold" nodeType="withEffect">
                                      <p:stCondLst>
                                        <p:cond delay="2850"/>
                                      </p:stCondLst>
                                      <p:childTnLst>
                                        <p:animScale>
                                          <p:cBhvr>
                                            <p:cTn id="199" dur="150" fill="hold"/>
                                            <p:tgtEl>
                                              <p:spTgt spid="179"/>
                                            </p:tgtEl>
                                          </p:cBhvr>
                                          <p:by x="110000" y="110000"/>
                                        </p:animScale>
                                      </p:childTnLst>
                                    </p:cTn>
                                  </p:par>
                                  <p:par>
                                    <p:cTn id="200" presetID="23" presetClass="entr" presetSubtype="16" fill="hold" nodeType="withEffect">
                                      <p:stCondLst>
                                        <p:cond delay="2550"/>
                                      </p:stCondLst>
                                      <p:childTnLst>
                                        <p:set>
                                          <p:cBhvr>
                                            <p:cTn id="201" dur="1" fill="hold">
                                              <p:stCondLst>
                                                <p:cond delay="0"/>
                                              </p:stCondLst>
                                            </p:cTn>
                                            <p:tgtEl>
                                              <p:spTgt spid="329"/>
                                            </p:tgtEl>
                                            <p:attrNameLst>
                                              <p:attrName>style.visibility</p:attrName>
                                            </p:attrNameLst>
                                          </p:cBhvr>
                                          <p:to>
                                            <p:strVal val="visible"/>
                                          </p:to>
                                        </p:set>
                                        <p:anim calcmode="lin" valueType="num">
                                          <p:cBhvr>
                                            <p:cTn id="202" dur="250" fill="hold"/>
                                            <p:tgtEl>
                                              <p:spTgt spid="329"/>
                                            </p:tgtEl>
                                            <p:attrNameLst>
                                              <p:attrName>ppt_w</p:attrName>
                                            </p:attrNameLst>
                                          </p:cBhvr>
                                          <p:tavLst>
                                            <p:tav tm="0">
                                              <p:val>
                                                <p:fltVal val="0"/>
                                              </p:val>
                                            </p:tav>
                                            <p:tav tm="100000">
                                              <p:val>
                                                <p:strVal val="#ppt_w"/>
                                              </p:val>
                                            </p:tav>
                                          </p:tavLst>
                                        </p:anim>
                                        <p:anim calcmode="lin" valueType="num">
                                          <p:cBhvr>
                                            <p:cTn id="203" dur="250" fill="hold"/>
                                            <p:tgtEl>
                                              <p:spTgt spid="329"/>
                                            </p:tgtEl>
                                            <p:attrNameLst>
                                              <p:attrName>ppt_h</p:attrName>
                                            </p:attrNameLst>
                                          </p:cBhvr>
                                          <p:tavLst>
                                            <p:tav tm="0">
                                              <p:val>
                                                <p:fltVal val="0"/>
                                              </p:val>
                                            </p:tav>
                                            <p:tav tm="100000">
                                              <p:val>
                                                <p:strVal val="#ppt_h"/>
                                              </p:val>
                                            </p:tav>
                                          </p:tavLst>
                                        </p:anim>
                                      </p:childTnLst>
                                    </p:cTn>
                                  </p:par>
                                  <p:par>
                                    <p:cTn id="204" presetID="6" presetClass="emph" presetSubtype="0" autoRev="1" fill="hold" nodeType="withEffect">
                                      <p:stCondLst>
                                        <p:cond delay="2800"/>
                                      </p:stCondLst>
                                      <p:childTnLst>
                                        <p:animScale>
                                          <p:cBhvr>
                                            <p:cTn id="205" dur="150" fill="hold"/>
                                            <p:tgtEl>
                                              <p:spTgt spid="329"/>
                                            </p:tgtEl>
                                          </p:cBhvr>
                                          <p:by x="110000" y="110000"/>
                                        </p:animScale>
                                      </p:childTnLst>
                                    </p:cTn>
                                  </p:par>
                                  <p:par>
                                    <p:cTn id="206" presetID="23" presetClass="entr" presetSubtype="16" fill="hold" nodeType="withEffect">
                                      <p:stCondLst>
                                        <p:cond delay="2600"/>
                                      </p:stCondLst>
                                      <p:childTnLst>
                                        <p:set>
                                          <p:cBhvr>
                                            <p:cTn id="207" dur="1" fill="hold">
                                              <p:stCondLst>
                                                <p:cond delay="0"/>
                                              </p:stCondLst>
                                            </p:cTn>
                                            <p:tgtEl>
                                              <p:spTgt spid="337"/>
                                            </p:tgtEl>
                                            <p:attrNameLst>
                                              <p:attrName>style.visibility</p:attrName>
                                            </p:attrNameLst>
                                          </p:cBhvr>
                                          <p:to>
                                            <p:strVal val="visible"/>
                                          </p:to>
                                        </p:set>
                                        <p:anim calcmode="lin" valueType="num">
                                          <p:cBhvr>
                                            <p:cTn id="208" dur="250" fill="hold"/>
                                            <p:tgtEl>
                                              <p:spTgt spid="337"/>
                                            </p:tgtEl>
                                            <p:attrNameLst>
                                              <p:attrName>ppt_w</p:attrName>
                                            </p:attrNameLst>
                                          </p:cBhvr>
                                          <p:tavLst>
                                            <p:tav tm="0">
                                              <p:val>
                                                <p:fltVal val="0"/>
                                              </p:val>
                                            </p:tav>
                                            <p:tav tm="100000">
                                              <p:val>
                                                <p:strVal val="#ppt_w"/>
                                              </p:val>
                                            </p:tav>
                                          </p:tavLst>
                                        </p:anim>
                                        <p:anim calcmode="lin" valueType="num">
                                          <p:cBhvr>
                                            <p:cTn id="209" dur="250" fill="hold"/>
                                            <p:tgtEl>
                                              <p:spTgt spid="337"/>
                                            </p:tgtEl>
                                            <p:attrNameLst>
                                              <p:attrName>ppt_h</p:attrName>
                                            </p:attrNameLst>
                                          </p:cBhvr>
                                          <p:tavLst>
                                            <p:tav tm="0">
                                              <p:val>
                                                <p:fltVal val="0"/>
                                              </p:val>
                                            </p:tav>
                                            <p:tav tm="100000">
                                              <p:val>
                                                <p:strVal val="#ppt_h"/>
                                              </p:val>
                                            </p:tav>
                                          </p:tavLst>
                                        </p:anim>
                                      </p:childTnLst>
                                    </p:cTn>
                                  </p:par>
                                  <p:par>
                                    <p:cTn id="210" presetID="6" presetClass="emph" presetSubtype="0" autoRev="1" fill="hold" nodeType="withEffect">
                                      <p:stCondLst>
                                        <p:cond delay="2850"/>
                                      </p:stCondLst>
                                      <p:childTnLst>
                                        <p:animScale>
                                          <p:cBhvr>
                                            <p:cTn id="211" dur="150" fill="hold"/>
                                            <p:tgtEl>
                                              <p:spTgt spid="337"/>
                                            </p:tgtEl>
                                          </p:cBhvr>
                                          <p:by x="110000" y="110000"/>
                                        </p:animScale>
                                      </p:childTnLst>
                                    </p:cTn>
                                  </p:par>
                                  <p:par>
                                    <p:cTn id="212" presetID="23" presetClass="entr" presetSubtype="16" fill="hold" grpId="0" nodeType="withEffect">
                                      <p:stCondLst>
                                        <p:cond delay="2500"/>
                                      </p:stCondLst>
                                      <p:childTnLst>
                                        <p:set>
                                          <p:cBhvr>
                                            <p:cTn id="213" dur="1" fill="hold">
                                              <p:stCondLst>
                                                <p:cond delay="0"/>
                                              </p:stCondLst>
                                            </p:cTn>
                                            <p:tgtEl>
                                              <p:spTgt spid="194"/>
                                            </p:tgtEl>
                                            <p:attrNameLst>
                                              <p:attrName>style.visibility</p:attrName>
                                            </p:attrNameLst>
                                          </p:cBhvr>
                                          <p:to>
                                            <p:strVal val="visible"/>
                                          </p:to>
                                        </p:set>
                                        <p:anim calcmode="lin" valueType="num">
                                          <p:cBhvr>
                                            <p:cTn id="214" dur="250" fill="hold"/>
                                            <p:tgtEl>
                                              <p:spTgt spid="194"/>
                                            </p:tgtEl>
                                            <p:attrNameLst>
                                              <p:attrName>ppt_w</p:attrName>
                                            </p:attrNameLst>
                                          </p:cBhvr>
                                          <p:tavLst>
                                            <p:tav tm="0">
                                              <p:val>
                                                <p:fltVal val="0"/>
                                              </p:val>
                                            </p:tav>
                                            <p:tav tm="100000">
                                              <p:val>
                                                <p:strVal val="#ppt_w"/>
                                              </p:val>
                                            </p:tav>
                                          </p:tavLst>
                                        </p:anim>
                                        <p:anim calcmode="lin" valueType="num">
                                          <p:cBhvr>
                                            <p:cTn id="215" dur="250" fill="hold"/>
                                            <p:tgtEl>
                                              <p:spTgt spid="194"/>
                                            </p:tgtEl>
                                            <p:attrNameLst>
                                              <p:attrName>ppt_h</p:attrName>
                                            </p:attrNameLst>
                                          </p:cBhvr>
                                          <p:tavLst>
                                            <p:tav tm="0">
                                              <p:val>
                                                <p:fltVal val="0"/>
                                              </p:val>
                                            </p:tav>
                                            <p:tav tm="100000">
                                              <p:val>
                                                <p:strVal val="#ppt_h"/>
                                              </p:val>
                                            </p:tav>
                                          </p:tavLst>
                                        </p:anim>
                                      </p:childTnLst>
                                    </p:cTn>
                                  </p:par>
                                  <p:par>
                                    <p:cTn id="216" presetID="6" presetClass="emph" presetSubtype="0" autoRev="1" fill="hold" grpId="1" nodeType="withEffect">
                                      <p:stCondLst>
                                        <p:cond delay="2750"/>
                                      </p:stCondLst>
                                      <p:childTnLst>
                                        <p:animScale>
                                          <p:cBhvr>
                                            <p:cTn id="217" dur="150" fill="hold"/>
                                            <p:tgtEl>
                                              <p:spTgt spid="194"/>
                                            </p:tgtEl>
                                          </p:cBhvr>
                                          <p:by x="110000" y="110000"/>
                                        </p:animScale>
                                      </p:childTnLst>
                                    </p:cTn>
                                  </p:par>
                                  <p:par>
                                    <p:cTn id="218" presetID="23" presetClass="entr" presetSubtype="16" fill="hold" nodeType="withEffect">
                                      <p:stCondLst>
                                        <p:cond delay="2500"/>
                                      </p:stCondLst>
                                      <p:childTnLst>
                                        <p:set>
                                          <p:cBhvr>
                                            <p:cTn id="219" dur="1" fill="hold">
                                              <p:stCondLst>
                                                <p:cond delay="0"/>
                                              </p:stCondLst>
                                            </p:cTn>
                                            <p:tgtEl>
                                              <p:spTgt spid="274"/>
                                            </p:tgtEl>
                                            <p:attrNameLst>
                                              <p:attrName>style.visibility</p:attrName>
                                            </p:attrNameLst>
                                          </p:cBhvr>
                                          <p:to>
                                            <p:strVal val="visible"/>
                                          </p:to>
                                        </p:set>
                                        <p:anim calcmode="lin" valueType="num">
                                          <p:cBhvr>
                                            <p:cTn id="220" dur="250" fill="hold"/>
                                            <p:tgtEl>
                                              <p:spTgt spid="274"/>
                                            </p:tgtEl>
                                            <p:attrNameLst>
                                              <p:attrName>ppt_w</p:attrName>
                                            </p:attrNameLst>
                                          </p:cBhvr>
                                          <p:tavLst>
                                            <p:tav tm="0">
                                              <p:val>
                                                <p:fltVal val="0"/>
                                              </p:val>
                                            </p:tav>
                                            <p:tav tm="100000">
                                              <p:val>
                                                <p:strVal val="#ppt_w"/>
                                              </p:val>
                                            </p:tav>
                                          </p:tavLst>
                                        </p:anim>
                                        <p:anim calcmode="lin" valueType="num">
                                          <p:cBhvr>
                                            <p:cTn id="221" dur="250" fill="hold"/>
                                            <p:tgtEl>
                                              <p:spTgt spid="274"/>
                                            </p:tgtEl>
                                            <p:attrNameLst>
                                              <p:attrName>ppt_h</p:attrName>
                                            </p:attrNameLst>
                                          </p:cBhvr>
                                          <p:tavLst>
                                            <p:tav tm="0">
                                              <p:val>
                                                <p:fltVal val="0"/>
                                              </p:val>
                                            </p:tav>
                                            <p:tav tm="100000">
                                              <p:val>
                                                <p:strVal val="#ppt_h"/>
                                              </p:val>
                                            </p:tav>
                                          </p:tavLst>
                                        </p:anim>
                                      </p:childTnLst>
                                    </p:cTn>
                                  </p:par>
                                  <p:par>
                                    <p:cTn id="222" presetID="6" presetClass="emph" presetSubtype="0" autoRev="1" fill="hold" nodeType="withEffect">
                                      <p:stCondLst>
                                        <p:cond delay="2750"/>
                                      </p:stCondLst>
                                      <p:childTnLst>
                                        <p:animScale>
                                          <p:cBhvr>
                                            <p:cTn id="223" dur="150" fill="hold"/>
                                            <p:tgtEl>
                                              <p:spTgt spid="274"/>
                                            </p:tgtEl>
                                          </p:cBhvr>
                                          <p:by x="110000" y="110000"/>
                                        </p:animScale>
                                      </p:childTnLst>
                                    </p:cTn>
                                  </p:par>
                                  <p:par>
                                    <p:cTn id="224" presetID="23" presetClass="entr" presetSubtype="16" fill="hold" nodeType="withEffect">
                                      <p:stCondLst>
                                        <p:cond delay="2700"/>
                                      </p:stCondLst>
                                      <p:childTnLst>
                                        <p:set>
                                          <p:cBhvr>
                                            <p:cTn id="225" dur="1" fill="hold">
                                              <p:stCondLst>
                                                <p:cond delay="0"/>
                                              </p:stCondLst>
                                            </p:cTn>
                                            <p:tgtEl>
                                              <p:spTgt spid="169"/>
                                            </p:tgtEl>
                                            <p:attrNameLst>
                                              <p:attrName>style.visibility</p:attrName>
                                            </p:attrNameLst>
                                          </p:cBhvr>
                                          <p:to>
                                            <p:strVal val="visible"/>
                                          </p:to>
                                        </p:set>
                                        <p:anim calcmode="lin" valueType="num">
                                          <p:cBhvr>
                                            <p:cTn id="226" dur="250" fill="hold"/>
                                            <p:tgtEl>
                                              <p:spTgt spid="169"/>
                                            </p:tgtEl>
                                            <p:attrNameLst>
                                              <p:attrName>ppt_w</p:attrName>
                                            </p:attrNameLst>
                                          </p:cBhvr>
                                          <p:tavLst>
                                            <p:tav tm="0">
                                              <p:val>
                                                <p:fltVal val="0"/>
                                              </p:val>
                                            </p:tav>
                                            <p:tav tm="100000">
                                              <p:val>
                                                <p:strVal val="#ppt_w"/>
                                              </p:val>
                                            </p:tav>
                                          </p:tavLst>
                                        </p:anim>
                                        <p:anim calcmode="lin" valueType="num">
                                          <p:cBhvr>
                                            <p:cTn id="227" dur="250" fill="hold"/>
                                            <p:tgtEl>
                                              <p:spTgt spid="169"/>
                                            </p:tgtEl>
                                            <p:attrNameLst>
                                              <p:attrName>ppt_h</p:attrName>
                                            </p:attrNameLst>
                                          </p:cBhvr>
                                          <p:tavLst>
                                            <p:tav tm="0">
                                              <p:val>
                                                <p:fltVal val="0"/>
                                              </p:val>
                                            </p:tav>
                                            <p:tav tm="100000">
                                              <p:val>
                                                <p:strVal val="#ppt_h"/>
                                              </p:val>
                                            </p:tav>
                                          </p:tavLst>
                                        </p:anim>
                                      </p:childTnLst>
                                    </p:cTn>
                                  </p:par>
                                  <p:par>
                                    <p:cTn id="228" presetID="6" presetClass="emph" presetSubtype="0" autoRev="1" fill="hold" nodeType="withEffect">
                                      <p:stCondLst>
                                        <p:cond delay="2950"/>
                                      </p:stCondLst>
                                      <p:childTnLst>
                                        <p:animScale>
                                          <p:cBhvr>
                                            <p:cTn id="229" dur="150" fill="hold"/>
                                            <p:tgtEl>
                                              <p:spTgt spid="169"/>
                                            </p:tgtEl>
                                          </p:cBhvr>
                                          <p:by x="110000" y="110000"/>
                                        </p:animScale>
                                      </p:childTnLst>
                                    </p:cTn>
                                  </p:par>
                                  <p:par>
                                    <p:cTn id="230" presetID="23" presetClass="entr" presetSubtype="16" fill="hold" grpId="0" nodeType="withEffect">
                                      <p:stCondLst>
                                        <p:cond delay="2000"/>
                                      </p:stCondLst>
                                      <p:childTnLst>
                                        <p:set>
                                          <p:cBhvr>
                                            <p:cTn id="231" dur="1" fill="hold">
                                              <p:stCondLst>
                                                <p:cond delay="0"/>
                                              </p:stCondLst>
                                            </p:cTn>
                                            <p:tgtEl>
                                              <p:spTgt spid="346"/>
                                            </p:tgtEl>
                                            <p:attrNameLst>
                                              <p:attrName>style.visibility</p:attrName>
                                            </p:attrNameLst>
                                          </p:cBhvr>
                                          <p:to>
                                            <p:strVal val="visible"/>
                                          </p:to>
                                        </p:set>
                                        <p:anim calcmode="lin" valueType="num">
                                          <p:cBhvr>
                                            <p:cTn id="232" dur="250" fill="hold"/>
                                            <p:tgtEl>
                                              <p:spTgt spid="346"/>
                                            </p:tgtEl>
                                            <p:attrNameLst>
                                              <p:attrName>ppt_w</p:attrName>
                                            </p:attrNameLst>
                                          </p:cBhvr>
                                          <p:tavLst>
                                            <p:tav tm="0">
                                              <p:val>
                                                <p:fltVal val="0"/>
                                              </p:val>
                                            </p:tav>
                                            <p:tav tm="100000">
                                              <p:val>
                                                <p:strVal val="#ppt_w"/>
                                              </p:val>
                                            </p:tav>
                                          </p:tavLst>
                                        </p:anim>
                                        <p:anim calcmode="lin" valueType="num">
                                          <p:cBhvr>
                                            <p:cTn id="233" dur="250" fill="hold"/>
                                            <p:tgtEl>
                                              <p:spTgt spid="346"/>
                                            </p:tgtEl>
                                            <p:attrNameLst>
                                              <p:attrName>ppt_h</p:attrName>
                                            </p:attrNameLst>
                                          </p:cBhvr>
                                          <p:tavLst>
                                            <p:tav tm="0">
                                              <p:val>
                                                <p:fltVal val="0"/>
                                              </p:val>
                                            </p:tav>
                                            <p:tav tm="100000">
                                              <p:val>
                                                <p:strVal val="#ppt_h"/>
                                              </p:val>
                                            </p:tav>
                                          </p:tavLst>
                                        </p:anim>
                                      </p:childTnLst>
                                    </p:cTn>
                                  </p:par>
                                  <p:par>
                                    <p:cTn id="234" presetID="6" presetClass="emph" presetSubtype="0" autoRev="1" fill="hold" grpId="1" nodeType="withEffect">
                                      <p:stCondLst>
                                        <p:cond delay="2250"/>
                                      </p:stCondLst>
                                      <p:childTnLst>
                                        <p:animScale>
                                          <p:cBhvr>
                                            <p:cTn id="235" dur="150" fill="hold"/>
                                            <p:tgtEl>
                                              <p:spTgt spid="346"/>
                                            </p:tgtEl>
                                          </p:cBhvr>
                                          <p:by x="110000" y="110000"/>
                                        </p:animScale>
                                      </p:childTnLst>
                                    </p:cTn>
                                  </p:par>
                                  <p:par>
                                    <p:cTn id="236" presetID="23" presetClass="entr" presetSubtype="16" fill="hold" nodeType="withEffect">
                                      <p:stCondLst>
                                        <p:cond delay="2500"/>
                                      </p:stCondLst>
                                      <p:childTnLst>
                                        <p:set>
                                          <p:cBhvr>
                                            <p:cTn id="237" dur="1" fill="hold">
                                              <p:stCondLst>
                                                <p:cond delay="0"/>
                                              </p:stCondLst>
                                            </p:cTn>
                                            <p:tgtEl>
                                              <p:spTgt spid="195"/>
                                            </p:tgtEl>
                                            <p:attrNameLst>
                                              <p:attrName>style.visibility</p:attrName>
                                            </p:attrNameLst>
                                          </p:cBhvr>
                                          <p:to>
                                            <p:strVal val="visible"/>
                                          </p:to>
                                        </p:set>
                                        <p:anim calcmode="lin" valueType="num">
                                          <p:cBhvr>
                                            <p:cTn id="238" dur="250" fill="hold"/>
                                            <p:tgtEl>
                                              <p:spTgt spid="195"/>
                                            </p:tgtEl>
                                            <p:attrNameLst>
                                              <p:attrName>ppt_w</p:attrName>
                                            </p:attrNameLst>
                                          </p:cBhvr>
                                          <p:tavLst>
                                            <p:tav tm="0">
                                              <p:val>
                                                <p:fltVal val="0"/>
                                              </p:val>
                                            </p:tav>
                                            <p:tav tm="100000">
                                              <p:val>
                                                <p:strVal val="#ppt_w"/>
                                              </p:val>
                                            </p:tav>
                                          </p:tavLst>
                                        </p:anim>
                                        <p:anim calcmode="lin" valueType="num">
                                          <p:cBhvr>
                                            <p:cTn id="239" dur="250" fill="hold"/>
                                            <p:tgtEl>
                                              <p:spTgt spid="195"/>
                                            </p:tgtEl>
                                            <p:attrNameLst>
                                              <p:attrName>ppt_h</p:attrName>
                                            </p:attrNameLst>
                                          </p:cBhvr>
                                          <p:tavLst>
                                            <p:tav tm="0">
                                              <p:val>
                                                <p:fltVal val="0"/>
                                              </p:val>
                                            </p:tav>
                                            <p:tav tm="100000">
                                              <p:val>
                                                <p:strVal val="#ppt_h"/>
                                              </p:val>
                                            </p:tav>
                                          </p:tavLst>
                                        </p:anim>
                                      </p:childTnLst>
                                    </p:cTn>
                                  </p:par>
                                  <p:par>
                                    <p:cTn id="240" presetID="6" presetClass="emph" presetSubtype="0" autoRev="1" fill="hold" nodeType="withEffect">
                                      <p:stCondLst>
                                        <p:cond delay="2750"/>
                                      </p:stCondLst>
                                      <p:childTnLst>
                                        <p:animScale>
                                          <p:cBhvr>
                                            <p:cTn id="241" dur="150" fill="hold"/>
                                            <p:tgtEl>
                                              <p:spTgt spid="195"/>
                                            </p:tgtEl>
                                          </p:cBhvr>
                                          <p:by x="110000" y="110000"/>
                                        </p:animScale>
                                      </p:childTnLst>
                                    </p:cTn>
                                  </p:par>
                                  <p:par>
                                    <p:cTn id="242" presetID="23" presetClass="entr" presetSubtype="16" fill="hold" nodeType="withEffect">
                                      <p:stCondLst>
                                        <p:cond delay="2600"/>
                                      </p:stCondLst>
                                      <p:childTnLst>
                                        <p:set>
                                          <p:cBhvr>
                                            <p:cTn id="243" dur="1" fill="hold">
                                              <p:stCondLst>
                                                <p:cond delay="0"/>
                                              </p:stCondLst>
                                            </p:cTn>
                                            <p:tgtEl>
                                              <p:spTgt spid="203"/>
                                            </p:tgtEl>
                                            <p:attrNameLst>
                                              <p:attrName>style.visibility</p:attrName>
                                            </p:attrNameLst>
                                          </p:cBhvr>
                                          <p:to>
                                            <p:strVal val="visible"/>
                                          </p:to>
                                        </p:set>
                                        <p:anim calcmode="lin" valueType="num">
                                          <p:cBhvr>
                                            <p:cTn id="244" dur="250" fill="hold"/>
                                            <p:tgtEl>
                                              <p:spTgt spid="203"/>
                                            </p:tgtEl>
                                            <p:attrNameLst>
                                              <p:attrName>ppt_w</p:attrName>
                                            </p:attrNameLst>
                                          </p:cBhvr>
                                          <p:tavLst>
                                            <p:tav tm="0">
                                              <p:val>
                                                <p:fltVal val="0"/>
                                              </p:val>
                                            </p:tav>
                                            <p:tav tm="100000">
                                              <p:val>
                                                <p:strVal val="#ppt_w"/>
                                              </p:val>
                                            </p:tav>
                                          </p:tavLst>
                                        </p:anim>
                                        <p:anim calcmode="lin" valueType="num">
                                          <p:cBhvr>
                                            <p:cTn id="245" dur="250" fill="hold"/>
                                            <p:tgtEl>
                                              <p:spTgt spid="203"/>
                                            </p:tgtEl>
                                            <p:attrNameLst>
                                              <p:attrName>ppt_h</p:attrName>
                                            </p:attrNameLst>
                                          </p:cBhvr>
                                          <p:tavLst>
                                            <p:tav tm="0">
                                              <p:val>
                                                <p:fltVal val="0"/>
                                              </p:val>
                                            </p:tav>
                                            <p:tav tm="100000">
                                              <p:val>
                                                <p:strVal val="#ppt_h"/>
                                              </p:val>
                                            </p:tav>
                                          </p:tavLst>
                                        </p:anim>
                                      </p:childTnLst>
                                    </p:cTn>
                                  </p:par>
                                  <p:par>
                                    <p:cTn id="246" presetID="6" presetClass="emph" presetSubtype="0" autoRev="1" fill="hold" nodeType="withEffect">
                                      <p:stCondLst>
                                        <p:cond delay="2850"/>
                                      </p:stCondLst>
                                      <p:childTnLst>
                                        <p:animScale>
                                          <p:cBhvr>
                                            <p:cTn id="247" dur="150" fill="hold"/>
                                            <p:tgtEl>
                                              <p:spTgt spid="203"/>
                                            </p:tgtEl>
                                          </p:cBhvr>
                                          <p:by x="110000" y="110000"/>
                                        </p:animScale>
                                      </p:childTnLst>
                                    </p:cTn>
                                  </p:par>
                                  <p:par>
                                    <p:cTn id="248" presetID="23" presetClass="entr" presetSubtype="16" fill="hold" grpId="0" nodeType="withEffect">
                                      <p:stCondLst>
                                        <p:cond delay="2700"/>
                                      </p:stCondLst>
                                      <p:childTnLst>
                                        <p:set>
                                          <p:cBhvr>
                                            <p:cTn id="249" dur="1" fill="hold">
                                              <p:stCondLst>
                                                <p:cond delay="0"/>
                                              </p:stCondLst>
                                            </p:cTn>
                                            <p:tgtEl>
                                              <p:spTgt spid="202"/>
                                            </p:tgtEl>
                                            <p:attrNameLst>
                                              <p:attrName>style.visibility</p:attrName>
                                            </p:attrNameLst>
                                          </p:cBhvr>
                                          <p:to>
                                            <p:strVal val="visible"/>
                                          </p:to>
                                        </p:set>
                                        <p:anim calcmode="lin" valueType="num">
                                          <p:cBhvr>
                                            <p:cTn id="250" dur="250" fill="hold"/>
                                            <p:tgtEl>
                                              <p:spTgt spid="202"/>
                                            </p:tgtEl>
                                            <p:attrNameLst>
                                              <p:attrName>ppt_w</p:attrName>
                                            </p:attrNameLst>
                                          </p:cBhvr>
                                          <p:tavLst>
                                            <p:tav tm="0">
                                              <p:val>
                                                <p:fltVal val="0"/>
                                              </p:val>
                                            </p:tav>
                                            <p:tav tm="100000">
                                              <p:val>
                                                <p:strVal val="#ppt_w"/>
                                              </p:val>
                                            </p:tav>
                                          </p:tavLst>
                                        </p:anim>
                                        <p:anim calcmode="lin" valueType="num">
                                          <p:cBhvr>
                                            <p:cTn id="251" dur="250" fill="hold"/>
                                            <p:tgtEl>
                                              <p:spTgt spid="202"/>
                                            </p:tgtEl>
                                            <p:attrNameLst>
                                              <p:attrName>ppt_h</p:attrName>
                                            </p:attrNameLst>
                                          </p:cBhvr>
                                          <p:tavLst>
                                            <p:tav tm="0">
                                              <p:val>
                                                <p:fltVal val="0"/>
                                              </p:val>
                                            </p:tav>
                                            <p:tav tm="100000">
                                              <p:val>
                                                <p:strVal val="#ppt_h"/>
                                              </p:val>
                                            </p:tav>
                                          </p:tavLst>
                                        </p:anim>
                                      </p:childTnLst>
                                    </p:cTn>
                                  </p:par>
                                  <p:par>
                                    <p:cTn id="252" presetID="6" presetClass="emph" presetSubtype="0" autoRev="1" fill="hold" grpId="1" nodeType="withEffect">
                                      <p:stCondLst>
                                        <p:cond delay="2950"/>
                                      </p:stCondLst>
                                      <p:childTnLst>
                                        <p:animScale>
                                          <p:cBhvr>
                                            <p:cTn id="253" dur="150" fill="hold"/>
                                            <p:tgtEl>
                                              <p:spTgt spid="202"/>
                                            </p:tgtEl>
                                          </p:cBhvr>
                                          <p:by x="110000" y="110000"/>
                                        </p:animScale>
                                      </p:childTnLst>
                                    </p:cTn>
                                  </p:par>
                                  <p:par>
                                    <p:cTn id="254" presetID="23" presetClass="entr" presetSubtype="16" fill="hold" grpId="0" nodeType="withEffect">
                                      <p:stCondLst>
                                        <p:cond delay="2500"/>
                                      </p:stCondLst>
                                      <p:childTnLst>
                                        <p:set>
                                          <p:cBhvr>
                                            <p:cTn id="255" dur="1" fill="hold">
                                              <p:stCondLst>
                                                <p:cond delay="0"/>
                                              </p:stCondLst>
                                            </p:cTn>
                                            <p:tgtEl>
                                              <p:spTgt spid="347"/>
                                            </p:tgtEl>
                                            <p:attrNameLst>
                                              <p:attrName>style.visibility</p:attrName>
                                            </p:attrNameLst>
                                          </p:cBhvr>
                                          <p:to>
                                            <p:strVal val="visible"/>
                                          </p:to>
                                        </p:set>
                                        <p:anim calcmode="lin" valueType="num">
                                          <p:cBhvr>
                                            <p:cTn id="256" dur="250" fill="hold"/>
                                            <p:tgtEl>
                                              <p:spTgt spid="347"/>
                                            </p:tgtEl>
                                            <p:attrNameLst>
                                              <p:attrName>ppt_w</p:attrName>
                                            </p:attrNameLst>
                                          </p:cBhvr>
                                          <p:tavLst>
                                            <p:tav tm="0">
                                              <p:val>
                                                <p:fltVal val="0"/>
                                              </p:val>
                                            </p:tav>
                                            <p:tav tm="100000">
                                              <p:val>
                                                <p:strVal val="#ppt_w"/>
                                              </p:val>
                                            </p:tav>
                                          </p:tavLst>
                                        </p:anim>
                                        <p:anim calcmode="lin" valueType="num">
                                          <p:cBhvr>
                                            <p:cTn id="257" dur="250" fill="hold"/>
                                            <p:tgtEl>
                                              <p:spTgt spid="347"/>
                                            </p:tgtEl>
                                            <p:attrNameLst>
                                              <p:attrName>ppt_h</p:attrName>
                                            </p:attrNameLst>
                                          </p:cBhvr>
                                          <p:tavLst>
                                            <p:tav tm="0">
                                              <p:val>
                                                <p:fltVal val="0"/>
                                              </p:val>
                                            </p:tav>
                                            <p:tav tm="100000">
                                              <p:val>
                                                <p:strVal val="#ppt_h"/>
                                              </p:val>
                                            </p:tav>
                                          </p:tavLst>
                                        </p:anim>
                                      </p:childTnLst>
                                    </p:cTn>
                                  </p:par>
                                  <p:par>
                                    <p:cTn id="258" presetID="6" presetClass="emph" presetSubtype="0" autoRev="1" fill="hold" grpId="1" nodeType="withEffect">
                                      <p:stCondLst>
                                        <p:cond delay="2750"/>
                                      </p:stCondLst>
                                      <p:childTnLst>
                                        <p:animScale>
                                          <p:cBhvr>
                                            <p:cTn id="259" dur="150" fill="hold"/>
                                            <p:tgtEl>
                                              <p:spTgt spid="347"/>
                                            </p:tgtEl>
                                          </p:cBhvr>
                                          <p:by x="110000" y="110000"/>
                                        </p:animScale>
                                      </p:childTnLst>
                                    </p:cTn>
                                  </p:par>
                                  <p:par>
                                    <p:cTn id="260" presetID="23" presetClass="entr" presetSubtype="16" fill="hold" grpId="0" nodeType="withEffect">
                                      <p:stCondLst>
                                        <p:cond delay="2000"/>
                                      </p:stCondLst>
                                      <p:childTnLst>
                                        <p:set>
                                          <p:cBhvr>
                                            <p:cTn id="261" dur="1" fill="hold">
                                              <p:stCondLst>
                                                <p:cond delay="0"/>
                                              </p:stCondLst>
                                            </p:cTn>
                                            <p:tgtEl>
                                              <p:spTgt spid="349"/>
                                            </p:tgtEl>
                                            <p:attrNameLst>
                                              <p:attrName>style.visibility</p:attrName>
                                            </p:attrNameLst>
                                          </p:cBhvr>
                                          <p:to>
                                            <p:strVal val="visible"/>
                                          </p:to>
                                        </p:set>
                                        <p:anim calcmode="lin" valueType="num">
                                          <p:cBhvr>
                                            <p:cTn id="262" dur="250" fill="hold"/>
                                            <p:tgtEl>
                                              <p:spTgt spid="349"/>
                                            </p:tgtEl>
                                            <p:attrNameLst>
                                              <p:attrName>ppt_w</p:attrName>
                                            </p:attrNameLst>
                                          </p:cBhvr>
                                          <p:tavLst>
                                            <p:tav tm="0">
                                              <p:val>
                                                <p:fltVal val="0"/>
                                              </p:val>
                                            </p:tav>
                                            <p:tav tm="100000">
                                              <p:val>
                                                <p:strVal val="#ppt_w"/>
                                              </p:val>
                                            </p:tav>
                                          </p:tavLst>
                                        </p:anim>
                                        <p:anim calcmode="lin" valueType="num">
                                          <p:cBhvr>
                                            <p:cTn id="263" dur="250" fill="hold"/>
                                            <p:tgtEl>
                                              <p:spTgt spid="349"/>
                                            </p:tgtEl>
                                            <p:attrNameLst>
                                              <p:attrName>ppt_h</p:attrName>
                                            </p:attrNameLst>
                                          </p:cBhvr>
                                          <p:tavLst>
                                            <p:tav tm="0">
                                              <p:val>
                                                <p:fltVal val="0"/>
                                              </p:val>
                                            </p:tav>
                                            <p:tav tm="100000">
                                              <p:val>
                                                <p:strVal val="#ppt_h"/>
                                              </p:val>
                                            </p:tav>
                                          </p:tavLst>
                                        </p:anim>
                                      </p:childTnLst>
                                    </p:cTn>
                                  </p:par>
                                  <p:par>
                                    <p:cTn id="264" presetID="6" presetClass="emph" presetSubtype="0" autoRev="1" fill="hold" grpId="1" nodeType="withEffect">
                                      <p:stCondLst>
                                        <p:cond delay="2250"/>
                                      </p:stCondLst>
                                      <p:childTnLst>
                                        <p:animScale>
                                          <p:cBhvr>
                                            <p:cTn id="265" dur="150" fill="hold"/>
                                            <p:tgtEl>
                                              <p:spTgt spid="349"/>
                                            </p:tgtEl>
                                          </p:cBhvr>
                                          <p:by x="110000" y="110000"/>
                                        </p:animScale>
                                      </p:childTnLst>
                                    </p:cTn>
                                  </p:par>
                                  <p:par>
                                    <p:cTn id="266" presetID="23" presetClass="entr" presetSubtype="16" fill="hold" grpId="0" nodeType="withEffect">
                                      <p:stCondLst>
                                        <p:cond delay="2700"/>
                                      </p:stCondLst>
                                      <p:childTnLst>
                                        <p:set>
                                          <p:cBhvr>
                                            <p:cTn id="267" dur="1" fill="hold">
                                              <p:stCondLst>
                                                <p:cond delay="0"/>
                                              </p:stCondLst>
                                            </p:cTn>
                                            <p:tgtEl>
                                              <p:spTgt spid="223"/>
                                            </p:tgtEl>
                                            <p:attrNameLst>
                                              <p:attrName>style.visibility</p:attrName>
                                            </p:attrNameLst>
                                          </p:cBhvr>
                                          <p:to>
                                            <p:strVal val="visible"/>
                                          </p:to>
                                        </p:set>
                                        <p:anim calcmode="lin" valueType="num">
                                          <p:cBhvr>
                                            <p:cTn id="268" dur="250" fill="hold"/>
                                            <p:tgtEl>
                                              <p:spTgt spid="223"/>
                                            </p:tgtEl>
                                            <p:attrNameLst>
                                              <p:attrName>ppt_w</p:attrName>
                                            </p:attrNameLst>
                                          </p:cBhvr>
                                          <p:tavLst>
                                            <p:tav tm="0">
                                              <p:val>
                                                <p:fltVal val="0"/>
                                              </p:val>
                                            </p:tav>
                                            <p:tav tm="100000">
                                              <p:val>
                                                <p:strVal val="#ppt_w"/>
                                              </p:val>
                                            </p:tav>
                                          </p:tavLst>
                                        </p:anim>
                                        <p:anim calcmode="lin" valueType="num">
                                          <p:cBhvr>
                                            <p:cTn id="269" dur="250" fill="hold"/>
                                            <p:tgtEl>
                                              <p:spTgt spid="223"/>
                                            </p:tgtEl>
                                            <p:attrNameLst>
                                              <p:attrName>ppt_h</p:attrName>
                                            </p:attrNameLst>
                                          </p:cBhvr>
                                          <p:tavLst>
                                            <p:tav tm="0">
                                              <p:val>
                                                <p:fltVal val="0"/>
                                              </p:val>
                                            </p:tav>
                                            <p:tav tm="100000">
                                              <p:val>
                                                <p:strVal val="#ppt_h"/>
                                              </p:val>
                                            </p:tav>
                                          </p:tavLst>
                                        </p:anim>
                                      </p:childTnLst>
                                    </p:cTn>
                                  </p:par>
                                  <p:par>
                                    <p:cTn id="270" presetID="6" presetClass="emph" presetSubtype="0" autoRev="1" fill="hold" grpId="1" nodeType="withEffect">
                                      <p:stCondLst>
                                        <p:cond delay="2950"/>
                                      </p:stCondLst>
                                      <p:childTnLst>
                                        <p:animScale>
                                          <p:cBhvr>
                                            <p:cTn id="271" dur="150" fill="hold"/>
                                            <p:tgtEl>
                                              <p:spTgt spid="223"/>
                                            </p:tgtEl>
                                          </p:cBhvr>
                                          <p:by x="110000" y="110000"/>
                                        </p:animScale>
                                      </p:childTnLst>
                                    </p:cTn>
                                  </p:par>
                                  <p:par>
                                    <p:cTn id="272" presetID="23" presetClass="entr" presetSubtype="16" fill="hold" grpId="0" nodeType="withEffect">
                                      <p:stCondLst>
                                        <p:cond delay="2500"/>
                                      </p:stCondLst>
                                      <p:childTnLst>
                                        <p:set>
                                          <p:cBhvr>
                                            <p:cTn id="273" dur="1" fill="hold">
                                              <p:stCondLst>
                                                <p:cond delay="0"/>
                                              </p:stCondLst>
                                            </p:cTn>
                                            <p:tgtEl>
                                              <p:spTgt spid="256"/>
                                            </p:tgtEl>
                                            <p:attrNameLst>
                                              <p:attrName>style.visibility</p:attrName>
                                            </p:attrNameLst>
                                          </p:cBhvr>
                                          <p:to>
                                            <p:strVal val="visible"/>
                                          </p:to>
                                        </p:set>
                                        <p:anim calcmode="lin" valueType="num">
                                          <p:cBhvr>
                                            <p:cTn id="274" dur="250" fill="hold"/>
                                            <p:tgtEl>
                                              <p:spTgt spid="256"/>
                                            </p:tgtEl>
                                            <p:attrNameLst>
                                              <p:attrName>ppt_w</p:attrName>
                                            </p:attrNameLst>
                                          </p:cBhvr>
                                          <p:tavLst>
                                            <p:tav tm="0">
                                              <p:val>
                                                <p:fltVal val="0"/>
                                              </p:val>
                                            </p:tav>
                                            <p:tav tm="100000">
                                              <p:val>
                                                <p:strVal val="#ppt_w"/>
                                              </p:val>
                                            </p:tav>
                                          </p:tavLst>
                                        </p:anim>
                                        <p:anim calcmode="lin" valueType="num">
                                          <p:cBhvr>
                                            <p:cTn id="275" dur="250" fill="hold"/>
                                            <p:tgtEl>
                                              <p:spTgt spid="256"/>
                                            </p:tgtEl>
                                            <p:attrNameLst>
                                              <p:attrName>ppt_h</p:attrName>
                                            </p:attrNameLst>
                                          </p:cBhvr>
                                          <p:tavLst>
                                            <p:tav tm="0">
                                              <p:val>
                                                <p:fltVal val="0"/>
                                              </p:val>
                                            </p:tav>
                                            <p:tav tm="100000">
                                              <p:val>
                                                <p:strVal val="#ppt_h"/>
                                              </p:val>
                                            </p:tav>
                                          </p:tavLst>
                                        </p:anim>
                                      </p:childTnLst>
                                    </p:cTn>
                                  </p:par>
                                  <p:par>
                                    <p:cTn id="276" presetID="6" presetClass="emph" presetSubtype="0" autoRev="1" fill="hold" grpId="1" nodeType="withEffect">
                                      <p:stCondLst>
                                        <p:cond delay="2750"/>
                                      </p:stCondLst>
                                      <p:childTnLst>
                                        <p:animScale>
                                          <p:cBhvr>
                                            <p:cTn id="277" dur="150" fill="hold"/>
                                            <p:tgtEl>
                                              <p:spTgt spid="256"/>
                                            </p:tgtEl>
                                          </p:cBhvr>
                                          <p:by x="110000" y="110000"/>
                                        </p:animScale>
                                      </p:childTnLst>
                                    </p:cTn>
                                  </p:par>
                                  <p:par>
                                    <p:cTn id="278" presetID="23" presetClass="entr" presetSubtype="16" fill="hold" nodeType="withEffect">
                                      <p:stCondLst>
                                        <p:cond delay="2000"/>
                                      </p:stCondLst>
                                      <p:childTnLst>
                                        <p:set>
                                          <p:cBhvr>
                                            <p:cTn id="279" dur="1" fill="hold">
                                              <p:stCondLst>
                                                <p:cond delay="0"/>
                                              </p:stCondLst>
                                            </p:cTn>
                                            <p:tgtEl>
                                              <p:spTgt spid="172"/>
                                            </p:tgtEl>
                                            <p:attrNameLst>
                                              <p:attrName>style.visibility</p:attrName>
                                            </p:attrNameLst>
                                          </p:cBhvr>
                                          <p:to>
                                            <p:strVal val="visible"/>
                                          </p:to>
                                        </p:set>
                                        <p:anim calcmode="lin" valueType="num">
                                          <p:cBhvr>
                                            <p:cTn id="280" dur="250" fill="hold"/>
                                            <p:tgtEl>
                                              <p:spTgt spid="172"/>
                                            </p:tgtEl>
                                            <p:attrNameLst>
                                              <p:attrName>ppt_w</p:attrName>
                                            </p:attrNameLst>
                                          </p:cBhvr>
                                          <p:tavLst>
                                            <p:tav tm="0">
                                              <p:val>
                                                <p:fltVal val="0"/>
                                              </p:val>
                                            </p:tav>
                                            <p:tav tm="100000">
                                              <p:val>
                                                <p:strVal val="#ppt_w"/>
                                              </p:val>
                                            </p:tav>
                                          </p:tavLst>
                                        </p:anim>
                                        <p:anim calcmode="lin" valueType="num">
                                          <p:cBhvr>
                                            <p:cTn id="281" dur="250" fill="hold"/>
                                            <p:tgtEl>
                                              <p:spTgt spid="172"/>
                                            </p:tgtEl>
                                            <p:attrNameLst>
                                              <p:attrName>ppt_h</p:attrName>
                                            </p:attrNameLst>
                                          </p:cBhvr>
                                          <p:tavLst>
                                            <p:tav tm="0">
                                              <p:val>
                                                <p:fltVal val="0"/>
                                              </p:val>
                                            </p:tav>
                                            <p:tav tm="100000">
                                              <p:val>
                                                <p:strVal val="#ppt_h"/>
                                              </p:val>
                                            </p:tav>
                                          </p:tavLst>
                                        </p:anim>
                                      </p:childTnLst>
                                    </p:cTn>
                                  </p:par>
                                  <p:par>
                                    <p:cTn id="282" presetID="6" presetClass="emph" presetSubtype="0" autoRev="1" fill="hold" nodeType="withEffect">
                                      <p:stCondLst>
                                        <p:cond delay="2250"/>
                                      </p:stCondLst>
                                      <p:childTnLst>
                                        <p:animScale>
                                          <p:cBhvr>
                                            <p:cTn id="283" dur="150" fill="hold"/>
                                            <p:tgtEl>
                                              <p:spTgt spid="172"/>
                                            </p:tgtEl>
                                          </p:cBhvr>
                                          <p:by x="110000" y="110000"/>
                                        </p:animScale>
                                      </p:childTnLst>
                                    </p:cTn>
                                  </p:par>
                                  <p:par>
                                    <p:cTn id="284" presetID="23" presetClass="entr" presetSubtype="16" fill="hold" grpId="0" nodeType="withEffect">
                                      <p:stCondLst>
                                        <p:cond delay="2000"/>
                                      </p:stCondLst>
                                      <p:childTnLst>
                                        <p:set>
                                          <p:cBhvr>
                                            <p:cTn id="285" dur="1" fill="hold">
                                              <p:stCondLst>
                                                <p:cond delay="0"/>
                                              </p:stCondLst>
                                            </p:cTn>
                                            <p:tgtEl>
                                              <p:spTgt spid="373"/>
                                            </p:tgtEl>
                                            <p:attrNameLst>
                                              <p:attrName>style.visibility</p:attrName>
                                            </p:attrNameLst>
                                          </p:cBhvr>
                                          <p:to>
                                            <p:strVal val="visible"/>
                                          </p:to>
                                        </p:set>
                                        <p:anim calcmode="lin" valueType="num">
                                          <p:cBhvr>
                                            <p:cTn id="286" dur="250" fill="hold"/>
                                            <p:tgtEl>
                                              <p:spTgt spid="373"/>
                                            </p:tgtEl>
                                            <p:attrNameLst>
                                              <p:attrName>ppt_w</p:attrName>
                                            </p:attrNameLst>
                                          </p:cBhvr>
                                          <p:tavLst>
                                            <p:tav tm="0">
                                              <p:val>
                                                <p:fltVal val="0"/>
                                              </p:val>
                                            </p:tav>
                                            <p:tav tm="100000">
                                              <p:val>
                                                <p:strVal val="#ppt_w"/>
                                              </p:val>
                                            </p:tav>
                                          </p:tavLst>
                                        </p:anim>
                                        <p:anim calcmode="lin" valueType="num">
                                          <p:cBhvr>
                                            <p:cTn id="287" dur="250" fill="hold"/>
                                            <p:tgtEl>
                                              <p:spTgt spid="373"/>
                                            </p:tgtEl>
                                            <p:attrNameLst>
                                              <p:attrName>ppt_h</p:attrName>
                                            </p:attrNameLst>
                                          </p:cBhvr>
                                          <p:tavLst>
                                            <p:tav tm="0">
                                              <p:val>
                                                <p:fltVal val="0"/>
                                              </p:val>
                                            </p:tav>
                                            <p:tav tm="100000">
                                              <p:val>
                                                <p:strVal val="#ppt_h"/>
                                              </p:val>
                                            </p:tav>
                                          </p:tavLst>
                                        </p:anim>
                                      </p:childTnLst>
                                    </p:cTn>
                                  </p:par>
                                  <p:par>
                                    <p:cTn id="288" presetID="6" presetClass="emph" presetSubtype="0" autoRev="1" fill="hold" grpId="1" nodeType="withEffect">
                                      <p:stCondLst>
                                        <p:cond delay="2250"/>
                                      </p:stCondLst>
                                      <p:childTnLst>
                                        <p:animScale>
                                          <p:cBhvr>
                                            <p:cTn id="289" dur="150" fill="hold"/>
                                            <p:tgtEl>
                                              <p:spTgt spid="373"/>
                                            </p:tgtEl>
                                          </p:cBhvr>
                                          <p:by x="110000" y="110000"/>
                                        </p:animScale>
                                      </p:childTnLst>
                                    </p:cTn>
                                  </p:par>
                                  <p:par>
                                    <p:cTn id="290" presetID="23" presetClass="entr" presetSubtype="16" fill="hold" nodeType="withEffect">
                                      <p:stCondLst>
                                        <p:cond delay="2500"/>
                                      </p:stCondLst>
                                      <p:childTnLst>
                                        <p:set>
                                          <p:cBhvr>
                                            <p:cTn id="291" dur="1" fill="hold">
                                              <p:stCondLst>
                                                <p:cond delay="0"/>
                                              </p:stCondLst>
                                            </p:cTn>
                                            <p:tgtEl>
                                              <p:spTgt spid="357"/>
                                            </p:tgtEl>
                                            <p:attrNameLst>
                                              <p:attrName>style.visibility</p:attrName>
                                            </p:attrNameLst>
                                          </p:cBhvr>
                                          <p:to>
                                            <p:strVal val="visible"/>
                                          </p:to>
                                        </p:set>
                                        <p:anim calcmode="lin" valueType="num">
                                          <p:cBhvr>
                                            <p:cTn id="292" dur="250" fill="hold"/>
                                            <p:tgtEl>
                                              <p:spTgt spid="357"/>
                                            </p:tgtEl>
                                            <p:attrNameLst>
                                              <p:attrName>ppt_w</p:attrName>
                                            </p:attrNameLst>
                                          </p:cBhvr>
                                          <p:tavLst>
                                            <p:tav tm="0">
                                              <p:val>
                                                <p:fltVal val="0"/>
                                              </p:val>
                                            </p:tav>
                                            <p:tav tm="100000">
                                              <p:val>
                                                <p:strVal val="#ppt_w"/>
                                              </p:val>
                                            </p:tav>
                                          </p:tavLst>
                                        </p:anim>
                                        <p:anim calcmode="lin" valueType="num">
                                          <p:cBhvr>
                                            <p:cTn id="293" dur="250" fill="hold"/>
                                            <p:tgtEl>
                                              <p:spTgt spid="357"/>
                                            </p:tgtEl>
                                            <p:attrNameLst>
                                              <p:attrName>ppt_h</p:attrName>
                                            </p:attrNameLst>
                                          </p:cBhvr>
                                          <p:tavLst>
                                            <p:tav tm="0">
                                              <p:val>
                                                <p:fltVal val="0"/>
                                              </p:val>
                                            </p:tav>
                                            <p:tav tm="100000">
                                              <p:val>
                                                <p:strVal val="#ppt_h"/>
                                              </p:val>
                                            </p:tav>
                                          </p:tavLst>
                                        </p:anim>
                                      </p:childTnLst>
                                    </p:cTn>
                                  </p:par>
                                  <p:par>
                                    <p:cTn id="294" presetID="6" presetClass="emph" presetSubtype="0" autoRev="1" fill="hold" nodeType="withEffect">
                                      <p:stCondLst>
                                        <p:cond delay="2750"/>
                                      </p:stCondLst>
                                      <p:childTnLst>
                                        <p:animScale>
                                          <p:cBhvr>
                                            <p:cTn id="295" dur="150" fill="hold"/>
                                            <p:tgtEl>
                                              <p:spTgt spid="357"/>
                                            </p:tgtEl>
                                          </p:cBhvr>
                                          <p:by x="110000" y="110000"/>
                                        </p:animScale>
                                      </p:childTnLst>
                                    </p:cTn>
                                  </p:par>
                                  <p:par>
                                    <p:cTn id="296" presetID="23" presetClass="entr" presetSubtype="16" fill="hold" nodeType="withEffect">
                                      <p:stCondLst>
                                        <p:cond delay="2000"/>
                                      </p:stCondLst>
                                      <p:childTnLst>
                                        <p:set>
                                          <p:cBhvr>
                                            <p:cTn id="297" dur="1" fill="hold">
                                              <p:stCondLst>
                                                <p:cond delay="0"/>
                                              </p:stCondLst>
                                            </p:cTn>
                                            <p:tgtEl>
                                              <p:spTgt spid="350"/>
                                            </p:tgtEl>
                                            <p:attrNameLst>
                                              <p:attrName>style.visibility</p:attrName>
                                            </p:attrNameLst>
                                          </p:cBhvr>
                                          <p:to>
                                            <p:strVal val="visible"/>
                                          </p:to>
                                        </p:set>
                                        <p:anim calcmode="lin" valueType="num">
                                          <p:cBhvr>
                                            <p:cTn id="298" dur="250" fill="hold"/>
                                            <p:tgtEl>
                                              <p:spTgt spid="350"/>
                                            </p:tgtEl>
                                            <p:attrNameLst>
                                              <p:attrName>ppt_w</p:attrName>
                                            </p:attrNameLst>
                                          </p:cBhvr>
                                          <p:tavLst>
                                            <p:tav tm="0">
                                              <p:val>
                                                <p:fltVal val="0"/>
                                              </p:val>
                                            </p:tav>
                                            <p:tav tm="100000">
                                              <p:val>
                                                <p:strVal val="#ppt_w"/>
                                              </p:val>
                                            </p:tav>
                                          </p:tavLst>
                                        </p:anim>
                                        <p:anim calcmode="lin" valueType="num">
                                          <p:cBhvr>
                                            <p:cTn id="299" dur="250" fill="hold"/>
                                            <p:tgtEl>
                                              <p:spTgt spid="350"/>
                                            </p:tgtEl>
                                            <p:attrNameLst>
                                              <p:attrName>ppt_h</p:attrName>
                                            </p:attrNameLst>
                                          </p:cBhvr>
                                          <p:tavLst>
                                            <p:tav tm="0">
                                              <p:val>
                                                <p:fltVal val="0"/>
                                              </p:val>
                                            </p:tav>
                                            <p:tav tm="100000">
                                              <p:val>
                                                <p:strVal val="#ppt_h"/>
                                              </p:val>
                                            </p:tav>
                                          </p:tavLst>
                                        </p:anim>
                                      </p:childTnLst>
                                    </p:cTn>
                                  </p:par>
                                  <p:par>
                                    <p:cTn id="300" presetID="6" presetClass="emph" presetSubtype="0" autoRev="1" fill="hold" nodeType="withEffect">
                                      <p:stCondLst>
                                        <p:cond delay="2250"/>
                                      </p:stCondLst>
                                      <p:childTnLst>
                                        <p:animScale>
                                          <p:cBhvr>
                                            <p:cTn id="301" dur="150" fill="hold"/>
                                            <p:tgtEl>
                                              <p:spTgt spid="350"/>
                                            </p:tgtEl>
                                          </p:cBhvr>
                                          <p:by x="110000" y="110000"/>
                                        </p:animScale>
                                      </p:childTnLst>
                                    </p:cTn>
                                  </p:par>
                                  <p:par>
                                    <p:cTn id="302" presetID="23" presetClass="entr" presetSubtype="16" fill="hold" nodeType="withEffect">
                                      <p:stCondLst>
                                        <p:cond delay="2700"/>
                                      </p:stCondLst>
                                      <p:childTnLst>
                                        <p:set>
                                          <p:cBhvr>
                                            <p:cTn id="303" dur="1" fill="hold">
                                              <p:stCondLst>
                                                <p:cond delay="0"/>
                                              </p:stCondLst>
                                            </p:cTn>
                                            <p:tgtEl>
                                              <p:spTgt spid="282"/>
                                            </p:tgtEl>
                                            <p:attrNameLst>
                                              <p:attrName>style.visibility</p:attrName>
                                            </p:attrNameLst>
                                          </p:cBhvr>
                                          <p:to>
                                            <p:strVal val="visible"/>
                                          </p:to>
                                        </p:set>
                                        <p:anim calcmode="lin" valueType="num">
                                          <p:cBhvr>
                                            <p:cTn id="304" dur="250" fill="hold"/>
                                            <p:tgtEl>
                                              <p:spTgt spid="282"/>
                                            </p:tgtEl>
                                            <p:attrNameLst>
                                              <p:attrName>ppt_w</p:attrName>
                                            </p:attrNameLst>
                                          </p:cBhvr>
                                          <p:tavLst>
                                            <p:tav tm="0">
                                              <p:val>
                                                <p:fltVal val="0"/>
                                              </p:val>
                                            </p:tav>
                                            <p:tav tm="100000">
                                              <p:val>
                                                <p:strVal val="#ppt_w"/>
                                              </p:val>
                                            </p:tav>
                                          </p:tavLst>
                                        </p:anim>
                                        <p:anim calcmode="lin" valueType="num">
                                          <p:cBhvr>
                                            <p:cTn id="305" dur="250" fill="hold"/>
                                            <p:tgtEl>
                                              <p:spTgt spid="282"/>
                                            </p:tgtEl>
                                            <p:attrNameLst>
                                              <p:attrName>ppt_h</p:attrName>
                                            </p:attrNameLst>
                                          </p:cBhvr>
                                          <p:tavLst>
                                            <p:tav tm="0">
                                              <p:val>
                                                <p:fltVal val="0"/>
                                              </p:val>
                                            </p:tav>
                                            <p:tav tm="100000">
                                              <p:val>
                                                <p:strVal val="#ppt_h"/>
                                              </p:val>
                                            </p:tav>
                                          </p:tavLst>
                                        </p:anim>
                                      </p:childTnLst>
                                    </p:cTn>
                                  </p:par>
                                  <p:par>
                                    <p:cTn id="306" presetID="6" presetClass="emph" presetSubtype="0" autoRev="1" fill="hold" nodeType="withEffect">
                                      <p:stCondLst>
                                        <p:cond delay="2950"/>
                                      </p:stCondLst>
                                      <p:childTnLst>
                                        <p:animScale>
                                          <p:cBhvr>
                                            <p:cTn id="307" dur="150" fill="hold"/>
                                            <p:tgtEl>
                                              <p:spTgt spid="282"/>
                                            </p:tgtEl>
                                          </p:cBhvr>
                                          <p:by x="110000" y="110000"/>
                                        </p:animScale>
                                      </p:childTnLst>
                                    </p:cTn>
                                  </p:par>
                                  <p:par>
                                    <p:cTn id="308" presetID="23" presetClass="entr" presetSubtype="16" fill="hold" nodeType="withEffect">
                                      <p:stCondLst>
                                        <p:cond delay="2700"/>
                                      </p:stCondLst>
                                      <p:childTnLst>
                                        <p:set>
                                          <p:cBhvr>
                                            <p:cTn id="309" dur="1" fill="hold">
                                              <p:stCondLst>
                                                <p:cond delay="0"/>
                                              </p:stCondLst>
                                            </p:cTn>
                                            <p:tgtEl>
                                              <p:spTgt spid="342"/>
                                            </p:tgtEl>
                                            <p:attrNameLst>
                                              <p:attrName>style.visibility</p:attrName>
                                            </p:attrNameLst>
                                          </p:cBhvr>
                                          <p:to>
                                            <p:strVal val="visible"/>
                                          </p:to>
                                        </p:set>
                                        <p:anim calcmode="lin" valueType="num">
                                          <p:cBhvr>
                                            <p:cTn id="310" dur="250" fill="hold"/>
                                            <p:tgtEl>
                                              <p:spTgt spid="342"/>
                                            </p:tgtEl>
                                            <p:attrNameLst>
                                              <p:attrName>ppt_w</p:attrName>
                                            </p:attrNameLst>
                                          </p:cBhvr>
                                          <p:tavLst>
                                            <p:tav tm="0">
                                              <p:val>
                                                <p:fltVal val="0"/>
                                              </p:val>
                                            </p:tav>
                                            <p:tav tm="100000">
                                              <p:val>
                                                <p:strVal val="#ppt_w"/>
                                              </p:val>
                                            </p:tav>
                                          </p:tavLst>
                                        </p:anim>
                                        <p:anim calcmode="lin" valueType="num">
                                          <p:cBhvr>
                                            <p:cTn id="311" dur="250" fill="hold"/>
                                            <p:tgtEl>
                                              <p:spTgt spid="342"/>
                                            </p:tgtEl>
                                            <p:attrNameLst>
                                              <p:attrName>ppt_h</p:attrName>
                                            </p:attrNameLst>
                                          </p:cBhvr>
                                          <p:tavLst>
                                            <p:tav tm="0">
                                              <p:val>
                                                <p:fltVal val="0"/>
                                              </p:val>
                                            </p:tav>
                                            <p:tav tm="100000">
                                              <p:val>
                                                <p:strVal val="#ppt_h"/>
                                              </p:val>
                                            </p:tav>
                                          </p:tavLst>
                                        </p:anim>
                                      </p:childTnLst>
                                    </p:cTn>
                                  </p:par>
                                  <p:par>
                                    <p:cTn id="312" presetID="6" presetClass="emph" presetSubtype="0" autoRev="1" fill="hold" nodeType="withEffect">
                                      <p:stCondLst>
                                        <p:cond delay="2950"/>
                                      </p:stCondLst>
                                      <p:childTnLst>
                                        <p:animScale>
                                          <p:cBhvr>
                                            <p:cTn id="313" dur="150" fill="hold"/>
                                            <p:tgtEl>
                                              <p:spTgt spid="342"/>
                                            </p:tgtEl>
                                          </p:cBhvr>
                                          <p:by x="110000" y="110000"/>
                                        </p:animScale>
                                      </p:childTnLst>
                                    </p:cTn>
                                  </p:par>
                                  <p:par>
                                    <p:cTn id="314" presetID="23" presetClass="entr" presetSubtype="16" fill="hold" nodeType="withEffect">
                                      <p:stCondLst>
                                        <p:cond delay="2600"/>
                                      </p:stCondLst>
                                      <p:childTnLst>
                                        <p:set>
                                          <p:cBhvr>
                                            <p:cTn id="315" dur="1" fill="hold">
                                              <p:stCondLst>
                                                <p:cond delay="0"/>
                                              </p:stCondLst>
                                            </p:cTn>
                                            <p:tgtEl>
                                              <p:spTgt spid="208"/>
                                            </p:tgtEl>
                                            <p:attrNameLst>
                                              <p:attrName>style.visibility</p:attrName>
                                            </p:attrNameLst>
                                          </p:cBhvr>
                                          <p:to>
                                            <p:strVal val="visible"/>
                                          </p:to>
                                        </p:set>
                                        <p:anim calcmode="lin" valueType="num">
                                          <p:cBhvr>
                                            <p:cTn id="316" dur="250" fill="hold"/>
                                            <p:tgtEl>
                                              <p:spTgt spid="208"/>
                                            </p:tgtEl>
                                            <p:attrNameLst>
                                              <p:attrName>ppt_w</p:attrName>
                                            </p:attrNameLst>
                                          </p:cBhvr>
                                          <p:tavLst>
                                            <p:tav tm="0">
                                              <p:val>
                                                <p:fltVal val="0"/>
                                              </p:val>
                                            </p:tav>
                                            <p:tav tm="100000">
                                              <p:val>
                                                <p:strVal val="#ppt_w"/>
                                              </p:val>
                                            </p:tav>
                                          </p:tavLst>
                                        </p:anim>
                                        <p:anim calcmode="lin" valueType="num">
                                          <p:cBhvr>
                                            <p:cTn id="317" dur="250" fill="hold"/>
                                            <p:tgtEl>
                                              <p:spTgt spid="208"/>
                                            </p:tgtEl>
                                            <p:attrNameLst>
                                              <p:attrName>ppt_h</p:attrName>
                                            </p:attrNameLst>
                                          </p:cBhvr>
                                          <p:tavLst>
                                            <p:tav tm="0">
                                              <p:val>
                                                <p:fltVal val="0"/>
                                              </p:val>
                                            </p:tav>
                                            <p:tav tm="100000">
                                              <p:val>
                                                <p:strVal val="#ppt_h"/>
                                              </p:val>
                                            </p:tav>
                                          </p:tavLst>
                                        </p:anim>
                                      </p:childTnLst>
                                    </p:cTn>
                                  </p:par>
                                  <p:par>
                                    <p:cTn id="318" presetID="6" presetClass="emph" presetSubtype="0" autoRev="1" fill="hold" nodeType="withEffect">
                                      <p:stCondLst>
                                        <p:cond delay="2850"/>
                                      </p:stCondLst>
                                      <p:childTnLst>
                                        <p:animScale>
                                          <p:cBhvr>
                                            <p:cTn id="319" dur="150" fill="hold"/>
                                            <p:tgtEl>
                                              <p:spTgt spid="208"/>
                                            </p:tgtEl>
                                          </p:cBhvr>
                                          <p:by x="110000" y="110000"/>
                                        </p:animScale>
                                      </p:childTnLst>
                                    </p:cTn>
                                  </p:par>
                                  <p:par>
                                    <p:cTn id="320" presetID="23" presetClass="entr" presetSubtype="16" fill="hold" nodeType="withEffect">
                                      <p:stCondLst>
                                        <p:cond delay="2000"/>
                                      </p:stCondLst>
                                      <p:childTnLst>
                                        <p:set>
                                          <p:cBhvr>
                                            <p:cTn id="321" dur="1" fill="hold">
                                              <p:stCondLst>
                                                <p:cond delay="0"/>
                                              </p:stCondLst>
                                            </p:cTn>
                                            <p:tgtEl>
                                              <p:spTgt spid="292"/>
                                            </p:tgtEl>
                                            <p:attrNameLst>
                                              <p:attrName>style.visibility</p:attrName>
                                            </p:attrNameLst>
                                          </p:cBhvr>
                                          <p:to>
                                            <p:strVal val="visible"/>
                                          </p:to>
                                        </p:set>
                                        <p:anim calcmode="lin" valueType="num">
                                          <p:cBhvr>
                                            <p:cTn id="322" dur="250" fill="hold"/>
                                            <p:tgtEl>
                                              <p:spTgt spid="292"/>
                                            </p:tgtEl>
                                            <p:attrNameLst>
                                              <p:attrName>ppt_w</p:attrName>
                                            </p:attrNameLst>
                                          </p:cBhvr>
                                          <p:tavLst>
                                            <p:tav tm="0">
                                              <p:val>
                                                <p:fltVal val="0"/>
                                              </p:val>
                                            </p:tav>
                                            <p:tav tm="100000">
                                              <p:val>
                                                <p:strVal val="#ppt_w"/>
                                              </p:val>
                                            </p:tav>
                                          </p:tavLst>
                                        </p:anim>
                                        <p:anim calcmode="lin" valueType="num">
                                          <p:cBhvr>
                                            <p:cTn id="323" dur="250" fill="hold"/>
                                            <p:tgtEl>
                                              <p:spTgt spid="292"/>
                                            </p:tgtEl>
                                            <p:attrNameLst>
                                              <p:attrName>ppt_h</p:attrName>
                                            </p:attrNameLst>
                                          </p:cBhvr>
                                          <p:tavLst>
                                            <p:tav tm="0">
                                              <p:val>
                                                <p:fltVal val="0"/>
                                              </p:val>
                                            </p:tav>
                                            <p:tav tm="100000">
                                              <p:val>
                                                <p:strVal val="#ppt_h"/>
                                              </p:val>
                                            </p:tav>
                                          </p:tavLst>
                                        </p:anim>
                                      </p:childTnLst>
                                    </p:cTn>
                                  </p:par>
                                  <p:par>
                                    <p:cTn id="324" presetID="6" presetClass="emph" presetSubtype="0" autoRev="1" fill="hold" nodeType="withEffect">
                                      <p:stCondLst>
                                        <p:cond delay="2250"/>
                                      </p:stCondLst>
                                      <p:childTnLst>
                                        <p:animScale>
                                          <p:cBhvr>
                                            <p:cTn id="325" dur="150" fill="hold"/>
                                            <p:tgtEl>
                                              <p:spTgt spid="292"/>
                                            </p:tgtEl>
                                          </p:cBhvr>
                                          <p:by x="110000" y="110000"/>
                                        </p:animScale>
                                      </p:childTnLst>
                                    </p:cTn>
                                  </p:par>
                                  <p:par>
                                    <p:cTn id="326" presetID="23" presetClass="entr" presetSubtype="16" fill="hold" nodeType="withEffect">
                                      <p:stCondLst>
                                        <p:cond delay="2000"/>
                                      </p:stCondLst>
                                      <p:childTnLst>
                                        <p:set>
                                          <p:cBhvr>
                                            <p:cTn id="327" dur="1" fill="hold">
                                              <p:stCondLst>
                                                <p:cond delay="0"/>
                                              </p:stCondLst>
                                            </p:cTn>
                                            <p:tgtEl>
                                              <p:spTgt spid="268"/>
                                            </p:tgtEl>
                                            <p:attrNameLst>
                                              <p:attrName>style.visibility</p:attrName>
                                            </p:attrNameLst>
                                          </p:cBhvr>
                                          <p:to>
                                            <p:strVal val="visible"/>
                                          </p:to>
                                        </p:set>
                                        <p:anim calcmode="lin" valueType="num">
                                          <p:cBhvr>
                                            <p:cTn id="328" dur="250" fill="hold"/>
                                            <p:tgtEl>
                                              <p:spTgt spid="268"/>
                                            </p:tgtEl>
                                            <p:attrNameLst>
                                              <p:attrName>ppt_w</p:attrName>
                                            </p:attrNameLst>
                                          </p:cBhvr>
                                          <p:tavLst>
                                            <p:tav tm="0">
                                              <p:val>
                                                <p:fltVal val="0"/>
                                              </p:val>
                                            </p:tav>
                                            <p:tav tm="100000">
                                              <p:val>
                                                <p:strVal val="#ppt_w"/>
                                              </p:val>
                                            </p:tav>
                                          </p:tavLst>
                                        </p:anim>
                                        <p:anim calcmode="lin" valueType="num">
                                          <p:cBhvr>
                                            <p:cTn id="329" dur="250" fill="hold"/>
                                            <p:tgtEl>
                                              <p:spTgt spid="268"/>
                                            </p:tgtEl>
                                            <p:attrNameLst>
                                              <p:attrName>ppt_h</p:attrName>
                                            </p:attrNameLst>
                                          </p:cBhvr>
                                          <p:tavLst>
                                            <p:tav tm="0">
                                              <p:val>
                                                <p:fltVal val="0"/>
                                              </p:val>
                                            </p:tav>
                                            <p:tav tm="100000">
                                              <p:val>
                                                <p:strVal val="#ppt_h"/>
                                              </p:val>
                                            </p:tav>
                                          </p:tavLst>
                                        </p:anim>
                                      </p:childTnLst>
                                    </p:cTn>
                                  </p:par>
                                  <p:par>
                                    <p:cTn id="330" presetID="6" presetClass="emph" presetSubtype="0" autoRev="1" fill="hold" nodeType="withEffect">
                                      <p:stCondLst>
                                        <p:cond delay="2250"/>
                                      </p:stCondLst>
                                      <p:childTnLst>
                                        <p:animScale>
                                          <p:cBhvr>
                                            <p:cTn id="331" dur="150" fill="hold"/>
                                            <p:tgtEl>
                                              <p:spTgt spid="268"/>
                                            </p:tgtEl>
                                          </p:cBhvr>
                                          <p:by x="110000" y="110000"/>
                                        </p:animScale>
                                      </p:childTnLst>
                                    </p:cTn>
                                  </p:par>
                                  <p:par>
                                    <p:cTn id="332" presetID="23" presetClass="entr" presetSubtype="16" fill="hold" nodeType="withEffect">
                                      <p:stCondLst>
                                        <p:cond delay="2700"/>
                                      </p:stCondLst>
                                      <p:childTnLst>
                                        <p:set>
                                          <p:cBhvr>
                                            <p:cTn id="333" dur="1" fill="hold">
                                              <p:stCondLst>
                                                <p:cond delay="0"/>
                                              </p:stCondLst>
                                            </p:cTn>
                                            <p:tgtEl>
                                              <p:spTgt spid="257"/>
                                            </p:tgtEl>
                                            <p:attrNameLst>
                                              <p:attrName>style.visibility</p:attrName>
                                            </p:attrNameLst>
                                          </p:cBhvr>
                                          <p:to>
                                            <p:strVal val="visible"/>
                                          </p:to>
                                        </p:set>
                                        <p:anim calcmode="lin" valueType="num">
                                          <p:cBhvr>
                                            <p:cTn id="334" dur="250" fill="hold"/>
                                            <p:tgtEl>
                                              <p:spTgt spid="257"/>
                                            </p:tgtEl>
                                            <p:attrNameLst>
                                              <p:attrName>ppt_w</p:attrName>
                                            </p:attrNameLst>
                                          </p:cBhvr>
                                          <p:tavLst>
                                            <p:tav tm="0">
                                              <p:val>
                                                <p:fltVal val="0"/>
                                              </p:val>
                                            </p:tav>
                                            <p:tav tm="100000">
                                              <p:val>
                                                <p:strVal val="#ppt_w"/>
                                              </p:val>
                                            </p:tav>
                                          </p:tavLst>
                                        </p:anim>
                                        <p:anim calcmode="lin" valueType="num">
                                          <p:cBhvr>
                                            <p:cTn id="335" dur="250" fill="hold"/>
                                            <p:tgtEl>
                                              <p:spTgt spid="257"/>
                                            </p:tgtEl>
                                            <p:attrNameLst>
                                              <p:attrName>ppt_h</p:attrName>
                                            </p:attrNameLst>
                                          </p:cBhvr>
                                          <p:tavLst>
                                            <p:tav tm="0">
                                              <p:val>
                                                <p:fltVal val="0"/>
                                              </p:val>
                                            </p:tav>
                                            <p:tav tm="100000">
                                              <p:val>
                                                <p:strVal val="#ppt_h"/>
                                              </p:val>
                                            </p:tav>
                                          </p:tavLst>
                                        </p:anim>
                                      </p:childTnLst>
                                    </p:cTn>
                                  </p:par>
                                  <p:par>
                                    <p:cTn id="336" presetID="6" presetClass="emph" presetSubtype="0" autoRev="1" fill="hold" nodeType="withEffect">
                                      <p:stCondLst>
                                        <p:cond delay="2950"/>
                                      </p:stCondLst>
                                      <p:childTnLst>
                                        <p:animScale>
                                          <p:cBhvr>
                                            <p:cTn id="337" dur="150" fill="hold"/>
                                            <p:tgtEl>
                                              <p:spTgt spid="257"/>
                                            </p:tgtEl>
                                          </p:cBhvr>
                                          <p:by x="110000" y="110000"/>
                                        </p:animScale>
                                      </p:childTnLst>
                                    </p:cTn>
                                  </p:par>
                                  <p:par>
                                    <p:cTn id="338" presetID="23" presetClass="entr" presetSubtype="16" fill="hold" grpId="0" nodeType="withEffect">
                                      <p:stCondLst>
                                        <p:cond delay="2000"/>
                                      </p:stCondLst>
                                      <p:childTnLst>
                                        <p:set>
                                          <p:cBhvr>
                                            <p:cTn id="339" dur="1" fill="hold">
                                              <p:stCondLst>
                                                <p:cond delay="0"/>
                                              </p:stCondLst>
                                            </p:cTn>
                                            <p:tgtEl>
                                              <p:spTgt spid="348"/>
                                            </p:tgtEl>
                                            <p:attrNameLst>
                                              <p:attrName>style.visibility</p:attrName>
                                            </p:attrNameLst>
                                          </p:cBhvr>
                                          <p:to>
                                            <p:strVal val="visible"/>
                                          </p:to>
                                        </p:set>
                                        <p:anim calcmode="lin" valueType="num">
                                          <p:cBhvr>
                                            <p:cTn id="340" dur="250" fill="hold"/>
                                            <p:tgtEl>
                                              <p:spTgt spid="348"/>
                                            </p:tgtEl>
                                            <p:attrNameLst>
                                              <p:attrName>ppt_w</p:attrName>
                                            </p:attrNameLst>
                                          </p:cBhvr>
                                          <p:tavLst>
                                            <p:tav tm="0">
                                              <p:val>
                                                <p:fltVal val="0"/>
                                              </p:val>
                                            </p:tav>
                                            <p:tav tm="100000">
                                              <p:val>
                                                <p:strVal val="#ppt_w"/>
                                              </p:val>
                                            </p:tav>
                                          </p:tavLst>
                                        </p:anim>
                                        <p:anim calcmode="lin" valueType="num">
                                          <p:cBhvr>
                                            <p:cTn id="341" dur="250" fill="hold"/>
                                            <p:tgtEl>
                                              <p:spTgt spid="348"/>
                                            </p:tgtEl>
                                            <p:attrNameLst>
                                              <p:attrName>ppt_h</p:attrName>
                                            </p:attrNameLst>
                                          </p:cBhvr>
                                          <p:tavLst>
                                            <p:tav tm="0">
                                              <p:val>
                                                <p:fltVal val="0"/>
                                              </p:val>
                                            </p:tav>
                                            <p:tav tm="100000">
                                              <p:val>
                                                <p:strVal val="#ppt_h"/>
                                              </p:val>
                                            </p:tav>
                                          </p:tavLst>
                                        </p:anim>
                                      </p:childTnLst>
                                    </p:cTn>
                                  </p:par>
                                  <p:par>
                                    <p:cTn id="342" presetID="6" presetClass="emph" presetSubtype="0" autoRev="1" fill="hold" grpId="1" nodeType="withEffect">
                                      <p:stCondLst>
                                        <p:cond delay="2250"/>
                                      </p:stCondLst>
                                      <p:childTnLst>
                                        <p:animScale>
                                          <p:cBhvr>
                                            <p:cTn id="343" dur="150" fill="hold"/>
                                            <p:tgtEl>
                                              <p:spTgt spid="348"/>
                                            </p:tgtEl>
                                          </p:cBhvr>
                                          <p:by x="110000" y="110000"/>
                                        </p:animScale>
                                      </p:childTnLst>
                                    </p:cTn>
                                  </p:par>
                                  <p:par>
                                    <p:cTn id="344" presetID="23" presetClass="entr" presetSubtype="16" fill="hold" nodeType="withEffect">
                                      <p:stCondLst>
                                        <p:cond delay="2600"/>
                                      </p:stCondLst>
                                      <p:childTnLst>
                                        <p:set>
                                          <p:cBhvr>
                                            <p:cTn id="345" dur="1" fill="hold">
                                              <p:stCondLst>
                                                <p:cond delay="0"/>
                                              </p:stCondLst>
                                            </p:cTn>
                                            <p:tgtEl>
                                              <p:spTgt spid="312"/>
                                            </p:tgtEl>
                                            <p:attrNameLst>
                                              <p:attrName>style.visibility</p:attrName>
                                            </p:attrNameLst>
                                          </p:cBhvr>
                                          <p:to>
                                            <p:strVal val="visible"/>
                                          </p:to>
                                        </p:set>
                                        <p:anim calcmode="lin" valueType="num">
                                          <p:cBhvr>
                                            <p:cTn id="346" dur="250" fill="hold"/>
                                            <p:tgtEl>
                                              <p:spTgt spid="312"/>
                                            </p:tgtEl>
                                            <p:attrNameLst>
                                              <p:attrName>ppt_w</p:attrName>
                                            </p:attrNameLst>
                                          </p:cBhvr>
                                          <p:tavLst>
                                            <p:tav tm="0">
                                              <p:val>
                                                <p:fltVal val="0"/>
                                              </p:val>
                                            </p:tav>
                                            <p:tav tm="100000">
                                              <p:val>
                                                <p:strVal val="#ppt_w"/>
                                              </p:val>
                                            </p:tav>
                                          </p:tavLst>
                                        </p:anim>
                                        <p:anim calcmode="lin" valueType="num">
                                          <p:cBhvr>
                                            <p:cTn id="347" dur="250" fill="hold"/>
                                            <p:tgtEl>
                                              <p:spTgt spid="312"/>
                                            </p:tgtEl>
                                            <p:attrNameLst>
                                              <p:attrName>ppt_h</p:attrName>
                                            </p:attrNameLst>
                                          </p:cBhvr>
                                          <p:tavLst>
                                            <p:tav tm="0">
                                              <p:val>
                                                <p:fltVal val="0"/>
                                              </p:val>
                                            </p:tav>
                                            <p:tav tm="100000">
                                              <p:val>
                                                <p:strVal val="#ppt_h"/>
                                              </p:val>
                                            </p:tav>
                                          </p:tavLst>
                                        </p:anim>
                                      </p:childTnLst>
                                    </p:cTn>
                                  </p:par>
                                  <p:par>
                                    <p:cTn id="348" presetID="6" presetClass="emph" presetSubtype="0" autoRev="1" fill="hold" nodeType="withEffect">
                                      <p:stCondLst>
                                        <p:cond delay="2850"/>
                                      </p:stCondLst>
                                      <p:childTnLst>
                                        <p:animScale>
                                          <p:cBhvr>
                                            <p:cTn id="349" dur="150" fill="hold"/>
                                            <p:tgtEl>
                                              <p:spTgt spid="312"/>
                                            </p:tgtEl>
                                          </p:cBhvr>
                                          <p:by x="110000" y="110000"/>
                                        </p:animScale>
                                      </p:childTnLst>
                                    </p:cTn>
                                  </p:par>
                                  <p:par>
                                    <p:cTn id="350" presetID="23" presetClass="entr" presetSubtype="16" fill="hold" nodeType="withEffect">
                                      <p:stCondLst>
                                        <p:cond delay="2600"/>
                                      </p:stCondLst>
                                      <p:childTnLst>
                                        <p:set>
                                          <p:cBhvr>
                                            <p:cTn id="351" dur="1" fill="hold">
                                              <p:stCondLst>
                                                <p:cond delay="0"/>
                                              </p:stCondLst>
                                            </p:cTn>
                                            <p:tgtEl>
                                              <p:spTgt spid="302"/>
                                            </p:tgtEl>
                                            <p:attrNameLst>
                                              <p:attrName>style.visibility</p:attrName>
                                            </p:attrNameLst>
                                          </p:cBhvr>
                                          <p:to>
                                            <p:strVal val="visible"/>
                                          </p:to>
                                        </p:set>
                                        <p:anim calcmode="lin" valueType="num">
                                          <p:cBhvr>
                                            <p:cTn id="352" dur="250" fill="hold"/>
                                            <p:tgtEl>
                                              <p:spTgt spid="302"/>
                                            </p:tgtEl>
                                            <p:attrNameLst>
                                              <p:attrName>ppt_w</p:attrName>
                                            </p:attrNameLst>
                                          </p:cBhvr>
                                          <p:tavLst>
                                            <p:tav tm="0">
                                              <p:val>
                                                <p:fltVal val="0"/>
                                              </p:val>
                                            </p:tav>
                                            <p:tav tm="100000">
                                              <p:val>
                                                <p:strVal val="#ppt_w"/>
                                              </p:val>
                                            </p:tav>
                                          </p:tavLst>
                                        </p:anim>
                                        <p:anim calcmode="lin" valueType="num">
                                          <p:cBhvr>
                                            <p:cTn id="353" dur="250" fill="hold"/>
                                            <p:tgtEl>
                                              <p:spTgt spid="302"/>
                                            </p:tgtEl>
                                            <p:attrNameLst>
                                              <p:attrName>ppt_h</p:attrName>
                                            </p:attrNameLst>
                                          </p:cBhvr>
                                          <p:tavLst>
                                            <p:tav tm="0">
                                              <p:val>
                                                <p:fltVal val="0"/>
                                              </p:val>
                                            </p:tav>
                                            <p:tav tm="100000">
                                              <p:val>
                                                <p:strVal val="#ppt_h"/>
                                              </p:val>
                                            </p:tav>
                                          </p:tavLst>
                                        </p:anim>
                                      </p:childTnLst>
                                    </p:cTn>
                                  </p:par>
                                  <p:par>
                                    <p:cTn id="354" presetID="6" presetClass="emph" presetSubtype="0" autoRev="1" fill="hold" nodeType="withEffect">
                                      <p:stCondLst>
                                        <p:cond delay="2850"/>
                                      </p:stCondLst>
                                      <p:childTnLst>
                                        <p:animScale>
                                          <p:cBhvr>
                                            <p:cTn id="355" dur="150" fill="hold"/>
                                            <p:tgtEl>
                                              <p:spTgt spid="302"/>
                                            </p:tgtEl>
                                          </p:cBhvr>
                                          <p:by x="110000" y="110000"/>
                                        </p:animScale>
                                      </p:childTnLst>
                                    </p:cTn>
                                  </p:par>
                                  <p:par>
                                    <p:cTn id="356" presetID="10" presetClass="entr" presetSubtype="0" fill="hold" grpId="0" nodeType="withEffect">
                                      <p:stCondLst>
                                        <p:cond delay="2000"/>
                                      </p:stCondLst>
                                      <p:childTnLst>
                                        <p:set>
                                          <p:cBhvr>
                                            <p:cTn id="357" dur="1" fill="hold">
                                              <p:stCondLst>
                                                <p:cond delay="0"/>
                                              </p:stCondLst>
                                            </p:cTn>
                                            <p:tgtEl>
                                              <p:spTgt spid="143"/>
                                            </p:tgtEl>
                                            <p:attrNameLst>
                                              <p:attrName>style.visibility</p:attrName>
                                            </p:attrNameLst>
                                          </p:cBhvr>
                                          <p:to>
                                            <p:strVal val="visible"/>
                                          </p:to>
                                        </p:set>
                                        <p:animEffect transition="in" filter="fade">
                                          <p:cBhvr>
                                            <p:cTn id="358" dur="500"/>
                                            <p:tgtEl>
                                              <p:spTgt spid="143"/>
                                            </p:tgtEl>
                                          </p:cBhvr>
                                        </p:animEffect>
                                      </p:childTnLst>
                                    </p:cTn>
                                  </p:par>
                                  <p:par>
                                    <p:cTn id="359" presetID="10" presetClass="entr" presetSubtype="0" fill="hold" nodeType="withEffect">
                                      <p:stCondLst>
                                        <p:cond delay="2000"/>
                                      </p:stCondLst>
                                      <p:childTnLst>
                                        <p:set>
                                          <p:cBhvr>
                                            <p:cTn id="360" dur="1" fill="hold">
                                              <p:stCondLst>
                                                <p:cond delay="0"/>
                                              </p:stCondLst>
                                            </p:cTn>
                                            <p:tgtEl>
                                              <p:spTgt spid="148"/>
                                            </p:tgtEl>
                                            <p:attrNameLst>
                                              <p:attrName>style.visibility</p:attrName>
                                            </p:attrNameLst>
                                          </p:cBhvr>
                                          <p:to>
                                            <p:strVal val="visible"/>
                                          </p:to>
                                        </p:set>
                                        <p:animEffect transition="in" filter="fade">
                                          <p:cBhvr>
                                            <p:cTn id="361" dur="500"/>
                                            <p:tgtEl>
                                              <p:spTgt spid="148"/>
                                            </p:tgtEl>
                                          </p:cBhvr>
                                        </p:animEffect>
                                      </p:childTnLst>
                                    </p:cTn>
                                  </p:par>
                                  <p:par>
                                    <p:cTn id="362" presetID="10" presetClass="entr" presetSubtype="0" fill="hold" grpId="0" nodeType="withEffect">
                                      <p:stCondLst>
                                        <p:cond delay="2000"/>
                                      </p:stCondLst>
                                      <p:childTnLst>
                                        <p:set>
                                          <p:cBhvr>
                                            <p:cTn id="363" dur="1" fill="hold">
                                              <p:stCondLst>
                                                <p:cond delay="0"/>
                                              </p:stCondLst>
                                            </p:cTn>
                                            <p:tgtEl>
                                              <p:spTgt spid="131"/>
                                            </p:tgtEl>
                                            <p:attrNameLst>
                                              <p:attrName>style.visibility</p:attrName>
                                            </p:attrNameLst>
                                          </p:cBhvr>
                                          <p:to>
                                            <p:strVal val="visible"/>
                                          </p:to>
                                        </p:set>
                                        <p:animEffect transition="in" filter="fade">
                                          <p:cBhvr>
                                            <p:cTn id="364" dur="500"/>
                                            <p:tgtEl>
                                              <p:spTgt spid="131"/>
                                            </p:tgtEl>
                                          </p:cBhvr>
                                        </p:animEffect>
                                      </p:childTnLst>
                                    </p:cTn>
                                  </p:par>
                                  <p:par>
                                    <p:cTn id="365" presetID="10" presetClass="entr" presetSubtype="0" fill="hold" grpId="0" nodeType="withEffect">
                                      <p:stCondLst>
                                        <p:cond delay="2000"/>
                                      </p:stCondLst>
                                      <p:childTnLst>
                                        <p:set>
                                          <p:cBhvr>
                                            <p:cTn id="366" dur="1" fill="hold">
                                              <p:stCondLst>
                                                <p:cond delay="0"/>
                                              </p:stCondLst>
                                            </p:cTn>
                                            <p:tgtEl>
                                              <p:spTgt spid="163"/>
                                            </p:tgtEl>
                                            <p:attrNameLst>
                                              <p:attrName>style.visibility</p:attrName>
                                            </p:attrNameLst>
                                          </p:cBhvr>
                                          <p:to>
                                            <p:strVal val="visible"/>
                                          </p:to>
                                        </p:set>
                                        <p:animEffect transition="in" filter="fade">
                                          <p:cBhvr>
                                            <p:cTn id="367" dur="500"/>
                                            <p:tgtEl>
                                              <p:spTgt spid="163"/>
                                            </p:tgtEl>
                                          </p:cBhvr>
                                        </p:animEffect>
                                      </p:childTnLst>
                                    </p:cTn>
                                  </p:par>
                                  <p:par>
                                    <p:cTn id="368" presetID="22" presetClass="entr" presetSubtype="2" fill="hold" nodeType="withEffect">
                                      <p:stCondLst>
                                        <p:cond delay="2000"/>
                                      </p:stCondLst>
                                      <p:childTnLst>
                                        <p:set>
                                          <p:cBhvr>
                                            <p:cTn id="369" dur="1" fill="hold">
                                              <p:stCondLst>
                                                <p:cond delay="0"/>
                                              </p:stCondLst>
                                            </p:cTn>
                                            <p:tgtEl>
                                              <p:spTgt spid="135"/>
                                            </p:tgtEl>
                                            <p:attrNameLst>
                                              <p:attrName>style.visibility</p:attrName>
                                            </p:attrNameLst>
                                          </p:cBhvr>
                                          <p:to>
                                            <p:strVal val="visible"/>
                                          </p:to>
                                        </p:set>
                                        <p:animEffect transition="in" filter="wipe(right)">
                                          <p:cBhvr>
                                            <p:cTn id="370" dur="500"/>
                                            <p:tgtEl>
                                              <p:spTgt spid="135"/>
                                            </p:tgtEl>
                                          </p:cBhvr>
                                        </p:animEffect>
                                      </p:childTnLst>
                                    </p:cTn>
                                  </p:par>
                                  <p:par>
                                    <p:cTn id="371" presetID="10" presetClass="entr" presetSubtype="0" fill="hold" grpId="0" nodeType="withEffect">
                                      <p:stCondLst>
                                        <p:cond delay="3000"/>
                                      </p:stCondLst>
                                      <p:childTnLst>
                                        <p:set>
                                          <p:cBhvr>
                                            <p:cTn id="372" dur="1" fill="hold">
                                              <p:stCondLst>
                                                <p:cond delay="0"/>
                                              </p:stCondLst>
                                            </p:cTn>
                                            <p:tgtEl>
                                              <p:spTgt spid="145"/>
                                            </p:tgtEl>
                                            <p:attrNameLst>
                                              <p:attrName>style.visibility</p:attrName>
                                            </p:attrNameLst>
                                          </p:cBhvr>
                                          <p:to>
                                            <p:strVal val="visible"/>
                                          </p:to>
                                        </p:set>
                                        <p:animEffect transition="in" filter="fade">
                                          <p:cBhvr>
                                            <p:cTn id="373" dur="500"/>
                                            <p:tgtEl>
                                              <p:spTgt spid="145"/>
                                            </p:tgtEl>
                                          </p:cBhvr>
                                        </p:animEffect>
                                      </p:childTnLst>
                                    </p:cTn>
                                  </p:par>
                                  <p:par>
                                    <p:cTn id="374" presetID="10" presetClass="entr" presetSubtype="0" fill="hold" nodeType="withEffect">
                                      <p:stCondLst>
                                        <p:cond delay="3000"/>
                                      </p:stCondLst>
                                      <p:childTnLst>
                                        <p:set>
                                          <p:cBhvr>
                                            <p:cTn id="375" dur="1" fill="hold">
                                              <p:stCondLst>
                                                <p:cond delay="0"/>
                                              </p:stCondLst>
                                            </p:cTn>
                                            <p:tgtEl>
                                              <p:spTgt spid="153"/>
                                            </p:tgtEl>
                                            <p:attrNameLst>
                                              <p:attrName>style.visibility</p:attrName>
                                            </p:attrNameLst>
                                          </p:cBhvr>
                                          <p:to>
                                            <p:strVal val="visible"/>
                                          </p:to>
                                        </p:set>
                                        <p:animEffect transition="in" filter="fade">
                                          <p:cBhvr>
                                            <p:cTn id="376" dur="500"/>
                                            <p:tgtEl>
                                              <p:spTgt spid="153"/>
                                            </p:tgtEl>
                                          </p:cBhvr>
                                        </p:animEffect>
                                      </p:childTnLst>
                                    </p:cTn>
                                  </p:par>
                                  <p:par>
                                    <p:cTn id="377" presetID="10" presetClass="entr" presetSubtype="0" fill="hold" grpId="0" nodeType="withEffect">
                                      <p:stCondLst>
                                        <p:cond delay="3000"/>
                                      </p:stCondLst>
                                      <p:childTnLst>
                                        <p:set>
                                          <p:cBhvr>
                                            <p:cTn id="378" dur="1" fill="hold">
                                              <p:stCondLst>
                                                <p:cond delay="0"/>
                                              </p:stCondLst>
                                            </p:cTn>
                                            <p:tgtEl>
                                              <p:spTgt spid="128"/>
                                            </p:tgtEl>
                                            <p:attrNameLst>
                                              <p:attrName>style.visibility</p:attrName>
                                            </p:attrNameLst>
                                          </p:cBhvr>
                                          <p:to>
                                            <p:strVal val="visible"/>
                                          </p:to>
                                        </p:set>
                                        <p:animEffect transition="in" filter="fade">
                                          <p:cBhvr>
                                            <p:cTn id="379" dur="500"/>
                                            <p:tgtEl>
                                              <p:spTgt spid="128"/>
                                            </p:tgtEl>
                                          </p:cBhvr>
                                        </p:animEffect>
                                      </p:childTnLst>
                                    </p:cTn>
                                  </p:par>
                                  <p:par>
                                    <p:cTn id="380" presetID="10" presetClass="entr" presetSubtype="0" fill="hold" grpId="0" nodeType="withEffect">
                                      <p:stCondLst>
                                        <p:cond delay="3000"/>
                                      </p:stCondLst>
                                      <p:childTnLst>
                                        <p:set>
                                          <p:cBhvr>
                                            <p:cTn id="381" dur="1" fill="hold">
                                              <p:stCondLst>
                                                <p:cond delay="0"/>
                                              </p:stCondLst>
                                            </p:cTn>
                                            <p:tgtEl>
                                              <p:spTgt spid="164"/>
                                            </p:tgtEl>
                                            <p:attrNameLst>
                                              <p:attrName>style.visibility</p:attrName>
                                            </p:attrNameLst>
                                          </p:cBhvr>
                                          <p:to>
                                            <p:strVal val="visible"/>
                                          </p:to>
                                        </p:set>
                                        <p:animEffect transition="in" filter="fade">
                                          <p:cBhvr>
                                            <p:cTn id="382" dur="500"/>
                                            <p:tgtEl>
                                              <p:spTgt spid="164"/>
                                            </p:tgtEl>
                                          </p:cBhvr>
                                        </p:animEffect>
                                      </p:childTnLst>
                                    </p:cTn>
                                  </p:par>
                                  <p:par>
                                    <p:cTn id="383" presetID="22" presetClass="entr" presetSubtype="2" fill="hold" nodeType="withEffect">
                                      <p:stCondLst>
                                        <p:cond delay="3000"/>
                                      </p:stCondLst>
                                      <p:childTnLst>
                                        <p:set>
                                          <p:cBhvr>
                                            <p:cTn id="384" dur="1" fill="hold">
                                              <p:stCondLst>
                                                <p:cond delay="0"/>
                                              </p:stCondLst>
                                            </p:cTn>
                                            <p:tgtEl>
                                              <p:spTgt spid="136"/>
                                            </p:tgtEl>
                                            <p:attrNameLst>
                                              <p:attrName>style.visibility</p:attrName>
                                            </p:attrNameLst>
                                          </p:cBhvr>
                                          <p:to>
                                            <p:strVal val="visible"/>
                                          </p:to>
                                        </p:set>
                                        <p:animEffect transition="in" filter="wipe(right)">
                                          <p:cBhvr>
                                            <p:cTn id="385" dur="500"/>
                                            <p:tgtEl>
                                              <p:spTgt spid="136"/>
                                            </p:tgtEl>
                                          </p:cBhvr>
                                        </p:animEffect>
                                      </p:childTnLst>
                                    </p:cTn>
                                  </p:par>
                                  <p:par>
                                    <p:cTn id="386" presetID="10" presetClass="entr" presetSubtype="0" fill="hold" grpId="0" nodeType="withEffect">
                                      <p:stCondLst>
                                        <p:cond delay="4000"/>
                                      </p:stCondLst>
                                      <p:childTnLst>
                                        <p:set>
                                          <p:cBhvr>
                                            <p:cTn id="387" dur="1" fill="hold">
                                              <p:stCondLst>
                                                <p:cond delay="0"/>
                                              </p:stCondLst>
                                            </p:cTn>
                                            <p:tgtEl>
                                              <p:spTgt spid="146"/>
                                            </p:tgtEl>
                                            <p:attrNameLst>
                                              <p:attrName>style.visibility</p:attrName>
                                            </p:attrNameLst>
                                          </p:cBhvr>
                                          <p:to>
                                            <p:strVal val="visible"/>
                                          </p:to>
                                        </p:set>
                                        <p:animEffect transition="in" filter="fade">
                                          <p:cBhvr>
                                            <p:cTn id="388" dur="500"/>
                                            <p:tgtEl>
                                              <p:spTgt spid="146"/>
                                            </p:tgtEl>
                                          </p:cBhvr>
                                        </p:animEffect>
                                      </p:childTnLst>
                                    </p:cTn>
                                  </p:par>
                                  <p:par>
                                    <p:cTn id="389" presetID="10" presetClass="entr" presetSubtype="0" fill="hold" grpId="0" nodeType="withEffect">
                                      <p:stCondLst>
                                        <p:cond delay="4000"/>
                                      </p:stCondLst>
                                      <p:childTnLst>
                                        <p:set>
                                          <p:cBhvr>
                                            <p:cTn id="390" dur="1" fill="hold">
                                              <p:stCondLst>
                                                <p:cond delay="0"/>
                                              </p:stCondLst>
                                            </p:cTn>
                                            <p:tgtEl>
                                              <p:spTgt spid="165"/>
                                            </p:tgtEl>
                                            <p:attrNameLst>
                                              <p:attrName>style.visibility</p:attrName>
                                            </p:attrNameLst>
                                          </p:cBhvr>
                                          <p:to>
                                            <p:strVal val="visible"/>
                                          </p:to>
                                        </p:set>
                                        <p:animEffect transition="in" filter="fade">
                                          <p:cBhvr>
                                            <p:cTn id="391" dur="500"/>
                                            <p:tgtEl>
                                              <p:spTgt spid="165"/>
                                            </p:tgtEl>
                                          </p:cBhvr>
                                        </p:animEffect>
                                      </p:childTnLst>
                                    </p:cTn>
                                  </p:par>
                                  <p:par>
                                    <p:cTn id="392" presetID="22" presetClass="entr" presetSubtype="2" fill="hold" nodeType="withEffect">
                                      <p:stCondLst>
                                        <p:cond delay="4000"/>
                                      </p:stCondLst>
                                      <p:childTnLst>
                                        <p:set>
                                          <p:cBhvr>
                                            <p:cTn id="393" dur="1" fill="hold">
                                              <p:stCondLst>
                                                <p:cond delay="0"/>
                                              </p:stCondLst>
                                            </p:cTn>
                                            <p:tgtEl>
                                              <p:spTgt spid="137"/>
                                            </p:tgtEl>
                                            <p:attrNameLst>
                                              <p:attrName>style.visibility</p:attrName>
                                            </p:attrNameLst>
                                          </p:cBhvr>
                                          <p:to>
                                            <p:strVal val="visible"/>
                                          </p:to>
                                        </p:set>
                                        <p:animEffect transition="in" filter="wipe(right)">
                                          <p:cBhvr>
                                            <p:cTn id="394" dur="500"/>
                                            <p:tgtEl>
                                              <p:spTgt spid="137"/>
                                            </p:tgtEl>
                                          </p:cBhvr>
                                        </p:animEffect>
                                      </p:childTnLst>
                                    </p:cTn>
                                  </p:par>
                                  <p:par>
                                    <p:cTn id="395" presetID="10" presetClass="entr" presetSubtype="0" fill="hold" grpId="0" nodeType="withEffect">
                                      <p:stCondLst>
                                        <p:cond delay="4000"/>
                                      </p:stCondLst>
                                      <p:childTnLst>
                                        <p:set>
                                          <p:cBhvr>
                                            <p:cTn id="396" dur="1" fill="hold">
                                              <p:stCondLst>
                                                <p:cond delay="0"/>
                                              </p:stCondLst>
                                            </p:cTn>
                                            <p:tgtEl>
                                              <p:spTgt spid="129"/>
                                            </p:tgtEl>
                                            <p:attrNameLst>
                                              <p:attrName>style.visibility</p:attrName>
                                            </p:attrNameLst>
                                          </p:cBhvr>
                                          <p:to>
                                            <p:strVal val="visible"/>
                                          </p:to>
                                        </p:set>
                                        <p:animEffect transition="in" filter="fade">
                                          <p:cBhvr>
                                            <p:cTn id="397" dur="500"/>
                                            <p:tgtEl>
                                              <p:spTgt spid="129"/>
                                            </p:tgtEl>
                                          </p:cBhvr>
                                        </p:animEffect>
                                      </p:childTnLst>
                                    </p:cTn>
                                  </p:par>
                                  <p:par>
                                    <p:cTn id="398" presetID="10" presetClass="entr" presetSubtype="0" fill="hold" nodeType="withEffect">
                                      <p:stCondLst>
                                        <p:cond delay="4000"/>
                                      </p:stCondLst>
                                      <p:childTnLst>
                                        <p:set>
                                          <p:cBhvr>
                                            <p:cTn id="399" dur="1" fill="hold">
                                              <p:stCondLst>
                                                <p:cond delay="0"/>
                                              </p:stCondLst>
                                            </p:cTn>
                                            <p:tgtEl>
                                              <p:spTgt spid="159"/>
                                            </p:tgtEl>
                                            <p:attrNameLst>
                                              <p:attrName>style.visibility</p:attrName>
                                            </p:attrNameLst>
                                          </p:cBhvr>
                                          <p:to>
                                            <p:strVal val="visible"/>
                                          </p:to>
                                        </p:set>
                                        <p:animEffect transition="in" filter="fade">
                                          <p:cBhvr>
                                            <p:cTn id="400" dur="500"/>
                                            <p:tgtEl>
                                              <p:spTgt spid="159"/>
                                            </p:tgtEl>
                                          </p:cBhvr>
                                        </p:animEffect>
                                      </p:childTnLst>
                                    </p:cTn>
                                  </p:par>
                                  <p:par>
                                    <p:cTn id="401" presetID="10" presetClass="entr" presetSubtype="0" fill="hold" grpId="0" nodeType="withEffect">
                                      <p:stCondLst>
                                        <p:cond delay="4750"/>
                                      </p:stCondLst>
                                      <p:childTnLst>
                                        <p:set>
                                          <p:cBhvr>
                                            <p:cTn id="402" dur="1" fill="hold">
                                              <p:stCondLst>
                                                <p:cond delay="0"/>
                                              </p:stCondLst>
                                            </p:cTn>
                                            <p:tgtEl>
                                              <p:spTgt spid="147"/>
                                            </p:tgtEl>
                                            <p:attrNameLst>
                                              <p:attrName>style.visibility</p:attrName>
                                            </p:attrNameLst>
                                          </p:cBhvr>
                                          <p:to>
                                            <p:strVal val="visible"/>
                                          </p:to>
                                        </p:set>
                                        <p:animEffect transition="in" filter="fade">
                                          <p:cBhvr>
                                            <p:cTn id="403" dur="500"/>
                                            <p:tgtEl>
                                              <p:spTgt spid="147"/>
                                            </p:tgtEl>
                                          </p:cBhvr>
                                        </p:animEffect>
                                      </p:childTnLst>
                                    </p:cTn>
                                  </p:par>
                                  <p:par>
                                    <p:cTn id="404" presetID="10" presetClass="entr" presetSubtype="0" fill="hold" grpId="0" nodeType="withEffect">
                                      <p:stCondLst>
                                        <p:cond delay="4750"/>
                                      </p:stCondLst>
                                      <p:childTnLst>
                                        <p:set>
                                          <p:cBhvr>
                                            <p:cTn id="405" dur="1" fill="hold">
                                              <p:stCondLst>
                                                <p:cond delay="0"/>
                                              </p:stCondLst>
                                            </p:cTn>
                                            <p:tgtEl>
                                              <p:spTgt spid="162"/>
                                            </p:tgtEl>
                                            <p:attrNameLst>
                                              <p:attrName>style.visibility</p:attrName>
                                            </p:attrNameLst>
                                          </p:cBhvr>
                                          <p:to>
                                            <p:strVal val="visible"/>
                                          </p:to>
                                        </p:set>
                                        <p:animEffect transition="in" filter="fade">
                                          <p:cBhvr>
                                            <p:cTn id="406" dur="500"/>
                                            <p:tgtEl>
                                              <p:spTgt spid="162"/>
                                            </p:tgtEl>
                                          </p:cBhvr>
                                        </p:animEffect>
                                      </p:childTnLst>
                                    </p:cTn>
                                  </p:par>
                                  <p:par>
                                    <p:cTn id="407" presetID="10" presetClass="entr" presetSubtype="0" fill="hold" grpId="0" nodeType="withEffect">
                                      <p:stCondLst>
                                        <p:cond delay="4750"/>
                                      </p:stCondLst>
                                      <p:childTnLst>
                                        <p:set>
                                          <p:cBhvr>
                                            <p:cTn id="408" dur="1" fill="hold">
                                              <p:stCondLst>
                                                <p:cond delay="0"/>
                                              </p:stCondLst>
                                            </p:cTn>
                                            <p:tgtEl>
                                              <p:spTgt spid="130"/>
                                            </p:tgtEl>
                                            <p:attrNameLst>
                                              <p:attrName>style.visibility</p:attrName>
                                            </p:attrNameLst>
                                          </p:cBhvr>
                                          <p:to>
                                            <p:strVal val="visible"/>
                                          </p:to>
                                        </p:set>
                                        <p:animEffect transition="in" filter="fade">
                                          <p:cBhvr>
                                            <p:cTn id="409" dur="500"/>
                                            <p:tgtEl>
                                              <p:spTgt spid="130"/>
                                            </p:tgtEl>
                                          </p:cBhvr>
                                        </p:animEffect>
                                      </p:childTnLst>
                                    </p:cTn>
                                  </p:par>
                                  <p:par>
                                    <p:cTn id="410" presetID="10" presetClass="entr" presetSubtype="0" fill="hold" grpId="0" nodeType="withEffect">
                                      <p:stCondLst>
                                        <p:cond delay="4750"/>
                                      </p:stCondLst>
                                      <p:childTnLst>
                                        <p:set>
                                          <p:cBhvr>
                                            <p:cTn id="411" dur="1" fill="hold">
                                              <p:stCondLst>
                                                <p:cond delay="0"/>
                                              </p:stCondLst>
                                            </p:cTn>
                                            <p:tgtEl>
                                              <p:spTgt spid="166"/>
                                            </p:tgtEl>
                                            <p:attrNameLst>
                                              <p:attrName>style.visibility</p:attrName>
                                            </p:attrNameLst>
                                          </p:cBhvr>
                                          <p:to>
                                            <p:strVal val="visible"/>
                                          </p:to>
                                        </p:set>
                                        <p:animEffect transition="in" filter="fade">
                                          <p:cBhvr>
                                            <p:cTn id="412" dur="500"/>
                                            <p:tgtEl>
                                              <p:spTgt spid="166"/>
                                            </p:tgtEl>
                                          </p:cBhvr>
                                        </p:animEffect>
                                      </p:childTnLst>
                                    </p:cTn>
                                  </p:par>
                                  <p:par>
                                    <p:cTn id="413" presetID="22" presetClass="entr" presetSubtype="2" fill="hold" nodeType="withEffect">
                                      <p:stCondLst>
                                        <p:cond delay="2000"/>
                                      </p:stCondLst>
                                      <p:childTnLst>
                                        <p:set>
                                          <p:cBhvr>
                                            <p:cTn id="414" dur="1" fill="hold">
                                              <p:stCondLst>
                                                <p:cond delay="0"/>
                                              </p:stCondLst>
                                            </p:cTn>
                                            <p:tgtEl>
                                              <p:spTgt spid="403"/>
                                            </p:tgtEl>
                                            <p:attrNameLst>
                                              <p:attrName>style.visibility</p:attrName>
                                            </p:attrNameLst>
                                          </p:cBhvr>
                                          <p:to>
                                            <p:strVal val="visible"/>
                                          </p:to>
                                        </p:set>
                                        <p:animEffect transition="in" filter="wipe(right)">
                                          <p:cBhvr>
                                            <p:cTn id="415" dur="500"/>
                                            <p:tgtEl>
                                              <p:spTgt spid="403"/>
                                            </p:tgtEl>
                                          </p:cBhvr>
                                        </p:animEffect>
                                      </p:childTnLst>
                                    </p:cTn>
                                  </p:par>
                                  <p:par>
                                    <p:cTn id="416" presetID="10" presetClass="entr" presetSubtype="0" fill="hold" nodeType="withEffect">
                                      <p:stCondLst>
                                        <p:cond delay="2000"/>
                                      </p:stCondLst>
                                      <p:childTnLst>
                                        <p:set>
                                          <p:cBhvr>
                                            <p:cTn id="417" dur="1" fill="hold">
                                              <p:stCondLst>
                                                <p:cond delay="0"/>
                                              </p:stCondLst>
                                            </p:cTn>
                                            <p:tgtEl>
                                              <p:spTgt spid="405"/>
                                            </p:tgtEl>
                                            <p:attrNameLst>
                                              <p:attrName>style.visibility</p:attrName>
                                            </p:attrNameLst>
                                          </p:cBhvr>
                                          <p:to>
                                            <p:strVal val="visible"/>
                                          </p:to>
                                        </p:set>
                                        <p:animEffect transition="in" filter="fade">
                                          <p:cBhvr>
                                            <p:cTn id="418" dur="500"/>
                                            <p:tgtEl>
                                              <p:spTgt spid="405"/>
                                            </p:tgtEl>
                                          </p:cBhvr>
                                        </p:animEffect>
                                      </p:childTnLst>
                                    </p:cTn>
                                  </p:par>
                                  <p:par>
                                    <p:cTn id="419" presetID="10" presetClass="entr" presetSubtype="0" fill="hold" grpId="0" nodeType="withEffect">
                                      <p:stCondLst>
                                        <p:cond delay="3000"/>
                                      </p:stCondLst>
                                      <p:childTnLst>
                                        <p:set>
                                          <p:cBhvr>
                                            <p:cTn id="420" dur="1" fill="hold">
                                              <p:stCondLst>
                                                <p:cond delay="0"/>
                                              </p:stCondLst>
                                            </p:cTn>
                                            <p:tgtEl>
                                              <p:spTgt spid="404"/>
                                            </p:tgtEl>
                                            <p:attrNameLst>
                                              <p:attrName>style.visibility</p:attrName>
                                            </p:attrNameLst>
                                          </p:cBhvr>
                                          <p:to>
                                            <p:strVal val="visible"/>
                                          </p:to>
                                        </p:set>
                                        <p:animEffect transition="in" filter="fade">
                                          <p:cBhvr>
                                            <p:cTn id="421" dur="500"/>
                                            <p:tgtEl>
                                              <p:spTgt spid="404"/>
                                            </p:tgtEl>
                                          </p:cBhvr>
                                        </p:animEffect>
                                      </p:childTnLst>
                                    </p:cTn>
                                  </p:par>
                                  <p:par>
                                    <p:cTn id="422" presetID="22" presetClass="entr" presetSubtype="2" fill="hold" nodeType="withEffect">
                                      <p:stCondLst>
                                        <p:cond delay="2000"/>
                                      </p:stCondLst>
                                      <p:childTnLst>
                                        <p:set>
                                          <p:cBhvr>
                                            <p:cTn id="423" dur="1" fill="hold">
                                              <p:stCondLst>
                                                <p:cond delay="0"/>
                                              </p:stCondLst>
                                            </p:cTn>
                                            <p:tgtEl>
                                              <p:spTgt spid="410"/>
                                            </p:tgtEl>
                                            <p:attrNameLst>
                                              <p:attrName>style.visibility</p:attrName>
                                            </p:attrNameLst>
                                          </p:cBhvr>
                                          <p:to>
                                            <p:strVal val="visible"/>
                                          </p:to>
                                        </p:set>
                                        <p:animEffect transition="in" filter="wipe(right)">
                                          <p:cBhvr>
                                            <p:cTn id="424" dur="500"/>
                                            <p:tgtEl>
                                              <p:spTgt spid="410"/>
                                            </p:tgtEl>
                                          </p:cBhvr>
                                        </p:animEffect>
                                      </p:childTnLst>
                                    </p:cTn>
                                  </p:par>
                                  <p:par>
                                    <p:cTn id="425" presetID="10" presetClass="entr" presetSubtype="0" fill="hold" grpId="0" nodeType="withEffect">
                                      <p:stCondLst>
                                        <p:cond delay="4000"/>
                                      </p:stCondLst>
                                      <p:childTnLst>
                                        <p:set>
                                          <p:cBhvr>
                                            <p:cTn id="426" dur="1" fill="hold">
                                              <p:stCondLst>
                                                <p:cond delay="0"/>
                                              </p:stCondLst>
                                            </p:cTn>
                                            <p:tgtEl>
                                              <p:spTgt spid="411"/>
                                            </p:tgtEl>
                                            <p:attrNameLst>
                                              <p:attrName>style.visibility</p:attrName>
                                            </p:attrNameLst>
                                          </p:cBhvr>
                                          <p:to>
                                            <p:strVal val="visible"/>
                                          </p:to>
                                        </p:set>
                                        <p:animEffect transition="in" filter="fade">
                                          <p:cBhvr>
                                            <p:cTn id="427" dur="500"/>
                                            <p:tgtEl>
                                              <p:spTgt spid="411"/>
                                            </p:tgtEl>
                                          </p:cBhvr>
                                        </p:animEffect>
                                      </p:childTnLst>
                                    </p:cTn>
                                  </p:par>
                                  <p:par>
                                    <p:cTn id="428" presetID="10" presetClass="entr" presetSubtype="0" fill="hold" grpId="0" nodeType="withEffect">
                                      <p:stCondLst>
                                        <p:cond delay="2000"/>
                                      </p:stCondLst>
                                      <p:childTnLst>
                                        <p:set>
                                          <p:cBhvr>
                                            <p:cTn id="429" dur="1" fill="hold">
                                              <p:stCondLst>
                                                <p:cond delay="0"/>
                                              </p:stCondLst>
                                            </p:cTn>
                                            <p:tgtEl>
                                              <p:spTgt spid="415"/>
                                            </p:tgtEl>
                                            <p:attrNameLst>
                                              <p:attrName>style.visibility</p:attrName>
                                            </p:attrNameLst>
                                          </p:cBhvr>
                                          <p:to>
                                            <p:strVal val="visible"/>
                                          </p:to>
                                        </p:set>
                                        <p:animEffect transition="in" filter="fade">
                                          <p:cBhvr>
                                            <p:cTn id="430" dur="500"/>
                                            <p:tgtEl>
                                              <p:spTgt spid="415"/>
                                            </p:tgtEl>
                                          </p:cBhvr>
                                        </p:animEffect>
                                      </p:childTnLst>
                                    </p:cTn>
                                  </p:par>
                                  <p:par>
                                    <p:cTn id="431" presetID="10" presetClass="entr" presetSubtype="0" fill="hold" nodeType="withEffect">
                                      <p:stCondLst>
                                        <p:cond delay="2000"/>
                                      </p:stCondLst>
                                      <p:childTnLst>
                                        <p:set>
                                          <p:cBhvr>
                                            <p:cTn id="432" dur="1" fill="hold">
                                              <p:stCondLst>
                                                <p:cond delay="0"/>
                                              </p:stCondLst>
                                            </p:cTn>
                                            <p:tgtEl>
                                              <p:spTgt spid="417"/>
                                            </p:tgtEl>
                                            <p:attrNameLst>
                                              <p:attrName>style.visibility</p:attrName>
                                            </p:attrNameLst>
                                          </p:cBhvr>
                                          <p:to>
                                            <p:strVal val="visible"/>
                                          </p:to>
                                        </p:set>
                                        <p:animEffect transition="in" filter="fade">
                                          <p:cBhvr>
                                            <p:cTn id="433" dur="500"/>
                                            <p:tgtEl>
                                              <p:spTgt spid="417"/>
                                            </p:tgtEl>
                                          </p:cBhvr>
                                        </p:animEffect>
                                      </p:childTnLst>
                                    </p:cTn>
                                  </p:par>
                                  <p:par>
                                    <p:cTn id="434" presetID="10" presetClass="entr" presetSubtype="0" fill="hold" grpId="0" nodeType="withEffect">
                                      <p:stCondLst>
                                        <p:cond delay="2000"/>
                                      </p:stCondLst>
                                      <p:childTnLst>
                                        <p:set>
                                          <p:cBhvr>
                                            <p:cTn id="435" dur="1" fill="hold">
                                              <p:stCondLst>
                                                <p:cond delay="0"/>
                                              </p:stCondLst>
                                            </p:cTn>
                                            <p:tgtEl>
                                              <p:spTgt spid="428"/>
                                            </p:tgtEl>
                                            <p:attrNameLst>
                                              <p:attrName>style.visibility</p:attrName>
                                            </p:attrNameLst>
                                          </p:cBhvr>
                                          <p:to>
                                            <p:strVal val="visible"/>
                                          </p:to>
                                        </p:set>
                                        <p:animEffect transition="in" filter="fade">
                                          <p:cBhvr>
                                            <p:cTn id="436" dur="500"/>
                                            <p:tgtEl>
                                              <p:spTgt spid="428"/>
                                            </p:tgtEl>
                                          </p:cBhvr>
                                        </p:animEffect>
                                      </p:childTnLst>
                                    </p:cTn>
                                  </p:par>
                                  <p:par>
                                    <p:cTn id="437" presetID="22" presetClass="entr" presetSubtype="2" fill="hold" nodeType="withEffect">
                                      <p:stCondLst>
                                        <p:cond delay="2000"/>
                                      </p:stCondLst>
                                      <p:childTnLst>
                                        <p:set>
                                          <p:cBhvr>
                                            <p:cTn id="438" dur="1" fill="hold">
                                              <p:stCondLst>
                                                <p:cond delay="0"/>
                                              </p:stCondLst>
                                            </p:cTn>
                                            <p:tgtEl>
                                              <p:spTgt spid="413"/>
                                            </p:tgtEl>
                                            <p:attrNameLst>
                                              <p:attrName>style.visibility</p:attrName>
                                            </p:attrNameLst>
                                          </p:cBhvr>
                                          <p:to>
                                            <p:strVal val="visible"/>
                                          </p:to>
                                        </p:set>
                                        <p:animEffect transition="in" filter="wipe(right)">
                                          <p:cBhvr>
                                            <p:cTn id="439" dur="500"/>
                                            <p:tgtEl>
                                              <p:spTgt spid="413"/>
                                            </p:tgtEl>
                                          </p:cBhvr>
                                        </p:animEffect>
                                      </p:childTnLst>
                                    </p:cTn>
                                  </p:par>
                                  <p:par>
                                    <p:cTn id="440" presetID="22" presetClass="entr" presetSubtype="2" fill="hold" nodeType="withEffect">
                                      <p:stCondLst>
                                        <p:cond delay="3000"/>
                                      </p:stCondLst>
                                      <p:childTnLst>
                                        <p:set>
                                          <p:cBhvr>
                                            <p:cTn id="441" dur="1" fill="hold">
                                              <p:stCondLst>
                                                <p:cond delay="0"/>
                                              </p:stCondLst>
                                            </p:cTn>
                                            <p:tgtEl>
                                              <p:spTgt spid="414"/>
                                            </p:tgtEl>
                                            <p:attrNameLst>
                                              <p:attrName>style.visibility</p:attrName>
                                            </p:attrNameLst>
                                          </p:cBhvr>
                                          <p:to>
                                            <p:strVal val="visible"/>
                                          </p:to>
                                        </p:set>
                                        <p:animEffect transition="in" filter="wipe(right)">
                                          <p:cBhvr>
                                            <p:cTn id="442" dur="500"/>
                                            <p:tgtEl>
                                              <p:spTgt spid="414"/>
                                            </p:tgtEl>
                                          </p:cBhvr>
                                        </p:animEffect>
                                      </p:childTnLst>
                                    </p:cTn>
                                  </p:par>
                                  <p:par>
                                    <p:cTn id="443" presetID="10" presetClass="entr" presetSubtype="0" fill="hold" grpId="0" nodeType="withEffect">
                                      <p:stCondLst>
                                        <p:cond delay="3000"/>
                                      </p:stCondLst>
                                      <p:childTnLst>
                                        <p:set>
                                          <p:cBhvr>
                                            <p:cTn id="444" dur="1" fill="hold">
                                              <p:stCondLst>
                                                <p:cond delay="0"/>
                                              </p:stCondLst>
                                            </p:cTn>
                                            <p:tgtEl>
                                              <p:spTgt spid="430"/>
                                            </p:tgtEl>
                                            <p:attrNameLst>
                                              <p:attrName>style.visibility</p:attrName>
                                            </p:attrNameLst>
                                          </p:cBhvr>
                                          <p:to>
                                            <p:strVal val="visible"/>
                                          </p:to>
                                        </p:set>
                                        <p:animEffect transition="in" filter="fade">
                                          <p:cBhvr>
                                            <p:cTn id="445" dur="500"/>
                                            <p:tgtEl>
                                              <p:spTgt spid="430"/>
                                            </p:tgtEl>
                                          </p:cBhvr>
                                        </p:animEffect>
                                      </p:childTnLst>
                                    </p:cTn>
                                  </p:par>
                                  <p:par>
                                    <p:cTn id="446" presetID="10" presetClass="entr" presetSubtype="0" fill="hold" nodeType="withEffect">
                                      <p:stCondLst>
                                        <p:cond delay="3000"/>
                                      </p:stCondLst>
                                      <p:childTnLst>
                                        <p:set>
                                          <p:cBhvr>
                                            <p:cTn id="447" dur="1" fill="hold">
                                              <p:stCondLst>
                                                <p:cond delay="0"/>
                                              </p:stCondLst>
                                            </p:cTn>
                                            <p:tgtEl>
                                              <p:spTgt spid="431"/>
                                            </p:tgtEl>
                                            <p:attrNameLst>
                                              <p:attrName>style.visibility</p:attrName>
                                            </p:attrNameLst>
                                          </p:cBhvr>
                                          <p:to>
                                            <p:strVal val="visible"/>
                                          </p:to>
                                        </p:set>
                                        <p:animEffect transition="in" filter="fade">
                                          <p:cBhvr>
                                            <p:cTn id="448" dur="500"/>
                                            <p:tgtEl>
                                              <p:spTgt spid="431"/>
                                            </p:tgtEl>
                                          </p:cBhvr>
                                        </p:animEffect>
                                      </p:childTnLst>
                                    </p:cTn>
                                  </p:par>
                                  <p:par>
                                    <p:cTn id="449" presetID="10" presetClass="entr" presetSubtype="0" fill="hold" grpId="0" nodeType="withEffect">
                                      <p:stCondLst>
                                        <p:cond delay="3000"/>
                                      </p:stCondLst>
                                      <p:childTnLst>
                                        <p:set>
                                          <p:cBhvr>
                                            <p:cTn id="450" dur="1" fill="hold">
                                              <p:stCondLst>
                                                <p:cond delay="0"/>
                                              </p:stCondLst>
                                            </p:cTn>
                                            <p:tgtEl>
                                              <p:spTgt spid="437"/>
                                            </p:tgtEl>
                                            <p:attrNameLst>
                                              <p:attrName>style.visibility</p:attrName>
                                            </p:attrNameLst>
                                          </p:cBhvr>
                                          <p:to>
                                            <p:strVal val="visible"/>
                                          </p:to>
                                        </p:set>
                                        <p:animEffect transition="in" filter="fade">
                                          <p:cBhvr>
                                            <p:cTn id="451"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255" grpId="0"/>
          <p:bldP spid="128" grpId="0" animBg="1"/>
          <p:bldP spid="129" grpId="0" animBg="1"/>
          <p:bldP spid="130" grpId="0" animBg="1"/>
          <p:bldP spid="131" grpId="0" animBg="1"/>
          <p:bldP spid="143" grpId="0" animBg="1"/>
          <p:bldP spid="145" grpId="0" animBg="1"/>
          <p:bldP spid="146" grpId="0" animBg="1"/>
          <p:bldP spid="147" grpId="0" animBg="1"/>
          <p:bldP spid="162" grpId="0" animBg="1"/>
          <p:bldP spid="163" grpId="0"/>
          <p:bldP spid="164" grpId="0"/>
          <p:bldP spid="165" grpId="0"/>
          <p:bldP spid="166" grpId="0"/>
          <p:bldP spid="167" grpId="0"/>
          <p:bldP spid="168" grpId="0" animBg="1"/>
          <p:bldP spid="168" grpId="1" animBg="1"/>
          <p:bldP spid="194" grpId="0" animBg="1"/>
          <p:bldP spid="194" grpId="1" animBg="1"/>
          <p:bldP spid="201" grpId="0" animBg="1"/>
          <p:bldP spid="201" grpId="1" animBg="1"/>
          <p:bldP spid="202" grpId="0" animBg="1"/>
          <p:bldP spid="202" grpId="1" animBg="1"/>
          <p:bldP spid="223" grpId="0" animBg="1"/>
          <p:bldP spid="223" grpId="1" animBg="1"/>
          <p:bldP spid="256" grpId="0" animBg="1"/>
          <p:bldP spid="256" grpId="1" animBg="1"/>
          <p:bldP spid="346" grpId="0" animBg="1"/>
          <p:bldP spid="346" grpId="1" animBg="1"/>
          <p:bldP spid="347" grpId="0" animBg="1"/>
          <p:bldP spid="347" grpId="1" animBg="1"/>
          <p:bldP spid="348" grpId="0" animBg="1"/>
          <p:bldP spid="348" grpId="1" animBg="1"/>
          <p:bldP spid="349" grpId="0" animBg="1"/>
          <p:bldP spid="349" grpId="1" animBg="1"/>
          <p:bldP spid="373" grpId="0" animBg="1"/>
          <p:bldP spid="373" grpId="1" animBg="1"/>
          <p:bldP spid="390" grpId="0" animBg="1"/>
          <p:bldP spid="396" grpId="0" animBg="1"/>
          <p:bldP spid="396" grpId="1" animBg="1"/>
          <p:bldP spid="396" grpId="2" animBg="1"/>
          <p:bldP spid="397" grpId="0" animBg="1"/>
          <p:bldP spid="397" grpId="1" animBg="1"/>
          <p:bldP spid="397" grpId="2" animBg="1"/>
          <p:bldP spid="404" grpId="0" animBg="1"/>
          <p:bldP spid="411" grpId="0"/>
          <p:bldP spid="415" grpId="0" animBg="1"/>
          <p:bldP spid="428" grpId="0"/>
          <p:bldP spid="430" grpId="0" animBg="1"/>
          <p:bldP spid="437"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79418" y="714541"/>
            <a:ext cx="8503030" cy="5287599"/>
          </a:xfrm>
        </p:spPr>
        <p:txBody>
          <a:bodyPr/>
          <a:lstStyle/>
          <a:p>
            <a:pPr>
              <a:lnSpc>
                <a:spcPct val="125000"/>
              </a:lnSpc>
              <a:buFontTx/>
              <a:buNone/>
              <a:defRPr/>
            </a:pPr>
            <a:r>
              <a:rPr lang="en-US" sz="2400" b="1" dirty="0">
                <a:latin typeface="+mn-ea"/>
              </a:rPr>
              <a:t>2</a:t>
            </a:r>
            <a:r>
              <a:rPr lang="zh-CN" altLang="en-US" sz="2400" b="1" dirty="0">
                <a:latin typeface="+mn-ea"/>
              </a:rPr>
              <a:t>．运算符</a:t>
            </a:r>
          </a:p>
          <a:p>
            <a:pPr>
              <a:lnSpc>
                <a:spcPct val="125000"/>
              </a:lnSpc>
              <a:buFontTx/>
              <a:buNone/>
              <a:defRPr/>
            </a:pPr>
            <a:r>
              <a:rPr lang="en-US" sz="2400" dirty="0">
                <a:latin typeface="+mn-ea"/>
              </a:rPr>
              <a:t>  MASM 6.x</a:t>
            </a:r>
            <a:r>
              <a:rPr lang="zh-CN" altLang="en-US" sz="2400" dirty="0">
                <a:latin typeface="+mn-ea"/>
              </a:rPr>
              <a:t>支持多种运算符，如表</a:t>
            </a:r>
            <a:r>
              <a:rPr lang="en-US" sz="2400" dirty="0">
                <a:latin typeface="+mn-ea"/>
              </a:rPr>
              <a:t>4.1</a:t>
            </a:r>
            <a:r>
              <a:rPr lang="zh-CN" altLang="en-US" sz="2400" dirty="0">
                <a:latin typeface="+mn-ea"/>
              </a:rPr>
              <a:t>所示。</a:t>
            </a:r>
          </a:p>
          <a:p>
            <a:pPr>
              <a:lnSpc>
                <a:spcPct val="125000"/>
              </a:lnSpc>
              <a:buFontTx/>
              <a:buNone/>
              <a:defRPr/>
            </a:pPr>
            <a:r>
              <a:rPr lang="zh-CN" altLang="en-US" sz="2400" dirty="0">
                <a:latin typeface="+mn-ea"/>
              </a:rPr>
              <a:t>（</a:t>
            </a:r>
            <a:r>
              <a:rPr lang="en-US" altLang="zh-CN" sz="2400" dirty="0">
                <a:latin typeface="+mn-ea"/>
              </a:rPr>
              <a:t>1</a:t>
            </a:r>
            <a:r>
              <a:rPr lang="zh-CN" altLang="en-US" sz="2400" dirty="0">
                <a:latin typeface="+mn-ea"/>
              </a:rPr>
              <a:t>）算术运算符</a:t>
            </a:r>
          </a:p>
          <a:p>
            <a:pPr>
              <a:lnSpc>
                <a:spcPct val="125000"/>
              </a:lnSpc>
              <a:buFontTx/>
              <a:buNone/>
              <a:defRPr/>
            </a:pPr>
            <a:r>
              <a:rPr lang="zh-CN" altLang="en-US" sz="2400" dirty="0">
                <a:latin typeface="+mn-ea"/>
              </a:rPr>
              <a:t>  实现加、减、乘、除、取余的算术运算。其中</a:t>
            </a:r>
            <a:r>
              <a:rPr lang="en-US" sz="2400" dirty="0">
                <a:latin typeface="+mn-ea"/>
              </a:rPr>
              <a:t>MOD</a:t>
            </a:r>
            <a:r>
              <a:rPr lang="zh-CN" altLang="en-US" sz="2400" dirty="0">
                <a:latin typeface="+mn-ea"/>
              </a:rPr>
              <a:t>也称为取模，它产生除法之后的余数，</a:t>
            </a:r>
            <a:r>
              <a:rPr lang="zh-CN" altLang="en-US" sz="2400" cap="all" dirty="0">
                <a:latin typeface="+mn-ea"/>
              </a:rPr>
              <a:t>如</a:t>
            </a:r>
            <a:r>
              <a:rPr lang="en-US" sz="2400" cap="all" dirty="0">
                <a:latin typeface="+mn-ea"/>
              </a:rPr>
              <a:t>19 mod 7</a:t>
            </a:r>
            <a:r>
              <a:rPr lang="zh-CN" altLang="en-US" sz="2400" cap="all" dirty="0">
                <a:latin typeface="+mn-ea"/>
              </a:rPr>
              <a:t>＝</a:t>
            </a:r>
            <a:r>
              <a:rPr lang="en-US" sz="2400" cap="all" dirty="0">
                <a:latin typeface="+mn-ea"/>
              </a:rPr>
              <a:t>5</a:t>
            </a:r>
            <a:r>
              <a:rPr lang="zh-CN" altLang="en-US" sz="2400" cap="all" dirty="0">
                <a:latin typeface="+mn-ea"/>
              </a:rPr>
              <a:t>。</a:t>
            </a:r>
            <a:endParaRPr lang="zh-CN" altLang="en-US" sz="2400" dirty="0">
              <a:latin typeface="+mn-ea"/>
            </a:endParaRPr>
          </a:p>
          <a:p>
            <a:pPr>
              <a:lnSpc>
                <a:spcPct val="125000"/>
              </a:lnSpc>
              <a:buFontTx/>
              <a:buNone/>
              <a:defRPr/>
            </a:pPr>
            <a:r>
              <a:rPr lang="en-US" sz="2400" cap="all" dirty="0">
                <a:latin typeface="+mn-ea"/>
              </a:rPr>
              <a:t>    </a:t>
            </a:r>
            <a:r>
              <a:rPr lang="en-US" sz="2400" cap="all" dirty="0" err="1">
                <a:latin typeface="+mn-ea"/>
              </a:rPr>
              <a:t>mov</a:t>
            </a:r>
            <a:r>
              <a:rPr lang="en-US" sz="2400" cap="all" dirty="0">
                <a:latin typeface="+mn-ea"/>
              </a:rPr>
              <a:t>	ax</a:t>
            </a:r>
            <a:r>
              <a:rPr lang="zh-CN" altLang="en-US" sz="2400" cap="all" dirty="0">
                <a:latin typeface="+mn-ea"/>
              </a:rPr>
              <a:t>，</a:t>
            </a:r>
            <a:r>
              <a:rPr lang="en-US" sz="2400" cap="all" dirty="0">
                <a:latin typeface="+mn-ea"/>
              </a:rPr>
              <a:t>3 * 4+5	</a:t>
            </a:r>
            <a:r>
              <a:rPr lang="zh-CN" altLang="en-US" sz="2400" cap="all" dirty="0">
                <a:latin typeface="+mn-ea"/>
              </a:rPr>
              <a:t>；等价于</a:t>
            </a:r>
            <a:r>
              <a:rPr lang="en-US" sz="2400" cap="all" dirty="0" err="1">
                <a:latin typeface="+mn-ea"/>
              </a:rPr>
              <a:t>mov</a:t>
            </a:r>
            <a:r>
              <a:rPr lang="en-US" sz="2400" cap="all" dirty="0">
                <a:latin typeface="+mn-ea"/>
              </a:rPr>
              <a:t>	ax</a:t>
            </a:r>
            <a:r>
              <a:rPr lang="zh-CN" altLang="en-US" sz="2400" cap="all" dirty="0">
                <a:latin typeface="+mn-ea"/>
              </a:rPr>
              <a:t>，</a:t>
            </a:r>
            <a:r>
              <a:rPr lang="en-US" sz="2400" cap="all" dirty="0">
                <a:latin typeface="+mn-ea"/>
              </a:rPr>
              <a:t>17</a:t>
            </a:r>
            <a:endParaRPr lang="zh-CN" altLang="en-US" sz="2400" dirty="0">
              <a:latin typeface="+mn-ea"/>
            </a:endParaRPr>
          </a:p>
          <a:p>
            <a:pPr>
              <a:lnSpc>
                <a:spcPct val="125000"/>
              </a:lnSpc>
              <a:buFontTx/>
              <a:buNone/>
              <a:defRPr/>
            </a:pPr>
            <a:r>
              <a:rPr lang="zh-CN" altLang="en-US" sz="2400" dirty="0">
                <a:latin typeface="+mn-ea"/>
              </a:rPr>
              <a:t>加</a:t>
            </a:r>
            <a:r>
              <a:rPr lang="en-US" sz="2400" dirty="0">
                <a:latin typeface="+mn-ea"/>
              </a:rPr>
              <a:t>“</a:t>
            </a:r>
            <a:r>
              <a:rPr lang="zh-CN" altLang="en-US" sz="2400" dirty="0">
                <a:latin typeface="+mn-ea"/>
              </a:rPr>
              <a:t>＋</a:t>
            </a:r>
            <a:r>
              <a:rPr lang="en-US" sz="2400" dirty="0">
                <a:latin typeface="+mn-ea"/>
              </a:rPr>
              <a:t>”</a:t>
            </a:r>
            <a:r>
              <a:rPr lang="zh-CN" altLang="en-US" sz="2400" dirty="0">
                <a:latin typeface="+mn-ea"/>
              </a:rPr>
              <a:t>和减</a:t>
            </a:r>
            <a:r>
              <a:rPr lang="en-US" sz="2400" dirty="0">
                <a:latin typeface="+mn-ea"/>
              </a:rPr>
              <a:t>“</a:t>
            </a:r>
            <a:r>
              <a:rPr lang="zh-CN" altLang="en-US" sz="2400" dirty="0">
                <a:latin typeface="+mn-ea"/>
              </a:rPr>
              <a:t>－</a:t>
            </a:r>
            <a:r>
              <a:rPr lang="en-US" sz="2400" dirty="0">
                <a:latin typeface="+mn-ea"/>
              </a:rPr>
              <a:t>”</a:t>
            </a:r>
            <a:r>
              <a:rPr lang="zh-CN" altLang="en-US" sz="2400" dirty="0">
                <a:latin typeface="+mn-ea"/>
              </a:rPr>
              <a:t>运算符还可以用于地址表达式。除加、减外，其它运算符的参数必须是整数。</a:t>
            </a:r>
          </a:p>
          <a:p>
            <a:pPr>
              <a:lnSpc>
                <a:spcPct val="125000"/>
              </a:lnSpc>
              <a:buFontTx/>
              <a:buNone/>
              <a:defRPr/>
            </a:pPr>
            <a:r>
              <a:rPr lang="zh-CN" altLang="en-US" sz="2400" dirty="0">
                <a:latin typeface="+mn-ea"/>
              </a:rPr>
              <a:t>（</a:t>
            </a:r>
            <a:r>
              <a:rPr lang="en-US" sz="2400" dirty="0">
                <a:latin typeface="+mn-ea"/>
              </a:rPr>
              <a:t>2</a:t>
            </a:r>
            <a:r>
              <a:rPr lang="zh-CN" altLang="en-US" sz="2400" dirty="0">
                <a:latin typeface="+mn-ea"/>
              </a:rPr>
              <a:t>） 逻辑运算符</a:t>
            </a:r>
          </a:p>
          <a:p>
            <a:pPr>
              <a:lnSpc>
                <a:spcPct val="125000"/>
              </a:lnSpc>
              <a:buFontTx/>
              <a:buNone/>
              <a:defRPr/>
            </a:pPr>
            <a:r>
              <a:rPr lang="zh-CN" altLang="en-US" sz="2400" dirty="0">
                <a:latin typeface="+mn-ea"/>
              </a:rPr>
              <a:t>实现按位相与、相或、异或、求反的逻辑运算。例如：</a:t>
            </a:r>
          </a:p>
          <a:p>
            <a:pPr>
              <a:lnSpc>
                <a:spcPct val="125000"/>
              </a:lnSpc>
              <a:buFontTx/>
              <a:buNone/>
              <a:defRPr/>
            </a:pPr>
            <a:r>
              <a:rPr lang="en-US" sz="2400" cap="all" dirty="0">
                <a:latin typeface="+mn-ea"/>
              </a:rPr>
              <a:t>or	al</a:t>
            </a:r>
            <a:r>
              <a:rPr lang="zh-CN" altLang="en-US" sz="2400" cap="all" dirty="0">
                <a:latin typeface="+mn-ea"/>
              </a:rPr>
              <a:t>，</a:t>
            </a:r>
            <a:r>
              <a:rPr lang="en-US" sz="2400" cap="all" dirty="0">
                <a:latin typeface="+mn-ea"/>
              </a:rPr>
              <a:t>03h AND 45h		</a:t>
            </a:r>
            <a:r>
              <a:rPr lang="zh-CN" altLang="en-US" sz="2400" cap="all" dirty="0">
                <a:latin typeface="+mn-ea"/>
              </a:rPr>
              <a:t>；等价于</a:t>
            </a:r>
            <a:r>
              <a:rPr lang="en-US" sz="2400" cap="all" dirty="0">
                <a:latin typeface="+mn-ea"/>
              </a:rPr>
              <a:t>or	al</a:t>
            </a:r>
            <a:r>
              <a:rPr lang="zh-CN" altLang="en-US" sz="2400" cap="all" dirty="0">
                <a:latin typeface="+mn-ea"/>
              </a:rPr>
              <a:t>，</a:t>
            </a:r>
            <a:r>
              <a:rPr lang="en-US" sz="2400" cap="all" dirty="0">
                <a:latin typeface="+mn-ea"/>
              </a:rPr>
              <a:t>01h</a:t>
            </a:r>
            <a:endParaRPr lang="zh-CN" altLang="en-US" sz="2400" dirty="0">
              <a:latin typeface="+mn-ea"/>
            </a:endParaRPr>
          </a:p>
        </p:txBody>
      </p:sp>
    </p:spTree>
    <p:extLst>
      <p:ext uri="{BB962C8B-B14F-4D97-AF65-F5344CB8AC3E}">
        <p14:creationId xmlns:p14="http://schemas.microsoft.com/office/powerpoint/2010/main" val="1004610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p:nvPr/>
        </p:nvSpPr>
        <p:spPr>
          <a:xfrm>
            <a:off x="2638822" y="477466"/>
            <a:ext cx="2759956" cy="830997"/>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C</a:t>
            </a:r>
            <a:r>
              <a:rPr lang="zh-CN" altLang="en-US" sz="2700" b="1" dirty="0">
                <a:solidFill>
                  <a:schemeClr val="tx1">
                    <a:lumMod val="65000"/>
                    <a:lumOff val="35000"/>
                  </a:schemeClr>
                </a:solidFill>
                <a:latin typeface="微软雅黑"/>
                <a:ea typeface="微软雅黑"/>
              </a:rPr>
              <a:t>程序嵌入</a:t>
            </a:r>
            <a:r>
              <a:rPr lang="zh-CN" altLang="en-US" sz="2700" b="1" dirty="0" smtClean="0">
                <a:solidFill>
                  <a:schemeClr val="tx1">
                    <a:lumMod val="65000"/>
                    <a:lumOff val="35000"/>
                  </a:schemeClr>
                </a:solidFill>
                <a:latin typeface="微软雅黑"/>
                <a:ea typeface="微软雅黑"/>
              </a:rPr>
              <a:t>汇编</a:t>
            </a:r>
            <a:endParaRPr lang="en-US" altLang="zh-CN" sz="2700" b="1" dirty="0" smtClean="0">
              <a:solidFill>
                <a:schemeClr val="tx1">
                  <a:lumMod val="65000"/>
                  <a:lumOff val="35000"/>
                </a:schemeClr>
              </a:solidFill>
              <a:latin typeface="微软雅黑"/>
              <a:ea typeface="微软雅黑"/>
            </a:endParaRPr>
          </a:p>
          <a:p>
            <a:endParaRPr lang="zh-CN" altLang="en-US" sz="2700" b="1" dirty="0">
              <a:solidFill>
                <a:schemeClr val="tx1">
                  <a:lumMod val="65000"/>
                  <a:lumOff val="35000"/>
                </a:schemeClr>
              </a:solidFill>
              <a:latin typeface="微软雅黑"/>
              <a:ea typeface="微软雅黑"/>
            </a:endParaRPr>
          </a:p>
        </p:txBody>
      </p:sp>
      <p:grpSp>
        <p:nvGrpSpPr>
          <p:cNvPr id="3" name="组合 2"/>
          <p:cNvGrpSpPr/>
          <p:nvPr/>
        </p:nvGrpSpPr>
        <p:grpSpPr>
          <a:xfrm>
            <a:off x="1691679" y="371043"/>
            <a:ext cx="762000" cy="618973"/>
            <a:chOff x="371883" y="333450"/>
            <a:chExt cx="762000" cy="618973"/>
          </a:xfrm>
        </p:grpSpPr>
        <p:pic>
          <p:nvPicPr>
            <p:cNvPr id="4"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5"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991468" y="1331051"/>
            <a:ext cx="8211568" cy="2215991"/>
          </a:xfrm>
          <a:prstGeom prst="rect">
            <a:avLst/>
          </a:prstGeom>
          <a:noFill/>
        </p:spPr>
        <p:txBody>
          <a:bodyPr wrap="square" lIns="0" tIns="0" rIns="0" bIns="0" rtlCol="0">
            <a:spAutoFit/>
          </a:bodyPr>
          <a:lstStyle/>
          <a:p>
            <a:pPr>
              <a:lnSpc>
                <a:spcPct val="150000"/>
              </a:lnSpc>
            </a:pPr>
            <a:r>
              <a:rPr lang="en-US" altLang="zh-CN" sz="2400" dirty="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程序内嵌入汇编指令的方法简单明快，不必考虑两者间的接口</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省去了独立汇编和连接的步骤</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从而使用更加方便灵活</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在内嵌汇编语句中可以通过名字引用</a:t>
            </a:r>
            <a:r>
              <a:rPr lang="en-US" altLang="zh-CN" sz="2400" dirty="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语言有效的标号、常量、变量名、函数名、宏等信息</a:t>
            </a:r>
            <a:r>
              <a:rPr lang="zh-CN" altLang="zh-CN" sz="2400" dirty="0" smtClean="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29103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14686" y="189434"/>
            <a:ext cx="10225136" cy="6186309"/>
          </a:xfrm>
          <a:prstGeom prst="rect">
            <a:avLst/>
          </a:prstGeom>
        </p:spPr>
        <p:txBody>
          <a:bodyPr wrap="square">
            <a:spAutoFit/>
          </a:bodyPr>
          <a:lstStyle/>
          <a:p>
            <a:pPr indent="200025">
              <a:lnSpc>
                <a:spcPct val="150000"/>
              </a:lnSpc>
              <a:spcAft>
                <a:spcPts val="0"/>
              </a:spcAft>
            </a:pPr>
            <a:r>
              <a:rPr lang="zh-CN" altLang="zh-CN"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1</a:t>
            </a:r>
            <a:r>
              <a:rPr lang="zh-CN" altLang="zh-CN" sz="2400" kern="0" dirty="0">
                <a:latin typeface="黑体" panose="02010609060101010101" pitchFamily="49" charset="-122"/>
                <a:ea typeface="黑体" panose="02010609060101010101" pitchFamily="49" charset="-122"/>
              </a:rPr>
              <a:t>）在嵌入的汇编指令前必须用关键字</a:t>
            </a:r>
            <a:r>
              <a:rPr lang="en-US" altLang="zh-CN" sz="2400" kern="0" dirty="0" err="1">
                <a:latin typeface="黑体" panose="02010609060101010101" pitchFamily="49" charset="-122"/>
                <a:ea typeface="黑体" panose="02010609060101010101" pitchFamily="49" charset="-122"/>
              </a:rPr>
              <a:t>asm</a:t>
            </a:r>
            <a:r>
              <a:rPr lang="zh-CN" altLang="zh-CN" sz="2400" kern="0" dirty="0">
                <a:latin typeface="黑体" panose="02010609060101010101" pitchFamily="49" charset="-122"/>
                <a:ea typeface="黑体" panose="02010609060101010101" pitchFamily="49" charset="-122"/>
              </a:rPr>
              <a:t>。</a:t>
            </a:r>
            <a:endParaRPr lang="zh-CN" altLang="zh-CN" sz="2400" kern="100" dirty="0">
              <a:latin typeface="黑体" panose="02010609060101010101" pitchFamily="49" charset="-122"/>
              <a:ea typeface="黑体" panose="02010609060101010101" pitchFamily="49" charset="-122"/>
            </a:endParaRPr>
          </a:p>
          <a:p>
            <a:pPr indent="200025" algn="just">
              <a:lnSpc>
                <a:spcPct val="150000"/>
              </a:lnSpc>
              <a:spcAft>
                <a:spcPts val="0"/>
              </a:spcAft>
            </a:pPr>
            <a:r>
              <a:rPr lang="zh-CN" altLang="zh-CN" sz="2400" kern="0" dirty="0">
                <a:latin typeface="黑体" panose="02010609060101010101" pitchFamily="49" charset="-122"/>
                <a:ea typeface="黑体" panose="02010609060101010101" pitchFamily="49" charset="-122"/>
              </a:rPr>
              <a:t>说明</a:t>
            </a:r>
            <a:r>
              <a:rPr lang="en-US" altLang="zh-CN" sz="2400" kern="0" dirty="0" err="1">
                <a:latin typeface="黑体" panose="02010609060101010101" pitchFamily="49" charset="-122"/>
                <a:ea typeface="黑体" panose="02010609060101010101" pitchFamily="49" charset="-122"/>
              </a:rPr>
              <a:t>asm</a:t>
            </a:r>
            <a:r>
              <a:rPr lang="en-US" altLang="zh-CN" sz="2400" kern="0" dirty="0">
                <a:latin typeface="黑体" panose="02010609060101010101" pitchFamily="49" charset="-122"/>
                <a:ea typeface="黑体" panose="02010609060101010101" pitchFamily="49" charset="-122"/>
              </a:rPr>
              <a:t> &lt;</a:t>
            </a:r>
            <a:r>
              <a:rPr lang="zh-CN" altLang="zh-CN" sz="2400" kern="0" dirty="0">
                <a:latin typeface="黑体" panose="02010609060101010101" pitchFamily="49" charset="-122"/>
                <a:ea typeface="黑体" panose="02010609060101010101" pitchFamily="49" charset="-122"/>
              </a:rPr>
              <a:t>操作码</a:t>
            </a:r>
            <a:r>
              <a:rPr lang="en-US" altLang="zh-CN" sz="2400" kern="0" dirty="0">
                <a:latin typeface="黑体" panose="02010609060101010101" pitchFamily="49" charset="-122"/>
                <a:ea typeface="黑体" panose="02010609060101010101" pitchFamily="49" charset="-122"/>
              </a:rPr>
              <a:t>&gt;&lt;</a:t>
            </a:r>
            <a:r>
              <a:rPr lang="zh-CN" altLang="zh-CN" sz="2400" kern="0" dirty="0">
                <a:latin typeface="黑体" panose="02010609060101010101" pitchFamily="49" charset="-122"/>
                <a:ea typeface="黑体" panose="02010609060101010101" pitchFamily="49" charset="-122"/>
              </a:rPr>
              <a:t>操作数</a:t>
            </a:r>
            <a:r>
              <a:rPr lang="en-US" altLang="zh-CN" sz="2400" kern="0" dirty="0">
                <a:latin typeface="黑体" panose="02010609060101010101" pitchFamily="49" charset="-122"/>
                <a:ea typeface="黑体" panose="02010609060101010101" pitchFamily="49" charset="-122"/>
              </a:rPr>
              <a:t>&gt;&lt;;</a:t>
            </a:r>
            <a:r>
              <a:rPr lang="zh-CN" altLang="zh-CN" sz="2400" kern="0" dirty="0">
                <a:latin typeface="黑体" panose="02010609060101010101" pitchFamily="49" charset="-122"/>
                <a:ea typeface="黑体" panose="02010609060101010101" pitchFamily="49" charset="-122"/>
              </a:rPr>
              <a:t>或换行</a:t>
            </a:r>
            <a:r>
              <a:rPr lang="en-US" altLang="zh-CN" sz="2400" kern="0" dirty="0">
                <a:latin typeface="黑体" panose="02010609060101010101" pitchFamily="49" charset="-122"/>
                <a:ea typeface="黑体" panose="02010609060101010101" pitchFamily="49" charset="-122"/>
              </a:rPr>
              <a:t>&gt;</a:t>
            </a:r>
            <a:r>
              <a:rPr lang="zh-CN" altLang="zh-CN" sz="2400" kern="0" dirty="0">
                <a:latin typeface="黑体" panose="02010609060101010101" pitchFamily="49" charset="-122"/>
                <a:ea typeface="黑体" panose="02010609060101010101" pitchFamily="49" charset="-122"/>
              </a:rPr>
              <a:t>。</a:t>
            </a:r>
            <a:endParaRPr lang="zh-CN" altLang="zh-CN" sz="2400" kern="100" dirty="0">
              <a:latin typeface="黑体" panose="02010609060101010101" pitchFamily="49" charset="-122"/>
              <a:ea typeface="黑体" panose="02010609060101010101" pitchFamily="49" charset="-122"/>
            </a:endParaRPr>
          </a:p>
          <a:p>
            <a:pPr indent="266700">
              <a:lnSpc>
                <a:spcPct val="150000"/>
              </a:lnSpc>
              <a:spcAft>
                <a:spcPts val="0"/>
              </a:spcAft>
            </a:pPr>
            <a:r>
              <a:rPr lang="zh-CN" altLang="zh-CN" sz="2400" kern="0" dirty="0">
                <a:latin typeface="黑体" panose="02010609060101010101" pitchFamily="49" charset="-122"/>
                <a:ea typeface="黑体" panose="02010609060101010101" pitchFamily="49" charset="-122"/>
              </a:rPr>
              <a:t>其中，操作码是有效的</a:t>
            </a:r>
            <a:r>
              <a:rPr lang="en-US" altLang="zh-CN" sz="2400" kern="0" dirty="0">
                <a:latin typeface="黑体" panose="02010609060101010101" pitchFamily="49" charset="-122"/>
                <a:ea typeface="黑体" panose="02010609060101010101" pitchFamily="49" charset="-122"/>
              </a:rPr>
              <a:t>80X86</a:t>
            </a:r>
            <a:r>
              <a:rPr lang="zh-CN" altLang="zh-CN" sz="2400" kern="0" dirty="0">
                <a:latin typeface="黑体" panose="02010609060101010101" pitchFamily="49" charset="-122"/>
                <a:ea typeface="黑体" panose="02010609060101010101" pitchFamily="49" charset="-122"/>
              </a:rPr>
              <a:t>指令及某些汇编伪指令，如</a:t>
            </a:r>
            <a:r>
              <a:rPr lang="en-US" altLang="zh-CN" sz="2400" kern="0" dirty="0" err="1">
                <a:latin typeface="黑体" panose="02010609060101010101" pitchFamily="49" charset="-122"/>
                <a:ea typeface="黑体" panose="02010609060101010101" pitchFamily="49" charset="-122"/>
              </a:rPr>
              <a:t>db</a:t>
            </a:r>
            <a:r>
              <a:rPr lang="en-US" altLang="zh-CN" sz="2400" kern="0" dirty="0">
                <a:latin typeface="黑体" panose="02010609060101010101" pitchFamily="49" charset="-122"/>
                <a:ea typeface="黑体" panose="02010609060101010101" pitchFamily="49" charset="-122"/>
              </a:rPr>
              <a:t> ,</a:t>
            </a:r>
            <a:r>
              <a:rPr lang="en-US" altLang="zh-CN" sz="2400" kern="0" dirty="0" err="1">
                <a:latin typeface="黑体" panose="02010609060101010101" pitchFamily="49" charset="-122"/>
                <a:ea typeface="黑体" panose="02010609060101010101" pitchFamily="49" charset="-122"/>
              </a:rPr>
              <a:t>dw</a:t>
            </a:r>
            <a:r>
              <a:rPr lang="en-US" altLang="zh-CN" sz="2400" kern="0" dirty="0">
                <a:latin typeface="黑体" panose="02010609060101010101" pitchFamily="49" charset="-122"/>
                <a:ea typeface="黑体" panose="02010609060101010101" pitchFamily="49" charset="-122"/>
              </a:rPr>
              <a:t>, </a:t>
            </a:r>
            <a:r>
              <a:rPr lang="en-US" altLang="zh-CN" sz="2400" kern="0" dirty="0" err="1">
                <a:latin typeface="黑体" panose="02010609060101010101" pitchFamily="49" charset="-122"/>
                <a:ea typeface="黑体" panose="02010609060101010101" pitchFamily="49" charset="-122"/>
              </a:rPr>
              <a:t>dd</a:t>
            </a:r>
            <a:r>
              <a:rPr lang="zh-CN" altLang="zh-CN" sz="2400" kern="0" dirty="0">
                <a:latin typeface="黑体" panose="02010609060101010101" pitchFamily="49" charset="-122"/>
                <a:ea typeface="黑体" panose="02010609060101010101" pitchFamily="49" charset="-122"/>
              </a:rPr>
              <a:t>及</a:t>
            </a:r>
            <a:r>
              <a:rPr lang="en-US" altLang="zh-CN" sz="2400" kern="0" dirty="0">
                <a:latin typeface="黑体" panose="02010609060101010101" pitchFamily="49" charset="-122"/>
                <a:ea typeface="黑体" panose="02010609060101010101" pitchFamily="49" charset="-122"/>
              </a:rPr>
              <a:t>extern</a:t>
            </a:r>
            <a:r>
              <a:rPr lang="zh-CN" altLang="zh-CN" sz="2400" kern="0" dirty="0">
                <a:latin typeface="黑体" panose="02010609060101010101" pitchFamily="49" charset="-122"/>
                <a:ea typeface="黑体" panose="02010609060101010101" pitchFamily="49" charset="-122"/>
              </a:rPr>
              <a:t>。操作数可以是</a:t>
            </a:r>
            <a:r>
              <a:rPr lang="en-US" altLang="zh-CN" sz="2400" kern="0" dirty="0">
                <a:latin typeface="黑体" panose="02010609060101010101" pitchFamily="49" charset="-122"/>
                <a:ea typeface="黑体" panose="02010609060101010101" pitchFamily="49" charset="-122"/>
              </a:rPr>
              <a:t>C</a:t>
            </a:r>
            <a:r>
              <a:rPr lang="zh-CN" altLang="zh-CN" sz="2400" kern="0" dirty="0">
                <a:latin typeface="黑体" panose="02010609060101010101" pitchFamily="49" charset="-122"/>
                <a:ea typeface="黑体" panose="02010609060101010101" pitchFamily="49" charset="-122"/>
              </a:rPr>
              <a:t>语言中的常量、变量和标号</a:t>
            </a:r>
            <a:r>
              <a:rPr lang="en-US" altLang="zh-CN" sz="2400" kern="0" dirty="0">
                <a:latin typeface="黑体" panose="02010609060101010101" pitchFamily="49" charset="-122"/>
                <a:ea typeface="黑体" panose="02010609060101010101" pitchFamily="49" charset="-122"/>
              </a:rPr>
              <a:t>, </a:t>
            </a:r>
            <a:r>
              <a:rPr lang="zh-CN" altLang="zh-CN" sz="2400" kern="0" dirty="0">
                <a:latin typeface="黑体" panose="02010609060101010101" pitchFamily="49" charset="-122"/>
                <a:ea typeface="黑体" panose="02010609060101010101" pitchFamily="49" charset="-122"/>
              </a:rPr>
              <a:t>也可以是操作码可接受的数。内嵌的汇编指令用分号或换行作为结束。需要注意的是不能像</a:t>
            </a:r>
            <a:r>
              <a:rPr lang="en-US" altLang="zh-CN" sz="2400" kern="0" dirty="0">
                <a:latin typeface="黑体" panose="02010609060101010101" pitchFamily="49" charset="-122"/>
                <a:ea typeface="黑体" panose="02010609060101010101" pitchFamily="49" charset="-122"/>
              </a:rPr>
              <a:t>MASM</a:t>
            </a:r>
            <a:r>
              <a:rPr lang="zh-CN" altLang="zh-CN" sz="2400" kern="0" dirty="0">
                <a:latin typeface="黑体" panose="02010609060101010101" pitchFamily="49" charset="-122"/>
                <a:ea typeface="黑体" panose="02010609060101010101" pitchFamily="49" charset="-122"/>
              </a:rPr>
              <a:t>中那样用用分号作为注释的开始，必须用</a:t>
            </a:r>
            <a:r>
              <a:rPr lang="en-US" altLang="zh-CN" sz="2400" kern="0" dirty="0">
                <a:latin typeface="黑体" panose="02010609060101010101" pitchFamily="49" charset="-122"/>
                <a:ea typeface="黑体" panose="02010609060101010101" pitchFamily="49" charset="-122"/>
              </a:rPr>
              <a:t>C</a:t>
            </a:r>
            <a:r>
              <a:rPr lang="zh-CN" altLang="zh-CN" sz="2400" kern="0" dirty="0">
                <a:latin typeface="黑体" panose="02010609060101010101" pitchFamily="49" charset="-122"/>
                <a:ea typeface="黑体" panose="02010609060101010101" pitchFamily="49" charset="-122"/>
              </a:rPr>
              <a:t>方式即</a:t>
            </a:r>
            <a:r>
              <a:rPr lang="en-US" altLang="zh-CN" sz="2400" kern="0" dirty="0">
                <a:latin typeface="黑体" panose="02010609060101010101" pitchFamily="49" charset="-122"/>
                <a:ea typeface="黑体" panose="02010609060101010101" pitchFamily="49" charset="-122"/>
              </a:rPr>
              <a:t>/*… …*/</a:t>
            </a:r>
            <a:r>
              <a:rPr lang="zh-CN" altLang="zh-CN" sz="2400" kern="0" dirty="0">
                <a:latin typeface="黑体" panose="02010609060101010101" pitchFamily="49" charset="-122"/>
                <a:ea typeface="黑体" panose="02010609060101010101" pitchFamily="49" charset="-122"/>
              </a:rPr>
              <a:t>来标出注释行。一条汇编指令不能超越两行</a:t>
            </a:r>
            <a:r>
              <a:rPr lang="en-US" altLang="zh-CN" sz="2400" kern="0" dirty="0">
                <a:latin typeface="黑体" panose="02010609060101010101" pitchFamily="49" charset="-122"/>
                <a:ea typeface="黑体" panose="02010609060101010101" pitchFamily="49" charset="-122"/>
              </a:rPr>
              <a:t>, </a:t>
            </a:r>
            <a:r>
              <a:rPr lang="zh-CN" altLang="zh-CN" sz="2400" kern="0" dirty="0">
                <a:latin typeface="黑体" panose="02010609060101010101" pitchFamily="49" charset="-122"/>
                <a:ea typeface="黑体" panose="02010609060101010101" pitchFamily="49" charset="-122"/>
              </a:rPr>
              <a:t>但同一行中可有多条汇编指令。</a:t>
            </a:r>
            <a:endParaRPr lang="zh-CN" altLang="zh-CN" sz="2400" kern="100" dirty="0">
              <a:latin typeface="黑体" panose="02010609060101010101" pitchFamily="49" charset="-122"/>
              <a:ea typeface="黑体" panose="02010609060101010101" pitchFamily="49" charset="-122"/>
            </a:endParaRPr>
          </a:p>
          <a:p>
            <a:pPr indent="267970">
              <a:spcAft>
                <a:spcPts val="0"/>
              </a:spcAft>
            </a:pPr>
            <a:r>
              <a:rPr lang="zh-CN" altLang="zh-CN" sz="2400" b="1" kern="0" dirty="0">
                <a:latin typeface="黑体" panose="02010609060101010101" pitchFamily="49" charset="-122"/>
                <a:ea typeface="黑体" panose="02010609060101010101" pitchFamily="49" charset="-122"/>
              </a:rPr>
              <a:t>例</a:t>
            </a:r>
            <a:r>
              <a:rPr lang="en-US" altLang="zh-CN" sz="2400" b="1" kern="0" dirty="0">
                <a:latin typeface="黑体" panose="02010609060101010101" pitchFamily="49" charset="-122"/>
                <a:ea typeface="黑体" panose="02010609060101010101" pitchFamily="49" charset="-122"/>
              </a:rPr>
              <a:t>4.52</a:t>
            </a:r>
            <a:endParaRPr lang="zh-CN" altLang="zh-CN" sz="2400" kern="100" dirty="0">
              <a:latin typeface="黑体" panose="02010609060101010101" pitchFamily="49" charset="-122"/>
              <a:ea typeface="黑体" panose="02010609060101010101" pitchFamily="49" charset="-122"/>
            </a:endParaRPr>
          </a:p>
          <a:p>
            <a:pPr indent="600075">
              <a:spcAft>
                <a:spcPts val="0"/>
              </a:spcAft>
            </a:pPr>
            <a:r>
              <a:rPr lang="en-US" altLang="zh-CN" sz="2400" kern="0" dirty="0" err="1">
                <a:latin typeface="黑体" panose="02010609060101010101" pitchFamily="49" charset="-122"/>
                <a:ea typeface="黑体" panose="02010609060101010101" pitchFamily="49" charset="-122"/>
              </a:rPr>
              <a:t>asm</a:t>
            </a:r>
            <a:r>
              <a:rPr lang="en-US" altLang="zh-CN" sz="2400" kern="0" dirty="0">
                <a:latin typeface="黑体" panose="02010609060101010101" pitchFamily="49" charset="-122"/>
                <a:ea typeface="黑体" panose="02010609060101010101" pitchFamily="49" charset="-122"/>
              </a:rPr>
              <a:t>  </a:t>
            </a:r>
            <a:r>
              <a:rPr lang="en-US" altLang="zh-CN" sz="2400" kern="0" dirty="0" err="1">
                <a:latin typeface="黑体" panose="02010609060101010101" pitchFamily="49" charset="-122"/>
                <a:ea typeface="黑体" panose="02010609060101010101" pitchFamily="49" charset="-122"/>
              </a:rPr>
              <a:t>mov</a:t>
            </a:r>
            <a:r>
              <a:rPr lang="en-US" altLang="zh-CN" sz="2400" kern="0" dirty="0">
                <a:latin typeface="黑体" panose="02010609060101010101" pitchFamily="49" charset="-122"/>
                <a:ea typeface="黑体" panose="02010609060101010101" pitchFamily="49" charset="-122"/>
              </a:rPr>
              <a:t> </a:t>
            </a:r>
            <a:r>
              <a:rPr lang="en-US" altLang="zh-CN" sz="2400" kern="0" dirty="0" err="1">
                <a:latin typeface="黑体" panose="02010609060101010101" pitchFamily="49" charset="-122"/>
                <a:ea typeface="黑体" panose="02010609060101010101" pitchFamily="49" charset="-122"/>
              </a:rPr>
              <a:t>ax,ds</a:t>
            </a:r>
            <a:r>
              <a:rPr lang="en-US" altLang="zh-CN" sz="2400" kern="0" dirty="0">
                <a:latin typeface="黑体" panose="02010609060101010101" pitchFamily="49" charset="-122"/>
                <a:ea typeface="黑体" panose="02010609060101010101" pitchFamily="49" charset="-122"/>
              </a:rPr>
              <a:t> ; /* ds-&gt; ax * /</a:t>
            </a:r>
            <a:endParaRPr lang="zh-CN" altLang="zh-CN" sz="2400" kern="100" dirty="0">
              <a:latin typeface="黑体" panose="02010609060101010101" pitchFamily="49" charset="-122"/>
              <a:ea typeface="黑体" panose="02010609060101010101" pitchFamily="49" charset="-122"/>
            </a:endParaRPr>
          </a:p>
          <a:p>
            <a:pPr indent="600075">
              <a:spcAft>
                <a:spcPts val="0"/>
              </a:spcAft>
            </a:pPr>
            <a:r>
              <a:rPr lang="en-US" altLang="zh-CN" sz="2400" kern="0" dirty="0" err="1">
                <a:latin typeface="黑体" panose="02010609060101010101" pitchFamily="49" charset="-122"/>
                <a:ea typeface="黑体" panose="02010609060101010101" pitchFamily="49" charset="-122"/>
              </a:rPr>
              <a:t>asm</a:t>
            </a:r>
            <a:r>
              <a:rPr lang="en-US" altLang="zh-CN" sz="2400" kern="0" dirty="0">
                <a:latin typeface="黑体" panose="02010609060101010101" pitchFamily="49" charset="-122"/>
                <a:ea typeface="黑体" panose="02010609060101010101" pitchFamily="49" charset="-122"/>
              </a:rPr>
              <a:t>  push ds ;</a:t>
            </a:r>
            <a:endParaRPr lang="zh-CN" altLang="zh-CN" sz="2400" kern="100" dirty="0">
              <a:latin typeface="黑体" panose="02010609060101010101" pitchFamily="49" charset="-122"/>
              <a:ea typeface="黑体" panose="02010609060101010101" pitchFamily="49" charset="-122"/>
            </a:endParaRPr>
          </a:p>
          <a:p>
            <a:pPr indent="266700">
              <a:spcAft>
                <a:spcPts val="0"/>
              </a:spcAft>
            </a:pPr>
            <a:r>
              <a:rPr lang="zh-CN" altLang="zh-CN" sz="2400" kern="0" dirty="0">
                <a:latin typeface="黑体" panose="02010609060101010101" pitchFamily="49" charset="-122"/>
                <a:ea typeface="黑体" panose="02010609060101010101" pitchFamily="49" charset="-122"/>
              </a:rPr>
              <a:t>或者用换行结束也可以</a:t>
            </a:r>
            <a:r>
              <a:rPr lang="en-US" altLang="zh-CN" sz="2400" kern="0" dirty="0">
                <a:latin typeface="黑体" panose="02010609060101010101" pitchFamily="49" charset="-122"/>
                <a:ea typeface="黑体" panose="02010609060101010101" pitchFamily="49" charset="-122"/>
              </a:rPr>
              <a:t>, </a:t>
            </a:r>
            <a:r>
              <a:rPr lang="zh-CN" altLang="zh-CN" sz="2400" kern="0" dirty="0">
                <a:latin typeface="黑体" panose="02010609060101010101" pitchFamily="49" charset="-122"/>
                <a:ea typeface="黑体" panose="02010609060101010101" pitchFamily="49" charset="-122"/>
              </a:rPr>
              <a:t>如下</a:t>
            </a:r>
            <a:r>
              <a:rPr lang="en-US" altLang="zh-CN" sz="2400" kern="0" dirty="0">
                <a:latin typeface="黑体" panose="02010609060101010101" pitchFamily="49" charset="-122"/>
                <a:ea typeface="黑体" panose="02010609060101010101" pitchFamily="49" charset="-122"/>
              </a:rPr>
              <a:t>:</a:t>
            </a:r>
            <a:endParaRPr lang="zh-CN" altLang="zh-CN" sz="2400" kern="100" dirty="0">
              <a:latin typeface="黑体" panose="02010609060101010101" pitchFamily="49" charset="-122"/>
              <a:ea typeface="黑体" panose="02010609060101010101" pitchFamily="49" charset="-122"/>
            </a:endParaRPr>
          </a:p>
          <a:p>
            <a:pPr indent="600075">
              <a:spcAft>
                <a:spcPts val="0"/>
              </a:spcAft>
            </a:pPr>
            <a:r>
              <a:rPr lang="en-US" altLang="zh-CN" sz="2400" kern="0" dirty="0" err="1">
                <a:latin typeface="黑体" panose="02010609060101010101" pitchFamily="49" charset="-122"/>
                <a:ea typeface="黑体" panose="02010609060101010101" pitchFamily="49" charset="-122"/>
              </a:rPr>
              <a:t>asm</a:t>
            </a:r>
            <a:r>
              <a:rPr lang="en-US" altLang="zh-CN" sz="2400" kern="0" dirty="0">
                <a:latin typeface="黑体" panose="02010609060101010101" pitchFamily="49" charset="-122"/>
                <a:ea typeface="黑体" panose="02010609060101010101" pitchFamily="49" charset="-122"/>
              </a:rPr>
              <a:t> </a:t>
            </a:r>
            <a:r>
              <a:rPr lang="en-US" altLang="zh-CN" sz="2400" kern="0" dirty="0" err="1">
                <a:latin typeface="黑体" panose="02010609060101010101" pitchFamily="49" charset="-122"/>
                <a:ea typeface="黑体" panose="02010609060101010101" pitchFamily="49" charset="-122"/>
              </a:rPr>
              <a:t>mov</a:t>
            </a:r>
            <a:r>
              <a:rPr lang="en-US" altLang="zh-CN" sz="2400" kern="0" dirty="0">
                <a:latin typeface="黑体" panose="02010609060101010101" pitchFamily="49" charset="-122"/>
                <a:ea typeface="黑体" panose="02010609060101010101" pitchFamily="49" charset="-122"/>
              </a:rPr>
              <a:t> </a:t>
            </a:r>
            <a:r>
              <a:rPr lang="en-US" altLang="zh-CN" sz="2400" kern="0" dirty="0" err="1">
                <a:latin typeface="黑体" panose="02010609060101010101" pitchFamily="49" charset="-122"/>
                <a:ea typeface="黑体" panose="02010609060101010101" pitchFamily="49" charset="-122"/>
              </a:rPr>
              <a:t>ax,ds</a:t>
            </a:r>
            <a:endParaRPr lang="zh-CN" altLang="zh-CN" sz="2400" kern="100" dirty="0">
              <a:latin typeface="黑体" panose="02010609060101010101" pitchFamily="49" charset="-122"/>
              <a:ea typeface="黑体" panose="02010609060101010101" pitchFamily="49" charset="-122"/>
            </a:endParaRPr>
          </a:p>
          <a:p>
            <a:pPr indent="600075">
              <a:spcAft>
                <a:spcPts val="0"/>
              </a:spcAft>
            </a:pPr>
            <a:r>
              <a:rPr lang="en-US" altLang="zh-CN" sz="2400" kern="0" dirty="0" err="1">
                <a:latin typeface="黑体" panose="02010609060101010101" pitchFamily="49" charset="-122"/>
                <a:ea typeface="黑体" panose="02010609060101010101" pitchFamily="49" charset="-122"/>
              </a:rPr>
              <a:t>asm</a:t>
            </a:r>
            <a:r>
              <a:rPr lang="en-US" altLang="zh-CN" sz="2400" kern="0" dirty="0">
                <a:latin typeface="黑体" panose="02010609060101010101" pitchFamily="49" charset="-122"/>
                <a:ea typeface="黑体" panose="02010609060101010101" pitchFamily="49" charset="-122"/>
              </a:rPr>
              <a:t> push ds</a:t>
            </a:r>
            <a:endParaRPr lang="zh-CN" altLang="zh-CN" sz="2400" kern="100" dirty="0">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90246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66814" y="621482"/>
            <a:ext cx="7920880" cy="3970318"/>
          </a:xfrm>
          <a:prstGeom prst="rect">
            <a:avLst/>
          </a:prstGeom>
        </p:spPr>
        <p:txBody>
          <a:bodyPr wrap="square">
            <a:spAutoFit/>
          </a:bodyPr>
          <a:lstStyle/>
          <a:p>
            <a:pPr indent="133350">
              <a:lnSpc>
                <a:spcPct val="150000"/>
              </a:lnSpc>
              <a:spcAft>
                <a:spcPts val="0"/>
              </a:spcAft>
            </a:pPr>
            <a:r>
              <a:rPr lang="zh-CN" altLang="zh-CN"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2</a:t>
            </a:r>
            <a:r>
              <a:rPr lang="zh-CN" altLang="zh-CN" sz="2400" kern="0" dirty="0">
                <a:latin typeface="黑体" panose="02010609060101010101" pitchFamily="49" charset="-122"/>
                <a:ea typeface="黑体" panose="02010609060101010101" pitchFamily="49" charset="-122"/>
              </a:rPr>
              <a:t>）内嵌汇编指令中的操作数</a:t>
            </a:r>
            <a:endParaRPr lang="zh-CN" altLang="zh-CN" sz="2400" kern="100" dirty="0">
              <a:latin typeface="黑体" panose="02010609060101010101" pitchFamily="49" charset="-122"/>
              <a:ea typeface="黑体" panose="02010609060101010101" pitchFamily="49" charset="-122"/>
            </a:endParaRPr>
          </a:p>
          <a:p>
            <a:pPr indent="266700">
              <a:lnSpc>
                <a:spcPct val="150000"/>
              </a:lnSpc>
              <a:spcAft>
                <a:spcPts val="0"/>
              </a:spcAft>
            </a:pPr>
            <a:r>
              <a:rPr lang="zh-CN" altLang="zh-CN" sz="2400" kern="0" dirty="0">
                <a:latin typeface="黑体" panose="02010609060101010101" pitchFamily="49" charset="-122"/>
                <a:ea typeface="黑体" panose="02010609060101010101" pitchFamily="49" charset="-122"/>
              </a:rPr>
              <a:t>内嵌汇编指令的操作数可以是</a:t>
            </a:r>
            <a:r>
              <a:rPr lang="en-US" altLang="zh-CN" sz="2400" kern="0" dirty="0">
                <a:latin typeface="黑体" panose="02010609060101010101" pitchFamily="49" charset="-122"/>
                <a:ea typeface="黑体" panose="02010609060101010101" pitchFamily="49" charset="-122"/>
              </a:rPr>
              <a:t>C</a:t>
            </a:r>
            <a:r>
              <a:rPr lang="zh-CN" altLang="zh-CN" sz="2400" kern="0" dirty="0">
                <a:latin typeface="黑体" panose="02010609060101010101" pitchFamily="49" charset="-122"/>
                <a:ea typeface="黑体" panose="02010609060101010101" pitchFamily="49" charset="-122"/>
              </a:rPr>
              <a:t>语言程序中的符号，编译时它会自动转换为适当的操作数。当汇编指令中使用寄存器名时</a:t>
            </a:r>
            <a:r>
              <a:rPr lang="en-US" altLang="zh-CN" sz="2400" kern="0" dirty="0">
                <a:latin typeface="黑体" panose="02010609060101010101" pitchFamily="49" charset="-122"/>
                <a:ea typeface="黑体" panose="02010609060101010101" pitchFamily="49" charset="-122"/>
              </a:rPr>
              <a:t>,</a:t>
            </a:r>
            <a:r>
              <a:rPr lang="zh-CN" altLang="zh-CN" sz="2400" kern="0" dirty="0">
                <a:latin typeface="黑体" panose="02010609060101010101" pitchFamily="49" charset="-122"/>
                <a:ea typeface="黑体" panose="02010609060101010101" pitchFamily="49" charset="-122"/>
              </a:rPr>
              <a:t>只能是</a:t>
            </a:r>
            <a:r>
              <a:rPr lang="en-US" altLang="zh-CN" sz="2400" kern="0" dirty="0">
                <a:latin typeface="黑体" panose="02010609060101010101" pitchFamily="49" charset="-122"/>
                <a:ea typeface="黑体" panose="02010609060101010101" pitchFamily="49" charset="-122"/>
              </a:rPr>
              <a:t>80X86</a:t>
            </a:r>
            <a:r>
              <a:rPr lang="zh-CN" altLang="zh-CN" sz="2400" kern="0" dirty="0">
                <a:latin typeface="黑体" panose="02010609060101010101" pitchFamily="49" charset="-122"/>
                <a:ea typeface="黑体" panose="02010609060101010101" pitchFamily="49" charset="-122"/>
              </a:rPr>
              <a:t>的寄存器名，并且不分大小写。另外，在</a:t>
            </a:r>
            <a:r>
              <a:rPr lang="en-US" altLang="zh-CN" sz="2400" kern="0" dirty="0">
                <a:latin typeface="黑体" panose="02010609060101010101" pitchFamily="49" charset="-122"/>
                <a:ea typeface="黑体" panose="02010609060101010101" pitchFamily="49" charset="-122"/>
              </a:rPr>
              <a:t>C</a:t>
            </a:r>
            <a:r>
              <a:rPr lang="zh-CN" altLang="zh-CN" sz="2400" kern="0" dirty="0">
                <a:latin typeface="黑体" panose="02010609060101010101" pitchFamily="49" charset="-122"/>
                <a:ea typeface="黑体" panose="02010609060101010101" pitchFamily="49" charset="-122"/>
              </a:rPr>
              <a:t>语言中，</a:t>
            </a:r>
            <a:r>
              <a:rPr lang="en-US" altLang="zh-CN" sz="2400" kern="0" dirty="0">
                <a:latin typeface="黑体" panose="02010609060101010101" pitchFamily="49" charset="-122"/>
                <a:ea typeface="黑体" panose="02010609060101010101" pitchFamily="49" charset="-122"/>
              </a:rPr>
              <a:t>DI</a:t>
            </a:r>
            <a:r>
              <a:rPr lang="zh-CN" altLang="zh-CN" sz="2400" kern="0" dirty="0">
                <a:latin typeface="黑体" panose="02010609060101010101" pitchFamily="49" charset="-122"/>
                <a:ea typeface="黑体" panose="02010609060101010101" pitchFamily="49" charset="-122"/>
              </a:rPr>
              <a:t>和</a:t>
            </a:r>
            <a:r>
              <a:rPr lang="en-US" altLang="zh-CN" sz="2400" kern="0" dirty="0">
                <a:latin typeface="黑体" panose="02010609060101010101" pitchFamily="49" charset="-122"/>
                <a:ea typeface="黑体" panose="02010609060101010101" pitchFamily="49" charset="-122"/>
              </a:rPr>
              <a:t>SI</a:t>
            </a:r>
            <a:r>
              <a:rPr lang="zh-CN" altLang="zh-CN" sz="2400" kern="0" dirty="0">
                <a:latin typeface="黑体" panose="02010609060101010101" pitchFamily="49" charset="-122"/>
                <a:ea typeface="黑体" panose="02010609060101010101" pitchFamily="49" charset="-122"/>
              </a:rPr>
              <a:t>两个寄存器常被用来存放</a:t>
            </a:r>
            <a:r>
              <a:rPr lang="en-US" altLang="zh-CN" sz="2400" kern="0" dirty="0">
                <a:latin typeface="黑体" panose="02010609060101010101" pitchFamily="49" charset="-122"/>
                <a:ea typeface="黑体" panose="02010609060101010101" pitchFamily="49" charset="-122"/>
              </a:rPr>
              <a:t>Register</a:t>
            </a:r>
            <a:r>
              <a:rPr lang="zh-CN" altLang="zh-CN" sz="2400" kern="0" dirty="0">
                <a:latin typeface="黑体" panose="02010609060101010101" pitchFamily="49" charset="-122"/>
                <a:ea typeface="黑体" panose="02010609060101010101" pitchFamily="49" charset="-122"/>
              </a:rPr>
              <a:t>变量，只有在</a:t>
            </a:r>
            <a:r>
              <a:rPr lang="en-US" altLang="zh-CN" sz="2400" kern="0" dirty="0">
                <a:latin typeface="黑体" panose="02010609060101010101" pitchFamily="49" charset="-122"/>
                <a:ea typeface="黑体" panose="02010609060101010101" pitchFamily="49" charset="-122"/>
              </a:rPr>
              <a:t>C</a:t>
            </a:r>
            <a:r>
              <a:rPr lang="zh-CN" altLang="zh-CN" sz="2400" kern="0" dirty="0">
                <a:latin typeface="黑体" panose="02010609060101010101" pitchFamily="49" charset="-122"/>
                <a:ea typeface="黑体" panose="02010609060101010101" pitchFamily="49" charset="-122"/>
              </a:rPr>
              <a:t>程序中没有指定</a:t>
            </a:r>
            <a:r>
              <a:rPr lang="en-US" altLang="zh-CN" sz="2400" kern="0" dirty="0">
                <a:latin typeface="黑体" panose="02010609060101010101" pitchFamily="49" charset="-122"/>
                <a:ea typeface="黑体" panose="02010609060101010101" pitchFamily="49" charset="-122"/>
              </a:rPr>
              <a:t>Register</a:t>
            </a:r>
            <a:r>
              <a:rPr lang="zh-CN" altLang="zh-CN" sz="2400" kern="0" dirty="0">
                <a:latin typeface="黑体" panose="02010609060101010101" pitchFamily="49" charset="-122"/>
                <a:ea typeface="黑体" panose="02010609060101010101" pitchFamily="49" charset="-122"/>
              </a:rPr>
              <a:t>变量时</a:t>
            </a:r>
            <a:r>
              <a:rPr lang="en-US" altLang="zh-CN" sz="2400" kern="0" dirty="0">
                <a:latin typeface="黑体" panose="02010609060101010101" pitchFamily="49" charset="-122"/>
                <a:ea typeface="黑体" panose="02010609060101010101" pitchFamily="49" charset="-122"/>
              </a:rPr>
              <a:t>, </a:t>
            </a:r>
            <a:r>
              <a:rPr lang="zh-CN" altLang="zh-CN" sz="2400" kern="0" dirty="0">
                <a:latin typeface="黑体" panose="02010609060101010101" pitchFamily="49" charset="-122"/>
                <a:ea typeface="黑体" panose="02010609060101010101" pitchFamily="49" charset="-122"/>
              </a:rPr>
              <a:t>内嵌汇编程序才可以任意使用这两个寄存器。</a:t>
            </a:r>
            <a:endParaRPr lang="zh-CN" altLang="zh-CN" sz="2400" kern="100" dirty="0">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448790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22798" y="549474"/>
            <a:ext cx="8568952" cy="5078313"/>
          </a:xfrm>
          <a:prstGeom prst="rect">
            <a:avLst/>
          </a:prstGeom>
        </p:spPr>
        <p:txBody>
          <a:bodyPr wrap="square">
            <a:spAutoFit/>
          </a:bodyPr>
          <a:lstStyle/>
          <a:p>
            <a:pPr indent="200025">
              <a:lnSpc>
                <a:spcPct val="150000"/>
              </a:lnSpc>
              <a:spcAft>
                <a:spcPts val="0"/>
              </a:spcAft>
            </a:pPr>
            <a:r>
              <a:rPr lang="en-US" altLang="zh-CN" sz="2400" kern="0" dirty="0">
                <a:latin typeface="黑体" panose="02010609060101010101" pitchFamily="49" charset="-122"/>
                <a:ea typeface="黑体" panose="02010609060101010101" pitchFamily="49" charset="-122"/>
              </a:rPr>
              <a:t>(3 ) </a:t>
            </a:r>
            <a:r>
              <a:rPr lang="zh-CN" altLang="zh-CN" sz="2400" kern="0" dirty="0">
                <a:latin typeface="黑体" panose="02010609060101010101" pitchFamily="49" charset="-122"/>
                <a:ea typeface="黑体" panose="02010609060101010101" pitchFamily="49" charset="-122"/>
              </a:rPr>
              <a:t>汇编指令操作数可以是结构数据。</a:t>
            </a:r>
            <a:endParaRPr lang="zh-CN" altLang="zh-CN" sz="2400" kern="100" dirty="0">
              <a:latin typeface="黑体" panose="02010609060101010101" pitchFamily="49" charset="-122"/>
              <a:ea typeface="黑体" panose="02010609060101010101" pitchFamily="49" charset="-122"/>
            </a:endParaRPr>
          </a:p>
          <a:p>
            <a:pPr indent="267970">
              <a:lnSpc>
                <a:spcPct val="150000"/>
              </a:lnSpc>
              <a:spcAft>
                <a:spcPts val="0"/>
              </a:spcAft>
            </a:pPr>
            <a:r>
              <a:rPr lang="zh-CN" altLang="zh-CN" sz="2400" b="1" kern="0" dirty="0">
                <a:latin typeface="黑体" panose="02010609060101010101" pitchFamily="49" charset="-122"/>
                <a:ea typeface="黑体" panose="02010609060101010101" pitchFamily="49" charset="-122"/>
              </a:rPr>
              <a:t>例</a:t>
            </a:r>
            <a:r>
              <a:rPr lang="en-US" altLang="zh-CN" sz="2400" b="1" kern="0" dirty="0">
                <a:latin typeface="黑体" panose="02010609060101010101" pitchFamily="49" charset="-122"/>
                <a:ea typeface="黑体" panose="02010609060101010101" pitchFamily="49" charset="-122"/>
              </a:rPr>
              <a:t>4.53</a:t>
            </a:r>
            <a:endParaRPr lang="zh-CN" altLang="zh-CN" sz="2400" kern="100" dirty="0">
              <a:latin typeface="黑体" panose="02010609060101010101" pitchFamily="49" charset="-122"/>
              <a:ea typeface="黑体" panose="02010609060101010101" pitchFamily="49" charset="-122"/>
            </a:endParaRPr>
          </a:p>
          <a:p>
            <a:pPr indent="800100">
              <a:lnSpc>
                <a:spcPct val="150000"/>
              </a:lnSpc>
              <a:spcAft>
                <a:spcPts val="0"/>
              </a:spcAft>
            </a:pPr>
            <a:r>
              <a:rPr lang="en-US" altLang="zh-CN" sz="2400" kern="0" dirty="0" err="1">
                <a:latin typeface="黑体" panose="02010609060101010101" pitchFamily="49" charset="-122"/>
                <a:ea typeface="黑体" panose="02010609060101010101" pitchFamily="49" charset="-122"/>
              </a:rPr>
              <a:t>struct</a:t>
            </a:r>
            <a:r>
              <a:rPr lang="en-US" altLang="zh-CN" sz="2400" kern="0" dirty="0">
                <a:latin typeface="黑体" panose="02010609060101010101" pitchFamily="49" charset="-122"/>
                <a:ea typeface="黑体" panose="02010609060101010101" pitchFamily="49" charset="-122"/>
              </a:rPr>
              <a:t> student</a:t>
            </a:r>
            <a:endParaRPr lang="zh-CN" altLang="zh-CN" sz="2400" kern="100" dirty="0">
              <a:latin typeface="黑体" panose="02010609060101010101" pitchFamily="49" charset="-122"/>
              <a:ea typeface="黑体" panose="02010609060101010101" pitchFamily="49" charset="-122"/>
            </a:endParaRPr>
          </a:p>
          <a:p>
            <a:pPr indent="800100">
              <a:lnSpc>
                <a:spcPct val="150000"/>
              </a:lnSpc>
              <a:spcAft>
                <a:spcPts val="0"/>
              </a:spcAft>
            </a:pPr>
            <a:r>
              <a:rPr lang="en-US" altLang="zh-CN" sz="2400" kern="0" dirty="0">
                <a:latin typeface="黑体" panose="02010609060101010101" pitchFamily="49" charset="-122"/>
                <a:ea typeface="黑体" panose="02010609060101010101" pitchFamily="49" charset="-122"/>
              </a:rPr>
              <a:t>{</a:t>
            </a:r>
            <a:endParaRPr lang="zh-CN" altLang="zh-CN" sz="2400" kern="100" dirty="0">
              <a:latin typeface="黑体" panose="02010609060101010101" pitchFamily="49" charset="-122"/>
              <a:ea typeface="黑体" panose="02010609060101010101" pitchFamily="49" charset="-122"/>
            </a:endParaRPr>
          </a:p>
          <a:p>
            <a:pPr indent="933450">
              <a:lnSpc>
                <a:spcPct val="150000"/>
              </a:lnSpc>
              <a:spcAft>
                <a:spcPts val="0"/>
              </a:spcAft>
            </a:pPr>
            <a:r>
              <a:rPr lang="en-US" altLang="zh-CN" sz="2400" kern="0" dirty="0" err="1">
                <a:latin typeface="黑体" panose="02010609060101010101" pitchFamily="49" charset="-122"/>
                <a:ea typeface="黑体" panose="02010609060101010101" pitchFamily="49" charset="-122"/>
              </a:rPr>
              <a:t>int</a:t>
            </a:r>
            <a:r>
              <a:rPr lang="en-US" altLang="zh-CN" sz="2400" kern="0" dirty="0">
                <a:latin typeface="黑体" panose="02010609060101010101" pitchFamily="49" charset="-122"/>
                <a:ea typeface="黑体" panose="02010609060101010101" pitchFamily="49" charset="-122"/>
              </a:rPr>
              <a:t> </a:t>
            </a:r>
            <a:r>
              <a:rPr lang="en-US" altLang="zh-CN" sz="2400" kern="0" dirty="0" err="1">
                <a:latin typeface="黑体" panose="02010609060101010101" pitchFamily="49" charset="-122"/>
                <a:ea typeface="黑体" panose="02010609060101010101" pitchFamily="49" charset="-122"/>
              </a:rPr>
              <a:t>num</a:t>
            </a:r>
            <a:r>
              <a:rPr lang="en-US" altLang="zh-CN" sz="2400" kern="0" dirty="0">
                <a:latin typeface="黑体" panose="02010609060101010101" pitchFamily="49" charset="-122"/>
                <a:ea typeface="黑体" panose="02010609060101010101" pitchFamily="49" charset="-122"/>
              </a:rPr>
              <a:t> ;</a:t>
            </a:r>
            <a:endParaRPr lang="zh-CN" altLang="zh-CN" sz="2400" kern="100" dirty="0">
              <a:latin typeface="黑体" panose="02010609060101010101" pitchFamily="49" charset="-122"/>
              <a:ea typeface="黑体" panose="02010609060101010101" pitchFamily="49" charset="-122"/>
            </a:endParaRPr>
          </a:p>
          <a:p>
            <a:pPr indent="933450">
              <a:lnSpc>
                <a:spcPct val="150000"/>
              </a:lnSpc>
              <a:spcAft>
                <a:spcPts val="0"/>
              </a:spcAft>
            </a:pPr>
            <a:r>
              <a:rPr lang="en-US" altLang="zh-CN" sz="2400" kern="0" dirty="0">
                <a:latin typeface="黑体" panose="02010609060101010101" pitchFamily="49" charset="-122"/>
                <a:ea typeface="黑体" panose="02010609060101010101" pitchFamily="49" charset="-122"/>
              </a:rPr>
              <a:t>char name[10] ;</a:t>
            </a:r>
            <a:endParaRPr lang="zh-CN" altLang="zh-CN" sz="2400" kern="100" dirty="0">
              <a:latin typeface="黑体" panose="02010609060101010101" pitchFamily="49" charset="-122"/>
              <a:ea typeface="黑体" panose="02010609060101010101" pitchFamily="49" charset="-122"/>
            </a:endParaRPr>
          </a:p>
          <a:p>
            <a:pPr indent="800100">
              <a:lnSpc>
                <a:spcPct val="150000"/>
              </a:lnSpc>
              <a:spcAft>
                <a:spcPts val="0"/>
              </a:spcAft>
            </a:pPr>
            <a:r>
              <a:rPr lang="en-US" altLang="zh-CN" sz="2400" kern="0" dirty="0">
                <a:latin typeface="黑体" panose="02010609060101010101" pitchFamily="49" charset="-122"/>
                <a:ea typeface="黑体" panose="02010609060101010101" pitchFamily="49" charset="-122"/>
              </a:rPr>
              <a:t>}</a:t>
            </a:r>
            <a:r>
              <a:rPr lang="en-US" altLang="zh-CN" sz="2400" kern="0" dirty="0" err="1">
                <a:latin typeface="黑体" panose="02010609060101010101" pitchFamily="49" charset="-122"/>
                <a:ea typeface="黑体" panose="02010609060101010101" pitchFamily="49" charset="-122"/>
              </a:rPr>
              <a:t>stu</a:t>
            </a:r>
            <a:r>
              <a:rPr lang="en-US" altLang="zh-CN" sz="2400" kern="0" dirty="0">
                <a:latin typeface="黑体" panose="02010609060101010101" pitchFamily="49" charset="-122"/>
                <a:ea typeface="黑体" panose="02010609060101010101" pitchFamily="49" charset="-122"/>
              </a:rPr>
              <a:t>;</a:t>
            </a:r>
            <a:endParaRPr lang="zh-CN" altLang="zh-CN" sz="2400" kern="100" dirty="0">
              <a:latin typeface="黑体" panose="02010609060101010101" pitchFamily="49" charset="-122"/>
              <a:ea typeface="黑体" panose="02010609060101010101" pitchFamily="49" charset="-122"/>
            </a:endParaRPr>
          </a:p>
          <a:p>
            <a:pPr indent="266700">
              <a:lnSpc>
                <a:spcPct val="150000"/>
              </a:lnSpc>
              <a:spcAft>
                <a:spcPts val="0"/>
              </a:spcAft>
            </a:pPr>
            <a:r>
              <a:rPr lang="zh-CN" altLang="zh-CN" sz="2400" kern="0" dirty="0">
                <a:latin typeface="黑体" panose="02010609060101010101" pitchFamily="49" charset="-122"/>
                <a:ea typeface="黑体" panose="02010609060101010101" pitchFamily="49" charset="-122"/>
              </a:rPr>
              <a:t>在汇编指令中可以用结构体的成员作为</a:t>
            </a:r>
            <a:r>
              <a:rPr lang="zh-CN" altLang="zh-CN" sz="2400" kern="0" dirty="0" smtClean="0">
                <a:latin typeface="黑体" panose="02010609060101010101" pitchFamily="49" charset="-122"/>
                <a:ea typeface="黑体" panose="02010609060101010101" pitchFamily="49" charset="-122"/>
              </a:rPr>
              <a:t>操作数</a:t>
            </a:r>
            <a:endParaRPr lang="en-US" altLang="zh-CN" sz="2400" kern="0" dirty="0" smtClean="0">
              <a:latin typeface="黑体" panose="02010609060101010101" pitchFamily="49" charset="-122"/>
              <a:ea typeface="黑体" panose="02010609060101010101" pitchFamily="49" charset="-122"/>
            </a:endParaRPr>
          </a:p>
          <a:p>
            <a:pPr indent="266700">
              <a:lnSpc>
                <a:spcPct val="150000"/>
              </a:lnSpc>
              <a:spcAft>
                <a:spcPts val="0"/>
              </a:spcAft>
            </a:pPr>
            <a:r>
              <a:rPr lang="en-US" altLang="zh-CN" sz="2400" kern="0" dirty="0" smtClean="0">
                <a:latin typeface="黑体" panose="02010609060101010101" pitchFamily="49" charset="-122"/>
                <a:ea typeface="黑体" panose="02010609060101010101" pitchFamily="49" charset="-122"/>
              </a:rPr>
              <a:t> </a:t>
            </a:r>
            <a:r>
              <a:rPr lang="en-US" altLang="zh-CN" sz="2400" kern="0" dirty="0" err="1">
                <a:latin typeface="黑体" panose="02010609060101010101" pitchFamily="49" charset="-122"/>
                <a:ea typeface="黑体" panose="02010609060101010101" pitchFamily="49" charset="-122"/>
              </a:rPr>
              <a:t>asm</a:t>
            </a:r>
            <a:r>
              <a:rPr lang="en-US" altLang="zh-CN" sz="2400" kern="0" dirty="0">
                <a:latin typeface="黑体" panose="02010609060101010101" pitchFamily="49" charset="-122"/>
                <a:ea typeface="黑体" panose="02010609060101010101" pitchFamily="49" charset="-122"/>
              </a:rPr>
              <a:t> </a:t>
            </a:r>
            <a:r>
              <a:rPr lang="en-US" altLang="zh-CN" sz="2400" kern="0" dirty="0" err="1">
                <a:latin typeface="黑体" panose="02010609060101010101" pitchFamily="49" charset="-122"/>
                <a:ea typeface="黑体" panose="02010609060101010101" pitchFamily="49" charset="-122"/>
              </a:rPr>
              <a:t>mov</a:t>
            </a:r>
            <a:r>
              <a:rPr lang="en-US" altLang="zh-CN" sz="2400" kern="0" dirty="0">
                <a:latin typeface="黑体" panose="02010609060101010101" pitchFamily="49" charset="-122"/>
                <a:ea typeface="黑体" panose="02010609060101010101" pitchFamily="49" charset="-122"/>
              </a:rPr>
              <a:t> </a:t>
            </a:r>
            <a:r>
              <a:rPr lang="en-US" altLang="zh-CN" sz="2400" kern="0" dirty="0" err="1">
                <a:latin typeface="黑体" panose="02010609060101010101" pitchFamily="49" charset="-122"/>
                <a:ea typeface="黑体" panose="02010609060101010101" pitchFamily="49" charset="-122"/>
              </a:rPr>
              <a:t>ax,stu.num</a:t>
            </a:r>
            <a:endParaRPr lang="zh-CN" altLang="zh-CN" sz="2400" kern="100" dirty="0">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310115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782" y="333450"/>
            <a:ext cx="8280920" cy="5632311"/>
          </a:xfrm>
          <a:prstGeom prst="rect">
            <a:avLst/>
          </a:prstGeom>
        </p:spPr>
        <p:txBody>
          <a:bodyPr wrap="square">
            <a:spAutoFit/>
          </a:bodyPr>
          <a:lstStyle/>
          <a:p>
            <a:pPr indent="200025">
              <a:lnSpc>
                <a:spcPct val="150000"/>
              </a:lnSpc>
              <a:spcAft>
                <a:spcPts val="0"/>
              </a:spcAft>
            </a:pPr>
            <a:r>
              <a:rPr lang="zh-CN" altLang="zh-CN"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4</a:t>
            </a:r>
            <a:r>
              <a:rPr lang="zh-CN" altLang="zh-CN" sz="2400" kern="0" dirty="0">
                <a:latin typeface="黑体" panose="02010609060101010101" pitchFamily="49" charset="-122"/>
                <a:ea typeface="黑体" panose="02010609060101010101" pitchFamily="49" charset="-122"/>
              </a:rPr>
              <a:t>）转移指令的执行。</a:t>
            </a:r>
            <a:endParaRPr lang="zh-CN" altLang="zh-CN" sz="2400" kern="100" dirty="0">
              <a:latin typeface="黑体" panose="02010609060101010101" pitchFamily="49" charset="-122"/>
              <a:ea typeface="黑体" panose="02010609060101010101" pitchFamily="49" charset="-122"/>
            </a:endParaRPr>
          </a:p>
          <a:p>
            <a:pPr indent="266700">
              <a:lnSpc>
                <a:spcPct val="150000"/>
              </a:lnSpc>
              <a:spcAft>
                <a:spcPts val="0"/>
              </a:spcAft>
            </a:pPr>
            <a:r>
              <a:rPr lang="zh-CN" altLang="zh-CN" sz="2400" kern="0" dirty="0">
                <a:latin typeface="黑体" panose="02010609060101010101" pitchFamily="49" charset="-122"/>
                <a:ea typeface="黑体" panose="02010609060101010101" pitchFamily="49" charset="-122"/>
              </a:rPr>
              <a:t>内嵌汇编指令可以使用任何有条件和无条件转移汇编指令</a:t>
            </a:r>
            <a:r>
              <a:rPr lang="en-US" altLang="zh-CN" sz="2400" kern="0" dirty="0">
                <a:latin typeface="黑体" panose="02010609060101010101" pitchFamily="49" charset="-122"/>
                <a:ea typeface="黑体" panose="02010609060101010101" pitchFamily="49" charset="-122"/>
              </a:rPr>
              <a:t>, </a:t>
            </a:r>
            <a:r>
              <a:rPr lang="zh-CN" altLang="zh-CN" sz="2400" kern="0" dirty="0">
                <a:latin typeface="黑体" panose="02010609060101010101" pitchFamily="49" charset="-122"/>
                <a:ea typeface="黑体" panose="02010609060101010101" pitchFamily="49" charset="-122"/>
              </a:rPr>
              <a:t>他们只能在函数体内有效，不允许段间转移。由于在</a:t>
            </a:r>
            <a:r>
              <a:rPr lang="en-US" altLang="zh-CN" sz="2400" kern="0" dirty="0" err="1">
                <a:latin typeface="黑体" panose="02010609060101010101" pitchFamily="49" charset="-122"/>
                <a:ea typeface="黑体" panose="02010609060101010101" pitchFamily="49" charset="-122"/>
              </a:rPr>
              <a:t>asm</a:t>
            </a:r>
            <a:r>
              <a:rPr lang="zh-CN" altLang="zh-CN" sz="2400" kern="0" dirty="0">
                <a:latin typeface="黑体" panose="02010609060101010101" pitchFamily="49" charset="-122"/>
                <a:ea typeface="黑体" panose="02010609060101010101" pitchFamily="49" charset="-122"/>
              </a:rPr>
              <a:t>语句中无法给出标号</a:t>
            </a:r>
            <a:r>
              <a:rPr lang="en-US" altLang="zh-CN" sz="2400" kern="0" dirty="0">
                <a:latin typeface="黑体" panose="02010609060101010101" pitchFamily="49" charset="-122"/>
                <a:ea typeface="黑体" panose="02010609060101010101" pitchFamily="49" charset="-122"/>
              </a:rPr>
              <a:t>, </a:t>
            </a:r>
            <a:r>
              <a:rPr lang="zh-CN" altLang="zh-CN" sz="2400" kern="0" dirty="0">
                <a:latin typeface="黑体" panose="02010609060101010101" pitchFamily="49" charset="-122"/>
                <a:ea typeface="黑体" panose="02010609060101010101" pitchFamily="49" charset="-122"/>
              </a:rPr>
              <a:t>所以转移指令只能使用</a:t>
            </a:r>
            <a:r>
              <a:rPr lang="en-US" altLang="zh-CN" sz="2400" kern="0" dirty="0">
                <a:latin typeface="黑体" panose="02010609060101010101" pitchFamily="49" charset="-122"/>
                <a:ea typeface="黑体" panose="02010609060101010101" pitchFamily="49" charset="-122"/>
              </a:rPr>
              <a:t>C</a:t>
            </a:r>
            <a:r>
              <a:rPr lang="zh-CN" altLang="zh-CN" sz="2400" kern="0" dirty="0">
                <a:latin typeface="黑体" panose="02010609060101010101" pitchFamily="49" charset="-122"/>
                <a:ea typeface="黑体" panose="02010609060101010101" pitchFamily="49" charset="-122"/>
              </a:rPr>
              <a:t>语言中的</a:t>
            </a:r>
            <a:r>
              <a:rPr lang="en-US" altLang="zh-CN" sz="2400" kern="0" dirty="0" err="1">
                <a:latin typeface="黑体" panose="02010609060101010101" pitchFamily="49" charset="-122"/>
                <a:ea typeface="黑体" panose="02010609060101010101" pitchFamily="49" charset="-122"/>
              </a:rPr>
              <a:t>goto</a:t>
            </a:r>
            <a:r>
              <a:rPr lang="zh-CN" altLang="zh-CN" sz="2400" kern="0" dirty="0">
                <a:latin typeface="黑体" panose="02010609060101010101" pitchFamily="49" charset="-122"/>
                <a:ea typeface="黑体" panose="02010609060101010101" pitchFamily="49" charset="-122"/>
              </a:rPr>
              <a:t>语句用的标号。</a:t>
            </a:r>
            <a:endParaRPr lang="zh-CN" altLang="zh-CN" sz="2400" kern="100" dirty="0">
              <a:latin typeface="黑体" panose="02010609060101010101" pitchFamily="49" charset="-122"/>
              <a:ea typeface="黑体" panose="02010609060101010101" pitchFamily="49" charset="-122"/>
            </a:endParaRPr>
          </a:p>
          <a:p>
            <a:pPr indent="267970">
              <a:lnSpc>
                <a:spcPct val="150000"/>
              </a:lnSpc>
              <a:spcAft>
                <a:spcPts val="0"/>
              </a:spcAft>
            </a:pPr>
            <a:r>
              <a:rPr lang="zh-CN" altLang="zh-CN" sz="2400" b="1" kern="0" dirty="0">
                <a:latin typeface="黑体" panose="02010609060101010101" pitchFamily="49" charset="-122"/>
                <a:ea typeface="黑体" panose="02010609060101010101" pitchFamily="49" charset="-122"/>
              </a:rPr>
              <a:t>例</a:t>
            </a:r>
            <a:r>
              <a:rPr lang="en-US" altLang="zh-CN" sz="2400" b="1" kern="0" dirty="0">
                <a:latin typeface="黑体" panose="02010609060101010101" pitchFamily="49" charset="-122"/>
                <a:ea typeface="黑体" panose="02010609060101010101" pitchFamily="49" charset="-122"/>
              </a:rPr>
              <a:t>4.54</a:t>
            </a:r>
            <a:endParaRPr lang="zh-CN" altLang="zh-CN" sz="2400" kern="100" dirty="0">
              <a:latin typeface="黑体" panose="02010609060101010101" pitchFamily="49" charset="-122"/>
              <a:ea typeface="黑体" panose="02010609060101010101" pitchFamily="49" charset="-122"/>
            </a:endParaRPr>
          </a:p>
          <a:p>
            <a:pPr indent="600075">
              <a:lnSpc>
                <a:spcPct val="150000"/>
              </a:lnSpc>
              <a:spcAft>
                <a:spcPts val="0"/>
              </a:spcAft>
            </a:pPr>
            <a:r>
              <a:rPr lang="en-US" altLang="zh-CN" sz="2400" kern="0" dirty="0" err="1">
                <a:latin typeface="黑体" panose="02010609060101010101" pitchFamily="49" charset="-122"/>
                <a:ea typeface="黑体" panose="02010609060101010101" pitchFamily="49" charset="-122"/>
              </a:rPr>
              <a:t>asm</a:t>
            </a:r>
            <a:r>
              <a:rPr lang="en-US" altLang="zh-CN" sz="2400" kern="0" dirty="0">
                <a:latin typeface="黑体" panose="02010609060101010101" pitchFamily="49" charset="-122"/>
                <a:ea typeface="黑体" panose="02010609060101010101" pitchFamily="49" charset="-122"/>
              </a:rPr>
              <a:t> </a:t>
            </a:r>
            <a:r>
              <a:rPr lang="en-US" altLang="zh-CN" sz="2400" kern="0" dirty="0" err="1">
                <a:latin typeface="黑体" panose="02010609060101010101" pitchFamily="49" charset="-122"/>
                <a:ea typeface="黑体" panose="02010609060101010101" pitchFamily="49" charset="-122"/>
              </a:rPr>
              <a:t>jmp</a:t>
            </a:r>
            <a:r>
              <a:rPr lang="en-US" altLang="zh-CN" sz="2400" kern="0" dirty="0">
                <a:latin typeface="黑体" panose="02010609060101010101" pitchFamily="49" charset="-122"/>
                <a:ea typeface="黑体" panose="02010609060101010101" pitchFamily="49" charset="-122"/>
              </a:rPr>
              <a:t> </a:t>
            </a:r>
            <a:r>
              <a:rPr lang="en-US" altLang="zh-CN" sz="2400" kern="0" dirty="0" err="1">
                <a:latin typeface="黑体" panose="02010609060101010101" pitchFamily="49" charset="-122"/>
                <a:ea typeface="黑体" panose="02010609060101010101" pitchFamily="49" charset="-122"/>
              </a:rPr>
              <a:t>exitfunc</a:t>
            </a:r>
            <a:endParaRPr lang="zh-CN" altLang="zh-CN" sz="2400" kern="100" dirty="0">
              <a:latin typeface="黑体" panose="02010609060101010101" pitchFamily="49" charset="-122"/>
              <a:ea typeface="黑体" panose="02010609060101010101" pitchFamily="49" charset="-122"/>
            </a:endParaRPr>
          </a:p>
          <a:p>
            <a:pPr>
              <a:lnSpc>
                <a:spcPct val="150000"/>
              </a:lnSpc>
              <a:spcAft>
                <a:spcPts val="0"/>
              </a:spcAft>
            </a:pPr>
            <a:r>
              <a:rPr lang="en-US" altLang="zh-CN" sz="2400" kern="0" dirty="0">
                <a:latin typeface="黑体" panose="02010609060101010101" pitchFamily="49" charset="-122"/>
                <a:ea typeface="黑体" panose="02010609060101010101" pitchFamily="49" charset="-122"/>
              </a:rPr>
              <a:t>          ……</a:t>
            </a:r>
            <a:endParaRPr lang="zh-CN" altLang="zh-CN" sz="2400" kern="100" dirty="0">
              <a:latin typeface="黑体" panose="02010609060101010101" pitchFamily="49" charset="-122"/>
              <a:ea typeface="黑体" panose="02010609060101010101" pitchFamily="49" charset="-122"/>
            </a:endParaRPr>
          </a:p>
          <a:p>
            <a:pPr indent="600075">
              <a:lnSpc>
                <a:spcPct val="150000"/>
              </a:lnSpc>
              <a:spcAft>
                <a:spcPts val="0"/>
              </a:spcAft>
            </a:pPr>
            <a:r>
              <a:rPr lang="en-US" altLang="zh-CN" sz="2400" kern="0" dirty="0" err="1">
                <a:latin typeface="黑体" panose="02010609060101010101" pitchFamily="49" charset="-122"/>
                <a:ea typeface="黑体" panose="02010609060101010101" pitchFamily="49" charset="-122"/>
              </a:rPr>
              <a:t>exitfunc</a:t>
            </a:r>
            <a:r>
              <a:rPr lang="en-US" altLang="zh-CN" sz="2400" kern="0" dirty="0">
                <a:latin typeface="黑体" panose="02010609060101010101" pitchFamily="49" charset="-122"/>
                <a:ea typeface="黑体" panose="02010609060101010101" pitchFamily="49" charset="-122"/>
              </a:rPr>
              <a:t>;</a:t>
            </a:r>
            <a:endParaRPr lang="zh-CN" altLang="zh-CN" sz="2400" kern="100" dirty="0">
              <a:latin typeface="黑体" panose="02010609060101010101" pitchFamily="49" charset="-122"/>
              <a:ea typeface="黑体" panose="02010609060101010101" pitchFamily="49" charset="-122"/>
            </a:endParaRPr>
          </a:p>
          <a:p>
            <a:pPr indent="600075">
              <a:lnSpc>
                <a:spcPct val="150000"/>
              </a:lnSpc>
              <a:spcAft>
                <a:spcPts val="0"/>
              </a:spcAft>
            </a:pPr>
            <a:r>
              <a:rPr lang="en-US" altLang="zh-CN" sz="2400" kern="0" dirty="0">
                <a:latin typeface="黑体" panose="02010609060101010101" pitchFamily="49" charset="-122"/>
                <a:ea typeface="黑体" panose="02010609060101010101" pitchFamily="49" charset="-122"/>
              </a:rPr>
              <a:t>return 1;</a:t>
            </a:r>
            <a:endParaRPr lang="zh-CN" altLang="zh-CN" sz="2400" kern="100" dirty="0">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46497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8862" y="1053530"/>
            <a:ext cx="6092825" cy="1667764"/>
          </a:xfrm>
          <a:prstGeom prst="rect">
            <a:avLst/>
          </a:prstGeom>
        </p:spPr>
        <p:txBody>
          <a:bodyPr>
            <a:spAutoFit/>
          </a:bodyPr>
          <a:lstStyle/>
          <a:p>
            <a:pPr indent="266700">
              <a:lnSpc>
                <a:spcPct val="150000"/>
              </a:lnSpc>
              <a:spcAft>
                <a:spcPts val="0"/>
              </a:spcAft>
            </a:pPr>
            <a:r>
              <a:rPr lang="en-US" altLang="zh-CN" sz="2400" kern="0" dirty="0">
                <a:latin typeface="黑体" panose="02010609060101010101" pitchFamily="49" charset="-122"/>
                <a:ea typeface="黑体" panose="02010609060101010101" pitchFamily="49" charset="-122"/>
              </a:rPr>
              <a:t>(5)</a:t>
            </a:r>
            <a:r>
              <a:rPr lang="zh-CN" altLang="zh-CN" sz="2400" kern="0" dirty="0">
                <a:latin typeface="黑体" panose="02010609060101010101" pitchFamily="49" charset="-122"/>
                <a:ea typeface="黑体" panose="02010609060101010101" pitchFamily="49" charset="-122"/>
              </a:rPr>
              <a:t>程序编译</a:t>
            </a:r>
            <a:endParaRPr lang="zh-CN" altLang="zh-CN" sz="2400" kern="100" dirty="0">
              <a:latin typeface="黑体" panose="02010609060101010101" pitchFamily="49" charset="-122"/>
              <a:ea typeface="黑体" panose="02010609060101010101" pitchFamily="49" charset="-122"/>
            </a:endParaRPr>
          </a:p>
          <a:p>
            <a:pPr indent="400050">
              <a:lnSpc>
                <a:spcPct val="150000"/>
              </a:lnSpc>
              <a:spcAft>
                <a:spcPts val="0"/>
              </a:spcAft>
            </a:pPr>
            <a:r>
              <a:rPr lang="en-US" altLang="zh-CN" sz="2400" kern="0" dirty="0">
                <a:latin typeface="黑体" panose="02010609060101010101" pitchFamily="49" charset="-122"/>
                <a:ea typeface="黑体" panose="02010609060101010101" pitchFamily="49" charset="-122"/>
              </a:rPr>
              <a:t>C</a:t>
            </a:r>
            <a:r>
              <a:rPr lang="zh-CN" altLang="zh-CN" sz="2400" kern="0" dirty="0">
                <a:latin typeface="黑体" panose="02010609060101010101" pitchFamily="49" charset="-122"/>
                <a:ea typeface="黑体" panose="02010609060101010101" pitchFamily="49" charset="-122"/>
              </a:rPr>
              <a:t>程序中内嵌汇编指令时</a:t>
            </a:r>
            <a:r>
              <a:rPr lang="en-US" altLang="zh-CN" sz="2400" kern="0" dirty="0">
                <a:latin typeface="黑体" panose="02010609060101010101" pitchFamily="49" charset="-122"/>
                <a:ea typeface="黑体" panose="02010609060101010101" pitchFamily="49" charset="-122"/>
              </a:rPr>
              <a:t>, </a:t>
            </a:r>
            <a:r>
              <a:rPr lang="zh-CN" altLang="zh-CN" sz="2400" kern="0" dirty="0">
                <a:latin typeface="黑体" panose="02010609060101010101" pitchFamily="49" charset="-122"/>
                <a:ea typeface="黑体" panose="02010609060101010101" pitchFamily="49" charset="-122"/>
              </a:rPr>
              <a:t>编译连接只能用</a:t>
            </a:r>
            <a:r>
              <a:rPr lang="en-US" altLang="zh-CN" sz="2400" kern="0" dirty="0">
                <a:latin typeface="黑体" panose="02010609060101010101" pitchFamily="49" charset="-122"/>
                <a:ea typeface="黑体" panose="02010609060101010101" pitchFamily="49" charset="-122"/>
              </a:rPr>
              <a:t>TCC</a:t>
            </a:r>
            <a:r>
              <a:rPr lang="zh-CN" altLang="zh-CN" sz="2400" kern="0" dirty="0">
                <a:latin typeface="黑体" panose="02010609060101010101" pitchFamily="49" charset="-122"/>
                <a:ea typeface="黑体" panose="02010609060101010101" pitchFamily="49" charset="-122"/>
              </a:rPr>
              <a:t>命令行</a:t>
            </a:r>
            <a:r>
              <a:rPr lang="en-US" altLang="zh-CN" sz="2400" kern="0" dirty="0">
                <a:latin typeface="黑体" panose="02010609060101010101" pitchFamily="49" charset="-122"/>
                <a:ea typeface="黑体" panose="02010609060101010101" pitchFamily="49" charset="-122"/>
              </a:rPr>
              <a:t>, </a:t>
            </a:r>
            <a:r>
              <a:rPr lang="zh-CN" altLang="zh-CN" sz="2400" kern="0" dirty="0">
                <a:latin typeface="黑体" panose="02010609060101010101" pitchFamily="49" charset="-122"/>
                <a:ea typeface="黑体" panose="02010609060101010101" pitchFamily="49" charset="-122"/>
              </a:rPr>
              <a:t>而且必须有</a:t>
            </a:r>
            <a:r>
              <a:rPr lang="en-US" altLang="zh-CN" sz="2400" kern="0" dirty="0">
                <a:latin typeface="黑体" panose="02010609060101010101" pitchFamily="49" charset="-122"/>
                <a:ea typeface="黑体" panose="02010609060101010101" pitchFamily="49" charset="-122"/>
              </a:rPr>
              <a:t>_B</a:t>
            </a:r>
            <a:r>
              <a:rPr lang="zh-CN" altLang="zh-CN" sz="2400" kern="0" dirty="0">
                <a:latin typeface="黑体" panose="02010609060101010101" pitchFamily="49" charset="-122"/>
                <a:ea typeface="黑体" panose="02010609060101010101" pitchFamily="49" charset="-122"/>
              </a:rPr>
              <a:t>选项。</a:t>
            </a:r>
            <a:endParaRPr lang="zh-CN" altLang="zh-CN" sz="2400" kern="100" dirty="0">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12452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2678" y="0"/>
            <a:ext cx="9649072" cy="6740307"/>
          </a:xfrm>
          <a:prstGeom prst="rect">
            <a:avLst/>
          </a:prstGeom>
        </p:spPr>
        <p:txBody>
          <a:bodyPr wrap="square">
            <a:spAutoFit/>
          </a:bodyPr>
          <a:lstStyle/>
          <a:p>
            <a:pPr>
              <a:lnSpc>
                <a:spcPct val="150000"/>
              </a:lnSpc>
              <a:spcAft>
                <a:spcPts val="0"/>
              </a:spcAft>
            </a:pPr>
            <a:r>
              <a:rPr lang="zh-CN" altLang="zh-CN" sz="2400" kern="0" dirty="0">
                <a:latin typeface="黑体" panose="02010609060101010101" pitchFamily="49" charset="-122"/>
                <a:ea typeface="黑体" panose="02010609060101010101" pitchFamily="49" charset="-122"/>
              </a:rPr>
              <a:t>注意</a:t>
            </a:r>
            <a:r>
              <a:rPr lang="en-US" altLang="zh-CN" sz="2400" kern="0" dirty="0">
                <a:latin typeface="黑体" panose="02010609060101010101" pitchFamily="49" charset="-122"/>
                <a:ea typeface="黑体" panose="02010609060101010101" pitchFamily="49" charset="-122"/>
              </a:rPr>
              <a:t>:</a:t>
            </a:r>
            <a:endParaRPr lang="zh-CN" altLang="zh-CN" sz="2400" kern="100" dirty="0">
              <a:latin typeface="黑体" panose="02010609060101010101" pitchFamily="49" charset="-122"/>
              <a:ea typeface="黑体" panose="02010609060101010101" pitchFamily="49" charset="-122"/>
            </a:endParaRPr>
          </a:p>
          <a:p>
            <a:pPr>
              <a:lnSpc>
                <a:spcPct val="150000"/>
              </a:lnSpc>
              <a:spcAft>
                <a:spcPts val="0"/>
              </a:spcAft>
            </a:pPr>
            <a:r>
              <a:rPr lang="zh-CN" altLang="zh-CN"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1</a:t>
            </a:r>
            <a:r>
              <a:rPr lang="zh-CN" altLang="zh-CN"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C </a:t>
            </a:r>
            <a:r>
              <a:rPr lang="zh-CN" altLang="zh-CN" sz="2400" kern="0" dirty="0">
                <a:latin typeface="黑体" panose="02010609060101010101" pitchFamily="49" charset="-122"/>
                <a:ea typeface="黑体" panose="02010609060101010101" pitchFamily="49" charset="-122"/>
              </a:rPr>
              <a:t>程序调用汇编中的寄存器时</a:t>
            </a:r>
            <a:r>
              <a:rPr lang="en-US" altLang="zh-CN" sz="2400" kern="0" dirty="0">
                <a:latin typeface="黑体" panose="02010609060101010101" pitchFamily="49" charset="-122"/>
                <a:ea typeface="黑体" panose="02010609060101010101" pitchFamily="49" charset="-122"/>
              </a:rPr>
              <a:t>, </a:t>
            </a:r>
            <a:r>
              <a:rPr lang="zh-CN" altLang="zh-CN" sz="2400" kern="0" dirty="0">
                <a:latin typeface="黑体" panose="02010609060101010101" pitchFamily="49" charset="-122"/>
                <a:ea typeface="黑体" panose="02010609060101010101" pitchFamily="49" charset="-122"/>
              </a:rPr>
              <a:t>要用大写且前面加一个下划线，如上例中</a:t>
            </a:r>
            <a:r>
              <a:rPr lang="en-US" altLang="zh-CN" sz="2400" kern="0" dirty="0">
                <a:latin typeface="黑体" panose="02010609060101010101" pitchFamily="49" charset="-122"/>
                <a:ea typeface="黑体" panose="02010609060101010101" pitchFamily="49" charset="-122"/>
              </a:rPr>
              <a:t>return(_AX)</a:t>
            </a:r>
            <a:r>
              <a:rPr lang="zh-CN" altLang="zh-CN" sz="2400" kern="0" dirty="0">
                <a:latin typeface="黑体" panose="02010609060101010101" pitchFamily="49" charset="-122"/>
                <a:ea typeface="黑体" panose="02010609060101010101" pitchFamily="49" charset="-122"/>
              </a:rPr>
              <a:t>。</a:t>
            </a:r>
            <a:endParaRPr lang="zh-CN" altLang="zh-CN" sz="2400" kern="100" dirty="0">
              <a:latin typeface="黑体" panose="02010609060101010101" pitchFamily="49" charset="-122"/>
              <a:ea typeface="黑体" panose="02010609060101010101" pitchFamily="49" charset="-122"/>
            </a:endParaRPr>
          </a:p>
          <a:p>
            <a:pPr marL="333375" indent="-333375">
              <a:lnSpc>
                <a:spcPct val="150000"/>
              </a:lnSpc>
              <a:spcAft>
                <a:spcPts val="0"/>
              </a:spcAft>
            </a:pPr>
            <a:r>
              <a:rPr lang="zh-CN" altLang="zh-CN"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2</a:t>
            </a:r>
            <a:r>
              <a:rPr lang="zh-CN" altLang="zh-CN" sz="2400" kern="0" dirty="0">
                <a:latin typeface="黑体" panose="02010609060101010101" pitchFamily="49" charset="-122"/>
                <a:ea typeface="黑体" panose="02010609060101010101" pitchFamily="49" charset="-122"/>
              </a:rPr>
              <a:t>）在编译之前从</a:t>
            </a:r>
            <a:r>
              <a:rPr lang="en-US" altLang="zh-CN" sz="2400" kern="0" dirty="0">
                <a:latin typeface="黑体" panose="02010609060101010101" pitchFamily="49" charset="-122"/>
                <a:ea typeface="黑体" panose="02010609060101010101" pitchFamily="49" charset="-122"/>
              </a:rPr>
              <a:t>TC</a:t>
            </a:r>
            <a:r>
              <a:rPr lang="zh-CN" altLang="zh-CN" sz="2400" kern="0" dirty="0">
                <a:latin typeface="黑体" panose="02010609060101010101" pitchFamily="49" charset="-122"/>
                <a:ea typeface="黑体" panose="02010609060101010101" pitchFamily="49" charset="-122"/>
              </a:rPr>
              <a:t>下</a:t>
            </a:r>
            <a:r>
              <a:rPr lang="en-US" altLang="zh-CN" sz="2400" kern="0" dirty="0">
                <a:latin typeface="黑体" panose="02010609060101010101" pitchFamily="49" charset="-122"/>
                <a:ea typeface="黑体" panose="02010609060101010101" pitchFamily="49" charset="-122"/>
              </a:rPr>
              <a:t>include</a:t>
            </a:r>
            <a:r>
              <a:rPr lang="zh-CN" altLang="zh-CN" sz="2400" kern="0" dirty="0">
                <a:latin typeface="黑体" panose="02010609060101010101" pitchFamily="49" charset="-122"/>
                <a:ea typeface="黑体" panose="02010609060101010101" pitchFamily="49" charset="-122"/>
              </a:rPr>
              <a:t>文件夹中把</a:t>
            </a:r>
            <a:r>
              <a:rPr lang="en-US" altLang="zh-CN" sz="2400" kern="0" dirty="0" err="1">
                <a:latin typeface="黑体" panose="02010609060101010101" pitchFamily="49" charset="-122"/>
                <a:ea typeface="黑体" panose="02010609060101010101" pitchFamily="49" charset="-122"/>
              </a:rPr>
              <a:t>stdio.h</a:t>
            </a:r>
            <a:r>
              <a:rPr lang="zh-CN" altLang="zh-CN" sz="2400" kern="0" dirty="0">
                <a:latin typeface="黑体" panose="02010609060101010101" pitchFamily="49" charset="-122"/>
                <a:ea typeface="黑体" panose="02010609060101010101" pitchFamily="49" charset="-122"/>
              </a:rPr>
              <a:t>和</a:t>
            </a:r>
            <a:r>
              <a:rPr lang="en-US" altLang="zh-CN" sz="2400" kern="0" dirty="0" err="1">
                <a:latin typeface="黑体" panose="02010609060101010101" pitchFamily="49" charset="-122"/>
                <a:ea typeface="黑体" panose="02010609060101010101" pitchFamily="49" charset="-122"/>
              </a:rPr>
              <a:t>stdarg.h</a:t>
            </a:r>
            <a:r>
              <a:rPr lang="zh-CN" altLang="zh-CN" sz="2400" kern="0" dirty="0">
                <a:latin typeface="黑体" panose="02010609060101010101" pitchFamily="49" charset="-122"/>
                <a:ea typeface="黑体" panose="02010609060101010101" pitchFamily="49" charset="-122"/>
              </a:rPr>
              <a:t>复制到</a:t>
            </a:r>
            <a:r>
              <a:rPr lang="en-US" altLang="zh-CN" sz="2400" kern="0" dirty="0">
                <a:latin typeface="黑体" panose="02010609060101010101" pitchFamily="49" charset="-122"/>
                <a:ea typeface="黑体" panose="02010609060101010101" pitchFamily="49" charset="-122"/>
              </a:rPr>
              <a:t>TC</a:t>
            </a:r>
            <a:r>
              <a:rPr lang="zh-CN" altLang="zh-CN" sz="2400" kern="0" dirty="0">
                <a:latin typeface="黑体" panose="02010609060101010101" pitchFamily="49" charset="-122"/>
                <a:ea typeface="黑体" panose="02010609060101010101" pitchFamily="49" charset="-122"/>
              </a:rPr>
              <a:t>目录下，把</a:t>
            </a:r>
            <a:r>
              <a:rPr lang="en-US" altLang="zh-CN" sz="2400" kern="0" dirty="0">
                <a:latin typeface="黑体" panose="02010609060101010101" pitchFamily="49" charset="-122"/>
                <a:ea typeface="黑体" panose="02010609060101010101" pitchFamily="49" charset="-122"/>
              </a:rPr>
              <a:t>lib</a:t>
            </a:r>
            <a:r>
              <a:rPr lang="zh-CN" altLang="zh-CN" sz="2400" kern="0" dirty="0">
                <a:latin typeface="黑体" panose="02010609060101010101" pitchFamily="49" charset="-122"/>
                <a:ea typeface="黑体" panose="02010609060101010101" pitchFamily="49" charset="-122"/>
              </a:rPr>
              <a:t>文件夹中的</a:t>
            </a:r>
            <a:r>
              <a:rPr lang="en-US" altLang="zh-CN" sz="2400" kern="0" dirty="0">
                <a:latin typeface="黑体" panose="02010609060101010101" pitchFamily="49" charset="-122"/>
                <a:ea typeface="黑体" panose="02010609060101010101" pitchFamily="49" charset="-122"/>
              </a:rPr>
              <a:t>cs.obj,cs.lib,emu.lib</a:t>
            </a:r>
            <a:r>
              <a:rPr lang="zh-CN" altLang="zh-CN" sz="2400" kern="0" dirty="0">
                <a:latin typeface="黑体" panose="02010609060101010101" pitchFamily="49" charset="-122"/>
                <a:ea typeface="黑体" panose="02010609060101010101" pitchFamily="49" charset="-122"/>
              </a:rPr>
              <a:t>和</a:t>
            </a:r>
            <a:r>
              <a:rPr lang="en-US" altLang="zh-CN" sz="2400" kern="0" dirty="0">
                <a:latin typeface="黑体" panose="02010609060101010101" pitchFamily="49" charset="-122"/>
                <a:ea typeface="黑体" panose="02010609060101010101" pitchFamily="49" charset="-122"/>
              </a:rPr>
              <a:t>maths.lib</a:t>
            </a:r>
            <a:r>
              <a:rPr lang="zh-CN" altLang="zh-CN" sz="2400" kern="0" dirty="0">
                <a:latin typeface="黑体" panose="02010609060101010101" pitchFamily="49" charset="-122"/>
                <a:ea typeface="黑体" panose="02010609060101010101" pitchFamily="49" charset="-122"/>
              </a:rPr>
              <a:t>复制到</a:t>
            </a:r>
            <a:r>
              <a:rPr lang="en-US" altLang="zh-CN" sz="2400" kern="0" dirty="0">
                <a:latin typeface="黑体" panose="02010609060101010101" pitchFamily="49" charset="-122"/>
                <a:ea typeface="黑体" panose="02010609060101010101" pitchFamily="49" charset="-122"/>
              </a:rPr>
              <a:t>TC</a:t>
            </a:r>
            <a:r>
              <a:rPr lang="zh-CN" altLang="zh-CN" sz="2400" kern="0" dirty="0">
                <a:latin typeface="黑体" panose="02010609060101010101" pitchFamily="49" charset="-122"/>
                <a:ea typeface="黑体" panose="02010609060101010101" pitchFamily="49" charset="-122"/>
              </a:rPr>
              <a:t>目录下。</a:t>
            </a:r>
            <a:endParaRPr lang="zh-CN" altLang="zh-CN" sz="2400" kern="100" dirty="0">
              <a:latin typeface="黑体" panose="02010609060101010101" pitchFamily="49" charset="-122"/>
              <a:ea typeface="黑体" panose="02010609060101010101" pitchFamily="49" charset="-122"/>
            </a:endParaRPr>
          </a:p>
          <a:p>
            <a:pPr>
              <a:lnSpc>
                <a:spcPct val="150000"/>
              </a:lnSpc>
              <a:spcAft>
                <a:spcPts val="0"/>
              </a:spcAft>
            </a:pPr>
            <a:r>
              <a:rPr lang="zh-CN" altLang="zh-CN"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3</a:t>
            </a:r>
            <a:r>
              <a:rPr lang="zh-CN" altLang="zh-CN" sz="2400" kern="0" dirty="0">
                <a:latin typeface="黑体" panose="02010609060101010101" pitchFamily="49" charset="-122"/>
                <a:ea typeface="黑体" panose="02010609060101010101" pitchFamily="49" charset="-122"/>
              </a:rPr>
              <a:t>）若</a:t>
            </a:r>
            <a:r>
              <a:rPr lang="en-US" altLang="zh-CN" sz="2400" kern="0" dirty="0">
                <a:latin typeface="黑体" panose="02010609060101010101" pitchFamily="49" charset="-122"/>
                <a:ea typeface="黑体" panose="02010609060101010101" pitchFamily="49" charset="-122"/>
              </a:rPr>
              <a:t>TC</a:t>
            </a:r>
            <a:r>
              <a:rPr lang="zh-CN" altLang="zh-CN" sz="2400" kern="0" dirty="0">
                <a:latin typeface="黑体" panose="02010609060101010101" pitchFamily="49" charset="-122"/>
                <a:ea typeface="黑体" panose="02010609060101010101" pitchFamily="49" charset="-122"/>
              </a:rPr>
              <a:t>文件夹中没有</a:t>
            </a:r>
            <a:r>
              <a:rPr lang="en-US" altLang="zh-CN" sz="2400" kern="0" dirty="0">
                <a:latin typeface="黑体" panose="02010609060101010101" pitchFamily="49" charset="-122"/>
                <a:ea typeface="黑体" panose="02010609060101010101" pitchFamily="49" charset="-122"/>
              </a:rPr>
              <a:t>TASM.exe</a:t>
            </a:r>
            <a:r>
              <a:rPr lang="zh-CN" altLang="zh-CN" sz="2400" kern="0" dirty="0">
                <a:latin typeface="黑体" panose="02010609060101010101" pitchFamily="49" charset="-122"/>
                <a:ea typeface="黑体" panose="02010609060101010101" pitchFamily="49" charset="-122"/>
              </a:rPr>
              <a:t>可以把微软的</a:t>
            </a:r>
            <a:r>
              <a:rPr lang="en-US" altLang="zh-CN" sz="2400" kern="0" dirty="0">
                <a:latin typeface="黑体" panose="02010609060101010101" pitchFamily="49" charset="-122"/>
                <a:ea typeface="黑体" panose="02010609060101010101" pitchFamily="49" charset="-122"/>
              </a:rPr>
              <a:t>MASM.exe</a:t>
            </a:r>
            <a:r>
              <a:rPr lang="zh-CN" altLang="zh-CN" sz="2400" kern="0" dirty="0">
                <a:latin typeface="黑体" panose="02010609060101010101" pitchFamily="49" charset="-122"/>
                <a:ea typeface="黑体" panose="02010609060101010101" pitchFamily="49" charset="-122"/>
              </a:rPr>
              <a:t>复制到</a:t>
            </a:r>
            <a:r>
              <a:rPr lang="en-US" altLang="zh-CN" sz="2400" kern="0" dirty="0">
                <a:latin typeface="黑体" panose="02010609060101010101" pitchFamily="49" charset="-122"/>
                <a:ea typeface="黑体" panose="02010609060101010101" pitchFamily="49" charset="-122"/>
              </a:rPr>
              <a:t>TC</a:t>
            </a:r>
            <a:r>
              <a:rPr lang="zh-CN" altLang="zh-CN" sz="2400" kern="0" dirty="0">
                <a:latin typeface="黑体" panose="02010609060101010101" pitchFamily="49" charset="-122"/>
                <a:ea typeface="黑体" panose="02010609060101010101" pitchFamily="49" charset="-122"/>
              </a:rPr>
              <a:t>目录下并且改名为</a:t>
            </a:r>
            <a:r>
              <a:rPr lang="en-US" altLang="zh-CN" sz="2400" kern="0" dirty="0">
                <a:latin typeface="黑体" panose="02010609060101010101" pitchFamily="49" charset="-122"/>
                <a:ea typeface="黑体" panose="02010609060101010101" pitchFamily="49" charset="-122"/>
              </a:rPr>
              <a:t>TASM.exe</a:t>
            </a:r>
            <a:r>
              <a:rPr lang="zh-CN" altLang="zh-CN" sz="2400" kern="0" dirty="0">
                <a:latin typeface="黑体" panose="02010609060101010101" pitchFamily="49" charset="-122"/>
                <a:ea typeface="黑体" panose="02010609060101010101" pitchFamily="49" charset="-122"/>
              </a:rPr>
              <a:t>。</a:t>
            </a:r>
            <a:endParaRPr lang="zh-CN" altLang="zh-CN" sz="2400" kern="100" dirty="0">
              <a:latin typeface="黑体" panose="02010609060101010101" pitchFamily="49" charset="-122"/>
              <a:ea typeface="黑体" panose="02010609060101010101" pitchFamily="49" charset="-122"/>
            </a:endParaRPr>
          </a:p>
          <a:p>
            <a:pPr marL="333375" indent="-333375">
              <a:lnSpc>
                <a:spcPct val="150000"/>
              </a:lnSpc>
              <a:spcAft>
                <a:spcPts val="0"/>
              </a:spcAft>
            </a:pPr>
            <a:r>
              <a:rPr lang="zh-CN" altLang="zh-CN"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4</a:t>
            </a:r>
            <a:r>
              <a:rPr lang="zh-CN" altLang="zh-CN" sz="2400" kern="0" dirty="0">
                <a:latin typeface="黑体" panose="02010609060101010101" pitchFamily="49" charset="-122"/>
                <a:ea typeface="黑体" panose="02010609060101010101" pitchFamily="49" charset="-122"/>
              </a:rPr>
              <a:t>）编泽时只能在纯</a:t>
            </a:r>
            <a:r>
              <a:rPr lang="en-US" altLang="zh-CN" sz="2400" kern="0" dirty="0">
                <a:latin typeface="黑体" panose="02010609060101010101" pitchFamily="49" charset="-122"/>
                <a:ea typeface="黑体" panose="02010609060101010101" pitchFamily="49" charset="-122"/>
              </a:rPr>
              <a:t>DOS</a:t>
            </a:r>
            <a:r>
              <a:rPr lang="zh-CN" altLang="zh-CN" sz="2400" kern="0" dirty="0">
                <a:latin typeface="黑体" panose="02010609060101010101" pitchFamily="49" charset="-122"/>
                <a:ea typeface="黑体" panose="02010609060101010101" pitchFamily="49" charset="-122"/>
              </a:rPr>
              <a:t>方式下</a:t>
            </a:r>
            <a:r>
              <a:rPr lang="en-US" altLang="zh-CN" sz="2400" kern="0" dirty="0">
                <a:latin typeface="黑体" panose="02010609060101010101" pitchFamily="49" charset="-122"/>
                <a:ea typeface="黑体" panose="02010609060101010101" pitchFamily="49" charset="-122"/>
              </a:rPr>
              <a:t>(</a:t>
            </a:r>
            <a:r>
              <a:rPr lang="zh-CN" altLang="zh-CN" sz="2400" kern="0" dirty="0">
                <a:latin typeface="黑体" panose="02010609060101010101" pitchFamily="49" charset="-122"/>
                <a:ea typeface="黑体" panose="02010609060101010101" pitchFamily="49" charset="-122"/>
              </a:rPr>
              <a:t>不是</a:t>
            </a:r>
            <a:r>
              <a:rPr lang="en-US" altLang="zh-CN" sz="2400" kern="0" dirty="0">
                <a:latin typeface="黑体" panose="02010609060101010101" pitchFamily="49" charset="-122"/>
                <a:ea typeface="黑体" panose="02010609060101010101" pitchFamily="49" charset="-122"/>
              </a:rPr>
              <a:t>TC</a:t>
            </a:r>
            <a:r>
              <a:rPr lang="zh-CN" altLang="zh-CN" sz="2400" kern="0" dirty="0">
                <a:latin typeface="黑体" panose="02010609060101010101" pitchFamily="49" charset="-122"/>
                <a:ea typeface="黑体" panose="02010609060101010101" pitchFamily="49" charset="-122"/>
              </a:rPr>
              <a:t>的</a:t>
            </a:r>
            <a:r>
              <a:rPr lang="en-US" altLang="zh-CN" sz="2400" kern="0" dirty="0">
                <a:latin typeface="黑体" panose="02010609060101010101" pitchFamily="49" charset="-122"/>
                <a:ea typeface="黑体" panose="02010609060101010101" pitchFamily="49" charset="-122"/>
              </a:rPr>
              <a:t>SHELL </a:t>
            </a:r>
            <a:r>
              <a:rPr lang="en-US" altLang="zh-CN" sz="2400" kern="0" dirty="0" err="1">
                <a:latin typeface="黑体" panose="02010609060101010101" pitchFamily="49" charset="-122"/>
                <a:ea typeface="黑体" panose="02010609060101010101" pitchFamily="49" charset="-122"/>
              </a:rPr>
              <a:t>os</a:t>
            </a:r>
            <a:r>
              <a:rPr lang="en-US" altLang="zh-CN" sz="2400" kern="0" dirty="0">
                <a:latin typeface="黑体" panose="02010609060101010101" pitchFamily="49" charset="-122"/>
                <a:ea typeface="黑体" panose="02010609060101010101" pitchFamily="49" charset="-122"/>
              </a:rPr>
              <a:t>)</a:t>
            </a:r>
            <a:r>
              <a:rPr lang="zh-CN" altLang="zh-CN" sz="2400" kern="0" dirty="0">
                <a:latin typeface="黑体" panose="02010609060101010101" pitchFamily="49" charset="-122"/>
                <a:ea typeface="黑体" panose="02010609060101010101" pitchFamily="49" charset="-122"/>
              </a:rPr>
              <a:t>，用</a:t>
            </a:r>
            <a:r>
              <a:rPr lang="en-US" altLang="zh-CN" sz="2400" kern="0" dirty="0">
                <a:latin typeface="黑体" panose="02010609060101010101" pitchFamily="49" charset="-122"/>
                <a:ea typeface="黑体" panose="02010609060101010101" pitchFamily="49" charset="-122"/>
              </a:rPr>
              <a:t>TC</a:t>
            </a:r>
            <a:r>
              <a:rPr lang="zh-CN" altLang="zh-CN" sz="2400" kern="0" dirty="0">
                <a:latin typeface="黑体" panose="02010609060101010101" pitchFamily="49" charset="-122"/>
                <a:ea typeface="黑体" panose="02010609060101010101" pitchFamily="49" charset="-122"/>
              </a:rPr>
              <a:t>中的</a:t>
            </a:r>
            <a:r>
              <a:rPr lang="en-US" altLang="zh-CN" sz="2400" kern="0" dirty="0">
                <a:latin typeface="黑体" panose="02010609060101010101" pitchFamily="49" charset="-122"/>
                <a:ea typeface="黑体" panose="02010609060101010101" pitchFamily="49" charset="-122"/>
              </a:rPr>
              <a:t>TCC</a:t>
            </a:r>
            <a:r>
              <a:rPr lang="zh-CN" altLang="zh-CN" sz="2400" kern="0" dirty="0">
                <a:latin typeface="黑体" panose="02010609060101010101" pitchFamily="49" charset="-122"/>
                <a:ea typeface="黑体" panose="02010609060101010101" pitchFamily="49" charset="-122"/>
              </a:rPr>
              <a:t>进行编译链接。编译时在命令行键入：</a:t>
            </a:r>
            <a:r>
              <a:rPr lang="en-US" altLang="zh-CN" sz="2400" kern="0" dirty="0">
                <a:latin typeface="黑体" panose="02010609060101010101" pitchFamily="49" charset="-122"/>
                <a:ea typeface="黑体" panose="02010609060101010101" pitchFamily="49" charset="-122"/>
              </a:rPr>
              <a:t>C:\TC\TCC _B </a:t>
            </a:r>
            <a:r>
              <a:rPr lang="en-US" altLang="zh-CN" sz="2400" kern="0" dirty="0" err="1">
                <a:latin typeface="黑体" panose="02010609060101010101" pitchFamily="49" charset="-122"/>
                <a:ea typeface="黑体" panose="02010609060101010101" pitchFamily="49" charset="-122"/>
              </a:rPr>
              <a:t>asm.c</a:t>
            </a:r>
            <a:r>
              <a:rPr lang="zh-CN" altLang="zh-CN" sz="2400" kern="0" dirty="0">
                <a:latin typeface="黑体" panose="02010609060101010101" pitchFamily="49" charset="-122"/>
                <a:ea typeface="黑体" panose="02010609060101010101" pitchFamily="49" charset="-122"/>
              </a:rPr>
              <a:t>。可以生成文件</a:t>
            </a:r>
            <a:r>
              <a:rPr lang="en-US" altLang="zh-CN" sz="2400" kern="0" dirty="0" err="1">
                <a:latin typeface="黑体" panose="02010609060101010101" pitchFamily="49" charset="-122"/>
                <a:ea typeface="黑体" panose="02010609060101010101" pitchFamily="49" charset="-122"/>
              </a:rPr>
              <a:t>asm.bak</a:t>
            </a:r>
            <a:r>
              <a:rPr lang="zh-CN" altLang="zh-CN"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asm.obj</a:t>
            </a:r>
            <a:r>
              <a:rPr lang="zh-CN" altLang="zh-CN" sz="2400" kern="0" dirty="0">
                <a:latin typeface="黑体" panose="02010609060101010101" pitchFamily="49" charset="-122"/>
                <a:ea typeface="黑体" panose="02010609060101010101" pitchFamily="49" charset="-122"/>
              </a:rPr>
              <a:t>、</a:t>
            </a:r>
            <a:r>
              <a:rPr lang="en-US" altLang="zh-CN" sz="2400" kern="0" dirty="0" err="1">
                <a:latin typeface="黑体" panose="02010609060101010101" pitchFamily="49" charset="-122"/>
                <a:ea typeface="黑体" panose="02010609060101010101" pitchFamily="49" charset="-122"/>
              </a:rPr>
              <a:t>asm.map</a:t>
            </a:r>
            <a:r>
              <a:rPr lang="zh-CN" altLang="zh-CN"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asm.exe</a:t>
            </a:r>
            <a:r>
              <a:rPr lang="zh-CN" altLang="zh-CN" sz="2400" kern="0" dirty="0">
                <a:latin typeface="黑体" panose="02010609060101010101" pitchFamily="49" charset="-122"/>
                <a:ea typeface="黑体" panose="02010609060101010101" pitchFamily="49" charset="-122"/>
              </a:rPr>
              <a:t>。其中</a:t>
            </a:r>
            <a:r>
              <a:rPr lang="en-US" altLang="zh-CN" sz="2400" kern="0" dirty="0">
                <a:latin typeface="黑体" panose="02010609060101010101" pitchFamily="49" charset="-122"/>
                <a:ea typeface="黑体" panose="02010609060101010101" pitchFamily="49" charset="-122"/>
              </a:rPr>
              <a:t>asm.exe</a:t>
            </a:r>
            <a:r>
              <a:rPr lang="zh-CN" altLang="zh-CN" sz="2400" kern="0" dirty="0">
                <a:latin typeface="黑体" panose="02010609060101010101" pitchFamily="49" charset="-122"/>
                <a:ea typeface="黑体" panose="02010609060101010101" pitchFamily="49" charset="-122"/>
              </a:rPr>
              <a:t>是得到的可执行文件。</a:t>
            </a:r>
            <a:endParaRPr lang="zh-CN" altLang="zh-CN" sz="2400" kern="100" dirty="0">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47181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2638" y="981522"/>
            <a:ext cx="9793088" cy="5262979"/>
          </a:xfrm>
          <a:prstGeom prst="rect">
            <a:avLst/>
          </a:prstGeom>
        </p:spPr>
        <p:txBody>
          <a:bodyPr wrap="square">
            <a:spAutoFit/>
          </a:bodyPr>
          <a:lstStyle/>
          <a:p>
            <a:pPr indent="266700">
              <a:spcAft>
                <a:spcPts val="0"/>
              </a:spcAft>
            </a:pPr>
            <a:r>
              <a:rPr lang="en-US" altLang="zh-CN" sz="2400" kern="0" dirty="0">
                <a:latin typeface="黑体" panose="02010609060101010101" pitchFamily="49" charset="-122"/>
                <a:ea typeface="黑体" panose="02010609060101010101" pitchFamily="49" charset="-122"/>
              </a:rPr>
              <a:t>Microsoft C</a:t>
            </a:r>
            <a:r>
              <a:rPr lang="zh-CN" altLang="zh-CN" sz="2400" kern="0" dirty="0">
                <a:latin typeface="黑体" panose="02010609060101010101" pitchFamily="49" charset="-122"/>
                <a:ea typeface="黑体" panose="02010609060101010101" pitchFamily="49" charset="-122"/>
              </a:rPr>
              <a:t>程序内嵌汇编指令方法。</a:t>
            </a:r>
            <a:r>
              <a:rPr lang="en-US" altLang="zh-CN" sz="2400" kern="0" dirty="0">
                <a:latin typeface="黑体" panose="02010609060101010101" pitchFamily="49" charset="-122"/>
                <a:ea typeface="黑体" panose="02010609060101010101" pitchFamily="49" charset="-122"/>
              </a:rPr>
              <a:t>VC++6.0</a:t>
            </a:r>
            <a:r>
              <a:rPr lang="zh-CN" altLang="zh-CN" sz="2400" kern="0" dirty="0">
                <a:latin typeface="黑体" panose="02010609060101010101" pitchFamily="49" charset="-122"/>
                <a:ea typeface="黑体" panose="02010609060101010101" pitchFamily="49" charset="-122"/>
              </a:rPr>
              <a:t>是微软公司为开发的</a:t>
            </a:r>
            <a:r>
              <a:rPr lang="en-US" altLang="zh-CN" sz="2400" kern="0" dirty="0">
                <a:latin typeface="黑体" panose="02010609060101010101" pitchFamily="49" charset="-122"/>
                <a:ea typeface="黑体" panose="02010609060101010101" pitchFamily="49" charset="-122"/>
              </a:rPr>
              <a:t>32</a:t>
            </a:r>
            <a:r>
              <a:rPr lang="zh-CN" altLang="zh-CN" sz="2400" kern="0" dirty="0">
                <a:latin typeface="黑体" panose="02010609060101010101" pitchFamily="49" charset="-122"/>
                <a:ea typeface="黑体" panose="02010609060101010101" pitchFamily="49" charset="-122"/>
              </a:rPr>
              <a:t>位应用程序而推出的基于</a:t>
            </a:r>
            <a:r>
              <a:rPr lang="en-US" altLang="zh-CN" sz="2400" kern="0" dirty="0">
                <a:latin typeface="黑体" panose="02010609060101010101" pitchFamily="49" charset="-122"/>
                <a:ea typeface="黑体" panose="02010609060101010101" pitchFamily="49" charset="-122"/>
              </a:rPr>
              <a:t>C\C++</a:t>
            </a:r>
            <a:r>
              <a:rPr lang="zh-CN" altLang="zh-CN" sz="2400" kern="0" dirty="0">
                <a:latin typeface="黑体" panose="02010609060101010101" pitchFamily="49" charset="-122"/>
                <a:ea typeface="黑体" panose="02010609060101010101" pitchFamily="49" charset="-122"/>
              </a:rPr>
              <a:t>的集成开发环境。它支持内嵌汇编指令的混合编程，并且</a:t>
            </a:r>
            <a:r>
              <a:rPr lang="en-US" altLang="zh-CN" sz="2400" kern="0" dirty="0">
                <a:latin typeface="黑体" panose="02010609060101010101" pitchFamily="49" charset="-122"/>
                <a:ea typeface="黑体" panose="02010609060101010101" pitchFamily="49" charset="-122"/>
              </a:rPr>
              <a:t>VC++</a:t>
            </a:r>
            <a:r>
              <a:rPr lang="zh-CN" altLang="zh-CN" sz="2400" kern="0" dirty="0">
                <a:latin typeface="黑体" panose="02010609060101010101" pitchFamily="49" charset="-122"/>
                <a:ea typeface="黑体" panose="02010609060101010101" pitchFamily="49" charset="-122"/>
              </a:rPr>
              <a:t>的编译器中已经集成了汇编指令编译器</a:t>
            </a:r>
            <a:r>
              <a:rPr lang="en-US" altLang="zh-CN" sz="2400" kern="0" dirty="0">
                <a:latin typeface="黑体" panose="02010609060101010101" pitchFamily="49" charset="-122"/>
                <a:ea typeface="黑体" panose="02010609060101010101" pitchFamily="49" charset="-122"/>
              </a:rPr>
              <a:t>, </a:t>
            </a:r>
            <a:r>
              <a:rPr lang="zh-CN" altLang="zh-CN" sz="2400" kern="0" dirty="0">
                <a:latin typeface="黑体" panose="02010609060101010101" pitchFamily="49" charset="-122"/>
                <a:ea typeface="黑体" panose="02010609060101010101" pitchFamily="49" charset="-122"/>
              </a:rPr>
              <a:t>使得编译连接非常方便。实现步骤如下：</a:t>
            </a:r>
            <a:endParaRPr lang="zh-CN" altLang="zh-CN" sz="2400" kern="100" dirty="0">
              <a:latin typeface="黑体" panose="02010609060101010101" pitchFamily="49" charset="-122"/>
              <a:ea typeface="黑体" panose="02010609060101010101" pitchFamily="49" charset="-122"/>
            </a:endParaRPr>
          </a:p>
          <a:p>
            <a:pPr indent="200025">
              <a:spcAft>
                <a:spcPts val="0"/>
              </a:spcAft>
            </a:pPr>
            <a:r>
              <a:rPr lang="zh-CN" altLang="zh-CN"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1</a:t>
            </a:r>
            <a:r>
              <a:rPr lang="zh-CN" altLang="zh-CN" sz="2400" kern="0" dirty="0">
                <a:latin typeface="黑体" panose="02010609060101010101" pitchFamily="49" charset="-122"/>
                <a:ea typeface="黑体" panose="02010609060101010101" pitchFamily="49" charset="-122"/>
              </a:rPr>
              <a:t>）在</a:t>
            </a:r>
            <a:r>
              <a:rPr lang="en-US" altLang="zh-CN" sz="2400" kern="0" dirty="0">
                <a:latin typeface="黑体" panose="02010609060101010101" pitchFamily="49" charset="-122"/>
                <a:ea typeface="黑体" panose="02010609060101010101" pitchFamily="49" charset="-122"/>
              </a:rPr>
              <a:t>VC++</a:t>
            </a:r>
            <a:r>
              <a:rPr lang="zh-CN" altLang="zh-CN" sz="2400" kern="0" dirty="0">
                <a:latin typeface="黑体" panose="02010609060101010101" pitchFamily="49" charset="-122"/>
                <a:ea typeface="黑体" panose="02010609060101010101" pitchFamily="49" charset="-122"/>
              </a:rPr>
              <a:t>中启用汇编语句的关键字是</a:t>
            </a:r>
            <a:r>
              <a:rPr lang="en-US" altLang="zh-CN" sz="2400" kern="0" dirty="0">
                <a:latin typeface="黑体" panose="02010609060101010101" pitchFamily="49" charset="-122"/>
                <a:ea typeface="黑体" panose="02010609060101010101" pitchFamily="49" charset="-122"/>
              </a:rPr>
              <a:t>_</a:t>
            </a:r>
            <a:r>
              <a:rPr lang="en-US" altLang="zh-CN" sz="2400" kern="0" dirty="0" err="1">
                <a:latin typeface="黑体" panose="02010609060101010101" pitchFamily="49" charset="-122"/>
                <a:ea typeface="黑体" panose="02010609060101010101" pitchFamily="49" charset="-122"/>
              </a:rPr>
              <a:t>asm</a:t>
            </a:r>
            <a:r>
              <a:rPr lang="zh-CN" altLang="zh-CN" sz="2400" kern="0" dirty="0">
                <a:latin typeface="黑体" panose="02010609060101010101" pitchFamily="49" charset="-122"/>
                <a:ea typeface="黑体" panose="02010609060101010101" pitchFamily="49" charset="-122"/>
              </a:rPr>
              <a:t>。</a:t>
            </a:r>
            <a:endParaRPr lang="zh-CN" altLang="zh-CN" sz="2400" kern="100" dirty="0">
              <a:latin typeface="黑体" panose="02010609060101010101" pitchFamily="49" charset="-122"/>
              <a:ea typeface="黑体" panose="02010609060101010101" pitchFamily="49" charset="-122"/>
            </a:endParaRPr>
          </a:p>
          <a:p>
            <a:pPr indent="200025">
              <a:spcAft>
                <a:spcPts val="0"/>
              </a:spcAft>
            </a:pPr>
            <a:r>
              <a:rPr lang="zh-CN" altLang="zh-CN"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2</a:t>
            </a:r>
            <a:r>
              <a:rPr lang="zh-CN" altLang="zh-CN"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_</a:t>
            </a:r>
            <a:r>
              <a:rPr lang="en-US" altLang="zh-CN" sz="2400" kern="0" dirty="0" err="1">
                <a:latin typeface="黑体" panose="02010609060101010101" pitchFamily="49" charset="-122"/>
                <a:ea typeface="黑体" panose="02010609060101010101" pitchFamily="49" charset="-122"/>
              </a:rPr>
              <a:t>asm</a:t>
            </a:r>
            <a:r>
              <a:rPr lang="zh-CN" altLang="zh-CN" sz="2400" kern="0" dirty="0">
                <a:latin typeface="黑体" panose="02010609060101010101" pitchFamily="49" charset="-122"/>
                <a:ea typeface="黑体" panose="02010609060101010101" pitchFamily="49" charset="-122"/>
              </a:rPr>
              <a:t>不能单独出现，后面必须有汇编指令或者是由大括号括起来的多条指令</a:t>
            </a:r>
            <a:r>
              <a:rPr lang="zh-CN" altLang="zh-CN" sz="2400" kern="0" dirty="0" smtClean="0">
                <a:latin typeface="黑体" panose="02010609060101010101" pitchFamily="49" charset="-122"/>
                <a:ea typeface="黑体" panose="02010609060101010101" pitchFamily="49" charset="-122"/>
              </a:rPr>
              <a:t>。</a:t>
            </a:r>
            <a:endParaRPr lang="en-US" altLang="zh-CN" sz="2400" kern="0" dirty="0" smtClean="0">
              <a:latin typeface="黑体" panose="02010609060101010101" pitchFamily="49" charset="-122"/>
              <a:ea typeface="黑体" panose="02010609060101010101" pitchFamily="49" charset="-122"/>
            </a:endParaRPr>
          </a:p>
          <a:p>
            <a:pPr indent="200025">
              <a:spcAft>
                <a:spcPts val="0"/>
              </a:spcAft>
            </a:pP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zh-CN" sz="2400" dirty="0">
                <a:latin typeface="黑体" panose="02010609060101010101" pitchFamily="49" charset="-122"/>
                <a:ea typeface="黑体" panose="02010609060101010101" pitchFamily="49" charset="-122"/>
              </a:rPr>
              <a:t>）在</a:t>
            </a:r>
            <a:r>
              <a:rPr lang="en-US" altLang="zh-CN" sz="2400" dirty="0">
                <a:latin typeface="黑体" panose="02010609060101010101" pitchFamily="49" charset="-122"/>
                <a:ea typeface="黑体" panose="02010609060101010101" pitchFamily="49" charset="-122"/>
              </a:rPr>
              <a:t>_</a:t>
            </a:r>
            <a:r>
              <a:rPr lang="en-US" altLang="zh-CN" sz="2400" dirty="0" err="1">
                <a:latin typeface="黑体" panose="02010609060101010101" pitchFamily="49" charset="-122"/>
                <a:ea typeface="黑体" panose="02010609060101010101" pitchFamily="49" charset="-122"/>
              </a:rPr>
              <a:t>asm</a:t>
            </a:r>
            <a:r>
              <a:rPr lang="zh-CN" altLang="zh-CN" sz="2400" dirty="0">
                <a:latin typeface="黑体" panose="02010609060101010101" pitchFamily="49" charset="-122"/>
                <a:ea typeface="黑体" panose="02010609060101010101" pitchFamily="49" charset="-122"/>
              </a:rPr>
              <a:t>所带的一组汇编指令中可以有标号</a:t>
            </a:r>
            <a:r>
              <a:rPr lang="en-US" altLang="zh-CN" sz="2400" dirty="0">
                <a:latin typeface="黑体" panose="02010609060101010101" pitchFamily="49" charset="-122"/>
                <a:ea typeface="黑体" panose="02010609060101010101" pitchFamily="49" charset="-122"/>
              </a:rPr>
              <a:t>, C\ C++</a:t>
            </a:r>
            <a:r>
              <a:rPr lang="zh-CN" altLang="zh-CN" sz="2400" dirty="0">
                <a:latin typeface="黑体" panose="02010609060101010101" pitchFamily="49" charset="-122"/>
                <a:ea typeface="黑体" panose="02010609060101010101" pitchFamily="49" charset="-122"/>
              </a:rPr>
              <a:t>中的</a:t>
            </a:r>
            <a:r>
              <a:rPr lang="en-US" altLang="zh-CN" sz="2400" dirty="0" err="1">
                <a:latin typeface="黑体" panose="02010609060101010101" pitchFamily="49" charset="-122"/>
                <a:ea typeface="黑体" panose="02010609060101010101" pitchFamily="49" charset="-122"/>
              </a:rPr>
              <a:t>goto</a:t>
            </a:r>
            <a:r>
              <a:rPr lang="zh-CN" altLang="zh-CN" sz="2400" dirty="0">
                <a:latin typeface="黑体" panose="02010609060101010101" pitchFamily="49" charset="-122"/>
                <a:ea typeface="黑体" panose="02010609060101010101" pitchFamily="49" charset="-122"/>
              </a:rPr>
              <a:t>语句和汇编指令的跳转语句可跳到汇编指令组中的标号处</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也可以跳转到汇编指令组外的标号处。</a:t>
            </a:r>
          </a:p>
          <a:p>
            <a:r>
              <a:rPr lang="en-US" altLang="zh-CN" sz="2400" dirty="0">
                <a:latin typeface="黑体" panose="02010609060101010101" pitchFamily="49" charset="-122"/>
                <a:ea typeface="黑体" panose="02010609060101010101" pitchFamily="49" charset="-122"/>
              </a:rPr>
              <a:t>(4)</a:t>
            </a:r>
            <a:r>
              <a:rPr lang="zh-CN" altLang="zh-CN" sz="2400" dirty="0">
                <a:latin typeface="黑体" panose="02010609060101010101" pitchFamily="49" charset="-122"/>
                <a:ea typeface="黑体" panose="02010609060101010101" pitchFamily="49" charset="-122"/>
              </a:rPr>
              <a:t>在</a:t>
            </a:r>
            <a:r>
              <a:rPr lang="en-US" altLang="zh-CN" sz="2400" dirty="0">
                <a:latin typeface="黑体" panose="02010609060101010101" pitchFamily="49" charset="-122"/>
                <a:ea typeface="黑体" panose="02010609060101010101" pitchFamily="49" charset="-122"/>
              </a:rPr>
              <a:t>_</a:t>
            </a:r>
            <a:r>
              <a:rPr lang="en-US" altLang="zh-CN" sz="2400" dirty="0" err="1">
                <a:latin typeface="黑体" panose="02010609060101010101" pitchFamily="49" charset="-122"/>
                <a:ea typeface="黑体" panose="02010609060101010101" pitchFamily="49" charset="-122"/>
              </a:rPr>
              <a:t>asm</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所带的汇编语块中只能调用没有重载的全局的</a:t>
            </a:r>
            <a:r>
              <a:rPr lang="en-US" altLang="zh-CN" sz="2400" dirty="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函数</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也可以调用声明为</a:t>
            </a:r>
            <a:r>
              <a:rPr lang="en-US" altLang="zh-CN" sz="2400" dirty="0" err="1">
                <a:latin typeface="黑体" panose="02010609060101010101" pitchFamily="49" charset="-122"/>
                <a:ea typeface="黑体" panose="02010609060101010101" pitchFamily="49" charset="-122"/>
              </a:rPr>
              <a:t>exetrn</a:t>
            </a:r>
            <a:r>
              <a:rPr lang="en-US" altLang="zh-CN" sz="2400" dirty="0">
                <a:latin typeface="黑体" panose="02010609060101010101" pitchFamily="49" charset="-122"/>
                <a:ea typeface="黑体" panose="02010609060101010101" pitchFamily="49" charset="-122"/>
              </a:rPr>
              <a:t> C</a:t>
            </a:r>
            <a:r>
              <a:rPr lang="zh-CN" altLang="zh-CN" sz="2400" dirty="0">
                <a:latin typeface="黑体" panose="02010609060101010101" pitchFamily="49" charset="-122"/>
                <a:ea typeface="黑体" panose="02010609060101010101" pitchFamily="49" charset="-122"/>
              </a:rPr>
              <a:t>类型的函数。因为</a:t>
            </a:r>
            <a:r>
              <a:rPr lang="en-US" altLang="zh-CN" sz="2400" dirty="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标准库的函数全部声明为这种形式</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所以</a:t>
            </a:r>
            <a:r>
              <a:rPr lang="en-US" altLang="zh-CN" sz="2400" dirty="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标准库函数都可以调用。</a:t>
            </a:r>
          </a:p>
          <a:p>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5</a:t>
            </a:r>
            <a:r>
              <a:rPr lang="zh-CN" altLang="zh-CN" sz="2400" dirty="0">
                <a:latin typeface="黑体" panose="02010609060101010101" pitchFamily="49" charset="-122"/>
                <a:ea typeface="黑体" panose="02010609060101010101" pitchFamily="49" charset="-122"/>
              </a:rPr>
              <a:t>）对于类、结构体和共用体的成员变量</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汇编指令可以直接使用。</a:t>
            </a:r>
            <a:endParaRPr lang="zh-CN" altLang="zh-CN" sz="2400" kern="100" dirty="0">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156088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p:nvPr/>
        </p:nvSpPr>
        <p:spPr>
          <a:xfrm>
            <a:off x="2831194" y="439873"/>
            <a:ext cx="4128108"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汇编语言与</a:t>
            </a:r>
            <a:r>
              <a:rPr lang="en-US" altLang="zh-CN" sz="2700" b="1" dirty="0">
                <a:solidFill>
                  <a:schemeClr val="tx1">
                    <a:lumMod val="65000"/>
                    <a:lumOff val="35000"/>
                  </a:schemeClr>
                </a:solidFill>
                <a:latin typeface="微软雅黑"/>
                <a:ea typeface="微软雅黑"/>
              </a:rPr>
              <a:t>C</a:t>
            </a:r>
            <a:r>
              <a:rPr lang="zh-CN" altLang="en-US" sz="2700" b="1" dirty="0">
                <a:solidFill>
                  <a:schemeClr val="tx1">
                    <a:lumMod val="65000"/>
                    <a:lumOff val="35000"/>
                  </a:schemeClr>
                </a:solidFill>
                <a:latin typeface="微软雅黑"/>
                <a:ea typeface="微软雅黑"/>
              </a:rPr>
              <a:t>语言模块连接</a:t>
            </a:r>
            <a:endParaRPr lang="zh-CN" altLang="en-US" sz="2700" b="1" dirty="0">
              <a:solidFill>
                <a:schemeClr val="tx1">
                  <a:lumMod val="65000"/>
                  <a:lumOff val="35000"/>
                </a:schemeClr>
              </a:solidFill>
              <a:latin typeface="微软雅黑"/>
              <a:ea typeface="微软雅黑"/>
            </a:endParaRPr>
          </a:p>
        </p:txBody>
      </p:sp>
      <p:grpSp>
        <p:nvGrpSpPr>
          <p:cNvPr id="3" name="组合 2"/>
          <p:cNvGrpSpPr/>
          <p:nvPr/>
        </p:nvGrpSpPr>
        <p:grpSpPr>
          <a:xfrm>
            <a:off x="1884051" y="333450"/>
            <a:ext cx="762000" cy="618973"/>
            <a:chOff x="371883" y="333450"/>
            <a:chExt cx="762000" cy="618973"/>
          </a:xfrm>
        </p:grpSpPr>
        <p:pic>
          <p:nvPicPr>
            <p:cNvPr id="4"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5"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6" name="矩形 5"/>
          <p:cNvSpPr/>
          <p:nvPr/>
        </p:nvSpPr>
        <p:spPr>
          <a:xfrm>
            <a:off x="2206775" y="1125538"/>
            <a:ext cx="9001000" cy="3815532"/>
          </a:xfrm>
          <a:prstGeom prst="rect">
            <a:avLst/>
          </a:prstGeom>
        </p:spPr>
        <p:txBody>
          <a:bodyPr wrap="square">
            <a:spAutoFit/>
          </a:bodyPr>
          <a:lstStyle/>
          <a:p>
            <a:pPr algn="just">
              <a:lnSpc>
                <a:spcPct val="156000"/>
              </a:lnSpc>
              <a:spcBef>
                <a:spcPts val="1400"/>
              </a:spcBef>
              <a:spcAft>
                <a:spcPts val="1450"/>
              </a:spcAft>
            </a:pPr>
            <a:r>
              <a:rPr lang="en-US" altLang="zh-CN" sz="2400" b="1" kern="0" dirty="0">
                <a:latin typeface="黑体" panose="02010609060101010101" pitchFamily="49" charset="-122"/>
                <a:ea typeface="黑体" panose="02010609060101010101" pitchFamily="49" charset="-122"/>
                <a:cs typeface="Times New Roman" panose="02020603050405020304" pitchFamily="18" charset="0"/>
              </a:rPr>
              <a:t>1.</a:t>
            </a:r>
            <a:r>
              <a:rPr lang="zh-CN" altLang="zh-CN" sz="2400" b="1" kern="0" dirty="0">
                <a:latin typeface="黑体" panose="02010609060101010101" pitchFamily="49" charset="-122"/>
                <a:ea typeface="黑体" panose="02010609060101010101" pitchFamily="49" charset="-122"/>
                <a:cs typeface="Times New Roman" panose="02020603050405020304" pitchFamily="18" charset="0"/>
              </a:rPr>
              <a:t>汇编语言与</a:t>
            </a:r>
            <a:r>
              <a:rPr lang="en-US" altLang="zh-CN" sz="2400" b="1" kern="0" dirty="0">
                <a:latin typeface="黑体" panose="02010609060101010101" pitchFamily="49" charset="-122"/>
                <a:ea typeface="黑体" panose="02010609060101010101" pitchFamily="49" charset="-122"/>
                <a:cs typeface="Times New Roman" panose="02020603050405020304" pitchFamily="18" charset="0"/>
              </a:rPr>
              <a:t>C</a:t>
            </a:r>
            <a:r>
              <a:rPr lang="zh-CN" altLang="zh-CN" sz="2400" b="1" kern="0" dirty="0">
                <a:latin typeface="黑体" panose="02010609060101010101" pitchFamily="49" charset="-122"/>
                <a:ea typeface="黑体" panose="02010609060101010101" pitchFamily="49" charset="-122"/>
                <a:cs typeface="Times New Roman" panose="02020603050405020304" pitchFamily="18" charset="0"/>
              </a:rPr>
              <a:t>语言</a:t>
            </a:r>
            <a:r>
              <a:rPr lang="zh-CN" altLang="zh-CN" sz="2400" b="1" kern="0" dirty="0" smtClean="0">
                <a:latin typeface="黑体" panose="02010609060101010101" pitchFamily="49" charset="-122"/>
                <a:ea typeface="黑体" panose="02010609060101010101" pitchFamily="49" charset="-122"/>
                <a:cs typeface="Times New Roman" panose="02020603050405020304" pitchFamily="18" charset="0"/>
              </a:rPr>
              <a:t>模块结构</a:t>
            </a:r>
            <a:endParaRPr lang="en-US" altLang="zh-CN" sz="2400" b="1" kern="0" dirty="0" smtClean="0">
              <a:latin typeface="黑体" panose="02010609060101010101" pitchFamily="49" charset="-122"/>
              <a:ea typeface="黑体" panose="02010609060101010101" pitchFamily="49" charset="-122"/>
              <a:cs typeface="Times New Roman" panose="02020603050405020304" pitchFamily="18" charset="0"/>
            </a:endParaRPr>
          </a:p>
          <a:p>
            <a:r>
              <a:rPr lang="en-US" altLang="zh-CN" sz="2400" dirty="0">
                <a:latin typeface="黑体" panose="02010609060101010101" pitchFamily="49" charset="-122"/>
                <a:ea typeface="黑体" panose="02010609060101010101" pitchFamily="49" charset="-122"/>
              </a:rPr>
              <a:t>Microsoft C</a:t>
            </a:r>
            <a:r>
              <a:rPr lang="zh-CN" altLang="zh-CN"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Turbo C</a:t>
            </a:r>
            <a:r>
              <a:rPr lang="zh-CN" altLang="zh-CN" sz="2400" dirty="0">
                <a:latin typeface="黑体" panose="02010609060101010101" pitchFamily="49" charset="-122"/>
                <a:ea typeface="黑体" panose="02010609060101010101" pitchFamily="49" charset="-122"/>
              </a:rPr>
              <a:t>编译系统将不同类型的变量保存在不同段内，其具体情况</a:t>
            </a:r>
            <a:r>
              <a:rPr lang="zh-CN" altLang="zh-CN" sz="2400" dirty="0" smtClean="0">
                <a:latin typeface="黑体" panose="02010609060101010101" pitchFamily="49" charset="-122"/>
                <a:ea typeface="黑体" panose="02010609060101010101" pitchFamily="49" charset="-122"/>
              </a:rPr>
              <a:t>如下</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BSS </a:t>
            </a:r>
            <a:r>
              <a:rPr lang="zh-CN" altLang="zh-CN" sz="2400" dirty="0">
                <a:latin typeface="黑体" panose="02010609060101010101" pitchFamily="49" charset="-122"/>
                <a:ea typeface="黑体" panose="02010609060101010101" pitchFamily="49" charset="-122"/>
              </a:rPr>
              <a:t>段</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存放未初始化的静态变量</a:t>
            </a:r>
          </a:p>
          <a:p>
            <a:r>
              <a:rPr lang="en-US" altLang="zh-CN" sz="2400" dirty="0">
                <a:latin typeface="黑体" panose="02010609060101010101" pitchFamily="49" charset="-122"/>
                <a:ea typeface="黑体" panose="02010609060101010101" pitchFamily="49" charset="-122"/>
              </a:rPr>
              <a:t>DATA </a:t>
            </a:r>
            <a:r>
              <a:rPr lang="zh-CN" altLang="zh-CN" sz="2400" dirty="0">
                <a:latin typeface="黑体" panose="02010609060101010101" pitchFamily="49" charset="-122"/>
                <a:ea typeface="黑体" panose="02010609060101010101" pitchFamily="49" charset="-122"/>
              </a:rPr>
              <a:t>段</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存放所有的全局变量和已初始化的静态变量</a:t>
            </a:r>
          </a:p>
          <a:p>
            <a:r>
              <a:rPr lang="en-US" altLang="zh-CN" sz="2400" dirty="0">
                <a:latin typeface="黑体" panose="02010609060101010101" pitchFamily="49" charset="-122"/>
                <a:ea typeface="黑体" panose="02010609060101010101" pitchFamily="49" charset="-122"/>
              </a:rPr>
              <a:t>CONST </a:t>
            </a:r>
            <a:r>
              <a:rPr lang="zh-CN" altLang="zh-CN" sz="2400" dirty="0">
                <a:latin typeface="黑体" panose="02010609060101010101" pitchFamily="49" charset="-122"/>
                <a:ea typeface="黑体" panose="02010609060101010101" pitchFamily="49" charset="-122"/>
              </a:rPr>
              <a:t>段</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存放只读常数</a:t>
            </a:r>
          </a:p>
          <a:p>
            <a:r>
              <a:rPr lang="en-US" altLang="zh-CN" sz="2400" dirty="0">
                <a:latin typeface="黑体" panose="02010609060101010101" pitchFamily="49" charset="-122"/>
                <a:ea typeface="黑体" panose="02010609060101010101" pitchFamily="49" charset="-122"/>
              </a:rPr>
              <a:t>STACK </a:t>
            </a:r>
            <a:r>
              <a:rPr lang="zh-CN" altLang="zh-CN" sz="2400" dirty="0">
                <a:latin typeface="黑体" panose="02010609060101010101" pitchFamily="49" charset="-122"/>
                <a:ea typeface="黑体" panose="02010609060101010101" pitchFamily="49" charset="-122"/>
              </a:rPr>
              <a:t>段</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存放自动变量和函数参数</a:t>
            </a:r>
          </a:p>
          <a:p>
            <a:r>
              <a:rPr lang="en-US" altLang="zh-CN" sz="2400" dirty="0">
                <a:latin typeface="黑体" panose="02010609060101010101" pitchFamily="49" charset="-122"/>
                <a:ea typeface="黑体" panose="02010609060101010101" pitchFamily="49" charset="-122"/>
              </a:rPr>
              <a:t>TEXT </a:t>
            </a:r>
            <a:r>
              <a:rPr lang="zh-CN" altLang="zh-CN" sz="2400" dirty="0">
                <a:latin typeface="黑体" panose="02010609060101010101" pitchFamily="49" charset="-122"/>
                <a:ea typeface="黑体" panose="02010609060101010101" pitchFamily="49" charset="-122"/>
              </a:rPr>
              <a:t>段</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存放程序的执行代码而且</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经常将</a:t>
            </a:r>
            <a:r>
              <a:rPr lang="en-US" altLang="zh-CN" sz="2400" dirty="0">
                <a:latin typeface="黑体" panose="02010609060101010101" pitchFamily="49" charset="-122"/>
                <a:ea typeface="黑体" panose="02010609060101010101" pitchFamily="49" charset="-122"/>
              </a:rPr>
              <a:t>DATA , CONST , BSS </a:t>
            </a:r>
            <a:r>
              <a:rPr lang="zh-CN" altLang="zh-CN"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STACK </a:t>
            </a:r>
            <a:r>
              <a:rPr lang="zh-CN" altLang="zh-CN" sz="2400" dirty="0">
                <a:latin typeface="黑体" panose="02010609060101010101" pitchFamily="49" charset="-122"/>
                <a:ea typeface="黑体" panose="02010609060101010101" pitchFamily="49" charset="-122"/>
              </a:rPr>
              <a:t>段组合成一个</a:t>
            </a:r>
            <a:r>
              <a:rPr lang="en-US" altLang="zh-CN" sz="2400" dirty="0">
                <a:latin typeface="黑体" panose="02010609060101010101" pitchFamily="49" charset="-122"/>
                <a:ea typeface="黑体" panose="02010609060101010101" pitchFamily="49" charset="-122"/>
              </a:rPr>
              <a:t>DGROUP </a:t>
            </a:r>
            <a:r>
              <a:rPr lang="zh-CN" altLang="zh-CN" sz="2400" dirty="0">
                <a:latin typeface="黑体" panose="02010609060101010101" pitchFamily="49" charset="-122"/>
                <a:ea typeface="黑体" panose="02010609060101010101" pitchFamily="49" charset="-122"/>
              </a:rPr>
              <a:t>段组</a:t>
            </a:r>
            <a:r>
              <a:rPr lang="zh-CN" altLang="zh-CN" sz="2400" dirty="0" smtClean="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263933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22798" y="621482"/>
            <a:ext cx="6984776" cy="830997"/>
          </a:xfrm>
          <a:prstGeom prst="rect">
            <a:avLst/>
          </a:prstGeom>
        </p:spPr>
        <p:txBody>
          <a:bodyPr wrap="square">
            <a:spAutoFit/>
          </a:bodyPr>
          <a:lstStyle/>
          <a:p>
            <a:r>
              <a:rPr lang="en-US" altLang="zh-CN" sz="2400" kern="0" dirty="0">
                <a:latin typeface="黑体" panose="02010609060101010101" pitchFamily="49" charset="-122"/>
                <a:ea typeface="黑体" panose="02010609060101010101" pitchFamily="49" charset="-122"/>
              </a:rPr>
              <a:t>C </a:t>
            </a:r>
            <a:r>
              <a:rPr lang="zh-CN" altLang="zh-CN" sz="2400" kern="0" dirty="0">
                <a:latin typeface="黑体" panose="02010609060101010101" pitchFamily="49" charset="-122"/>
                <a:ea typeface="黑体" panose="02010609060101010101" pitchFamily="49" charset="-122"/>
                <a:cs typeface="Times New Roman" panose="02020603050405020304" pitchFamily="18" charset="0"/>
              </a:rPr>
              <a:t>编译系统对不同的段的段名、边界类型、结合类型及类型规定了统一的命名规则</a:t>
            </a:r>
            <a:endParaRPr lang="zh-CN" altLang="en-US" sz="2400" dirty="0">
              <a:latin typeface="黑体" panose="02010609060101010101" pitchFamily="49" charset="-122"/>
              <a:ea typeface="黑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23232068"/>
              </p:ext>
            </p:extLst>
          </p:nvPr>
        </p:nvGraphicFramePr>
        <p:xfrm>
          <a:off x="2710830" y="1917626"/>
          <a:ext cx="6192688" cy="3888430"/>
        </p:xfrm>
        <a:graphic>
          <a:graphicData uri="http://schemas.openxmlformats.org/drawingml/2006/table">
            <a:tbl>
              <a:tblPr firstRow="1" firstCol="1" bandRow="1">
                <a:tableStyleId>{5C22544A-7EE6-4342-B048-85BDC9FD1C3A}</a:tableStyleId>
              </a:tblPr>
              <a:tblGrid>
                <a:gridCol w="1495774"/>
                <a:gridCol w="1497284"/>
                <a:gridCol w="1495774"/>
                <a:gridCol w="1703856"/>
              </a:tblGrid>
              <a:tr h="1110980">
                <a:tc>
                  <a:txBody>
                    <a:bodyPr/>
                    <a:lstStyle/>
                    <a:p>
                      <a:pPr algn="ctr">
                        <a:spcAft>
                          <a:spcPts val="0"/>
                        </a:spcAft>
                      </a:pPr>
                      <a:r>
                        <a:rPr lang="zh-CN" sz="2400" kern="0" dirty="0">
                          <a:effectLst/>
                        </a:rPr>
                        <a:t>段名</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0">
                          <a:effectLst/>
                        </a:rPr>
                        <a:t>边界类型</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0">
                          <a:effectLst/>
                        </a:rPr>
                        <a:t>结合类型</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kern="0">
                          <a:effectLst/>
                        </a:rPr>
                        <a:t>类型</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r>
              <a:tr h="555490">
                <a:tc>
                  <a:txBody>
                    <a:bodyPr/>
                    <a:lstStyle/>
                    <a:p>
                      <a:pPr algn="ctr">
                        <a:spcAft>
                          <a:spcPts val="0"/>
                        </a:spcAft>
                      </a:pPr>
                      <a:r>
                        <a:rPr lang="en-US" sz="2400" kern="0" dirty="0">
                          <a:effectLst/>
                        </a:rPr>
                        <a:t>TEXT</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0">
                          <a:effectLst/>
                        </a:rPr>
                        <a:t>BYTE</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0">
                          <a:effectLst/>
                        </a:rPr>
                        <a:t>PUBLIC</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0">
                          <a:effectLst/>
                        </a:rPr>
                        <a:t>‘CODE’</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r>
              <a:tr h="555490">
                <a:tc>
                  <a:txBody>
                    <a:bodyPr/>
                    <a:lstStyle/>
                    <a:p>
                      <a:pPr algn="ctr">
                        <a:spcAft>
                          <a:spcPts val="0"/>
                        </a:spcAft>
                      </a:pPr>
                      <a:r>
                        <a:rPr lang="en-US" sz="2400" kern="0" dirty="0">
                          <a:effectLst/>
                        </a:rPr>
                        <a:t>DATA</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0" dirty="0">
                          <a:effectLst/>
                        </a:rPr>
                        <a:t>WROD</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0">
                          <a:effectLst/>
                        </a:rPr>
                        <a:t>PUBLIC</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0">
                          <a:effectLst/>
                        </a:rPr>
                        <a:t>‘DATA’</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r>
              <a:tr h="555490">
                <a:tc>
                  <a:txBody>
                    <a:bodyPr/>
                    <a:lstStyle/>
                    <a:p>
                      <a:pPr algn="ctr">
                        <a:spcAft>
                          <a:spcPts val="0"/>
                        </a:spcAft>
                      </a:pPr>
                      <a:r>
                        <a:rPr lang="en-US" sz="2400" kern="0">
                          <a:effectLst/>
                        </a:rPr>
                        <a:t>BSS</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0" dirty="0">
                          <a:effectLst/>
                        </a:rPr>
                        <a:t>WORD</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0">
                          <a:effectLst/>
                        </a:rPr>
                        <a:t>PUBLIC</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0">
                          <a:effectLst/>
                        </a:rPr>
                        <a:t>‘BSS’</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r>
              <a:tr h="555490">
                <a:tc>
                  <a:txBody>
                    <a:bodyPr/>
                    <a:lstStyle/>
                    <a:p>
                      <a:pPr algn="ctr">
                        <a:spcAft>
                          <a:spcPts val="0"/>
                        </a:spcAft>
                      </a:pPr>
                      <a:r>
                        <a:rPr lang="en-US" sz="2400" kern="0" dirty="0">
                          <a:effectLst/>
                        </a:rPr>
                        <a:t>CONST</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0" dirty="0">
                          <a:effectLst/>
                        </a:rPr>
                        <a:t>WROD</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0" dirty="0">
                          <a:effectLst/>
                        </a:rPr>
                        <a:t>PUBLIC</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0">
                          <a:effectLst/>
                        </a:rPr>
                        <a:t>‘CONST’</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r>
              <a:tr h="555490">
                <a:tc>
                  <a:txBody>
                    <a:bodyPr/>
                    <a:lstStyle/>
                    <a:p>
                      <a:pPr algn="ctr">
                        <a:spcAft>
                          <a:spcPts val="0"/>
                        </a:spcAft>
                      </a:pPr>
                      <a:r>
                        <a:rPr lang="en-US" sz="2400" kern="0">
                          <a:effectLst/>
                        </a:rPr>
                        <a:t>STACK</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0">
                          <a:effectLst/>
                        </a:rPr>
                        <a:t>PARA</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0" dirty="0">
                          <a:effectLst/>
                        </a:rPr>
                        <a:t>STACK</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0" dirty="0">
                          <a:effectLst/>
                        </a:rPr>
                        <a:t>‘STACK’</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3498076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65235" y="857449"/>
            <a:ext cx="8074306" cy="5097055"/>
          </a:xfrm>
        </p:spPr>
        <p:txBody>
          <a:bodyPr/>
          <a:lstStyle/>
          <a:p>
            <a:pPr>
              <a:lnSpc>
                <a:spcPct val="150000"/>
              </a:lnSpc>
              <a:buFontTx/>
              <a:buNone/>
              <a:defRPr/>
            </a:pPr>
            <a:r>
              <a:rPr lang="zh-CN" altLang="en-US" sz="2400" dirty="0">
                <a:latin typeface="+mn-ea"/>
              </a:rPr>
              <a:t>（</a:t>
            </a:r>
            <a:r>
              <a:rPr lang="en-US" sz="2400" dirty="0">
                <a:latin typeface="+mn-ea"/>
              </a:rPr>
              <a:t>3</a:t>
            </a:r>
            <a:r>
              <a:rPr lang="zh-CN" altLang="en-US" sz="2400" dirty="0">
                <a:latin typeface="+mn-ea"/>
              </a:rPr>
              <a:t>） 移位运算符</a:t>
            </a:r>
          </a:p>
          <a:p>
            <a:pPr>
              <a:lnSpc>
                <a:spcPct val="150000"/>
              </a:lnSpc>
              <a:buFontTx/>
              <a:buNone/>
              <a:defRPr/>
            </a:pPr>
            <a:r>
              <a:rPr lang="zh-CN" altLang="en-US" sz="2400" dirty="0">
                <a:latin typeface="+mn-ea"/>
              </a:rPr>
              <a:t>实现对数值的左移、右移的逻辑操作，移入低位或高位的是</a:t>
            </a:r>
            <a:r>
              <a:rPr lang="en-US" sz="2400" dirty="0">
                <a:latin typeface="+mn-ea"/>
              </a:rPr>
              <a:t>0</a:t>
            </a:r>
            <a:r>
              <a:rPr lang="zh-CN" altLang="en-US" sz="2400" dirty="0">
                <a:latin typeface="+mn-ea"/>
              </a:rPr>
              <a:t>。</a:t>
            </a:r>
          </a:p>
          <a:p>
            <a:pPr>
              <a:lnSpc>
                <a:spcPct val="150000"/>
              </a:lnSpc>
              <a:buFontTx/>
              <a:buNone/>
              <a:defRPr/>
            </a:pPr>
            <a:r>
              <a:rPr lang="zh-CN" altLang="en-US" sz="2400" dirty="0">
                <a:latin typeface="+mn-ea"/>
              </a:rPr>
              <a:t>其格式为：</a:t>
            </a:r>
            <a:r>
              <a:rPr lang="en-US" sz="2400" dirty="0">
                <a:latin typeface="+mn-ea"/>
              </a:rPr>
              <a:t>SHL/SHR</a:t>
            </a:r>
            <a:r>
              <a:rPr lang="zh-CN" altLang="en-US" sz="2400" dirty="0">
                <a:latin typeface="+mn-ea"/>
              </a:rPr>
              <a:t>移位次数。例如：</a:t>
            </a:r>
          </a:p>
          <a:p>
            <a:pPr>
              <a:lnSpc>
                <a:spcPct val="150000"/>
              </a:lnSpc>
              <a:buFontTx/>
              <a:buNone/>
              <a:defRPr/>
            </a:pPr>
            <a:r>
              <a:rPr lang="en-US" sz="2400" dirty="0">
                <a:latin typeface="+mn-ea"/>
              </a:rPr>
              <a:t>   </a:t>
            </a:r>
            <a:r>
              <a:rPr lang="en-US" sz="2400" cap="all" dirty="0" err="1">
                <a:latin typeface="+mn-ea"/>
              </a:rPr>
              <a:t>mov</a:t>
            </a:r>
            <a:r>
              <a:rPr lang="en-US" sz="2400" cap="all" dirty="0">
                <a:latin typeface="+mn-ea"/>
              </a:rPr>
              <a:t>	al</a:t>
            </a:r>
            <a:r>
              <a:rPr lang="zh-CN" altLang="en-US" sz="2400" cap="all" dirty="0">
                <a:latin typeface="+mn-ea"/>
              </a:rPr>
              <a:t>，</a:t>
            </a:r>
            <a:r>
              <a:rPr lang="en-US" sz="2400" cap="all" dirty="0">
                <a:latin typeface="+mn-ea"/>
              </a:rPr>
              <a:t>0101b	SHL</a:t>
            </a:r>
            <a:r>
              <a:rPr lang="zh-CN" altLang="en-US" sz="2400" cap="all" dirty="0">
                <a:latin typeface="+mn-ea"/>
              </a:rPr>
              <a:t>（</a:t>
            </a:r>
            <a:r>
              <a:rPr lang="en-US" sz="2400" cap="all" dirty="0">
                <a:latin typeface="+mn-ea"/>
              </a:rPr>
              <a:t>2*2</a:t>
            </a:r>
            <a:r>
              <a:rPr lang="zh-CN" altLang="en-US" sz="2400" cap="all" dirty="0">
                <a:latin typeface="+mn-ea"/>
              </a:rPr>
              <a:t>）</a:t>
            </a:r>
            <a:r>
              <a:rPr lang="en-US" sz="2400" cap="all" dirty="0">
                <a:latin typeface="+mn-ea"/>
              </a:rPr>
              <a:t>    </a:t>
            </a:r>
          </a:p>
          <a:p>
            <a:pPr>
              <a:lnSpc>
                <a:spcPct val="150000"/>
              </a:lnSpc>
              <a:buFontTx/>
              <a:buNone/>
              <a:defRPr/>
            </a:pPr>
            <a:r>
              <a:rPr lang="en-US" altLang="zh-CN" sz="2400" cap="all" dirty="0">
                <a:latin typeface="+mn-ea"/>
              </a:rPr>
              <a:t>       </a:t>
            </a:r>
            <a:r>
              <a:rPr lang="zh-CN" altLang="en-US" sz="2400" cap="all" dirty="0">
                <a:latin typeface="+mn-ea"/>
              </a:rPr>
              <a:t>；等价于</a:t>
            </a:r>
            <a:r>
              <a:rPr lang="en-US" sz="2400" cap="all" dirty="0" err="1">
                <a:latin typeface="+mn-ea"/>
              </a:rPr>
              <a:t>mov</a:t>
            </a:r>
            <a:r>
              <a:rPr lang="en-US" sz="2400" cap="all" dirty="0">
                <a:latin typeface="+mn-ea"/>
              </a:rPr>
              <a:t>	al</a:t>
            </a:r>
            <a:r>
              <a:rPr lang="zh-CN" altLang="en-US" sz="2400" cap="all" dirty="0">
                <a:latin typeface="+mn-ea"/>
              </a:rPr>
              <a:t>，</a:t>
            </a:r>
            <a:r>
              <a:rPr lang="en-US" sz="2400" cap="all" dirty="0">
                <a:latin typeface="+mn-ea"/>
              </a:rPr>
              <a:t>01010000b</a:t>
            </a:r>
            <a:endParaRPr lang="zh-CN" altLang="en-US" sz="2400" dirty="0">
              <a:latin typeface="+mn-ea"/>
            </a:endParaRPr>
          </a:p>
          <a:p>
            <a:pPr>
              <a:lnSpc>
                <a:spcPct val="150000"/>
              </a:lnSpc>
              <a:buFontTx/>
              <a:buNone/>
              <a:defRPr/>
            </a:pPr>
            <a:r>
              <a:rPr lang="zh-CN" altLang="en-US" sz="2400" dirty="0">
                <a:latin typeface="+mn-ea"/>
              </a:rPr>
              <a:t>逻辑和移位运算符与指令助记符相同，并有类似的运算功能。汇编程序能够根据上下文判断它们是指令还是运算符，前者进行代码翻译，后者汇编时计算其数值。</a:t>
            </a:r>
          </a:p>
          <a:p>
            <a:pPr>
              <a:defRPr/>
            </a:pPr>
            <a:endParaRPr lang="zh-CN" altLang="en-US" sz="2400" dirty="0"/>
          </a:p>
          <a:p>
            <a:pPr>
              <a:defRPr/>
            </a:pPr>
            <a:endParaRPr lang="zh-CN" altLang="en-US" sz="2400" dirty="0"/>
          </a:p>
        </p:txBody>
      </p:sp>
    </p:spTree>
    <p:extLst>
      <p:ext uri="{BB962C8B-B14F-4D97-AF65-F5344CB8AC3E}">
        <p14:creationId xmlns:p14="http://schemas.microsoft.com/office/powerpoint/2010/main" val="3622147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9964" y="693490"/>
            <a:ext cx="1733167" cy="576440"/>
          </a:xfrm>
          <a:prstGeom prst="rect">
            <a:avLst/>
          </a:prstGeom>
        </p:spPr>
        <p:txBody>
          <a:bodyPr wrap="none">
            <a:spAutoFit/>
          </a:bodyPr>
          <a:lstStyle/>
          <a:p>
            <a:pPr algn="just">
              <a:lnSpc>
                <a:spcPct val="156000"/>
              </a:lnSpc>
              <a:spcBef>
                <a:spcPts val="1400"/>
              </a:spcBef>
              <a:spcAft>
                <a:spcPts val="1450"/>
              </a:spcAft>
            </a:pPr>
            <a:r>
              <a:rPr lang="en-US" altLang="zh-CN" sz="2400" b="1" kern="0" dirty="0">
                <a:latin typeface="黑体" panose="02010609060101010101" pitchFamily="49" charset="-122"/>
                <a:ea typeface="黑体" panose="02010609060101010101" pitchFamily="49" charset="-122"/>
                <a:cs typeface="Times New Roman" panose="02020603050405020304" pitchFamily="18" charset="0"/>
              </a:rPr>
              <a:t>2.</a:t>
            </a:r>
            <a:r>
              <a:rPr lang="zh-CN" altLang="zh-CN" sz="2400" b="1" kern="0" dirty="0">
                <a:latin typeface="黑体" panose="02010609060101010101" pitchFamily="49" charset="-122"/>
                <a:ea typeface="黑体" panose="02010609060101010101" pitchFamily="49" charset="-122"/>
                <a:cs typeface="Times New Roman" panose="02020603050405020304" pitchFamily="18" charset="0"/>
              </a:rPr>
              <a:t>调用约定</a:t>
            </a:r>
            <a:endParaRPr lang="zh-CN" altLang="zh-CN" sz="2400" b="1"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3" name="矩形 2"/>
          <p:cNvSpPr/>
          <p:nvPr/>
        </p:nvSpPr>
        <p:spPr>
          <a:xfrm>
            <a:off x="1630710" y="1485578"/>
            <a:ext cx="6092825" cy="1200329"/>
          </a:xfrm>
          <a:prstGeom prst="rect">
            <a:avLst/>
          </a:prstGeom>
        </p:spPr>
        <p:txBody>
          <a:bodyPr>
            <a:spAutoFit/>
          </a:bodyPr>
          <a:lstStyle/>
          <a:p>
            <a:pPr indent="266700" algn="just">
              <a:spcAft>
                <a:spcPts val="0"/>
              </a:spcAft>
            </a:pPr>
            <a:r>
              <a:rPr lang="zh-CN" altLang="zh-CN"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1</a:t>
            </a:r>
            <a:r>
              <a:rPr lang="zh-CN" altLang="zh-CN" sz="2400" kern="0" dirty="0">
                <a:latin typeface="黑体" panose="02010609060101010101" pitchFamily="49" charset="-122"/>
                <a:ea typeface="黑体" panose="02010609060101010101" pitchFamily="49" charset="-122"/>
              </a:rPr>
              <a:t>）标识符的约定</a:t>
            </a:r>
            <a:endParaRPr lang="zh-CN" altLang="zh-CN" sz="2400" kern="100" dirty="0">
              <a:latin typeface="黑体" panose="02010609060101010101" pitchFamily="49" charset="-122"/>
              <a:ea typeface="黑体" panose="02010609060101010101" pitchFamily="49" charset="-122"/>
            </a:endParaRPr>
          </a:p>
          <a:p>
            <a:pPr indent="266700">
              <a:spcAft>
                <a:spcPts val="0"/>
              </a:spcAft>
            </a:pPr>
            <a:r>
              <a:rPr lang="zh-CN" altLang="zh-CN"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2</a:t>
            </a:r>
            <a:r>
              <a:rPr lang="zh-CN" altLang="zh-CN" sz="2400" kern="0" dirty="0">
                <a:latin typeface="黑体" panose="02010609060101010101" pitchFamily="49" charset="-122"/>
                <a:ea typeface="黑体" panose="02010609060101010101" pitchFamily="49" charset="-122"/>
              </a:rPr>
              <a:t>）参数传递约定</a:t>
            </a:r>
            <a:endParaRPr lang="zh-CN" altLang="zh-CN" sz="2400" kern="100" dirty="0">
              <a:latin typeface="黑体" panose="02010609060101010101" pitchFamily="49" charset="-122"/>
              <a:ea typeface="黑体" panose="02010609060101010101" pitchFamily="49" charset="-122"/>
            </a:endParaRPr>
          </a:p>
          <a:p>
            <a:pPr indent="266700">
              <a:spcAft>
                <a:spcPts val="0"/>
              </a:spcAft>
            </a:pPr>
            <a:r>
              <a:rPr lang="zh-CN" altLang="zh-CN"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3</a:t>
            </a:r>
            <a:r>
              <a:rPr lang="zh-CN" altLang="zh-CN" sz="2400" kern="0" dirty="0">
                <a:latin typeface="黑体" panose="02010609060101010101" pitchFamily="49" charset="-122"/>
                <a:ea typeface="黑体" panose="02010609060101010101" pitchFamily="49" charset="-122"/>
              </a:rPr>
              <a:t>）寄存器使用约定</a:t>
            </a:r>
            <a:endParaRPr lang="zh-CN" altLang="zh-CN" sz="2400" kern="100" dirty="0">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96243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4726" y="117426"/>
            <a:ext cx="1733167" cy="576440"/>
          </a:xfrm>
          <a:prstGeom prst="rect">
            <a:avLst/>
          </a:prstGeom>
        </p:spPr>
        <p:txBody>
          <a:bodyPr wrap="none">
            <a:spAutoFit/>
          </a:bodyPr>
          <a:lstStyle/>
          <a:p>
            <a:pPr algn="just">
              <a:lnSpc>
                <a:spcPct val="156000"/>
              </a:lnSpc>
              <a:spcBef>
                <a:spcPts val="1400"/>
              </a:spcBef>
              <a:spcAft>
                <a:spcPts val="1450"/>
              </a:spcAft>
            </a:pPr>
            <a:r>
              <a:rPr lang="en-US" altLang="zh-CN" sz="2400" b="1" kern="0" dirty="0">
                <a:latin typeface="黑体" panose="02010609060101010101" pitchFamily="49" charset="-122"/>
                <a:ea typeface="黑体" panose="02010609060101010101" pitchFamily="49" charset="-122"/>
                <a:cs typeface="Times New Roman" panose="02020603050405020304" pitchFamily="18" charset="0"/>
              </a:rPr>
              <a:t>3.</a:t>
            </a:r>
            <a:r>
              <a:rPr lang="zh-CN" altLang="zh-CN" sz="2400" b="1" kern="0" dirty="0">
                <a:latin typeface="黑体" panose="02010609060101010101" pitchFamily="49" charset="-122"/>
                <a:ea typeface="黑体" panose="02010609060101010101" pitchFamily="49" charset="-122"/>
                <a:cs typeface="Times New Roman" panose="02020603050405020304" pitchFamily="18" charset="0"/>
              </a:rPr>
              <a:t>编程方法</a:t>
            </a:r>
            <a:endParaRPr lang="zh-CN" altLang="zh-CN" sz="2400" b="1"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3" name="矩形 2"/>
          <p:cNvSpPr/>
          <p:nvPr/>
        </p:nvSpPr>
        <p:spPr>
          <a:xfrm>
            <a:off x="1270670" y="787752"/>
            <a:ext cx="3493264" cy="369332"/>
          </a:xfrm>
          <a:prstGeom prst="rect">
            <a:avLst/>
          </a:prstGeom>
        </p:spPr>
        <p:txBody>
          <a:bodyPr wrap="none">
            <a:spAutoFit/>
          </a:bodyPr>
          <a:lstStyle/>
          <a:p>
            <a:pPr indent="266700">
              <a:spcAft>
                <a:spcPts val="0"/>
              </a:spcAft>
            </a:pPr>
            <a:r>
              <a:rPr lang="zh-CN" altLang="zh-CN" kern="0" dirty="0">
                <a:latin typeface="黑体" panose="02010609060101010101" pitchFamily="49" charset="-122"/>
                <a:ea typeface="黑体" panose="02010609060101010101" pitchFamily="49" charset="-122"/>
                <a:cs typeface="宋体" panose="02010600030101010101" pitchFamily="2" charset="-122"/>
              </a:rPr>
              <a:t>（</a:t>
            </a:r>
            <a:r>
              <a:rPr lang="en-US" altLang="zh-CN" kern="0" dirty="0">
                <a:latin typeface="黑体" panose="02010609060101010101" pitchFamily="49" charset="-122"/>
                <a:ea typeface="黑体" panose="02010609060101010101" pitchFamily="49" charset="-122"/>
                <a:cs typeface="宋体" panose="02010600030101010101" pitchFamily="2" charset="-122"/>
              </a:rPr>
              <a:t>1</a:t>
            </a:r>
            <a:r>
              <a:rPr lang="zh-CN" altLang="zh-CN" kern="0" dirty="0">
                <a:latin typeface="黑体" panose="02010609060101010101" pitchFamily="49" charset="-122"/>
                <a:ea typeface="黑体" panose="02010609060101010101" pitchFamily="49" charset="-122"/>
                <a:cs typeface="宋体" panose="02010600030101010101" pitchFamily="2" charset="-122"/>
              </a:rPr>
              <a:t>）</a:t>
            </a:r>
            <a:r>
              <a:rPr lang="en-US" altLang="zh-CN" kern="0" dirty="0">
                <a:latin typeface="黑体" panose="02010609060101010101" pitchFamily="49" charset="-122"/>
                <a:ea typeface="黑体" panose="02010609060101010101" pitchFamily="49" charset="-122"/>
                <a:cs typeface="宋体" panose="02010600030101010101" pitchFamily="2" charset="-122"/>
              </a:rPr>
              <a:t>C</a:t>
            </a:r>
            <a:r>
              <a:rPr lang="zh-CN" altLang="zh-CN" kern="0" dirty="0">
                <a:latin typeface="黑体" panose="02010609060101010101" pitchFamily="49" charset="-122"/>
                <a:ea typeface="黑体" panose="02010609060101010101" pitchFamily="49" charset="-122"/>
                <a:cs typeface="宋体" panose="02010600030101010101" pitchFamily="2" charset="-122"/>
              </a:rPr>
              <a:t>程序调用汇编语言程序</a:t>
            </a:r>
            <a:endParaRPr lang="zh-CN" altLang="zh-CN" kern="100" dirty="0">
              <a:effectLst/>
              <a:latin typeface="黑体" panose="02010609060101010101" pitchFamily="49" charset="-122"/>
              <a:ea typeface="黑体" panose="02010609060101010101" pitchFamily="49" charset="-122"/>
            </a:endParaRPr>
          </a:p>
        </p:txBody>
      </p:sp>
      <p:sp>
        <p:nvSpPr>
          <p:cNvPr id="4" name="矩形 3"/>
          <p:cNvSpPr/>
          <p:nvPr/>
        </p:nvSpPr>
        <p:spPr>
          <a:xfrm>
            <a:off x="1630710" y="1250970"/>
            <a:ext cx="10081120" cy="923330"/>
          </a:xfrm>
          <a:prstGeom prst="rect">
            <a:avLst/>
          </a:prstGeom>
        </p:spPr>
        <p:txBody>
          <a:bodyPr wrap="square">
            <a:spAutoFit/>
          </a:bodyPr>
          <a:lstStyle/>
          <a:p>
            <a:pPr>
              <a:spcAft>
                <a:spcPts val="0"/>
              </a:spcAft>
            </a:pPr>
            <a:r>
              <a:rPr lang="zh-CN" altLang="zh-CN" b="1" kern="0" dirty="0">
                <a:latin typeface="黑体" panose="02010609060101010101" pitchFamily="49" charset="-122"/>
                <a:ea typeface="黑体" panose="02010609060101010101" pitchFamily="49" charset="-122"/>
              </a:rPr>
              <a:t>例</a:t>
            </a:r>
            <a:r>
              <a:rPr lang="en-US" altLang="zh-CN" b="1" kern="0" dirty="0">
                <a:latin typeface="黑体" panose="02010609060101010101" pitchFamily="49" charset="-122"/>
                <a:ea typeface="黑体" panose="02010609060101010101" pitchFamily="49" charset="-122"/>
              </a:rPr>
              <a:t>4.58</a:t>
            </a:r>
            <a:r>
              <a:rPr lang="zh-CN" altLang="zh-CN" kern="0" dirty="0">
                <a:latin typeface="黑体" panose="02010609060101010101" pitchFamily="49" charset="-122"/>
                <a:ea typeface="黑体" panose="02010609060101010101" pitchFamily="49" charset="-122"/>
              </a:rPr>
              <a:t>下面是在小模式下的混合编程例子。该文件有</a:t>
            </a:r>
            <a:r>
              <a:rPr lang="en-US" altLang="zh-CN" kern="0" dirty="0">
                <a:latin typeface="黑体" panose="02010609060101010101" pitchFamily="49" charset="-122"/>
                <a:ea typeface="黑体" panose="02010609060101010101" pitchFamily="49" charset="-122"/>
              </a:rPr>
              <a:t>min. c </a:t>
            </a:r>
            <a:r>
              <a:rPr lang="zh-CN" altLang="zh-CN" kern="0" dirty="0">
                <a:latin typeface="黑体" panose="02010609060101010101" pitchFamily="49" charset="-122"/>
                <a:ea typeface="黑体" panose="02010609060101010101" pitchFamily="49" charset="-122"/>
              </a:rPr>
              <a:t>和</a:t>
            </a:r>
            <a:r>
              <a:rPr lang="en-US" altLang="zh-CN" kern="0" dirty="0" err="1">
                <a:latin typeface="黑体" panose="02010609060101010101" pitchFamily="49" charset="-122"/>
                <a:ea typeface="黑体" panose="02010609060101010101" pitchFamily="49" charset="-122"/>
              </a:rPr>
              <a:t>min_num</a:t>
            </a:r>
            <a:r>
              <a:rPr lang="en-US" altLang="zh-CN" kern="0" dirty="0">
                <a:latin typeface="黑体" panose="02010609060101010101" pitchFamily="49" charset="-122"/>
                <a:ea typeface="黑体" panose="02010609060101010101" pitchFamily="49" charset="-122"/>
              </a:rPr>
              <a:t>. </a:t>
            </a:r>
            <a:r>
              <a:rPr lang="en-US" altLang="zh-CN" kern="0" dirty="0" err="1">
                <a:latin typeface="黑体" panose="02010609060101010101" pitchFamily="49" charset="-122"/>
                <a:ea typeface="黑体" panose="02010609060101010101" pitchFamily="49" charset="-122"/>
              </a:rPr>
              <a:t>asm</a:t>
            </a:r>
            <a:r>
              <a:rPr lang="en-US" altLang="zh-CN" kern="0" dirty="0">
                <a:latin typeface="黑体" panose="02010609060101010101" pitchFamily="49" charset="-122"/>
                <a:ea typeface="黑体" panose="02010609060101010101" pitchFamily="49" charset="-122"/>
              </a:rPr>
              <a:t> </a:t>
            </a:r>
            <a:r>
              <a:rPr lang="zh-CN" altLang="zh-CN" kern="0" dirty="0">
                <a:latin typeface="黑体" panose="02010609060101010101" pitchFamily="49" charset="-122"/>
                <a:ea typeface="黑体" panose="02010609060101010101" pitchFamily="49" charset="-122"/>
              </a:rPr>
              <a:t>两个部分组成。功能为从</a:t>
            </a:r>
            <a:r>
              <a:rPr lang="en-US" altLang="zh-CN" kern="0" dirty="0">
                <a:latin typeface="黑体" panose="02010609060101010101" pitchFamily="49" charset="-122"/>
                <a:ea typeface="黑体" panose="02010609060101010101" pitchFamily="49" charset="-122"/>
              </a:rPr>
              <a:t>5</a:t>
            </a:r>
            <a:r>
              <a:rPr lang="zh-CN" altLang="zh-CN" kern="0" dirty="0">
                <a:latin typeface="黑体" panose="02010609060101010101" pitchFamily="49" charset="-122"/>
                <a:ea typeface="黑体" panose="02010609060101010101" pitchFamily="49" charset="-122"/>
              </a:rPr>
              <a:t>个数中找出最小的。</a:t>
            </a:r>
            <a:r>
              <a:rPr lang="en-US" altLang="zh-CN" kern="0" dirty="0">
                <a:latin typeface="黑体" panose="02010609060101010101" pitchFamily="49" charset="-122"/>
                <a:ea typeface="黑体" panose="02010609060101010101" pitchFamily="49" charset="-122"/>
              </a:rPr>
              <a:t>min. c </a:t>
            </a:r>
            <a:r>
              <a:rPr lang="zh-CN" altLang="zh-CN" kern="0" dirty="0">
                <a:latin typeface="黑体" panose="02010609060101010101" pitchFamily="49" charset="-122"/>
                <a:ea typeface="黑体" panose="02010609060101010101" pitchFamily="49" charset="-122"/>
              </a:rPr>
              <a:t>是主程序</a:t>
            </a:r>
            <a:r>
              <a:rPr lang="en-US" altLang="zh-CN" kern="0" dirty="0">
                <a:latin typeface="黑体" panose="02010609060101010101" pitchFamily="49" charset="-122"/>
                <a:ea typeface="黑体" panose="02010609060101010101" pitchFamily="49" charset="-122"/>
              </a:rPr>
              <a:t>, </a:t>
            </a:r>
            <a:r>
              <a:rPr lang="zh-CN" altLang="zh-CN" kern="0" dirty="0">
                <a:latin typeface="黑体" panose="02010609060101010101" pitchFamily="49" charset="-122"/>
                <a:ea typeface="黑体" panose="02010609060101010101" pitchFamily="49" charset="-122"/>
              </a:rPr>
              <a:t>由</a:t>
            </a:r>
            <a:r>
              <a:rPr lang="en-US" altLang="zh-CN" kern="0" dirty="0">
                <a:latin typeface="黑体" panose="02010609060101010101" pitchFamily="49" charset="-122"/>
                <a:ea typeface="黑体" panose="02010609060101010101" pitchFamily="49" charset="-122"/>
              </a:rPr>
              <a:t>C </a:t>
            </a:r>
            <a:r>
              <a:rPr lang="zh-CN" altLang="zh-CN" kern="0" dirty="0">
                <a:latin typeface="黑体" panose="02010609060101010101" pitchFamily="49" charset="-122"/>
                <a:ea typeface="黑体" panose="02010609060101010101" pitchFamily="49" charset="-122"/>
              </a:rPr>
              <a:t>语言编写。</a:t>
            </a:r>
            <a:r>
              <a:rPr lang="en-US" altLang="zh-CN" kern="0" dirty="0" err="1">
                <a:latin typeface="黑体" panose="02010609060101010101" pitchFamily="49" charset="-122"/>
                <a:ea typeface="黑体" panose="02010609060101010101" pitchFamily="49" charset="-122"/>
              </a:rPr>
              <a:t>min_num</a:t>
            </a:r>
            <a:r>
              <a:rPr lang="en-US" altLang="zh-CN" kern="0" dirty="0">
                <a:latin typeface="黑体" panose="02010609060101010101" pitchFamily="49" charset="-122"/>
                <a:ea typeface="黑体" panose="02010609060101010101" pitchFamily="49" charset="-122"/>
              </a:rPr>
              <a:t>. </a:t>
            </a:r>
            <a:r>
              <a:rPr lang="en-US" altLang="zh-CN" kern="0" dirty="0" err="1">
                <a:latin typeface="黑体" panose="02010609060101010101" pitchFamily="49" charset="-122"/>
                <a:ea typeface="黑体" panose="02010609060101010101" pitchFamily="49" charset="-122"/>
              </a:rPr>
              <a:t>asm</a:t>
            </a:r>
            <a:r>
              <a:rPr lang="en-US" altLang="zh-CN" kern="0" dirty="0">
                <a:latin typeface="黑体" panose="02010609060101010101" pitchFamily="49" charset="-122"/>
                <a:ea typeface="黑体" panose="02010609060101010101" pitchFamily="49" charset="-122"/>
              </a:rPr>
              <a:t> </a:t>
            </a:r>
            <a:r>
              <a:rPr lang="zh-CN" altLang="zh-CN" kern="0" dirty="0">
                <a:latin typeface="黑体" panose="02010609060101010101" pitchFamily="49" charset="-122"/>
                <a:ea typeface="黑体" panose="02010609060101010101" pitchFamily="49" charset="-122"/>
              </a:rPr>
              <a:t>是汇编子程序</a:t>
            </a:r>
            <a:r>
              <a:rPr lang="en-US" altLang="zh-CN" kern="0" dirty="0">
                <a:latin typeface="黑体" panose="02010609060101010101" pitchFamily="49" charset="-122"/>
                <a:ea typeface="黑体" panose="02010609060101010101" pitchFamily="49" charset="-122"/>
              </a:rPr>
              <a:t>, </a:t>
            </a:r>
            <a:r>
              <a:rPr lang="zh-CN" altLang="zh-CN" kern="0" dirty="0">
                <a:latin typeface="黑体" panose="02010609060101010101" pitchFamily="49" charset="-122"/>
                <a:ea typeface="黑体" panose="02010609060101010101" pitchFamily="49" charset="-122"/>
              </a:rPr>
              <a:t>完成寻找小数的工作。由</a:t>
            </a:r>
            <a:r>
              <a:rPr lang="en-US" altLang="zh-CN" kern="0" dirty="0">
                <a:latin typeface="黑体" panose="02010609060101010101" pitchFamily="49" charset="-122"/>
                <a:ea typeface="黑体" panose="02010609060101010101" pitchFamily="49" charset="-122"/>
              </a:rPr>
              <a:t>min. c </a:t>
            </a:r>
            <a:r>
              <a:rPr lang="zh-CN" altLang="zh-CN" kern="0" dirty="0">
                <a:latin typeface="黑体" panose="02010609060101010101" pitchFamily="49" charset="-122"/>
                <a:ea typeface="黑体" panose="02010609060101010101" pitchFamily="49" charset="-122"/>
              </a:rPr>
              <a:t>来调用它。程序代码如下</a:t>
            </a:r>
            <a:r>
              <a:rPr lang="en-US" altLang="zh-CN" kern="0" dirty="0" smtClean="0">
                <a:latin typeface="黑体" panose="02010609060101010101" pitchFamily="49" charset="-122"/>
                <a:ea typeface="黑体" panose="02010609060101010101" pitchFamily="49" charset="-122"/>
              </a:rPr>
              <a:t>:</a:t>
            </a:r>
            <a:endParaRPr lang="zh-CN" altLang="zh-CN" kern="100" dirty="0">
              <a:latin typeface="黑体" panose="02010609060101010101" pitchFamily="49" charset="-122"/>
              <a:ea typeface="黑体" panose="02010609060101010101" pitchFamily="49" charset="-122"/>
            </a:endParaRPr>
          </a:p>
        </p:txBody>
      </p:sp>
      <p:sp>
        <p:nvSpPr>
          <p:cNvPr id="5" name="文本框 4"/>
          <p:cNvSpPr txBox="1"/>
          <p:nvPr/>
        </p:nvSpPr>
        <p:spPr>
          <a:xfrm>
            <a:off x="1630710" y="2421682"/>
            <a:ext cx="4896544" cy="3693319"/>
          </a:xfrm>
          <a:prstGeom prst="rect">
            <a:avLst/>
          </a:prstGeom>
          <a:noFill/>
        </p:spPr>
        <p:txBody>
          <a:bodyPr wrap="square" lIns="0" tIns="0" rIns="0" bIns="0" rtlCol="0">
            <a:spAutoFit/>
          </a:bodyPr>
          <a:lstStyle/>
          <a:p>
            <a:pPr marL="400050">
              <a:spcAft>
                <a:spcPts val="0"/>
              </a:spcAft>
            </a:pPr>
            <a:r>
              <a:rPr lang="en-US" altLang="zh-CN" sz="1600" kern="0" dirty="0">
                <a:latin typeface="Times New Roman" panose="02020603050405020304" pitchFamily="18" charset="0"/>
                <a:ea typeface="宋体" panose="02010600030101010101" pitchFamily="2" charset="-122"/>
              </a:rPr>
              <a:t>min. c</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err="1">
                <a:latin typeface="Times New Roman" panose="02020603050405020304" pitchFamily="18" charset="0"/>
                <a:ea typeface="宋体" panose="02010600030101010101" pitchFamily="2" charset="-122"/>
              </a:rPr>
              <a:t>int</a:t>
            </a:r>
            <a:r>
              <a:rPr lang="en-US" altLang="zh-CN" sz="1600" kern="0" dirty="0">
                <a:latin typeface="Times New Roman" panose="02020603050405020304" pitchFamily="18" charset="0"/>
                <a:ea typeface="宋体" panose="02010600030101010101" pitchFamily="2" charset="-122"/>
              </a:rPr>
              <a:t> extern </a:t>
            </a:r>
            <a:r>
              <a:rPr lang="en-US" altLang="zh-CN" sz="1600" kern="0" dirty="0" err="1">
                <a:latin typeface="Times New Roman" panose="02020603050405020304" pitchFamily="18" charset="0"/>
                <a:ea typeface="宋体" panose="02010600030101010101" pitchFamily="2" charset="-122"/>
              </a:rPr>
              <a:t>min_num</a:t>
            </a:r>
            <a:r>
              <a:rPr lang="en-US" altLang="zh-CN" sz="1600" kern="0" dirty="0">
                <a:latin typeface="Times New Roman" panose="02020603050405020304" pitchFamily="18" charset="0"/>
                <a:ea typeface="宋体" panose="02010600030101010101" pitchFamily="2" charset="-122"/>
              </a:rPr>
              <a:t> (</a:t>
            </a:r>
            <a:r>
              <a:rPr lang="en-US" altLang="zh-CN" sz="1600" kern="0" dirty="0" err="1">
                <a:latin typeface="Times New Roman" panose="02020603050405020304" pitchFamily="18" charset="0"/>
                <a:ea typeface="宋体" panose="02010600030101010101" pitchFamily="2" charset="-122"/>
              </a:rPr>
              <a:t>int</a:t>
            </a:r>
            <a:r>
              <a:rPr lang="en-US" altLang="zh-CN" sz="1600" kern="0" dirty="0">
                <a:latin typeface="Times New Roman" panose="02020603050405020304" pitchFamily="18" charset="0"/>
                <a:ea typeface="宋体" panose="02010600030101010101" pitchFamily="2" charset="-122"/>
              </a:rPr>
              <a:t> count , </a:t>
            </a:r>
            <a:r>
              <a:rPr lang="en-US" altLang="zh-CN" sz="1600" kern="0" dirty="0" err="1">
                <a:latin typeface="Times New Roman" panose="02020603050405020304" pitchFamily="18" charset="0"/>
                <a:ea typeface="宋体" panose="02010600030101010101" pitchFamily="2" charset="-122"/>
              </a:rPr>
              <a:t>int</a:t>
            </a:r>
            <a:r>
              <a:rPr lang="en-US" altLang="zh-CN" sz="1600" kern="0" dirty="0">
                <a:latin typeface="Times New Roman" panose="02020603050405020304" pitchFamily="18" charset="0"/>
                <a:ea typeface="宋体" panose="02010600030101010101" pitchFamily="2" charset="-122"/>
              </a:rPr>
              <a:t> x1, </a:t>
            </a:r>
            <a:r>
              <a:rPr lang="en-US" altLang="zh-CN" sz="1600" kern="0" dirty="0" err="1">
                <a:latin typeface="Times New Roman" panose="02020603050405020304" pitchFamily="18" charset="0"/>
                <a:ea typeface="宋体" panose="02010600030101010101" pitchFamily="2" charset="-122"/>
              </a:rPr>
              <a:t>int</a:t>
            </a:r>
            <a:r>
              <a:rPr lang="en-US" altLang="zh-CN" sz="1600" kern="0" dirty="0">
                <a:latin typeface="Times New Roman" panose="02020603050405020304" pitchFamily="18" charset="0"/>
                <a:ea typeface="宋体" panose="02010600030101010101" pitchFamily="2" charset="-122"/>
              </a:rPr>
              <a:t> x2, </a:t>
            </a:r>
            <a:r>
              <a:rPr lang="en-US" altLang="zh-CN" sz="1600" kern="0" dirty="0" err="1">
                <a:latin typeface="Times New Roman" panose="02020603050405020304" pitchFamily="18" charset="0"/>
                <a:ea typeface="宋体" panose="02010600030101010101" pitchFamily="2" charset="-122"/>
              </a:rPr>
              <a:t>int</a:t>
            </a:r>
            <a:r>
              <a:rPr lang="en-US" altLang="zh-CN" sz="1600" kern="0" dirty="0">
                <a:latin typeface="Times New Roman" panose="02020603050405020304" pitchFamily="18" charset="0"/>
                <a:ea typeface="宋体" panose="02010600030101010101" pitchFamily="2" charset="-122"/>
              </a:rPr>
              <a:t> x3, </a:t>
            </a:r>
            <a:r>
              <a:rPr lang="en-US" altLang="zh-CN" sz="1600" kern="0" dirty="0" err="1">
                <a:latin typeface="Times New Roman" panose="02020603050405020304" pitchFamily="18" charset="0"/>
                <a:ea typeface="宋体" panose="02010600030101010101" pitchFamily="2" charset="-122"/>
              </a:rPr>
              <a:t>int</a:t>
            </a:r>
            <a:r>
              <a:rPr lang="en-US" altLang="zh-CN" sz="1600" kern="0" dirty="0">
                <a:latin typeface="Times New Roman" panose="02020603050405020304" pitchFamily="18" charset="0"/>
                <a:ea typeface="宋体" panose="02010600030101010101" pitchFamily="2" charset="-122"/>
              </a:rPr>
              <a:t> x4, </a:t>
            </a:r>
            <a:r>
              <a:rPr lang="en-US" altLang="zh-CN" sz="1600" kern="0" dirty="0" err="1">
                <a:latin typeface="Times New Roman" panose="02020603050405020304" pitchFamily="18" charset="0"/>
                <a:ea typeface="宋体" panose="02010600030101010101" pitchFamily="2" charset="-122"/>
              </a:rPr>
              <a:t>int</a:t>
            </a:r>
            <a:r>
              <a:rPr lang="en-US" altLang="zh-CN" sz="1600" kern="0" dirty="0">
                <a:latin typeface="Times New Roman" panose="02020603050405020304" pitchFamily="18" charset="0"/>
                <a:ea typeface="宋体" panose="02010600030101010101" pitchFamily="2" charset="-122"/>
              </a:rPr>
              <a:t> x5) ;</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a:latin typeface="Times New Roman" panose="02020603050405020304" pitchFamily="18" charset="0"/>
                <a:ea typeface="宋体" panose="02010600030101010101" pitchFamily="2" charset="-122"/>
              </a:rPr>
              <a:t>main ()</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a:latin typeface="Times New Roman" panose="02020603050405020304" pitchFamily="18" charset="0"/>
                <a:ea typeface="宋体" panose="02010600030101010101" pitchFamily="2" charset="-122"/>
              </a:rPr>
              <a:t>{</a:t>
            </a:r>
            <a:r>
              <a:rPr lang="en-US" altLang="zh-CN" sz="1600" kern="0" dirty="0" err="1">
                <a:latin typeface="Times New Roman" panose="02020603050405020304" pitchFamily="18" charset="0"/>
                <a:ea typeface="宋体" panose="02010600030101010101" pitchFamily="2" charset="-122"/>
              </a:rPr>
              <a:t>int</a:t>
            </a:r>
            <a:r>
              <a:rPr lang="en-US" altLang="zh-CN" sz="1600" kern="0" dirty="0">
                <a:latin typeface="Times New Roman" panose="02020603050405020304" pitchFamily="18" charset="0"/>
                <a:ea typeface="宋体" panose="02010600030101010101" pitchFamily="2" charset="-122"/>
              </a:rPr>
              <a:t> </a:t>
            </a:r>
            <a:r>
              <a:rPr lang="en-US" altLang="zh-CN" sz="1600" kern="0" dirty="0" err="1">
                <a:latin typeface="Times New Roman" panose="02020603050405020304" pitchFamily="18" charset="0"/>
                <a:ea typeface="宋体" panose="02010600030101010101" pitchFamily="2" charset="-122"/>
              </a:rPr>
              <a:t>i</a:t>
            </a:r>
            <a:r>
              <a:rPr lang="en-US" altLang="zh-CN" sz="1600" kern="0" dirty="0">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err="1">
                <a:latin typeface="Times New Roman" panose="02020603050405020304" pitchFamily="18" charset="0"/>
                <a:ea typeface="宋体" panose="02010600030101010101" pitchFamily="2" charset="-122"/>
              </a:rPr>
              <a:t>i</a:t>
            </a:r>
            <a:r>
              <a:rPr lang="en-US" altLang="zh-CN" sz="1600" kern="0" dirty="0">
                <a:latin typeface="Times New Roman" panose="02020603050405020304" pitchFamily="18" charset="0"/>
                <a:ea typeface="宋体" panose="02010600030101010101" pitchFamily="2" charset="-122"/>
              </a:rPr>
              <a:t>= </a:t>
            </a:r>
            <a:r>
              <a:rPr lang="en-US" altLang="zh-CN" sz="1600" kern="0" dirty="0" err="1">
                <a:latin typeface="Times New Roman" panose="02020603050405020304" pitchFamily="18" charset="0"/>
                <a:ea typeface="宋体" panose="02010600030101010101" pitchFamily="2" charset="-122"/>
              </a:rPr>
              <a:t>min_num</a:t>
            </a:r>
            <a:r>
              <a:rPr lang="en-US" altLang="zh-CN" sz="1600" kern="0" dirty="0">
                <a:latin typeface="Times New Roman" panose="02020603050405020304" pitchFamily="18" charset="0"/>
                <a:ea typeface="宋体" panose="02010600030101010101" pitchFamily="2" charset="-122"/>
              </a:rPr>
              <a:t> (5,7,0,6,1,12 ) ;</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err="1">
                <a:latin typeface="Times New Roman" panose="02020603050405020304" pitchFamily="18" charset="0"/>
                <a:ea typeface="宋体" panose="02010600030101010101" pitchFamily="2" charset="-122"/>
              </a:rPr>
              <a:t>printf</a:t>
            </a:r>
            <a:r>
              <a:rPr lang="en-US" altLang="zh-CN" sz="1600" kern="0" dirty="0">
                <a:latin typeface="Times New Roman" panose="02020603050405020304" pitchFamily="18" charset="0"/>
                <a:ea typeface="宋体" panose="02010600030101010101" pitchFamily="2" charset="-122"/>
              </a:rPr>
              <a:t> (“The </a:t>
            </a:r>
            <a:r>
              <a:rPr lang="en-US" altLang="zh-CN" sz="1600" kern="0" dirty="0" err="1">
                <a:latin typeface="Times New Roman" panose="02020603050405020304" pitchFamily="18" charset="0"/>
                <a:ea typeface="宋体" panose="02010600030101010101" pitchFamily="2" charset="-122"/>
              </a:rPr>
              <a:t>mininum</a:t>
            </a:r>
            <a:r>
              <a:rPr lang="en-US" altLang="zh-CN" sz="1600" kern="0" dirty="0">
                <a:latin typeface="Times New Roman" panose="02020603050405020304" pitchFamily="18" charset="0"/>
                <a:ea typeface="宋体" panose="02010600030101010101" pitchFamily="2" charset="-122"/>
              </a:rPr>
              <a:t> of five is % d\n”, </a:t>
            </a:r>
            <a:r>
              <a:rPr lang="en-US" altLang="zh-CN" sz="1600" kern="0" dirty="0" err="1">
                <a:latin typeface="Times New Roman" panose="02020603050405020304" pitchFamily="18" charset="0"/>
                <a:ea typeface="宋体" panose="02010600030101010101" pitchFamily="2" charset="-122"/>
              </a:rPr>
              <a:t>i</a:t>
            </a:r>
            <a:r>
              <a:rPr lang="en-US" altLang="zh-CN" sz="1600" kern="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err="1">
                <a:latin typeface="Times New Roman" panose="02020603050405020304" pitchFamily="18" charset="0"/>
                <a:ea typeface="宋体" panose="02010600030101010101" pitchFamily="2" charset="-122"/>
              </a:rPr>
              <a:t>min_num</a:t>
            </a:r>
            <a:r>
              <a:rPr lang="en-US" altLang="zh-CN" sz="1600" kern="0" dirty="0">
                <a:latin typeface="Times New Roman" panose="02020603050405020304" pitchFamily="18" charset="0"/>
                <a:ea typeface="宋体" panose="02010600030101010101" pitchFamily="2" charset="-122"/>
              </a:rPr>
              <a:t>. </a:t>
            </a:r>
            <a:r>
              <a:rPr lang="en-US" altLang="zh-CN" sz="1600" kern="0" dirty="0" err="1">
                <a:latin typeface="Times New Roman" panose="02020603050405020304" pitchFamily="18" charset="0"/>
                <a:ea typeface="宋体" panose="02010600030101010101" pitchFamily="2" charset="-122"/>
              </a:rPr>
              <a:t>asm</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a:latin typeface="Times New Roman" panose="02020603050405020304" pitchFamily="18" charset="0"/>
                <a:ea typeface="宋体" panose="02010600030101010101" pitchFamily="2" charset="-122"/>
              </a:rPr>
              <a:t>TEXT  SEGMENT  BYTE  PUBLIC ‘CODE ’</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a:latin typeface="Times New Roman" panose="02020603050405020304" pitchFamily="18" charset="0"/>
                <a:ea typeface="宋体" panose="02010600030101010101" pitchFamily="2" charset="-122"/>
              </a:rPr>
              <a:t>PUBLIC  </a:t>
            </a:r>
            <a:r>
              <a:rPr lang="en-US" altLang="zh-CN" sz="1600" kern="0" dirty="0" err="1">
                <a:latin typeface="Times New Roman" panose="02020603050405020304" pitchFamily="18" charset="0"/>
                <a:ea typeface="宋体" panose="02010600030101010101" pitchFamily="2" charset="-122"/>
              </a:rPr>
              <a:t>min_num</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err="1">
                <a:latin typeface="Times New Roman" panose="02020603050405020304" pitchFamily="18" charset="0"/>
                <a:ea typeface="宋体" panose="02010600030101010101" pitchFamily="2" charset="-122"/>
              </a:rPr>
              <a:t>min_num</a:t>
            </a:r>
            <a:r>
              <a:rPr lang="en-US" altLang="zh-CN" sz="1600" kern="0" dirty="0">
                <a:latin typeface="Times New Roman" panose="02020603050405020304" pitchFamily="18" charset="0"/>
                <a:ea typeface="宋体" panose="02010600030101010101" pitchFamily="2" charset="-122"/>
              </a:rPr>
              <a:t>  </a:t>
            </a:r>
            <a:r>
              <a:rPr lang="en-US" altLang="zh-CN" sz="1600" kern="0" dirty="0" err="1">
                <a:latin typeface="Times New Roman" panose="02020603050405020304" pitchFamily="18" charset="0"/>
                <a:ea typeface="宋体" panose="02010600030101010101" pitchFamily="2" charset="-122"/>
              </a:rPr>
              <a:t>proc</a:t>
            </a:r>
            <a:r>
              <a:rPr lang="en-US" altLang="zh-CN" sz="1600" kern="0" dirty="0">
                <a:latin typeface="Times New Roman" panose="02020603050405020304" pitchFamily="18" charset="0"/>
                <a:ea typeface="宋体" panose="02010600030101010101" pitchFamily="2" charset="-122"/>
              </a:rPr>
              <a:t>  far</a:t>
            </a:r>
            <a:endParaRPr lang="zh-CN" altLang="zh-CN" sz="1600" kern="100" dirty="0">
              <a:latin typeface="Times New Roman" panose="02020603050405020304" pitchFamily="18" charset="0"/>
              <a:ea typeface="宋体" panose="02010600030101010101" pitchFamily="2" charset="-122"/>
            </a:endParaRPr>
          </a:p>
          <a:p>
            <a:pPr indent="733425" algn="just">
              <a:spcAft>
                <a:spcPts val="0"/>
              </a:spcAft>
            </a:pPr>
            <a:r>
              <a:rPr lang="en-US" altLang="zh-CN" sz="1600" kern="0" dirty="0">
                <a:latin typeface="Times New Roman" panose="02020603050405020304" pitchFamily="18" charset="0"/>
                <a:ea typeface="宋体" panose="02010600030101010101" pitchFamily="2" charset="-122"/>
              </a:rPr>
              <a:t>ASSUME CS: TEXT</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a:latin typeface="Times New Roman" panose="02020603050405020304" pitchFamily="18" charset="0"/>
                <a:ea typeface="宋体" panose="02010600030101010101" pitchFamily="2" charset="-122"/>
              </a:rPr>
              <a:t>push </a:t>
            </a:r>
            <a:r>
              <a:rPr lang="en-US" altLang="zh-CN" sz="1600" kern="0" dirty="0" err="1" smtClean="0">
                <a:latin typeface="Times New Roman" panose="02020603050405020304" pitchFamily="18" charset="0"/>
                <a:ea typeface="宋体" panose="02010600030101010101" pitchFamily="2" charset="-122"/>
              </a:rPr>
              <a:t>bp</a:t>
            </a:r>
            <a:endParaRPr lang="zh-CN" altLang="zh-CN" sz="1600" kern="100" dirty="0">
              <a:latin typeface="Times New Roman" panose="02020603050405020304" pitchFamily="18" charset="0"/>
              <a:ea typeface="宋体" panose="02010600030101010101" pitchFamily="2" charset="-122"/>
            </a:endParaRPr>
          </a:p>
        </p:txBody>
      </p:sp>
      <p:sp>
        <p:nvSpPr>
          <p:cNvPr id="6" name="文本框 5"/>
          <p:cNvSpPr txBox="1"/>
          <p:nvPr/>
        </p:nvSpPr>
        <p:spPr>
          <a:xfrm>
            <a:off x="6887294" y="2421682"/>
            <a:ext cx="4680520" cy="4185761"/>
          </a:xfrm>
          <a:prstGeom prst="rect">
            <a:avLst/>
          </a:prstGeom>
          <a:noFill/>
        </p:spPr>
        <p:txBody>
          <a:bodyPr wrap="square" lIns="0" tIns="0" rIns="0" bIns="0" rtlCol="0">
            <a:spAutoFit/>
          </a:bodyPr>
          <a:lstStyle/>
          <a:p>
            <a:pPr marL="400050">
              <a:spcAft>
                <a:spcPts val="0"/>
              </a:spcAft>
            </a:pPr>
            <a:r>
              <a:rPr lang="en-US" altLang="zh-CN" sz="1600" kern="0" dirty="0" err="1">
                <a:latin typeface="Times New Roman" panose="02020603050405020304" pitchFamily="18" charset="0"/>
                <a:ea typeface="宋体" panose="02010600030101010101" pitchFamily="2" charset="-122"/>
              </a:rPr>
              <a:t>mov</a:t>
            </a:r>
            <a:r>
              <a:rPr lang="en-US" altLang="zh-CN" sz="1600" kern="0" dirty="0">
                <a:latin typeface="Times New Roman" panose="02020603050405020304" pitchFamily="18" charset="0"/>
                <a:ea typeface="宋体" panose="02010600030101010101" pitchFamily="2" charset="-122"/>
              </a:rPr>
              <a:t> </a:t>
            </a:r>
            <a:r>
              <a:rPr lang="en-US" altLang="zh-CN" sz="1600" kern="0" dirty="0" err="1">
                <a:latin typeface="Times New Roman" panose="02020603050405020304" pitchFamily="18" charset="0"/>
                <a:ea typeface="宋体" panose="02010600030101010101" pitchFamily="2" charset="-122"/>
              </a:rPr>
              <a:t>bp</a:t>
            </a:r>
            <a:r>
              <a:rPr lang="en-US" altLang="zh-CN" sz="1600" kern="0" dirty="0">
                <a:latin typeface="Times New Roman" panose="02020603050405020304" pitchFamily="18" charset="0"/>
                <a:ea typeface="宋体" panose="02010600030101010101" pitchFamily="2" charset="-122"/>
              </a:rPr>
              <a:t> , </a:t>
            </a:r>
            <a:r>
              <a:rPr lang="en-US" altLang="zh-CN" sz="1600" kern="0" dirty="0" err="1">
                <a:latin typeface="Times New Roman" panose="02020603050405020304" pitchFamily="18" charset="0"/>
                <a:ea typeface="宋体" panose="02010600030101010101" pitchFamily="2" charset="-122"/>
              </a:rPr>
              <a:t>sp</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err="1">
                <a:latin typeface="Times New Roman" panose="02020603050405020304" pitchFamily="18" charset="0"/>
                <a:ea typeface="宋体" panose="02010600030101010101" pitchFamily="2" charset="-122"/>
              </a:rPr>
              <a:t>mov</a:t>
            </a:r>
            <a:r>
              <a:rPr lang="en-US" altLang="zh-CN" sz="1600" kern="0" dirty="0">
                <a:latin typeface="Times New Roman" panose="02020603050405020304" pitchFamily="18" charset="0"/>
                <a:ea typeface="宋体" panose="02010600030101010101" pitchFamily="2" charset="-122"/>
              </a:rPr>
              <a:t> ax,0</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err="1">
                <a:latin typeface="Times New Roman" panose="02020603050405020304" pitchFamily="18" charset="0"/>
                <a:ea typeface="宋体" panose="02010600030101010101" pitchFamily="2" charset="-122"/>
              </a:rPr>
              <a:t>mov</a:t>
            </a:r>
            <a:r>
              <a:rPr lang="en-US" altLang="zh-CN" sz="1600" kern="0" dirty="0">
                <a:latin typeface="Times New Roman" panose="02020603050405020304" pitchFamily="18" charset="0"/>
                <a:ea typeface="宋体" panose="02010600030101010101" pitchFamily="2" charset="-122"/>
              </a:rPr>
              <a:t> cx,[ bp+4]</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err="1">
                <a:latin typeface="Times New Roman" panose="02020603050405020304" pitchFamily="18" charset="0"/>
                <a:ea typeface="宋体" panose="02010600030101010101" pitchFamily="2" charset="-122"/>
              </a:rPr>
              <a:t>cmp</a:t>
            </a:r>
            <a:r>
              <a:rPr lang="en-US" altLang="zh-CN" sz="1600" kern="0" dirty="0">
                <a:latin typeface="Times New Roman" panose="02020603050405020304" pitchFamily="18" charset="0"/>
                <a:ea typeface="宋体" panose="02010600030101010101" pitchFamily="2" charset="-122"/>
              </a:rPr>
              <a:t> cx , ax</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err="1">
                <a:latin typeface="Times New Roman" panose="02020603050405020304" pitchFamily="18" charset="0"/>
                <a:ea typeface="宋体" panose="02010600030101010101" pitchFamily="2" charset="-122"/>
              </a:rPr>
              <a:t>jle</a:t>
            </a:r>
            <a:r>
              <a:rPr lang="en-US" altLang="zh-CN" sz="1600" kern="0" dirty="0">
                <a:latin typeface="Times New Roman" panose="02020603050405020304" pitchFamily="18" charset="0"/>
                <a:ea typeface="宋体" panose="02010600030101010101" pitchFamily="2" charset="-122"/>
              </a:rPr>
              <a:t> exit</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err="1">
                <a:latin typeface="Times New Roman" panose="02020603050405020304" pitchFamily="18" charset="0"/>
                <a:ea typeface="宋体" panose="02010600030101010101" pitchFamily="2" charset="-122"/>
              </a:rPr>
              <a:t>mov</a:t>
            </a:r>
            <a:r>
              <a:rPr lang="en-US" altLang="zh-CN" sz="1600" kern="0" dirty="0">
                <a:latin typeface="Times New Roman" panose="02020603050405020304" pitchFamily="18" charset="0"/>
                <a:ea typeface="宋体" panose="02010600030101010101" pitchFamily="2" charset="-122"/>
              </a:rPr>
              <a:t> ax,[ bp+6]</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err="1">
                <a:latin typeface="Times New Roman" panose="02020603050405020304" pitchFamily="18" charset="0"/>
                <a:ea typeface="宋体" panose="02010600030101010101" pitchFamily="2" charset="-122"/>
              </a:rPr>
              <a:t>jmp</a:t>
            </a:r>
            <a:r>
              <a:rPr lang="en-US" altLang="zh-CN" sz="1600" kern="0" dirty="0">
                <a:latin typeface="Times New Roman" panose="02020603050405020304" pitchFamily="18" charset="0"/>
                <a:ea typeface="宋体" panose="02010600030101010101" pitchFamily="2" charset="-122"/>
              </a:rPr>
              <a:t> </a:t>
            </a:r>
            <a:r>
              <a:rPr lang="en-US" altLang="zh-CN" sz="1600" kern="0" dirty="0" err="1">
                <a:latin typeface="Times New Roman" panose="02020603050405020304" pitchFamily="18" charset="0"/>
                <a:ea typeface="宋体" panose="02010600030101010101" pitchFamily="2" charset="-122"/>
              </a:rPr>
              <a:t>ltest</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a:latin typeface="Times New Roman" panose="02020603050405020304" pitchFamily="18" charset="0"/>
                <a:ea typeface="宋体" panose="02010600030101010101" pitchFamily="2" charset="-122"/>
              </a:rPr>
              <a:t>comp: </a:t>
            </a:r>
            <a:r>
              <a:rPr lang="en-US" altLang="zh-CN" sz="1600" kern="0" dirty="0" err="1">
                <a:latin typeface="Times New Roman" panose="02020603050405020304" pitchFamily="18" charset="0"/>
                <a:ea typeface="宋体" panose="02010600030101010101" pitchFamily="2" charset="-122"/>
              </a:rPr>
              <a:t>cmp</a:t>
            </a:r>
            <a:r>
              <a:rPr lang="en-US" altLang="zh-CN" sz="1600" kern="0" dirty="0">
                <a:latin typeface="Times New Roman" panose="02020603050405020304" pitchFamily="18" charset="0"/>
                <a:ea typeface="宋体" panose="02010600030101010101" pitchFamily="2" charset="-122"/>
              </a:rPr>
              <a:t> ax ,[ </a:t>
            </a:r>
            <a:r>
              <a:rPr lang="en-US" altLang="zh-CN" sz="1600" kern="0" dirty="0" err="1">
                <a:latin typeface="Times New Roman" panose="02020603050405020304" pitchFamily="18" charset="0"/>
                <a:ea typeface="宋体" panose="02010600030101010101" pitchFamily="2" charset="-122"/>
              </a:rPr>
              <a:t>bp</a:t>
            </a:r>
            <a:r>
              <a:rPr lang="en-US" altLang="zh-CN" sz="1600" kern="0" dirty="0">
                <a:latin typeface="Times New Roman" panose="02020603050405020304" pitchFamily="18" charset="0"/>
                <a:ea typeface="宋体" panose="02010600030101010101" pitchFamily="2" charset="-122"/>
              </a:rPr>
              <a:t> +6]</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zh-CN" altLang="zh-CN" sz="1600" kern="0" dirty="0">
                <a:latin typeface="Times New Roman" panose="02020603050405020304" pitchFamily="18" charset="0"/>
                <a:ea typeface="宋体" panose="02010600030101010101" pitchFamily="2" charset="-122"/>
              </a:rPr>
              <a:t>　　　</a:t>
            </a:r>
            <a:r>
              <a:rPr lang="en-US" altLang="zh-CN" sz="1600" kern="0" dirty="0" err="1">
                <a:latin typeface="Times New Roman" panose="02020603050405020304" pitchFamily="18" charset="0"/>
                <a:ea typeface="宋体" panose="02010600030101010101" pitchFamily="2" charset="-122"/>
              </a:rPr>
              <a:t>jle</a:t>
            </a:r>
            <a:r>
              <a:rPr lang="en-US" altLang="zh-CN" sz="1600" kern="0" dirty="0">
                <a:latin typeface="Times New Roman" panose="02020603050405020304" pitchFamily="18" charset="0"/>
                <a:ea typeface="宋体" panose="02010600030101010101" pitchFamily="2" charset="-122"/>
              </a:rPr>
              <a:t> </a:t>
            </a:r>
            <a:r>
              <a:rPr lang="en-US" altLang="zh-CN" sz="1600" kern="0" dirty="0" err="1">
                <a:latin typeface="Times New Roman" panose="02020603050405020304" pitchFamily="18" charset="0"/>
                <a:ea typeface="宋体" panose="02010600030101010101" pitchFamily="2" charset="-122"/>
              </a:rPr>
              <a:t>ltest</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zh-CN" altLang="zh-CN" sz="1600" kern="0" dirty="0">
                <a:latin typeface="Times New Roman" panose="02020603050405020304" pitchFamily="18" charset="0"/>
                <a:ea typeface="宋体" panose="02010600030101010101" pitchFamily="2" charset="-122"/>
              </a:rPr>
              <a:t>　　　</a:t>
            </a:r>
            <a:r>
              <a:rPr lang="en-US" altLang="zh-CN" sz="1600" kern="0" dirty="0" err="1">
                <a:latin typeface="Times New Roman" panose="02020603050405020304" pitchFamily="18" charset="0"/>
                <a:ea typeface="宋体" panose="02010600030101010101" pitchFamily="2" charset="-122"/>
              </a:rPr>
              <a:t>mov</a:t>
            </a:r>
            <a:r>
              <a:rPr lang="en-US" altLang="zh-CN" sz="1600" kern="0" dirty="0">
                <a:latin typeface="Times New Roman" panose="02020603050405020304" pitchFamily="18" charset="0"/>
                <a:ea typeface="宋体" panose="02010600030101010101" pitchFamily="2" charset="-122"/>
              </a:rPr>
              <a:t> ax,[ bp+6]</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err="1">
                <a:latin typeface="Times New Roman" panose="02020603050405020304" pitchFamily="18" charset="0"/>
                <a:ea typeface="宋体" panose="02010600030101010101" pitchFamily="2" charset="-122"/>
              </a:rPr>
              <a:t>ltest</a:t>
            </a:r>
            <a:r>
              <a:rPr lang="en-US" altLang="zh-CN" sz="1600" kern="0" dirty="0">
                <a:latin typeface="Times New Roman" panose="02020603050405020304" pitchFamily="18" charset="0"/>
                <a:ea typeface="宋体" panose="02010600030101010101" pitchFamily="2" charset="-122"/>
              </a:rPr>
              <a:t>: add bp,2</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zh-CN" altLang="zh-CN" sz="1600" kern="0" dirty="0">
                <a:latin typeface="Times New Roman" panose="02020603050405020304" pitchFamily="18" charset="0"/>
                <a:ea typeface="宋体" panose="02010600030101010101" pitchFamily="2" charset="-122"/>
              </a:rPr>
              <a:t>　　　</a:t>
            </a:r>
            <a:r>
              <a:rPr lang="en-US" altLang="zh-CN" sz="1600" kern="0" dirty="0">
                <a:latin typeface="Times New Roman" panose="02020603050405020304" pitchFamily="18" charset="0"/>
                <a:ea typeface="宋体" panose="02010600030101010101" pitchFamily="2" charset="-122"/>
              </a:rPr>
              <a:t>loop comp</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a:latin typeface="Times New Roman" panose="02020603050405020304" pitchFamily="18" charset="0"/>
                <a:ea typeface="宋体" panose="02010600030101010101" pitchFamily="2" charset="-122"/>
              </a:rPr>
              <a:t>exit: pop </a:t>
            </a:r>
            <a:r>
              <a:rPr lang="en-US" altLang="zh-CN" sz="1600" kern="0" dirty="0" err="1">
                <a:latin typeface="Times New Roman" panose="02020603050405020304" pitchFamily="18" charset="0"/>
                <a:ea typeface="宋体" panose="02010600030101010101" pitchFamily="2" charset="-122"/>
              </a:rPr>
              <a:t>bp</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zh-CN" altLang="zh-CN" sz="1600" kern="0" dirty="0">
                <a:latin typeface="Times New Roman" panose="02020603050405020304" pitchFamily="18" charset="0"/>
                <a:ea typeface="宋体" panose="02010600030101010101" pitchFamily="2" charset="-122"/>
              </a:rPr>
              <a:t>　　　</a:t>
            </a:r>
            <a:r>
              <a:rPr lang="en-US" altLang="zh-CN" sz="1600" kern="0" dirty="0">
                <a:latin typeface="Times New Roman" panose="02020603050405020304" pitchFamily="18" charset="0"/>
                <a:ea typeface="宋体" panose="02010600030101010101" pitchFamily="2" charset="-122"/>
              </a:rPr>
              <a:t>ret</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err="1">
                <a:latin typeface="Times New Roman" panose="02020603050405020304" pitchFamily="18" charset="0"/>
                <a:ea typeface="宋体" panose="02010600030101010101" pitchFamily="2" charset="-122"/>
              </a:rPr>
              <a:t>min_num</a:t>
            </a:r>
            <a:r>
              <a:rPr lang="en-US" altLang="zh-CN" sz="1600" kern="0" dirty="0">
                <a:latin typeface="Times New Roman" panose="02020603050405020304" pitchFamily="18" charset="0"/>
                <a:ea typeface="宋体" panose="02010600030101010101" pitchFamily="2" charset="-122"/>
              </a:rPr>
              <a:t> </a:t>
            </a:r>
            <a:r>
              <a:rPr lang="en-US" altLang="zh-CN" sz="1600" kern="0" dirty="0" err="1">
                <a:latin typeface="Times New Roman" panose="02020603050405020304" pitchFamily="18" charset="0"/>
                <a:ea typeface="宋体" panose="02010600030101010101" pitchFamily="2" charset="-122"/>
              </a:rPr>
              <a:t>endp</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en-US" altLang="zh-CN" sz="1600" kern="0" dirty="0">
                <a:latin typeface="Times New Roman" panose="02020603050405020304" pitchFamily="18" charset="0"/>
                <a:ea typeface="宋体" panose="02010600030101010101" pitchFamily="2" charset="-122"/>
              </a:rPr>
              <a:t>TEXT ENDS</a:t>
            </a:r>
            <a:endParaRPr lang="zh-CN" altLang="zh-CN" sz="1600" kern="100" dirty="0">
              <a:latin typeface="Times New Roman" panose="02020603050405020304" pitchFamily="18" charset="0"/>
              <a:ea typeface="宋体" panose="02010600030101010101" pitchFamily="2" charset="-122"/>
            </a:endParaRPr>
          </a:p>
          <a:p>
            <a:pPr marL="400050">
              <a:spcAft>
                <a:spcPts val="0"/>
              </a:spcAft>
            </a:pPr>
            <a:r>
              <a:rPr lang="zh-CN" altLang="zh-CN" sz="1600" kern="0" dirty="0">
                <a:latin typeface="Times New Roman" panose="02020603050405020304" pitchFamily="18" charset="0"/>
                <a:ea typeface="宋体" panose="02010600030101010101" pitchFamily="2" charset="-122"/>
              </a:rPr>
              <a:t>　　　　</a:t>
            </a:r>
            <a:r>
              <a:rPr lang="en-US" altLang="zh-CN" sz="1600" kern="0" dirty="0">
                <a:latin typeface="Times New Roman" panose="02020603050405020304" pitchFamily="18" charset="0"/>
                <a:ea typeface="宋体" panose="02010600030101010101" pitchFamily="2" charset="-122"/>
              </a:rPr>
              <a:t>end</a:t>
            </a:r>
            <a:endParaRPr lang="zh-CN" altLang="zh-CN" sz="16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64430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14686" y="1197546"/>
            <a:ext cx="4387740" cy="461665"/>
          </a:xfrm>
          <a:prstGeom prst="rect">
            <a:avLst/>
          </a:prstGeom>
        </p:spPr>
        <p:txBody>
          <a:bodyPr wrap="none">
            <a:spAutoFit/>
          </a:bodyPr>
          <a:lstStyle/>
          <a:p>
            <a:pPr indent="200025" algn="just">
              <a:spcAft>
                <a:spcPts val="0"/>
              </a:spcAft>
            </a:pPr>
            <a:r>
              <a:rPr lang="zh-CN" altLang="zh-CN"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2</a:t>
            </a:r>
            <a:r>
              <a:rPr lang="zh-CN" altLang="zh-CN" sz="2400" kern="0" dirty="0">
                <a:latin typeface="黑体" panose="02010609060101010101" pitchFamily="49" charset="-122"/>
                <a:ea typeface="黑体" panose="02010609060101010101" pitchFamily="49" charset="-122"/>
              </a:rPr>
              <a:t>）汇编语言程序调用</a:t>
            </a:r>
            <a:r>
              <a:rPr lang="en-US" altLang="zh-CN" sz="2400" kern="0" dirty="0">
                <a:latin typeface="黑体" panose="02010609060101010101" pitchFamily="49" charset="-122"/>
                <a:ea typeface="黑体" panose="02010609060101010101" pitchFamily="49" charset="-122"/>
              </a:rPr>
              <a:t>C</a:t>
            </a:r>
            <a:r>
              <a:rPr lang="zh-CN" altLang="zh-CN" sz="2400" kern="0" dirty="0">
                <a:latin typeface="黑体" panose="02010609060101010101" pitchFamily="49" charset="-122"/>
                <a:ea typeface="黑体" panose="02010609060101010101" pitchFamily="49" charset="-122"/>
              </a:rPr>
              <a:t>函数</a:t>
            </a:r>
            <a:endParaRPr lang="zh-CN" altLang="zh-CN" sz="2400" kern="100" dirty="0">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219410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6694" y="214363"/>
            <a:ext cx="9181571" cy="5573415"/>
          </a:xfrm>
        </p:spPr>
        <p:txBody>
          <a:bodyPr/>
          <a:lstStyle/>
          <a:p>
            <a:pPr>
              <a:buFontTx/>
              <a:buNone/>
              <a:defRPr/>
            </a:pPr>
            <a:r>
              <a:rPr lang="zh-CN" altLang="en-US" sz="2400" dirty="0">
                <a:latin typeface="黑体" pitchFamily="2" charset="-122"/>
              </a:rPr>
              <a:t>（</a:t>
            </a:r>
            <a:r>
              <a:rPr lang="en-US" sz="2400" dirty="0">
                <a:latin typeface="黑体" pitchFamily="2" charset="-122"/>
                <a:ea typeface="黑体" pitchFamily="2" charset="-122"/>
              </a:rPr>
              <a:t>4</a:t>
            </a:r>
            <a:r>
              <a:rPr lang="zh-CN" altLang="en-US" sz="2400" dirty="0">
                <a:latin typeface="黑体" pitchFamily="2" charset="-122"/>
              </a:rPr>
              <a:t>） 关系运算符</a:t>
            </a:r>
          </a:p>
          <a:p>
            <a:pPr>
              <a:buFontTx/>
              <a:buNone/>
              <a:defRPr/>
            </a:pPr>
            <a:r>
              <a:rPr lang="zh-CN" altLang="en-US" sz="2400" dirty="0">
                <a:latin typeface="黑体" pitchFamily="2" charset="-122"/>
              </a:rPr>
              <a:t>用于比较和测试符号数值，</a:t>
            </a:r>
            <a:r>
              <a:rPr lang="en-US" sz="2400" dirty="0">
                <a:latin typeface="黑体" pitchFamily="2" charset="-122"/>
                <a:ea typeface="黑体" pitchFamily="2" charset="-122"/>
              </a:rPr>
              <a:t>MASM</a:t>
            </a:r>
            <a:r>
              <a:rPr lang="zh-CN" altLang="en-US" sz="2400" dirty="0">
                <a:latin typeface="黑体" pitchFamily="2" charset="-122"/>
              </a:rPr>
              <a:t>用</a:t>
            </a:r>
            <a:r>
              <a:rPr lang="en-US" sz="2400" dirty="0">
                <a:latin typeface="黑体" pitchFamily="2" charset="-122"/>
                <a:ea typeface="黑体" pitchFamily="2" charset="-122"/>
              </a:rPr>
              <a:t>FFFFH</a:t>
            </a:r>
            <a:r>
              <a:rPr lang="zh-CN" altLang="en-US" sz="2400" dirty="0">
                <a:latin typeface="黑体" pitchFamily="2" charset="-122"/>
              </a:rPr>
              <a:t>（补码</a:t>
            </a:r>
            <a:r>
              <a:rPr lang="en-US" sz="2400" dirty="0">
                <a:latin typeface="黑体" pitchFamily="2" charset="-122"/>
                <a:ea typeface="黑体" pitchFamily="2" charset="-122"/>
              </a:rPr>
              <a:t> −1</a:t>
            </a:r>
            <a:r>
              <a:rPr lang="zh-CN" altLang="en-US" sz="2400" dirty="0">
                <a:latin typeface="黑体" pitchFamily="2" charset="-122"/>
              </a:rPr>
              <a:t>）表示条件为真，用</a:t>
            </a:r>
            <a:r>
              <a:rPr lang="en-US" sz="2400" dirty="0">
                <a:latin typeface="黑体" pitchFamily="2" charset="-122"/>
                <a:ea typeface="黑体" pitchFamily="2" charset="-122"/>
              </a:rPr>
              <a:t>0000H</a:t>
            </a:r>
            <a:r>
              <a:rPr lang="zh-CN" altLang="en-US" sz="2400" dirty="0">
                <a:latin typeface="黑体" pitchFamily="2" charset="-122"/>
              </a:rPr>
              <a:t>表示条件为假。例如：</a:t>
            </a:r>
          </a:p>
          <a:p>
            <a:pPr>
              <a:buFontTx/>
              <a:buNone/>
              <a:defRPr/>
            </a:pPr>
            <a:r>
              <a:rPr lang="en-US" sz="2400" dirty="0">
                <a:latin typeface="黑体" pitchFamily="2" charset="-122"/>
                <a:ea typeface="黑体" pitchFamily="2" charset="-122"/>
              </a:rPr>
              <a:t>    </a:t>
            </a:r>
            <a:r>
              <a:rPr lang="en-US" sz="2400" cap="all" dirty="0" err="1">
                <a:latin typeface="黑体" pitchFamily="2" charset="-122"/>
                <a:ea typeface="黑体" pitchFamily="2" charset="-122"/>
              </a:rPr>
              <a:t>mov</a:t>
            </a:r>
            <a:r>
              <a:rPr lang="en-US" sz="2400" cap="all" dirty="0">
                <a:latin typeface="黑体" pitchFamily="2" charset="-122"/>
                <a:ea typeface="黑体" pitchFamily="2" charset="-122"/>
              </a:rPr>
              <a:t>	</a:t>
            </a:r>
            <a:r>
              <a:rPr lang="en-US" sz="2400" cap="all" dirty="0" err="1">
                <a:latin typeface="黑体" pitchFamily="2" charset="-122"/>
                <a:ea typeface="黑体" pitchFamily="2" charset="-122"/>
              </a:rPr>
              <a:t>bx</a:t>
            </a:r>
            <a:r>
              <a:rPr lang="zh-CN" altLang="en-US" sz="2400" cap="all" dirty="0">
                <a:latin typeface="黑体" pitchFamily="2" charset="-122"/>
              </a:rPr>
              <a:t>，（（</a:t>
            </a:r>
            <a:r>
              <a:rPr lang="en-US" sz="2400" cap="all" dirty="0">
                <a:latin typeface="黑体" pitchFamily="2" charset="-122"/>
                <a:ea typeface="黑体" pitchFamily="2" charset="-122"/>
              </a:rPr>
              <a:t>PORT LT 5</a:t>
            </a:r>
            <a:r>
              <a:rPr lang="zh-CN" altLang="en-US" sz="2400" cap="all" dirty="0">
                <a:latin typeface="黑体" pitchFamily="2" charset="-122"/>
              </a:rPr>
              <a:t>）</a:t>
            </a:r>
            <a:r>
              <a:rPr lang="en-US" sz="2400" cap="all" dirty="0">
                <a:latin typeface="黑体" pitchFamily="2" charset="-122"/>
                <a:ea typeface="黑体" pitchFamily="2" charset="-122"/>
              </a:rPr>
              <a:t>  AND 20</a:t>
            </a:r>
            <a:r>
              <a:rPr lang="zh-CN" altLang="en-US" sz="2400" cap="all" dirty="0">
                <a:latin typeface="黑体" pitchFamily="2" charset="-122"/>
              </a:rPr>
              <a:t>）</a:t>
            </a:r>
            <a:r>
              <a:rPr lang="en-US" sz="2400" cap="all" dirty="0">
                <a:latin typeface="黑体" pitchFamily="2" charset="-122"/>
                <a:ea typeface="黑体" pitchFamily="2" charset="-122"/>
              </a:rPr>
              <a:t> OR </a:t>
            </a:r>
            <a:r>
              <a:rPr lang="zh-CN" altLang="en-US" sz="2400" cap="all" dirty="0">
                <a:latin typeface="黑体" pitchFamily="2" charset="-122"/>
              </a:rPr>
              <a:t>（（</a:t>
            </a:r>
            <a:r>
              <a:rPr lang="en-US" sz="2400" cap="all" dirty="0">
                <a:latin typeface="黑体" pitchFamily="2" charset="-122"/>
                <a:ea typeface="黑体" pitchFamily="2" charset="-122"/>
              </a:rPr>
              <a:t>PORT GE 5</a:t>
            </a:r>
            <a:r>
              <a:rPr lang="zh-CN" altLang="en-US" sz="2400" cap="all" dirty="0">
                <a:latin typeface="黑体" pitchFamily="2" charset="-122"/>
              </a:rPr>
              <a:t>）</a:t>
            </a:r>
            <a:r>
              <a:rPr lang="en-US" sz="2400" cap="all" dirty="0">
                <a:latin typeface="黑体" pitchFamily="2" charset="-122"/>
                <a:ea typeface="黑体" pitchFamily="2" charset="-122"/>
              </a:rPr>
              <a:t> AND 30</a:t>
            </a:r>
            <a:r>
              <a:rPr lang="zh-CN" altLang="en-US" sz="2400" cap="all" dirty="0">
                <a:latin typeface="黑体" pitchFamily="2" charset="-122"/>
              </a:rPr>
              <a:t>）</a:t>
            </a:r>
            <a:endParaRPr lang="zh-CN" altLang="en-US" sz="2400" dirty="0">
              <a:latin typeface="黑体" pitchFamily="2" charset="-122"/>
            </a:endParaRPr>
          </a:p>
          <a:p>
            <a:pPr>
              <a:buFontTx/>
              <a:buNone/>
              <a:defRPr/>
            </a:pPr>
            <a:r>
              <a:rPr lang="en-US" sz="2400" cap="all" dirty="0">
                <a:latin typeface="黑体" pitchFamily="2" charset="-122"/>
                <a:ea typeface="黑体" pitchFamily="2" charset="-122"/>
              </a:rPr>
              <a:t>    </a:t>
            </a:r>
            <a:r>
              <a:rPr lang="zh-CN" altLang="en-US" sz="2400" cap="all" dirty="0">
                <a:latin typeface="黑体" pitchFamily="2" charset="-122"/>
              </a:rPr>
              <a:t>；当</a:t>
            </a:r>
            <a:r>
              <a:rPr lang="en-US" sz="2400" cap="all" dirty="0">
                <a:latin typeface="黑体" pitchFamily="2" charset="-122"/>
                <a:ea typeface="黑体" pitchFamily="2" charset="-122"/>
              </a:rPr>
              <a:t>PORT&lt;5</a:t>
            </a:r>
            <a:r>
              <a:rPr lang="zh-CN" altLang="en-US" sz="2400" cap="all" dirty="0">
                <a:latin typeface="黑体" pitchFamily="2" charset="-122"/>
              </a:rPr>
              <a:t>时．汇编结果为</a:t>
            </a:r>
            <a:r>
              <a:rPr lang="en-US" sz="2400" cap="all" dirty="0" err="1">
                <a:latin typeface="黑体" pitchFamily="2" charset="-122"/>
                <a:ea typeface="黑体" pitchFamily="2" charset="-122"/>
              </a:rPr>
              <a:t>mov</a:t>
            </a:r>
            <a:r>
              <a:rPr lang="en-US" sz="2400" cap="all" dirty="0">
                <a:latin typeface="黑体" pitchFamily="2" charset="-122"/>
                <a:ea typeface="黑体" pitchFamily="2" charset="-122"/>
              </a:rPr>
              <a:t> </a:t>
            </a:r>
            <a:r>
              <a:rPr lang="en-US" sz="2400" cap="all" dirty="0" err="1">
                <a:latin typeface="黑体" pitchFamily="2" charset="-122"/>
                <a:ea typeface="黑体" pitchFamily="2" charset="-122"/>
              </a:rPr>
              <a:t>bx</a:t>
            </a:r>
            <a:r>
              <a:rPr lang="zh-CN" altLang="en-US" sz="2400" cap="all" dirty="0">
                <a:latin typeface="黑体" pitchFamily="2" charset="-122"/>
              </a:rPr>
              <a:t>，</a:t>
            </a:r>
            <a:r>
              <a:rPr lang="en-US" sz="2400" cap="all" dirty="0">
                <a:latin typeface="黑体" pitchFamily="2" charset="-122"/>
                <a:ea typeface="黑体" pitchFamily="2" charset="-122"/>
              </a:rPr>
              <a:t>20</a:t>
            </a:r>
            <a:endParaRPr lang="zh-CN" altLang="en-US" sz="2400" dirty="0">
              <a:latin typeface="黑体" pitchFamily="2" charset="-122"/>
            </a:endParaRPr>
          </a:p>
          <a:p>
            <a:pPr>
              <a:buFontTx/>
              <a:buNone/>
              <a:defRPr/>
            </a:pPr>
            <a:r>
              <a:rPr lang="en-US" sz="2400" cap="all" dirty="0">
                <a:latin typeface="黑体" pitchFamily="2" charset="-122"/>
                <a:ea typeface="黑体" pitchFamily="2" charset="-122"/>
              </a:rPr>
              <a:t>      </a:t>
            </a:r>
            <a:r>
              <a:rPr lang="zh-CN" altLang="en-US" sz="2400" cap="all" dirty="0">
                <a:latin typeface="黑体" pitchFamily="2" charset="-122"/>
              </a:rPr>
              <a:t>；否则，汇编结果为</a:t>
            </a:r>
            <a:r>
              <a:rPr lang="en-US" sz="2400" cap="all" dirty="0" err="1">
                <a:latin typeface="黑体" pitchFamily="2" charset="-122"/>
                <a:ea typeface="黑体" pitchFamily="2" charset="-122"/>
              </a:rPr>
              <a:t>mov</a:t>
            </a:r>
            <a:r>
              <a:rPr lang="en-US" sz="2400" cap="all" dirty="0">
                <a:latin typeface="黑体" pitchFamily="2" charset="-122"/>
                <a:ea typeface="黑体" pitchFamily="2" charset="-122"/>
              </a:rPr>
              <a:t> </a:t>
            </a:r>
            <a:r>
              <a:rPr lang="en-US" sz="2400" cap="all" dirty="0" err="1">
                <a:latin typeface="黑体" pitchFamily="2" charset="-122"/>
                <a:ea typeface="黑体" pitchFamily="2" charset="-122"/>
              </a:rPr>
              <a:t>bx</a:t>
            </a:r>
            <a:r>
              <a:rPr lang="zh-CN" altLang="en-US" sz="2400" cap="all" dirty="0">
                <a:latin typeface="黑体" pitchFamily="2" charset="-122"/>
              </a:rPr>
              <a:t>，</a:t>
            </a:r>
            <a:r>
              <a:rPr lang="en-US" sz="2400" cap="all" dirty="0">
                <a:latin typeface="黑体" pitchFamily="2" charset="-122"/>
                <a:ea typeface="黑体" pitchFamily="2" charset="-122"/>
              </a:rPr>
              <a:t>30</a:t>
            </a:r>
            <a:endParaRPr lang="zh-CN" altLang="en-US" sz="2400" dirty="0">
              <a:latin typeface="黑体" pitchFamily="2" charset="-122"/>
            </a:endParaRPr>
          </a:p>
          <a:p>
            <a:pPr>
              <a:buFontTx/>
              <a:buNone/>
              <a:defRPr/>
            </a:pPr>
            <a:r>
              <a:rPr lang="zh-CN" altLang="en-US" sz="2400" dirty="0">
                <a:latin typeface="黑体" pitchFamily="2" charset="-122"/>
              </a:rPr>
              <a:t>（</a:t>
            </a:r>
            <a:r>
              <a:rPr lang="en-US" sz="2400" dirty="0">
                <a:latin typeface="黑体" pitchFamily="2" charset="-122"/>
                <a:ea typeface="黑体" pitchFamily="2" charset="-122"/>
              </a:rPr>
              <a:t>5</a:t>
            </a:r>
            <a:r>
              <a:rPr lang="zh-CN" altLang="en-US" sz="2400" dirty="0">
                <a:latin typeface="黑体" pitchFamily="2" charset="-122"/>
              </a:rPr>
              <a:t>） 高低分离符</a:t>
            </a:r>
          </a:p>
          <a:p>
            <a:pPr>
              <a:buFontTx/>
              <a:buNone/>
              <a:defRPr/>
            </a:pPr>
            <a:r>
              <a:rPr lang="zh-CN" altLang="en-US" sz="2400" dirty="0">
                <a:latin typeface="黑体" pitchFamily="2" charset="-122"/>
              </a:rPr>
              <a:t>取数值的高半部分或低半部分。</a:t>
            </a:r>
          </a:p>
          <a:p>
            <a:pPr>
              <a:buFontTx/>
              <a:buNone/>
              <a:defRPr/>
            </a:pPr>
            <a:r>
              <a:rPr lang="en-US" sz="2400" dirty="0">
                <a:latin typeface="黑体" pitchFamily="2" charset="-122"/>
                <a:ea typeface="黑体" pitchFamily="2" charset="-122"/>
              </a:rPr>
              <a:t>  HIGH</a:t>
            </a:r>
            <a:r>
              <a:rPr lang="zh-CN" altLang="en-US" sz="2400" dirty="0">
                <a:latin typeface="黑体" pitchFamily="2" charset="-122"/>
              </a:rPr>
              <a:t>、</a:t>
            </a:r>
            <a:r>
              <a:rPr lang="en-US" sz="2400" dirty="0">
                <a:latin typeface="黑体" pitchFamily="2" charset="-122"/>
                <a:ea typeface="黑体" pitchFamily="2" charset="-122"/>
              </a:rPr>
              <a:t>LOW</a:t>
            </a:r>
            <a:r>
              <a:rPr lang="zh-CN" altLang="en-US" sz="2400" dirty="0">
                <a:latin typeface="黑体" pitchFamily="2" charset="-122"/>
              </a:rPr>
              <a:t>从一个字数值或符号常量中得到高、低字节，例如：</a:t>
            </a:r>
            <a:r>
              <a:rPr lang="en-US" sz="2400" dirty="0">
                <a:latin typeface="黑体" pitchFamily="2" charset="-122"/>
                <a:ea typeface="黑体" pitchFamily="2" charset="-122"/>
              </a:rPr>
              <a:t>    </a:t>
            </a:r>
            <a:r>
              <a:rPr lang="en-US" sz="2400" cap="all" dirty="0" err="1">
                <a:latin typeface="黑体" pitchFamily="2" charset="-122"/>
                <a:ea typeface="黑体" pitchFamily="2" charset="-122"/>
              </a:rPr>
              <a:t>mov</a:t>
            </a:r>
            <a:r>
              <a:rPr lang="en-US" sz="2400" cap="all" dirty="0">
                <a:latin typeface="黑体" pitchFamily="2" charset="-122"/>
                <a:ea typeface="黑体" pitchFamily="2" charset="-122"/>
              </a:rPr>
              <a:t>	ah</a:t>
            </a:r>
            <a:r>
              <a:rPr lang="zh-CN" altLang="en-US" sz="2400" cap="all" dirty="0">
                <a:latin typeface="黑体" pitchFamily="2" charset="-122"/>
              </a:rPr>
              <a:t>，</a:t>
            </a:r>
            <a:r>
              <a:rPr lang="en-US" sz="2400" cap="all" dirty="0">
                <a:latin typeface="黑体" pitchFamily="2" charset="-122"/>
                <a:ea typeface="黑体" pitchFamily="2" charset="-122"/>
              </a:rPr>
              <a:t>HIGH  8765h    </a:t>
            </a:r>
            <a:r>
              <a:rPr lang="zh-CN" altLang="en-US" sz="2400" cap="all" dirty="0">
                <a:latin typeface="黑体" pitchFamily="2" charset="-122"/>
              </a:rPr>
              <a:t>；等价于</a:t>
            </a:r>
            <a:r>
              <a:rPr lang="en-US" sz="2400" cap="all" dirty="0" err="1">
                <a:latin typeface="黑体" pitchFamily="2" charset="-122"/>
                <a:ea typeface="黑体" pitchFamily="2" charset="-122"/>
              </a:rPr>
              <a:t>mov</a:t>
            </a:r>
            <a:r>
              <a:rPr lang="en-US" sz="2400" cap="all" dirty="0">
                <a:latin typeface="黑体" pitchFamily="2" charset="-122"/>
                <a:ea typeface="黑体" pitchFamily="2" charset="-122"/>
              </a:rPr>
              <a:t>	ah</a:t>
            </a:r>
            <a:r>
              <a:rPr lang="zh-CN" altLang="en-US" sz="2400" cap="all" dirty="0">
                <a:latin typeface="黑体" pitchFamily="2" charset="-122"/>
              </a:rPr>
              <a:t>，</a:t>
            </a:r>
            <a:r>
              <a:rPr lang="en-US" sz="2400" cap="all" dirty="0">
                <a:latin typeface="黑体" pitchFamily="2" charset="-122"/>
                <a:ea typeface="黑体" pitchFamily="2" charset="-122"/>
              </a:rPr>
              <a:t>87h</a:t>
            </a:r>
            <a:endParaRPr lang="zh-CN" altLang="en-US" sz="2400" dirty="0">
              <a:latin typeface="黑体" pitchFamily="2" charset="-122"/>
            </a:endParaRPr>
          </a:p>
          <a:p>
            <a:pPr>
              <a:buFontTx/>
              <a:buNone/>
              <a:defRPr/>
            </a:pPr>
            <a:r>
              <a:rPr lang="en-US" sz="2400" dirty="0">
                <a:latin typeface="黑体" pitchFamily="2" charset="-122"/>
                <a:ea typeface="黑体" pitchFamily="2" charset="-122"/>
              </a:rPr>
              <a:t>  MASM 6.0</a:t>
            </a:r>
            <a:r>
              <a:rPr lang="zh-CN" altLang="en-US" sz="2400" dirty="0">
                <a:latin typeface="黑体" pitchFamily="2" charset="-122"/>
              </a:rPr>
              <a:t>引入的</a:t>
            </a:r>
            <a:r>
              <a:rPr lang="en-US" sz="2400" dirty="0">
                <a:latin typeface="黑体" pitchFamily="2" charset="-122"/>
                <a:ea typeface="黑体" pitchFamily="2" charset="-122"/>
              </a:rPr>
              <a:t>HIGHWORD</a:t>
            </a:r>
            <a:r>
              <a:rPr lang="zh-CN" altLang="en-US" sz="2400" dirty="0">
                <a:latin typeface="黑体" pitchFamily="2" charset="-122"/>
              </a:rPr>
              <a:t>，</a:t>
            </a:r>
            <a:r>
              <a:rPr lang="en-US" sz="2400" dirty="0">
                <a:latin typeface="黑体" pitchFamily="2" charset="-122"/>
                <a:ea typeface="黑体" pitchFamily="2" charset="-122"/>
              </a:rPr>
              <a:t>LOWWORD</a:t>
            </a:r>
            <a:r>
              <a:rPr lang="zh-CN" altLang="en-US" sz="2400" dirty="0">
                <a:latin typeface="黑体" pitchFamily="2" charset="-122"/>
              </a:rPr>
              <a:t>取一个符号常量（不是一般的常量）的高字或低字部分，例如：</a:t>
            </a:r>
          </a:p>
          <a:p>
            <a:pPr>
              <a:buFontTx/>
              <a:buNone/>
              <a:defRPr/>
            </a:pPr>
            <a:r>
              <a:rPr lang="en-US" sz="2400" dirty="0">
                <a:latin typeface="黑体" pitchFamily="2" charset="-122"/>
                <a:ea typeface="黑体" pitchFamily="2" charset="-122"/>
              </a:rPr>
              <a:t>  </a:t>
            </a:r>
            <a:r>
              <a:rPr lang="en-US" sz="2400" cap="all" dirty="0" err="1">
                <a:latin typeface="黑体" pitchFamily="2" charset="-122"/>
                <a:ea typeface="黑体" pitchFamily="2" charset="-122"/>
              </a:rPr>
              <a:t>dd_value</a:t>
            </a:r>
            <a:r>
              <a:rPr lang="en-US" sz="2400" cap="all" dirty="0">
                <a:latin typeface="黑体" pitchFamily="2" charset="-122"/>
                <a:ea typeface="黑体" pitchFamily="2" charset="-122"/>
              </a:rPr>
              <a:t>	</a:t>
            </a:r>
            <a:r>
              <a:rPr lang="en-US" sz="2400" cap="all" dirty="0" err="1">
                <a:latin typeface="黑体" pitchFamily="2" charset="-122"/>
                <a:ea typeface="黑体" pitchFamily="2" charset="-122"/>
              </a:rPr>
              <a:t>equ</a:t>
            </a:r>
            <a:r>
              <a:rPr lang="en-US" sz="2400" cap="all" dirty="0">
                <a:latin typeface="黑体" pitchFamily="2" charset="-122"/>
                <a:ea typeface="黑体" pitchFamily="2" charset="-122"/>
              </a:rPr>
              <a:t> 0ffff1234h</a:t>
            </a:r>
            <a:r>
              <a:rPr lang="zh-CN" altLang="en-US" sz="2400" cap="all" dirty="0">
                <a:latin typeface="黑体" pitchFamily="2" charset="-122"/>
              </a:rPr>
              <a:t>；定义一个符号常量</a:t>
            </a:r>
            <a:endParaRPr lang="zh-CN" altLang="en-US" sz="2400" dirty="0">
              <a:latin typeface="黑体" pitchFamily="2" charset="-122"/>
            </a:endParaRPr>
          </a:p>
          <a:p>
            <a:pPr>
              <a:buFontTx/>
              <a:buNone/>
              <a:defRPr/>
            </a:pPr>
            <a:r>
              <a:rPr lang="en-US" sz="2400" cap="all" dirty="0">
                <a:latin typeface="黑体" pitchFamily="2" charset="-122"/>
                <a:ea typeface="黑体" pitchFamily="2" charset="-122"/>
              </a:rPr>
              <a:t>  </a:t>
            </a:r>
            <a:r>
              <a:rPr lang="en-US" sz="2400" cap="all" dirty="0" err="1">
                <a:latin typeface="黑体" pitchFamily="2" charset="-122"/>
                <a:ea typeface="黑体" pitchFamily="2" charset="-122"/>
              </a:rPr>
              <a:t>mov</a:t>
            </a:r>
            <a:r>
              <a:rPr lang="en-US" sz="2400" cap="all" dirty="0">
                <a:latin typeface="黑体" pitchFamily="2" charset="-122"/>
                <a:ea typeface="黑体" pitchFamily="2" charset="-122"/>
              </a:rPr>
              <a:t>	AX</a:t>
            </a:r>
            <a:r>
              <a:rPr lang="zh-CN" altLang="en-US" sz="2400" cap="all" dirty="0">
                <a:latin typeface="黑体" pitchFamily="2" charset="-122"/>
              </a:rPr>
              <a:t>，</a:t>
            </a:r>
            <a:r>
              <a:rPr lang="en-US" sz="2400" cap="all" dirty="0">
                <a:latin typeface="黑体" pitchFamily="2" charset="-122"/>
                <a:ea typeface="黑体" pitchFamily="2" charset="-122"/>
              </a:rPr>
              <a:t>LOWWORD </a:t>
            </a:r>
            <a:r>
              <a:rPr lang="en-US" sz="2400" cap="all" dirty="0" err="1">
                <a:latin typeface="黑体" pitchFamily="2" charset="-122"/>
                <a:ea typeface="黑体" pitchFamily="2" charset="-122"/>
              </a:rPr>
              <a:t>dd_value</a:t>
            </a:r>
            <a:r>
              <a:rPr lang="en-US" sz="2400" cap="all" dirty="0">
                <a:latin typeface="黑体" pitchFamily="2" charset="-122"/>
                <a:ea typeface="黑体" pitchFamily="2" charset="-122"/>
              </a:rPr>
              <a:t>	</a:t>
            </a:r>
            <a:r>
              <a:rPr lang="zh-CN" altLang="en-US" sz="2400" cap="all" dirty="0">
                <a:latin typeface="黑体" pitchFamily="2" charset="-122"/>
              </a:rPr>
              <a:t>；等价于</a:t>
            </a:r>
            <a:r>
              <a:rPr lang="en-US" sz="2400" cap="all" dirty="0" err="1">
                <a:latin typeface="黑体" pitchFamily="2" charset="-122"/>
                <a:ea typeface="黑体" pitchFamily="2" charset="-122"/>
              </a:rPr>
              <a:t>mov</a:t>
            </a:r>
            <a:r>
              <a:rPr lang="en-US" sz="2400" cap="all" dirty="0">
                <a:latin typeface="黑体" pitchFamily="2" charset="-122"/>
                <a:ea typeface="黑体" pitchFamily="2" charset="-122"/>
              </a:rPr>
              <a:t>	ax</a:t>
            </a:r>
            <a:r>
              <a:rPr lang="zh-CN" altLang="en-US" sz="2400" cap="all" dirty="0">
                <a:latin typeface="黑体" pitchFamily="2" charset="-122"/>
              </a:rPr>
              <a:t>，</a:t>
            </a:r>
            <a:r>
              <a:rPr lang="en-US" sz="2400" cap="all" dirty="0">
                <a:latin typeface="黑体" pitchFamily="2" charset="-122"/>
                <a:ea typeface="黑体" pitchFamily="2" charset="-122"/>
              </a:rPr>
              <a:t>1234h</a:t>
            </a:r>
            <a:endParaRPr lang="zh-CN" altLang="en-US" sz="2400" dirty="0">
              <a:latin typeface="黑体" pitchFamily="2" charset="-122"/>
            </a:endParaRPr>
          </a:p>
          <a:p>
            <a:pPr>
              <a:defRPr/>
            </a:pPr>
            <a:endParaRPr lang="zh-CN" altLang="en-US" sz="2400" dirty="0">
              <a:latin typeface="黑体" pitchFamily="2" charset="-122"/>
            </a:endParaRPr>
          </a:p>
        </p:txBody>
      </p:sp>
    </p:spTree>
    <p:extLst>
      <p:ext uri="{BB962C8B-B14F-4D97-AF65-F5344CB8AC3E}">
        <p14:creationId xmlns:p14="http://schemas.microsoft.com/office/powerpoint/2010/main" val="3269206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727" name="Group 31"/>
          <p:cNvGraphicFramePr>
            <a:graphicFrameLocks noGrp="1"/>
          </p:cNvGraphicFramePr>
          <p:nvPr/>
        </p:nvGraphicFramePr>
        <p:xfrm>
          <a:off x="1701578" y="1197252"/>
          <a:ext cx="8715804" cy="4104638"/>
        </p:xfrm>
        <a:graphic>
          <a:graphicData uri="http://schemas.openxmlformats.org/drawingml/2006/table">
            <a:tbl>
              <a:tblPr/>
              <a:tblGrid>
                <a:gridCol w="1872095"/>
                <a:gridCol w="6843709"/>
              </a:tblGrid>
              <a:tr h="5366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 </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运算符类型</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rPr>
                        <a:t>                       </a:t>
                      </a:r>
                      <a:r>
                        <a:rPr kumimoji="1" lang="zh-CN" altLang="en-US" sz="2400" b="0" i="0" u="none" strike="noStrike" cap="none" normalizeH="0" baseline="0" smtClean="0">
                          <a:ln>
                            <a:noFill/>
                          </a:ln>
                          <a:solidFill>
                            <a:schemeClr val="tx1"/>
                          </a:solidFill>
                          <a:effectLst/>
                          <a:latin typeface="黑体" pitchFamily="2" charset="-122"/>
                          <a:ea typeface="黑体" pitchFamily="2" charset="-122"/>
                        </a:rPr>
                        <a:t>运算符号及说明</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7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 </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算术运算符</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（加） −（减） *（乘） </a:t>
                      </a: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（除） </a:t>
                      </a: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MOD</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（取余）</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66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rPr>
                        <a:t> </a:t>
                      </a:r>
                      <a:r>
                        <a:rPr kumimoji="1" lang="zh-CN" altLang="en-US" sz="2400" b="0" i="0" u="none" strike="noStrike" cap="none" normalizeH="0" baseline="0" smtClean="0">
                          <a:ln>
                            <a:noFill/>
                          </a:ln>
                          <a:solidFill>
                            <a:schemeClr val="tx1"/>
                          </a:solidFill>
                          <a:effectLst/>
                          <a:latin typeface="黑体" pitchFamily="2" charset="-122"/>
                          <a:ea typeface="黑体" pitchFamily="2" charset="-122"/>
                        </a:rPr>
                        <a:t>逻辑运算符</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AND</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（与） </a:t>
                      </a: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OR</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（或） </a:t>
                      </a: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XOR</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（异或）  </a:t>
                      </a: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NOT</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（非）</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51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rPr>
                        <a:t> </a:t>
                      </a:r>
                      <a:r>
                        <a:rPr kumimoji="1" lang="zh-CN" altLang="en-US" sz="2400" b="0" i="0" u="none" strike="noStrike" cap="none" normalizeH="0" baseline="0" smtClean="0">
                          <a:ln>
                            <a:noFill/>
                          </a:ln>
                          <a:solidFill>
                            <a:schemeClr val="tx1"/>
                          </a:solidFill>
                          <a:effectLst/>
                          <a:latin typeface="黑体" pitchFamily="2" charset="-122"/>
                          <a:ea typeface="黑体" pitchFamily="2" charset="-122"/>
                        </a:rPr>
                        <a:t>移位运算符</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SHL</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（逻辑左移）    </a:t>
                      </a: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SHR</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（逻辑右移）</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95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rPr>
                        <a:t> </a:t>
                      </a:r>
                      <a:r>
                        <a:rPr kumimoji="1" lang="zh-CN" altLang="en-US" sz="2400" b="0" i="0" u="none" strike="noStrike" cap="none" normalizeH="0" baseline="0" smtClean="0">
                          <a:ln>
                            <a:noFill/>
                          </a:ln>
                          <a:solidFill>
                            <a:schemeClr val="tx1"/>
                          </a:solidFill>
                          <a:effectLst/>
                          <a:latin typeface="黑体" pitchFamily="2" charset="-122"/>
                          <a:ea typeface="黑体" pitchFamily="2" charset="-122"/>
                        </a:rPr>
                        <a:t>关系运算符</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EQ</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（相等） </a:t>
                      </a: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NE</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（不相等） </a:t>
                      </a: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GT</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（大于） </a:t>
                      </a: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LT</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（小于） </a:t>
                      </a: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GE</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（大于等于） </a:t>
                      </a: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LE</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（小于等于）</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95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rPr>
                        <a:t> </a:t>
                      </a:r>
                      <a:r>
                        <a:rPr kumimoji="1" lang="zh-CN" altLang="en-US" sz="2400" b="0" i="0" u="none" strike="noStrike" cap="none" normalizeH="0" baseline="0" smtClean="0">
                          <a:ln>
                            <a:noFill/>
                          </a:ln>
                          <a:solidFill>
                            <a:schemeClr val="tx1"/>
                          </a:solidFill>
                          <a:effectLst/>
                          <a:latin typeface="黑体" pitchFamily="2" charset="-122"/>
                          <a:ea typeface="黑体" pitchFamily="2" charset="-122"/>
                        </a:rPr>
                        <a:t>高低运算符</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HIGH</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（高字节） </a:t>
                      </a: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LOW</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（低字节） </a:t>
                      </a: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HIGHWORD</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（高字） </a:t>
                      </a: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LOWWORD</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（低字）</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649" name="Rectangle 26"/>
          <p:cNvSpPr>
            <a:spLocks noChangeArrowheads="1"/>
          </p:cNvSpPr>
          <p:nvPr/>
        </p:nvSpPr>
        <p:spPr bwMode="auto">
          <a:xfrm>
            <a:off x="1522148" y="3858002"/>
            <a:ext cx="184774"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zh-CN" sz="1800">
              <a:latin typeface="Arial" panose="020B0604020202020204" pitchFamily="34" charset="0"/>
            </a:endParaRPr>
          </a:p>
        </p:txBody>
      </p:sp>
      <p:sp>
        <p:nvSpPr>
          <p:cNvPr id="4" name="矩形 3"/>
          <p:cNvSpPr/>
          <p:nvPr/>
        </p:nvSpPr>
        <p:spPr>
          <a:xfrm>
            <a:off x="1736511" y="643087"/>
            <a:ext cx="1261884" cy="523220"/>
          </a:xfrm>
          <a:prstGeom prst="rect">
            <a:avLst/>
          </a:prstGeom>
        </p:spPr>
        <p:txBody>
          <a:bodyPr wrap="none">
            <a:spAutoFit/>
          </a:bodyPr>
          <a:lstStyle/>
          <a:p>
            <a:pPr hangingPunct="0">
              <a:defRPr/>
            </a:pPr>
            <a:r>
              <a:rPr lang="zh-CN" altLang="en-US" sz="2800" dirty="0" smtClean="0">
                <a:latin typeface="黑体" panose="02010609060101010101" pitchFamily="49" charset="-122"/>
                <a:ea typeface="黑体" panose="02010609060101010101" pitchFamily="49" charset="-122"/>
              </a:rPr>
              <a:t>运算符</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6804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08107" y="609741"/>
            <a:ext cx="7774199" cy="609741"/>
          </a:xfrm>
        </p:spPr>
        <p:txBody>
          <a:bodyPr/>
          <a:lstStyle/>
          <a:p>
            <a:pPr algn="l" eaLnBrk="1" hangingPunct="1"/>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、运算符的优先级</a:t>
            </a:r>
          </a:p>
        </p:txBody>
      </p:sp>
      <p:graphicFrame>
        <p:nvGraphicFramePr>
          <p:cNvPr id="158764" name="Group 44"/>
          <p:cNvGraphicFramePr>
            <a:graphicFrameLocks noGrp="1"/>
          </p:cNvGraphicFramePr>
          <p:nvPr>
            <p:ph idx="1"/>
          </p:nvPr>
        </p:nvGraphicFramePr>
        <p:xfrm>
          <a:off x="1979454" y="1219483"/>
          <a:ext cx="8155287" cy="5039893"/>
        </p:xfrm>
        <a:graphic>
          <a:graphicData uri="http://schemas.openxmlformats.org/drawingml/2006/table">
            <a:tbl>
              <a:tblPr/>
              <a:tblGrid>
                <a:gridCol w="1633916"/>
                <a:gridCol w="6521371"/>
              </a:tblGrid>
              <a:tr h="45730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ea"/>
                          <a:ea typeface="+mn-ea"/>
                        </a:rPr>
                        <a:t> </a:t>
                      </a:r>
                      <a:r>
                        <a:rPr kumimoji="1" lang="zh-CN" altLang="en-US" sz="2400" b="0" i="0" u="none" strike="noStrike" cap="none" normalizeH="0" baseline="0" dirty="0" smtClean="0">
                          <a:ln>
                            <a:noFill/>
                          </a:ln>
                          <a:solidFill>
                            <a:schemeClr val="tx1"/>
                          </a:solidFill>
                          <a:effectLst/>
                          <a:latin typeface="+mn-ea"/>
                          <a:ea typeface="+mn-ea"/>
                        </a:rPr>
                        <a:t>优先级</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ea"/>
                          <a:ea typeface="+mn-ea"/>
                        </a:rPr>
                        <a:t>                    </a:t>
                      </a:r>
                      <a:r>
                        <a:rPr kumimoji="1" lang="zh-CN" altLang="en-US" sz="2400" b="0" i="0" u="none" strike="noStrike" cap="none" normalizeH="0" baseline="0" smtClean="0">
                          <a:ln>
                            <a:noFill/>
                          </a:ln>
                          <a:solidFill>
                            <a:schemeClr val="tx1"/>
                          </a:solidFill>
                          <a:effectLst/>
                          <a:latin typeface="+mn-ea"/>
                          <a:ea typeface="+mn-ea"/>
                        </a:rPr>
                        <a:t>运算符</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30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ea"/>
                          <a:ea typeface="+mn-ea"/>
                        </a:rPr>
                        <a:t>    1</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mn-ea"/>
                          <a:ea typeface="+mn-ea"/>
                        </a:rPr>
                        <a:t>（） </a:t>
                      </a:r>
                      <a:r>
                        <a:rPr kumimoji="1" lang="en-US" altLang="zh-CN" sz="2400" b="0" i="0" u="none" strike="noStrike" cap="none" normalizeH="0" baseline="0" dirty="0" smtClean="0">
                          <a:ln>
                            <a:noFill/>
                          </a:ln>
                          <a:solidFill>
                            <a:schemeClr val="tx1"/>
                          </a:solidFill>
                          <a:effectLst/>
                          <a:latin typeface="+mn-ea"/>
                          <a:ea typeface="+mn-ea"/>
                        </a:rPr>
                        <a:t>&lt;&gt;  [ ] · LENGTH  SIZE  WIDTH  MASK</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30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ea"/>
                          <a:ea typeface="+mn-ea"/>
                        </a:rPr>
                        <a:t>    2</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ea"/>
                          <a:ea typeface="+mn-ea"/>
                        </a:rPr>
                        <a:t>PTR  OFFSET  SEG   TYPE  THIS   </a:t>
                      </a:r>
                      <a:r>
                        <a:rPr kumimoji="1" lang="zh-CN" altLang="en-US" sz="2400" b="0" i="0" u="none" strike="noStrike" cap="none" normalizeH="0" baseline="0" dirty="0" smtClean="0">
                          <a:ln>
                            <a:noFill/>
                          </a:ln>
                          <a:solidFill>
                            <a:schemeClr val="tx1"/>
                          </a:solidFill>
                          <a:effectLst/>
                          <a:latin typeface="+mn-ea"/>
                          <a:ea typeface="+mn-ea"/>
                        </a:rPr>
                        <a:t>：</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30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ea"/>
                          <a:ea typeface="+mn-ea"/>
                        </a:rPr>
                        <a:t>    3</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ea"/>
                          <a:ea typeface="+mn-ea"/>
                        </a:rPr>
                        <a:t>HIGH  LOW</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30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ea"/>
                          <a:ea typeface="+mn-ea"/>
                        </a:rPr>
                        <a:t>    4</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ea"/>
                          <a:ea typeface="+mn-ea"/>
                        </a:rPr>
                        <a:t>*  /   MOD  SHL   SHR</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83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ea"/>
                          <a:ea typeface="+mn-ea"/>
                        </a:rPr>
                        <a:t>    5</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ea"/>
                          <a:ea typeface="+mn-ea"/>
                        </a:rPr>
                        <a:t>+   −</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30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ea"/>
                          <a:ea typeface="+mn-ea"/>
                        </a:rPr>
                        <a:t>    6</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ea"/>
                          <a:ea typeface="+mn-ea"/>
                        </a:rPr>
                        <a:t>EQ   NE   GT  LT  GE  LE</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30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ea"/>
                          <a:ea typeface="+mn-ea"/>
                        </a:rPr>
                        <a:t>    7</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ea"/>
                          <a:ea typeface="+mn-ea"/>
                        </a:rPr>
                        <a:t>NOT</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30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ea"/>
                          <a:ea typeface="+mn-ea"/>
                        </a:rPr>
                        <a:t>    8</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ea"/>
                          <a:ea typeface="+mn-ea"/>
                        </a:rPr>
                        <a:t>AND</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30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ea"/>
                          <a:ea typeface="+mn-ea"/>
                        </a:rPr>
                        <a:t>    9</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ea"/>
                          <a:ea typeface="+mn-ea"/>
                        </a:rPr>
                        <a:t>OR  XOR</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30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ea"/>
                          <a:ea typeface="+mn-ea"/>
                        </a:rPr>
                        <a:t>   10</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ea"/>
                          <a:ea typeface="+mn-ea"/>
                        </a:rPr>
                        <a:t>SHORT</a:t>
                      </a: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0748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2062023" y="908261"/>
            <a:ext cx="8137821" cy="5185975"/>
          </a:xfrm>
        </p:spPr>
        <p:txBody>
          <a:bodyPr/>
          <a:lstStyle/>
          <a:p>
            <a:pPr marL="0" indent="0">
              <a:lnSpc>
                <a:spcPct val="90000"/>
              </a:lnSpc>
              <a:buNone/>
            </a:pPr>
            <a:r>
              <a:rPr lang="en-US" altLang="zh-CN" smtClean="0">
                <a:solidFill>
                  <a:schemeClr val="tx1"/>
                </a:solidFill>
                <a:latin typeface="黑体" panose="02010609060101010101" pitchFamily="49" charset="-122"/>
              </a:rPr>
              <a:t>  </a:t>
            </a:r>
            <a:r>
              <a:rPr lang="en-US" altLang="zh-CN" sz="2400">
                <a:latin typeface="黑体" panose="02010609060101010101" pitchFamily="49" charset="-122"/>
              </a:rPr>
              <a:t>TYPE</a:t>
            </a:r>
            <a:r>
              <a:rPr lang="zh-CN" altLang="en-US" sz="2400">
                <a:latin typeface="黑体" panose="02010609060101010101" pitchFamily="49" charset="-122"/>
              </a:rPr>
              <a:t>运算符用来取存储器的单元类型</a:t>
            </a:r>
            <a:r>
              <a:rPr lang="en-US" altLang="zh-CN" sz="2400">
                <a:latin typeface="黑体" panose="02010609060101010101" pitchFamily="49" charset="-122"/>
              </a:rPr>
              <a:t>,</a:t>
            </a:r>
            <a:r>
              <a:rPr lang="zh-CN" altLang="en-US" sz="2400">
                <a:latin typeface="黑体" panose="02010609060101010101" pitchFamily="49" charset="-122"/>
              </a:rPr>
              <a:t>各单元类型对应值如下：</a:t>
            </a:r>
          </a:p>
          <a:p>
            <a:pPr marL="0" indent="0">
              <a:lnSpc>
                <a:spcPct val="90000"/>
              </a:lnSpc>
              <a:buNone/>
            </a:pPr>
            <a:r>
              <a:rPr lang="zh-CN" altLang="en-US" sz="2400">
                <a:latin typeface="黑体" panose="02010609060101010101" pitchFamily="49" charset="-122"/>
              </a:rPr>
              <a:t>  存储器单元类型          对应值</a:t>
            </a:r>
          </a:p>
          <a:p>
            <a:pPr marL="0" indent="0">
              <a:lnSpc>
                <a:spcPct val="90000"/>
              </a:lnSpc>
              <a:buNone/>
            </a:pPr>
            <a:r>
              <a:rPr lang="zh-CN" altLang="en-US" sz="2400">
                <a:latin typeface="黑体" panose="02010609060101010101" pitchFamily="49" charset="-122"/>
              </a:rPr>
              <a:t>      </a:t>
            </a:r>
            <a:r>
              <a:rPr lang="en-US" altLang="zh-CN" sz="2400">
                <a:latin typeface="黑体" panose="02010609060101010101" pitchFamily="49" charset="-122"/>
              </a:rPr>
              <a:t>DB(</a:t>
            </a:r>
            <a:r>
              <a:rPr lang="zh-CN" altLang="en-US" sz="2400">
                <a:latin typeface="黑体" panose="02010609060101010101" pitchFamily="49" charset="-122"/>
              </a:rPr>
              <a:t>字节</a:t>
            </a:r>
            <a:r>
              <a:rPr lang="en-US" altLang="zh-CN" sz="2400">
                <a:latin typeface="黑体" panose="02010609060101010101" pitchFamily="49" charset="-122"/>
              </a:rPr>
              <a:t>)               1</a:t>
            </a:r>
            <a:endParaRPr lang="zh-CN" altLang="zh-CN" sz="2400">
              <a:latin typeface="黑体" panose="02010609060101010101" pitchFamily="49" charset="-122"/>
            </a:endParaRPr>
          </a:p>
          <a:p>
            <a:pPr marL="0" indent="0">
              <a:lnSpc>
                <a:spcPct val="90000"/>
              </a:lnSpc>
              <a:buNone/>
            </a:pPr>
            <a:r>
              <a:rPr lang="en-US" altLang="zh-CN" sz="2400">
                <a:latin typeface="黑体" panose="02010609060101010101" pitchFamily="49" charset="-122"/>
              </a:rPr>
              <a:t>      DW(</a:t>
            </a:r>
            <a:r>
              <a:rPr lang="zh-CN" altLang="en-US" sz="2400">
                <a:latin typeface="黑体" panose="02010609060101010101" pitchFamily="49" charset="-122"/>
              </a:rPr>
              <a:t>字</a:t>
            </a:r>
            <a:r>
              <a:rPr lang="en-US" altLang="zh-CN" sz="2400">
                <a:latin typeface="黑体" panose="02010609060101010101" pitchFamily="49" charset="-122"/>
              </a:rPr>
              <a:t>)</a:t>
            </a:r>
            <a:r>
              <a:rPr lang="zh-CN" altLang="zh-CN" sz="2400">
                <a:latin typeface="黑体" panose="02010609060101010101" pitchFamily="49" charset="-122"/>
              </a:rPr>
              <a:t>           </a:t>
            </a:r>
            <a:r>
              <a:rPr lang="en-US" altLang="zh-CN" sz="2400">
                <a:latin typeface="黑体" panose="02010609060101010101" pitchFamily="49" charset="-122"/>
              </a:rPr>
              <a:t>      </a:t>
            </a:r>
            <a:r>
              <a:rPr lang="zh-CN" altLang="zh-CN" sz="2400">
                <a:latin typeface="黑体" panose="02010609060101010101" pitchFamily="49" charset="-122"/>
              </a:rPr>
              <a:t>2</a:t>
            </a:r>
          </a:p>
          <a:p>
            <a:pPr marL="0" indent="0">
              <a:lnSpc>
                <a:spcPct val="90000"/>
              </a:lnSpc>
              <a:buNone/>
            </a:pPr>
            <a:r>
              <a:rPr lang="en-US" altLang="zh-CN" sz="2400">
                <a:latin typeface="黑体" panose="02010609060101010101" pitchFamily="49" charset="-122"/>
              </a:rPr>
              <a:t>      DD(</a:t>
            </a:r>
            <a:r>
              <a:rPr lang="zh-CN" altLang="en-US" sz="2400">
                <a:latin typeface="黑体" panose="02010609060101010101" pitchFamily="49" charset="-122"/>
              </a:rPr>
              <a:t>双字</a:t>
            </a:r>
            <a:r>
              <a:rPr lang="en-US" altLang="zh-CN" sz="2400">
                <a:latin typeface="黑体" panose="02010609060101010101" pitchFamily="49" charset="-122"/>
              </a:rPr>
              <a:t>)               4</a:t>
            </a:r>
            <a:endParaRPr lang="zh-CN" altLang="zh-CN" sz="2400">
              <a:latin typeface="黑体" panose="02010609060101010101" pitchFamily="49" charset="-122"/>
            </a:endParaRPr>
          </a:p>
          <a:p>
            <a:pPr marL="0" indent="0">
              <a:lnSpc>
                <a:spcPct val="90000"/>
              </a:lnSpc>
              <a:buNone/>
            </a:pPr>
            <a:r>
              <a:rPr lang="en-US" altLang="zh-CN" sz="2400">
                <a:latin typeface="黑体" panose="02010609060101010101" pitchFamily="49" charset="-122"/>
              </a:rPr>
              <a:t>      NEAR                   -1</a:t>
            </a:r>
          </a:p>
          <a:p>
            <a:pPr marL="0" indent="0">
              <a:lnSpc>
                <a:spcPct val="90000"/>
              </a:lnSpc>
              <a:buNone/>
            </a:pPr>
            <a:r>
              <a:rPr lang="en-US" altLang="zh-CN" sz="2400">
                <a:latin typeface="黑体" panose="02010609060101010101" pitchFamily="49" charset="-122"/>
              </a:rPr>
              <a:t>      FAR                    -2</a:t>
            </a:r>
          </a:p>
          <a:p>
            <a:pPr marL="0" indent="0">
              <a:lnSpc>
                <a:spcPct val="90000"/>
              </a:lnSpc>
              <a:buNone/>
            </a:pPr>
            <a:endParaRPr lang="en-US" altLang="zh-CN" sz="2400">
              <a:latin typeface="黑体" panose="02010609060101010101" pitchFamily="49" charset="-122"/>
            </a:endParaRPr>
          </a:p>
          <a:p>
            <a:pPr marL="0" indent="0">
              <a:lnSpc>
                <a:spcPct val="90000"/>
              </a:lnSpc>
              <a:buNone/>
            </a:pPr>
            <a:r>
              <a:rPr lang="zh-CN" altLang="en-US" sz="2400">
                <a:latin typeface="黑体" panose="02010609060101010101" pitchFamily="49" charset="-122"/>
              </a:rPr>
              <a:t>若</a:t>
            </a:r>
            <a:r>
              <a:rPr lang="en-US" altLang="zh-CN" sz="2400">
                <a:latin typeface="黑体" panose="02010609060101010101" pitchFamily="49" charset="-122"/>
              </a:rPr>
              <a:t>BUFFER1</a:t>
            </a:r>
            <a:r>
              <a:rPr lang="zh-CN" altLang="en-US" sz="2400">
                <a:latin typeface="黑体" panose="02010609060101010101" pitchFamily="49" charset="-122"/>
              </a:rPr>
              <a:t>存储区是用如下伪指令定义的：</a:t>
            </a:r>
          </a:p>
          <a:p>
            <a:pPr marL="0" indent="0">
              <a:lnSpc>
                <a:spcPct val="90000"/>
              </a:lnSpc>
              <a:buNone/>
            </a:pPr>
            <a:r>
              <a:rPr lang="zh-CN" altLang="en-US" sz="2400">
                <a:latin typeface="黑体" panose="02010609060101010101" pitchFamily="49" charset="-122"/>
              </a:rPr>
              <a:t>	</a:t>
            </a:r>
            <a:r>
              <a:rPr lang="en-US" altLang="zh-CN" sz="2400">
                <a:latin typeface="黑体" panose="02010609060101010101" pitchFamily="49" charset="-122"/>
              </a:rPr>
              <a:t>BUFFER1	 DB	100 DUP(?)</a:t>
            </a:r>
          </a:p>
          <a:p>
            <a:pPr marL="0" indent="0" algn="just">
              <a:lnSpc>
                <a:spcPct val="90000"/>
              </a:lnSpc>
              <a:buNone/>
            </a:pPr>
            <a:r>
              <a:rPr lang="zh-CN" altLang="en-US" sz="2400">
                <a:latin typeface="黑体" panose="02010609060101010101" pitchFamily="49" charset="-122"/>
              </a:rPr>
              <a:t>则 </a:t>
            </a:r>
            <a:r>
              <a:rPr lang="en-US" altLang="zh-CN" sz="2400">
                <a:latin typeface="黑体" panose="02010609060101010101" pitchFamily="49" charset="-122"/>
              </a:rPr>
              <a:t>TYPE	BUFFER1</a:t>
            </a:r>
            <a:r>
              <a:rPr lang="zh-CN" altLang="en-US" sz="2400">
                <a:latin typeface="黑体" panose="02010609060101010101" pitchFamily="49" charset="-122"/>
              </a:rPr>
              <a:t>等于</a:t>
            </a:r>
            <a:r>
              <a:rPr lang="en-US" altLang="zh-CN" sz="2400">
                <a:latin typeface="黑体" panose="02010609060101010101" pitchFamily="49" charset="-122"/>
              </a:rPr>
              <a:t>1</a:t>
            </a:r>
          </a:p>
        </p:txBody>
      </p:sp>
      <p:sp>
        <p:nvSpPr>
          <p:cNvPr id="29699" name="Line 3"/>
          <p:cNvSpPr>
            <a:spLocks noChangeShapeType="1"/>
          </p:cNvSpPr>
          <p:nvPr/>
        </p:nvSpPr>
        <p:spPr bwMode="auto">
          <a:xfrm>
            <a:off x="6023752" y="2061052"/>
            <a:ext cx="0" cy="213409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0" name="Line 4"/>
          <p:cNvSpPr>
            <a:spLocks noChangeShapeType="1"/>
          </p:cNvSpPr>
          <p:nvPr/>
        </p:nvSpPr>
        <p:spPr bwMode="auto">
          <a:xfrm>
            <a:off x="2638419" y="2492952"/>
            <a:ext cx="693580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1" name="Line 5"/>
          <p:cNvSpPr>
            <a:spLocks noChangeShapeType="1"/>
          </p:cNvSpPr>
          <p:nvPr/>
        </p:nvSpPr>
        <p:spPr bwMode="auto">
          <a:xfrm>
            <a:off x="2565377" y="2924852"/>
            <a:ext cx="701202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2" name="Line 6"/>
          <p:cNvSpPr>
            <a:spLocks noChangeShapeType="1"/>
          </p:cNvSpPr>
          <p:nvPr/>
        </p:nvSpPr>
        <p:spPr bwMode="auto">
          <a:xfrm>
            <a:off x="2565377" y="3358340"/>
            <a:ext cx="701202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3" name="Line 7"/>
          <p:cNvSpPr>
            <a:spLocks noChangeShapeType="1"/>
          </p:cNvSpPr>
          <p:nvPr/>
        </p:nvSpPr>
        <p:spPr bwMode="auto">
          <a:xfrm>
            <a:off x="2565377" y="3790240"/>
            <a:ext cx="701202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4" name="Line 8"/>
          <p:cNvSpPr>
            <a:spLocks noChangeShapeType="1"/>
          </p:cNvSpPr>
          <p:nvPr/>
        </p:nvSpPr>
        <p:spPr bwMode="auto">
          <a:xfrm>
            <a:off x="2565377" y="4293594"/>
            <a:ext cx="701202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617404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4294967295"/>
          </p:nvPr>
        </p:nvSpPr>
        <p:spPr>
          <a:xfrm>
            <a:off x="1917527" y="1125799"/>
            <a:ext cx="8369649" cy="4033183"/>
          </a:xfrm>
          <a:prstGeom prst="rect">
            <a:avLst/>
          </a:prstGeom>
        </p:spPr>
        <p:txBody>
          <a:bodyPr/>
          <a:lstStyle/>
          <a:p>
            <a:pPr marL="0" indent="0">
              <a:lnSpc>
                <a:spcPct val="120000"/>
              </a:lnSpc>
              <a:buNone/>
            </a:pPr>
            <a:r>
              <a:rPr lang="en-US" altLang="zh-CN" sz="2400">
                <a:latin typeface="黑体" panose="02010609060101010101" pitchFamily="49" charset="-122"/>
              </a:rPr>
              <a:t>LENGTH</a:t>
            </a:r>
            <a:r>
              <a:rPr lang="zh-CN" altLang="en-US" sz="2400">
                <a:latin typeface="黑体" panose="02010609060101010101" pitchFamily="49" charset="-122"/>
              </a:rPr>
              <a:t>运算符用来计算一个存储区的单元</a:t>
            </a:r>
            <a:r>
              <a:rPr lang="en-US" altLang="zh-CN" sz="2400">
                <a:latin typeface="黑体" panose="02010609060101010101" pitchFamily="49" charset="-122"/>
              </a:rPr>
              <a:t>(</a:t>
            </a:r>
            <a:r>
              <a:rPr lang="zh-CN" altLang="en-US" sz="2400">
                <a:latin typeface="黑体" panose="02010609060101010101" pitchFamily="49" charset="-122"/>
              </a:rPr>
              <a:t>单元可以是字节</a:t>
            </a:r>
            <a:r>
              <a:rPr lang="en-US" altLang="zh-CN" sz="2400">
                <a:latin typeface="黑体" panose="02010609060101010101" pitchFamily="49" charset="-122"/>
              </a:rPr>
              <a:t>,</a:t>
            </a:r>
            <a:r>
              <a:rPr lang="zh-CN" altLang="en-US" sz="2400">
                <a:latin typeface="黑体" panose="02010609060101010101" pitchFamily="49" charset="-122"/>
              </a:rPr>
              <a:t>字或双字</a:t>
            </a:r>
            <a:r>
              <a:rPr lang="en-US" altLang="zh-CN" sz="2400">
                <a:latin typeface="黑体" panose="02010609060101010101" pitchFamily="49" charset="-122"/>
              </a:rPr>
              <a:t>)</a:t>
            </a:r>
            <a:r>
              <a:rPr lang="zh-CN" altLang="en-US" sz="2400">
                <a:latin typeface="黑体" panose="02010609060101010101" pitchFamily="49" charset="-122"/>
              </a:rPr>
              <a:t>的数目。</a:t>
            </a:r>
          </a:p>
          <a:p>
            <a:pPr marL="0" indent="0">
              <a:lnSpc>
                <a:spcPct val="120000"/>
              </a:lnSpc>
              <a:buNone/>
            </a:pPr>
            <a:r>
              <a:rPr lang="zh-CN" altLang="en-US" sz="2400">
                <a:latin typeface="黑体" panose="02010609060101010101" pitchFamily="49" charset="-122"/>
              </a:rPr>
              <a:t> 注意</a:t>
            </a:r>
            <a:r>
              <a:rPr lang="en-US" altLang="zh-CN" sz="2400">
                <a:latin typeface="黑体" panose="02010609060101010101" pitchFamily="49" charset="-122"/>
              </a:rPr>
              <a:t>:LENGTH</a:t>
            </a:r>
            <a:r>
              <a:rPr lang="zh-CN" altLang="en-US" sz="2400">
                <a:latin typeface="黑体" panose="02010609060101010101" pitchFamily="49" charset="-122"/>
              </a:rPr>
              <a:t>返回的存储区必须用复制操作符</a:t>
            </a:r>
            <a:r>
              <a:rPr lang="en-US" altLang="zh-CN" sz="2400">
                <a:latin typeface="黑体" panose="02010609060101010101" pitchFamily="49" charset="-122"/>
              </a:rPr>
              <a:t>DUP( )</a:t>
            </a:r>
            <a:r>
              <a:rPr lang="zh-CN" altLang="en-US" sz="2400">
                <a:latin typeface="黑体" panose="02010609060101010101" pitchFamily="49" charset="-122"/>
              </a:rPr>
              <a:t>来定义</a:t>
            </a:r>
            <a:r>
              <a:rPr lang="en-US" altLang="zh-CN" sz="2400">
                <a:latin typeface="黑体" panose="02010609060101010101" pitchFamily="49" charset="-122"/>
              </a:rPr>
              <a:t>,</a:t>
            </a:r>
            <a:r>
              <a:rPr lang="zh-CN" altLang="en-US" sz="2400">
                <a:latin typeface="黑体" panose="02010609060101010101" pitchFamily="49" charset="-122"/>
              </a:rPr>
              <a:t>否则返回值为</a:t>
            </a:r>
            <a:r>
              <a:rPr lang="en-US" altLang="zh-CN" sz="2400">
                <a:latin typeface="黑体" panose="02010609060101010101" pitchFamily="49" charset="-122"/>
              </a:rPr>
              <a:t>1</a:t>
            </a:r>
            <a:r>
              <a:rPr lang="zh-CN" altLang="en-US" sz="2400">
                <a:latin typeface="黑体" panose="02010609060101010101" pitchFamily="49" charset="-122"/>
              </a:rPr>
              <a:t>。        </a:t>
            </a:r>
          </a:p>
          <a:p>
            <a:pPr marL="0" indent="0">
              <a:lnSpc>
                <a:spcPct val="120000"/>
              </a:lnSpc>
              <a:buNone/>
            </a:pPr>
            <a:r>
              <a:rPr lang="zh-CN" altLang="en-US" sz="2400">
                <a:latin typeface="黑体" panose="02010609060101010101" pitchFamily="49" charset="-122"/>
              </a:rPr>
              <a:t>例：                                      </a:t>
            </a:r>
          </a:p>
          <a:p>
            <a:pPr marL="0" indent="0">
              <a:lnSpc>
                <a:spcPct val="120000"/>
              </a:lnSpc>
              <a:buNone/>
            </a:pPr>
            <a:r>
              <a:rPr lang="zh-CN" altLang="en-US" sz="2400">
                <a:latin typeface="黑体" panose="02010609060101010101" pitchFamily="49" charset="-122"/>
              </a:rPr>
              <a:t>  若</a:t>
            </a:r>
            <a:r>
              <a:rPr lang="en-US" altLang="zh-CN" sz="2400">
                <a:latin typeface="黑体" panose="02010609060101010101" pitchFamily="49" charset="-122"/>
              </a:rPr>
              <a:t>FEES</a:t>
            </a:r>
            <a:r>
              <a:rPr lang="zh-CN" altLang="en-US" sz="2400">
                <a:latin typeface="黑体" panose="02010609060101010101" pitchFamily="49" charset="-122"/>
              </a:rPr>
              <a:t>被定义为：</a:t>
            </a:r>
            <a:r>
              <a:rPr lang="en-US" altLang="zh-CN" sz="2400">
                <a:latin typeface="黑体" panose="02010609060101010101" pitchFamily="49" charset="-122"/>
              </a:rPr>
              <a:t>FEES	 DW	4,5,6</a:t>
            </a:r>
          </a:p>
          <a:p>
            <a:pPr marL="0" indent="0">
              <a:lnSpc>
                <a:spcPct val="120000"/>
              </a:lnSpc>
              <a:buNone/>
            </a:pPr>
            <a:r>
              <a:rPr lang="en-US" altLang="zh-CN" sz="2400">
                <a:latin typeface="黑体" panose="02010609060101010101" pitchFamily="49" charset="-122"/>
              </a:rPr>
              <a:t>  </a:t>
            </a:r>
            <a:r>
              <a:rPr lang="zh-CN" altLang="en-US" sz="2400">
                <a:latin typeface="黑体" panose="02010609060101010101" pitchFamily="49" charset="-122"/>
              </a:rPr>
              <a:t>则 </a:t>
            </a:r>
            <a:r>
              <a:rPr lang="en-US" altLang="zh-CN" sz="2400">
                <a:latin typeface="黑体" panose="02010609060101010101" pitchFamily="49" charset="-122"/>
              </a:rPr>
              <a:t>MOV	 CX,LENGTH FEES</a:t>
            </a:r>
          </a:p>
          <a:p>
            <a:pPr marL="0" indent="0">
              <a:lnSpc>
                <a:spcPct val="120000"/>
              </a:lnSpc>
              <a:buNone/>
            </a:pPr>
            <a:r>
              <a:rPr lang="en-US" altLang="zh-CN" sz="2400">
                <a:latin typeface="黑体" panose="02010609060101010101" pitchFamily="49" charset="-122"/>
              </a:rPr>
              <a:t>  </a:t>
            </a:r>
            <a:r>
              <a:rPr lang="zh-CN" altLang="en-US" sz="2400">
                <a:latin typeface="黑体" panose="02010609060101010101" pitchFamily="49" charset="-122"/>
              </a:rPr>
              <a:t>汇编后</a:t>
            </a:r>
            <a:r>
              <a:rPr lang="en-US" altLang="zh-CN" sz="2400">
                <a:latin typeface="黑体" panose="02010609060101010101" pitchFamily="49" charset="-122"/>
              </a:rPr>
              <a:t>,MOV	CX,1</a:t>
            </a:r>
          </a:p>
        </p:txBody>
      </p:sp>
    </p:spTree>
    <p:extLst>
      <p:ext uri="{BB962C8B-B14F-4D97-AF65-F5344CB8AC3E}">
        <p14:creationId xmlns:p14="http://schemas.microsoft.com/office/powerpoint/2010/main" val="3917361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1990569" y="1125799"/>
            <a:ext cx="8372825" cy="4968437"/>
          </a:xfrm>
        </p:spPr>
        <p:txBody>
          <a:bodyPr/>
          <a:lstStyle/>
          <a:p>
            <a:pPr marL="0" indent="0">
              <a:lnSpc>
                <a:spcPct val="115000"/>
              </a:lnSpc>
              <a:buNone/>
            </a:pPr>
            <a:r>
              <a:rPr lang="en-US" altLang="zh-CN" sz="2400">
                <a:latin typeface="黑体" panose="02010609060101010101" pitchFamily="49" charset="-122"/>
              </a:rPr>
              <a:t>SIZE</a:t>
            </a:r>
            <a:r>
              <a:rPr lang="zh-CN" altLang="en-US" sz="2400">
                <a:latin typeface="黑体" panose="02010609060101010101" pitchFamily="49" charset="-122"/>
              </a:rPr>
              <a:t>运算符用来计算一个存储区的字节总数。</a:t>
            </a:r>
          </a:p>
          <a:p>
            <a:pPr marL="0" indent="0">
              <a:lnSpc>
                <a:spcPct val="115000"/>
              </a:lnSpc>
              <a:buNone/>
            </a:pPr>
            <a:r>
              <a:rPr lang="zh-CN" altLang="en-US" sz="2400">
                <a:latin typeface="黑体" panose="02010609060101010101" pitchFamily="49" charset="-122"/>
              </a:rPr>
              <a:t>例：</a:t>
            </a:r>
          </a:p>
          <a:p>
            <a:pPr marL="0" indent="0">
              <a:lnSpc>
                <a:spcPct val="115000"/>
              </a:lnSpc>
              <a:buNone/>
            </a:pPr>
            <a:r>
              <a:rPr lang="zh-CN" altLang="en-US" sz="2400">
                <a:latin typeface="黑体" panose="02010609060101010101" pitchFamily="49" charset="-122"/>
              </a:rPr>
              <a:t> 若</a:t>
            </a:r>
            <a:r>
              <a:rPr lang="en-US" altLang="zh-CN" sz="2400">
                <a:latin typeface="黑体" panose="02010609060101010101" pitchFamily="49" charset="-122"/>
              </a:rPr>
              <a:t>BUFFER2</a:t>
            </a:r>
            <a:r>
              <a:rPr lang="zh-CN" altLang="en-US" sz="2400">
                <a:latin typeface="黑体" panose="02010609060101010101" pitchFamily="49" charset="-122"/>
              </a:rPr>
              <a:t>存储区是用如下伪指令定义的：  </a:t>
            </a:r>
          </a:p>
          <a:p>
            <a:pPr marL="0" indent="0">
              <a:lnSpc>
                <a:spcPct val="115000"/>
              </a:lnSpc>
              <a:buNone/>
            </a:pPr>
            <a:r>
              <a:rPr lang="zh-CN" altLang="en-US" sz="2400">
                <a:latin typeface="黑体" panose="02010609060101010101" pitchFamily="49" charset="-122"/>
              </a:rPr>
              <a:t>  </a:t>
            </a:r>
            <a:r>
              <a:rPr lang="en-US" altLang="zh-CN" sz="2400">
                <a:latin typeface="黑体" panose="02010609060101010101" pitchFamily="49" charset="-122"/>
              </a:rPr>
              <a:t>BUFFER2  DW	200 DUP(0)</a:t>
            </a:r>
          </a:p>
          <a:p>
            <a:pPr marL="0" indent="0">
              <a:lnSpc>
                <a:spcPct val="115000"/>
              </a:lnSpc>
              <a:buNone/>
            </a:pPr>
            <a:r>
              <a:rPr lang="en-US" altLang="zh-CN" sz="2400">
                <a:latin typeface="黑体" panose="02010609060101010101" pitchFamily="49" charset="-122"/>
              </a:rPr>
              <a:t> </a:t>
            </a:r>
            <a:r>
              <a:rPr lang="zh-CN" altLang="en-US" sz="2400">
                <a:latin typeface="黑体" panose="02010609060101010101" pitchFamily="49" charset="-122"/>
              </a:rPr>
              <a:t>则：</a:t>
            </a:r>
          </a:p>
          <a:p>
            <a:pPr marL="0" indent="0">
              <a:lnSpc>
                <a:spcPct val="115000"/>
              </a:lnSpc>
              <a:buNone/>
            </a:pPr>
            <a:r>
              <a:rPr lang="zh-CN" altLang="en-US" sz="2400">
                <a:latin typeface="黑体" panose="02010609060101010101" pitchFamily="49" charset="-122"/>
              </a:rPr>
              <a:t>  </a:t>
            </a:r>
            <a:r>
              <a:rPr lang="en-US" altLang="zh-CN" sz="2400">
                <a:latin typeface="黑体" panose="02010609060101010101" pitchFamily="49" charset="-122"/>
              </a:rPr>
              <a:t>TYPE	BUFFER2		</a:t>
            </a:r>
            <a:r>
              <a:rPr lang="zh-CN" altLang="en-US" sz="2400">
                <a:latin typeface="黑体" panose="02010609060101010101" pitchFamily="49" charset="-122"/>
              </a:rPr>
              <a:t>等于</a:t>
            </a:r>
            <a:r>
              <a:rPr lang="en-US" altLang="zh-CN" sz="2400">
                <a:latin typeface="黑体" panose="02010609060101010101" pitchFamily="49" charset="-122"/>
              </a:rPr>
              <a:t>2</a:t>
            </a:r>
          </a:p>
          <a:p>
            <a:pPr marL="0" indent="0">
              <a:lnSpc>
                <a:spcPct val="115000"/>
              </a:lnSpc>
              <a:buNone/>
            </a:pPr>
            <a:r>
              <a:rPr lang="en-US" altLang="zh-CN" sz="2400">
                <a:latin typeface="黑体" panose="02010609060101010101" pitchFamily="49" charset="-122"/>
              </a:rPr>
              <a:t>  LENGTH	BUFFER2		</a:t>
            </a:r>
            <a:r>
              <a:rPr lang="zh-CN" altLang="en-US" sz="2400">
                <a:latin typeface="黑体" panose="02010609060101010101" pitchFamily="49" charset="-122"/>
              </a:rPr>
              <a:t>等于</a:t>
            </a:r>
            <a:r>
              <a:rPr lang="en-US" altLang="zh-CN" sz="2400">
                <a:latin typeface="黑体" panose="02010609060101010101" pitchFamily="49" charset="-122"/>
              </a:rPr>
              <a:t>200</a:t>
            </a:r>
          </a:p>
          <a:p>
            <a:pPr marL="0" indent="0" algn="just">
              <a:lnSpc>
                <a:spcPct val="115000"/>
              </a:lnSpc>
              <a:buNone/>
            </a:pPr>
            <a:r>
              <a:rPr lang="en-US" altLang="zh-CN" sz="2400">
                <a:latin typeface="黑体" panose="02010609060101010101" pitchFamily="49" charset="-122"/>
              </a:rPr>
              <a:t>  SIZE	BUFFER2		</a:t>
            </a:r>
            <a:r>
              <a:rPr lang="zh-CN" altLang="en-US" sz="2400">
                <a:latin typeface="黑体" panose="02010609060101010101" pitchFamily="49" charset="-122"/>
              </a:rPr>
              <a:t>等于</a:t>
            </a:r>
            <a:r>
              <a:rPr lang="en-US" altLang="zh-CN" sz="2400">
                <a:latin typeface="黑体" panose="02010609060101010101" pitchFamily="49" charset="-122"/>
              </a:rPr>
              <a:t>400</a:t>
            </a:r>
          </a:p>
        </p:txBody>
      </p:sp>
    </p:spTree>
    <p:extLst>
      <p:ext uri="{BB962C8B-B14F-4D97-AF65-F5344CB8AC3E}">
        <p14:creationId xmlns:p14="http://schemas.microsoft.com/office/powerpoint/2010/main" val="1706232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4294967295"/>
          </p:nvPr>
        </p:nvSpPr>
        <p:spPr>
          <a:xfrm>
            <a:off x="1990570" y="836808"/>
            <a:ext cx="8449042" cy="5260604"/>
          </a:xfrm>
          <a:prstGeom prst="rect">
            <a:avLst/>
          </a:prstGeom>
        </p:spPr>
        <p:txBody>
          <a:bodyPr/>
          <a:lstStyle/>
          <a:p>
            <a:pPr marL="0" indent="0">
              <a:buNone/>
            </a:pPr>
            <a:r>
              <a:rPr lang="en-US" altLang="zh-CN" sz="2400" dirty="0" smtClean="0">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合成运算符</a:t>
            </a:r>
          </a:p>
          <a:p>
            <a:pPr marL="0" indent="0">
              <a:lnSpc>
                <a:spcPct val="115000"/>
              </a:lnSpc>
              <a:buNone/>
            </a:pPr>
            <a:r>
              <a:rPr lang="zh-CN" altLang="en-US" sz="2400" dirty="0">
                <a:latin typeface="黑体" panose="02010609060101010101" pitchFamily="49" charset="-122"/>
                <a:ea typeface="黑体" panose="02010609060101010101" pitchFamily="49" charset="-122"/>
              </a:rPr>
              <a:t>用来建立或临时改变变量或标号的类型或存储器操作的存储单元类型。包括：</a:t>
            </a:r>
            <a:r>
              <a:rPr lang="en-US" altLang="zh-CN" sz="2400" dirty="0">
                <a:latin typeface="黑体" panose="02010609060101010101" pitchFamily="49" charset="-122"/>
                <a:ea typeface="黑体" panose="02010609060101010101" pitchFamily="49" charset="-122"/>
              </a:rPr>
              <a:t>PTR</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THIS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SHORT</a:t>
            </a:r>
            <a:r>
              <a:rPr lang="zh-CN" altLang="en-US" sz="2400" dirty="0">
                <a:latin typeface="黑体" panose="02010609060101010101" pitchFamily="49" charset="-122"/>
                <a:ea typeface="黑体" panose="02010609060101010101" pitchFamily="49" charset="-122"/>
              </a:rPr>
              <a:t>。</a:t>
            </a:r>
          </a:p>
          <a:p>
            <a:pPr marL="0" indent="0">
              <a:lnSpc>
                <a:spcPct val="115000"/>
              </a:lnSpc>
              <a:buNone/>
            </a:pPr>
            <a:endParaRPr lang="zh-CN" altLang="en-US" sz="2400" dirty="0">
              <a:latin typeface="黑体" panose="02010609060101010101" pitchFamily="49" charset="-122"/>
              <a:ea typeface="黑体" panose="02010609060101010101" pitchFamily="49" charset="-122"/>
            </a:endParaRPr>
          </a:p>
          <a:p>
            <a:pPr marL="0" indent="0">
              <a:lnSpc>
                <a:spcPct val="115000"/>
              </a:lnSpc>
              <a:buNone/>
            </a:pPr>
            <a:r>
              <a:rPr lang="en-US" altLang="zh-CN" sz="2400" dirty="0">
                <a:latin typeface="黑体" panose="02010609060101010101" pitchFamily="49" charset="-122"/>
                <a:ea typeface="黑体" panose="02010609060101010101" pitchFamily="49" charset="-122"/>
              </a:rPr>
              <a:t>PTR</a:t>
            </a:r>
            <a:r>
              <a:rPr lang="zh-CN" altLang="en-US" sz="2400" dirty="0">
                <a:latin typeface="黑体" panose="02010609060101010101" pitchFamily="49" charset="-122"/>
                <a:ea typeface="黑体" panose="02010609060101010101" pitchFamily="49" charset="-122"/>
              </a:rPr>
              <a:t>运算符</a:t>
            </a:r>
          </a:p>
          <a:p>
            <a:pPr marL="0" indent="0">
              <a:lnSpc>
                <a:spcPct val="115000"/>
              </a:lnSpc>
              <a:buNone/>
            </a:pPr>
            <a:r>
              <a:rPr lang="zh-CN" altLang="en-US" sz="2400" dirty="0">
                <a:latin typeface="黑体" panose="02010609060101010101" pitchFamily="49" charset="-122"/>
                <a:ea typeface="黑体" panose="02010609060101010101" pitchFamily="49" charset="-122"/>
              </a:rPr>
              <a:t>用来指定或修改存储器操作数的类型，通常和伪指令</a:t>
            </a:r>
            <a:r>
              <a:rPr lang="en-US" altLang="zh-CN" sz="2400" dirty="0">
                <a:latin typeface="黑体" panose="02010609060101010101" pitchFamily="49" charset="-122"/>
                <a:ea typeface="黑体" panose="02010609060101010101" pitchFamily="49" charset="-122"/>
              </a:rPr>
              <a:t>BYTE</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WORD</a:t>
            </a:r>
            <a:r>
              <a:rPr lang="zh-CN" altLang="en-US" sz="2400" dirty="0">
                <a:latin typeface="黑体" panose="02010609060101010101" pitchFamily="49" charset="-122"/>
                <a:ea typeface="黑体" panose="02010609060101010101" pitchFamily="49" charset="-122"/>
              </a:rPr>
              <a:t>等连起来使用。</a:t>
            </a:r>
          </a:p>
          <a:p>
            <a:pPr marL="0" indent="0">
              <a:lnSpc>
                <a:spcPct val="115000"/>
              </a:lnSpc>
              <a:buNone/>
            </a:pP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MOV	BYTE PTR[DI],0</a:t>
            </a:r>
          </a:p>
          <a:p>
            <a:pPr marL="0" indent="0">
              <a:lnSpc>
                <a:spcPct val="115000"/>
              </a:lnSpc>
              <a:buNone/>
            </a:pPr>
            <a:r>
              <a:rPr lang="en-US" altLang="zh-CN" sz="2400" dirty="0">
                <a:latin typeface="黑体" panose="02010609060101010101" pitchFamily="49" charset="-122"/>
                <a:ea typeface="黑体" panose="02010609060101010101" pitchFamily="49" charset="-122"/>
              </a:rPr>
              <a:t>    MOV	WORD PTR[DI],0</a:t>
            </a:r>
          </a:p>
          <a:p>
            <a:pPr marL="0" indent="0">
              <a:lnSpc>
                <a:spcPct val="115000"/>
              </a:lnSpc>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而 </a:t>
            </a:r>
            <a:r>
              <a:rPr lang="en-US" altLang="zh-CN" sz="2400" dirty="0">
                <a:latin typeface="黑体" panose="02010609060101010101" pitchFamily="49" charset="-122"/>
                <a:ea typeface="黑体" panose="02010609060101010101" pitchFamily="49" charset="-122"/>
              </a:rPr>
              <a:t>MOV	[DI],0   </a:t>
            </a:r>
            <a:r>
              <a:rPr lang="zh-CN" altLang="en-US" sz="2400" dirty="0">
                <a:latin typeface="黑体" panose="02010609060101010101" pitchFamily="49" charset="-122"/>
                <a:ea typeface="黑体" panose="02010609060101010101" pitchFamily="49" charset="-122"/>
              </a:rPr>
              <a:t>；类型不定</a:t>
            </a:r>
          </a:p>
        </p:txBody>
      </p:sp>
    </p:spTree>
    <p:extLst>
      <p:ext uri="{BB962C8B-B14F-4D97-AF65-F5344CB8AC3E}">
        <p14:creationId xmlns:p14="http://schemas.microsoft.com/office/powerpoint/2010/main" val="3439801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4294967295"/>
          </p:nvPr>
        </p:nvSpPr>
        <p:spPr>
          <a:xfrm>
            <a:off x="1990570" y="1125799"/>
            <a:ext cx="8209275" cy="4742960"/>
          </a:xfrm>
          <a:prstGeom prst="rect">
            <a:avLst/>
          </a:prstGeom>
        </p:spPr>
        <p:txBody>
          <a:bodyPr/>
          <a:lstStyle/>
          <a:p>
            <a:pPr marL="0" indent="0">
              <a:buNone/>
            </a:pPr>
            <a:r>
              <a:rPr lang="zh-CN" altLang="en-US" sz="2400">
                <a:latin typeface="黑体" panose="02010609060101010101" pitchFamily="49" charset="-122"/>
              </a:rPr>
              <a:t>例：</a:t>
            </a:r>
            <a:r>
              <a:rPr lang="en-US" altLang="zh-CN" sz="2400">
                <a:latin typeface="黑体" panose="02010609060101010101" pitchFamily="49" charset="-122"/>
              </a:rPr>
              <a:t>STRI1 DW	</a:t>
            </a:r>
            <a:r>
              <a:rPr lang="zh-CN" altLang="en-US" sz="2400">
                <a:latin typeface="黑体" panose="02010609060101010101" pitchFamily="49" charset="-122"/>
              </a:rPr>
              <a:t>？	；定义为字类型</a:t>
            </a:r>
          </a:p>
          <a:p>
            <a:pPr marL="0" indent="0">
              <a:buNone/>
            </a:pPr>
            <a:r>
              <a:rPr lang="zh-CN" altLang="en-US" sz="2400">
                <a:latin typeface="黑体" panose="02010609060101010101" pitchFamily="49" charset="-122"/>
              </a:rPr>
              <a:t>   可用如下语句：</a:t>
            </a:r>
          </a:p>
          <a:p>
            <a:pPr marL="0" indent="0">
              <a:buNone/>
            </a:pPr>
            <a:r>
              <a:rPr lang="zh-CN" altLang="en-US" sz="2400">
                <a:latin typeface="黑体" panose="02010609060101010101" pitchFamily="49" charset="-122"/>
              </a:rPr>
              <a:t>	</a:t>
            </a:r>
            <a:r>
              <a:rPr lang="en-US" altLang="zh-CN" sz="2400">
                <a:latin typeface="黑体" panose="02010609060101010101" pitchFamily="49" charset="-122"/>
              </a:rPr>
              <a:t>PP	EQU	BYTE	 PTR STRI1</a:t>
            </a:r>
          </a:p>
          <a:p>
            <a:pPr marL="0" indent="0">
              <a:buNone/>
            </a:pPr>
            <a:r>
              <a:rPr lang="en-US" altLang="zh-CN" sz="2400">
                <a:latin typeface="黑体" panose="02010609060101010101" pitchFamily="49" charset="-122"/>
              </a:rPr>
              <a:t>	QQ	EQU	BYTE	 PTR STRI1+1</a:t>
            </a:r>
          </a:p>
          <a:p>
            <a:pPr marL="0" indent="0">
              <a:buNone/>
            </a:pPr>
            <a:r>
              <a:rPr lang="en-US" altLang="zh-CN" sz="2400">
                <a:latin typeface="黑体" panose="02010609060101010101" pitchFamily="49" charset="-122"/>
              </a:rPr>
              <a:t>  </a:t>
            </a:r>
            <a:r>
              <a:rPr lang="zh-CN" altLang="en-US" sz="2400">
                <a:latin typeface="黑体" panose="02010609060101010101" pitchFamily="49" charset="-122"/>
              </a:rPr>
              <a:t>通过</a:t>
            </a:r>
            <a:r>
              <a:rPr lang="en-US" altLang="zh-CN" sz="2400">
                <a:latin typeface="黑体" panose="02010609060101010101" pitchFamily="49" charset="-122"/>
              </a:rPr>
              <a:t>PP,QQ</a:t>
            </a:r>
            <a:r>
              <a:rPr lang="zh-CN" altLang="en-US" sz="2400">
                <a:latin typeface="黑体" panose="02010609060101010101" pitchFamily="49" charset="-122"/>
              </a:rPr>
              <a:t>把</a:t>
            </a:r>
            <a:r>
              <a:rPr lang="en-US" altLang="zh-CN" sz="2400">
                <a:latin typeface="黑体" panose="02010609060101010101" pitchFamily="49" charset="-122"/>
              </a:rPr>
              <a:t>STRI1</a:t>
            </a:r>
            <a:r>
              <a:rPr lang="zh-CN" altLang="en-US" sz="2400">
                <a:latin typeface="黑体" panose="02010609060101010101" pitchFamily="49" charset="-122"/>
              </a:rPr>
              <a:t>和</a:t>
            </a:r>
            <a:r>
              <a:rPr lang="en-US" altLang="zh-CN" sz="2400">
                <a:latin typeface="黑体" panose="02010609060101010101" pitchFamily="49" charset="-122"/>
              </a:rPr>
              <a:t>STRI1+1</a:t>
            </a:r>
            <a:r>
              <a:rPr lang="zh-CN" altLang="en-US" sz="2400">
                <a:latin typeface="黑体" panose="02010609060101010101" pitchFamily="49" charset="-122"/>
              </a:rPr>
              <a:t>又规定为字节类型。</a:t>
            </a:r>
          </a:p>
          <a:p>
            <a:pPr marL="0" indent="0">
              <a:buNone/>
            </a:pPr>
            <a:r>
              <a:rPr lang="zh-CN" altLang="en-US" sz="2400">
                <a:latin typeface="黑体" panose="02010609060101010101" pitchFamily="49" charset="-122"/>
              </a:rPr>
              <a:t>	</a:t>
            </a:r>
            <a:r>
              <a:rPr lang="en-US" altLang="zh-CN" sz="2400">
                <a:latin typeface="黑体" panose="02010609060101010101" pitchFamily="49" charset="-122"/>
              </a:rPr>
              <a:t>MOV	STRI1,AX		</a:t>
            </a:r>
            <a:r>
              <a:rPr lang="zh-CN" altLang="en-US" sz="2400">
                <a:latin typeface="黑体" panose="02010609060101010101" pitchFamily="49" charset="-122"/>
              </a:rPr>
              <a:t>是合法的</a:t>
            </a:r>
          </a:p>
          <a:p>
            <a:pPr marL="0" indent="0">
              <a:buNone/>
            </a:pPr>
            <a:r>
              <a:rPr lang="zh-CN" altLang="en-US" sz="2400">
                <a:latin typeface="黑体" panose="02010609060101010101" pitchFamily="49" charset="-122"/>
              </a:rPr>
              <a:t>	</a:t>
            </a:r>
            <a:r>
              <a:rPr lang="en-US" altLang="zh-CN" sz="2400">
                <a:latin typeface="黑体" panose="02010609060101010101" pitchFamily="49" charset="-122"/>
              </a:rPr>
              <a:t>MOV	AL,STRI1		</a:t>
            </a:r>
            <a:r>
              <a:rPr lang="zh-CN" altLang="en-US" sz="2400">
                <a:latin typeface="黑体" panose="02010609060101010101" pitchFamily="49" charset="-122"/>
              </a:rPr>
              <a:t>是非法的</a:t>
            </a:r>
          </a:p>
          <a:p>
            <a:pPr marL="0" indent="0">
              <a:buNone/>
            </a:pPr>
            <a:r>
              <a:rPr lang="zh-CN" altLang="en-US" sz="2400">
                <a:latin typeface="黑体" panose="02010609060101010101" pitchFamily="49" charset="-122"/>
              </a:rPr>
              <a:t>  只能用</a:t>
            </a:r>
            <a:r>
              <a:rPr lang="en-US" altLang="zh-CN" sz="2400">
                <a:latin typeface="黑体" panose="02010609060101010101" pitchFamily="49" charset="-122"/>
              </a:rPr>
              <a:t>: MOV AL,PP</a:t>
            </a:r>
          </a:p>
          <a:p>
            <a:pPr marL="0" indent="0" algn="just">
              <a:buNone/>
            </a:pPr>
            <a:r>
              <a:rPr lang="en-US" altLang="zh-CN" sz="2400">
                <a:latin typeface="黑体" panose="02010609060101010101" pitchFamily="49" charset="-122"/>
              </a:rPr>
              <a:t>  </a:t>
            </a:r>
            <a:r>
              <a:rPr lang="zh-CN" altLang="en-US" sz="2400">
                <a:latin typeface="黑体" panose="02010609060101010101" pitchFamily="49" charset="-122"/>
              </a:rPr>
              <a:t>或 </a:t>
            </a:r>
            <a:r>
              <a:rPr lang="en-US" altLang="zh-CN" sz="2400">
                <a:latin typeface="黑体" panose="02010609060101010101" pitchFamily="49" charset="-122"/>
              </a:rPr>
              <a:t>MOV AL,BYTE PTR STRI1</a:t>
            </a:r>
          </a:p>
        </p:txBody>
      </p:sp>
    </p:spTree>
    <p:extLst>
      <p:ext uri="{BB962C8B-B14F-4D97-AF65-F5344CB8AC3E}">
        <p14:creationId xmlns:p14="http://schemas.microsoft.com/office/powerpoint/2010/main" val="5120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六边形 213"/>
          <p:cNvSpPr/>
          <p:nvPr/>
        </p:nvSpPr>
        <p:spPr>
          <a:xfrm>
            <a:off x="975100" y="549475"/>
            <a:ext cx="4148678" cy="770918"/>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5" name="组合 214"/>
          <p:cNvGrpSpPr/>
          <p:nvPr/>
        </p:nvGrpSpPr>
        <p:grpSpPr>
          <a:xfrm>
            <a:off x="539931" y="333450"/>
            <a:ext cx="1180566" cy="1103870"/>
            <a:chOff x="304800" y="673100"/>
            <a:chExt cx="4000500" cy="4000500"/>
          </a:xfrm>
          <a:effectLst>
            <a:outerShdw blurRad="444500" dist="254000" dir="6840000" algn="tr" rotWithShape="0">
              <a:prstClr val="black">
                <a:alpha val="50000"/>
              </a:prstClr>
            </a:outerShdw>
          </a:effectLst>
        </p:grpSpPr>
        <p:sp>
          <p:nvSpPr>
            <p:cNvPr id="216"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17" name="椭圆 2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sp>
        <p:nvSpPr>
          <p:cNvPr id="218" name="矩形 217"/>
          <p:cNvSpPr/>
          <p:nvPr/>
        </p:nvSpPr>
        <p:spPr>
          <a:xfrm>
            <a:off x="1835784" y="585668"/>
            <a:ext cx="3136438" cy="677104"/>
          </a:xfrm>
          <a:prstGeom prst="rect">
            <a:avLst/>
          </a:prstGeom>
        </p:spPr>
        <p:txBody>
          <a:bodyPr wrap="square" lIns="121917" tIns="60958" rIns="121917" bIns="60958">
            <a:spAutoFit/>
          </a:bodyPr>
          <a:lstStyle/>
          <a:p>
            <a:pPr defTabSz="1245625" fontAlgn="auto">
              <a:spcBef>
                <a:spcPts val="0"/>
              </a:spcBef>
              <a:spcAft>
                <a:spcPts val="0"/>
              </a:spcAft>
              <a:defRPr/>
            </a:pPr>
            <a:r>
              <a:rPr lang="zh-CN" altLang="en-US" sz="3600" b="1" kern="0" dirty="0" smtClean="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本章主要内容</a:t>
            </a:r>
            <a:endParaRPr lang="zh-CN" altLang="en-US" sz="3600" b="1" kern="0" dirty="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nvGrpSpPr>
          <p:cNvPr id="220" name="组合 219"/>
          <p:cNvGrpSpPr/>
          <p:nvPr/>
        </p:nvGrpSpPr>
        <p:grpSpPr>
          <a:xfrm>
            <a:off x="712553" y="494859"/>
            <a:ext cx="835320" cy="781052"/>
            <a:chOff x="304800" y="673100"/>
            <a:chExt cx="4000500" cy="4000500"/>
          </a:xfrm>
          <a:effectLst>
            <a:outerShdw blurRad="444500" dist="254000" dir="6840000" algn="tr" rotWithShape="0">
              <a:prstClr val="black">
                <a:alpha val="50000"/>
              </a:prstClr>
            </a:outerShdw>
          </a:effectLst>
        </p:grpSpPr>
        <p:sp>
          <p:nvSpPr>
            <p:cNvPr id="221"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22" name="椭圆 2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132" name="组合 131"/>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33" name="同心圆 13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4" name="椭圆 13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9" name="组合 13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44" name="同心圆 1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24" name="椭圆 2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25" name="组合 22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226" name="同心圆 22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27" name="椭圆 22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28" name="组合 22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229" name="同心圆 2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0" name="椭圆 2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1" name="组合 230"/>
          <p:cNvGrpSpPr/>
          <p:nvPr/>
        </p:nvGrpSpPr>
        <p:grpSpPr>
          <a:xfrm>
            <a:off x="5287774" y="5327584"/>
            <a:ext cx="336611" cy="336733"/>
            <a:chOff x="304800" y="673100"/>
            <a:chExt cx="4000500" cy="4000500"/>
          </a:xfrm>
          <a:effectLst>
            <a:outerShdw blurRad="444500" dist="254000" dir="8100000" algn="tr" rotWithShape="0">
              <a:prstClr val="black">
                <a:alpha val="50000"/>
              </a:prstClr>
            </a:outerShdw>
          </a:effectLst>
        </p:grpSpPr>
        <p:sp>
          <p:nvSpPr>
            <p:cNvPr id="232" name="同心圆 2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3" name="椭圆 2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4" name="组合 233"/>
          <p:cNvGrpSpPr/>
          <p:nvPr/>
        </p:nvGrpSpPr>
        <p:grpSpPr>
          <a:xfrm>
            <a:off x="4246057" y="5057120"/>
            <a:ext cx="705342" cy="705597"/>
            <a:chOff x="304800" y="673100"/>
            <a:chExt cx="4000500" cy="4000500"/>
          </a:xfrm>
          <a:effectLst>
            <a:outerShdw blurRad="444500" dist="254000" dir="8100000" algn="tr" rotWithShape="0">
              <a:prstClr val="black">
                <a:alpha val="50000"/>
              </a:prstClr>
            </a:outerShdw>
          </a:effectLst>
        </p:grpSpPr>
        <p:sp>
          <p:nvSpPr>
            <p:cNvPr id="235" name="同心圆 2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6" name="椭圆 2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7" name="组合 23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238" name="同心圆 2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39" name="椭圆 2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0" name="组合 23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241" name="同心圆 24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2" name="椭圆 24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3" name="组合 24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244" name="同心圆 2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45" name="椭圆 2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6" name="组合 24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247" name="同心圆 24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8" name="椭圆 2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9" name="组合 24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250" name="同心圆 2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1" name="椭圆 2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52" name="组合 25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253" name="同心圆 2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4" name="椭圆 2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255" name="TextBox 25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
        <p:nvSpPr>
          <p:cNvPr id="128" name="矩形 127"/>
          <p:cNvSpPr/>
          <p:nvPr/>
        </p:nvSpPr>
        <p:spPr>
          <a:xfrm>
            <a:off x="9540822" y="2775820"/>
            <a:ext cx="283498" cy="1217890"/>
          </a:xfrm>
          <a:prstGeom prst="rect">
            <a:avLst/>
          </a:prstGeom>
          <a:solidFill>
            <a:srgbClr val="FFA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9" name="矩形 128"/>
          <p:cNvSpPr/>
          <p:nvPr/>
        </p:nvSpPr>
        <p:spPr>
          <a:xfrm>
            <a:off x="9540822" y="3912552"/>
            <a:ext cx="283498" cy="1217890"/>
          </a:xfrm>
          <a:prstGeom prst="rect">
            <a:avLst/>
          </a:prstGeom>
          <a:solidFill>
            <a:srgbClr val="009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0" name="单圆角矩形 129"/>
          <p:cNvSpPr/>
          <p:nvPr/>
        </p:nvSpPr>
        <p:spPr>
          <a:xfrm flipV="1">
            <a:off x="9540822" y="5130442"/>
            <a:ext cx="298802" cy="1156953"/>
          </a:xfrm>
          <a:prstGeom prst="round1Rect">
            <a:avLst>
              <a:gd name="adj" fmla="val 50000"/>
            </a:avLst>
          </a:prstGeom>
          <a:solidFill>
            <a:srgbClr val="EA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1" name="单圆角矩形 130"/>
          <p:cNvSpPr/>
          <p:nvPr/>
        </p:nvSpPr>
        <p:spPr>
          <a:xfrm>
            <a:off x="9541589" y="1645571"/>
            <a:ext cx="283498" cy="1179283"/>
          </a:xfrm>
          <a:prstGeom prst="round1Rect">
            <a:avLst>
              <a:gd name="adj" fmla="val 40328"/>
            </a:avLst>
          </a:prstGeom>
          <a:solidFill>
            <a:srgbClr val="EA61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35" name="图片 134"/>
          <p:cNvPicPr>
            <a:picLocks noChangeAspect="1"/>
          </p:cNvPicPr>
          <p:nvPr/>
        </p:nvPicPr>
        <p:blipFill rotWithShape="1">
          <a:blip r:embed="rId3"/>
          <a:srcRect t="55896"/>
          <a:stretch/>
        </p:blipFill>
        <p:spPr>
          <a:xfrm>
            <a:off x="3606108" y="2185804"/>
            <a:ext cx="5248727" cy="232220"/>
          </a:xfrm>
          <a:prstGeom prst="rect">
            <a:avLst/>
          </a:prstGeom>
        </p:spPr>
      </p:pic>
      <p:pic>
        <p:nvPicPr>
          <p:cNvPr id="136" name="图片 135"/>
          <p:cNvPicPr>
            <a:picLocks noChangeAspect="1"/>
          </p:cNvPicPr>
          <p:nvPr/>
        </p:nvPicPr>
        <p:blipFill rotWithShape="1">
          <a:blip r:embed="rId3"/>
          <a:srcRect t="55896"/>
          <a:stretch/>
        </p:blipFill>
        <p:spPr>
          <a:xfrm>
            <a:off x="3662361" y="2959144"/>
            <a:ext cx="5248727" cy="232220"/>
          </a:xfrm>
          <a:prstGeom prst="rect">
            <a:avLst/>
          </a:prstGeom>
        </p:spPr>
      </p:pic>
      <p:pic>
        <p:nvPicPr>
          <p:cNvPr id="137" name="图片 136"/>
          <p:cNvPicPr>
            <a:picLocks noChangeAspect="1"/>
          </p:cNvPicPr>
          <p:nvPr/>
        </p:nvPicPr>
        <p:blipFill rotWithShape="1">
          <a:blip r:embed="rId3"/>
          <a:srcRect t="55896"/>
          <a:stretch/>
        </p:blipFill>
        <p:spPr>
          <a:xfrm>
            <a:off x="3674298" y="3786116"/>
            <a:ext cx="5248727" cy="232220"/>
          </a:xfrm>
          <a:prstGeom prst="rect">
            <a:avLst/>
          </a:prstGeom>
        </p:spPr>
      </p:pic>
      <p:cxnSp>
        <p:nvCxnSpPr>
          <p:cNvPr id="138" name="直接连接符 137"/>
          <p:cNvCxnSpPr/>
          <p:nvPr/>
        </p:nvCxnSpPr>
        <p:spPr>
          <a:xfrm>
            <a:off x="3895437" y="1341562"/>
            <a:ext cx="39529" cy="5426118"/>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a:off x="4033537" y="1696129"/>
            <a:ext cx="398843" cy="398843"/>
          </a:xfrm>
          <a:prstGeom prst="ellipse">
            <a:avLst/>
          </a:prstGeom>
          <a:solidFill>
            <a:srgbClr val="EA61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5" name="椭圆 144"/>
          <p:cNvSpPr/>
          <p:nvPr/>
        </p:nvSpPr>
        <p:spPr>
          <a:xfrm>
            <a:off x="4019538" y="2419406"/>
            <a:ext cx="398843" cy="398843"/>
          </a:xfrm>
          <a:prstGeom prst="ellipse">
            <a:avLst/>
          </a:prstGeom>
          <a:solidFill>
            <a:srgbClr val="FFA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6" name="椭圆 145"/>
          <p:cNvSpPr/>
          <p:nvPr/>
        </p:nvSpPr>
        <p:spPr>
          <a:xfrm>
            <a:off x="4039634" y="3157020"/>
            <a:ext cx="398843" cy="398843"/>
          </a:xfrm>
          <a:prstGeom prst="ellipse">
            <a:avLst/>
          </a:prstGeom>
          <a:solidFill>
            <a:srgbClr val="009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7" name="椭圆 146"/>
          <p:cNvSpPr/>
          <p:nvPr/>
        </p:nvSpPr>
        <p:spPr>
          <a:xfrm>
            <a:off x="4019538" y="4003582"/>
            <a:ext cx="398843" cy="398843"/>
          </a:xfrm>
          <a:prstGeom prst="ellipse">
            <a:avLst/>
          </a:prstGeom>
          <a:solidFill>
            <a:srgbClr val="EA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48" name="Group 4"/>
          <p:cNvGrpSpPr>
            <a:grpSpLocks noChangeAspect="1"/>
          </p:cNvGrpSpPr>
          <p:nvPr/>
        </p:nvGrpSpPr>
        <p:grpSpPr bwMode="auto">
          <a:xfrm>
            <a:off x="4108785" y="1734932"/>
            <a:ext cx="214915" cy="251856"/>
            <a:chOff x="1776" y="1776"/>
            <a:chExt cx="64" cy="75"/>
          </a:xfrm>
          <a:solidFill>
            <a:schemeClr val="bg1"/>
          </a:solidFill>
          <a:effectLst/>
        </p:grpSpPr>
        <p:sp>
          <p:nvSpPr>
            <p:cNvPr id="149" name="Freeform 5"/>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0" name="Freeform 6"/>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1" name="Freeform 7"/>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2" name="Freeform 8"/>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3" name="Group 18"/>
          <p:cNvGrpSpPr>
            <a:grpSpLocks noChangeAspect="1"/>
          </p:cNvGrpSpPr>
          <p:nvPr/>
        </p:nvGrpSpPr>
        <p:grpSpPr bwMode="auto">
          <a:xfrm>
            <a:off x="4107110" y="2491414"/>
            <a:ext cx="218265" cy="203383"/>
            <a:chOff x="3802" y="2858"/>
            <a:chExt cx="616" cy="574"/>
          </a:xfrm>
          <a:solidFill>
            <a:schemeClr val="bg1"/>
          </a:solidFill>
          <a:effectLst/>
        </p:grpSpPr>
        <p:sp>
          <p:nvSpPr>
            <p:cNvPr id="154"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5"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6"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7"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9" name="Group 13"/>
          <p:cNvGrpSpPr>
            <a:grpSpLocks noChangeAspect="1"/>
          </p:cNvGrpSpPr>
          <p:nvPr/>
        </p:nvGrpSpPr>
        <p:grpSpPr bwMode="auto">
          <a:xfrm>
            <a:off x="4117211" y="3229755"/>
            <a:ext cx="238255" cy="241070"/>
            <a:chOff x="2426" y="2781"/>
            <a:chExt cx="593" cy="600"/>
          </a:xfrm>
          <a:solidFill>
            <a:schemeClr val="bg1"/>
          </a:solidFill>
          <a:effectLst/>
        </p:grpSpPr>
        <p:sp>
          <p:nvSpPr>
            <p:cNvPr id="160"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1"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62" name="Freeform 108"/>
          <p:cNvSpPr>
            <a:spLocks noEditPoints="1"/>
          </p:cNvSpPr>
          <p:nvPr/>
        </p:nvSpPr>
        <p:spPr bwMode="auto">
          <a:xfrm>
            <a:off x="4079957" y="4057987"/>
            <a:ext cx="272571" cy="273549"/>
          </a:xfrm>
          <a:custGeom>
            <a:avLst/>
            <a:gdLst>
              <a:gd name="T0" fmla="*/ 97 w 115"/>
              <a:gd name="T1" fmla="*/ 48 h 115"/>
              <a:gd name="T2" fmla="*/ 91 w 115"/>
              <a:gd name="T3" fmla="*/ 41 h 115"/>
              <a:gd name="T4" fmla="*/ 102 w 115"/>
              <a:gd name="T5" fmla="*/ 26 h 115"/>
              <a:gd name="T6" fmla="*/ 94 w 115"/>
              <a:gd name="T7" fmla="*/ 13 h 115"/>
              <a:gd name="T8" fmla="*/ 79 w 115"/>
              <a:gd name="T9" fmla="*/ 23 h 115"/>
              <a:gd name="T10" fmla="*/ 70 w 115"/>
              <a:gd name="T11" fmla="*/ 22 h 115"/>
              <a:gd name="T12" fmla="*/ 67 w 115"/>
              <a:gd name="T13" fmla="*/ 3 h 115"/>
              <a:gd name="T14" fmla="*/ 52 w 115"/>
              <a:gd name="T15" fmla="*/ 0 h 115"/>
              <a:gd name="T16" fmla="*/ 48 w 115"/>
              <a:gd name="T17" fmla="*/ 18 h 115"/>
              <a:gd name="T18" fmla="*/ 41 w 115"/>
              <a:gd name="T19" fmla="*/ 24 h 115"/>
              <a:gd name="T20" fmla="*/ 26 w 115"/>
              <a:gd name="T21" fmla="*/ 13 h 115"/>
              <a:gd name="T22" fmla="*/ 13 w 115"/>
              <a:gd name="T23" fmla="*/ 21 h 115"/>
              <a:gd name="T24" fmla="*/ 23 w 115"/>
              <a:gd name="T25" fmla="*/ 36 h 115"/>
              <a:gd name="T26" fmla="*/ 22 w 115"/>
              <a:gd name="T27" fmla="*/ 45 h 115"/>
              <a:gd name="T28" fmla="*/ 4 w 115"/>
              <a:gd name="T29" fmla="*/ 48 h 115"/>
              <a:gd name="T30" fmla="*/ 0 w 115"/>
              <a:gd name="T31" fmla="*/ 63 h 115"/>
              <a:gd name="T32" fmla="*/ 18 w 115"/>
              <a:gd name="T33" fmla="*/ 66 h 115"/>
              <a:gd name="T34" fmla="*/ 24 w 115"/>
              <a:gd name="T35" fmla="*/ 73 h 115"/>
              <a:gd name="T36" fmla="*/ 13 w 115"/>
              <a:gd name="T37" fmla="*/ 89 h 115"/>
              <a:gd name="T38" fmla="*/ 21 w 115"/>
              <a:gd name="T39" fmla="*/ 102 h 115"/>
              <a:gd name="T40" fmla="*/ 36 w 115"/>
              <a:gd name="T41" fmla="*/ 92 h 115"/>
              <a:gd name="T42" fmla="*/ 45 w 115"/>
              <a:gd name="T43" fmla="*/ 92 h 115"/>
              <a:gd name="T44" fmla="*/ 48 w 115"/>
              <a:gd name="T45" fmla="*/ 111 h 115"/>
              <a:gd name="T46" fmla="*/ 63 w 115"/>
              <a:gd name="T47" fmla="*/ 115 h 115"/>
              <a:gd name="T48" fmla="*/ 67 w 115"/>
              <a:gd name="T49" fmla="*/ 97 h 115"/>
              <a:gd name="T50" fmla="*/ 74 w 115"/>
              <a:gd name="T51" fmla="*/ 91 h 115"/>
              <a:gd name="T52" fmla="*/ 89 w 115"/>
              <a:gd name="T53" fmla="*/ 102 h 115"/>
              <a:gd name="T54" fmla="*/ 102 w 115"/>
              <a:gd name="T55" fmla="*/ 94 h 115"/>
              <a:gd name="T56" fmla="*/ 92 w 115"/>
              <a:gd name="T57" fmla="*/ 79 h 115"/>
              <a:gd name="T58" fmla="*/ 93 w 115"/>
              <a:gd name="T59" fmla="*/ 70 h 115"/>
              <a:gd name="T60" fmla="*/ 112 w 115"/>
              <a:gd name="T61" fmla="*/ 66 h 115"/>
              <a:gd name="T62" fmla="*/ 115 w 115"/>
              <a:gd name="T63" fmla="*/ 52 h 115"/>
              <a:gd name="T64" fmla="*/ 58 w 115"/>
              <a:gd name="T65" fmla="*/ 79 h 115"/>
              <a:gd name="T66" fmla="*/ 58 w 115"/>
              <a:gd name="T67" fmla="*/ 36 h 115"/>
              <a:gd name="T68" fmla="*/ 58 w 115"/>
              <a:gd name="T69" fmla="*/ 79 h 115"/>
              <a:gd name="T70" fmla="*/ 49 w 115"/>
              <a:gd name="T71" fmla="*/ 57 h 115"/>
              <a:gd name="T72" fmla="*/ 67 w 115"/>
              <a:gd name="T73"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5">
                <a:moveTo>
                  <a:pt x="112" y="48"/>
                </a:moveTo>
                <a:cubicBezTo>
                  <a:pt x="97" y="48"/>
                  <a:pt x="97" y="48"/>
                  <a:pt x="97" y="48"/>
                </a:cubicBezTo>
                <a:cubicBezTo>
                  <a:pt x="95" y="48"/>
                  <a:pt x="93" y="47"/>
                  <a:pt x="93" y="45"/>
                </a:cubicBezTo>
                <a:cubicBezTo>
                  <a:pt x="91" y="41"/>
                  <a:pt x="91" y="41"/>
                  <a:pt x="91" y="41"/>
                </a:cubicBezTo>
                <a:cubicBezTo>
                  <a:pt x="90" y="40"/>
                  <a:pt x="91" y="37"/>
                  <a:pt x="92" y="36"/>
                </a:cubicBezTo>
                <a:cubicBezTo>
                  <a:pt x="102" y="26"/>
                  <a:pt x="102" y="26"/>
                  <a:pt x="102" y="26"/>
                </a:cubicBezTo>
                <a:cubicBezTo>
                  <a:pt x="104" y="24"/>
                  <a:pt x="104" y="22"/>
                  <a:pt x="102" y="21"/>
                </a:cubicBezTo>
                <a:cubicBezTo>
                  <a:pt x="94" y="13"/>
                  <a:pt x="94" y="13"/>
                  <a:pt x="94" y="13"/>
                </a:cubicBezTo>
                <a:cubicBezTo>
                  <a:pt x="93" y="11"/>
                  <a:pt x="91" y="11"/>
                  <a:pt x="89" y="13"/>
                </a:cubicBezTo>
                <a:cubicBezTo>
                  <a:pt x="79" y="23"/>
                  <a:pt x="79" y="23"/>
                  <a:pt x="79" y="23"/>
                </a:cubicBezTo>
                <a:cubicBezTo>
                  <a:pt x="78" y="24"/>
                  <a:pt x="75" y="25"/>
                  <a:pt x="74" y="24"/>
                </a:cubicBezTo>
                <a:cubicBezTo>
                  <a:pt x="70" y="22"/>
                  <a:pt x="70" y="22"/>
                  <a:pt x="70" y="22"/>
                </a:cubicBezTo>
                <a:cubicBezTo>
                  <a:pt x="68" y="22"/>
                  <a:pt x="67" y="20"/>
                  <a:pt x="67" y="18"/>
                </a:cubicBezTo>
                <a:cubicBezTo>
                  <a:pt x="67" y="3"/>
                  <a:pt x="67" y="3"/>
                  <a:pt x="67" y="3"/>
                </a:cubicBezTo>
                <a:cubicBezTo>
                  <a:pt x="67" y="1"/>
                  <a:pt x="65" y="0"/>
                  <a:pt x="63" y="0"/>
                </a:cubicBezTo>
                <a:cubicBezTo>
                  <a:pt x="52" y="0"/>
                  <a:pt x="52" y="0"/>
                  <a:pt x="52" y="0"/>
                </a:cubicBezTo>
                <a:cubicBezTo>
                  <a:pt x="50" y="0"/>
                  <a:pt x="48" y="1"/>
                  <a:pt x="48" y="3"/>
                </a:cubicBezTo>
                <a:cubicBezTo>
                  <a:pt x="48" y="18"/>
                  <a:pt x="48" y="18"/>
                  <a:pt x="48" y="18"/>
                </a:cubicBezTo>
                <a:cubicBezTo>
                  <a:pt x="48" y="20"/>
                  <a:pt x="47" y="22"/>
                  <a:pt x="45" y="22"/>
                </a:cubicBezTo>
                <a:cubicBezTo>
                  <a:pt x="41" y="24"/>
                  <a:pt x="41" y="24"/>
                  <a:pt x="41" y="24"/>
                </a:cubicBezTo>
                <a:cubicBezTo>
                  <a:pt x="40" y="25"/>
                  <a:pt x="37" y="24"/>
                  <a:pt x="36" y="23"/>
                </a:cubicBezTo>
                <a:cubicBezTo>
                  <a:pt x="26" y="13"/>
                  <a:pt x="26" y="13"/>
                  <a:pt x="26" y="13"/>
                </a:cubicBezTo>
                <a:cubicBezTo>
                  <a:pt x="25" y="11"/>
                  <a:pt x="22" y="11"/>
                  <a:pt x="21" y="13"/>
                </a:cubicBezTo>
                <a:cubicBezTo>
                  <a:pt x="13" y="21"/>
                  <a:pt x="13" y="21"/>
                  <a:pt x="13" y="21"/>
                </a:cubicBezTo>
                <a:cubicBezTo>
                  <a:pt x="12" y="22"/>
                  <a:pt x="12" y="24"/>
                  <a:pt x="13" y="26"/>
                </a:cubicBezTo>
                <a:cubicBezTo>
                  <a:pt x="23" y="36"/>
                  <a:pt x="23" y="36"/>
                  <a:pt x="23" y="36"/>
                </a:cubicBezTo>
                <a:cubicBezTo>
                  <a:pt x="24" y="37"/>
                  <a:pt x="25" y="40"/>
                  <a:pt x="24" y="41"/>
                </a:cubicBezTo>
                <a:cubicBezTo>
                  <a:pt x="22" y="45"/>
                  <a:pt x="22" y="45"/>
                  <a:pt x="22" y="45"/>
                </a:cubicBezTo>
                <a:cubicBezTo>
                  <a:pt x="22" y="47"/>
                  <a:pt x="20" y="48"/>
                  <a:pt x="18" y="48"/>
                </a:cubicBezTo>
                <a:cubicBezTo>
                  <a:pt x="4" y="48"/>
                  <a:pt x="4" y="48"/>
                  <a:pt x="4" y="48"/>
                </a:cubicBezTo>
                <a:cubicBezTo>
                  <a:pt x="2" y="48"/>
                  <a:pt x="0" y="50"/>
                  <a:pt x="0" y="52"/>
                </a:cubicBezTo>
                <a:cubicBezTo>
                  <a:pt x="0" y="63"/>
                  <a:pt x="0" y="63"/>
                  <a:pt x="0" y="63"/>
                </a:cubicBezTo>
                <a:cubicBezTo>
                  <a:pt x="0" y="65"/>
                  <a:pt x="2" y="66"/>
                  <a:pt x="4" y="66"/>
                </a:cubicBezTo>
                <a:cubicBezTo>
                  <a:pt x="18" y="66"/>
                  <a:pt x="18" y="66"/>
                  <a:pt x="18" y="66"/>
                </a:cubicBezTo>
                <a:cubicBezTo>
                  <a:pt x="20" y="66"/>
                  <a:pt x="22" y="68"/>
                  <a:pt x="22" y="70"/>
                </a:cubicBezTo>
                <a:cubicBezTo>
                  <a:pt x="24" y="73"/>
                  <a:pt x="24" y="73"/>
                  <a:pt x="24" y="73"/>
                </a:cubicBezTo>
                <a:cubicBezTo>
                  <a:pt x="25" y="75"/>
                  <a:pt x="24" y="78"/>
                  <a:pt x="23" y="79"/>
                </a:cubicBezTo>
                <a:cubicBezTo>
                  <a:pt x="13" y="89"/>
                  <a:pt x="13" y="89"/>
                  <a:pt x="13" y="89"/>
                </a:cubicBezTo>
                <a:cubicBezTo>
                  <a:pt x="12" y="90"/>
                  <a:pt x="12" y="93"/>
                  <a:pt x="13" y="94"/>
                </a:cubicBezTo>
                <a:cubicBezTo>
                  <a:pt x="21" y="102"/>
                  <a:pt x="21" y="102"/>
                  <a:pt x="21" y="102"/>
                </a:cubicBezTo>
                <a:cubicBezTo>
                  <a:pt x="22" y="103"/>
                  <a:pt x="25" y="103"/>
                  <a:pt x="26" y="102"/>
                </a:cubicBezTo>
                <a:cubicBezTo>
                  <a:pt x="36" y="92"/>
                  <a:pt x="36" y="92"/>
                  <a:pt x="36" y="92"/>
                </a:cubicBezTo>
                <a:cubicBezTo>
                  <a:pt x="37" y="90"/>
                  <a:pt x="40" y="90"/>
                  <a:pt x="41" y="91"/>
                </a:cubicBezTo>
                <a:cubicBezTo>
                  <a:pt x="45" y="92"/>
                  <a:pt x="45" y="92"/>
                  <a:pt x="45" y="92"/>
                </a:cubicBezTo>
                <a:cubicBezTo>
                  <a:pt x="47" y="93"/>
                  <a:pt x="48" y="95"/>
                  <a:pt x="48" y="97"/>
                </a:cubicBezTo>
                <a:cubicBezTo>
                  <a:pt x="48" y="111"/>
                  <a:pt x="48" y="111"/>
                  <a:pt x="48" y="111"/>
                </a:cubicBezTo>
                <a:cubicBezTo>
                  <a:pt x="48" y="113"/>
                  <a:pt x="50" y="115"/>
                  <a:pt x="52" y="115"/>
                </a:cubicBezTo>
                <a:cubicBezTo>
                  <a:pt x="63" y="115"/>
                  <a:pt x="63" y="115"/>
                  <a:pt x="63" y="115"/>
                </a:cubicBezTo>
                <a:cubicBezTo>
                  <a:pt x="65" y="115"/>
                  <a:pt x="67" y="113"/>
                  <a:pt x="67" y="111"/>
                </a:cubicBezTo>
                <a:cubicBezTo>
                  <a:pt x="67" y="97"/>
                  <a:pt x="67" y="97"/>
                  <a:pt x="67" y="97"/>
                </a:cubicBezTo>
                <a:cubicBezTo>
                  <a:pt x="67" y="95"/>
                  <a:pt x="68" y="93"/>
                  <a:pt x="70" y="92"/>
                </a:cubicBezTo>
                <a:cubicBezTo>
                  <a:pt x="74" y="91"/>
                  <a:pt x="74" y="91"/>
                  <a:pt x="74" y="91"/>
                </a:cubicBezTo>
                <a:cubicBezTo>
                  <a:pt x="75" y="90"/>
                  <a:pt x="78" y="90"/>
                  <a:pt x="79" y="92"/>
                </a:cubicBezTo>
                <a:cubicBezTo>
                  <a:pt x="89" y="102"/>
                  <a:pt x="89" y="102"/>
                  <a:pt x="89" y="102"/>
                </a:cubicBezTo>
                <a:cubicBezTo>
                  <a:pt x="91" y="103"/>
                  <a:pt x="93" y="103"/>
                  <a:pt x="94" y="102"/>
                </a:cubicBezTo>
                <a:cubicBezTo>
                  <a:pt x="102" y="94"/>
                  <a:pt x="102" y="94"/>
                  <a:pt x="102" y="94"/>
                </a:cubicBezTo>
                <a:cubicBezTo>
                  <a:pt x="104" y="93"/>
                  <a:pt x="104" y="90"/>
                  <a:pt x="102" y="89"/>
                </a:cubicBezTo>
                <a:cubicBezTo>
                  <a:pt x="92" y="79"/>
                  <a:pt x="92" y="79"/>
                  <a:pt x="92" y="79"/>
                </a:cubicBezTo>
                <a:cubicBezTo>
                  <a:pt x="91" y="78"/>
                  <a:pt x="90" y="75"/>
                  <a:pt x="91" y="73"/>
                </a:cubicBezTo>
                <a:cubicBezTo>
                  <a:pt x="93" y="70"/>
                  <a:pt x="93" y="70"/>
                  <a:pt x="93" y="70"/>
                </a:cubicBezTo>
                <a:cubicBezTo>
                  <a:pt x="93" y="68"/>
                  <a:pt x="95" y="66"/>
                  <a:pt x="97" y="66"/>
                </a:cubicBezTo>
                <a:cubicBezTo>
                  <a:pt x="112" y="66"/>
                  <a:pt x="112" y="66"/>
                  <a:pt x="112" y="66"/>
                </a:cubicBezTo>
                <a:cubicBezTo>
                  <a:pt x="113" y="66"/>
                  <a:pt x="115" y="65"/>
                  <a:pt x="115" y="63"/>
                </a:cubicBezTo>
                <a:cubicBezTo>
                  <a:pt x="115" y="52"/>
                  <a:pt x="115" y="52"/>
                  <a:pt x="115" y="52"/>
                </a:cubicBezTo>
                <a:cubicBezTo>
                  <a:pt x="115" y="50"/>
                  <a:pt x="113" y="48"/>
                  <a:pt x="112" y="48"/>
                </a:cubicBezTo>
                <a:close/>
                <a:moveTo>
                  <a:pt x="58" y="79"/>
                </a:moveTo>
                <a:cubicBezTo>
                  <a:pt x="46" y="79"/>
                  <a:pt x="36" y="69"/>
                  <a:pt x="36" y="57"/>
                </a:cubicBezTo>
                <a:cubicBezTo>
                  <a:pt x="36" y="46"/>
                  <a:pt x="46" y="36"/>
                  <a:pt x="58" y="36"/>
                </a:cubicBezTo>
                <a:cubicBezTo>
                  <a:pt x="69" y="36"/>
                  <a:pt x="79" y="46"/>
                  <a:pt x="79" y="57"/>
                </a:cubicBezTo>
                <a:cubicBezTo>
                  <a:pt x="79" y="69"/>
                  <a:pt x="69" y="79"/>
                  <a:pt x="58" y="79"/>
                </a:cubicBezTo>
                <a:close/>
                <a:moveTo>
                  <a:pt x="58" y="48"/>
                </a:moveTo>
                <a:cubicBezTo>
                  <a:pt x="53" y="48"/>
                  <a:pt x="49" y="52"/>
                  <a:pt x="49" y="57"/>
                </a:cubicBezTo>
                <a:cubicBezTo>
                  <a:pt x="49" y="62"/>
                  <a:pt x="53" y="66"/>
                  <a:pt x="58" y="66"/>
                </a:cubicBezTo>
                <a:cubicBezTo>
                  <a:pt x="63" y="66"/>
                  <a:pt x="67" y="62"/>
                  <a:pt x="67" y="57"/>
                </a:cubicBezTo>
                <a:cubicBezTo>
                  <a:pt x="67" y="52"/>
                  <a:pt x="63" y="48"/>
                  <a:pt x="58" y="48"/>
                </a:cubicBez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3" name="文本框 162"/>
          <p:cNvSpPr txBox="1"/>
          <p:nvPr/>
        </p:nvSpPr>
        <p:spPr>
          <a:xfrm>
            <a:off x="4552086" y="1518908"/>
            <a:ext cx="5431552" cy="579261"/>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方正兰亭准黑_GBK" panose="02000000000000000000" pitchFamily="2" charset="-122"/>
                <a:ea typeface="方正兰亭准黑_GBK" panose="02000000000000000000" pitchFamily="2" charset="-122"/>
              </a:rPr>
              <a:t>汇编语言分支程序设计</a:t>
            </a:r>
          </a:p>
        </p:txBody>
      </p:sp>
      <p:sp>
        <p:nvSpPr>
          <p:cNvPr id="164" name="文本框 165"/>
          <p:cNvSpPr txBox="1"/>
          <p:nvPr/>
        </p:nvSpPr>
        <p:spPr>
          <a:xfrm>
            <a:off x="4575159" y="2243926"/>
            <a:ext cx="4867839" cy="579261"/>
          </a:xfrm>
          <a:prstGeom prst="rect">
            <a:avLst/>
          </a:prstGeom>
          <a:noFill/>
        </p:spPr>
        <p:txBody>
          <a:bodyPr wrap="square" rtlCol="0">
            <a:spAutoFit/>
          </a:bodyPr>
          <a:lstStyle/>
          <a:p>
            <a:pPr eaLnBrk="1" hangingPunct="1">
              <a:lnSpc>
                <a:spcPct val="150000"/>
              </a:lnSpc>
            </a:pPr>
            <a:r>
              <a:rPr lang="zh-CN" altLang="en-US" sz="2400" dirty="0">
                <a:solidFill>
                  <a:schemeClr val="tx1">
                    <a:lumMod val="75000"/>
                    <a:lumOff val="25000"/>
                  </a:schemeClr>
                </a:solidFill>
                <a:latin typeface="方正兰亭准黑_GBK" panose="02000000000000000000" pitchFamily="2" charset="-122"/>
                <a:ea typeface="方正兰亭准黑_GBK" panose="02000000000000000000" pitchFamily="2" charset="-122"/>
              </a:rPr>
              <a:t>汇编语言循环程序设计</a:t>
            </a:r>
          </a:p>
        </p:txBody>
      </p:sp>
      <p:sp>
        <p:nvSpPr>
          <p:cNvPr id="165" name="文本框 168"/>
          <p:cNvSpPr txBox="1"/>
          <p:nvPr/>
        </p:nvSpPr>
        <p:spPr>
          <a:xfrm>
            <a:off x="4573750" y="3148672"/>
            <a:ext cx="3248238" cy="461665"/>
          </a:xfrm>
          <a:prstGeom prst="rect">
            <a:avLst/>
          </a:prstGeom>
          <a:noFill/>
        </p:spPr>
        <p:txBody>
          <a:bodyPr wrap="square" rtlCol="0">
            <a:spAutoFit/>
          </a:bodyPr>
          <a:lstStyle/>
          <a:p>
            <a:r>
              <a:rPr lang="zh-CN" altLang="en-US" sz="2400" dirty="0">
                <a:solidFill>
                  <a:schemeClr val="tx1">
                    <a:lumMod val="75000"/>
                    <a:lumOff val="25000"/>
                  </a:schemeClr>
                </a:solidFill>
                <a:latin typeface="方正兰亭准黑_GBK" panose="02000000000000000000" pitchFamily="2" charset="-122"/>
                <a:ea typeface="方正兰亭准黑_GBK" panose="02000000000000000000" pitchFamily="2" charset="-122"/>
              </a:rPr>
              <a:t>串处理程序设计</a:t>
            </a:r>
          </a:p>
        </p:txBody>
      </p:sp>
      <p:sp>
        <p:nvSpPr>
          <p:cNvPr id="166" name="文本框 171"/>
          <p:cNvSpPr txBox="1"/>
          <p:nvPr/>
        </p:nvSpPr>
        <p:spPr>
          <a:xfrm>
            <a:off x="4569878" y="4655887"/>
            <a:ext cx="3248238" cy="461665"/>
          </a:xfrm>
          <a:prstGeom prst="rect">
            <a:avLst/>
          </a:prstGeom>
          <a:noFill/>
        </p:spPr>
        <p:txBody>
          <a:bodyPr wrap="square" rtlCol="0">
            <a:spAutoFit/>
          </a:bodyPr>
          <a:lstStyle/>
          <a:p>
            <a:r>
              <a:rPr lang="zh-CN" altLang="en-US" sz="2400" dirty="0">
                <a:solidFill>
                  <a:schemeClr val="tx1">
                    <a:lumMod val="75000"/>
                    <a:lumOff val="25000"/>
                  </a:schemeClr>
                </a:solidFill>
                <a:latin typeface="方正兰亭准黑_GBK" panose="02000000000000000000" pitchFamily="2" charset="-122"/>
                <a:ea typeface="方正兰亭准黑_GBK" panose="02000000000000000000" pitchFamily="2" charset="-122"/>
              </a:rPr>
              <a:t>高级汇编语言程序设计</a:t>
            </a:r>
          </a:p>
        </p:txBody>
      </p:sp>
      <p:sp>
        <p:nvSpPr>
          <p:cNvPr id="167" name="文本框 342"/>
          <p:cNvSpPr txBox="1"/>
          <p:nvPr/>
        </p:nvSpPr>
        <p:spPr>
          <a:xfrm>
            <a:off x="1198662" y="5048995"/>
            <a:ext cx="2595023" cy="461665"/>
          </a:xfrm>
          <a:prstGeom prst="rect">
            <a:avLst/>
          </a:prstGeom>
          <a:noFill/>
        </p:spPr>
        <p:txBody>
          <a:bodyPr wrap="square" rtlCol="0">
            <a:spAutoFit/>
          </a:bodyPr>
          <a:lstStyle/>
          <a:p>
            <a:pPr algn="ctr"/>
            <a:r>
              <a:rPr lang="zh-CN" altLang="en-US" sz="2400" b="1" dirty="0" smtClean="0">
                <a:solidFill>
                  <a:srgbClr val="0099A9"/>
                </a:solidFill>
                <a:latin typeface="方正兰亭准黑_GBK" panose="02000000000000000000" pitchFamily="2" charset="-122"/>
                <a:ea typeface="方正兰亭准黑_GBK" panose="02000000000000000000" pitchFamily="2" charset="-122"/>
              </a:rPr>
              <a:t>中断系统的功能</a:t>
            </a:r>
            <a:endParaRPr lang="zh-CN" altLang="en-US" sz="2400" b="1" dirty="0">
              <a:solidFill>
                <a:srgbClr val="0099A9"/>
              </a:solidFill>
              <a:latin typeface="方正兰亭准黑_GBK" panose="02000000000000000000" pitchFamily="2" charset="-122"/>
              <a:ea typeface="方正兰亭准黑_GBK" panose="02000000000000000000" pitchFamily="2" charset="-122"/>
            </a:endParaRPr>
          </a:p>
        </p:txBody>
      </p:sp>
      <p:sp>
        <p:nvSpPr>
          <p:cNvPr id="168" name="Freeform 738"/>
          <p:cNvSpPr>
            <a:spLocks noEditPoints="1"/>
          </p:cNvSpPr>
          <p:nvPr/>
        </p:nvSpPr>
        <p:spPr bwMode="auto">
          <a:xfrm>
            <a:off x="2115262" y="2344393"/>
            <a:ext cx="156384" cy="224480"/>
          </a:xfrm>
          <a:custGeom>
            <a:avLst/>
            <a:gdLst>
              <a:gd name="T0" fmla="*/ 50 w 141"/>
              <a:gd name="T1" fmla="*/ 181 h 202"/>
              <a:gd name="T2" fmla="*/ 61 w 141"/>
              <a:gd name="T3" fmla="*/ 177 h 202"/>
              <a:gd name="T4" fmla="*/ 58 w 141"/>
              <a:gd name="T5" fmla="*/ 195 h 202"/>
              <a:gd name="T6" fmla="*/ 131 w 141"/>
              <a:gd name="T7" fmla="*/ 171 h 202"/>
              <a:gd name="T8" fmla="*/ 100 w 141"/>
              <a:gd name="T9" fmla="*/ 173 h 202"/>
              <a:gd name="T10" fmla="*/ 83 w 141"/>
              <a:gd name="T11" fmla="*/ 168 h 202"/>
              <a:gd name="T12" fmla="*/ 88 w 141"/>
              <a:gd name="T13" fmla="*/ 167 h 202"/>
              <a:gd name="T14" fmla="*/ 82 w 141"/>
              <a:gd name="T15" fmla="*/ 185 h 202"/>
              <a:gd name="T16" fmla="*/ 121 w 141"/>
              <a:gd name="T17" fmla="*/ 150 h 202"/>
              <a:gd name="T18" fmla="*/ 131 w 141"/>
              <a:gd name="T19" fmla="*/ 148 h 202"/>
              <a:gd name="T20" fmla="*/ 131 w 141"/>
              <a:gd name="T21" fmla="*/ 148 h 202"/>
              <a:gd name="T22" fmla="*/ 95 w 141"/>
              <a:gd name="T23" fmla="*/ 122 h 202"/>
              <a:gd name="T24" fmla="*/ 38 w 141"/>
              <a:gd name="T25" fmla="*/ 115 h 202"/>
              <a:gd name="T26" fmla="*/ 31 w 141"/>
              <a:gd name="T27" fmla="*/ 113 h 202"/>
              <a:gd name="T28" fmla="*/ 92 w 141"/>
              <a:gd name="T29" fmla="*/ 114 h 202"/>
              <a:gd name="T30" fmla="*/ 92 w 141"/>
              <a:gd name="T31" fmla="*/ 114 h 202"/>
              <a:gd name="T32" fmla="*/ 85 w 141"/>
              <a:gd name="T33" fmla="*/ 109 h 202"/>
              <a:gd name="T34" fmla="*/ 63 w 141"/>
              <a:gd name="T35" fmla="*/ 101 h 202"/>
              <a:gd name="T36" fmla="*/ 72 w 141"/>
              <a:gd name="T37" fmla="*/ 107 h 202"/>
              <a:gd name="T38" fmla="*/ 72 w 141"/>
              <a:gd name="T39" fmla="*/ 107 h 202"/>
              <a:gd name="T40" fmla="*/ 33 w 141"/>
              <a:gd name="T41" fmla="*/ 62 h 202"/>
              <a:gd name="T42" fmla="*/ 51 w 141"/>
              <a:gd name="T43" fmla="*/ 45 h 202"/>
              <a:gd name="T44" fmla="*/ 37 w 141"/>
              <a:gd name="T45" fmla="*/ 75 h 202"/>
              <a:gd name="T46" fmla="*/ 57 w 141"/>
              <a:gd name="T47" fmla="*/ 55 h 202"/>
              <a:gd name="T48" fmla="*/ 62 w 141"/>
              <a:gd name="T49" fmla="*/ 53 h 202"/>
              <a:gd name="T50" fmla="*/ 84 w 141"/>
              <a:gd name="T51" fmla="*/ 41 h 202"/>
              <a:gd name="T52" fmla="*/ 35 w 141"/>
              <a:gd name="T53" fmla="*/ 102 h 202"/>
              <a:gd name="T54" fmla="*/ 17 w 141"/>
              <a:gd name="T55" fmla="*/ 37 h 202"/>
              <a:gd name="T56" fmla="*/ 16 w 141"/>
              <a:gd name="T57" fmla="*/ 36 h 202"/>
              <a:gd name="T58" fmla="*/ 36 w 141"/>
              <a:gd name="T59" fmla="*/ 28 h 202"/>
              <a:gd name="T60" fmla="*/ 40 w 141"/>
              <a:gd name="T61" fmla="*/ 46 h 202"/>
              <a:gd name="T62" fmla="*/ 29 w 141"/>
              <a:gd name="T63" fmla="*/ 79 h 202"/>
              <a:gd name="T64" fmla="*/ 87 w 141"/>
              <a:gd name="T65" fmla="*/ 71 h 202"/>
              <a:gd name="T66" fmla="*/ 114 w 141"/>
              <a:gd name="T67" fmla="*/ 142 h 202"/>
              <a:gd name="T68" fmla="*/ 113 w 141"/>
              <a:gd name="T69" fmla="*/ 144 h 202"/>
              <a:gd name="T70" fmla="*/ 128 w 141"/>
              <a:gd name="T71" fmla="*/ 167 h 202"/>
              <a:gd name="T72" fmla="*/ 94 w 141"/>
              <a:gd name="T73" fmla="*/ 157 h 202"/>
              <a:gd name="T74" fmla="*/ 50 w 141"/>
              <a:gd name="T75" fmla="*/ 151 h 202"/>
              <a:gd name="T76" fmla="*/ 98 w 141"/>
              <a:gd name="T77" fmla="*/ 125 h 202"/>
              <a:gd name="T78" fmla="*/ 84 w 141"/>
              <a:gd name="T79" fmla="*/ 95 h 202"/>
              <a:gd name="T80" fmla="*/ 36 w 141"/>
              <a:gd name="T81" fmla="*/ 102 h 202"/>
              <a:gd name="T82" fmla="*/ 2 w 141"/>
              <a:gd name="T83" fmla="*/ 16 h 202"/>
              <a:gd name="T84" fmla="*/ 1 w 141"/>
              <a:gd name="T85" fmla="*/ 17 h 202"/>
              <a:gd name="T86" fmla="*/ 2 w 141"/>
              <a:gd name="T87" fmla="*/ 19 h 202"/>
              <a:gd name="T88" fmla="*/ 8 w 141"/>
              <a:gd name="T89" fmla="*/ 92 h 202"/>
              <a:gd name="T90" fmla="*/ 24 w 141"/>
              <a:gd name="T91" fmla="*/ 114 h 202"/>
              <a:gd name="T92" fmla="*/ 38 w 141"/>
              <a:gd name="T93" fmla="*/ 119 h 202"/>
              <a:gd name="T94" fmla="*/ 77 w 141"/>
              <a:gd name="T95" fmla="*/ 112 h 202"/>
              <a:gd name="T96" fmla="*/ 87 w 141"/>
              <a:gd name="T97" fmla="*/ 115 h 202"/>
              <a:gd name="T98" fmla="*/ 87 w 141"/>
              <a:gd name="T99" fmla="*/ 130 h 202"/>
              <a:gd name="T100" fmla="*/ 55 w 141"/>
              <a:gd name="T101" fmla="*/ 198 h 202"/>
              <a:gd name="T102" fmla="*/ 57 w 141"/>
              <a:gd name="T103" fmla="*/ 199 h 202"/>
              <a:gd name="T104" fmla="*/ 60 w 141"/>
              <a:gd name="T105" fmla="*/ 198 h 202"/>
              <a:gd name="T106" fmla="*/ 116 w 141"/>
              <a:gd name="T107" fmla="*/ 200 h 202"/>
              <a:gd name="T108" fmla="*/ 140 w 141"/>
              <a:gd name="T109" fmla="*/ 182 h 202"/>
              <a:gd name="T110" fmla="*/ 141 w 141"/>
              <a:gd name="T111" fmla="*/ 131 h 202"/>
              <a:gd name="T112" fmla="*/ 128 w 141"/>
              <a:gd name="T113" fmla="*/ 97 h 202"/>
              <a:gd name="T114" fmla="*/ 47 w 141"/>
              <a:gd name="T115" fmla="*/ 77 h 202"/>
              <a:gd name="T116" fmla="*/ 41 w 141"/>
              <a:gd name="T117" fmla="*/ 68 h 202"/>
              <a:gd name="T118" fmla="*/ 86 w 141"/>
              <a:gd name="T119" fmla="*/ 51 h 202"/>
              <a:gd name="T120" fmla="*/ 78 w 141"/>
              <a:gd name="T121" fmla="*/ 8 h 202"/>
              <a:gd name="T122" fmla="*/ 24 w 141"/>
              <a:gd name="T123" fmla="*/ 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1" h="202">
                <a:moveTo>
                  <a:pt x="116" y="191"/>
                </a:moveTo>
                <a:cubicBezTo>
                  <a:pt x="115" y="189"/>
                  <a:pt x="114" y="187"/>
                  <a:pt x="113" y="186"/>
                </a:cubicBezTo>
                <a:cubicBezTo>
                  <a:pt x="115" y="184"/>
                  <a:pt x="118" y="182"/>
                  <a:pt x="120" y="180"/>
                </a:cubicBezTo>
                <a:cubicBezTo>
                  <a:pt x="119" y="183"/>
                  <a:pt x="117" y="187"/>
                  <a:pt x="116" y="191"/>
                </a:cubicBezTo>
                <a:moveTo>
                  <a:pt x="53" y="187"/>
                </a:moveTo>
                <a:cubicBezTo>
                  <a:pt x="52" y="185"/>
                  <a:pt x="51" y="183"/>
                  <a:pt x="50" y="181"/>
                </a:cubicBezTo>
                <a:cubicBezTo>
                  <a:pt x="52" y="181"/>
                  <a:pt x="53" y="180"/>
                  <a:pt x="55" y="179"/>
                </a:cubicBezTo>
                <a:cubicBezTo>
                  <a:pt x="55" y="182"/>
                  <a:pt x="54" y="184"/>
                  <a:pt x="53" y="187"/>
                </a:cubicBezTo>
                <a:moveTo>
                  <a:pt x="58" y="195"/>
                </a:moveTo>
                <a:cubicBezTo>
                  <a:pt x="57" y="194"/>
                  <a:pt x="57" y="192"/>
                  <a:pt x="56" y="191"/>
                </a:cubicBezTo>
                <a:cubicBezTo>
                  <a:pt x="56" y="191"/>
                  <a:pt x="56" y="191"/>
                  <a:pt x="56" y="191"/>
                </a:cubicBezTo>
                <a:cubicBezTo>
                  <a:pt x="58" y="186"/>
                  <a:pt x="59" y="182"/>
                  <a:pt x="61" y="177"/>
                </a:cubicBezTo>
                <a:cubicBezTo>
                  <a:pt x="61" y="177"/>
                  <a:pt x="61" y="177"/>
                  <a:pt x="61" y="177"/>
                </a:cubicBezTo>
                <a:cubicBezTo>
                  <a:pt x="63" y="176"/>
                  <a:pt x="66" y="175"/>
                  <a:pt x="69" y="174"/>
                </a:cubicBezTo>
                <a:cubicBezTo>
                  <a:pt x="67" y="180"/>
                  <a:pt x="65" y="186"/>
                  <a:pt x="63" y="192"/>
                </a:cubicBezTo>
                <a:cubicBezTo>
                  <a:pt x="63" y="193"/>
                  <a:pt x="63" y="193"/>
                  <a:pt x="63" y="193"/>
                </a:cubicBezTo>
                <a:cubicBezTo>
                  <a:pt x="63" y="193"/>
                  <a:pt x="62" y="193"/>
                  <a:pt x="62" y="193"/>
                </a:cubicBezTo>
                <a:cubicBezTo>
                  <a:pt x="60" y="194"/>
                  <a:pt x="59" y="194"/>
                  <a:pt x="58" y="195"/>
                </a:cubicBezTo>
                <a:moveTo>
                  <a:pt x="119" y="197"/>
                </a:moveTo>
                <a:cubicBezTo>
                  <a:pt x="119" y="196"/>
                  <a:pt x="119" y="196"/>
                  <a:pt x="119" y="196"/>
                </a:cubicBezTo>
                <a:cubicBezTo>
                  <a:pt x="119" y="196"/>
                  <a:pt x="119" y="196"/>
                  <a:pt x="119" y="196"/>
                </a:cubicBezTo>
                <a:cubicBezTo>
                  <a:pt x="121" y="189"/>
                  <a:pt x="124" y="182"/>
                  <a:pt x="127" y="174"/>
                </a:cubicBezTo>
                <a:cubicBezTo>
                  <a:pt x="127" y="174"/>
                  <a:pt x="127" y="174"/>
                  <a:pt x="127" y="174"/>
                </a:cubicBezTo>
                <a:cubicBezTo>
                  <a:pt x="128" y="173"/>
                  <a:pt x="129" y="172"/>
                  <a:pt x="131" y="171"/>
                </a:cubicBezTo>
                <a:cubicBezTo>
                  <a:pt x="133" y="175"/>
                  <a:pt x="134" y="178"/>
                  <a:pt x="136" y="182"/>
                </a:cubicBezTo>
                <a:cubicBezTo>
                  <a:pt x="136" y="183"/>
                  <a:pt x="136" y="183"/>
                  <a:pt x="136" y="183"/>
                </a:cubicBezTo>
                <a:cubicBezTo>
                  <a:pt x="130" y="187"/>
                  <a:pt x="126" y="191"/>
                  <a:pt x="119" y="197"/>
                </a:cubicBezTo>
                <a:moveTo>
                  <a:pt x="95" y="179"/>
                </a:moveTo>
                <a:cubicBezTo>
                  <a:pt x="96" y="176"/>
                  <a:pt x="97" y="173"/>
                  <a:pt x="98" y="170"/>
                </a:cubicBezTo>
                <a:cubicBezTo>
                  <a:pt x="99" y="171"/>
                  <a:pt x="99" y="172"/>
                  <a:pt x="100" y="173"/>
                </a:cubicBezTo>
                <a:cubicBezTo>
                  <a:pt x="100" y="174"/>
                  <a:pt x="101" y="175"/>
                  <a:pt x="101" y="176"/>
                </a:cubicBezTo>
                <a:cubicBezTo>
                  <a:pt x="99" y="177"/>
                  <a:pt x="97" y="178"/>
                  <a:pt x="95" y="179"/>
                </a:cubicBezTo>
                <a:moveTo>
                  <a:pt x="68" y="191"/>
                </a:moveTo>
                <a:cubicBezTo>
                  <a:pt x="70" y="185"/>
                  <a:pt x="72" y="178"/>
                  <a:pt x="74" y="172"/>
                </a:cubicBezTo>
                <a:cubicBezTo>
                  <a:pt x="74" y="172"/>
                  <a:pt x="74" y="172"/>
                  <a:pt x="74" y="172"/>
                </a:cubicBezTo>
                <a:cubicBezTo>
                  <a:pt x="77" y="170"/>
                  <a:pt x="80" y="169"/>
                  <a:pt x="83" y="168"/>
                </a:cubicBezTo>
                <a:cubicBezTo>
                  <a:pt x="81" y="174"/>
                  <a:pt x="79" y="181"/>
                  <a:pt x="77" y="187"/>
                </a:cubicBezTo>
                <a:cubicBezTo>
                  <a:pt x="77" y="188"/>
                  <a:pt x="77" y="188"/>
                  <a:pt x="77" y="188"/>
                </a:cubicBezTo>
                <a:cubicBezTo>
                  <a:pt x="76" y="188"/>
                  <a:pt x="75" y="188"/>
                  <a:pt x="74" y="189"/>
                </a:cubicBezTo>
                <a:cubicBezTo>
                  <a:pt x="72" y="189"/>
                  <a:pt x="70" y="190"/>
                  <a:pt x="68" y="191"/>
                </a:cubicBezTo>
                <a:moveTo>
                  <a:pt x="82" y="185"/>
                </a:moveTo>
                <a:cubicBezTo>
                  <a:pt x="84" y="179"/>
                  <a:pt x="86" y="173"/>
                  <a:pt x="88" y="167"/>
                </a:cubicBezTo>
                <a:cubicBezTo>
                  <a:pt x="88" y="166"/>
                  <a:pt x="88" y="166"/>
                  <a:pt x="88" y="165"/>
                </a:cubicBezTo>
                <a:cubicBezTo>
                  <a:pt x="90" y="164"/>
                  <a:pt x="92" y="163"/>
                  <a:pt x="94" y="162"/>
                </a:cubicBezTo>
                <a:cubicBezTo>
                  <a:pt x="94" y="163"/>
                  <a:pt x="95" y="164"/>
                  <a:pt x="95" y="165"/>
                </a:cubicBezTo>
                <a:cubicBezTo>
                  <a:pt x="93" y="170"/>
                  <a:pt x="92" y="175"/>
                  <a:pt x="90" y="181"/>
                </a:cubicBezTo>
                <a:cubicBezTo>
                  <a:pt x="90" y="181"/>
                  <a:pt x="90" y="181"/>
                  <a:pt x="90" y="182"/>
                </a:cubicBezTo>
                <a:cubicBezTo>
                  <a:pt x="87" y="183"/>
                  <a:pt x="85" y="184"/>
                  <a:pt x="82" y="185"/>
                </a:cubicBezTo>
                <a:moveTo>
                  <a:pt x="118" y="146"/>
                </a:moveTo>
                <a:cubicBezTo>
                  <a:pt x="118" y="145"/>
                  <a:pt x="118" y="145"/>
                  <a:pt x="118" y="144"/>
                </a:cubicBezTo>
                <a:cubicBezTo>
                  <a:pt x="118" y="144"/>
                  <a:pt x="119" y="143"/>
                  <a:pt x="119" y="143"/>
                </a:cubicBezTo>
                <a:cubicBezTo>
                  <a:pt x="119" y="144"/>
                  <a:pt x="119" y="145"/>
                  <a:pt x="118" y="146"/>
                </a:cubicBezTo>
                <a:moveTo>
                  <a:pt x="124" y="155"/>
                </a:moveTo>
                <a:cubicBezTo>
                  <a:pt x="123" y="154"/>
                  <a:pt x="122" y="152"/>
                  <a:pt x="121" y="150"/>
                </a:cubicBezTo>
                <a:cubicBezTo>
                  <a:pt x="123" y="145"/>
                  <a:pt x="125" y="140"/>
                  <a:pt x="127" y="135"/>
                </a:cubicBezTo>
                <a:cubicBezTo>
                  <a:pt x="127" y="135"/>
                  <a:pt x="127" y="135"/>
                  <a:pt x="127" y="135"/>
                </a:cubicBezTo>
                <a:cubicBezTo>
                  <a:pt x="128" y="133"/>
                  <a:pt x="130" y="131"/>
                  <a:pt x="131" y="128"/>
                </a:cubicBezTo>
                <a:cubicBezTo>
                  <a:pt x="129" y="133"/>
                  <a:pt x="128" y="139"/>
                  <a:pt x="127" y="143"/>
                </a:cubicBezTo>
                <a:cubicBezTo>
                  <a:pt x="126" y="148"/>
                  <a:pt x="125" y="153"/>
                  <a:pt x="124" y="155"/>
                </a:cubicBezTo>
                <a:moveTo>
                  <a:pt x="131" y="148"/>
                </a:moveTo>
                <a:cubicBezTo>
                  <a:pt x="132" y="143"/>
                  <a:pt x="133" y="138"/>
                  <a:pt x="134" y="133"/>
                </a:cubicBezTo>
                <a:cubicBezTo>
                  <a:pt x="135" y="130"/>
                  <a:pt x="135" y="127"/>
                  <a:pt x="136" y="125"/>
                </a:cubicBezTo>
                <a:cubicBezTo>
                  <a:pt x="136" y="127"/>
                  <a:pt x="137" y="128"/>
                  <a:pt x="137" y="128"/>
                </a:cubicBezTo>
                <a:cubicBezTo>
                  <a:pt x="137" y="129"/>
                  <a:pt x="137" y="130"/>
                  <a:pt x="137" y="130"/>
                </a:cubicBezTo>
                <a:cubicBezTo>
                  <a:pt x="137" y="130"/>
                  <a:pt x="137" y="130"/>
                  <a:pt x="137" y="130"/>
                </a:cubicBezTo>
                <a:cubicBezTo>
                  <a:pt x="137" y="136"/>
                  <a:pt x="134" y="143"/>
                  <a:pt x="131" y="148"/>
                </a:cubicBezTo>
                <a:moveTo>
                  <a:pt x="133" y="119"/>
                </a:moveTo>
                <a:cubicBezTo>
                  <a:pt x="133" y="119"/>
                  <a:pt x="133" y="118"/>
                  <a:pt x="133" y="118"/>
                </a:cubicBezTo>
                <a:cubicBezTo>
                  <a:pt x="133" y="118"/>
                  <a:pt x="133" y="118"/>
                  <a:pt x="133" y="118"/>
                </a:cubicBezTo>
                <a:cubicBezTo>
                  <a:pt x="133" y="119"/>
                  <a:pt x="133" y="119"/>
                  <a:pt x="133" y="119"/>
                </a:cubicBezTo>
                <a:cubicBezTo>
                  <a:pt x="133" y="119"/>
                  <a:pt x="133" y="119"/>
                  <a:pt x="133" y="119"/>
                </a:cubicBezTo>
                <a:moveTo>
                  <a:pt x="95" y="122"/>
                </a:moveTo>
                <a:cubicBezTo>
                  <a:pt x="95" y="121"/>
                  <a:pt x="95" y="121"/>
                  <a:pt x="95" y="120"/>
                </a:cubicBezTo>
                <a:cubicBezTo>
                  <a:pt x="95" y="118"/>
                  <a:pt x="96" y="116"/>
                  <a:pt x="97" y="113"/>
                </a:cubicBezTo>
                <a:cubicBezTo>
                  <a:pt x="97" y="113"/>
                  <a:pt x="97" y="113"/>
                  <a:pt x="97" y="113"/>
                </a:cubicBezTo>
                <a:cubicBezTo>
                  <a:pt x="97" y="116"/>
                  <a:pt x="96" y="119"/>
                  <a:pt x="95" y="122"/>
                </a:cubicBezTo>
                <a:moveTo>
                  <a:pt x="39" y="115"/>
                </a:moveTo>
                <a:cubicBezTo>
                  <a:pt x="39" y="115"/>
                  <a:pt x="38" y="115"/>
                  <a:pt x="38" y="115"/>
                </a:cubicBezTo>
                <a:cubicBezTo>
                  <a:pt x="37" y="115"/>
                  <a:pt x="36" y="115"/>
                  <a:pt x="35" y="115"/>
                </a:cubicBezTo>
                <a:cubicBezTo>
                  <a:pt x="36" y="112"/>
                  <a:pt x="36" y="109"/>
                  <a:pt x="37" y="106"/>
                </a:cubicBezTo>
                <a:cubicBezTo>
                  <a:pt x="40" y="106"/>
                  <a:pt x="43" y="106"/>
                  <a:pt x="45" y="105"/>
                </a:cubicBezTo>
                <a:cubicBezTo>
                  <a:pt x="44" y="108"/>
                  <a:pt x="43" y="112"/>
                  <a:pt x="42" y="115"/>
                </a:cubicBezTo>
                <a:cubicBezTo>
                  <a:pt x="41" y="115"/>
                  <a:pt x="40" y="115"/>
                  <a:pt x="39" y="115"/>
                </a:cubicBezTo>
                <a:moveTo>
                  <a:pt x="31" y="113"/>
                </a:moveTo>
                <a:cubicBezTo>
                  <a:pt x="29" y="113"/>
                  <a:pt x="28" y="112"/>
                  <a:pt x="26" y="110"/>
                </a:cubicBezTo>
                <a:cubicBezTo>
                  <a:pt x="24" y="108"/>
                  <a:pt x="23" y="105"/>
                  <a:pt x="21" y="103"/>
                </a:cubicBezTo>
                <a:cubicBezTo>
                  <a:pt x="23" y="104"/>
                  <a:pt x="25" y="105"/>
                  <a:pt x="28" y="105"/>
                </a:cubicBezTo>
                <a:cubicBezTo>
                  <a:pt x="29" y="106"/>
                  <a:pt x="31" y="106"/>
                  <a:pt x="33" y="106"/>
                </a:cubicBezTo>
                <a:cubicBezTo>
                  <a:pt x="32" y="108"/>
                  <a:pt x="31" y="111"/>
                  <a:pt x="31" y="113"/>
                </a:cubicBezTo>
                <a:moveTo>
                  <a:pt x="92" y="114"/>
                </a:moveTo>
                <a:cubicBezTo>
                  <a:pt x="92" y="114"/>
                  <a:pt x="91" y="113"/>
                  <a:pt x="91" y="112"/>
                </a:cubicBezTo>
                <a:cubicBezTo>
                  <a:pt x="90" y="112"/>
                  <a:pt x="89" y="111"/>
                  <a:pt x="89" y="111"/>
                </a:cubicBezTo>
                <a:cubicBezTo>
                  <a:pt x="90" y="108"/>
                  <a:pt x="91" y="106"/>
                  <a:pt x="92" y="103"/>
                </a:cubicBezTo>
                <a:cubicBezTo>
                  <a:pt x="93" y="104"/>
                  <a:pt x="94" y="105"/>
                  <a:pt x="95" y="106"/>
                </a:cubicBezTo>
                <a:cubicBezTo>
                  <a:pt x="95" y="106"/>
                  <a:pt x="95" y="106"/>
                  <a:pt x="95" y="106"/>
                </a:cubicBezTo>
                <a:cubicBezTo>
                  <a:pt x="94" y="109"/>
                  <a:pt x="93" y="112"/>
                  <a:pt x="92" y="114"/>
                </a:cubicBezTo>
                <a:moveTo>
                  <a:pt x="47" y="114"/>
                </a:moveTo>
                <a:cubicBezTo>
                  <a:pt x="48" y="111"/>
                  <a:pt x="49" y="107"/>
                  <a:pt x="50" y="104"/>
                </a:cubicBezTo>
                <a:cubicBezTo>
                  <a:pt x="53" y="103"/>
                  <a:pt x="55" y="103"/>
                  <a:pt x="58" y="102"/>
                </a:cubicBezTo>
                <a:cubicBezTo>
                  <a:pt x="57" y="105"/>
                  <a:pt x="56" y="108"/>
                  <a:pt x="54" y="112"/>
                </a:cubicBezTo>
                <a:cubicBezTo>
                  <a:pt x="52" y="112"/>
                  <a:pt x="49" y="113"/>
                  <a:pt x="47" y="114"/>
                </a:cubicBezTo>
                <a:moveTo>
                  <a:pt x="85" y="109"/>
                </a:moveTo>
                <a:cubicBezTo>
                  <a:pt x="84" y="108"/>
                  <a:pt x="82" y="108"/>
                  <a:pt x="80" y="107"/>
                </a:cubicBezTo>
                <a:cubicBezTo>
                  <a:pt x="81" y="105"/>
                  <a:pt x="82" y="102"/>
                  <a:pt x="83" y="99"/>
                </a:cubicBezTo>
                <a:cubicBezTo>
                  <a:pt x="85" y="99"/>
                  <a:pt x="87" y="100"/>
                  <a:pt x="88" y="100"/>
                </a:cubicBezTo>
                <a:cubicBezTo>
                  <a:pt x="87" y="103"/>
                  <a:pt x="86" y="106"/>
                  <a:pt x="85" y="109"/>
                </a:cubicBezTo>
                <a:moveTo>
                  <a:pt x="60" y="110"/>
                </a:moveTo>
                <a:cubicBezTo>
                  <a:pt x="61" y="107"/>
                  <a:pt x="62" y="104"/>
                  <a:pt x="63" y="101"/>
                </a:cubicBezTo>
                <a:cubicBezTo>
                  <a:pt x="63" y="100"/>
                  <a:pt x="63" y="100"/>
                  <a:pt x="63" y="100"/>
                </a:cubicBezTo>
                <a:cubicBezTo>
                  <a:pt x="64" y="100"/>
                  <a:pt x="64" y="100"/>
                  <a:pt x="65" y="100"/>
                </a:cubicBezTo>
                <a:cubicBezTo>
                  <a:pt x="67" y="99"/>
                  <a:pt x="69" y="99"/>
                  <a:pt x="71" y="98"/>
                </a:cubicBezTo>
                <a:cubicBezTo>
                  <a:pt x="70" y="101"/>
                  <a:pt x="69" y="105"/>
                  <a:pt x="67" y="108"/>
                </a:cubicBezTo>
                <a:cubicBezTo>
                  <a:pt x="65" y="108"/>
                  <a:pt x="62" y="109"/>
                  <a:pt x="60" y="110"/>
                </a:cubicBezTo>
                <a:moveTo>
                  <a:pt x="72" y="107"/>
                </a:moveTo>
                <a:cubicBezTo>
                  <a:pt x="73" y="104"/>
                  <a:pt x="74" y="101"/>
                  <a:pt x="76" y="98"/>
                </a:cubicBezTo>
                <a:cubicBezTo>
                  <a:pt x="76" y="98"/>
                  <a:pt x="76" y="98"/>
                  <a:pt x="76" y="98"/>
                </a:cubicBezTo>
                <a:cubicBezTo>
                  <a:pt x="77" y="98"/>
                  <a:pt x="78" y="98"/>
                  <a:pt x="79" y="98"/>
                </a:cubicBezTo>
                <a:cubicBezTo>
                  <a:pt x="78" y="101"/>
                  <a:pt x="77" y="104"/>
                  <a:pt x="76" y="107"/>
                </a:cubicBezTo>
                <a:cubicBezTo>
                  <a:pt x="75" y="107"/>
                  <a:pt x="75" y="107"/>
                  <a:pt x="75" y="107"/>
                </a:cubicBezTo>
                <a:cubicBezTo>
                  <a:pt x="74" y="107"/>
                  <a:pt x="73" y="107"/>
                  <a:pt x="72" y="107"/>
                </a:cubicBezTo>
                <a:moveTo>
                  <a:pt x="30" y="74"/>
                </a:moveTo>
                <a:cubicBezTo>
                  <a:pt x="28" y="72"/>
                  <a:pt x="27" y="70"/>
                  <a:pt x="26" y="67"/>
                </a:cubicBezTo>
                <a:cubicBezTo>
                  <a:pt x="26" y="67"/>
                  <a:pt x="26" y="67"/>
                  <a:pt x="26" y="67"/>
                </a:cubicBezTo>
                <a:cubicBezTo>
                  <a:pt x="26" y="64"/>
                  <a:pt x="28" y="61"/>
                  <a:pt x="31" y="57"/>
                </a:cubicBezTo>
                <a:cubicBezTo>
                  <a:pt x="33" y="56"/>
                  <a:pt x="34" y="54"/>
                  <a:pt x="36" y="53"/>
                </a:cubicBezTo>
                <a:cubicBezTo>
                  <a:pt x="35" y="56"/>
                  <a:pt x="34" y="59"/>
                  <a:pt x="33" y="62"/>
                </a:cubicBezTo>
                <a:cubicBezTo>
                  <a:pt x="32" y="67"/>
                  <a:pt x="31" y="71"/>
                  <a:pt x="30" y="74"/>
                </a:cubicBezTo>
                <a:moveTo>
                  <a:pt x="38" y="77"/>
                </a:moveTo>
                <a:cubicBezTo>
                  <a:pt x="36" y="77"/>
                  <a:pt x="35" y="77"/>
                  <a:pt x="34" y="76"/>
                </a:cubicBezTo>
                <a:cubicBezTo>
                  <a:pt x="34" y="73"/>
                  <a:pt x="36" y="68"/>
                  <a:pt x="38" y="63"/>
                </a:cubicBezTo>
                <a:cubicBezTo>
                  <a:pt x="39" y="58"/>
                  <a:pt x="41" y="52"/>
                  <a:pt x="42" y="49"/>
                </a:cubicBezTo>
                <a:cubicBezTo>
                  <a:pt x="45" y="48"/>
                  <a:pt x="48" y="46"/>
                  <a:pt x="51" y="45"/>
                </a:cubicBezTo>
                <a:cubicBezTo>
                  <a:pt x="49" y="49"/>
                  <a:pt x="46" y="54"/>
                  <a:pt x="45" y="58"/>
                </a:cubicBezTo>
                <a:cubicBezTo>
                  <a:pt x="44" y="59"/>
                  <a:pt x="44" y="60"/>
                  <a:pt x="45" y="60"/>
                </a:cubicBezTo>
                <a:cubicBezTo>
                  <a:pt x="44" y="61"/>
                  <a:pt x="44" y="61"/>
                  <a:pt x="43" y="61"/>
                </a:cubicBezTo>
                <a:cubicBezTo>
                  <a:pt x="41" y="63"/>
                  <a:pt x="39" y="64"/>
                  <a:pt x="38" y="66"/>
                </a:cubicBezTo>
                <a:cubicBezTo>
                  <a:pt x="37" y="67"/>
                  <a:pt x="36" y="69"/>
                  <a:pt x="36" y="72"/>
                </a:cubicBezTo>
                <a:cubicBezTo>
                  <a:pt x="36" y="73"/>
                  <a:pt x="36" y="74"/>
                  <a:pt x="37" y="75"/>
                </a:cubicBezTo>
                <a:cubicBezTo>
                  <a:pt x="37" y="76"/>
                  <a:pt x="37" y="77"/>
                  <a:pt x="38" y="77"/>
                </a:cubicBezTo>
                <a:moveTo>
                  <a:pt x="49" y="58"/>
                </a:moveTo>
                <a:cubicBezTo>
                  <a:pt x="51" y="53"/>
                  <a:pt x="54" y="48"/>
                  <a:pt x="56" y="43"/>
                </a:cubicBezTo>
                <a:cubicBezTo>
                  <a:pt x="57" y="43"/>
                  <a:pt x="57" y="43"/>
                  <a:pt x="57" y="43"/>
                </a:cubicBezTo>
                <a:cubicBezTo>
                  <a:pt x="59" y="42"/>
                  <a:pt x="61" y="41"/>
                  <a:pt x="63" y="41"/>
                </a:cubicBezTo>
                <a:cubicBezTo>
                  <a:pt x="61" y="45"/>
                  <a:pt x="59" y="50"/>
                  <a:pt x="57" y="55"/>
                </a:cubicBezTo>
                <a:cubicBezTo>
                  <a:pt x="54" y="56"/>
                  <a:pt x="52" y="57"/>
                  <a:pt x="49" y="58"/>
                </a:cubicBezTo>
                <a:moveTo>
                  <a:pt x="73" y="50"/>
                </a:moveTo>
                <a:cubicBezTo>
                  <a:pt x="75" y="46"/>
                  <a:pt x="77" y="43"/>
                  <a:pt x="78" y="39"/>
                </a:cubicBezTo>
                <a:cubicBezTo>
                  <a:pt x="79" y="42"/>
                  <a:pt x="81" y="45"/>
                  <a:pt x="82" y="47"/>
                </a:cubicBezTo>
                <a:cubicBezTo>
                  <a:pt x="80" y="48"/>
                  <a:pt x="77" y="49"/>
                  <a:pt x="73" y="50"/>
                </a:cubicBezTo>
                <a:moveTo>
                  <a:pt x="62" y="53"/>
                </a:moveTo>
                <a:cubicBezTo>
                  <a:pt x="64" y="48"/>
                  <a:pt x="66" y="44"/>
                  <a:pt x="69" y="39"/>
                </a:cubicBezTo>
                <a:cubicBezTo>
                  <a:pt x="70" y="39"/>
                  <a:pt x="72" y="39"/>
                  <a:pt x="74" y="39"/>
                </a:cubicBezTo>
                <a:cubicBezTo>
                  <a:pt x="72" y="42"/>
                  <a:pt x="70" y="46"/>
                  <a:pt x="68" y="50"/>
                </a:cubicBezTo>
                <a:cubicBezTo>
                  <a:pt x="68" y="51"/>
                  <a:pt x="68" y="51"/>
                  <a:pt x="68" y="51"/>
                </a:cubicBezTo>
                <a:cubicBezTo>
                  <a:pt x="66" y="52"/>
                  <a:pt x="64" y="52"/>
                  <a:pt x="62" y="53"/>
                </a:cubicBezTo>
                <a:moveTo>
                  <a:pt x="84" y="41"/>
                </a:moveTo>
                <a:cubicBezTo>
                  <a:pt x="83" y="39"/>
                  <a:pt x="82" y="37"/>
                  <a:pt x="81" y="35"/>
                </a:cubicBezTo>
                <a:cubicBezTo>
                  <a:pt x="81" y="29"/>
                  <a:pt x="80" y="23"/>
                  <a:pt x="80" y="17"/>
                </a:cubicBezTo>
                <a:cubicBezTo>
                  <a:pt x="81" y="20"/>
                  <a:pt x="83" y="23"/>
                  <a:pt x="84" y="25"/>
                </a:cubicBezTo>
                <a:cubicBezTo>
                  <a:pt x="85" y="26"/>
                  <a:pt x="85" y="26"/>
                  <a:pt x="85" y="26"/>
                </a:cubicBezTo>
                <a:cubicBezTo>
                  <a:pt x="84" y="31"/>
                  <a:pt x="84" y="36"/>
                  <a:pt x="84" y="41"/>
                </a:cubicBezTo>
                <a:moveTo>
                  <a:pt x="35" y="102"/>
                </a:moveTo>
                <a:cubicBezTo>
                  <a:pt x="33" y="102"/>
                  <a:pt x="31" y="102"/>
                  <a:pt x="29" y="101"/>
                </a:cubicBezTo>
                <a:cubicBezTo>
                  <a:pt x="20" y="99"/>
                  <a:pt x="15" y="94"/>
                  <a:pt x="11" y="89"/>
                </a:cubicBezTo>
                <a:cubicBezTo>
                  <a:pt x="8" y="84"/>
                  <a:pt x="6" y="79"/>
                  <a:pt x="5" y="77"/>
                </a:cubicBezTo>
                <a:cubicBezTo>
                  <a:pt x="5" y="75"/>
                  <a:pt x="4" y="72"/>
                  <a:pt x="4" y="70"/>
                </a:cubicBezTo>
                <a:cubicBezTo>
                  <a:pt x="4" y="59"/>
                  <a:pt x="10" y="46"/>
                  <a:pt x="16" y="39"/>
                </a:cubicBezTo>
                <a:cubicBezTo>
                  <a:pt x="16" y="39"/>
                  <a:pt x="17" y="38"/>
                  <a:pt x="17" y="37"/>
                </a:cubicBezTo>
                <a:cubicBezTo>
                  <a:pt x="17" y="37"/>
                  <a:pt x="17" y="37"/>
                  <a:pt x="17" y="37"/>
                </a:cubicBezTo>
                <a:cubicBezTo>
                  <a:pt x="17" y="37"/>
                  <a:pt x="17" y="37"/>
                  <a:pt x="17" y="37"/>
                </a:cubicBezTo>
                <a:cubicBezTo>
                  <a:pt x="17" y="37"/>
                  <a:pt x="17" y="37"/>
                  <a:pt x="17" y="37"/>
                </a:cubicBezTo>
                <a:cubicBezTo>
                  <a:pt x="17" y="37"/>
                  <a:pt x="17" y="37"/>
                  <a:pt x="17" y="37"/>
                </a:cubicBezTo>
                <a:cubicBezTo>
                  <a:pt x="17" y="37"/>
                  <a:pt x="17" y="37"/>
                  <a:pt x="17" y="37"/>
                </a:cubicBezTo>
                <a:cubicBezTo>
                  <a:pt x="16" y="36"/>
                  <a:pt x="16" y="36"/>
                  <a:pt x="16" y="36"/>
                </a:cubicBezTo>
                <a:cubicBezTo>
                  <a:pt x="16" y="35"/>
                  <a:pt x="14" y="32"/>
                  <a:pt x="12" y="27"/>
                </a:cubicBezTo>
                <a:cubicBezTo>
                  <a:pt x="11" y="24"/>
                  <a:pt x="9" y="21"/>
                  <a:pt x="6" y="18"/>
                </a:cubicBezTo>
                <a:cubicBezTo>
                  <a:pt x="12" y="14"/>
                  <a:pt x="16" y="10"/>
                  <a:pt x="21" y="6"/>
                </a:cubicBezTo>
                <a:cubicBezTo>
                  <a:pt x="25" y="12"/>
                  <a:pt x="29" y="19"/>
                  <a:pt x="33" y="27"/>
                </a:cubicBezTo>
                <a:cubicBezTo>
                  <a:pt x="33" y="27"/>
                  <a:pt x="34" y="28"/>
                  <a:pt x="35" y="28"/>
                </a:cubicBezTo>
                <a:cubicBezTo>
                  <a:pt x="35" y="28"/>
                  <a:pt x="35" y="28"/>
                  <a:pt x="36" y="28"/>
                </a:cubicBezTo>
                <a:cubicBezTo>
                  <a:pt x="36" y="27"/>
                  <a:pt x="37" y="27"/>
                  <a:pt x="37" y="26"/>
                </a:cubicBezTo>
                <a:cubicBezTo>
                  <a:pt x="45" y="22"/>
                  <a:pt x="64" y="15"/>
                  <a:pt x="75" y="13"/>
                </a:cubicBezTo>
                <a:cubicBezTo>
                  <a:pt x="76" y="20"/>
                  <a:pt x="76" y="27"/>
                  <a:pt x="77" y="34"/>
                </a:cubicBezTo>
                <a:cubicBezTo>
                  <a:pt x="76" y="34"/>
                  <a:pt x="76" y="34"/>
                  <a:pt x="76" y="34"/>
                </a:cubicBezTo>
                <a:cubicBezTo>
                  <a:pt x="67" y="34"/>
                  <a:pt x="54" y="38"/>
                  <a:pt x="43" y="44"/>
                </a:cubicBezTo>
                <a:cubicBezTo>
                  <a:pt x="42" y="45"/>
                  <a:pt x="41" y="45"/>
                  <a:pt x="40" y="46"/>
                </a:cubicBezTo>
                <a:cubicBezTo>
                  <a:pt x="39" y="46"/>
                  <a:pt x="39" y="46"/>
                  <a:pt x="39" y="46"/>
                </a:cubicBezTo>
                <a:cubicBezTo>
                  <a:pt x="35" y="49"/>
                  <a:pt x="31" y="51"/>
                  <a:pt x="28" y="54"/>
                </a:cubicBezTo>
                <a:cubicBezTo>
                  <a:pt x="25" y="58"/>
                  <a:pt x="22" y="62"/>
                  <a:pt x="22" y="67"/>
                </a:cubicBezTo>
                <a:cubicBezTo>
                  <a:pt x="22" y="68"/>
                  <a:pt x="22" y="68"/>
                  <a:pt x="22" y="68"/>
                </a:cubicBezTo>
                <a:cubicBezTo>
                  <a:pt x="23" y="73"/>
                  <a:pt x="25" y="76"/>
                  <a:pt x="29" y="79"/>
                </a:cubicBezTo>
                <a:cubicBezTo>
                  <a:pt x="29" y="79"/>
                  <a:pt x="29" y="79"/>
                  <a:pt x="29" y="79"/>
                </a:cubicBezTo>
                <a:cubicBezTo>
                  <a:pt x="29" y="79"/>
                  <a:pt x="30" y="80"/>
                  <a:pt x="30" y="80"/>
                </a:cubicBezTo>
                <a:cubicBezTo>
                  <a:pt x="31" y="80"/>
                  <a:pt x="31" y="80"/>
                  <a:pt x="31" y="80"/>
                </a:cubicBezTo>
                <a:cubicBezTo>
                  <a:pt x="34" y="81"/>
                  <a:pt x="38" y="82"/>
                  <a:pt x="41" y="82"/>
                </a:cubicBezTo>
                <a:cubicBezTo>
                  <a:pt x="43" y="82"/>
                  <a:pt x="46" y="82"/>
                  <a:pt x="48" y="81"/>
                </a:cubicBezTo>
                <a:cubicBezTo>
                  <a:pt x="58" y="79"/>
                  <a:pt x="68" y="73"/>
                  <a:pt x="77" y="72"/>
                </a:cubicBezTo>
                <a:cubicBezTo>
                  <a:pt x="81" y="72"/>
                  <a:pt x="84" y="71"/>
                  <a:pt x="87" y="71"/>
                </a:cubicBezTo>
                <a:cubicBezTo>
                  <a:pt x="92" y="71"/>
                  <a:pt x="97" y="72"/>
                  <a:pt x="101" y="74"/>
                </a:cubicBezTo>
                <a:cubicBezTo>
                  <a:pt x="106" y="77"/>
                  <a:pt x="110" y="80"/>
                  <a:pt x="115" y="85"/>
                </a:cubicBezTo>
                <a:cubicBezTo>
                  <a:pt x="123" y="94"/>
                  <a:pt x="129" y="105"/>
                  <a:pt x="129" y="116"/>
                </a:cubicBezTo>
                <a:cubicBezTo>
                  <a:pt x="129" y="120"/>
                  <a:pt x="128" y="123"/>
                  <a:pt x="127" y="127"/>
                </a:cubicBezTo>
                <a:cubicBezTo>
                  <a:pt x="126" y="129"/>
                  <a:pt x="123" y="132"/>
                  <a:pt x="121" y="135"/>
                </a:cubicBezTo>
                <a:cubicBezTo>
                  <a:pt x="118" y="138"/>
                  <a:pt x="116" y="140"/>
                  <a:pt x="114" y="142"/>
                </a:cubicBezTo>
                <a:cubicBezTo>
                  <a:pt x="113" y="143"/>
                  <a:pt x="113" y="143"/>
                  <a:pt x="113" y="143"/>
                </a:cubicBezTo>
                <a:cubicBezTo>
                  <a:pt x="113" y="143"/>
                  <a:pt x="113" y="143"/>
                  <a:pt x="113" y="143"/>
                </a:cubicBezTo>
                <a:cubicBezTo>
                  <a:pt x="113" y="143"/>
                  <a:pt x="113" y="143"/>
                  <a:pt x="113" y="143"/>
                </a:cubicBezTo>
                <a:cubicBezTo>
                  <a:pt x="113" y="144"/>
                  <a:pt x="113" y="144"/>
                  <a:pt x="113" y="144"/>
                </a:cubicBezTo>
                <a:cubicBezTo>
                  <a:pt x="113" y="144"/>
                  <a:pt x="113" y="144"/>
                  <a:pt x="113" y="144"/>
                </a:cubicBezTo>
                <a:cubicBezTo>
                  <a:pt x="113" y="144"/>
                  <a:pt x="113" y="144"/>
                  <a:pt x="113" y="144"/>
                </a:cubicBezTo>
                <a:cubicBezTo>
                  <a:pt x="113" y="145"/>
                  <a:pt x="113" y="145"/>
                  <a:pt x="113" y="145"/>
                </a:cubicBezTo>
                <a:cubicBezTo>
                  <a:pt x="113" y="145"/>
                  <a:pt x="113" y="145"/>
                  <a:pt x="113" y="145"/>
                </a:cubicBezTo>
                <a:cubicBezTo>
                  <a:pt x="114" y="147"/>
                  <a:pt x="116" y="149"/>
                  <a:pt x="117" y="151"/>
                </a:cubicBezTo>
                <a:cubicBezTo>
                  <a:pt x="116" y="152"/>
                  <a:pt x="117" y="153"/>
                  <a:pt x="118" y="153"/>
                </a:cubicBezTo>
                <a:cubicBezTo>
                  <a:pt x="118" y="154"/>
                  <a:pt x="118" y="154"/>
                  <a:pt x="118" y="154"/>
                </a:cubicBezTo>
                <a:cubicBezTo>
                  <a:pt x="121" y="158"/>
                  <a:pt x="124" y="162"/>
                  <a:pt x="128" y="167"/>
                </a:cubicBezTo>
                <a:cubicBezTo>
                  <a:pt x="123" y="172"/>
                  <a:pt x="116" y="178"/>
                  <a:pt x="110" y="182"/>
                </a:cubicBezTo>
                <a:cubicBezTo>
                  <a:pt x="110" y="182"/>
                  <a:pt x="110" y="182"/>
                  <a:pt x="110" y="182"/>
                </a:cubicBezTo>
                <a:cubicBezTo>
                  <a:pt x="109" y="182"/>
                  <a:pt x="109" y="182"/>
                  <a:pt x="109" y="182"/>
                </a:cubicBezTo>
                <a:cubicBezTo>
                  <a:pt x="107" y="177"/>
                  <a:pt x="105" y="174"/>
                  <a:pt x="104" y="171"/>
                </a:cubicBezTo>
                <a:cubicBezTo>
                  <a:pt x="102" y="168"/>
                  <a:pt x="100" y="164"/>
                  <a:pt x="96" y="158"/>
                </a:cubicBezTo>
                <a:cubicBezTo>
                  <a:pt x="96" y="157"/>
                  <a:pt x="95" y="157"/>
                  <a:pt x="94" y="157"/>
                </a:cubicBezTo>
                <a:cubicBezTo>
                  <a:pt x="94" y="157"/>
                  <a:pt x="94" y="157"/>
                  <a:pt x="93" y="157"/>
                </a:cubicBezTo>
                <a:cubicBezTo>
                  <a:pt x="93" y="157"/>
                  <a:pt x="93" y="158"/>
                  <a:pt x="92" y="158"/>
                </a:cubicBezTo>
                <a:cubicBezTo>
                  <a:pt x="88" y="161"/>
                  <a:pt x="79" y="165"/>
                  <a:pt x="70" y="169"/>
                </a:cubicBezTo>
                <a:cubicBezTo>
                  <a:pt x="62" y="172"/>
                  <a:pt x="55" y="175"/>
                  <a:pt x="50" y="177"/>
                </a:cubicBezTo>
                <a:cubicBezTo>
                  <a:pt x="50" y="173"/>
                  <a:pt x="51" y="168"/>
                  <a:pt x="51" y="164"/>
                </a:cubicBezTo>
                <a:cubicBezTo>
                  <a:pt x="51" y="160"/>
                  <a:pt x="50" y="155"/>
                  <a:pt x="50" y="151"/>
                </a:cubicBezTo>
                <a:cubicBezTo>
                  <a:pt x="56" y="149"/>
                  <a:pt x="66" y="146"/>
                  <a:pt x="75" y="142"/>
                </a:cubicBezTo>
                <a:cubicBezTo>
                  <a:pt x="80" y="139"/>
                  <a:pt x="84" y="137"/>
                  <a:pt x="88" y="135"/>
                </a:cubicBezTo>
                <a:cubicBezTo>
                  <a:pt x="89" y="134"/>
                  <a:pt x="89" y="134"/>
                  <a:pt x="89" y="134"/>
                </a:cubicBezTo>
                <a:cubicBezTo>
                  <a:pt x="89" y="134"/>
                  <a:pt x="89" y="134"/>
                  <a:pt x="89" y="134"/>
                </a:cubicBezTo>
                <a:cubicBezTo>
                  <a:pt x="89" y="134"/>
                  <a:pt x="89" y="134"/>
                  <a:pt x="89" y="134"/>
                </a:cubicBezTo>
                <a:cubicBezTo>
                  <a:pt x="93" y="131"/>
                  <a:pt x="97" y="128"/>
                  <a:pt x="98" y="125"/>
                </a:cubicBezTo>
                <a:cubicBezTo>
                  <a:pt x="100" y="121"/>
                  <a:pt x="101" y="117"/>
                  <a:pt x="101" y="113"/>
                </a:cubicBezTo>
                <a:cubicBezTo>
                  <a:pt x="101" y="107"/>
                  <a:pt x="98" y="102"/>
                  <a:pt x="94" y="99"/>
                </a:cubicBezTo>
                <a:cubicBezTo>
                  <a:pt x="93" y="98"/>
                  <a:pt x="93" y="98"/>
                  <a:pt x="93" y="98"/>
                </a:cubicBezTo>
                <a:cubicBezTo>
                  <a:pt x="93" y="98"/>
                  <a:pt x="92" y="97"/>
                  <a:pt x="92" y="97"/>
                </a:cubicBezTo>
                <a:cubicBezTo>
                  <a:pt x="91" y="97"/>
                  <a:pt x="91" y="97"/>
                  <a:pt x="91" y="97"/>
                </a:cubicBezTo>
                <a:cubicBezTo>
                  <a:pt x="89" y="96"/>
                  <a:pt x="86" y="95"/>
                  <a:pt x="84" y="95"/>
                </a:cubicBezTo>
                <a:cubicBezTo>
                  <a:pt x="83" y="94"/>
                  <a:pt x="83" y="94"/>
                  <a:pt x="83" y="94"/>
                </a:cubicBezTo>
                <a:cubicBezTo>
                  <a:pt x="83" y="94"/>
                  <a:pt x="83" y="94"/>
                  <a:pt x="82" y="94"/>
                </a:cubicBezTo>
                <a:cubicBezTo>
                  <a:pt x="82" y="94"/>
                  <a:pt x="82" y="94"/>
                  <a:pt x="82" y="94"/>
                </a:cubicBezTo>
                <a:cubicBezTo>
                  <a:pt x="80" y="94"/>
                  <a:pt x="78" y="94"/>
                  <a:pt x="76" y="94"/>
                </a:cubicBezTo>
                <a:cubicBezTo>
                  <a:pt x="72" y="94"/>
                  <a:pt x="68" y="94"/>
                  <a:pt x="64" y="95"/>
                </a:cubicBezTo>
                <a:cubicBezTo>
                  <a:pt x="55" y="98"/>
                  <a:pt x="45" y="102"/>
                  <a:pt x="36" y="102"/>
                </a:cubicBezTo>
                <a:cubicBezTo>
                  <a:pt x="36" y="102"/>
                  <a:pt x="36" y="102"/>
                  <a:pt x="36" y="102"/>
                </a:cubicBezTo>
                <a:cubicBezTo>
                  <a:pt x="36" y="102"/>
                  <a:pt x="36" y="102"/>
                  <a:pt x="36" y="102"/>
                </a:cubicBezTo>
                <a:cubicBezTo>
                  <a:pt x="35" y="102"/>
                  <a:pt x="35" y="102"/>
                  <a:pt x="35" y="102"/>
                </a:cubicBezTo>
                <a:moveTo>
                  <a:pt x="21" y="0"/>
                </a:moveTo>
                <a:cubicBezTo>
                  <a:pt x="21" y="0"/>
                  <a:pt x="20" y="1"/>
                  <a:pt x="20" y="1"/>
                </a:cubicBezTo>
                <a:cubicBezTo>
                  <a:pt x="13" y="6"/>
                  <a:pt x="9" y="11"/>
                  <a:pt x="2" y="16"/>
                </a:cubicBezTo>
                <a:cubicBezTo>
                  <a:pt x="2" y="16"/>
                  <a:pt x="2" y="16"/>
                  <a:pt x="2" y="16"/>
                </a:cubicBezTo>
                <a:cubicBezTo>
                  <a:pt x="2" y="16"/>
                  <a:pt x="2" y="16"/>
                  <a:pt x="2" y="16"/>
                </a:cubicBezTo>
                <a:cubicBezTo>
                  <a:pt x="1" y="16"/>
                  <a:pt x="1" y="16"/>
                  <a:pt x="1" y="16"/>
                </a:cubicBezTo>
                <a:cubicBezTo>
                  <a:pt x="1" y="16"/>
                  <a:pt x="1" y="16"/>
                  <a:pt x="1" y="16"/>
                </a:cubicBezTo>
                <a:cubicBezTo>
                  <a:pt x="1" y="17"/>
                  <a:pt x="1" y="17"/>
                  <a:pt x="1" y="17"/>
                </a:cubicBezTo>
                <a:cubicBezTo>
                  <a:pt x="1" y="17"/>
                  <a:pt x="1" y="17"/>
                  <a:pt x="1" y="17"/>
                </a:cubicBezTo>
                <a:cubicBezTo>
                  <a:pt x="1" y="18"/>
                  <a:pt x="1" y="18"/>
                  <a:pt x="1" y="18"/>
                </a:cubicBezTo>
                <a:cubicBezTo>
                  <a:pt x="1" y="18"/>
                  <a:pt x="1" y="18"/>
                  <a:pt x="1" y="18"/>
                </a:cubicBezTo>
                <a:cubicBezTo>
                  <a:pt x="1" y="18"/>
                  <a:pt x="1" y="18"/>
                  <a:pt x="1" y="18"/>
                </a:cubicBezTo>
                <a:cubicBezTo>
                  <a:pt x="1" y="19"/>
                  <a:pt x="1" y="19"/>
                  <a:pt x="1" y="19"/>
                </a:cubicBezTo>
                <a:cubicBezTo>
                  <a:pt x="1" y="19"/>
                  <a:pt x="1" y="19"/>
                  <a:pt x="1" y="19"/>
                </a:cubicBezTo>
                <a:cubicBezTo>
                  <a:pt x="2" y="19"/>
                  <a:pt x="2" y="19"/>
                  <a:pt x="2" y="19"/>
                </a:cubicBezTo>
                <a:cubicBezTo>
                  <a:pt x="4" y="21"/>
                  <a:pt x="7" y="26"/>
                  <a:pt x="9" y="30"/>
                </a:cubicBezTo>
                <a:cubicBezTo>
                  <a:pt x="10" y="32"/>
                  <a:pt x="11" y="34"/>
                  <a:pt x="12" y="36"/>
                </a:cubicBezTo>
                <a:cubicBezTo>
                  <a:pt x="12" y="36"/>
                  <a:pt x="12" y="37"/>
                  <a:pt x="12" y="37"/>
                </a:cubicBezTo>
                <a:cubicBezTo>
                  <a:pt x="6" y="45"/>
                  <a:pt x="0" y="58"/>
                  <a:pt x="0" y="70"/>
                </a:cubicBezTo>
                <a:cubicBezTo>
                  <a:pt x="0" y="73"/>
                  <a:pt x="0" y="75"/>
                  <a:pt x="1" y="78"/>
                </a:cubicBezTo>
                <a:cubicBezTo>
                  <a:pt x="2" y="80"/>
                  <a:pt x="4" y="86"/>
                  <a:pt x="8" y="92"/>
                </a:cubicBezTo>
                <a:cubicBezTo>
                  <a:pt x="8" y="92"/>
                  <a:pt x="8" y="92"/>
                  <a:pt x="9" y="93"/>
                </a:cubicBezTo>
                <a:cubicBezTo>
                  <a:pt x="9" y="93"/>
                  <a:pt x="9" y="94"/>
                  <a:pt x="9" y="94"/>
                </a:cubicBezTo>
                <a:cubicBezTo>
                  <a:pt x="14" y="101"/>
                  <a:pt x="17" y="105"/>
                  <a:pt x="22" y="111"/>
                </a:cubicBezTo>
                <a:cubicBezTo>
                  <a:pt x="22" y="111"/>
                  <a:pt x="22" y="112"/>
                  <a:pt x="22" y="112"/>
                </a:cubicBezTo>
                <a:cubicBezTo>
                  <a:pt x="22" y="112"/>
                  <a:pt x="23" y="113"/>
                  <a:pt x="23" y="113"/>
                </a:cubicBezTo>
                <a:cubicBezTo>
                  <a:pt x="24" y="114"/>
                  <a:pt x="24" y="114"/>
                  <a:pt x="24" y="114"/>
                </a:cubicBezTo>
                <a:cubicBezTo>
                  <a:pt x="24" y="114"/>
                  <a:pt x="24" y="114"/>
                  <a:pt x="25" y="114"/>
                </a:cubicBezTo>
                <a:cubicBezTo>
                  <a:pt x="26" y="116"/>
                  <a:pt x="28" y="117"/>
                  <a:pt x="30" y="118"/>
                </a:cubicBezTo>
                <a:cubicBezTo>
                  <a:pt x="30" y="118"/>
                  <a:pt x="31" y="119"/>
                  <a:pt x="31" y="119"/>
                </a:cubicBezTo>
                <a:cubicBezTo>
                  <a:pt x="32" y="119"/>
                  <a:pt x="32" y="119"/>
                  <a:pt x="32" y="119"/>
                </a:cubicBezTo>
                <a:cubicBezTo>
                  <a:pt x="32" y="119"/>
                  <a:pt x="33" y="119"/>
                  <a:pt x="33" y="119"/>
                </a:cubicBezTo>
                <a:cubicBezTo>
                  <a:pt x="35" y="119"/>
                  <a:pt x="37" y="119"/>
                  <a:pt x="38" y="119"/>
                </a:cubicBezTo>
                <a:cubicBezTo>
                  <a:pt x="38" y="119"/>
                  <a:pt x="38" y="119"/>
                  <a:pt x="38" y="119"/>
                </a:cubicBezTo>
                <a:cubicBezTo>
                  <a:pt x="45" y="119"/>
                  <a:pt x="51" y="117"/>
                  <a:pt x="57" y="115"/>
                </a:cubicBezTo>
                <a:cubicBezTo>
                  <a:pt x="63" y="113"/>
                  <a:pt x="70" y="111"/>
                  <a:pt x="75" y="111"/>
                </a:cubicBezTo>
                <a:cubicBezTo>
                  <a:pt x="75" y="111"/>
                  <a:pt x="75" y="111"/>
                  <a:pt x="75" y="111"/>
                </a:cubicBezTo>
                <a:cubicBezTo>
                  <a:pt x="76" y="111"/>
                  <a:pt x="76" y="111"/>
                  <a:pt x="76" y="111"/>
                </a:cubicBezTo>
                <a:cubicBezTo>
                  <a:pt x="77" y="112"/>
                  <a:pt x="77" y="112"/>
                  <a:pt x="77" y="112"/>
                </a:cubicBezTo>
                <a:cubicBezTo>
                  <a:pt x="77" y="112"/>
                  <a:pt x="77" y="112"/>
                  <a:pt x="77" y="112"/>
                </a:cubicBezTo>
                <a:cubicBezTo>
                  <a:pt x="78" y="112"/>
                  <a:pt x="78" y="112"/>
                  <a:pt x="78" y="111"/>
                </a:cubicBezTo>
                <a:cubicBezTo>
                  <a:pt x="81" y="112"/>
                  <a:pt x="82" y="112"/>
                  <a:pt x="84" y="113"/>
                </a:cubicBezTo>
                <a:cubicBezTo>
                  <a:pt x="84" y="114"/>
                  <a:pt x="85" y="114"/>
                  <a:pt x="85" y="115"/>
                </a:cubicBezTo>
                <a:cubicBezTo>
                  <a:pt x="85" y="115"/>
                  <a:pt x="86" y="115"/>
                  <a:pt x="86" y="115"/>
                </a:cubicBezTo>
                <a:cubicBezTo>
                  <a:pt x="86" y="115"/>
                  <a:pt x="86" y="115"/>
                  <a:pt x="87" y="115"/>
                </a:cubicBezTo>
                <a:cubicBezTo>
                  <a:pt x="88" y="115"/>
                  <a:pt x="88" y="115"/>
                  <a:pt x="88" y="115"/>
                </a:cubicBezTo>
                <a:cubicBezTo>
                  <a:pt x="89" y="117"/>
                  <a:pt x="90" y="118"/>
                  <a:pt x="90" y="120"/>
                </a:cubicBezTo>
                <a:cubicBezTo>
                  <a:pt x="90" y="120"/>
                  <a:pt x="90" y="120"/>
                  <a:pt x="90" y="120"/>
                </a:cubicBezTo>
                <a:cubicBezTo>
                  <a:pt x="90" y="121"/>
                  <a:pt x="90" y="121"/>
                  <a:pt x="90" y="122"/>
                </a:cubicBezTo>
                <a:cubicBezTo>
                  <a:pt x="90" y="122"/>
                  <a:pt x="90" y="122"/>
                  <a:pt x="90" y="122"/>
                </a:cubicBezTo>
                <a:cubicBezTo>
                  <a:pt x="90" y="125"/>
                  <a:pt x="89" y="128"/>
                  <a:pt x="87" y="130"/>
                </a:cubicBezTo>
                <a:cubicBezTo>
                  <a:pt x="75" y="138"/>
                  <a:pt x="55" y="146"/>
                  <a:pt x="47" y="147"/>
                </a:cubicBezTo>
                <a:cubicBezTo>
                  <a:pt x="46" y="147"/>
                  <a:pt x="45" y="148"/>
                  <a:pt x="45" y="150"/>
                </a:cubicBezTo>
                <a:cubicBezTo>
                  <a:pt x="46" y="154"/>
                  <a:pt x="46" y="159"/>
                  <a:pt x="46" y="164"/>
                </a:cubicBezTo>
                <a:cubicBezTo>
                  <a:pt x="46" y="169"/>
                  <a:pt x="46" y="174"/>
                  <a:pt x="45" y="179"/>
                </a:cubicBezTo>
                <a:cubicBezTo>
                  <a:pt x="45" y="179"/>
                  <a:pt x="45" y="180"/>
                  <a:pt x="45" y="181"/>
                </a:cubicBezTo>
                <a:cubicBezTo>
                  <a:pt x="49" y="187"/>
                  <a:pt x="52" y="193"/>
                  <a:pt x="55" y="198"/>
                </a:cubicBezTo>
                <a:cubicBezTo>
                  <a:pt x="56" y="199"/>
                  <a:pt x="56" y="199"/>
                  <a:pt x="56" y="199"/>
                </a:cubicBezTo>
                <a:cubicBezTo>
                  <a:pt x="56" y="199"/>
                  <a:pt x="56" y="199"/>
                  <a:pt x="56" y="199"/>
                </a:cubicBezTo>
                <a:cubicBezTo>
                  <a:pt x="56" y="199"/>
                  <a:pt x="56" y="199"/>
                  <a:pt x="56" y="199"/>
                </a:cubicBezTo>
                <a:cubicBezTo>
                  <a:pt x="56" y="199"/>
                  <a:pt x="56" y="199"/>
                  <a:pt x="56" y="199"/>
                </a:cubicBezTo>
                <a:cubicBezTo>
                  <a:pt x="57" y="199"/>
                  <a:pt x="57" y="199"/>
                  <a:pt x="57" y="199"/>
                </a:cubicBezTo>
                <a:cubicBezTo>
                  <a:pt x="57" y="199"/>
                  <a:pt x="57" y="199"/>
                  <a:pt x="57" y="199"/>
                </a:cubicBezTo>
                <a:cubicBezTo>
                  <a:pt x="57" y="199"/>
                  <a:pt x="57" y="199"/>
                  <a:pt x="57" y="199"/>
                </a:cubicBezTo>
                <a:cubicBezTo>
                  <a:pt x="58" y="199"/>
                  <a:pt x="58" y="199"/>
                  <a:pt x="58" y="199"/>
                </a:cubicBezTo>
                <a:cubicBezTo>
                  <a:pt x="58" y="199"/>
                  <a:pt x="58" y="199"/>
                  <a:pt x="58" y="199"/>
                </a:cubicBezTo>
                <a:cubicBezTo>
                  <a:pt x="58" y="199"/>
                  <a:pt x="58" y="199"/>
                  <a:pt x="58" y="199"/>
                </a:cubicBezTo>
                <a:cubicBezTo>
                  <a:pt x="58" y="199"/>
                  <a:pt x="58" y="199"/>
                  <a:pt x="58" y="199"/>
                </a:cubicBezTo>
                <a:cubicBezTo>
                  <a:pt x="58" y="199"/>
                  <a:pt x="59" y="199"/>
                  <a:pt x="60" y="198"/>
                </a:cubicBezTo>
                <a:cubicBezTo>
                  <a:pt x="64" y="197"/>
                  <a:pt x="72" y="194"/>
                  <a:pt x="81" y="191"/>
                </a:cubicBezTo>
                <a:cubicBezTo>
                  <a:pt x="89" y="187"/>
                  <a:pt x="97" y="183"/>
                  <a:pt x="103" y="179"/>
                </a:cubicBezTo>
                <a:cubicBezTo>
                  <a:pt x="104" y="182"/>
                  <a:pt x="106" y="184"/>
                  <a:pt x="107" y="187"/>
                </a:cubicBezTo>
                <a:cubicBezTo>
                  <a:pt x="108" y="188"/>
                  <a:pt x="108" y="188"/>
                  <a:pt x="109" y="188"/>
                </a:cubicBezTo>
                <a:cubicBezTo>
                  <a:pt x="109" y="188"/>
                  <a:pt x="109" y="188"/>
                  <a:pt x="109" y="188"/>
                </a:cubicBezTo>
                <a:cubicBezTo>
                  <a:pt x="112" y="192"/>
                  <a:pt x="114" y="196"/>
                  <a:pt x="116" y="200"/>
                </a:cubicBezTo>
                <a:cubicBezTo>
                  <a:pt x="116" y="201"/>
                  <a:pt x="117" y="201"/>
                  <a:pt x="118" y="201"/>
                </a:cubicBezTo>
                <a:cubicBezTo>
                  <a:pt x="118" y="201"/>
                  <a:pt x="118" y="201"/>
                  <a:pt x="118" y="201"/>
                </a:cubicBezTo>
                <a:cubicBezTo>
                  <a:pt x="118" y="201"/>
                  <a:pt x="119" y="202"/>
                  <a:pt x="119" y="202"/>
                </a:cubicBezTo>
                <a:cubicBezTo>
                  <a:pt x="120" y="202"/>
                  <a:pt x="120" y="201"/>
                  <a:pt x="120" y="201"/>
                </a:cubicBezTo>
                <a:cubicBezTo>
                  <a:pt x="129" y="195"/>
                  <a:pt x="133" y="190"/>
                  <a:pt x="140" y="185"/>
                </a:cubicBezTo>
                <a:cubicBezTo>
                  <a:pt x="141" y="184"/>
                  <a:pt x="141" y="183"/>
                  <a:pt x="140" y="182"/>
                </a:cubicBezTo>
                <a:cubicBezTo>
                  <a:pt x="140" y="182"/>
                  <a:pt x="140" y="182"/>
                  <a:pt x="140" y="182"/>
                </a:cubicBezTo>
                <a:cubicBezTo>
                  <a:pt x="140" y="182"/>
                  <a:pt x="140" y="181"/>
                  <a:pt x="140" y="181"/>
                </a:cubicBezTo>
                <a:cubicBezTo>
                  <a:pt x="138" y="176"/>
                  <a:pt x="136" y="172"/>
                  <a:pt x="134" y="168"/>
                </a:cubicBezTo>
                <a:cubicBezTo>
                  <a:pt x="134" y="167"/>
                  <a:pt x="134" y="167"/>
                  <a:pt x="133" y="166"/>
                </a:cubicBezTo>
                <a:cubicBezTo>
                  <a:pt x="131" y="163"/>
                  <a:pt x="129" y="161"/>
                  <a:pt x="127" y="159"/>
                </a:cubicBezTo>
                <a:cubicBezTo>
                  <a:pt x="134" y="152"/>
                  <a:pt x="140" y="142"/>
                  <a:pt x="141" y="131"/>
                </a:cubicBezTo>
                <a:cubicBezTo>
                  <a:pt x="141" y="131"/>
                  <a:pt x="141" y="131"/>
                  <a:pt x="141" y="131"/>
                </a:cubicBezTo>
                <a:cubicBezTo>
                  <a:pt x="141" y="130"/>
                  <a:pt x="141" y="130"/>
                  <a:pt x="141" y="130"/>
                </a:cubicBezTo>
                <a:cubicBezTo>
                  <a:pt x="141" y="130"/>
                  <a:pt x="141" y="130"/>
                  <a:pt x="141" y="130"/>
                </a:cubicBezTo>
                <a:cubicBezTo>
                  <a:pt x="141" y="130"/>
                  <a:pt x="141" y="130"/>
                  <a:pt x="141" y="130"/>
                </a:cubicBezTo>
                <a:cubicBezTo>
                  <a:pt x="141" y="130"/>
                  <a:pt x="139" y="117"/>
                  <a:pt x="128" y="97"/>
                </a:cubicBezTo>
                <a:cubicBezTo>
                  <a:pt x="128" y="97"/>
                  <a:pt x="128" y="97"/>
                  <a:pt x="128" y="97"/>
                </a:cubicBezTo>
                <a:cubicBezTo>
                  <a:pt x="125" y="91"/>
                  <a:pt x="122" y="86"/>
                  <a:pt x="118" y="82"/>
                </a:cubicBezTo>
                <a:cubicBezTo>
                  <a:pt x="113" y="77"/>
                  <a:pt x="108" y="73"/>
                  <a:pt x="103" y="71"/>
                </a:cubicBezTo>
                <a:cubicBezTo>
                  <a:pt x="98" y="68"/>
                  <a:pt x="93" y="67"/>
                  <a:pt x="87" y="67"/>
                </a:cubicBezTo>
                <a:cubicBezTo>
                  <a:pt x="87" y="67"/>
                  <a:pt x="87" y="67"/>
                  <a:pt x="87" y="67"/>
                </a:cubicBezTo>
                <a:cubicBezTo>
                  <a:pt x="84" y="67"/>
                  <a:pt x="80" y="67"/>
                  <a:pt x="77" y="68"/>
                </a:cubicBezTo>
                <a:cubicBezTo>
                  <a:pt x="66" y="69"/>
                  <a:pt x="57" y="75"/>
                  <a:pt x="47" y="77"/>
                </a:cubicBezTo>
                <a:cubicBezTo>
                  <a:pt x="46" y="77"/>
                  <a:pt x="45" y="77"/>
                  <a:pt x="44" y="77"/>
                </a:cubicBezTo>
                <a:cubicBezTo>
                  <a:pt x="44" y="77"/>
                  <a:pt x="44" y="77"/>
                  <a:pt x="44" y="77"/>
                </a:cubicBezTo>
                <a:cubicBezTo>
                  <a:pt x="43" y="77"/>
                  <a:pt x="43" y="76"/>
                  <a:pt x="42" y="76"/>
                </a:cubicBezTo>
                <a:cubicBezTo>
                  <a:pt x="41" y="75"/>
                  <a:pt x="41" y="74"/>
                  <a:pt x="40" y="73"/>
                </a:cubicBezTo>
                <a:cubicBezTo>
                  <a:pt x="40" y="73"/>
                  <a:pt x="40" y="72"/>
                  <a:pt x="40" y="72"/>
                </a:cubicBezTo>
                <a:cubicBezTo>
                  <a:pt x="40" y="71"/>
                  <a:pt x="40" y="70"/>
                  <a:pt x="41" y="68"/>
                </a:cubicBezTo>
                <a:cubicBezTo>
                  <a:pt x="43" y="66"/>
                  <a:pt x="46" y="64"/>
                  <a:pt x="50" y="62"/>
                </a:cubicBezTo>
                <a:cubicBezTo>
                  <a:pt x="56" y="59"/>
                  <a:pt x="64" y="57"/>
                  <a:pt x="71" y="55"/>
                </a:cubicBezTo>
                <a:cubicBezTo>
                  <a:pt x="78" y="53"/>
                  <a:pt x="83" y="51"/>
                  <a:pt x="85" y="51"/>
                </a:cubicBezTo>
                <a:cubicBezTo>
                  <a:pt x="85" y="51"/>
                  <a:pt x="85" y="51"/>
                  <a:pt x="85" y="51"/>
                </a:cubicBezTo>
                <a:cubicBezTo>
                  <a:pt x="86" y="51"/>
                  <a:pt x="86" y="51"/>
                  <a:pt x="86" y="51"/>
                </a:cubicBezTo>
                <a:cubicBezTo>
                  <a:pt x="86" y="51"/>
                  <a:pt x="86" y="51"/>
                  <a:pt x="86" y="51"/>
                </a:cubicBezTo>
                <a:cubicBezTo>
                  <a:pt x="87" y="51"/>
                  <a:pt x="88" y="50"/>
                  <a:pt x="88" y="49"/>
                </a:cubicBezTo>
                <a:cubicBezTo>
                  <a:pt x="88" y="41"/>
                  <a:pt x="89" y="33"/>
                  <a:pt x="89" y="25"/>
                </a:cubicBezTo>
                <a:cubicBezTo>
                  <a:pt x="89" y="25"/>
                  <a:pt x="89" y="24"/>
                  <a:pt x="88" y="24"/>
                </a:cubicBezTo>
                <a:cubicBezTo>
                  <a:pt x="88" y="23"/>
                  <a:pt x="88" y="23"/>
                  <a:pt x="88" y="23"/>
                </a:cubicBezTo>
                <a:cubicBezTo>
                  <a:pt x="86" y="19"/>
                  <a:pt x="83" y="14"/>
                  <a:pt x="80" y="9"/>
                </a:cubicBezTo>
                <a:cubicBezTo>
                  <a:pt x="80" y="8"/>
                  <a:pt x="79" y="8"/>
                  <a:pt x="78" y="8"/>
                </a:cubicBezTo>
                <a:cubicBezTo>
                  <a:pt x="78" y="8"/>
                  <a:pt x="78" y="8"/>
                  <a:pt x="77" y="8"/>
                </a:cubicBezTo>
                <a:cubicBezTo>
                  <a:pt x="77" y="9"/>
                  <a:pt x="77" y="9"/>
                  <a:pt x="77" y="9"/>
                </a:cubicBezTo>
                <a:cubicBezTo>
                  <a:pt x="77" y="9"/>
                  <a:pt x="77" y="9"/>
                  <a:pt x="77" y="9"/>
                </a:cubicBezTo>
                <a:cubicBezTo>
                  <a:pt x="66" y="10"/>
                  <a:pt x="45" y="17"/>
                  <a:pt x="36" y="22"/>
                </a:cubicBezTo>
                <a:cubicBezTo>
                  <a:pt x="32" y="15"/>
                  <a:pt x="28" y="9"/>
                  <a:pt x="24" y="3"/>
                </a:cubicBezTo>
                <a:cubicBezTo>
                  <a:pt x="24" y="2"/>
                  <a:pt x="24" y="2"/>
                  <a:pt x="24" y="2"/>
                </a:cubicBezTo>
                <a:cubicBezTo>
                  <a:pt x="24" y="2"/>
                  <a:pt x="23" y="2"/>
                  <a:pt x="23" y="1"/>
                </a:cubicBezTo>
                <a:cubicBezTo>
                  <a:pt x="23" y="1"/>
                  <a:pt x="22" y="0"/>
                  <a:pt x="2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169" name="组合 168"/>
          <p:cNvGrpSpPr/>
          <p:nvPr/>
        </p:nvGrpSpPr>
        <p:grpSpPr>
          <a:xfrm>
            <a:off x="2851789" y="2636493"/>
            <a:ext cx="200529" cy="159672"/>
            <a:chOff x="2339835" y="2821810"/>
            <a:chExt cx="382635" cy="304674"/>
          </a:xfrm>
        </p:grpSpPr>
        <p:sp>
          <p:nvSpPr>
            <p:cNvPr id="170" name="Freeform 739"/>
            <p:cNvSpPr>
              <a:spLocks noEditPoints="1"/>
            </p:cNvSpPr>
            <p:nvPr/>
          </p:nvSpPr>
          <p:spPr bwMode="auto">
            <a:xfrm>
              <a:off x="2395393" y="2829874"/>
              <a:ext cx="324388" cy="197142"/>
            </a:xfrm>
            <a:custGeom>
              <a:avLst/>
              <a:gdLst>
                <a:gd name="T0" fmla="*/ 114 w 153"/>
                <a:gd name="T1" fmla="*/ 13 h 93"/>
                <a:gd name="T2" fmla="*/ 136 w 153"/>
                <a:gd name="T3" fmla="*/ 7 h 93"/>
                <a:gd name="T4" fmla="*/ 148 w 153"/>
                <a:gd name="T5" fmla="*/ 5 h 93"/>
                <a:gd name="T6" fmla="*/ 143 w 153"/>
                <a:gd name="T7" fmla="*/ 38 h 93"/>
                <a:gd name="T8" fmla="*/ 139 w 153"/>
                <a:gd name="T9" fmla="*/ 36 h 93"/>
                <a:gd name="T10" fmla="*/ 139 w 153"/>
                <a:gd name="T11" fmla="*/ 18 h 93"/>
                <a:gd name="T12" fmla="*/ 137 w 153"/>
                <a:gd name="T13" fmla="*/ 19 h 93"/>
                <a:gd name="T14" fmla="*/ 97 w 153"/>
                <a:gd name="T15" fmla="*/ 66 h 93"/>
                <a:gd name="T16" fmla="*/ 90 w 153"/>
                <a:gd name="T17" fmla="*/ 71 h 93"/>
                <a:gd name="T18" fmla="*/ 84 w 153"/>
                <a:gd name="T19" fmla="*/ 68 h 93"/>
                <a:gd name="T20" fmla="*/ 45 w 153"/>
                <a:gd name="T21" fmla="*/ 48 h 93"/>
                <a:gd name="T22" fmla="*/ 5 w 153"/>
                <a:gd name="T23" fmla="*/ 87 h 93"/>
                <a:gd name="T24" fmla="*/ 39 w 153"/>
                <a:gd name="T25" fmla="*/ 44 h 93"/>
                <a:gd name="T26" fmla="*/ 50 w 153"/>
                <a:gd name="T27" fmla="*/ 43 h 93"/>
                <a:gd name="T28" fmla="*/ 90 w 153"/>
                <a:gd name="T29" fmla="*/ 63 h 93"/>
                <a:gd name="T30" fmla="*/ 92 w 153"/>
                <a:gd name="T31" fmla="*/ 63 h 93"/>
                <a:gd name="T32" fmla="*/ 128 w 153"/>
                <a:gd name="T33" fmla="*/ 22 h 93"/>
                <a:gd name="T34" fmla="*/ 133 w 153"/>
                <a:gd name="T35" fmla="*/ 15 h 93"/>
                <a:gd name="T36" fmla="*/ 131 w 153"/>
                <a:gd name="T37" fmla="*/ 14 h 93"/>
                <a:gd name="T38" fmla="*/ 151 w 153"/>
                <a:gd name="T39" fmla="*/ 0 h 93"/>
                <a:gd name="T40" fmla="*/ 108 w 153"/>
                <a:gd name="T41" fmla="*/ 9 h 93"/>
                <a:gd name="T42" fmla="*/ 107 w 153"/>
                <a:gd name="T43" fmla="*/ 12 h 93"/>
                <a:gd name="T44" fmla="*/ 115 w 153"/>
                <a:gd name="T45" fmla="*/ 18 h 93"/>
                <a:gd name="T46" fmla="*/ 126 w 153"/>
                <a:gd name="T47" fmla="*/ 18 h 93"/>
                <a:gd name="T48" fmla="*/ 73 w 153"/>
                <a:gd name="T49" fmla="*/ 50 h 93"/>
                <a:gd name="T50" fmla="*/ 46 w 153"/>
                <a:gd name="T51" fmla="*/ 37 h 93"/>
                <a:gd name="T52" fmla="*/ 0 w 153"/>
                <a:gd name="T53" fmla="*/ 80 h 93"/>
                <a:gd name="T54" fmla="*/ 2 w 153"/>
                <a:gd name="T55" fmla="*/ 91 h 93"/>
                <a:gd name="T56" fmla="*/ 4 w 153"/>
                <a:gd name="T57" fmla="*/ 93 h 93"/>
                <a:gd name="T58" fmla="*/ 45 w 153"/>
                <a:gd name="T59" fmla="*/ 52 h 93"/>
                <a:gd name="T60" fmla="*/ 90 w 153"/>
                <a:gd name="T61" fmla="*/ 74 h 93"/>
                <a:gd name="T62" fmla="*/ 100 w 153"/>
                <a:gd name="T63" fmla="*/ 69 h 93"/>
                <a:gd name="T64" fmla="*/ 135 w 153"/>
                <a:gd name="T65" fmla="*/ 36 h 93"/>
                <a:gd name="T66" fmla="*/ 138 w 153"/>
                <a:gd name="T67" fmla="*/ 40 h 93"/>
                <a:gd name="T68" fmla="*/ 144 w 153"/>
                <a:gd name="T69" fmla="*/ 43 h 93"/>
                <a:gd name="T70" fmla="*/ 146 w 153"/>
                <a:gd name="T71" fmla="*/ 42 h 93"/>
                <a:gd name="T72" fmla="*/ 153 w 153"/>
                <a:gd name="T73" fmla="*/ 3 h 93"/>
                <a:gd name="T74" fmla="*/ 151 w 153"/>
                <a:gd name="T7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3" h="93">
                  <a:moveTo>
                    <a:pt x="116" y="14"/>
                  </a:moveTo>
                  <a:cubicBezTo>
                    <a:pt x="115" y="14"/>
                    <a:pt x="114" y="13"/>
                    <a:pt x="114" y="13"/>
                  </a:cubicBezTo>
                  <a:cubicBezTo>
                    <a:pt x="113" y="12"/>
                    <a:pt x="113" y="12"/>
                    <a:pt x="112" y="11"/>
                  </a:cubicBezTo>
                  <a:cubicBezTo>
                    <a:pt x="119" y="10"/>
                    <a:pt x="128" y="8"/>
                    <a:pt x="136" y="7"/>
                  </a:cubicBezTo>
                  <a:cubicBezTo>
                    <a:pt x="140" y="6"/>
                    <a:pt x="144" y="5"/>
                    <a:pt x="147" y="5"/>
                  </a:cubicBezTo>
                  <a:cubicBezTo>
                    <a:pt x="147" y="5"/>
                    <a:pt x="148" y="5"/>
                    <a:pt x="148" y="5"/>
                  </a:cubicBezTo>
                  <a:cubicBezTo>
                    <a:pt x="148" y="8"/>
                    <a:pt x="147" y="13"/>
                    <a:pt x="146" y="19"/>
                  </a:cubicBezTo>
                  <a:cubicBezTo>
                    <a:pt x="145" y="26"/>
                    <a:pt x="144" y="34"/>
                    <a:pt x="143" y="38"/>
                  </a:cubicBezTo>
                  <a:cubicBezTo>
                    <a:pt x="142" y="38"/>
                    <a:pt x="141" y="37"/>
                    <a:pt x="141" y="37"/>
                  </a:cubicBezTo>
                  <a:cubicBezTo>
                    <a:pt x="140" y="36"/>
                    <a:pt x="139" y="36"/>
                    <a:pt x="139" y="36"/>
                  </a:cubicBezTo>
                  <a:cubicBezTo>
                    <a:pt x="140" y="20"/>
                    <a:pt x="140" y="20"/>
                    <a:pt x="140" y="20"/>
                  </a:cubicBezTo>
                  <a:cubicBezTo>
                    <a:pt x="140" y="20"/>
                    <a:pt x="140" y="19"/>
                    <a:pt x="139" y="18"/>
                  </a:cubicBezTo>
                  <a:cubicBezTo>
                    <a:pt x="139" y="18"/>
                    <a:pt x="139" y="18"/>
                    <a:pt x="138" y="18"/>
                  </a:cubicBezTo>
                  <a:cubicBezTo>
                    <a:pt x="138" y="18"/>
                    <a:pt x="137" y="19"/>
                    <a:pt x="137" y="19"/>
                  </a:cubicBezTo>
                  <a:cubicBezTo>
                    <a:pt x="137" y="19"/>
                    <a:pt x="135" y="21"/>
                    <a:pt x="133" y="24"/>
                  </a:cubicBezTo>
                  <a:cubicBezTo>
                    <a:pt x="125" y="33"/>
                    <a:pt x="109" y="53"/>
                    <a:pt x="97" y="66"/>
                  </a:cubicBezTo>
                  <a:cubicBezTo>
                    <a:pt x="95" y="68"/>
                    <a:pt x="93" y="70"/>
                    <a:pt x="91" y="70"/>
                  </a:cubicBezTo>
                  <a:cubicBezTo>
                    <a:pt x="91" y="71"/>
                    <a:pt x="91" y="71"/>
                    <a:pt x="90" y="71"/>
                  </a:cubicBezTo>
                  <a:cubicBezTo>
                    <a:pt x="90" y="71"/>
                    <a:pt x="90" y="71"/>
                    <a:pt x="90" y="71"/>
                  </a:cubicBezTo>
                  <a:cubicBezTo>
                    <a:pt x="88" y="71"/>
                    <a:pt x="86" y="70"/>
                    <a:pt x="84" y="68"/>
                  </a:cubicBezTo>
                  <a:cubicBezTo>
                    <a:pt x="71" y="62"/>
                    <a:pt x="58" y="55"/>
                    <a:pt x="46" y="48"/>
                  </a:cubicBezTo>
                  <a:cubicBezTo>
                    <a:pt x="45" y="48"/>
                    <a:pt x="45" y="48"/>
                    <a:pt x="45" y="48"/>
                  </a:cubicBezTo>
                  <a:cubicBezTo>
                    <a:pt x="44" y="48"/>
                    <a:pt x="44" y="48"/>
                    <a:pt x="43" y="48"/>
                  </a:cubicBezTo>
                  <a:cubicBezTo>
                    <a:pt x="5" y="87"/>
                    <a:pt x="5" y="87"/>
                    <a:pt x="5" y="87"/>
                  </a:cubicBezTo>
                  <a:cubicBezTo>
                    <a:pt x="4" y="85"/>
                    <a:pt x="4" y="84"/>
                    <a:pt x="4" y="82"/>
                  </a:cubicBezTo>
                  <a:cubicBezTo>
                    <a:pt x="16" y="70"/>
                    <a:pt x="27" y="57"/>
                    <a:pt x="39" y="44"/>
                  </a:cubicBezTo>
                  <a:cubicBezTo>
                    <a:pt x="41" y="42"/>
                    <a:pt x="43" y="41"/>
                    <a:pt x="46" y="41"/>
                  </a:cubicBezTo>
                  <a:cubicBezTo>
                    <a:pt x="47" y="41"/>
                    <a:pt x="49" y="42"/>
                    <a:pt x="50" y="43"/>
                  </a:cubicBezTo>
                  <a:cubicBezTo>
                    <a:pt x="56" y="46"/>
                    <a:pt x="64" y="50"/>
                    <a:pt x="71" y="54"/>
                  </a:cubicBezTo>
                  <a:cubicBezTo>
                    <a:pt x="79" y="57"/>
                    <a:pt x="86" y="61"/>
                    <a:pt x="90" y="63"/>
                  </a:cubicBezTo>
                  <a:cubicBezTo>
                    <a:pt x="90" y="63"/>
                    <a:pt x="90" y="63"/>
                    <a:pt x="91" y="63"/>
                  </a:cubicBezTo>
                  <a:cubicBezTo>
                    <a:pt x="91" y="63"/>
                    <a:pt x="92" y="63"/>
                    <a:pt x="92" y="63"/>
                  </a:cubicBezTo>
                  <a:cubicBezTo>
                    <a:pt x="100" y="53"/>
                    <a:pt x="110" y="42"/>
                    <a:pt x="118" y="33"/>
                  </a:cubicBezTo>
                  <a:cubicBezTo>
                    <a:pt x="122" y="28"/>
                    <a:pt x="126" y="24"/>
                    <a:pt x="128" y="22"/>
                  </a:cubicBezTo>
                  <a:cubicBezTo>
                    <a:pt x="131" y="19"/>
                    <a:pt x="132" y="17"/>
                    <a:pt x="132" y="17"/>
                  </a:cubicBezTo>
                  <a:cubicBezTo>
                    <a:pt x="133" y="16"/>
                    <a:pt x="133" y="16"/>
                    <a:pt x="133" y="15"/>
                  </a:cubicBezTo>
                  <a:cubicBezTo>
                    <a:pt x="132" y="14"/>
                    <a:pt x="132" y="14"/>
                    <a:pt x="131" y="14"/>
                  </a:cubicBezTo>
                  <a:cubicBezTo>
                    <a:pt x="131" y="14"/>
                    <a:pt x="131" y="14"/>
                    <a:pt x="131" y="14"/>
                  </a:cubicBezTo>
                  <a:cubicBezTo>
                    <a:pt x="116" y="14"/>
                    <a:pt x="116" y="14"/>
                    <a:pt x="116" y="14"/>
                  </a:cubicBezTo>
                  <a:moveTo>
                    <a:pt x="151" y="0"/>
                  </a:moveTo>
                  <a:cubicBezTo>
                    <a:pt x="151" y="0"/>
                    <a:pt x="151" y="0"/>
                    <a:pt x="150" y="0"/>
                  </a:cubicBezTo>
                  <a:cubicBezTo>
                    <a:pt x="150" y="0"/>
                    <a:pt x="123" y="4"/>
                    <a:pt x="108" y="9"/>
                  </a:cubicBezTo>
                  <a:cubicBezTo>
                    <a:pt x="107" y="9"/>
                    <a:pt x="107" y="9"/>
                    <a:pt x="106" y="10"/>
                  </a:cubicBezTo>
                  <a:cubicBezTo>
                    <a:pt x="106" y="11"/>
                    <a:pt x="106" y="11"/>
                    <a:pt x="107" y="12"/>
                  </a:cubicBezTo>
                  <a:cubicBezTo>
                    <a:pt x="109" y="13"/>
                    <a:pt x="114" y="18"/>
                    <a:pt x="114" y="18"/>
                  </a:cubicBezTo>
                  <a:cubicBezTo>
                    <a:pt x="114" y="18"/>
                    <a:pt x="115" y="18"/>
                    <a:pt x="115" y="18"/>
                  </a:cubicBezTo>
                  <a:cubicBezTo>
                    <a:pt x="115" y="18"/>
                    <a:pt x="115" y="18"/>
                    <a:pt x="115" y="18"/>
                  </a:cubicBezTo>
                  <a:cubicBezTo>
                    <a:pt x="126" y="18"/>
                    <a:pt x="126" y="18"/>
                    <a:pt x="126" y="18"/>
                  </a:cubicBezTo>
                  <a:cubicBezTo>
                    <a:pt x="119" y="26"/>
                    <a:pt x="102" y="44"/>
                    <a:pt x="90" y="59"/>
                  </a:cubicBezTo>
                  <a:cubicBezTo>
                    <a:pt x="86" y="56"/>
                    <a:pt x="80" y="53"/>
                    <a:pt x="73" y="50"/>
                  </a:cubicBezTo>
                  <a:cubicBezTo>
                    <a:pt x="66" y="47"/>
                    <a:pt x="58" y="43"/>
                    <a:pt x="52" y="39"/>
                  </a:cubicBezTo>
                  <a:cubicBezTo>
                    <a:pt x="50" y="38"/>
                    <a:pt x="48" y="37"/>
                    <a:pt x="46" y="37"/>
                  </a:cubicBezTo>
                  <a:cubicBezTo>
                    <a:pt x="42" y="37"/>
                    <a:pt x="39" y="39"/>
                    <a:pt x="36" y="42"/>
                  </a:cubicBezTo>
                  <a:cubicBezTo>
                    <a:pt x="24" y="55"/>
                    <a:pt x="12" y="67"/>
                    <a:pt x="0" y="80"/>
                  </a:cubicBezTo>
                  <a:cubicBezTo>
                    <a:pt x="0" y="81"/>
                    <a:pt x="0" y="81"/>
                    <a:pt x="0" y="82"/>
                  </a:cubicBezTo>
                  <a:cubicBezTo>
                    <a:pt x="0" y="86"/>
                    <a:pt x="2" y="89"/>
                    <a:pt x="2" y="91"/>
                  </a:cubicBezTo>
                  <a:cubicBezTo>
                    <a:pt x="2" y="92"/>
                    <a:pt x="2" y="93"/>
                    <a:pt x="3" y="93"/>
                  </a:cubicBezTo>
                  <a:cubicBezTo>
                    <a:pt x="3" y="93"/>
                    <a:pt x="3" y="93"/>
                    <a:pt x="4" y="93"/>
                  </a:cubicBezTo>
                  <a:cubicBezTo>
                    <a:pt x="4" y="93"/>
                    <a:pt x="5" y="93"/>
                    <a:pt x="5" y="93"/>
                  </a:cubicBezTo>
                  <a:cubicBezTo>
                    <a:pt x="45" y="52"/>
                    <a:pt x="45" y="52"/>
                    <a:pt x="45" y="52"/>
                  </a:cubicBezTo>
                  <a:cubicBezTo>
                    <a:pt x="57" y="59"/>
                    <a:pt x="70" y="65"/>
                    <a:pt x="82" y="72"/>
                  </a:cubicBezTo>
                  <a:cubicBezTo>
                    <a:pt x="84" y="73"/>
                    <a:pt x="87" y="74"/>
                    <a:pt x="90" y="74"/>
                  </a:cubicBezTo>
                  <a:cubicBezTo>
                    <a:pt x="91" y="74"/>
                    <a:pt x="92" y="74"/>
                    <a:pt x="92" y="74"/>
                  </a:cubicBezTo>
                  <a:cubicBezTo>
                    <a:pt x="96" y="74"/>
                    <a:pt x="98" y="71"/>
                    <a:pt x="100" y="69"/>
                  </a:cubicBezTo>
                  <a:cubicBezTo>
                    <a:pt x="112" y="56"/>
                    <a:pt x="128" y="36"/>
                    <a:pt x="136" y="27"/>
                  </a:cubicBezTo>
                  <a:cubicBezTo>
                    <a:pt x="135" y="36"/>
                    <a:pt x="135" y="36"/>
                    <a:pt x="135" y="36"/>
                  </a:cubicBezTo>
                  <a:cubicBezTo>
                    <a:pt x="135" y="37"/>
                    <a:pt x="135" y="38"/>
                    <a:pt x="136" y="38"/>
                  </a:cubicBezTo>
                  <a:cubicBezTo>
                    <a:pt x="136" y="38"/>
                    <a:pt x="137" y="39"/>
                    <a:pt x="138" y="40"/>
                  </a:cubicBezTo>
                  <a:cubicBezTo>
                    <a:pt x="140" y="41"/>
                    <a:pt x="142" y="42"/>
                    <a:pt x="144" y="43"/>
                  </a:cubicBezTo>
                  <a:cubicBezTo>
                    <a:pt x="144" y="43"/>
                    <a:pt x="144" y="43"/>
                    <a:pt x="144" y="43"/>
                  </a:cubicBezTo>
                  <a:cubicBezTo>
                    <a:pt x="145" y="43"/>
                    <a:pt x="145" y="43"/>
                    <a:pt x="145" y="43"/>
                  </a:cubicBezTo>
                  <a:cubicBezTo>
                    <a:pt x="146" y="43"/>
                    <a:pt x="146" y="42"/>
                    <a:pt x="146" y="42"/>
                  </a:cubicBezTo>
                  <a:cubicBezTo>
                    <a:pt x="147" y="38"/>
                    <a:pt x="149" y="28"/>
                    <a:pt x="150" y="19"/>
                  </a:cubicBezTo>
                  <a:cubicBezTo>
                    <a:pt x="152" y="10"/>
                    <a:pt x="153" y="3"/>
                    <a:pt x="153" y="3"/>
                  </a:cubicBezTo>
                  <a:cubicBezTo>
                    <a:pt x="153" y="2"/>
                    <a:pt x="153" y="1"/>
                    <a:pt x="152" y="1"/>
                  </a:cubicBezTo>
                  <a:cubicBezTo>
                    <a:pt x="152" y="1"/>
                    <a:pt x="151" y="0"/>
                    <a:pt x="15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1" name="Freeform 740"/>
            <p:cNvSpPr>
              <a:spLocks noEditPoints="1"/>
            </p:cNvSpPr>
            <p:nvPr/>
          </p:nvSpPr>
          <p:spPr bwMode="auto">
            <a:xfrm>
              <a:off x="2339835" y="2821810"/>
              <a:ext cx="382635" cy="304674"/>
            </a:xfrm>
            <a:custGeom>
              <a:avLst/>
              <a:gdLst>
                <a:gd name="T0" fmla="*/ 115 w 180"/>
                <a:gd name="T1" fmla="*/ 123 h 144"/>
                <a:gd name="T2" fmla="*/ 82 w 180"/>
                <a:gd name="T3" fmla="*/ 123 h 144"/>
                <a:gd name="T4" fmla="*/ 43 w 180"/>
                <a:gd name="T5" fmla="*/ 123 h 144"/>
                <a:gd name="T6" fmla="*/ 121 w 180"/>
                <a:gd name="T7" fmla="*/ 114 h 144"/>
                <a:gd name="T8" fmla="*/ 138 w 180"/>
                <a:gd name="T9" fmla="*/ 123 h 144"/>
                <a:gd name="T10" fmla="*/ 154 w 180"/>
                <a:gd name="T11" fmla="*/ 123 h 144"/>
                <a:gd name="T12" fmla="*/ 88 w 180"/>
                <a:gd name="T13" fmla="*/ 107 h 144"/>
                <a:gd name="T14" fmla="*/ 74 w 180"/>
                <a:gd name="T15" fmla="*/ 123 h 144"/>
                <a:gd name="T16" fmla="*/ 39 w 180"/>
                <a:gd name="T17" fmla="*/ 114 h 144"/>
                <a:gd name="T18" fmla="*/ 39 w 180"/>
                <a:gd name="T19" fmla="*/ 120 h 144"/>
                <a:gd name="T20" fmla="*/ 121 w 180"/>
                <a:gd name="T21" fmla="*/ 105 h 144"/>
                <a:gd name="T22" fmla="*/ 71 w 180"/>
                <a:gd name="T23" fmla="*/ 105 h 144"/>
                <a:gd name="T24" fmla="*/ 137 w 180"/>
                <a:gd name="T25" fmla="*/ 114 h 144"/>
                <a:gd name="T26" fmla="*/ 153 w 180"/>
                <a:gd name="T27" fmla="*/ 103 h 144"/>
                <a:gd name="T28" fmla="*/ 109 w 180"/>
                <a:gd name="T29" fmla="*/ 92 h 144"/>
                <a:gd name="T30" fmla="*/ 121 w 180"/>
                <a:gd name="T31" fmla="*/ 91 h 144"/>
                <a:gd name="T32" fmla="*/ 38 w 180"/>
                <a:gd name="T33" fmla="*/ 109 h 144"/>
                <a:gd name="T34" fmla="*/ 38 w 180"/>
                <a:gd name="T35" fmla="*/ 109 h 144"/>
                <a:gd name="T36" fmla="*/ 88 w 180"/>
                <a:gd name="T37" fmla="*/ 84 h 144"/>
                <a:gd name="T38" fmla="*/ 137 w 180"/>
                <a:gd name="T39" fmla="*/ 92 h 144"/>
                <a:gd name="T40" fmla="*/ 154 w 180"/>
                <a:gd name="T41" fmla="*/ 89 h 144"/>
                <a:gd name="T42" fmla="*/ 70 w 180"/>
                <a:gd name="T43" fmla="*/ 79 h 144"/>
                <a:gd name="T44" fmla="*/ 70 w 180"/>
                <a:gd name="T45" fmla="*/ 85 h 144"/>
                <a:gd name="T46" fmla="*/ 73 w 180"/>
                <a:gd name="T47" fmla="*/ 73 h 144"/>
                <a:gd name="T48" fmla="*/ 153 w 180"/>
                <a:gd name="T49" fmla="*/ 63 h 144"/>
                <a:gd name="T50" fmla="*/ 16 w 180"/>
                <a:gd name="T51" fmla="*/ 0 h 144"/>
                <a:gd name="T52" fmla="*/ 8 w 180"/>
                <a:gd name="T53" fmla="*/ 34 h 144"/>
                <a:gd name="T54" fmla="*/ 10 w 180"/>
                <a:gd name="T55" fmla="*/ 49 h 144"/>
                <a:gd name="T56" fmla="*/ 14 w 180"/>
                <a:gd name="T57" fmla="*/ 68 h 144"/>
                <a:gd name="T58" fmla="*/ 14 w 180"/>
                <a:gd name="T59" fmla="*/ 72 h 144"/>
                <a:gd name="T60" fmla="*/ 10 w 180"/>
                <a:gd name="T61" fmla="*/ 90 h 144"/>
                <a:gd name="T62" fmla="*/ 8 w 180"/>
                <a:gd name="T63" fmla="*/ 107 h 144"/>
                <a:gd name="T64" fmla="*/ 2 w 180"/>
                <a:gd name="T65" fmla="*/ 124 h 144"/>
                <a:gd name="T66" fmla="*/ 14 w 180"/>
                <a:gd name="T67" fmla="*/ 142 h 144"/>
                <a:gd name="T68" fmla="*/ 178 w 180"/>
                <a:gd name="T69" fmla="*/ 128 h 144"/>
                <a:gd name="T70" fmla="*/ 158 w 180"/>
                <a:gd name="T71" fmla="*/ 112 h 144"/>
                <a:gd name="T72" fmla="*/ 156 w 180"/>
                <a:gd name="T73" fmla="*/ 57 h 144"/>
                <a:gd name="T74" fmla="*/ 136 w 180"/>
                <a:gd name="T75" fmla="*/ 75 h 144"/>
                <a:gd name="T76" fmla="*/ 134 w 180"/>
                <a:gd name="T77" fmla="*/ 118 h 144"/>
                <a:gd name="T78" fmla="*/ 125 w 180"/>
                <a:gd name="T79" fmla="*/ 87 h 144"/>
                <a:gd name="T80" fmla="*/ 118 w 180"/>
                <a:gd name="T81" fmla="*/ 88 h 144"/>
                <a:gd name="T82" fmla="*/ 106 w 180"/>
                <a:gd name="T83" fmla="*/ 86 h 144"/>
                <a:gd name="T84" fmla="*/ 100 w 180"/>
                <a:gd name="T85" fmla="*/ 85 h 144"/>
                <a:gd name="T86" fmla="*/ 101 w 180"/>
                <a:gd name="T87" fmla="*/ 124 h 144"/>
                <a:gd name="T88" fmla="*/ 92 w 180"/>
                <a:gd name="T89" fmla="*/ 104 h 144"/>
                <a:gd name="T90" fmla="*/ 91 w 180"/>
                <a:gd name="T91" fmla="*/ 81 h 144"/>
                <a:gd name="T92" fmla="*/ 72 w 180"/>
                <a:gd name="T93" fmla="*/ 70 h 144"/>
                <a:gd name="T94" fmla="*/ 66 w 180"/>
                <a:gd name="T95" fmla="*/ 79 h 144"/>
                <a:gd name="T96" fmla="*/ 59 w 180"/>
                <a:gd name="T97" fmla="*/ 84 h 144"/>
                <a:gd name="T98" fmla="*/ 35 w 180"/>
                <a:gd name="T99" fmla="*/ 103 h 144"/>
                <a:gd name="T100" fmla="*/ 18 w 180"/>
                <a:gd name="T101" fmla="*/ 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0" h="144">
                  <a:moveTo>
                    <a:pt x="115" y="123"/>
                  </a:moveTo>
                  <a:cubicBezTo>
                    <a:pt x="117" y="121"/>
                    <a:pt x="119" y="120"/>
                    <a:pt x="121" y="119"/>
                  </a:cubicBezTo>
                  <a:cubicBezTo>
                    <a:pt x="121" y="120"/>
                    <a:pt x="121" y="121"/>
                    <a:pt x="121" y="123"/>
                  </a:cubicBezTo>
                  <a:cubicBezTo>
                    <a:pt x="115" y="123"/>
                    <a:pt x="115" y="123"/>
                    <a:pt x="115" y="123"/>
                  </a:cubicBezTo>
                  <a:moveTo>
                    <a:pt x="82" y="123"/>
                  </a:moveTo>
                  <a:cubicBezTo>
                    <a:pt x="84" y="121"/>
                    <a:pt x="86" y="120"/>
                    <a:pt x="88" y="118"/>
                  </a:cubicBezTo>
                  <a:cubicBezTo>
                    <a:pt x="88" y="120"/>
                    <a:pt x="88" y="121"/>
                    <a:pt x="88" y="123"/>
                  </a:cubicBezTo>
                  <a:cubicBezTo>
                    <a:pt x="82" y="123"/>
                    <a:pt x="82" y="123"/>
                    <a:pt x="82" y="123"/>
                  </a:cubicBezTo>
                  <a:moveTo>
                    <a:pt x="43" y="123"/>
                  </a:moveTo>
                  <a:cubicBezTo>
                    <a:pt x="47" y="120"/>
                    <a:pt x="51" y="118"/>
                    <a:pt x="55" y="116"/>
                  </a:cubicBezTo>
                  <a:cubicBezTo>
                    <a:pt x="55" y="118"/>
                    <a:pt x="55" y="120"/>
                    <a:pt x="55" y="123"/>
                  </a:cubicBezTo>
                  <a:cubicBezTo>
                    <a:pt x="43" y="123"/>
                    <a:pt x="43" y="123"/>
                    <a:pt x="43" y="123"/>
                  </a:cubicBezTo>
                  <a:moveTo>
                    <a:pt x="105" y="123"/>
                  </a:moveTo>
                  <a:cubicBezTo>
                    <a:pt x="105" y="122"/>
                    <a:pt x="105" y="121"/>
                    <a:pt x="105" y="120"/>
                  </a:cubicBezTo>
                  <a:cubicBezTo>
                    <a:pt x="110" y="115"/>
                    <a:pt x="115" y="112"/>
                    <a:pt x="121" y="109"/>
                  </a:cubicBezTo>
                  <a:cubicBezTo>
                    <a:pt x="121" y="111"/>
                    <a:pt x="121" y="113"/>
                    <a:pt x="121" y="114"/>
                  </a:cubicBezTo>
                  <a:cubicBezTo>
                    <a:pt x="117" y="117"/>
                    <a:pt x="112" y="120"/>
                    <a:pt x="108" y="122"/>
                  </a:cubicBezTo>
                  <a:cubicBezTo>
                    <a:pt x="108" y="123"/>
                    <a:pt x="108" y="123"/>
                    <a:pt x="108" y="123"/>
                  </a:cubicBezTo>
                  <a:cubicBezTo>
                    <a:pt x="105" y="123"/>
                    <a:pt x="105" y="123"/>
                    <a:pt x="105" y="123"/>
                  </a:cubicBezTo>
                  <a:moveTo>
                    <a:pt x="138" y="123"/>
                  </a:moveTo>
                  <a:cubicBezTo>
                    <a:pt x="138" y="121"/>
                    <a:pt x="138" y="120"/>
                    <a:pt x="138" y="118"/>
                  </a:cubicBezTo>
                  <a:cubicBezTo>
                    <a:pt x="144" y="114"/>
                    <a:pt x="148" y="111"/>
                    <a:pt x="154" y="108"/>
                  </a:cubicBezTo>
                  <a:cubicBezTo>
                    <a:pt x="154" y="109"/>
                    <a:pt x="154" y="110"/>
                    <a:pt x="154" y="112"/>
                  </a:cubicBezTo>
                  <a:cubicBezTo>
                    <a:pt x="154" y="115"/>
                    <a:pt x="154" y="119"/>
                    <a:pt x="154" y="123"/>
                  </a:cubicBezTo>
                  <a:cubicBezTo>
                    <a:pt x="138" y="123"/>
                    <a:pt x="138" y="123"/>
                    <a:pt x="138" y="123"/>
                  </a:cubicBezTo>
                  <a:moveTo>
                    <a:pt x="72" y="123"/>
                  </a:moveTo>
                  <a:cubicBezTo>
                    <a:pt x="72" y="120"/>
                    <a:pt x="72" y="118"/>
                    <a:pt x="71" y="116"/>
                  </a:cubicBezTo>
                  <a:cubicBezTo>
                    <a:pt x="79" y="112"/>
                    <a:pt x="82" y="111"/>
                    <a:pt x="88" y="107"/>
                  </a:cubicBezTo>
                  <a:cubicBezTo>
                    <a:pt x="88" y="109"/>
                    <a:pt x="88" y="111"/>
                    <a:pt x="88" y="113"/>
                  </a:cubicBezTo>
                  <a:cubicBezTo>
                    <a:pt x="88" y="114"/>
                    <a:pt x="88" y="114"/>
                    <a:pt x="88" y="114"/>
                  </a:cubicBezTo>
                  <a:cubicBezTo>
                    <a:pt x="84" y="117"/>
                    <a:pt x="78" y="120"/>
                    <a:pt x="74" y="122"/>
                  </a:cubicBezTo>
                  <a:cubicBezTo>
                    <a:pt x="74" y="123"/>
                    <a:pt x="74" y="123"/>
                    <a:pt x="74" y="123"/>
                  </a:cubicBezTo>
                  <a:cubicBezTo>
                    <a:pt x="72" y="123"/>
                    <a:pt x="72" y="123"/>
                    <a:pt x="72" y="123"/>
                  </a:cubicBezTo>
                  <a:moveTo>
                    <a:pt x="39" y="120"/>
                  </a:moveTo>
                  <a:cubicBezTo>
                    <a:pt x="39" y="118"/>
                    <a:pt x="38" y="116"/>
                    <a:pt x="38" y="114"/>
                  </a:cubicBezTo>
                  <a:cubicBezTo>
                    <a:pt x="39" y="114"/>
                    <a:pt x="39" y="114"/>
                    <a:pt x="39" y="114"/>
                  </a:cubicBezTo>
                  <a:cubicBezTo>
                    <a:pt x="44" y="112"/>
                    <a:pt x="50" y="109"/>
                    <a:pt x="55" y="106"/>
                  </a:cubicBezTo>
                  <a:cubicBezTo>
                    <a:pt x="55" y="108"/>
                    <a:pt x="55" y="109"/>
                    <a:pt x="55" y="111"/>
                  </a:cubicBezTo>
                  <a:cubicBezTo>
                    <a:pt x="55" y="111"/>
                    <a:pt x="55" y="111"/>
                    <a:pt x="55" y="111"/>
                  </a:cubicBezTo>
                  <a:cubicBezTo>
                    <a:pt x="49" y="115"/>
                    <a:pt x="44" y="117"/>
                    <a:pt x="39" y="120"/>
                  </a:cubicBezTo>
                  <a:moveTo>
                    <a:pt x="104" y="115"/>
                  </a:moveTo>
                  <a:cubicBezTo>
                    <a:pt x="104" y="112"/>
                    <a:pt x="104" y="108"/>
                    <a:pt x="104" y="105"/>
                  </a:cubicBezTo>
                  <a:cubicBezTo>
                    <a:pt x="109" y="103"/>
                    <a:pt x="116" y="100"/>
                    <a:pt x="121" y="98"/>
                  </a:cubicBezTo>
                  <a:cubicBezTo>
                    <a:pt x="121" y="100"/>
                    <a:pt x="121" y="103"/>
                    <a:pt x="121" y="105"/>
                  </a:cubicBezTo>
                  <a:cubicBezTo>
                    <a:pt x="115" y="108"/>
                    <a:pt x="110" y="111"/>
                    <a:pt x="104" y="115"/>
                  </a:cubicBezTo>
                  <a:moveTo>
                    <a:pt x="71" y="112"/>
                  </a:moveTo>
                  <a:cubicBezTo>
                    <a:pt x="71" y="109"/>
                    <a:pt x="71" y="107"/>
                    <a:pt x="71" y="105"/>
                  </a:cubicBezTo>
                  <a:cubicBezTo>
                    <a:pt x="71" y="105"/>
                    <a:pt x="71" y="105"/>
                    <a:pt x="71" y="105"/>
                  </a:cubicBezTo>
                  <a:cubicBezTo>
                    <a:pt x="77" y="101"/>
                    <a:pt x="82" y="98"/>
                    <a:pt x="88" y="95"/>
                  </a:cubicBezTo>
                  <a:cubicBezTo>
                    <a:pt x="88" y="97"/>
                    <a:pt x="88" y="100"/>
                    <a:pt x="88" y="103"/>
                  </a:cubicBezTo>
                  <a:cubicBezTo>
                    <a:pt x="81" y="107"/>
                    <a:pt x="78" y="108"/>
                    <a:pt x="71" y="112"/>
                  </a:cubicBezTo>
                  <a:moveTo>
                    <a:pt x="137" y="114"/>
                  </a:moveTo>
                  <a:cubicBezTo>
                    <a:pt x="137" y="111"/>
                    <a:pt x="137" y="109"/>
                    <a:pt x="137" y="106"/>
                  </a:cubicBezTo>
                  <a:cubicBezTo>
                    <a:pt x="144" y="101"/>
                    <a:pt x="147" y="100"/>
                    <a:pt x="154" y="94"/>
                  </a:cubicBezTo>
                  <a:cubicBezTo>
                    <a:pt x="154" y="97"/>
                    <a:pt x="154" y="100"/>
                    <a:pt x="154" y="103"/>
                  </a:cubicBezTo>
                  <a:cubicBezTo>
                    <a:pt x="153" y="103"/>
                    <a:pt x="153" y="103"/>
                    <a:pt x="153" y="103"/>
                  </a:cubicBezTo>
                  <a:cubicBezTo>
                    <a:pt x="147" y="107"/>
                    <a:pt x="143" y="110"/>
                    <a:pt x="137" y="114"/>
                  </a:cubicBezTo>
                  <a:moveTo>
                    <a:pt x="104" y="101"/>
                  </a:moveTo>
                  <a:cubicBezTo>
                    <a:pt x="104" y="97"/>
                    <a:pt x="104" y="93"/>
                    <a:pt x="104" y="90"/>
                  </a:cubicBezTo>
                  <a:cubicBezTo>
                    <a:pt x="105" y="90"/>
                    <a:pt x="107" y="91"/>
                    <a:pt x="109" y="92"/>
                  </a:cubicBezTo>
                  <a:cubicBezTo>
                    <a:pt x="109" y="92"/>
                    <a:pt x="110" y="92"/>
                    <a:pt x="111" y="92"/>
                  </a:cubicBezTo>
                  <a:cubicBezTo>
                    <a:pt x="112" y="93"/>
                    <a:pt x="112" y="93"/>
                    <a:pt x="113" y="93"/>
                  </a:cubicBezTo>
                  <a:cubicBezTo>
                    <a:pt x="115" y="93"/>
                    <a:pt x="116" y="93"/>
                    <a:pt x="117" y="93"/>
                  </a:cubicBezTo>
                  <a:cubicBezTo>
                    <a:pt x="118" y="92"/>
                    <a:pt x="120" y="92"/>
                    <a:pt x="121" y="91"/>
                  </a:cubicBezTo>
                  <a:cubicBezTo>
                    <a:pt x="121" y="91"/>
                    <a:pt x="121" y="91"/>
                    <a:pt x="121" y="91"/>
                  </a:cubicBezTo>
                  <a:cubicBezTo>
                    <a:pt x="121" y="92"/>
                    <a:pt x="121" y="93"/>
                    <a:pt x="121" y="94"/>
                  </a:cubicBezTo>
                  <a:cubicBezTo>
                    <a:pt x="116" y="96"/>
                    <a:pt x="109" y="99"/>
                    <a:pt x="104" y="101"/>
                  </a:cubicBezTo>
                  <a:moveTo>
                    <a:pt x="38" y="109"/>
                  </a:moveTo>
                  <a:cubicBezTo>
                    <a:pt x="38" y="108"/>
                    <a:pt x="38" y="107"/>
                    <a:pt x="38" y="105"/>
                  </a:cubicBezTo>
                  <a:cubicBezTo>
                    <a:pt x="44" y="101"/>
                    <a:pt x="50" y="95"/>
                    <a:pt x="55" y="89"/>
                  </a:cubicBezTo>
                  <a:cubicBezTo>
                    <a:pt x="55" y="93"/>
                    <a:pt x="55" y="97"/>
                    <a:pt x="55" y="101"/>
                  </a:cubicBezTo>
                  <a:cubicBezTo>
                    <a:pt x="49" y="104"/>
                    <a:pt x="44" y="106"/>
                    <a:pt x="38" y="109"/>
                  </a:cubicBezTo>
                  <a:moveTo>
                    <a:pt x="71" y="100"/>
                  </a:moveTo>
                  <a:cubicBezTo>
                    <a:pt x="71" y="97"/>
                    <a:pt x="71" y="93"/>
                    <a:pt x="71" y="90"/>
                  </a:cubicBezTo>
                  <a:cubicBezTo>
                    <a:pt x="75" y="87"/>
                    <a:pt x="79" y="85"/>
                    <a:pt x="85" y="82"/>
                  </a:cubicBezTo>
                  <a:cubicBezTo>
                    <a:pt x="86" y="82"/>
                    <a:pt x="87" y="83"/>
                    <a:pt x="88" y="84"/>
                  </a:cubicBezTo>
                  <a:cubicBezTo>
                    <a:pt x="88" y="86"/>
                    <a:pt x="88" y="88"/>
                    <a:pt x="88" y="90"/>
                  </a:cubicBezTo>
                  <a:cubicBezTo>
                    <a:pt x="82" y="93"/>
                    <a:pt x="77" y="97"/>
                    <a:pt x="71" y="100"/>
                  </a:cubicBezTo>
                  <a:moveTo>
                    <a:pt x="137" y="101"/>
                  </a:moveTo>
                  <a:cubicBezTo>
                    <a:pt x="137" y="98"/>
                    <a:pt x="137" y="95"/>
                    <a:pt x="137" y="92"/>
                  </a:cubicBezTo>
                  <a:cubicBezTo>
                    <a:pt x="137" y="92"/>
                    <a:pt x="137" y="92"/>
                    <a:pt x="137" y="92"/>
                  </a:cubicBezTo>
                  <a:cubicBezTo>
                    <a:pt x="141" y="89"/>
                    <a:pt x="145" y="87"/>
                    <a:pt x="148" y="84"/>
                  </a:cubicBezTo>
                  <a:cubicBezTo>
                    <a:pt x="150" y="82"/>
                    <a:pt x="151" y="80"/>
                    <a:pt x="154" y="78"/>
                  </a:cubicBezTo>
                  <a:cubicBezTo>
                    <a:pt x="154" y="81"/>
                    <a:pt x="154" y="85"/>
                    <a:pt x="154" y="89"/>
                  </a:cubicBezTo>
                  <a:cubicBezTo>
                    <a:pt x="153" y="89"/>
                    <a:pt x="153" y="89"/>
                    <a:pt x="153" y="89"/>
                  </a:cubicBezTo>
                  <a:cubicBezTo>
                    <a:pt x="146" y="96"/>
                    <a:pt x="143" y="97"/>
                    <a:pt x="137" y="101"/>
                  </a:cubicBezTo>
                  <a:moveTo>
                    <a:pt x="70" y="85"/>
                  </a:moveTo>
                  <a:cubicBezTo>
                    <a:pt x="70" y="83"/>
                    <a:pt x="70" y="81"/>
                    <a:pt x="70" y="79"/>
                  </a:cubicBezTo>
                  <a:cubicBezTo>
                    <a:pt x="71" y="78"/>
                    <a:pt x="72" y="77"/>
                    <a:pt x="73" y="75"/>
                  </a:cubicBezTo>
                  <a:cubicBezTo>
                    <a:pt x="73" y="75"/>
                    <a:pt x="74" y="74"/>
                    <a:pt x="74" y="73"/>
                  </a:cubicBezTo>
                  <a:cubicBezTo>
                    <a:pt x="76" y="75"/>
                    <a:pt x="79" y="77"/>
                    <a:pt x="81" y="79"/>
                  </a:cubicBezTo>
                  <a:cubicBezTo>
                    <a:pt x="77" y="81"/>
                    <a:pt x="74" y="83"/>
                    <a:pt x="70" y="85"/>
                  </a:cubicBezTo>
                  <a:moveTo>
                    <a:pt x="73" y="73"/>
                  </a:moveTo>
                  <a:cubicBezTo>
                    <a:pt x="74" y="71"/>
                    <a:pt x="74" y="71"/>
                    <a:pt x="74" y="71"/>
                  </a:cubicBezTo>
                  <a:cubicBezTo>
                    <a:pt x="74" y="71"/>
                    <a:pt x="74" y="71"/>
                    <a:pt x="74" y="71"/>
                  </a:cubicBezTo>
                  <a:cubicBezTo>
                    <a:pt x="73" y="73"/>
                    <a:pt x="73" y="73"/>
                    <a:pt x="73" y="73"/>
                  </a:cubicBezTo>
                  <a:moveTo>
                    <a:pt x="137" y="87"/>
                  </a:moveTo>
                  <a:cubicBezTo>
                    <a:pt x="137" y="85"/>
                    <a:pt x="136" y="83"/>
                    <a:pt x="136" y="80"/>
                  </a:cubicBezTo>
                  <a:cubicBezTo>
                    <a:pt x="137" y="80"/>
                    <a:pt x="138" y="79"/>
                    <a:pt x="139" y="78"/>
                  </a:cubicBezTo>
                  <a:cubicBezTo>
                    <a:pt x="143" y="74"/>
                    <a:pt x="149" y="68"/>
                    <a:pt x="153" y="63"/>
                  </a:cubicBezTo>
                  <a:cubicBezTo>
                    <a:pt x="153" y="66"/>
                    <a:pt x="153" y="69"/>
                    <a:pt x="154" y="72"/>
                  </a:cubicBezTo>
                  <a:cubicBezTo>
                    <a:pt x="150" y="76"/>
                    <a:pt x="148" y="78"/>
                    <a:pt x="145" y="81"/>
                  </a:cubicBezTo>
                  <a:cubicBezTo>
                    <a:pt x="143" y="83"/>
                    <a:pt x="140" y="85"/>
                    <a:pt x="137" y="87"/>
                  </a:cubicBezTo>
                  <a:moveTo>
                    <a:pt x="16" y="0"/>
                  </a:moveTo>
                  <a:cubicBezTo>
                    <a:pt x="15" y="0"/>
                    <a:pt x="14" y="1"/>
                    <a:pt x="14" y="2"/>
                  </a:cubicBezTo>
                  <a:cubicBezTo>
                    <a:pt x="14" y="32"/>
                    <a:pt x="14" y="32"/>
                    <a:pt x="14" y="32"/>
                  </a:cubicBezTo>
                  <a:cubicBezTo>
                    <a:pt x="13" y="32"/>
                    <a:pt x="11" y="32"/>
                    <a:pt x="10" y="32"/>
                  </a:cubicBezTo>
                  <a:cubicBezTo>
                    <a:pt x="8" y="32"/>
                    <a:pt x="8" y="33"/>
                    <a:pt x="8" y="34"/>
                  </a:cubicBezTo>
                  <a:cubicBezTo>
                    <a:pt x="8" y="35"/>
                    <a:pt x="8" y="36"/>
                    <a:pt x="10" y="36"/>
                  </a:cubicBezTo>
                  <a:cubicBezTo>
                    <a:pt x="11" y="36"/>
                    <a:pt x="13" y="36"/>
                    <a:pt x="14" y="36"/>
                  </a:cubicBezTo>
                  <a:cubicBezTo>
                    <a:pt x="14" y="49"/>
                    <a:pt x="14" y="49"/>
                    <a:pt x="14" y="49"/>
                  </a:cubicBezTo>
                  <a:cubicBezTo>
                    <a:pt x="13" y="49"/>
                    <a:pt x="11" y="49"/>
                    <a:pt x="10" y="49"/>
                  </a:cubicBezTo>
                  <a:cubicBezTo>
                    <a:pt x="8" y="49"/>
                    <a:pt x="8" y="50"/>
                    <a:pt x="8" y="51"/>
                  </a:cubicBezTo>
                  <a:cubicBezTo>
                    <a:pt x="8" y="52"/>
                    <a:pt x="8" y="53"/>
                    <a:pt x="10" y="53"/>
                  </a:cubicBezTo>
                  <a:cubicBezTo>
                    <a:pt x="11" y="53"/>
                    <a:pt x="13" y="53"/>
                    <a:pt x="14" y="53"/>
                  </a:cubicBezTo>
                  <a:cubicBezTo>
                    <a:pt x="14" y="68"/>
                    <a:pt x="14" y="68"/>
                    <a:pt x="14" y="68"/>
                  </a:cubicBezTo>
                  <a:cubicBezTo>
                    <a:pt x="13" y="68"/>
                    <a:pt x="11" y="68"/>
                    <a:pt x="10" y="68"/>
                  </a:cubicBezTo>
                  <a:cubicBezTo>
                    <a:pt x="8" y="68"/>
                    <a:pt x="8" y="69"/>
                    <a:pt x="8" y="70"/>
                  </a:cubicBezTo>
                  <a:cubicBezTo>
                    <a:pt x="8" y="71"/>
                    <a:pt x="8" y="72"/>
                    <a:pt x="10" y="72"/>
                  </a:cubicBezTo>
                  <a:cubicBezTo>
                    <a:pt x="11" y="72"/>
                    <a:pt x="13" y="72"/>
                    <a:pt x="14" y="72"/>
                  </a:cubicBezTo>
                  <a:cubicBezTo>
                    <a:pt x="14" y="86"/>
                    <a:pt x="14" y="86"/>
                    <a:pt x="14" y="86"/>
                  </a:cubicBezTo>
                  <a:cubicBezTo>
                    <a:pt x="13" y="86"/>
                    <a:pt x="11" y="86"/>
                    <a:pt x="10" y="86"/>
                  </a:cubicBezTo>
                  <a:cubicBezTo>
                    <a:pt x="8" y="86"/>
                    <a:pt x="8" y="87"/>
                    <a:pt x="8" y="88"/>
                  </a:cubicBezTo>
                  <a:cubicBezTo>
                    <a:pt x="8" y="90"/>
                    <a:pt x="8" y="90"/>
                    <a:pt x="10" y="90"/>
                  </a:cubicBezTo>
                  <a:cubicBezTo>
                    <a:pt x="11" y="90"/>
                    <a:pt x="13" y="90"/>
                    <a:pt x="14" y="90"/>
                  </a:cubicBezTo>
                  <a:cubicBezTo>
                    <a:pt x="14" y="105"/>
                    <a:pt x="14" y="105"/>
                    <a:pt x="14" y="105"/>
                  </a:cubicBezTo>
                  <a:cubicBezTo>
                    <a:pt x="13" y="105"/>
                    <a:pt x="11" y="105"/>
                    <a:pt x="10" y="105"/>
                  </a:cubicBezTo>
                  <a:cubicBezTo>
                    <a:pt x="8" y="105"/>
                    <a:pt x="8" y="106"/>
                    <a:pt x="8" y="107"/>
                  </a:cubicBezTo>
                  <a:cubicBezTo>
                    <a:pt x="8" y="109"/>
                    <a:pt x="8" y="109"/>
                    <a:pt x="10" y="109"/>
                  </a:cubicBezTo>
                  <a:cubicBezTo>
                    <a:pt x="11" y="109"/>
                    <a:pt x="13" y="109"/>
                    <a:pt x="14" y="109"/>
                  </a:cubicBezTo>
                  <a:cubicBezTo>
                    <a:pt x="14" y="124"/>
                    <a:pt x="14" y="124"/>
                    <a:pt x="14" y="124"/>
                  </a:cubicBezTo>
                  <a:cubicBezTo>
                    <a:pt x="2" y="124"/>
                    <a:pt x="2" y="124"/>
                    <a:pt x="2" y="124"/>
                  </a:cubicBezTo>
                  <a:cubicBezTo>
                    <a:pt x="1" y="124"/>
                    <a:pt x="0" y="125"/>
                    <a:pt x="0" y="126"/>
                  </a:cubicBezTo>
                  <a:cubicBezTo>
                    <a:pt x="0" y="127"/>
                    <a:pt x="1" y="128"/>
                    <a:pt x="2" y="128"/>
                  </a:cubicBezTo>
                  <a:cubicBezTo>
                    <a:pt x="14" y="128"/>
                    <a:pt x="14" y="128"/>
                    <a:pt x="14" y="128"/>
                  </a:cubicBezTo>
                  <a:cubicBezTo>
                    <a:pt x="14" y="142"/>
                    <a:pt x="14" y="142"/>
                    <a:pt x="14" y="142"/>
                  </a:cubicBezTo>
                  <a:cubicBezTo>
                    <a:pt x="14" y="143"/>
                    <a:pt x="15" y="144"/>
                    <a:pt x="16" y="144"/>
                  </a:cubicBezTo>
                  <a:cubicBezTo>
                    <a:pt x="17" y="144"/>
                    <a:pt x="18" y="143"/>
                    <a:pt x="18" y="142"/>
                  </a:cubicBezTo>
                  <a:cubicBezTo>
                    <a:pt x="18" y="128"/>
                    <a:pt x="18" y="128"/>
                    <a:pt x="18" y="128"/>
                  </a:cubicBezTo>
                  <a:cubicBezTo>
                    <a:pt x="178" y="128"/>
                    <a:pt x="178" y="128"/>
                    <a:pt x="178" y="128"/>
                  </a:cubicBezTo>
                  <a:cubicBezTo>
                    <a:pt x="179" y="128"/>
                    <a:pt x="180" y="127"/>
                    <a:pt x="180" y="126"/>
                  </a:cubicBezTo>
                  <a:cubicBezTo>
                    <a:pt x="180" y="125"/>
                    <a:pt x="179" y="124"/>
                    <a:pt x="178" y="124"/>
                  </a:cubicBezTo>
                  <a:cubicBezTo>
                    <a:pt x="158" y="124"/>
                    <a:pt x="158" y="124"/>
                    <a:pt x="158" y="124"/>
                  </a:cubicBezTo>
                  <a:cubicBezTo>
                    <a:pt x="158" y="120"/>
                    <a:pt x="158" y="116"/>
                    <a:pt x="158" y="112"/>
                  </a:cubicBezTo>
                  <a:cubicBezTo>
                    <a:pt x="158" y="99"/>
                    <a:pt x="158" y="86"/>
                    <a:pt x="157" y="74"/>
                  </a:cubicBezTo>
                  <a:cubicBezTo>
                    <a:pt x="158" y="73"/>
                    <a:pt x="158" y="72"/>
                    <a:pt x="157" y="72"/>
                  </a:cubicBezTo>
                  <a:cubicBezTo>
                    <a:pt x="157" y="67"/>
                    <a:pt x="157" y="63"/>
                    <a:pt x="157" y="58"/>
                  </a:cubicBezTo>
                  <a:cubicBezTo>
                    <a:pt x="157" y="58"/>
                    <a:pt x="157" y="57"/>
                    <a:pt x="156" y="57"/>
                  </a:cubicBezTo>
                  <a:cubicBezTo>
                    <a:pt x="156" y="56"/>
                    <a:pt x="155" y="56"/>
                    <a:pt x="155" y="56"/>
                  </a:cubicBezTo>
                  <a:cubicBezTo>
                    <a:pt x="155" y="56"/>
                    <a:pt x="154" y="57"/>
                    <a:pt x="154" y="57"/>
                  </a:cubicBezTo>
                  <a:cubicBezTo>
                    <a:pt x="151" y="60"/>
                    <a:pt x="146" y="65"/>
                    <a:pt x="142" y="69"/>
                  </a:cubicBezTo>
                  <a:cubicBezTo>
                    <a:pt x="140" y="71"/>
                    <a:pt x="138" y="73"/>
                    <a:pt x="136" y="75"/>
                  </a:cubicBezTo>
                  <a:cubicBezTo>
                    <a:pt x="134" y="76"/>
                    <a:pt x="133" y="78"/>
                    <a:pt x="133" y="78"/>
                  </a:cubicBezTo>
                  <a:cubicBezTo>
                    <a:pt x="133" y="78"/>
                    <a:pt x="132" y="79"/>
                    <a:pt x="132" y="79"/>
                  </a:cubicBezTo>
                  <a:cubicBezTo>
                    <a:pt x="133" y="93"/>
                    <a:pt x="133" y="104"/>
                    <a:pt x="134" y="117"/>
                  </a:cubicBezTo>
                  <a:cubicBezTo>
                    <a:pt x="133" y="117"/>
                    <a:pt x="134" y="117"/>
                    <a:pt x="134" y="118"/>
                  </a:cubicBezTo>
                  <a:cubicBezTo>
                    <a:pt x="134" y="120"/>
                    <a:pt x="134" y="122"/>
                    <a:pt x="134" y="124"/>
                  </a:cubicBezTo>
                  <a:cubicBezTo>
                    <a:pt x="125" y="124"/>
                    <a:pt x="125" y="124"/>
                    <a:pt x="125" y="124"/>
                  </a:cubicBezTo>
                  <a:cubicBezTo>
                    <a:pt x="125" y="121"/>
                    <a:pt x="125" y="118"/>
                    <a:pt x="125" y="115"/>
                  </a:cubicBezTo>
                  <a:cubicBezTo>
                    <a:pt x="125" y="105"/>
                    <a:pt x="125" y="97"/>
                    <a:pt x="125" y="87"/>
                  </a:cubicBezTo>
                  <a:cubicBezTo>
                    <a:pt x="125" y="86"/>
                    <a:pt x="124" y="85"/>
                    <a:pt x="123" y="85"/>
                  </a:cubicBezTo>
                  <a:cubicBezTo>
                    <a:pt x="123" y="85"/>
                    <a:pt x="123" y="85"/>
                    <a:pt x="123" y="85"/>
                  </a:cubicBezTo>
                  <a:cubicBezTo>
                    <a:pt x="122" y="85"/>
                    <a:pt x="122" y="85"/>
                    <a:pt x="121" y="85"/>
                  </a:cubicBezTo>
                  <a:cubicBezTo>
                    <a:pt x="119" y="87"/>
                    <a:pt x="119" y="88"/>
                    <a:pt x="118" y="88"/>
                  </a:cubicBezTo>
                  <a:cubicBezTo>
                    <a:pt x="117" y="89"/>
                    <a:pt x="117" y="89"/>
                    <a:pt x="116" y="89"/>
                  </a:cubicBezTo>
                  <a:cubicBezTo>
                    <a:pt x="116" y="89"/>
                    <a:pt x="115" y="89"/>
                    <a:pt x="113" y="89"/>
                  </a:cubicBezTo>
                  <a:cubicBezTo>
                    <a:pt x="113" y="89"/>
                    <a:pt x="112" y="89"/>
                    <a:pt x="111" y="88"/>
                  </a:cubicBezTo>
                  <a:cubicBezTo>
                    <a:pt x="110" y="88"/>
                    <a:pt x="108" y="87"/>
                    <a:pt x="106" y="86"/>
                  </a:cubicBezTo>
                  <a:cubicBezTo>
                    <a:pt x="105" y="86"/>
                    <a:pt x="105" y="86"/>
                    <a:pt x="104" y="86"/>
                  </a:cubicBezTo>
                  <a:cubicBezTo>
                    <a:pt x="103" y="85"/>
                    <a:pt x="103" y="85"/>
                    <a:pt x="102" y="85"/>
                  </a:cubicBezTo>
                  <a:cubicBezTo>
                    <a:pt x="102" y="85"/>
                    <a:pt x="102" y="85"/>
                    <a:pt x="102" y="85"/>
                  </a:cubicBezTo>
                  <a:cubicBezTo>
                    <a:pt x="101" y="85"/>
                    <a:pt x="101" y="85"/>
                    <a:pt x="100" y="85"/>
                  </a:cubicBezTo>
                  <a:cubicBezTo>
                    <a:pt x="100" y="86"/>
                    <a:pt x="100" y="86"/>
                    <a:pt x="100" y="87"/>
                  </a:cubicBezTo>
                  <a:cubicBezTo>
                    <a:pt x="100" y="97"/>
                    <a:pt x="100" y="108"/>
                    <a:pt x="101" y="118"/>
                  </a:cubicBezTo>
                  <a:cubicBezTo>
                    <a:pt x="100" y="119"/>
                    <a:pt x="100" y="119"/>
                    <a:pt x="101" y="119"/>
                  </a:cubicBezTo>
                  <a:cubicBezTo>
                    <a:pt x="101" y="121"/>
                    <a:pt x="101" y="122"/>
                    <a:pt x="101" y="124"/>
                  </a:cubicBezTo>
                  <a:cubicBezTo>
                    <a:pt x="92" y="124"/>
                    <a:pt x="92" y="124"/>
                    <a:pt x="92" y="124"/>
                  </a:cubicBezTo>
                  <a:cubicBezTo>
                    <a:pt x="92" y="120"/>
                    <a:pt x="92" y="117"/>
                    <a:pt x="92" y="113"/>
                  </a:cubicBezTo>
                  <a:cubicBezTo>
                    <a:pt x="92" y="110"/>
                    <a:pt x="92" y="107"/>
                    <a:pt x="92" y="104"/>
                  </a:cubicBezTo>
                  <a:cubicBezTo>
                    <a:pt x="92" y="104"/>
                    <a:pt x="92" y="104"/>
                    <a:pt x="92" y="104"/>
                  </a:cubicBezTo>
                  <a:cubicBezTo>
                    <a:pt x="92" y="100"/>
                    <a:pt x="92" y="96"/>
                    <a:pt x="92" y="92"/>
                  </a:cubicBezTo>
                  <a:cubicBezTo>
                    <a:pt x="92" y="91"/>
                    <a:pt x="92" y="91"/>
                    <a:pt x="92" y="91"/>
                  </a:cubicBezTo>
                  <a:cubicBezTo>
                    <a:pt x="92" y="88"/>
                    <a:pt x="92" y="86"/>
                    <a:pt x="92" y="83"/>
                  </a:cubicBezTo>
                  <a:cubicBezTo>
                    <a:pt x="92" y="82"/>
                    <a:pt x="91" y="82"/>
                    <a:pt x="91" y="81"/>
                  </a:cubicBezTo>
                  <a:cubicBezTo>
                    <a:pt x="85" y="77"/>
                    <a:pt x="80" y="73"/>
                    <a:pt x="76" y="70"/>
                  </a:cubicBezTo>
                  <a:cubicBezTo>
                    <a:pt x="75" y="69"/>
                    <a:pt x="75" y="69"/>
                    <a:pt x="74" y="69"/>
                  </a:cubicBezTo>
                  <a:cubicBezTo>
                    <a:pt x="74" y="69"/>
                    <a:pt x="74" y="69"/>
                    <a:pt x="74" y="69"/>
                  </a:cubicBezTo>
                  <a:cubicBezTo>
                    <a:pt x="73" y="69"/>
                    <a:pt x="73" y="69"/>
                    <a:pt x="72" y="70"/>
                  </a:cubicBezTo>
                  <a:cubicBezTo>
                    <a:pt x="72" y="70"/>
                    <a:pt x="71" y="71"/>
                    <a:pt x="70" y="72"/>
                  </a:cubicBezTo>
                  <a:cubicBezTo>
                    <a:pt x="70" y="73"/>
                    <a:pt x="69" y="74"/>
                    <a:pt x="68" y="75"/>
                  </a:cubicBezTo>
                  <a:cubicBezTo>
                    <a:pt x="67" y="76"/>
                    <a:pt x="67" y="77"/>
                    <a:pt x="67" y="78"/>
                  </a:cubicBezTo>
                  <a:cubicBezTo>
                    <a:pt x="66" y="78"/>
                    <a:pt x="66" y="78"/>
                    <a:pt x="66" y="79"/>
                  </a:cubicBezTo>
                  <a:cubicBezTo>
                    <a:pt x="67" y="97"/>
                    <a:pt x="67" y="106"/>
                    <a:pt x="68" y="124"/>
                  </a:cubicBezTo>
                  <a:cubicBezTo>
                    <a:pt x="59" y="124"/>
                    <a:pt x="59" y="124"/>
                    <a:pt x="59" y="124"/>
                  </a:cubicBezTo>
                  <a:cubicBezTo>
                    <a:pt x="59" y="120"/>
                    <a:pt x="59" y="117"/>
                    <a:pt x="59" y="113"/>
                  </a:cubicBezTo>
                  <a:cubicBezTo>
                    <a:pt x="59" y="104"/>
                    <a:pt x="59" y="94"/>
                    <a:pt x="59" y="84"/>
                  </a:cubicBezTo>
                  <a:cubicBezTo>
                    <a:pt x="59" y="83"/>
                    <a:pt x="58" y="83"/>
                    <a:pt x="57" y="82"/>
                  </a:cubicBezTo>
                  <a:cubicBezTo>
                    <a:pt x="57" y="82"/>
                    <a:pt x="57" y="82"/>
                    <a:pt x="57" y="82"/>
                  </a:cubicBezTo>
                  <a:cubicBezTo>
                    <a:pt x="56" y="82"/>
                    <a:pt x="56" y="82"/>
                    <a:pt x="55" y="83"/>
                  </a:cubicBezTo>
                  <a:cubicBezTo>
                    <a:pt x="49" y="90"/>
                    <a:pt x="42" y="98"/>
                    <a:pt x="35" y="103"/>
                  </a:cubicBezTo>
                  <a:cubicBezTo>
                    <a:pt x="34" y="103"/>
                    <a:pt x="34" y="104"/>
                    <a:pt x="34" y="104"/>
                  </a:cubicBezTo>
                  <a:cubicBezTo>
                    <a:pt x="34" y="112"/>
                    <a:pt x="35" y="117"/>
                    <a:pt x="35" y="124"/>
                  </a:cubicBezTo>
                  <a:cubicBezTo>
                    <a:pt x="18" y="124"/>
                    <a:pt x="18" y="124"/>
                    <a:pt x="18" y="124"/>
                  </a:cubicBezTo>
                  <a:cubicBezTo>
                    <a:pt x="18" y="2"/>
                    <a:pt x="18" y="2"/>
                    <a:pt x="18" y="2"/>
                  </a:cubicBezTo>
                  <a:cubicBezTo>
                    <a:pt x="18" y="1"/>
                    <a:pt x="17" y="0"/>
                    <a:pt x="16"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2" name="组合 171"/>
          <p:cNvGrpSpPr/>
          <p:nvPr/>
        </p:nvGrpSpPr>
        <p:grpSpPr>
          <a:xfrm>
            <a:off x="2220688" y="2556784"/>
            <a:ext cx="236690" cy="209921"/>
            <a:chOff x="795854" y="3209821"/>
            <a:chExt cx="451635" cy="400557"/>
          </a:xfrm>
        </p:grpSpPr>
        <p:sp>
          <p:nvSpPr>
            <p:cNvPr id="173" name="Freeform 741"/>
            <p:cNvSpPr>
              <a:spLocks noEditPoints="1"/>
            </p:cNvSpPr>
            <p:nvPr/>
          </p:nvSpPr>
          <p:spPr bwMode="auto">
            <a:xfrm>
              <a:off x="848724" y="3338860"/>
              <a:ext cx="167571" cy="167571"/>
            </a:xfrm>
            <a:custGeom>
              <a:avLst/>
              <a:gdLst>
                <a:gd name="T0" fmla="*/ 75 w 79"/>
                <a:gd name="T1" fmla="*/ 34 h 79"/>
                <a:gd name="T2" fmla="*/ 72 w 79"/>
                <a:gd name="T3" fmla="*/ 34 h 79"/>
                <a:gd name="T4" fmla="*/ 74 w 79"/>
                <a:gd name="T5" fmla="*/ 32 h 79"/>
                <a:gd name="T6" fmla="*/ 71 w 79"/>
                <a:gd name="T7" fmla="*/ 31 h 79"/>
                <a:gd name="T8" fmla="*/ 73 w 79"/>
                <a:gd name="T9" fmla="*/ 29 h 79"/>
                <a:gd name="T10" fmla="*/ 67 w 79"/>
                <a:gd name="T11" fmla="*/ 26 h 79"/>
                <a:gd name="T12" fmla="*/ 69 w 79"/>
                <a:gd name="T13" fmla="*/ 28 h 79"/>
                <a:gd name="T14" fmla="*/ 69 w 79"/>
                <a:gd name="T15" fmla="*/ 20 h 79"/>
                <a:gd name="T16" fmla="*/ 64 w 79"/>
                <a:gd name="T17" fmla="*/ 23 h 79"/>
                <a:gd name="T18" fmla="*/ 67 w 79"/>
                <a:gd name="T19" fmla="*/ 18 h 79"/>
                <a:gd name="T20" fmla="*/ 12 w 79"/>
                <a:gd name="T21" fmla="*/ 25 h 79"/>
                <a:gd name="T22" fmla="*/ 62 w 79"/>
                <a:gd name="T23" fmla="*/ 25 h 79"/>
                <a:gd name="T24" fmla="*/ 65 w 79"/>
                <a:gd name="T25" fmla="*/ 65 h 79"/>
                <a:gd name="T26" fmla="*/ 41 w 79"/>
                <a:gd name="T27" fmla="*/ 76 h 79"/>
                <a:gd name="T28" fmla="*/ 3 w 79"/>
                <a:gd name="T29" fmla="*/ 39 h 79"/>
                <a:gd name="T30" fmla="*/ 61 w 79"/>
                <a:gd name="T31" fmla="*/ 20 h 79"/>
                <a:gd name="T32" fmla="*/ 64 w 79"/>
                <a:gd name="T33" fmla="*/ 15 h 79"/>
                <a:gd name="T34" fmla="*/ 3 w 79"/>
                <a:gd name="T35" fmla="*/ 32 h 79"/>
                <a:gd name="T36" fmla="*/ 12 w 79"/>
                <a:gd name="T37" fmla="*/ 16 h 79"/>
                <a:gd name="T38" fmla="*/ 8 w 79"/>
                <a:gd name="T39" fmla="*/ 26 h 79"/>
                <a:gd name="T40" fmla="*/ 57 w 79"/>
                <a:gd name="T41" fmla="*/ 18 h 79"/>
                <a:gd name="T42" fmla="*/ 62 w 79"/>
                <a:gd name="T43" fmla="*/ 13 h 79"/>
                <a:gd name="T44" fmla="*/ 49 w 79"/>
                <a:gd name="T45" fmla="*/ 14 h 79"/>
                <a:gd name="T46" fmla="*/ 58 w 79"/>
                <a:gd name="T47" fmla="*/ 10 h 79"/>
                <a:gd name="T48" fmla="*/ 46 w 79"/>
                <a:gd name="T49" fmla="*/ 13 h 79"/>
                <a:gd name="T50" fmla="*/ 54 w 79"/>
                <a:gd name="T51" fmla="*/ 7 h 79"/>
                <a:gd name="T52" fmla="*/ 20 w 79"/>
                <a:gd name="T53" fmla="*/ 8 h 79"/>
                <a:gd name="T54" fmla="*/ 16 w 79"/>
                <a:gd name="T55" fmla="*/ 18 h 79"/>
                <a:gd name="T56" fmla="*/ 40 w 79"/>
                <a:gd name="T57" fmla="*/ 12 h 79"/>
                <a:gd name="T58" fmla="*/ 50 w 79"/>
                <a:gd name="T59" fmla="*/ 5 h 79"/>
                <a:gd name="T60" fmla="*/ 28 w 79"/>
                <a:gd name="T61" fmla="*/ 5 h 79"/>
                <a:gd name="T62" fmla="*/ 22 w 79"/>
                <a:gd name="T63" fmla="*/ 15 h 79"/>
                <a:gd name="T64" fmla="*/ 42 w 79"/>
                <a:gd name="T65" fmla="*/ 3 h 79"/>
                <a:gd name="T66" fmla="*/ 39 w 79"/>
                <a:gd name="T67" fmla="*/ 12 h 79"/>
                <a:gd name="T68" fmla="*/ 36 w 79"/>
                <a:gd name="T69" fmla="*/ 12 h 79"/>
                <a:gd name="T70" fmla="*/ 35 w 79"/>
                <a:gd name="T71" fmla="*/ 3 h 79"/>
                <a:gd name="T72" fmla="*/ 30 w 79"/>
                <a:gd name="T73" fmla="*/ 12 h 79"/>
                <a:gd name="T74" fmla="*/ 38 w 79"/>
                <a:gd name="T75" fmla="*/ 3 h 79"/>
                <a:gd name="T76" fmla="*/ 30 w 79"/>
                <a:gd name="T77" fmla="*/ 12 h 79"/>
                <a:gd name="T78" fmla="*/ 11 w 79"/>
                <a:gd name="T79" fmla="*/ 12 h 79"/>
                <a:gd name="T80" fmla="*/ 41 w 79"/>
                <a:gd name="T81" fmla="*/ 79 h 79"/>
                <a:gd name="T82" fmla="*/ 65 w 79"/>
                <a:gd name="T83" fmla="*/ 70 h 79"/>
                <a:gd name="T84" fmla="*/ 67 w 79"/>
                <a:gd name="T85" fmla="*/ 67 h 79"/>
                <a:gd name="T86" fmla="*/ 69 w 79"/>
                <a:gd name="T87" fmla="*/ 66 h 79"/>
                <a:gd name="T88" fmla="*/ 69 w 79"/>
                <a:gd name="T89" fmla="*/ 65 h 79"/>
                <a:gd name="T90" fmla="*/ 69 w 79"/>
                <a:gd name="T91" fmla="*/ 65 h 79"/>
                <a:gd name="T92" fmla="*/ 69 w 79"/>
                <a:gd name="T93" fmla="*/ 65 h 79"/>
                <a:gd name="T94" fmla="*/ 38 w 79"/>
                <a:gd name="T9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79">
                  <a:moveTo>
                    <a:pt x="76" y="41"/>
                  </a:moveTo>
                  <a:cubicBezTo>
                    <a:pt x="75" y="39"/>
                    <a:pt x="74" y="37"/>
                    <a:pt x="73" y="35"/>
                  </a:cubicBezTo>
                  <a:cubicBezTo>
                    <a:pt x="75" y="34"/>
                    <a:pt x="75" y="34"/>
                    <a:pt x="75" y="34"/>
                  </a:cubicBezTo>
                  <a:cubicBezTo>
                    <a:pt x="75" y="36"/>
                    <a:pt x="76" y="39"/>
                    <a:pt x="76" y="41"/>
                  </a:cubicBezTo>
                  <a:cubicBezTo>
                    <a:pt x="76" y="41"/>
                    <a:pt x="76" y="41"/>
                    <a:pt x="76" y="41"/>
                  </a:cubicBezTo>
                  <a:moveTo>
                    <a:pt x="72" y="34"/>
                  </a:moveTo>
                  <a:cubicBezTo>
                    <a:pt x="72" y="33"/>
                    <a:pt x="72" y="33"/>
                    <a:pt x="71" y="32"/>
                  </a:cubicBezTo>
                  <a:cubicBezTo>
                    <a:pt x="72" y="31"/>
                    <a:pt x="73" y="31"/>
                    <a:pt x="74" y="30"/>
                  </a:cubicBezTo>
                  <a:cubicBezTo>
                    <a:pt x="74" y="31"/>
                    <a:pt x="74" y="31"/>
                    <a:pt x="74" y="32"/>
                  </a:cubicBezTo>
                  <a:cubicBezTo>
                    <a:pt x="74" y="32"/>
                    <a:pt x="74" y="32"/>
                    <a:pt x="74" y="32"/>
                  </a:cubicBezTo>
                  <a:cubicBezTo>
                    <a:pt x="74" y="33"/>
                    <a:pt x="73" y="33"/>
                    <a:pt x="72" y="34"/>
                  </a:cubicBezTo>
                  <a:moveTo>
                    <a:pt x="71" y="31"/>
                  </a:moveTo>
                  <a:cubicBezTo>
                    <a:pt x="70" y="30"/>
                    <a:pt x="70" y="30"/>
                    <a:pt x="70" y="30"/>
                  </a:cubicBezTo>
                  <a:cubicBezTo>
                    <a:pt x="71" y="29"/>
                    <a:pt x="72" y="28"/>
                    <a:pt x="73" y="27"/>
                  </a:cubicBezTo>
                  <a:cubicBezTo>
                    <a:pt x="73" y="27"/>
                    <a:pt x="73" y="28"/>
                    <a:pt x="73" y="29"/>
                  </a:cubicBezTo>
                  <a:cubicBezTo>
                    <a:pt x="72" y="29"/>
                    <a:pt x="71" y="30"/>
                    <a:pt x="71" y="31"/>
                  </a:cubicBezTo>
                  <a:moveTo>
                    <a:pt x="69" y="28"/>
                  </a:moveTo>
                  <a:cubicBezTo>
                    <a:pt x="68" y="28"/>
                    <a:pt x="67" y="27"/>
                    <a:pt x="67" y="26"/>
                  </a:cubicBezTo>
                  <a:cubicBezTo>
                    <a:pt x="68" y="25"/>
                    <a:pt x="69" y="24"/>
                    <a:pt x="70" y="23"/>
                  </a:cubicBezTo>
                  <a:cubicBezTo>
                    <a:pt x="71" y="24"/>
                    <a:pt x="71" y="25"/>
                    <a:pt x="72" y="26"/>
                  </a:cubicBezTo>
                  <a:cubicBezTo>
                    <a:pt x="71" y="26"/>
                    <a:pt x="70" y="27"/>
                    <a:pt x="69" y="28"/>
                  </a:cubicBezTo>
                  <a:moveTo>
                    <a:pt x="66" y="25"/>
                  </a:moveTo>
                  <a:cubicBezTo>
                    <a:pt x="65" y="24"/>
                    <a:pt x="65" y="24"/>
                    <a:pt x="65" y="24"/>
                  </a:cubicBezTo>
                  <a:cubicBezTo>
                    <a:pt x="66" y="23"/>
                    <a:pt x="67" y="22"/>
                    <a:pt x="69" y="20"/>
                  </a:cubicBezTo>
                  <a:cubicBezTo>
                    <a:pt x="70" y="22"/>
                    <a:pt x="70" y="22"/>
                    <a:pt x="70" y="22"/>
                  </a:cubicBezTo>
                  <a:cubicBezTo>
                    <a:pt x="68" y="23"/>
                    <a:pt x="67" y="24"/>
                    <a:pt x="66" y="25"/>
                  </a:cubicBezTo>
                  <a:moveTo>
                    <a:pt x="64" y="23"/>
                  </a:moveTo>
                  <a:cubicBezTo>
                    <a:pt x="64" y="23"/>
                    <a:pt x="64" y="23"/>
                    <a:pt x="64" y="23"/>
                  </a:cubicBezTo>
                  <a:cubicBezTo>
                    <a:pt x="63" y="22"/>
                    <a:pt x="62" y="22"/>
                    <a:pt x="62" y="21"/>
                  </a:cubicBezTo>
                  <a:cubicBezTo>
                    <a:pt x="63" y="20"/>
                    <a:pt x="65" y="19"/>
                    <a:pt x="67" y="18"/>
                  </a:cubicBezTo>
                  <a:cubicBezTo>
                    <a:pt x="67" y="18"/>
                    <a:pt x="68" y="19"/>
                    <a:pt x="68" y="19"/>
                  </a:cubicBezTo>
                  <a:cubicBezTo>
                    <a:pt x="67" y="20"/>
                    <a:pt x="65" y="22"/>
                    <a:pt x="64" y="23"/>
                  </a:cubicBezTo>
                  <a:moveTo>
                    <a:pt x="12" y="25"/>
                  </a:moveTo>
                  <a:cubicBezTo>
                    <a:pt x="20" y="18"/>
                    <a:pt x="28" y="15"/>
                    <a:pt x="36" y="15"/>
                  </a:cubicBezTo>
                  <a:cubicBezTo>
                    <a:pt x="36" y="15"/>
                    <a:pt x="36" y="15"/>
                    <a:pt x="36" y="15"/>
                  </a:cubicBezTo>
                  <a:cubicBezTo>
                    <a:pt x="46" y="15"/>
                    <a:pt x="55" y="19"/>
                    <a:pt x="62" y="25"/>
                  </a:cubicBezTo>
                  <a:cubicBezTo>
                    <a:pt x="69" y="31"/>
                    <a:pt x="73" y="40"/>
                    <a:pt x="74" y="49"/>
                  </a:cubicBezTo>
                  <a:cubicBezTo>
                    <a:pt x="74" y="50"/>
                    <a:pt x="74" y="50"/>
                    <a:pt x="74" y="50"/>
                  </a:cubicBezTo>
                  <a:cubicBezTo>
                    <a:pt x="73" y="55"/>
                    <a:pt x="70" y="60"/>
                    <a:pt x="65" y="65"/>
                  </a:cubicBezTo>
                  <a:cubicBezTo>
                    <a:pt x="65" y="65"/>
                    <a:pt x="65" y="65"/>
                    <a:pt x="65" y="65"/>
                  </a:cubicBezTo>
                  <a:cubicBezTo>
                    <a:pt x="57" y="73"/>
                    <a:pt x="49" y="76"/>
                    <a:pt x="41" y="76"/>
                  </a:cubicBezTo>
                  <a:cubicBezTo>
                    <a:pt x="41" y="76"/>
                    <a:pt x="41" y="76"/>
                    <a:pt x="41" y="76"/>
                  </a:cubicBezTo>
                  <a:cubicBezTo>
                    <a:pt x="31" y="76"/>
                    <a:pt x="21" y="72"/>
                    <a:pt x="14" y="65"/>
                  </a:cubicBezTo>
                  <a:cubicBezTo>
                    <a:pt x="7" y="58"/>
                    <a:pt x="3" y="49"/>
                    <a:pt x="3" y="40"/>
                  </a:cubicBezTo>
                  <a:cubicBezTo>
                    <a:pt x="3" y="39"/>
                    <a:pt x="3" y="39"/>
                    <a:pt x="3" y="39"/>
                  </a:cubicBezTo>
                  <a:cubicBezTo>
                    <a:pt x="5" y="34"/>
                    <a:pt x="8" y="30"/>
                    <a:pt x="12" y="25"/>
                  </a:cubicBezTo>
                  <a:cubicBezTo>
                    <a:pt x="12" y="25"/>
                    <a:pt x="12" y="25"/>
                    <a:pt x="12" y="25"/>
                  </a:cubicBezTo>
                  <a:moveTo>
                    <a:pt x="61" y="20"/>
                  </a:moveTo>
                  <a:cubicBezTo>
                    <a:pt x="60" y="20"/>
                    <a:pt x="59" y="19"/>
                    <a:pt x="58" y="18"/>
                  </a:cubicBezTo>
                  <a:cubicBezTo>
                    <a:pt x="60" y="17"/>
                    <a:pt x="62" y="15"/>
                    <a:pt x="63" y="14"/>
                  </a:cubicBezTo>
                  <a:cubicBezTo>
                    <a:pt x="64" y="15"/>
                    <a:pt x="64" y="15"/>
                    <a:pt x="64" y="15"/>
                  </a:cubicBezTo>
                  <a:cubicBezTo>
                    <a:pt x="65" y="15"/>
                    <a:pt x="65" y="16"/>
                    <a:pt x="66" y="16"/>
                  </a:cubicBezTo>
                  <a:cubicBezTo>
                    <a:pt x="64" y="18"/>
                    <a:pt x="62" y="19"/>
                    <a:pt x="61" y="20"/>
                  </a:cubicBezTo>
                  <a:moveTo>
                    <a:pt x="3" y="32"/>
                  </a:moveTo>
                  <a:cubicBezTo>
                    <a:pt x="3" y="31"/>
                    <a:pt x="4" y="30"/>
                    <a:pt x="4" y="29"/>
                  </a:cubicBezTo>
                  <a:cubicBezTo>
                    <a:pt x="4" y="29"/>
                    <a:pt x="4" y="29"/>
                    <a:pt x="4" y="29"/>
                  </a:cubicBezTo>
                  <a:cubicBezTo>
                    <a:pt x="7" y="25"/>
                    <a:pt x="10" y="21"/>
                    <a:pt x="12" y="16"/>
                  </a:cubicBezTo>
                  <a:cubicBezTo>
                    <a:pt x="13" y="15"/>
                    <a:pt x="14" y="14"/>
                    <a:pt x="15" y="12"/>
                  </a:cubicBezTo>
                  <a:cubicBezTo>
                    <a:pt x="15" y="12"/>
                    <a:pt x="16" y="11"/>
                    <a:pt x="17" y="11"/>
                  </a:cubicBezTo>
                  <a:cubicBezTo>
                    <a:pt x="13" y="16"/>
                    <a:pt x="10" y="21"/>
                    <a:pt x="8" y="26"/>
                  </a:cubicBezTo>
                  <a:cubicBezTo>
                    <a:pt x="8" y="26"/>
                    <a:pt x="8" y="26"/>
                    <a:pt x="8" y="26"/>
                  </a:cubicBezTo>
                  <a:cubicBezTo>
                    <a:pt x="6" y="28"/>
                    <a:pt x="4" y="30"/>
                    <a:pt x="3" y="32"/>
                  </a:cubicBezTo>
                  <a:moveTo>
                    <a:pt x="57" y="18"/>
                  </a:moveTo>
                  <a:cubicBezTo>
                    <a:pt x="56" y="17"/>
                    <a:pt x="55" y="16"/>
                    <a:pt x="53" y="16"/>
                  </a:cubicBezTo>
                  <a:cubicBezTo>
                    <a:pt x="55" y="14"/>
                    <a:pt x="57" y="12"/>
                    <a:pt x="59" y="11"/>
                  </a:cubicBezTo>
                  <a:cubicBezTo>
                    <a:pt x="60" y="11"/>
                    <a:pt x="61" y="12"/>
                    <a:pt x="62" y="13"/>
                  </a:cubicBezTo>
                  <a:cubicBezTo>
                    <a:pt x="60" y="14"/>
                    <a:pt x="59" y="16"/>
                    <a:pt x="57" y="18"/>
                  </a:cubicBezTo>
                  <a:moveTo>
                    <a:pt x="52" y="15"/>
                  </a:moveTo>
                  <a:cubicBezTo>
                    <a:pt x="51" y="15"/>
                    <a:pt x="50" y="14"/>
                    <a:pt x="49" y="14"/>
                  </a:cubicBezTo>
                  <a:cubicBezTo>
                    <a:pt x="51" y="12"/>
                    <a:pt x="53" y="10"/>
                    <a:pt x="55" y="8"/>
                  </a:cubicBezTo>
                  <a:cubicBezTo>
                    <a:pt x="55" y="8"/>
                    <a:pt x="55" y="8"/>
                    <a:pt x="55" y="8"/>
                  </a:cubicBezTo>
                  <a:cubicBezTo>
                    <a:pt x="56" y="8"/>
                    <a:pt x="57" y="9"/>
                    <a:pt x="58" y="10"/>
                  </a:cubicBezTo>
                  <a:cubicBezTo>
                    <a:pt x="56" y="11"/>
                    <a:pt x="54" y="13"/>
                    <a:pt x="52" y="15"/>
                  </a:cubicBezTo>
                  <a:moveTo>
                    <a:pt x="47" y="13"/>
                  </a:moveTo>
                  <a:cubicBezTo>
                    <a:pt x="47" y="13"/>
                    <a:pt x="46" y="13"/>
                    <a:pt x="46" y="13"/>
                  </a:cubicBezTo>
                  <a:cubicBezTo>
                    <a:pt x="48" y="10"/>
                    <a:pt x="49" y="8"/>
                    <a:pt x="52" y="6"/>
                  </a:cubicBezTo>
                  <a:cubicBezTo>
                    <a:pt x="52" y="6"/>
                    <a:pt x="53" y="7"/>
                    <a:pt x="54" y="7"/>
                  </a:cubicBezTo>
                  <a:cubicBezTo>
                    <a:pt x="54" y="7"/>
                    <a:pt x="54" y="7"/>
                    <a:pt x="54" y="7"/>
                  </a:cubicBezTo>
                  <a:cubicBezTo>
                    <a:pt x="51" y="9"/>
                    <a:pt x="49" y="11"/>
                    <a:pt x="47" y="13"/>
                  </a:cubicBezTo>
                  <a:moveTo>
                    <a:pt x="11" y="22"/>
                  </a:moveTo>
                  <a:cubicBezTo>
                    <a:pt x="14" y="17"/>
                    <a:pt x="17" y="13"/>
                    <a:pt x="20" y="8"/>
                  </a:cubicBezTo>
                  <a:cubicBezTo>
                    <a:pt x="22" y="7"/>
                    <a:pt x="24" y="6"/>
                    <a:pt x="25" y="6"/>
                  </a:cubicBezTo>
                  <a:cubicBezTo>
                    <a:pt x="22" y="10"/>
                    <a:pt x="19" y="14"/>
                    <a:pt x="16" y="18"/>
                  </a:cubicBezTo>
                  <a:cubicBezTo>
                    <a:pt x="16" y="18"/>
                    <a:pt x="16" y="18"/>
                    <a:pt x="16" y="18"/>
                  </a:cubicBezTo>
                  <a:cubicBezTo>
                    <a:pt x="14" y="19"/>
                    <a:pt x="13" y="21"/>
                    <a:pt x="11" y="22"/>
                  </a:cubicBezTo>
                  <a:moveTo>
                    <a:pt x="44" y="12"/>
                  </a:moveTo>
                  <a:cubicBezTo>
                    <a:pt x="43" y="12"/>
                    <a:pt x="42" y="12"/>
                    <a:pt x="40" y="12"/>
                  </a:cubicBezTo>
                  <a:cubicBezTo>
                    <a:pt x="41" y="10"/>
                    <a:pt x="43" y="8"/>
                    <a:pt x="44" y="7"/>
                  </a:cubicBezTo>
                  <a:cubicBezTo>
                    <a:pt x="45" y="6"/>
                    <a:pt x="46" y="5"/>
                    <a:pt x="46" y="4"/>
                  </a:cubicBezTo>
                  <a:cubicBezTo>
                    <a:pt x="48" y="5"/>
                    <a:pt x="49" y="5"/>
                    <a:pt x="50" y="5"/>
                  </a:cubicBezTo>
                  <a:cubicBezTo>
                    <a:pt x="48" y="8"/>
                    <a:pt x="46" y="10"/>
                    <a:pt x="44" y="12"/>
                  </a:cubicBezTo>
                  <a:moveTo>
                    <a:pt x="19" y="16"/>
                  </a:moveTo>
                  <a:cubicBezTo>
                    <a:pt x="22" y="12"/>
                    <a:pt x="25" y="9"/>
                    <a:pt x="28" y="5"/>
                  </a:cubicBezTo>
                  <a:cubicBezTo>
                    <a:pt x="28" y="4"/>
                    <a:pt x="29" y="4"/>
                    <a:pt x="30" y="4"/>
                  </a:cubicBezTo>
                  <a:cubicBezTo>
                    <a:pt x="27" y="7"/>
                    <a:pt x="25" y="11"/>
                    <a:pt x="22" y="14"/>
                  </a:cubicBezTo>
                  <a:cubicBezTo>
                    <a:pt x="22" y="15"/>
                    <a:pt x="22" y="15"/>
                    <a:pt x="22" y="15"/>
                  </a:cubicBezTo>
                  <a:cubicBezTo>
                    <a:pt x="21" y="15"/>
                    <a:pt x="20" y="16"/>
                    <a:pt x="19" y="16"/>
                  </a:cubicBezTo>
                  <a:moveTo>
                    <a:pt x="36" y="12"/>
                  </a:moveTo>
                  <a:cubicBezTo>
                    <a:pt x="38" y="9"/>
                    <a:pt x="40" y="6"/>
                    <a:pt x="42" y="3"/>
                  </a:cubicBezTo>
                  <a:cubicBezTo>
                    <a:pt x="43" y="4"/>
                    <a:pt x="44" y="4"/>
                    <a:pt x="45" y="4"/>
                  </a:cubicBezTo>
                  <a:cubicBezTo>
                    <a:pt x="44" y="4"/>
                    <a:pt x="44" y="5"/>
                    <a:pt x="43" y="6"/>
                  </a:cubicBezTo>
                  <a:cubicBezTo>
                    <a:pt x="42" y="7"/>
                    <a:pt x="40" y="9"/>
                    <a:pt x="39" y="12"/>
                  </a:cubicBezTo>
                  <a:cubicBezTo>
                    <a:pt x="39" y="12"/>
                    <a:pt x="39" y="12"/>
                    <a:pt x="39" y="12"/>
                  </a:cubicBezTo>
                  <a:cubicBezTo>
                    <a:pt x="38" y="12"/>
                    <a:pt x="37" y="12"/>
                    <a:pt x="36" y="12"/>
                  </a:cubicBezTo>
                  <a:cubicBezTo>
                    <a:pt x="36" y="12"/>
                    <a:pt x="36" y="12"/>
                    <a:pt x="36" y="12"/>
                  </a:cubicBezTo>
                  <a:moveTo>
                    <a:pt x="24" y="14"/>
                  </a:moveTo>
                  <a:cubicBezTo>
                    <a:pt x="27" y="10"/>
                    <a:pt x="30" y="7"/>
                    <a:pt x="32" y="4"/>
                  </a:cubicBezTo>
                  <a:cubicBezTo>
                    <a:pt x="33" y="3"/>
                    <a:pt x="34" y="3"/>
                    <a:pt x="35" y="3"/>
                  </a:cubicBezTo>
                  <a:cubicBezTo>
                    <a:pt x="32" y="6"/>
                    <a:pt x="30" y="10"/>
                    <a:pt x="27" y="13"/>
                  </a:cubicBezTo>
                  <a:cubicBezTo>
                    <a:pt x="26" y="13"/>
                    <a:pt x="25" y="13"/>
                    <a:pt x="24" y="14"/>
                  </a:cubicBezTo>
                  <a:moveTo>
                    <a:pt x="30" y="12"/>
                  </a:moveTo>
                  <a:cubicBezTo>
                    <a:pt x="32" y="9"/>
                    <a:pt x="34" y="6"/>
                    <a:pt x="37" y="3"/>
                  </a:cubicBezTo>
                  <a:cubicBezTo>
                    <a:pt x="38" y="3"/>
                    <a:pt x="38" y="3"/>
                    <a:pt x="38" y="3"/>
                  </a:cubicBezTo>
                  <a:cubicBezTo>
                    <a:pt x="38" y="3"/>
                    <a:pt x="38" y="3"/>
                    <a:pt x="38" y="3"/>
                  </a:cubicBezTo>
                  <a:cubicBezTo>
                    <a:pt x="39" y="3"/>
                    <a:pt x="39" y="3"/>
                    <a:pt x="40" y="3"/>
                  </a:cubicBezTo>
                  <a:cubicBezTo>
                    <a:pt x="38" y="6"/>
                    <a:pt x="36" y="9"/>
                    <a:pt x="34" y="12"/>
                  </a:cubicBezTo>
                  <a:cubicBezTo>
                    <a:pt x="32" y="12"/>
                    <a:pt x="31" y="12"/>
                    <a:pt x="30" y="12"/>
                  </a:cubicBezTo>
                  <a:moveTo>
                    <a:pt x="38" y="0"/>
                  </a:moveTo>
                  <a:cubicBezTo>
                    <a:pt x="29" y="0"/>
                    <a:pt x="19" y="4"/>
                    <a:pt x="11" y="12"/>
                  </a:cubicBezTo>
                  <a:cubicBezTo>
                    <a:pt x="11" y="12"/>
                    <a:pt x="11" y="12"/>
                    <a:pt x="11" y="12"/>
                  </a:cubicBezTo>
                  <a:cubicBezTo>
                    <a:pt x="3" y="20"/>
                    <a:pt x="0" y="29"/>
                    <a:pt x="0" y="38"/>
                  </a:cubicBezTo>
                  <a:cubicBezTo>
                    <a:pt x="0" y="49"/>
                    <a:pt x="5" y="59"/>
                    <a:pt x="12" y="67"/>
                  </a:cubicBezTo>
                  <a:cubicBezTo>
                    <a:pt x="20" y="74"/>
                    <a:pt x="30" y="79"/>
                    <a:pt x="41" y="79"/>
                  </a:cubicBezTo>
                  <a:cubicBezTo>
                    <a:pt x="41" y="79"/>
                    <a:pt x="41" y="79"/>
                    <a:pt x="41" y="79"/>
                  </a:cubicBezTo>
                  <a:cubicBezTo>
                    <a:pt x="49" y="79"/>
                    <a:pt x="57" y="76"/>
                    <a:pt x="64" y="70"/>
                  </a:cubicBezTo>
                  <a:cubicBezTo>
                    <a:pt x="65" y="70"/>
                    <a:pt x="65" y="70"/>
                    <a:pt x="65" y="70"/>
                  </a:cubicBezTo>
                  <a:cubicBezTo>
                    <a:pt x="65" y="69"/>
                    <a:pt x="65" y="69"/>
                    <a:pt x="65" y="69"/>
                  </a:cubicBezTo>
                  <a:cubicBezTo>
                    <a:pt x="65" y="69"/>
                    <a:pt x="65" y="69"/>
                    <a:pt x="65" y="69"/>
                  </a:cubicBezTo>
                  <a:cubicBezTo>
                    <a:pt x="65" y="69"/>
                    <a:pt x="66" y="69"/>
                    <a:pt x="67" y="67"/>
                  </a:cubicBezTo>
                  <a:cubicBezTo>
                    <a:pt x="67" y="67"/>
                    <a:pt x="67" y="67"/>
                    <a:pt x="67" y="67"/>
                  </a:cubicBezTo>
                  <a:cubicBezTo>
                    <a:pt x="68" y="67"/>
                    <a:pt x="68" y="66"/>
                    <a:pt x="68" y="66"/>
                  </a:cubicBezTo>
                  <a:cubicBezTo>
                    <a:pt x="69" y="66"/>
                    <a:pt x="69" y="66"/>
                    <a:pt x="69" y="66"/>
                  </a:cubicBezTo>
                  <a:cubicBezTo>
                    <a:pt x="69" y="65"/>
                    <a:pt x="69" y="65"/>
                    <a:pt x="69" y="65"/>
                  </a:cubicBezTo>
                  <a:cubicBezTo>
                    <a:pt x="69" y="65"/>
                    <a:pt x="69" y="65"/>
                    <a:pt x="69" y="65"/>
                  </a:cubicBezTo>
                  <a:cubicBezTo>
                    <a:pt x="69" y="65"/>
                    <a:pt x="69" y="65"/>
                    <a:pt x="69" y="65"/>
                  </a:cubicBezTo>
                  <a:cubicBezTo>
                    <a:pt x="69" y="65"/>
                    <a:pt x="69" y="65"/>
                    <a:pt x="69" y="65"/>
                  </a:cubicBezTo>
                  <a:cubicBezTo>
                    <a:pt x="69" y="65"/>
                    <a:pt x="69" y="65"/>
                    <a:pt x="69" y="65"/>
                  </a:cubicBezTo>
                  <a:cubicBezTo>
                    <a:pt x="69" y="65"/>
                    <a:pt x="69" y="65"/>
                    <a:pt x="69" y="65"/>
                  </a:cubicBezTo>
                  <a:cubicBezTo>
                    <a:pt x="69" y="65"/>
                    <a:pt x="69" y="65"/>
                    <a:pt x="69" y="65"/>
                  </a:cubicBezTo>
                  <a:cubicBezTo>
                    <a:pt x="69" y="65"/>
                    <a:pt x="69" y="65"/>
                    <a:pt x="69" y="65"/>
                  </a:cubicBezTo>
                  <a:cubicBezTo>
                    <a:pt x="69" y="65"/>
                    <a:pt x="69" y="65"/>
                    <a:pt x="69" y="65"/>
                  </a:cubicBezTo>
                  <a:cubicBezTo>
                    <a:pt x="76" y="57"/>
                    <a:pt x="79" y="49"/>
                    <a:pt x="79" y="41"/>
                  </a:cubicBezTo>
                  <a:cubicBezTo>
                    <a:pt x="79" y="30"/>
                    <a:pt x="74" y="20"/>
                    <a:pt x="66" y="13"/>
                  </a:cubicBezTo>
                  <a:cubicBezTo>
                    <a:pt x="59" y="5"/>
                    <a:pt x="48" y="0"/>
                    <a:pt x="38" y="0"/>
                  </a:cubicBezTo>
                  <a:cubicBezTo>
                    <a:pt x="38" y="0"/>
                    <a:pt x="38" y="0"/>
                    <a:pt x="38"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4" name="Freeform 742"/>
            <p:cNvSpPr>
              <a:spLocks noEditPoints="1"/>
            </p:cNvSpPr>
            <p:nvPr/>
          </p:nvSpPr>
          <p:spPr bwMode="auto">
            <a:xfrm>
              <a:off x="795854" y="3290471"/>
              <a:ext cx="269726" cy="290337"/>
            </a:xfrm>
            <a:custGeom>
              <a:avLst/>
              <a:gdLst>
                <a:gd name="T0" fmla="*/ 64 w 127"/>
                <a:gd name="T1" fmla="*/ 126 h 137"/>
                <a:gd name="T2" fmla="*/ 60 w 127"/>
                <a:gd name="T3" fmla="*/ 125 h 137"/>
                <a:gd name="T4" fmla="*/ 68 w 127"/>
                <a:gd name="T5" fmla="*/ 134 h 137"/>
                <a:gd name="T6" fmla="*/ 53 w 127"/>
                <a:gd name="T7" fmla="*/ 124 h 137"/>
                <a:gd name="T8" fmla="*/ 97 w 127"/>
                <a:gd name="T9" fmla="*/ 120 h 137"/>
                <a:gd name="T10" fmla="*/ 76 w 127"/>
                <a:gd name="T11" fmla="*/ 116 h 137"/>
                <a:gd name="T12" fmla="*/ 90 w 127"/>
                <a:gd name="T13" fmla="*/ 113 h 137"/>
                <a:gd name="T14" fmla="*/ 25 w 127"/>
                <a:gd name="T15" fmla="*/ 121 h 137"/>
                <a:gd name="T16" fmla="*/ 42 w 127"/>
                <a:gd name="T17" fmla="*/ 120 h 137"/>
                <a:gd name="T18" fmla="*/ 104 w 127"/>
                <a:gd name="T19" fmla="*/ 111 h 137"/>
                <a:gd name="T20" fmla="*/ 98 w 127"/>
                <a:gd name="T21" fmla="*/ 112 h 137"/>
                <a:gd name="T22" fmla="*/ 22 w 127"/>
                <a:gd name="T23" fmla="*/ 118 h 137"/>
                <a:gd name="T24" fmla="*/ 79 w 127"/>
                <a:gd name="T25" fmla="*/ 121 h 137"/>
                <a:gd name="T26" fmla="*/ 34 w 127"/>
                <a:gd name="T27" fmla="*/ 109 h 137"/>
                <a:gd name="T28" fmla="*/ 41 w 127"/>
                <a:gd name="T29" fmla="*/ 110 h 137"/>
                <a:gd name="T30" fmla="*/ 93 w 127"/>
                <a:gd name="T31" fmla="*/ 115 h 137"/>
                <a:gd name="T32" fmla="*/ 87 w 127"/>
                <a:gd name="T33" fmla="*/ 118 h 137"/>
                <a:gd name="T34" fmla="*/ 106 w 127"/>
                <a:gd name="T35" fmla="*/ 109 h 137"/>
                <a:gd name="T36" fmla="*/ 20 w 127"/>
                <a:gd name="T37" fmla="*/ 108 h 137"/>
                <a:gd name="T38" fmla="*/ 109 w 127"/>
                <a:gd name="T39" fmla="*/ 113 h 137"/>
                <a:gd name="T40" fmla="*/ 16 w 127"/>
                <a:gd name="T41" fmla="*/ 104 h 137"/>
                <a:gd name="T42" fmla="*/ 15 w 127"/>
                <a:gd name="T43" fmla="*/ 89 h 137"/>
                <a:gd name="T44" fmla="*/ 113 w 127"/>
                <a:gd name="T45" fmla="*/ 85 h 137"/>
                <a:gd name="T46" fmla="*/ 14 w 127"/>
                <a:gd name="T47" fmla="*/ 80 h 137"/>
                <a:gd name="T48" fmla="*/ 116 w 127"/>
                <a:gd name="T49" fmla="*/ 77 h 137"/>
                <a:gd name="T50" fmla="*/ 3 w 127"/>
                <a:gd name="T51" fmla="*/ 82 h 137"/>
                <a:gd name="T52" fmla="*/ 116 w 127"/>
                <a:gd name="T53" fmla="*/ 81 h 137"/>
                <a:gd name="T54" fmla="*/ 123 w 127"/>
                <a:gd name="T55" fmla="*/ 74 h 137"/>
                <a:gd name="T56" fmla="*/ 3 w 127"/>
                <a:gd name="T57" fmla="*/ 74 h 137"/>
                <a:gd name="T58" fmla="*/ 17 w 127"/>
                <a:gd name="T59" fmla="*/ 40 h 137"/>
                <a:gd name="T60" fmla="*/ 109 w 127"/>
                <a:gd name="T61" fmla="*/ 34 h 137"/>
                <a:gd name="T62" fmla="*/ 16 w 127"/>
                <a:gd name="T63" fmla="*/ 31 h 137"/>
                <a:gd name="T64" fmla="*/ 64 w 127"/>
                <a:gd name="T65" fmla="*/ 2 h 137"/>
                <a:gd name="T66" fmla="*/ 100 w 127"/>
                <a:gd name="T67" fmla="*/ 14 h 137"/>
                <a:gd name="T68" fmla="*/ 113 w 127"/>
                <a:gd name="T69" fmla="*/ 53 h 137"/>
                <a:gd name="T70" fmla="*/ 112 w 127"/>
                <a:gd name="T71" fmla="*/ 76 h 137"/>
                <a:gd name="T72" fmla="*/ 92 w 127"/>
                <a:gd name="T73" fmla="*/ 104 h 137"/>
                <a:gd name="T74" fmla="*/ 54 w 127"/>
                <a:gd name="T75" fmla="*/ 111 h 137"/>
                <a:gd name="T76" fmla="*/ 16 w 127"/>
                <a:gd name="T77" fmla="*/ 98 h 137"/>
                <a:gd name="T78" fmla="*/ 5 w 127"/>
                <a:gd name="T79" fmla="*/ 54 h 137"/>
                <a:gd name="T80" fmla="*/ 35 w 127"/>
                <a:gd name="T81" fmla="*/ 21 h 137"/>
                <a:gd name="T82" fmla="*/ 30 w 127"/>
                <a:gd name="T83" fmla="*/ 11 h 137"/>
                <a:gd name="T84" fmla="*/ 12 w 127"/>
                <a:gd name="T85" fmla="*/ 36 h 137"/>
                <a:gd name="T86" fmla="*/ 13 w 127"/>
                <a:gd name="T87" fmla="*/ 51 h 137"/>
                <a:gd name="T88" fmla="*/ 1 w 127"/>
                <a:gd name="T89" fmla="*/ 85 h 137"/>
                <a:gd name="T90" fmla="*/ 12 w 127"/>
                <a:gd name="T91" fmla="*/ 99 h 137"/>
                <a:gd name="T92" fmla="*/ 27 w 127"/>
                <a:gd name="T93" fmla="*/ 125 h 137"/>
                <a:gd name="T94" fmla="*/ 63 w 127"/>
                <a:gd name="T95" fmla="*/ 137 h 137"/>
                <a:gd name="T96" fmla="*/ 100 w 127"/>
                <a:gd name="T97" fmla="*/ 125 h 137"/>
                <a:gd name="T98" fmla="*/ 115 w 127"/>
                <a:gd name="T99" fmla="*/ 97 h 137"/>
                <a:gd name="T100" fmla="*/ 124 w 127"/>
                <a:gd name="T101" fmla="*/ 85 h 137"/>
                <a:gd name="T102" fmla="*/ 112 w 127"/>
                <a:gd name="T103" fmla="*/ 40 h 137"/>
                <a:gd name="T104" fmla="*/ 115 w 127"/>
                <a:gd name="T105" fmla="*/ 26 h 137"/>
                <a:gd name="T106" fmla="*/ 102 w 127"/>
                <a:gd name="T107" fmla="*/ 12 h 137"/>
                <a:gd name="T108" fmla="*/ 76 w 127"/>
                <a:gd name="T109" fmla="*/ 1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7" h="137">
                  <a:moveTo>
                    <a:pt x="70" y="134"/>
                  </a:moveTo>
                  <a:cubicBezTo>
                    <a:pt x="71" y="132"/>
                    <a:pt x="72" y="130"/>
                    <a:pt x="72" y="128"/>
                  </a:cubicBezTo>
                  <a:cubicBezTo>
                    <a:pt x="72" y="130"/>
                    <a:pt x="72" y="132"/>
                    <a:pt x="72" y="133"/>
                  </a:cubicBezTo>
                  <a:cubicBezTo>
                    <a:pt x="71" y="134"/>
                    <a:pt x="70" y="134"/>
                    <a:pt x="70" y="134"/>
                  </a:cubicBezTo>
                  <a:moveTo>
                    <a:pt x="63" y="134"/>
                  </a:moveTo>
                  <a:cubicBezTo>
                    <a:pt x="62" y="134"/>
                    <a:pt x="61" y="134"/>
                    <a:pt x="61" y="134"/>
                  </a:cubicBezTo>
                  <a:cubicBezTo>
                    <a:pt x="62" y="131"/>
                    <a:pt x="63" y="128"/>
                    <a:pt x="64" y="126"/>
                  </a:cubicBezTo>
                  <a:cubicBezTo>
                    <a:pt x="65" y="126"/>
                    <a:pt x="66" y="126"/>
                    <a:pt x="67" y="125"/>
                  </a:cubicBezTo>
                  <a:cubicBezTo>
                    <a:pt x="66" y="128"/>
                    <a:pt x="65" y="131"/>
                    <a:pt x="64" y="134"/>
                  </a:cubicBezTo>
                  <a:cubicBezTo>
                    <a:pt x="64" y="134"/>
                    <a:pt x="64" y="134"/>
                    <a:pt x="64" y="134"/>
                  </a:cubicBezTo>
                  <a:cubicBezTo>
                    <a:pt x="63" y="134"/>
                    <a:pt x="63" y="134"/>
                    <a:pt x="63" y="134"/>
                  </a:cubicBezTo>
                  <a:moveTo>
                    <a:pt x="59" y="134"/>
                  </a:moveTo>
                  <a:cubicBezTo>
                    <a:pt x="58" y="134"/>
                    <a:pt x="57" y="134"/>
                    <a:pt x="56" y="134"/>
                  </a:cubicBezTo>
                  <a:cubicBezTo>
                    <a:pt x="58" y="131"/>
                    <a:pt x="59" y="128"/>
                    <a:pt x="60" y="125"/>
                  </a:cubicBezTo>
                  <a:cubicBezTo>
                    <a:pt x="61" y="125"/>
                    <a:pt x="62" y="126"/>
                    <a:pt x="63" y="126"/>
                  </a:cubicBezTo>
                  <a:cubicBezTo>
                    <a:pt x="61" y="128"/>
                    <a:pt x="60" y="131"/>
                    <a:pt x="59" y="134"/>
                  </a:cubicBezTo>
                  <a:moveTo>
                    <a:pt x="66" y="134"/>
                  </a:moveTo>
                  <a:cubicBezTo>
                    <a:pt x="66" y="131"/>
                    <a:pt x="68" y="128"/>
                    <a:pt x="69" y="125"/>
                  </a:cubicBezTo>
                  <a:cubicBezTo>
                    <a:pt x="70" y="125"/>
                    <a:pt x="71" y="125"/>
                    <a:pt x="72" y="125"/>
                  </a:cubicBezTo>
                  <a:cubicBezTo>
                    <a:pt x="72" y="125"/>
                    <a:pt x="72" y="125"/>
                    <a:pt x="72" y="125"/>
                  </a:cubicBezTo>
                  <a:cubicBezTo>
                    <a:pt x="71" y="128"/>
                    <a:pt x="69" y="131"/>
                    <a:pt x="68" y="134"/>
                  </a:cubicBezTo>
                  <a:cubicBezTo>
                    <a:pt x="67" y="134"/>
                    <a:pt x="66" y="134"/>
                    <a:pt x="66" y="134"/>
                  </a:cubicBezTo>
                  <a:moveTo>
                    <a:pt x="55" y="133"/>
                  </a:moveTo>
                  <a:cubicBezTo>
                    <a:pt x="55" y="130"/>
                    <a:pt x="56" y="128"/>
                    <a:pt x="56" y="125"/>
                  </a:cubicBezTo>
                  <a:cubicBezTo>
                    <a:pt x="57" y="125"/>
                    <a:pt x="58" y="125"/>
                    <a:pt x="59" y="125"/>
                  </a:cubicBezTo>
                  <a:cubicBezTo>
                    <a:pt x="57" y="128"/>
                    <a:pt x="56" y="130"/>
                    <a:pt x="55" y="133"/>
                  </a:cubicBezTo>
                  <a:moveTo>
                    <a:pt x="53" y="125"/>
                  </a:moveTo>
                  <a:cubicBezTo>
                    <a:pt x="53" y="125"/>
                    <a:pt x="53" y="124"/>
                    <a:pt x="53" y="124"/>
                  </a:cubicBezTo>
                  <a:cubicBezTo>
                    <a:pt x="53" y="123"/>
                    <a:pt x="52" y="123"/>
                    <a:pt x="51" y="123"/>
                  </a:cubicBezTo>
                  <a:cubicBezTo>
                    <a:pt x="50" y="122"/>
                    <a:pt x="49" y="122"/>
                    <a:pt x="48" y="122"/>
                  </a:cubicBezTo>
                  <a:cubicBezTo>
                    <a:pt x="49" y="120"/>
                    <a:pt x="51" y="118"/>
                    <a:pt x="52" y="116"/>
                  </a:cubicBezTo>
                  <a:cubicBezTo>
                    <a:pt x="52" y="118"/>
                    <a:pt x="52" y="121"/>
                    <a:pt x="52" y="123"/>
                  </a:cubicBezTo>
                  <a:cubicBezTo>
                    <a:pt x="52" y="124"/>
                    <a:pt x="53" y="124"/>
                    <a:pt x="53" y="124"/>
                  </a:cubicBezTo>
                  <a:cubicBezTo>
                    <a:pt x="53" y="125"/>
                    <a:pt x="53" y="125"/>
                    <a:pt x="53" y="125"/>
                  </a:cubicBezTo>
                  <a:moveTo>
                    <a:pt x="97" y="120"/>
                  </a:moveTo>
                  <a:cubicBezTo>
                    <a:pt x="97" y="120"/>
                    <a:pt x="96" y="119"/>
                    <a:pt x="96" y="119"/>
                  </a:cubicBezTo>
                  <a:cubicBezTo>
                    <a:pt x="96" y="118"/>
                    <a:pt x="97" y="116"/>
                    <a:pt x="98" y="115"/>
                  </a:cubicBezTo>
                  <a:cubicBezTo>
                    <a:pt x="97" y="117"/>
                    <a:pt x="97" y="119"/>
                    <a:pt x="97" y="120"/>
                  </a:cubicBezTo>
                  <a:moveTo>
                    <a:pt x="76" y="116"/>
                  </a:moveTo>
                  <a:cubicBezTo>
                    <a:pt x="76" y="116"/>
                    <a:pt x="76" y="115"/>
                    <a:pt x="76" y="114"/>
                  </a:cubicBezTo>
                  <a:cubicBezTo>
                    <a:pt x="76" y="114"/>
                    <a:pt x="77" y="114"/>
                    <a:pt x="77" y="114"/>
                  </a:cubicBezTo>
                  <a:cubicBezTo>
                    <a:pt x="77" y="115"/>
                    <a:pt x="76" y="116"/>
                    <a:pt x="76" y="116"/>
                  </a:cubicBezTo>
                  <a:moveTo>
                    <a:pt x="46" y="121"/>
                  </a:moveTo>
                  <a:cubicBezTo>
                    <a:pt x="45" y="121"/>
                    <a:pt x="44" y="121"/>
                    <a:pt x="44" y="120"/>
                  </a:cubicBezTo>
                  <a:cubicBezTo>
                    <a:pt x="45" y="118"/>
                    <a:pt x="47" y="115"/>
                    <a:pt x="49" y="113"/>
                  </a:cubicBezTo>
                  <a:cubicBezTo>
                    <a:pt x="50" y="114"/>
                    <a:pt x="51" y="114"/>
                    <a:pt x="52" y="114"/>
                  </a:cubicBezTo>
                  <a:cubicBezTo>
                    <a:pt x="50" y="116"/>
                    <a:pt x="48" y="119"/>
                    <a:pt x="46" y="121"/>
                  </a:cubicBezTo>
                  <a:moveTo>
                    <a:pt x="89" y="116"/>
                  </a:moveTo>
                  <a:cubicBezTo>
                    <a:pt x="90" y="115"/>
                    <a:pt x="90" y="114"/>
                    <a:pt x="90" y="113"/>
                  </a:cubicBezTo>
                  <a:cubicBezTo>
                    <a:pt x="90" y="114"/>
                    <a:pt x="90" y="115"/>
                    <a:pt x="90" y="116"/>
                  </a:cubicBezTo>
                  <a:cubicBezTo>
                    <a:pt x="89" y="116"/>
                    <a:pt x="89" y="116"/>
                    <a:pt x="89" y="116"/>
                  </a:cubicBezTo>
                  <a:moveTo>
                    <a:pt x="25" y="121"/>
                  </a:moveTo>
                  <a:cubicBezTo>
                    <a:pt x="24" y="120"/>
                    <a:pt x="24" y="120"/>
                    <a:pt x="23" y="119"/>
                  </a:cubicBezTo>
                  <a:cubicBezTo>
                    <a:pt x="24" y="117"/>
                    <a:pt x="25" y="115"/>
                    <a:pt x="26" y="113"/>
                  </a:cubicBezTo>
                  <a:cubicBezTo>
                    <a:pt x="26" y="113"/>
                    <a:pt x="26" y="113"/>
                    <a:pt x="26" y="113"/>
                  </a:cubicBezTo>
                  <a:cubicBezTo>
                    <a:pt x="26" y="115"/>
                    <a:pt x="25" y="118"/>
                    <a:pt x="25" y="121"/>
                  </a:cubicBezTo>
                  <a:moveTo>
                    <a:pt x="76" y="122"/>
                  </a:moveTo>
                  <a:cubicBezTo>
                    <a:pt x="76" y="121"/>
                    <a:pt x="76" y="120"/>
                    <a:pt x="76" y="119"/>
                  </a:cubicBezTo>
                  <a:cubicBezTo>
                    <a:pt x="77" y="117"/>
                    <a:pt x="78" y="115"/>
                    <a:pt x="79" y="113"/>
                  </a:cubicBezTo>
                  <a:cubicBezTo>
                    <a:pt x="80" y="113"/>
                    <a:pt x="81" y="113"/>
                    <a:pt x="81" y="112"/>
                  </a:cubicBezTo>
                  <a:cubicBezTo>
                    <a:pt x="80" y="115"/>
                    <a:pt x="78" y="118"/>
                    <a:pt x="77" y="122"/>
                  </a:cubicBezTo>
                  <a:cubicBezTo>
                    <a:pt x="76" y="122"/>
                    <a:pt x="76" y="122"/>
                    <a:pt x="76" y="122"/>
                  </a:cubicBezTo>
                  <a:moveTo>
                    <a:pt x="42" y="120"/>
                  </a:moveTo>
                  <a:cubicBezTo>
                    <a:pt x="42" y="119"/>
                    <a:pt x="41" y="119"/>
                    <a:pt x="40" y="119"/>
                  </a:cubicBezTo>
                  <a:cubicBezTo>
                    <a:pt x="42" y="116"/>
                    <a:pt x="44" y="114"/>
                    <a:pt x="46" y="112"/>
                  </a:cubicBezTo>
                  <a:cubicBezTo>
                    <a:pt x="47" y="112"/>
                    <a:pt x="47" y="113"/>
                    <a:pt x="48" y="113"/>
                  </a:cubicBezTo>
                  <a:cubicBezTo>
                    <a:pt x="46" y="115"/>
                    <a:pt x="44" y="117"/>
                    <a:pt x="42" y="120"/>
                  </a:cubicBezTo>
                  <a:moveTo>
                    <a:pt x="100" y="121"/>
                  </a:moveTo>
                  <a:cubicBezTo>
                    <a:pt x="100" y="119"/>
                    <a:pt x="100" y="116"/>
                    <a:pt x="101" y="114"/>
                  </a:cubicBezTo>
                  <a:cubicBezTo>
                    <a:pt x="102" y="113"/>
                    <a:pt x="103" y="112"/>
                    <a:pt x="104" y="111"/>
                  </a:cubicBezTo>
                  <a:cubicBezTo>
                    <a:pt x="103" y="114"/>
                    <a:pt x="102" y="118"/>
                    <a:pt x="101" y="121"/>
                  </a:cubicBezTo>
                  <a:cubicBezTo>
                    <a:pt x="101" y="121"/>
                    <a:pt x="101" y="121"/>
                    <a:pt x="101" y="121"/>
                  </a:cubicBezTo>
                  <a:cubicBezTo>
                    <a:pt x="100" y="121"/>
                    <a:pt x="100" y="121"/>
                    <a:pt x="100" y="121"/>
                  </a:cubicBezTo>
                  <a:moveTo>
                    <a:pt x="95" y="118"/>
                  </a:moveTo>
                  <a:cubicBezTo>
                    <a:pt x="94" y="117"/>
                    <a:pt x="94" y="117"/>
                    <a:pt x="94" y="117"/>
                  </a:cubicBezTo>
                  <a:cubicBezTo>
                    <a:pt x="95" y="115"/>
                    <a:pt x="96" y="113"/>
                    <a:pt x="97" y="111"/>
                  </a:cubicBezTo>
                  <a:cubicBezTo>
                    <a:pt x="98" y="112"/>
                    <a:pt x="98" y="112"/>
                    <a:pt x="98" y="112"/>
                  </a:cubicBezTo>
                  <a:cubicBezTo>
                    <a:pt x="97" y="112"/>
                    <a:pt x="97" y="112"/>
                    <a:pt x="97" y="112"/>
                  </a:cubicBezTo>
                  <a:cubicBezTo>
                    <a:pt x="97" y="114"/>
                    <a:pt x="96" y="116"/>
                    <a:pt x="95" y="118"/>
                  </a:cubicBezTo>
                  <a:moveTo>
                    <a:pt x="22" y="118"/>
                  </a:moveTo>
                  <a:cubicBezTo>
                    <a:pt x="21" y="117"/>
                    <a:pt x="21" y="117"/>
                    <a:pt x="20" y="116"/>
                  </a:cubicBezTo>
                  <a:cubicBezTo>
                    <a:pt x="21" y="115"/>
                    <a:pt x="22" y="113"/>
                    <a:pt x="24" y="111"/>
                  </a:cubicBezTo>
                  <a:cubicBezTo>
                    <a:pt x="24" y="111"/>
                    <a:pt x="25" y="112"/>
                    <a:pt x="25" y="112"/>
                  </a:cubicBezTo>
                  <a:cubicBezTo>
                    <a:pt x="24" y="114"/>
                    <a:pt x="23" y="116"/>
                    <a:pt x="22" y="118"/>
                  </a:cubicBezTo>
                  <a:moveTo>
                    <a:pt x="39" y="118"/>
                  </a:moveTo>
                  <a:cubicBezTo>
                    <a:pt x="39" y="118"/>
                    <a:pt x="38" y="117"/>
                    <a:pt x="37" y="117"/>
                  </a:cubicBezTo>
                  <a:cubicBezTo>
                    <a:pt x="39" y="115"/>
                    <a:pt x="41" y="113"/>
                    <a:pt x="42" y="111"/>
                  </a:cubicBezTo>
                  <a:cubicBezTo>
                    <a:pt x="42" y="111"/>
                    <a:pt x="42" y="111"/>
                    <a:pt x="42" y="111"/>
                  </a:cubicBezTo>
                  <a:cubicBezTo>
                    <a:pt x="43" y="111"/>
                    <a:pt x="44" y="111"/>
                    <a:pt x="44" y="112"/>
                  </a:cubicBezTo>
                  <a:cubicBezTo>
                    <a:pt x="42" y="114"/>
                    <a:pt x="41" y="116"/>
                    <a:pt x="39" y="118"/>
                  </a:cubicBezTo>
                  <a:moveTo>
                    <a:pt x="79" y="121"/>
                  </a:moveTo>
                  <a:cubicBezTo>
                    <a:pt x="80" y="118"/>
                    <a:pt x="82" y="115"/>
                    <a:pt x="83" y="112"/>
                  </a:cubicBezTo>
                  <a:cubicBezTo>
                    <a:pt x="85" y="111"/>
                    <a:pt x="86" y="111"/>
                    <a:pt x="87" y="110"/>
                  </a:cubicBezTo>
                  <a:cubicBezTo>
                    <a:pt x="85" y="113"/>
                    <a:pt x="84" y="116"/>
                    <a:pt x="83" y="120"/>
                  </a:cubicBezTo>
                  <a:cubicBezTo>
                    <a:pt x="82" y="120"/>
                    <a:pt x="80" y="121"/>
                    <a:pt x="79" y="121"/>
                  </a:cubicBezTo>
                  <a:moveTo>
                    <a:pt x="28" y="121"/>
                  </a:moveTo>
                  <a:cubicBezTo>
                    <a:pt x="28" y="119"/>
                    <a:pt x="29" y="116"/>
                    <a:pt x="29" y="114"/>
                  </a:cubicBezTo>
                  <a:cubicBezTo>
                    <a:pt x="31" y="112"/>
                    <a:pt x="32" y="111"/>
                    <a:pt x="34" y="109"/>
                  </a:cubicBezTo>
                  <a:cubicBezTo>
                    <a:pt x="33" y="111"/>
                    <a:pt x="33" y="114"/>
                    <a:pt x="33" y="116"/>
                  </a:cubicBezTo>
                  <a:cubicBezTo>
                    <a:pt x="31" y="118"/>
                    <a:pt x="30" y="119"/>
                    <a:pt x="28" y="121"/>
                  </a:cubicBezTo>
                  <a:moveTo>
                    <a:pt x="36" y="116"/>
                  </a:moveTo>
                  <a:cubicBezTo>
                    <a:pt x="36" y="116"/>
                    <a:pt x="36" y="116"/>
                    <a:pt x="36" y="116"/>
                  </a:cubicBezTo>
                  <a:cubicBezTo>
                    <a:pt x="36" y="115"/>
                    <a:pt x="36" y="114"/>
                    <a:pt x="36" y="113"/>
                  </a:cubicBezTo>
                  <a:cubicBezTo>
                    <a:pt x="37" y="112"/>
                    <a:pt x="38" y="110"/>
                    <a:pt x="39" y="109"/>
                  </a:cubicBezTo>
                  <a:cubicBezTo>
                    <a:pt x="40" y="109"/>
                    <a:pt x="40" y="110"/>
                    <a:pt x="41" y="110"/>
                  </a:cubicBezTo>
                  <a:cubicBezTo>
                    <a:pt x="39" y="112"/>
                    <a:pt x="38" y="114"/>
                    <a:pt x="36" y="116"/>
                  </a:cubicBezTo>
                  <a:moveTo>
                    <a:pt x="19" y="115"/>
                  </a:moveTo>
                  <a:cubicBezTo>
                    <a:pt x="19" y="115"/>
                    <a:pt x="18" y="114"/>
                    <a:pt x="18" y="114"/>
                  </a:cubicBezTo>
                  <a:cubicBezTo>
                    <a:pt x="19" y="112"/>
                    <a:pt x="20" y="111"/>
                    <a:pt x="21" y="109"/>
                  </a:cubicBezTo>
                  <a:cubicBezTo>
                    <a:pt x="22" y="109"/>
                    <a:pt x="22" y="110"/>
                    <a:pt x="23" y="110"/>
                  </a:cubicBezTo>
                  <a:cubicBezTo>
                    <a:pt x="21" y="112"/>
                    <a:pt x="20" y="113"/>
                    <a:pt x="19" y="115"/>
                  </a:cubicBezTo>
                  <a:moveTo>
                    <a:pt x="93" y="115"/>
                  </a:moveTo>
                  <a:cubicBezTo>
                    <a:pt x="93" y="113"/>
                    <a:pt x="94" y="111"/>
                    <a:pt x="94" y="109"/>
                  </a:cubicBezTo>
                  <a:cubicBezTo>
                    <a:pt x="94" y="109"/>
                    <a:pt x="95" y="110"/>
                    <a:pt x="95" y="110"/>
                  </a:cubicBezTo>
                  <a:cubicBezTo>
                    <a:pt x="95" y="112"/>
                    <a:pt x="94" y="113"/>
                    <a:pt x="93" y="115"/>
                  </a:cubicBezTo>
                  <a:moveTo>
                    <a:pt x="85" y="119"/>
                  </a:moveTo>
                  <a:cubicBezTo>
                    <a:pt x="86" y="116"/>
                    <a:pt x="87" y="112"/>
                    <a:pt x="89" y="109"/>
                  </a:cubicBezTo>
                  <a:cubicBezTo>
                    <a:pt x="89" y="109"/>
                    <a:pt x="90" y="108"/>
                    <a:pt x="91" y="108"/>
                  </a:cubicBezTo>
                  <a:cubicBezTo>
                    <a:pt x="90" y="111"/>
                    <a:pt x="88" y="114"/>
                    <a:pt x="87" y="118"/>
                  </a:cubicBezTo>
                  <a:cubicBezTo>
                    <a:pt x="86" y="118"/>
                    <a:pt x="86" y="118"/>
                    <a:pt x="85" y="119"/>
                  </a:cubicBezTo>
                  <a:moveTo>
                    <a:pt x="37" y="110"/>
                  </a:moveTo>
                  <a:cubicBezTo>
                    <a:pt x="37" y="109"/>
                    <a:pt x="37" y="109"/>
                    <a:pt x="37" y="108"/>
                  </a:cubicBezTo>
                  <a:cubicBezTo>
                    <a:pt x="37" y="108"/>
                    <a:pt x="38" y="108"/>
                    <a:pt x="38" y="108"/>
                  </a:cubicBezTo>
                  <a:cubicBezTo>
                    <a:pt x="37" y="109"/>
                    <a:pt x="37" y="110"/>
                    <a:pt x="37" y="110"/>
                  </a:cubicBezTo>
                  <a:moveTo>
                    <a:pt x="103" y="119"/>
                  </a:moveTo>
                  <a:cubicBezTo>
                    <a:pt x="104" y="116"/>
                    <a:pt x="105" y="113"/>
                    <a:pt x="106" y="109"/>
                  </a:cubicBezTo>
                  <a:cubicBezTo>
                    <a:pt x="107" y="109"/>
                    <a:pt x="108" y="108"/>
                    <a:pt x="109" y="107"/>
                  </a:cubicBezTo>
                  <a:cubicBezTo>
                    <a:pt x="108" y="110"/>
                    <a:pt x="107" y="113"/>
                    <a:pt x="106" y="116"/>
                  </a:cubicBezTo>
                  <a:cubicBezTo>
                    <a:pt x="105" y="117"/>
                    <a:pt x="104" y="118"/>
                    <a:pt x="103" y="119"/>
                  </a:cubicBezTo>
                  <a:moveTo>
                    <a:pt x="17" y="113"/>
                  </a:moveTo>
                  <a:cubicBezTo>
                    <a:pt x="17" y="112"/>
                    <a:pt x="16" y="112"/>
                    <a:pt x="16" y="112"/>
                  </a:cubicBezTo>
                  <a:cubicBezTo>
                    <a:pt x="17" y="110"/>
                    <a:pt x="18" y="108"/>
                    <a:pt x="19" y="107"/>
                  </a:cubicBezTo>
                  <a:cubicBezTo>
                    <a:pt x="20" y="107"/>
                    <a:pt x="20" y="108"/>
                    <a:pt x="20" y="108"/>
                  </a:cubicBezTo>
                  <a:cubicBezTo>
                    <a:pt x="19" y="110"/>
                    <a:pt x="18" y="111"/>
                    <a:pt x="17" y="113"/>
                  </a:cubicBezTo>
                  <a:moveTo>
                    <a:pt x="15" y="110"/>
                  </a:moveTo>
                  <a:cubicBezTo>
                    <a:pt x="14" y="109"/>
                    <a:pt x="14" y="109"/>
                    <a:pt x="14" y="109"/>
                  </a:cubicBezTo>
                  <a:cubicBezTo>
                    <a:pt x="15" y="108"/>
                    <a:pt x="16" y="106"/>
                    <a:pt x="17" y="105"/>
                  </a:cubicBezTo>
                  <a:cubicBezTo>
                    <a:pt x="18" y="106"/>
                    <a:pt x="18" y="106"/>
                    <a:pt x="18" y="106"/>
                  </a:cubicBezTo>
                  <a:cubicBezTo>
                    <a:pt x="17" y="107"/>
                    <a:pt x="16" y="109"/>
                    <a:pt x="15" y="110"/>
                  </a:cubicBezTo>
                  <a:moveTo>
                    <a:pt x="109" y="113"/>
                  </a:moveTo>
                  <a:cubicBezTo>
                    <a:pt x="109" y="110"/>
                    <a:pt x="110" y="107"/>
                    <a:pt x="111" y="104"/>
                  </a:cubicBezTo>
                  <a:cubicBezTo>
                    <a:pt x="112" y="104"/>
                    <a:pt x="112" y="103"/>
                    <a:pt x="112" y="103"/>
                  </a:cubicBezTo>
                  <a:cubicBezTo>
                    <a:pt x="112" y="105"/>
                    <a:pt x="112" y="107"/>
                    <a:pt x="112" y="109"/>
                  </a:cubicBezTo>
                  <a:cubicBezTo>
                    <a:pt x="111" y="110"/>
                    <a:pt x="110" y="112"/>
                    <a:pt x="109" y="113"/>
                  </a:cubicBezTo>
                  <a:moveTo>
                    <a:pt x="15" y="106"/>
                  </a:moveTo>
                  <a:cubicBezTo>
                    <a:pt x="15" y="105"/>
                    <a:pt x="15" y="103"/>
                    <a:pt x="15" y="102"/>
                  </a:cubicBezTo>
                  <a:cubicBezTo>
                    <a:pt x="16" y="103"/>
                    <a:pt x="16" y="103"/>
                    <a:pt x="16" y="104"/>
                  </a:cubicBezTo>
                  <a:cubicBezTo>
                    <a:pt x="16" y="104"/>
                    <a:pt x="15" y="105"/>
                    <a:pt x="15" y="106"/>
                  </a:cubicBezTo>
                  <a:moveTo>
                    <a:pt x="18" y="92"/>
                  </a:moveTo>
                  <a:cubicBezTo>
                    <a:pt x="18" y="91"/>
                    <a:pt x="18" y="90"/>
                    <a:pt x="19" y="90"/>
                  </a:cubicBezTo>
                  <a:cubicBezTo>
                    <a:pt x="19" y="90"/>
                    <a:pt x="19" y="90"/>
                    <a:pt x="19" y="91"/>
                  </a:cubicBezTo>
                  <a:cubicBezTo>
                    <a:pt x="19" y="91"/>
                    <a:pt x="18" y="92"/>
                    <a:pt x="18" y="92"/>
                  </a:cubicBezTo>
                  <a:moveTo>
                    <a:pt x="16" y="92"/>
                  </a:moveTo>
                  <a:cubicBezTo>
                    <a:pt x="16" y="91"/>
                    <a:pt x="16" y="90"/>
                    <a:pt x="15" y="89"/>
                  </a:cubicBezTo>
                  <a:cubicBezTo>
                    <a:pt x="16" y="87"/>
                    <a:pt x="16" y="86"/>
                    <a:pt x="16" y="85"/>
                  </a:cubicBezTo>
                  <a:cubicBezTo>
                    <a:pt x="17" y="86"/>
                    <a:pt x="17" y="87"/>
                    <a:pt x="18" y="88"/>
                  </a:cubicBezTo>
                  <a:cubicBezTo>
                    <a:pt x="17" y="89"/>
                    <a:pt x="17" y="91"/>
                    <a:pt x="16" y="92"/>
                  </a:cubicBezTo>
                  <a:moveTo>
                    <a:pt x="110" y="92"/>
                  </a:moveTo>
                  <a:cubicBezTo>
                    <a:pt x="109" y="91"/>
                    <a:pt x="109" y="91"/>
                    <a:pt x="109" y="91"/>
                  </a:cubicBezTo>
                  <a:cubicBezTo>
                    <a:pt x="111" y="87"/>
                    <a:pt x="112" y="84"/>
                    <a:pt x="113" y="81"/>
                  </a:cubicBezTo>
                  <a:cubicBezTo>
                    <a:pt x="113" y="82"/>
                    <a:pt x="113" y="84"/>
                    <a:pt x="113" y="85"/>
                  </a:cubicBezTo>
                  <a:cubicBezTo>
                    <a:pt x="113" y="86"/>
                    <a:pt x="113" y="86"/>
                    <a:pt x="113" y="86"/>
                  </a:cubicBezTo>
                  <a:cubicBezTo>
                    <a:pt x="113" y="86"/>
                    <a:pt x="113" y="86"/>
                    <a:pt x="113" y="86"/>
                  </a:cubicBezTo>
                  <a:cubicBezTo>
                    <a:pt x="112" y="88"/>
                    <a:pt x="111" y="89"/>
                    <a:pt x="110" y="92"/>
                  </a:cubicBezTo>
                  <a:moveTo>
                    <a:pt x="15" y="86"/>
                  </a:moveTo>
                  <a:cubicBezTo>
                    <a:pt x="14" y="85"/>
                    <a:pt x="14" y="85"/>
                    <a:pt x="14" y="84"/>
                  </a:cubicBezTo>
                  <a:cubicBezTo>
                    <a:pt x="14" y="84"/>
                    <a:pt x="14" y="84"/>
                    <a:pt x="14" y="84"/>
                  </a:cubicBezTo>
                  <a:cubicBezTo>
                    <a:pt x="14" y="83"/>
                    <a:pt x="14" y="81"/>
                    <a:pt x="14" y="80"/>
                  </a:cubicBezTo>
                  <a:cubicBezTo>
                    <a:pt x="15" y="81"/>
                    <a:pt x="15" y="82"/>
                    <a:pt x="15" y="83"/>
                  </a:cubicBezTo>
                  <a:cubicBezTo>
                    <a:pt x="15" y="84"/>
                    <a:pt x="15" y="85"/>
                    <a:pt x="15" y="86"/>
                  </a:cubicBezTo>
                  <a:moveTo>
                    <a:pt x="116" y="77"/>
                  </a:moveTo>
                  <a:cubicBezTo>
                    <a:pt x="116" y="77"/>
                    <a:pt x="116" y="76"/>
                    <a:pt x="116" y="75"/>
                  </a:cubicBezTo>
                  <a:cubicBezTo>
                    <a:pt x="117" y="75"/>
                    <a:pt x="117" y="75"/>
                    <a:pt x="117" y="75"/>
                  </a:cubicBezTo>
                  <a:cubicBezTo>
                    <a:pt x="117" y="75"/>
                    <a:pt x="117" y="75"/>
                    <a:pt x="117" y="75"/>
                  </a:cubicBezTo>
                  <a:cubicBezTo>
                    <a:pt x="117" y="76"/>
                    <a:pt x="117" y="77"/>
                    <a:pt x="116" y="77"/>
                  </a:cubicBezTo>
                  <a:moveTo>
                    <a:pt x="8" y="82"/>
                  </a:moveTo>
                  <a:cubicBezTo>
                    <a:pt x="9" y="80"/>
                    <a:pt x="10" y="77"/>
                    <a:pt x="12" y="74"/>
                  </a:cubicBezTo>
                  <a:cubicBezTo>
                    <a:pt x="12" y="76"/>
                    <a:pt x="11" y="77"/>
                    <a:pt x="11" y="79"/>
                  </a:cubicBezTo>
                  <a:cubicBezTo>
                    <a:pt x="11" y="80"/>
                    <a:pt x="11" y="81"/>
                    <a:pt x="10" y="82"/>
                  </a:cubicBezTo>
                  <a:cubicBezTo>
                    <a:pt x="9" y="82"/>
                    <a:pt x="9" y="82"/>
                    <a:pt x="8" y="82"/>
                  </a:cubicBezTo>
                  <a:moveTo>
                    <a:pt x="3" y="82"/>
                  </a:moveTo>
                  <a:cubicBezTo>
                    <a:pt x="3" y="82"/>
                    <a:pt x="3" y="82"/>
                    <a:pt x="3" y="82"/>
                  </a:cubicBezTo>
                  <a:cubicBezTo>
                    <a:pt x="5" y="79"/>
                    <a:pt x="6" y="77"/>
                    <a:pt x="7" y="74"/>
                  </a:cubicBezTo>
                  <a:cubicBezTo>
                    <a:pt x="8" y="74"/>
                    <a:pt x="9" y="74"/>
                    <a:pt x="10" y="74"/>
                  </a:cubicBezTo>
                  <a:cubicBezTo>
                    <a:pt x="9" y="77"/>
                    <a:pt x="8" y="80"/>
                    <a:pt x="6" y="82"/>
                  </a:cubicBezTo>
                  <a:cubicBezTo>
                    <a:pt x="5" y="82"/>
                    <a:pt x="4" y="82"/>
                    <a:pt x="3" y="82"/>
                  </a:cubicBezTo>
                  <a:moveTo>
                    <a:pt x="116" y="83"/>
                  </a:moveTo>
                  <a:cubicBezTo>
                    <a:pt x="116" y="82"/>
                    <a:pt x="116" y="82"/>
                    <a:pt x="116" y="81"/>
                  </a:cubicBezTo>
                  <a:cubicBezTo>
                    <a:pt x="116" y="81"/>
                    <a:pt x="116" y="81"/>
                    <a:pt x="116" y="81"/>
                  </a:cubicBezTo>
                  <a:cubicBezTo>
                    <a:pt x="117" y="79"/>
                    <a:pt x="118" y="76"/>
                    <a:pt x="119" y="74"/>
                  </a:cubicBezTo>
                  <a:cubicBezTo>
                    <a:pt x="120" y="74"/>
                    <a:pt x="120" y="74"/>
                    <a:pt x="121" y="74"/>
                  </a:cubicBezTo>
                  <a:cubicBezTo>
                    <a:pt x="120" y="77"/>
                    <a:pt x="119" y="80"/>
                    <a:pt x="118" y="83"/>
                  </a:cubicBezTo>
                  <a:cubicBezTo>
                    <a:pt x="117" y="83"/>
                    <a:pt x="117" y="83"/>
                    <a:pt x="116" y="83"/>
                  </a:cubicBezTo>
                  <a:cubicBezTo>
                    <a:pt x="116" y="83"/>
                    <a:pt x="116" y="83"/>
                    <a:pt x="116" y="83"/>
                  </a:cubicBezTo>
                  <a:moveTo>
                    <a:pt x="119" y="82"/>
                  </a:moveTo>
                  <a:cubicBezTo>
                    <a:pt x="120" y="79"/>
                    <a:pt x="121" y="77"/>
                    <a:pt x="123" y="74"/>
                  </a:cubicBezTo>
                  <a:cubicBezTo>
                    <a:pt x="123" y="74"/>
                    <a:pt x="123" y="74"/>
                    <a:pt x="123" y="74"/>
                  </a:cubicBezTo>
                  <a:cubicBezTo>
                    <a:pt x="123" y="77"/>
                    <a:pt x="123" y="80"/>
                    <a:pt x="122" y="82"/>
                  </a:cubicBezTo>
                  <a:cubicBezTo>
                    <a:pt x="122" y="82"/>
                    <a:pt x="121" y="82"/>
                    <a:pt x="120" y="82"/>
                  </a:cubicBezTo>
                  <a:cubicBezTo>
                    <a:pt x="119" y="82"/>
                    <a:pt x="119" y="82"/>
                    <a:pt x="119" y="82"/>
                  </a:cubicBezTo>
                  <a:moveTo>
                    <a:pt x="3" y="79"/>
                  </a:moveTo>
                  <a:cubicBezTo>
                    <a:pt x="3" y="77"/>
                    <a:pt x="3" y="76"/>
                    <a:pt x="3" y="74"/>
                  </a:cubicBezTo>
                  <a:cubicBezTo>
                    <a:pt x="3" y="74"/>
                    <a:pt x="3" y="74"/>
                    <a:pt x="3" y="74"/>
                  </a:cubicBezTo>
                  <a:cubicBezTo>
                    <a:pt x="4" y="74"/>
                    <a:pt x="5" y="74"/>
                    <a:pt x="5" y="74"/>
                  </a:cubicBezTo>
                  <a:cubicBezTo>
                    <a:pt x="5" y="76"/>
                    <a:pt x="4" y="77"/>
                    <a:pt x="3" y="79"/>
                  </a:cubicBezTo>
                  <a:moveTo>
                    <a:pt x="17" y="40"/>
                  </a:moveTo>
                  <a:cubicBezTo>
                    <a:pt x="16" y="39"/>
                    <a:pt x="16" y="39"/>
                    <a:pt x="15" y="38"/>
                  </a:cubicBezTo>
                  <a:cubicBezTo>
                    <a:pt x="16" y="37"/>
                    <a:pt x="18" y="35"/>
                    <a:pt x="19" y="34"/>
                  </a:cubicBezTo>
                  <a:cubicBezTo>
                    <a:pt x="20" y="34"/>
                    <a:pt x="20" y="34"/>
                    <a:pt x="20" y="34"/>
                  </a:cubicBezTo>
                  <a:cubicBezTo>
                    <a:pt x="18" y="36"/>
                    <a:pt x="17" y="38"/>
                    <a:pt x="17" y="40"/>
                  </a:cubicBezTo>
                  <a:moveTo>
                    <a:pt x="15" y="37"/>
                  </a:moveTo>
                  <a:cubicBezTo>
                    <a:pt x="15" y="36"/>
                    <a:pt x="15" y="35"/>
                    <a:pt x="15" y="35"/>
                  </a:cubicBezTo>
                  <a:cubicBezTo>
                    <a:pt x="16" y="34"/>
                    <a:pt x="17" y="33"/>
                    <a:pt x="17" y="32"/>
                  </a:cubicBezTo>
                  <a:cubicBezTo>
                    <a:pt x="18" y="33"/>
                    <a:pt x="18" y="33"/>
                    <a:pt x="18" y="33"/>
                  </a:cubicBezTo>
                  <a:cubicBezTo>
                    <a:pt x="17" y="34"/>
                    <a:pt x="16" y="35"/>
                    <a:pt x="15" y="37"/>
                  </a:cubicBezTo>
                  <a:moveTo>
                    <a:pt x="111" y="38"/>
                  </a:moveTo>
                  <a:cubicBezTo>
                    <a:pt x="110" y="36"/>
                    <a:pt x="109" y="35"/>
                    <a:pt x="109" y="34"/>
                  </a:cubicBezTo>
                  <a:cubicBezTo>
                    <a:pt x="110" y="33"/>
                    <a:pt x="111" y="32"/>
                    <a:pt x="112" y="30"/>
                  </a:cubicBezTo>
                  <a:cubicBezTo>
                    <a:pt x="112" y="32"/>
                    <a:pt x="112" y="33"/>
                    <a:pt x="112" y="34"/>
                  </a:cubicBezTo>
                  <a:cubicBezTo>
                    <a:pt x="112" y="35"/>
                    <a:pt x="112" y="35"/>
                    <a:pt x="112" y="36"/>
                  </a:cubicBezTo>
                  <a:cubicBezTo>
                    <a:pt x="112" y="37"/>
                    <a:pt x="111" y="37"/>
                    <a:pt x="111" y="38"/>
                  </a:cubicBezTo>
                  <a:moveTo>
                    <a:pt x="15" y="32"/>
                  </a:moveTo>
                  <a:cubicBezTo>
                    <a:pt x="15" y="31"/>
                    <a:pt x="15" y="31"/>
                    <a:pt x="15" y="30"/>
                  </a:cubicBezTo>
                  <a:cubicBezTo>
                    <a:pt x="16" y="31"/>
                    <a:pt x="16" y="31"/>
                    <a:pt x="16" y="31"/>
                  </a:cubicBezTo>
                  <a:cubicBezTo>
                    <a:pt x="16" y="31"/>
                    <a:pt x="16" y="32"/>
                    <a:pt x="15" y="32"/>
                  </a:cubicBezTo>
                  <a:moveTo>
                    <a:pt x="36" y="21"/>
                  </a:moveTo>
                  <a:cubicBezTo>
                    <a:pt x="36" y="21"/>
                    <a:pt x="36" y="21"/>
                    <a:pt x="37" y="21"/>
                  </a:cubicBezTo>
                  <a:cubicBezTo>
                    <a:pt x="42" y="17"/>
                    <a:pt x="48" y="15"/>
                    <a:pt x="54" y="14"/>
                  </a:cubicBezTo>
                  <a:cubicBezTo>
                    <a:pt x="55" y="14"/>
                    <a:pt x="55" y="13"/>
                    <a:pt x="55" y="12"/>
                  </a:cubicBezTo>
                  <a:cubicBezTo>
                    <a:pt x="55" y="9"/>
                    <a:pt x="55" y="6"/>
                    <a:pt x="55" y="3"/>
                  </a:cubicBezTo>
                  <a:cubicBezTo>
                    <a:pt x="58" y="3"/>
                    <a:pt x="61" y="2"/>
                    <a:pt x="64" y="2"/>
                  </a:cubicBezTo>
                  <a:cubicBezTo>
                    <a:pt x="67" y="2"/>
                    <a:pt x="70" y="3"/>
                    <a:pt x="73" y="3"/>
                  </a:cubicBezTo>
                  <a:cubicBezTo>
                    <a:pt x="73" y="6"/>
                    <a:pt x="73" y="9"/>
                    <a:pt x="73" y="12"/>
                  </a:cubicBezTo>
                  <a:cubicBezTo>
                    <a:pt x="73" y="13"/>
                    <a:pt x="73" y="14"/>
                    <a:pt x="74" y="14"/>
                  </a:cubicBezTo>
                  <a:cubicBezTo>
                    <a:pt x="80" y="15"/>
                    <a:pt x="86" y="17"/>
                    <a:pt x="92" y="21"/>
                  </a:cubicBezTo>
                  <a:cubicBezTo>
                    <a:pt x="92" y="21"/>
                    <a:pt x="92" y="21"/>
                    <a:pt x="92" y="21"/>
                  </a:cubicBezTo>
                  <a:cubicBezTo>
                    <a:pt x="93" y="21"/>
                    <a:pt x="93" y="21"/>
                    <a:pt x="93" y="21"/>
                  </a:cubicBezTo>
                  <a:cubicBezTo>
                    <a:pt x="96" y="19"/>
                    <a:pt x="98" y="16"/>
                    <a:pt x="100" y="14"/>
                  </a:cubicBezTo>
                  <a:cubicBezTo>
                    <a:pt x="100" y="14"/>
                    <a:pt x="100" y="14"/>
                    <a:pt x="100" y="14"/>
                  </a:cubicBezTo>
                  <a:cubicBezTo>
                    <a:pt x="103" y="16"/>
                    <a:pt x="109" y="23"/>
                    <a:pt x="110" y="23"/>
                  </a:cubicBezTo>
                  <a:cubicBezTo>
                    <a:pt x="110" y="24"/>
                    <a:pt x="111" y="25"/>
                    <a:pt x="112" y="26"/>
                  </a:cubicBezTo>
                  <a:cubicBezTo>
                    <a:pt x="112" y="27"/>
                    <a:pt x="112" y="27"/>
                    <a:pt x="112" y="27"/>
                  </a:cubicBezTo>
                  <a:cubicBezTo>
                    <a:pt x="110" y="29"/>
                    <a:pt x="108" y="31"/>
                    <a:pt x="106" y="33"/>
                  </a:cubicBezTo>
                  <a:cubicBezTo>
                    <a:pt x="105" y="33"/>
                    <a:pt x="105" y="34"/>
                    <a:pt x="106" y="35"/>
                  </a:cubicBezTo>
                  <a:cubicBezTo>
                    <a:pt x="109" y="40"/>
                    <a:pt x="112" y="46"/>
                    <a:pt x="113" y="53"/>
                  </a:cubicBezTo>
                  <a:cubicBezTo>
                    <a:pt x="113" y="53"/>
                    <a:pt x="114" y="54"/>
                    <a:pt x="114" y="54"/>
                  </a:cubicBezTo>
                  <a:cubicBezTo>
                    <a:pt x="117" y="54"/>
                    <a:pt x="120" y="54"/>
                    <a:pt x="123" y="54"/>
                  </a:cubicBezTo>
                  <a:cubicBezTo>
                    <a:pt x="124" y="57"/>
                    <a:pt x="124" y="60"/>
                    <a:pt x="124" y="63"/>
                  </a:cubicBezTo>
                  <a:cubicBezTo>
                    <a:pt x="124" y="65"/>
                    <a:pt x="124" y="68"/>
                    <a:pt x="124" y="71"/>
                  </a:cubicBezTo>
                  <a:cubicBezTo>
                    <a:pt x="123" y="71"/>
                    <a:pt x="123" y="71"/>
                    <a:pt x="122" y="71"/>
                  </a:cubicBezTo>
                  <a:cubicBezTo>
                    <a:pt x="119" y="71"/>
                    <a:pt x="117" y="71"/>
                    <a:pt x="115" y="73"/>
                  </a:cubicBezTo>
                  <a:cubicBezTo>
                    <a:pt x="114" y="73"/>
                    <a:pt x="113" y="75"/>
                    <a:pt x="112" y="76"/>
                  </a:cubicBezTo>
                  <a:cubicBezTo>
                    <a:pt x="110" y="80"/>
                    <a:pt x="109" y="84"/>
                    <a:pt x="106" y="90"/>
                  </a:cubicBezTo>
                  <a:cubicBezTo>
                    <a:pt x="105" y="91"/>
                    <a:pt x="105" y="91"/>
                    <a:pt x="106" y="92"/>
                  </a:cubicBezTo>
                  <a:cubicBezTo>
                    <a:pt x="108" y="94"/>
                    <a:pt x="110" y="96"/>
                    <a:pt x="112" y="98"/>
                  </a:cubicBezTo>
                  <a:cubicBezTo>
                    <a:pt x="109" y="103"/>
                    <a:pt x="105" y="107"/>
                    <a:pt x="100" y="111"/>
                  </a:cubicBezTo>
                  <a:cubicBezTo>
                    <a:pt x="98" y="108"/>
                    <a:pt x="96" y="106"/>
                    <a:pt x="94" y="104"/>
                  </a:cubicBezTo>
                  <a:cubicBezTo>
                    <a:pt x="93" y="104"/>
                    <a:pt x="93" y="104"/>
                    <a:pt x="93" y="104"/>
                  </a:cubicBezTo>
                  <a:cubicBezTo>
                    <a:pt x="92" y="104"/>
                    <a:pt x="92" y="104"/>
                    <a:pt x="92" y="104"/>
                  </a:cubicBezTo>
                  <a:cubicBezTo>
                    <a:pt x="86" y="108"/>
                    <a:pt x="80" y="110"/>
                    <a:pt x="74" y="111"/>
                  </a:cubicBezTo>
                  <a:cubicBezTo>
                    <a:pt x="73" y="112"/>
                    <a:pt x="73" y="112"/>
                    <a:pt x="73" y="113"/>
                  </a:cubicBezTo>
                  <a:cubicBezTo>
                    <a:pt x="73" y="116"/>
                    <a:pt x="73" y="119"/>
                    <a:pt x="73" y="122"/>
                  </a:cubicBezTo>
                  <a:cubicBezTo>
                    <a:pt x="70" y="122"/>
                    <a:pt x="67" y="123"/>
                    <a:pt x="64" y="123"/>
                  </a:cubicBezTo>
                  <a:cubicBezTo>
                    <a:pt x="61" y="123"/>
                    <a:pt x="58" y="122"/>
                    <a:pt x="55" y="122"/>
                  </a:cubicBezTo>
                  <a:cubicBezTo>
                    <a:pt x="55" y="119"/>
                    <a:pt x="55" y="116"/>
                    <a:pt x="55" y="113"/>
                  </a:cubicBezTo>
                  <a:cubicBezTo>
                    <a:pt x="55" y="112"/>
                    <a:pt x="55" y="112"/>
                    <a:pt x="54" y="111"/>
                  </a:cubicBezTo>
                  <a:cubicBezTo>
                    <a:pt x="48" y="110"/>
                    <a:pt x="42" y="108"/>
                    <a:pt x="36" y="104"/>
                  </a:cubicBezTo>
                  <a:cubicBezTo>
                    <a:pt x="36" y="104"/>
                    <a:pt x="36" y="104"/>
                    <a:pt x="36" y="104"/>
                  </a:cubicBezTo>
                  <a:cubicBezTo>
                    <a:pt x="35" y="104"/>
                    <a:pt x="35" y="104"/>
                    <a:pt x="34" y="104"/>
                  </a:cubicBezTo>
                  <a:cubicBezTo>
                    <a:pt x="32" y="106"/>
                    <a:pt x="30" y="108"/>
                    <a:pt x="28" y="111"/>
                  </a:cubicBezTo>
                  <a:cubicBezTo>
                    <a:pt x="28" y="111"/>
                    <a:pt x="28" y="111"/>
                    <a:pt x="28" y="111"/>
                  </a:cubicBezTo>
                  <a:cubicBezTo>
                    <a:pt x="28" y="111"/>
                    <a:pt x="28" y="111"/>
                    <a:pt x="28" y="111"/>
                  </a:cubicBezTo>
                  <a:cubicBezTo>
                    <a:pt x="23" y="107"/>
                    <a:pt x="19" y="103"/>
                    <a:pt x="16" y="98"/>
                  </a:cubicBezTo>
                  <a:cubicBezTo>
                    <a:pt x="18" y="96"/>
                    <a:pt x="20" y="94"/>
                    <a:pt x="22" y="92"/>
                  </a:cubicBezTo>
                  <a:cubicBezTo>
                    <a:pt x="23" y="91"/>
                    <a:pt x="23" y="91"/>
                    <a:pt x="22" y="90"/>
                  </a:cubicBezTo>
                  <a:cubicBezTo>
                    <a:pt x="19" y="85"/>
                    <a:pt x="16" y="79"/>
                    <a:pt x="15" y="72"/>
                  </a:cubicBezTo>
                  <a:cubicBezTo>
                    <a:pt x="15" y="72"/>
                    <a:pt x="14" y="71"/>
                    <a:pt x="14" y="71"/>
                  </a:cubicBezTo>
                  <a:cubicBezTo>
                    <a:pt x="11" y="71"/>
                    <a:pt x="8" y="71"/>
                    <a:pt x="5" y="71"/>
                  </a:cubicBezTo>
                  <a:cubicBezTo>
                    <a:pt x="4" y="68"/>
                    <a:pt x="4" y="66"/>
                    <a:pt x="4" y="63"/>
                  </a:cubicBezTo>
                  <a:cubicBezTo>
                    <a:pt x="4" y="60"/>
                    <a:pt x="4" y="57"/>
                    <a:pt x="5" y="54"/>
                  </a:cubicBezTo>
                  <a:cubicBezTo>
                    <a:pt x="8" y="54"/>
                    <a:pt x="11" y="54"/>
                    <a:pt x="14" y="54"/>
                  </a:cubicBezTo>
                  <a:cubicBezTo>
                    <a:pt x="14" y="54"/>
                    <a:pt x="15" y="53"/>
                    <a:pt x="15" y="53"/>
                  </a:cubicBezTo>
                  <a:cubicBezTo>
                    <a:pt x="17" y="46"/>
                    <a:pt x="19" y="40"/>
                    <a:pt x="23" y="35"/>
                  </a:cubicBezTo>
                  <a:cubicBezTo>
                    <a:pt x="23" y="34"/>
                    <a:pt x="23" y="33"/>
                    <a:pt x="22" y="33"/>
                  </a:cubicBezTo>
                  <a:cubicBezTo>
                    <a:pt x="20" y="31"/>
                    <a:pt x="18" y="29"/>
                    <a:pt x="16" y="27"/>
                  </a:cubicBezTo>
                  <a:cubicBezTo>
                    <a:pt x="20" y="22"/>
                    <a:pt x="24" y="18"/>
                    <a:pt x="28" y="14"/>
                  </a:cubicBezTo>
                  <a:cubicBezTo>
                    <a:pt x="30" y="16"/>
                    <a:pt x="33" y="19"/>
                    <a:pt x="35" y="21"/>
                  </a:cubicBezTo>
                  <a:cubicBezTo>
                    <a:pt x="35" y="21"/>
                    <a:pt x="35" y="21"/>
                    <a:pt x="36" y="21"/>
                  </a:cubicBezTo>
                  <a:moveTo>
                    <a:pt x="64" y="0"/>
                  </a:moveTo>
                  <a:cubicBezTo>
                    <a:pt x="61" y="0"/>
                    <a:pt x="57" y="0"/>
                    <a:pt x="54" y="0"/>
                  </a:cubicBezTo>
                  <a:cubicBezTo>
                    <a:pt x="53" y="1"/>
                    <a:pt x="52" y="1"/>
                    <a:pt x="52" y="2"/>
                  </a:cubicBezTo>
                  <a:cubicBezTo>
                    <a:pt x="52" y="5"/>
                    <a:pt x="52" y="8"/>
                    <a:pt x="52" y="11"/>
                  </a:cubicBezTo>
                  <a:cubicBezTo>
                    <a:pt x="47" y="12"/>
                    <a:pt x="41" y="15"/>
                    <a:pt x="36" y="18"/>
                  </a:cubicBezTo>
                  <a:cubicBezTo>
                    <a:pt x="34" y="16"/>
                    <a:pt x="32" y="14"/>
                    <a:pt x="30" y="11"/>
                  </a:cubicBezTo>
                  <a:cubicBezTo>
                    <a:pt x="29" y="11"/>
                    <a:pt x="29" y="11"/>
                    <a:pt x="28" y="11"/>
                  </a:cubicBezTo>
                  <a:cubicBezTo>
                    <a:pt x="28" y="11"/>
                    <a:pt x="28" y="11"/>
                    <a:pt x="28" y="11"/>
                  </a:cubicBezTo>
                  <a:cubicBezTo>
                    <a:pt x="22" y="15"/>
                    <a:pt x="17" y="20"/>
                    <a:pt x="13" y="26"/>
                  </a:cubicBezTo>
                  <a:cubicBezTo>
                    <a:pt x="13" y="26"/>
                    <a:pt x="13" y="27"/>
                    <a:pt x="13" y="27"/>
                  </a:cubicBezTo>
                  <a:cubicBezTo>
                    <a:pt x="13" y="27"/>
                    <a:pt x="13" y="27"/>
                    <a:pt x="13" y="27"/>
                  </a:cubicBezTo>
                  <a:cubicBezTo>
                    <a:pt x="13" y="30"/>
                    <a:pt x="12" y="33"/>
                    <a:pt x="12" y="36"/>
                  </a:cubicBezTo>
                  <a:cubicBezTo>
                    <a:pt x="12" y="36"/>
                    <a:pt x="12" y="36"/>
                    <a:pt x="12" y="36"/>
                  </a:cubicBezTo>
                  <a:cubicBezTo>
                    <a:pt x="12" y="36"/>
                    <a:pt x="12" y="36"/>
                    <a:pt x="12" y="36"/>
                  </a:cubicBezTo>
                  <a:cubicBezTo>
                    <a:pt x="11" y="36"/>
                    <a:pt x="11" y="36"/>
                    <a:pt x="11" y="36"/>
                  </a:cubicBezTo>
                  <a:cubicBezTo>
                    <a:pt x="12" y="37"/>
                    <a:pt x="12" y="37"/>
                    <a:pt x="12" y="37"/>
                  </a:cubicBezTo>
                  <a:cubicBezTo>
                    <a:pt x="11" y="38"/>
                    <a:pt x="11" y="38"/>
                    <a:pt x="11" y="38"/>
                  </a:cubicBezTo>
                  <a:cubicBezTo>
                    <a:pt x="11" y="38"/>
                    <a:pt x="12" y="39"/>
                    <a:pt x="12" y="39"/>
                  </a:cubicBezTo>
                  <a:cubicBezTo>
                    <a:pt x="13" y="40"/>
                    <a:pt x="14" y="41"/>
                    <a:pt x="15" y="43"/>
                  </a:cubicBezTo>
                  <a:cubicBezTo>
                    <a:pt x="14" y="45"/>
                    <a:pt x="13" y="48"/>
                    <a:pt x="13" y="51"/>
                  </a:cubicBezTo>
                  <a:cubicBezTo>
                    <a:pt x="10" y="51"/>
                    <a:pt x="6" y="51"/>
                    <a:pt x="3" y="51"/>
                  </a:cubicBezTo>
                  <a:cubicBezTo>
                    <a:pt x="3" y="51"/>
                    <a:pt x="2" y="51"/>
                    <a:pt x="2" y="52"/>
                  </a:cubicBezTo>
                  <a:cubicBezTo>
                    <a:pt x="2" y="53"/>
                    <a:pt x="2" y="53"/>
                    <a:pt x="2" y="54"/>
                  </a:cubicBezTo>
                  <a:cubicBezTo>
                    <a:pt x="1" y="54"/>
                    <a:pt x="1" y="54"/>
                    <a:pt x="1" y="55"/>
                  </a:cubicBezTo>
                  <a:cubicBezTo>
                    <a:pt x="0" y="59"/>
                    <a:pt x="0" y="66"/>
                    <a:pt x="0" y="72"/>
                  </a:cubicBezTo>
                  <a:cubicBezTo>
                    <a:pt x="0" y="77"/>
                    <a:pt x="0" y="81"/>
                    <a:pt x="1" y="84"/>
                  </a:cubicBezTo>
                  <a:cubicBezTo>
                    <a:pt x="1" y="85"/>
                    <a:pt x="1" y="85"/>
                    <a:pt x="1" y="85"/>
                  </a:cubicBezTo>
                  <a:cubicBezTo>
                    <a:pt x="1" y="85"/>
                    <a:pt x="1" y="85"/>
                    <a:pt x="1" y="85"/>
                  </a:cubicBezTo>
                  <a:cubicBezTo>
                    <a:pt x="1" y="85"/>
                    <a:pt x="2" y="85"/>
                    <a:pt x="2" y="85"/>
                  </a:cubicBezTo>
                  <a:cubicBezTo>
                    <a:pt x="5" y="85"/>
                    <a:pt x="8" y="85"/>
                    <a:pt x="11" y="85"/>
                  </a:cubicBezTo>
                  <a:cubicBezTo>
                    <a:pt x="12" y="89"/>
                    <a:pt x="13" y="92"/>
                    <a:pt x="15" y="95"/>
                  </a:cubicBezTo>
                  <a:cubicBezTo>
                    <a:pt x="14" y="96"/>
                    <a:pt x="14" y="96"/>
                    <a:pt x="13" y="97"/>
                  </a:cubicBezTo>
                  <a:cubicBezTo>
                    <a:pt x="13" y="97"/>
                    <a:pt x="12" y="98"/>
                    <a:pt x="12" y="98"/>
                  </a:cubicBezTo>
                  <a:cubicBezTo>
                    <a:pt x="12" y="99"/>
                    <a:pt x="12" y="99"/>
                    <a:pt x="12" y="99"/>
                  </a:cubicBezTo>
                  <a:cubicBezTo>
                    <a:pt x="12" y="102"/>
                    <a:pt x="12" y="106"/>
                    <a:pt x="11" y="109"/>
                  </a:cubicBezTo>
                  <a:cubicBezTo>
                    <a:pt x="11" y="109"/>
                    <a:pt x="11" y="109"/>
                    <a:pt x="11" y="109"/>
                  </a:cubicBezTo>
                  <a:cubicBezTo>
                    <a:pt x="11" y="110"/>
                    <a:pt x="11" y="110"/>
                    <a:pt x="11" y="110"/>
                  </a:cubicBezTo>
                  <a:cubicBezTo>
                    <a:pt x="11" y="111"/>
                    <a:pt x="12" y="112"/>
                    <a:pt x="12" y="112"/>
                  </a:cubicBezTo>
                  <a:cubicBezTo>
                    <a:pt x="13" y="112"/>
                    <a:pt x="13" y="112"/>
                    <a:pt x="13" y="112"/>
                  </a:cubicBezTo>
                  <a:cubicBezTo>
                    <a:pt x="16" y="117"/>
                    <a:pt x="20" y="121"/>
                    <a:pt x="25" y="125"/>
                  </a:cubicBezTo>
                  <a:cubicBezTo>
                    <a:pt x="26" y="125"/>
                    <a:pt x="26" y="125"/>
                    <a:pt x="27" y="125"/>
                  </a:cubicBezTo>
                  <a:cubicBezTo>
                    <a:pt x="27" y="125"/>
                    <a:pt x="27" y="125"/>
                    <a:pt x="27" y="125"/>
                  </a:cubicBezTo>
                  <a:cubicBezTo>
                    <a:pt x="28" y="125"/>
                    <a:pt x="28" y="125"/>
                    <a:pt x="28" y="125"/>
                  </a:cubicBezTo>
                  <a:cubicBezTo>
                    <a:pt x="30" y="123"/>
                    <a:pt x="32" y="121"/>
                    <a:pt x="35" y="119"/>
                  </a:cubicBezTo>
                  <a:cubicBezTo>
                    <a:pt x="40" y="122"/>
                    <a:pt x="44" y="124"/>
                    <a:pt x="50" y="125"/>
                  </a:cubicBezTo>
                  <a:cubicBezTo>
                    <a:pt x="50" y="129"/>
                    <a:pt x="51" y="131"/>
                    <a:pt x="51" y="135"/>
                  </a:cubicBezTo>
                  <a:cubicBezTo>
                    <a:pt x="51" y="136"/>
                    <a:pt x="52" y="136"/>
                    <a:pt x="53" y="136"/>
                  </a:cubicBezTo>
                  <a:cubicBezTo>
                    <a:pt x="56" y="137"/>
                    <a:pt x="59" y="137"/>
                    <a:pt x="63" y="137"/>
                  </a:cubicBezTo>
                  <a:cubicBezTo>
                    <a:pt x="66" y="137"/>
                    <a:pt x="70" y="137"/>
                    <a:pt x="73" y="136"/>
                  </a:cubicBezTo>
                  <a:cubicBezTo>
                    <a:pt x="74" y="136"/>
                    <a:pt x="75" y="135"/>
                    <a:pt x="75" y="135"/>
                  </a:cubicBezTo>
                  <a:cubicBezTo>
                    <a:pt x="75" y="132"/>
                    <a:pt x="75" y="129"/>
                    <a:pt x="76" y="125"/>
                  </a:cubicBezTo>
                  <a:cubicBezTo>
                    <a:pt x="81" y="124"/>
                    <a:pt x="86" y="122"/>
                    <a:pt x="91" y="119"/>
                  </a:cubicBezTo>
                  <a:cubicBezTo>
                    <a:pt x="93" y="121"/>
                    <a:pt x="96" y="123"/>
                    <a:pt x="98" y="125"/>
                  </a:cubicBezTo>
                  <a:cubicBezTo>
                    <a:pt x="98" y="125"/>
                    <a:pt x="98" y="126"/>
                    <a:pt x="99" y="126"/>
                  </a:cubicBezTo>
                  <a:cubicBezTo>
                    <a:pt x="99" y="126"/>
                    <a:pt x="99" y="125"/>
                    <a:pt x="100" y="125"/>
                  </a:cubicBezTo>
                  <a:cubicBezTo>
                    <a:pt x="105" y="121"/>
                    <a:pt x="110" y="116"/>
                    <a:pt x="114" y="111"/>
                  </a:cubicBezTo>
                  <a:cubicBezTo>
                    <a:pt x="115" y="110"/>
                    <a:pt x="115" y="110"/>
                    <a:pt x="115" y="110"/>
                  </a:cubicBezTo>
                  <a:cubicBezTo>
                    <a:pt x="115" y="106"/>
                    <a:pt x="115" y="103"/>
                    <a:pt x="116" y="98"/>
                  </a:cubicBezTo>
                  <a:cubicBezTo>
                    <a:pt x="116" y="98"/>
                    <a:pt x="116" y="98"/>
                    <a:pt x="116" y="98"/>
                  </a:cubicBezTo>
                  <a:cubicBezTo>
                    <a:pt x="116" y="98"/>
                    <a:pt x="116" y="98"/>
                    <a:pt x="116" y="98"/>
                  </a:cubicBezTo>
                  <a:cubicBezTo>
                    <a:pt x="115" y="97"/>
                    <a:pt x="115" y="97"/>
                    <a:pt x="115" y="97"/>
                  </a:cubicBezTo>
                  <a:cubicBezTo>
                    <a:pt x="115" y="97"/>
                    <a:pt x="115" y="97"/>
                    <a:pt x="115" y="97"/>
                  </a:cubicBezTo>
                  <a:cubicBezTo>
                    <a:pt x="114" y="96"/>
                    <a:pt x="113" y="95"/>
                    <a:pt x="112" y="94"/>
                  </a:cubicBezTo>
                  <a:cubicBezTo>
                    <a:pt x="114" y="90"/>
                    <a:pt x="115" y="88"/>
                    <a:pt x="116" y="87"/>
                  </a:cubicBezTo>
                  <a:cubicBezTo>
                    <a:pt x="117" y="86"/>
                    <a:pt x="117" y="86"/>
                    <a:pt x="117" y="86"/>
                  </a:cubicBezTo>
                  <a:cubicBezTo>
                    <a:pt x="118" y="85"/>
                    <a:pt x="119" y="85"/>
                    <a:pt x="120" y="85"/>
                  </a:cubicBezTo>
                  <a:cubicBezTo>
                    <a:pt x="120" y="85"/>
                    <a:pt x="120" y="85"/>
                    <a:pt x="120" y="85"/>
                  </a:cubicBezTo>
                  <a:cubicBezTo>
                    <a:pt x="121" y="85"/>
                    <a:pt x="122" y="85"/>
                    <a:pt x="124" y="85"/>
                  </a:cubicBezTo>
                  <a:cubicBezTo>
                    <a:pt x="124" y="85"/>
                    <a:pt x="124" y="85"/>
                    <a:pt x="124" y="85"/>
                  </a:cubicBezTo>
                  <a:cubicBezTo>
                    <a:pt x="124" y="85"/>
                    <a:pt x="125" y="85"/>
                    <a:pt x="125" y="84"/>
                  </a:cubicBezTo>
                  <a:cubicBezTo>
                    <a:pt x="126" y="80"/>
                    <a:pt x="126" y="77"/>
                    <a:pt x="126" y="73"/>
                  </a:cubicBezTo>
                  <a:cubicBezTo>
                    <a:pt x="127" y="69"/>
                    <a:pt x="127" y="66"/>
                    <a:pt x="127" y="63"/>
                  </a:cubicBezTo>
                  <a:cubicBezTo>
                    <a:pt x="127" y="59"/>
                    <a:pt x="127" y="56"/>
                    <a:pt x="126" y="52"/>
                  </a:cubicBezTo>
                  <a:cubicBezTo>
                    <a:pt x="126" y="51"/>
                    <a:pt x="125" y="51"/>
                    <a:pt x="125" y="51"/>
                  </a:cubicBezTo>
                  <a:cubicBezTo>
                    <a:pt x="122" y="51"/>
                    <a:pt x="119" y="51"/>
                    <a:pt x="116" y="51"/>
                  </a:cubicBezTo>
                  <a:cubicBezTo>
                    <a:pt x="115" y="47"/>
                    <a:pt x="114" y="44"/>
                    <a:pt x="112" y="40"/>
                  </a:cubicBezTo>
                  <a:cubicBezTo>
                    <a:pt x="113" y="40"/>
                    <a:pt x="113" y="39"/>
                    <a:pt x="114" y="39"/>
                  </a:cubicBezTo>
                  <a:cubicBezTo>
                    <a:pt x="115" y="39"/>
                    <a:pt x="115" y="38"/>
                    <a:pt x="115" y="37"/>
                  </a:cubicBezTo>
                  <a:cubicBezTo>
                    <a:pt x="115" y="36"/>
                    <a:pt x="115" y="35"/>
                    <a:pt x="115" y="34"/>
                  </a:cubicBezTo>
                  <a:cubicBezTo>
                    <a:pt x="115" y="32"/>
                    <a:pt x="115" y="30"/>
                    <a:pt x="115" y="29"/>
                  </a:cubicBezTo>
                  <a:cubicBezTo>
                    <a:pt x="115" y="28"/>
                    <a:pt x="116" y="28"/>
                    <a:pt x="116" y="28"/>
                  </a:cubicBezTo>
                  <a:cubicBezTo>
                    <a:pt x="115" y="27"/>
                    <a:pt x="115" y="27"/>
                    <a:pt x="115" y="27"/>
                  </a:cubicBezTo>
                  <a:cubicBezTo>
                    <a:pt x="116" y="27"/>
                    <a:pt x="116" y="26"/>
                    <a:pt x="115" y="26"/>
                  </a:cubicBezTo>
                  <a:cubicBezTo>
                    <a:pt x="115" y="26"/>
                    <a:pt x="115" y="26"/>
                    <a:pt x="115" y="26"/>
                  </a:cubicBezTo>
                  <a:cubicBezTo>
                    <a:pt x="115" y="25"/>
                    <a:pt x="115" y="25"/>
                    <a:pt x="114" y="24"/>
                  </a:cubicBezTo>
                  <a:cubicBezTo>
                    <a:pt x="114" y="24"/>
                    <a:pt x="114" y="24"/>
                    <a:pt x="114" y="24"/>
                  </a:cubicBezTo>
                  <a:cubicBezTo>
                    <a:pt x="113" y="23"/>
                    <a:pt x="113" y="22"/>
                    <a:pt x="112" y="21"/>
                  </a:cubicBezTo>
                  <a:cubicBezTo>
                    <a:pt x="112" y="21"/>
                    <a:pt x="111" y="20"/>
                    <a:pt x="110" y="19"/>
                  </a:cubicBezTo>
                  <a:cubicBezTo>
                    <a:pt x="108" y="18"/>
                    <a:pt x="106" y="16"/>
                    <a:pt x="105" y="14"/>
                  </a:cubicBezTo>
                  <a:cubicBezTo>
                    <a:pt x="104" y="13"/>
                    <a:pt x="103" y="13"/>
                    <a:pt x="102" y="12"/>
                  </a:cubicBezTo>
                  <a:cubicBezTo>
                    <a:pt x="102" y="12"/>
                    <a:pt x="101" y="12"/>
                    <a:pt x="101" y="11"/>
                  </a:cubicBezTo>
                  <a:cubicBezTo>
                    <a:pt x="101" y="11"/>
                    <a:pt x="101" y="11"/>
                    <a:pt x="100" y="11"/>
                  </a:cubicBezTo>
                  <a:cubicBezTo>
                    <a:pt x="100" y="11"/>
                    <a:pt x="100" y="11"/>
                    <a:pt x="100" y="11"/>
                  </a:cubicBezTo>
                  <a:cubicBezTo>
                    <a:pt x="100" y="11"/>
                    <a:pt x="99" y="11"/>
                    <a:pt x="99" y="11"/>
                  </a:cubicBezTo>
                  <a:cubicBezTo>
                    <a:pt x="99" y="11"/>
                    <a:pt x="99" y="11"/>
                    <a:pt x="99" y="11"/>
                  </a:cubicBezTo>
                  <a:cubicBezTo>
                    <a:pt x="97" y="14"/>
                    <a:pt x="94" y="16"/>
                    <a:pt x="92" y="18"/>
                  </a:cubicBezTo>
                  <a:cubicBezTo>
                    <a:pt x="87" y="15"/>
                    <a:pt x="82" y="12"/>
                    <a:pt x="76" y="11"/>
                  </a:cubicBezTo>
                  <a:cubicBezTo>
                    <a:pt x="76" y="8"/>
                    <a:pt x="76" y="5"/>
                    <a:pt x="76" y="2"/>
                  </a:cubicBezTo>
                  <a:cubicBezTo>
                    <a:pt x="76" y="1"/>
                    <a:pt x="75" y="1"/>
                    <a:pt x="74" y="0"/>
                  </a:cubicBezTo>
                  <a:cubicBezTo>
                    <a:pt x="71" y="0"/>
                    <a:pt x="68" y="0"/>
                    <a:pt x="6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5" name="Freeform 743"/>
            <p:cNvSpPr>
              <a:spLocks noEditPoints="1"/>
            </p:cNvSpPr>
            <p:nvPr/>
          </p:nvSpPr>
          <p:spPr bwMode="auto">
            <a:xfrm>
              <a:off x="1086191" y="3245665"/>
              <a:ext cx="125454" cy="125454"/>
            </a:xfrm>
            <a:custGeom>
              <a:avLst/>
              <a:gdLst>
                <a:gd name="T0" fmla="*/ 56 w 59"/>
                <a:gd name="T1" fmla="*/ 30 h 59"/>
                <a:gd name="T2" fmla="*/ 54 w 59"/>
                <a:gd name="T3" fmla="*/ 29 h 59"/>
                <a:gd name="T4" fmla="*/ 55 w 59"/>
                <a:gd name="T5" fmla="*/ 28 h 59"/>
                <a:gd name="T6" fmla="*/ 53 w 59"/>
                <a:gd name="T7" fmla="*/ 26 h 59"/>
                <a:gd name="T8" fmla="*/ 53 w 59"/>
                <a:gd name="T9" fmla="*/ 26 h 59"/>
                <a:gd name="T10" fmla="*/ 54 w 59"/>
                <a:gd name="T11" fmla="*/ 21 h 59"/>
                <a:gd name="T12" fmla="*/ 51 w 59"/>
                <a:gd name="T13" fmla="*/ 21 h 59"/>
                <a:gd name="T14" fmla="*/ 53 w 59"/>
                <a:gd name="T15" fmla="*/ 20 h 59"/>
                <a:gd name="T16" fmla="*/ 49 w 59"/>
                <a:gd name="T17" fmla="*/ 19 h 59"/>
                <a:gd name="T18" fmla="*/ 50 w 59"/>
                <a:gd name="T19" fmla="*/ 20 h 59"/>
                <a:gd name="T20" fmla="*/ 46 w 59"/>
                <a:gd name="T21" fmla="*/ 16 h 59"/>
                <a:gd name="T22" fmla="*/ 48 w 59"/>
                <a:gd name="T23" fmla="*/ 18 h 59"/>
                <a:gd name="T24" fmla="*/ 47 w 59"/>
                <a:gd name="T25" fmla="*/ 11 h 59"/>
                <a:gd name="T26" fmla="*/ 45 w 59"/>
                <a:gd name="T27" fmla="*/ 15 h 59"/>
                <a:gd name="T28" fmla="*/ 3 w 59"/>
                <a:gd name="T29" fmla="*/ 28 h 59"/>
                <a:gd name="T30" fmla="*/ 12 w 59"/>
                <a:gd name="T31" fmla="*/ 16 h 59"/>
                <a:gd name="T32" fmla="*/ 45 w 59"/>
                <a:gd name="T33" fmla="*/ 19 h 59"/>
                <a:gd name="T34" fmla="*/ 53 w 59"/>
                <a:gd name="T35" fmla="*/ 41 h 59"/>
                <a:gd name="T36" fmla="*/ 30 w 59"/>
                <a:gd name="T37" fmla="*/ 56 h 59"/>
                <a:gd name="T38" fmla="*/ 40 w 59"/>
                <a:gd name="T39" fmla="*/ 12 h 59"/>
                <a:gd name="T40" fmla="*/ 46 w 59"/>
                <a:gd name="T41" fmla="*/ 10 h 59"/>
                <a:gd name="T42" fmla="*/ 6 w 59"/>
                <a:gd name="T43" fmla="*/ 17 h 59"/>
                <a:gd name="T44" fmla="*/ 9 w 59"/>
                <a:gd name="T45" fmla="*/ 15 h 59"/>
                <a:gd name="T46" fmla="*/ 15 w 59"/>
                <a:gd name="T47" fmla="*/ 7 h 59"/>
                <a:gd name="T48" fmla="*/ 39 w 59"/>
                <a:gd name="T49" fmla="*/ 11 h 59"/>
                <a:gd name="T50" fmla="*/ 43 w 59"/>
                <a:gd name="T51" fmla="*/ 8 h 59"/>
                <a:gd name="T52" fmla="*/ 34 w 59"/>
                <a:gd name="T53" fmla="*/ 9 h 59"/>
                <a:gd name="T54" fmla="*/ 41 w 59"/>
                <a:gd name="T55" fmla="*/ 6 h 59"/>
                <a:gd name="T56" fmla="*/ 31 w 59"/>
                <a:gd name="T57" fmla="*/ 8 h 59"/>
                <a:gd name="T58" fmla="*/ 36 w 59"/>
                <a:gd name="T59" fmla="*/ 5 h 59"/>
                <a:gd name="T60" fmla="*/ 19 w 59"/>
                <a:gd name="T61" fmla="*/ 5 h 59"/>
                <a:gd name="T62" fmla="*/ 13 w 59"/>
                <a:gd name="T63" fmla="*/ 12 h 59"/>
                <a:gd name="T64" fmla="*/ 34 w 59"/>
                <a:gd name="T65" fmla="*/ 3 h 59"/>
                <a:gd name="T66" fmla="*/ 27 w 59"/>
                <a:gd name="T67" fmla="*/ 8 h 59"/>
                <a:gd name="T68" fmla="*/ 26 w 59"/>
                <a:gd name="T69" fmla="*/ 3 h 59"/>
                <a:gd name="T70" fmla="*/ 19 w 59"/>
                <a:gd name="T71" fmla="*/ 9 h 59"/>
                <a:gd name="T72" fmla="*/ 29 w 59"/>
                <a:gd name="T73" fmla="*/ 3 h 59"/>
                <a:gd name="T74" fmla="*/ 23 w 59"/>
                <a:gd name="T75" fmla="*/ 8 h 59"/>
                <a:gd name="T76" fmla="*/ 12 w 59"/>
                <a:gd name="T77" fmla="*/ 5 h 59"/>
                <a:gd name="T78" fmla="*/ 30 w 59"/>
                <a:gd name="T79" fmla="*/ 59 h 59"/>
                <a:gd name="T80" fmla="*/ 45 w 59"/>
                <a:gd name="T81" fmla="*/ 54 h 59"/>
                <a:gd name="T82" fmla="*/ 46 w 59"/>
                <a:gd name="T83" fmla="*/ 53 h 59"/>
                <a:gd name="T84" fmla="*/ 48 w 59"/>
                <a:gd name="T85" fmla="*/ 52 h 59"/>
                <a:gd name="T86" fmla="*/ 48 w 59"/>
                <a:gd name="T87" fmla="*/ 52 h 59"/>
                <a:gd name="T88" fmla="*/ 48 w 59"/>
                <a:gd name="T89" fmla="*/ 52 h 59"/>
                <a:gd name="T90" fmla="*/ 48 w 59"/>
                <a:gd name="T91" fmla="*/ 52 h 59"/>
                <a:gd name="T92" fmla="*/ 59 w 59"/>
                <a:gd name="T93" fmla="*/ 31 h 59"/>
                <a:gd name="T94" fmla="*/ 29 w 59"/>
                <a:gd name="T9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 h="59">
                  <a:moveTo>
                    <a:pt x="56" y="32"/>
                  </a:moveTo>
                  <a:cubicBezTo>
                    <a:pt x="55" y="32"/>
                    <a:pt x="55" y="31"/>
                    <a:pt x="55" y="30"/>
                  </a:cubicBezTo>
                  <a:cubicBezTo>
                    <a:pt x="56" y="30"/>
                    <a:pt x="56" y="30"/>
                    <a:pt x="56" y="30"/>
                  </a:cubicBezTo>
                  <a:cubicBezTo>
                    <a:pt x="56" y="31"/>
                    <a:pt x="56" y="31"/>
                    <a:pt x="56" y="31"/>
                  </a:cubicBezTo>
                  <a:cubicBezTo>
                    <a:pt x="56" y="31"/>
                    <a:pt x="56" y="32"/>
                    <a:pt x="56" y="32"/>
                  </a:cubicBezTo>
                  <a:moveTo>
                    <a:pt x="54" y="29"/>
                  </a:moveTo>
                  <a:cubicBezTo>
                    <a:pt x="54" y="28"/>
                    <a:pt x="54" y="28"/>
                    <a:pt x="54" y="28"/>
                  </a:cubicBezTo>
                  <a:cubicBezTo>
                    <a:pt x="54" y="27"/>
                    <a:pt x="55" y="27"/>
                    <a:pt x="55" y="27"/>
                  </a:cubicBezTo>
                  <a:cubicBezTo>
                    <a:pt x="55" y="27"/>
                    <a:pt x="55" y="28"/>
                    <a:pt x="55" y="28"/>
                  </a:cubicBezTo>
                  <a:cubicBezTo>
                    <a:pt x="54" y="29"/>
                    <a:pt x="54" y="29"/>
                    <a:pt x="54" y="29"/>
                  </a:cubicBezTo>
                  <a:moveTo>
                    <a:pt x="53" y="26"/>
                  </a:moveTo>
                  <a:cubicBezTo>
                    <a:pt x="53" y="26"/>
                    <a:pt x="53" y="26"/>
                    <a:pt x="53" y="26"/>
                  </a:cubicBezTo>
                  <a:cubicBezTo>
                    <a:pt x="54" y="25"/>
                    <a:pt x="54" y="25"/>
                    <a:pt x="55" y="25"/>
                  </a:cubicBezTo>
                  <a:cubicBezTo>
                    <a:pt x="55" y="25"/>
                    <a:pt x="55" y="25"/>
                    <a:pt x="55" y="25"/>
                  </a:cubicBezTo>
                  <a:cubicBezTo>
                    <a:pt x="55" y="26"/>
                    <a:pt x="54" y="26"/>
                    <a:pt x="53" y="26"/>
                  </a:cubicBezTo>
                  <a:moveTo>
                    <a:pt x="52" y="24"/>
                  </a:moveTo>
                  <a:cubicBezTo>
                    <a:pt x="52" y="24"/>
                    <a:pt x="52" y="23"/>
                    <a:pt x="52" y="23"/>
                  </a:cubicBezTo>
                  <a:cubicBezTo>
                    <a:pt x="52" y="22"/>
                    <a:pt x="53" y="22"/>
                    <a:pt x="54" y="21"/>
                  </a:cubicBezTo>
                  <a:cubicBezTo>
                    <a:pt x="54" y="22"/>
                    <a:pt x="54" y="22"/>
                    <a:pt x="54" y="23"/>
                  </a:cubicBezTo>
                  <a:cubicBezTo>
                    <a:pt x="54" y="23"/>
                    <a:pt x="53" y="24"/>
                    <a:pt x="52" y="24"/>
                  </a:cubicBezTo>
                  <a:moveTo>
                    <a:pt x="51" y="21"/>
                  </a:moveTo>
                  <a:cubicBezTo>
                    <a:pt x="50" y="21"/>
                    <a:pt x="50" y="21"/>
                    <a:pt x="50" y="21"/>
                  </a:cubicBezTo>
                  <a:cubicBezTo>
                    <a:pt x="51" y="20"/>
                    <a:pt x="52" y="20"/>
                    <a:pt x="53" y="19"/>
                  </a:cubicBezTo>
                  <a:cubicBezTo>
                    <a:pt x="53" y="20"/>
                    <a:pt x="53" y="20"/>
                    <a:pt x="53" y="20"/>
                  </a:cubicBezTo>
                  <a:cubicBezTo>
                    <a:pt x="52" y="20"/>
                    <a:pt x="52" y="21"/>
                    <a:pt x="51" y="21"/>
                  </a:cubicBezTo>
                  <a:moveTo>
                    <a:pt x="50" y="20"/>
                  </a:moveTo>
                  <a:cubicBezTo>
                    <a:pt x="49" y="19"/>
                    <a:pt x="49" y="19"/>
                    <a:pt x="49" y="19"/>
                  </a:cubicBezTo>
                  <a:cubicBezTo>
                    <a:pt x="50" y="18"/>
                    <a:pt x="51" y="18"/>
                    <a:pt x="52" y="17"/>
                  </a:cubicBezTo>
                  <a:cubicBezTo>
                    <a:pt x="52" y="17"/>
                    <a:pt x="52" y="18"/>
                    <a:pt x="52" y="18"/>
                  </a:cubicBezTo>
                  <a:cubicBezTo>
                    <a:pt x="51" y="19"/>
                    <a:pt x="50" y="19"/>
                    <a:pt x="50" y="20"/>
                  </a:cubicBezTo>
                  <a:moveTo>
                    <a:pt x="48" y="18"/>
                  </a:moveTo>
                  <a:cubicBezTo>
                    <a:pt x="48" y="17"/>
                    <a:pt x="48" y="17"/>
                    <a:pt x="48" y="17"/>
                  </a:cubicBezTo>
                  <a:cubicBezTo>
                    <a:pt x="47" y="17"/>
                    <a:pt x="47" y="17"/>
                    <a:pt x="46" y="16"/>
                  </a:cubicBezTo>
                  <a:cubicBezTo>
                    <a:pt x="47" y="15"/>
                    <a:pt x="49" y="15"/>
                    <a:pt x="50" y="14"/>
                  </a:cubicBezTo>
                  <a:cubicBezTo>
                    <a:pt x="50" y="15"/>
                    <a:pt x="51" y="15"/>
                    <a:pt x="51" y="16"/>
                  </a:cubicBezTo>
                  <a:cubicBezTo>
                    <a:pt x="50" y="16"/>
                    <a:pt x="49" y="17"/>
                    <a:pt x="48" y="18"/>
                  </a:cubicBezTo>
                  <a:moveTo>
                    <a:pt x="45" y="15"/>
                  </a:moveTo>
                  <a:cubicBezTo>
                    <a:pt x="45" y="15"/>
                    <a:pt x="44" y="14"/>
                    <a:pt x="43" y="14"/>
                  </a:cubicBezTo>
                  <a:cubicBezTo>
                    <a:pt x="45" y="13"/>
                    <a:pt x="46" y="12"/>
                    <a:pt x="47" y="11"/>
                  </a:cubicBezTo>
                  <a:cubicBezTo>
                    <a:pt x="48" y="11"/>
                    <a:pt x="48" y="11"/>
                    <a:pt x="48" y="11"/>
                  </a:cubicBezTo>
                  <a:cubicBezTo>
                    <a:pt x="48" y="12"/>
                    <a:pt x="49" y="12"/>
                    <a:pt x="49" y="13"/>
                  </a:cubicBezTo>
                  <a:cubicBezTo>
                    <a:pt x="48" y="14"/>
                    <a:pt x="46" y="14"/>
                    <a:pt x="45" y="15"/>
                  </a:cubicBezTo>
                  <a:moveTo>
                    <a:pt x="30" y="56"/>
                  </a:moveTo>
                  <a:cubicBezTo>
                    <a:pt x="23" y="56"/>
                    <a:pt x="16" y="52"/>
                    <a:pt x="11" y="47"/>
                  </a:cubicBezTo>
                  <a:cubicBezTo>
                    <a:pt x="6" y="42"/>
                    <a:pt x="3" y="35"/>
                    <a:pt x="3" y="28"/>
                  </a:cubicBezTo>
                  <a:cubicBezTo>
                    <a:pt x="3" y="27"/>
                    <a:pt x="3" y="26"/>
                    <a:pt x="3" y="25"/>
                  </a:cubicBezTo>
                  <a:cubicBezTo>
                    <a:pt x="4" y="24"/>
                    <a:pt x="4" y="24"/>
                    <a:pt x="4" y="24"/>
                  </a:cubicBezTo>
                  <a:cubicBezTo>
                    <a:pt x="6" y="21"/>
                    <a:pt x="8" y="18"/>
                    <a:pt x="12" y="16"/>
                  </a:cubicBezTo>
                  <a:cubicBezTo>
                    <a:pt x="17" y="12"/>
                    <a:pt x="22" y="11"/>
                    <a:pt x="27" y="11"/>
                  </a:cubicBezTo>
                  <a:cubicBezTo>
                    <a:pt x="27" y="11"/>
                    <a:pt x="27" y="11"/>
                    <a:pt x="27" y="11"/>
                  </a:cubicBezTo>
                  <a:cubicBezTo>
                    <a:pt x="34" y="11"/>
                    <a:pt x="41" y="14"/>
                    <a:pt x="45" y="19"/>
                  </a:cubicBezTo>
                  <a:cubicBezTo>
                    <a:pt x="50" y="25"/>
                    <a:pt x="53" y="32"/>
                    <a:pt x="53" y="39"/>
                  </a:cubicBezTo>
                  <a:cubicBezTo>
                    <a:pt x="53" y="39"/>
                    <a:pt x="53" y="40"/>
                    <a:pt x="53" y="41"/>
                  </a:cubicBezTo>
                  <a:cubicBezTo>
                    <a:pt x="53" y="41"/>
                    <a:pt x="53" y="41"/>
                    <a:pt x="53" y="41"/>
                  </a:cubicBezTo>
                  <a:cubicBezTo>
                    <a:pt x="52" y="44"/>
                    <a:pt x="49" y="48"/>
                    <a:pt x="45" y="51"/>
                  </a:cubicBezTo>
                  <a:cubicBezTo>
                    <a:pt x="45" y="51"/>
                    <a:pt x="45" y="51"/>
                    <a:pt x="45" y="51"/>
                  </a:cubicBezTo>
                  <a:cubicBezTo>
                    <a:pt x="40" y="54"/>
                    <a:pt x="35" y="56"/>
                    <a:pt x="30" y="56"/>
                  </a:cubicBezTo>
                  <a:cubicBezTo>
                    <a:pt x="30" y="56"/>
                    <a:pt x="30" y="56"/>
                    <a:pt x="30" y="56"/>
                  </a:cubicBezTo>
                  <a:moveTo>
                    <a:pt x="42" y="13"/>
                  </a:moveTo>
                  <a:cubicBezTo>
                    <a:pt x="41" y="12"/>
                    <a:pt x="41" y="12"/>
                    <a:pt x="40" y="12"/>
                  </a:cubicBezTo>
                  <a:cubicBezTo>
                    <a:pt x="42" y="11"/>
                    <a:pt x="43" y="10"/>
                    <a:pt x="45" y="9"/>
                  </a:cubicBezTo>
                  <a:cubicBezTo>
                    <a:pt x="45" y="9"/>
                    <a:pt x="45" y="9"/>
                    <a:pt x="45" y="9"/>
                  </a:cubicBezTo>
                  <a:cubicBezTo>
                    <a:pt x="45" y="9"/>
                    <a:pt x="46" y="9"/>
                    <a:pt x="46" y="10"/>
                  </a:cubicBezTo>
                  <a:cubicBezTo>
                    <a:pt x="45" y="11"/>
                    <a:pt x="43" y="12"/>
                    <a:pt x="42" y="13"/>
                  </a:cubicBezTo>
                  <a:moveTo>
                    <a:pt x="6" y="17"/>
                  </a:moveTo>
                  <a:cubicBezTo>
                    <a:pt x="6" y="17"/>
                    <a:pt x="6" y="17"/>
                    <a:pt x="6" y="17"/>
                  </a:cubicBezTo>
                  <a:cubicBezTo>
                    <a:pt x="8" y="14"/>
                    <a:pt x="11" y="12"/>
                    <a:pt x="13" y="9"/>
                  </a:cubicBezTo>
                  <a:cubicBezTo>
                    <a:pt x="14" y="8"/>
                    <a:pt x="14" y="8"/>
                    <a:pt x="14" y="8"/>
                  </a:cubicBezTo>
                  <a:cubicBezTo>
                    <a:pt x="12" y="10"/>
                    <a:pt x="10" y="12"/>
                    <a:pt x="9" y="15"/>
                  </a:cubicBezTo>
                  <a:cubicBezTo>
                    <a:pt x="8" y="15"/>
                    <a:pt x="7" y="16"/>
                    <a:pt x="6" y="17"/>
                  </a:cubicBezTo>
                  <a:moveTo>
                    <a:pt x="14" y="8"/>
                  </a:moveTo>
                  <a:cubicBezTo>
                    <a:pt x="15" y="7"/>
                    <a:pt x="15" y="7"/>
                    <a:pt x="15" y="7"/>
                  </a:cubicBezTo>
                  <a:cubicBezTo>
                    <a:pt x="15" y="7"/>
                    <a:pt x="15" y="7"/>
                    <a:pt x="15" y="7"/>
                  </a:cubicBezTo>
                  <a:cubicBezTo>
                    <a:pt x="15" y="7"/>
                    <a:pt x="14" y="8"/>
                    <a:pt x="14" y="8"/>
                  </a:cubicBezTo>
                  <a:moveTo>
                    <a:pt x="39" y="11"/>
                  </a:moveTo>
                  <a:cubicBezTo>
                    <a:pt x="38" y="10"/>
                    <a:pt x="38" y="10"/>
                    <a:pt x="38" y="10"/>
                  </a:cubicBezTo>
                  <a:cubicBezTo>
                    <a:pt x="39" y="9"/>
                    <a:pt x="41" y="8"/>
                    <a:pt x="42" y="7"/>
                  </a:cubicBezTo>
                  <a:cubicBezTo>
                    <a:pt x="43" y="8"/>
                    <a:pt x="43" y="8"/>
                    <a:pt x="43" y="8"/>
                  </a:cubicBezTo>
                  <a:cubicBezTo>
                    <a:pt x="42" y="9"/>
                    <a:pt x="40" y="10"/>
                    <a:pt x="39" y="11"/>
                  </a:cubicBezTo>
                  <a:moveTo>
                    <a:pt x="36" y="10"/>
                  </a:moveTo>
                  <a:cubicBezTo>
                    <a:pt x="36" y="9"/>
                    <a:pt x="35" y="9"/>
                    <a:pt x="34" y="9"/>
                  </a:cubicBezTo>
                  <a:cubicBezTo>
                    <a:pt x="35" y="8"/>
                    <a:pt x="36" y="7"/>
                    <a:pt x="37" y="6"/>
                  </a:cubicBezTo>
                  <a:cubicBezTo>
                    <a:pt x="38" y="6"/>
                    <a:pt x="38" y="5"/>
                    <a:pt x="39" y="5"/>
                  </a:cubicBezTo>
                  <a:cubicBezTo>
                    <a:pt x="40" y="5"/>
                    <a:pt x="40" y="6"/>
                    <a:pt x="41" y="6"/>
                  </a:cubicBezTo>
                  <a:cubicBezTo>
                    <a:pt x="39" y="7"/>
                    <a:pt x="38" y="8"/>
                    <a:pt x="36" y="10"/>
                  </a:cubicBezTo>
                  <a:moveTo>
                    <a:pt x="33" y="9"/>
                  </a:moveTo>
                  <a:cubicBezTo>
                    <a:pt x="32" y="8"/>
                    <a:pt x="32" y="8"/>
                    <a:pt x="31" y="8"/>
                  </a:cubicBezTo>
                  <a:cubicBezTo>
                    <a:pt x="33" y="7"/>
                    <a:pt x="34" y="5"/>
                    <a:pt x="36" y="4"/>
                  </a:cubicBezTo>
                  <a:cubicBezTo>
                    <a:pt x="36" y="4"/>
                    <a:pt x="37" y="4"/>
                    <a:pt x="37" y="4"/>
                  </a:cubicBezTo>
                  <a:cubicBezTo>
                    <a:pt x="36" y="5"/>
                    <a:pt x="36" y="5"/>
                    <a:pt x="36" y="5"/>
                  </a:cubicBezTo>
                  <a:cubicBezTo>
                    <a:pt x="35" y="6"/>
                    <a:pt x="34" y="7"/>
                    <a:pt x="33" y="9"/>
                  </a:cubicBezTo>
                  <a:moveTo>
                    <a:pt x="13" y="12"/>
                  </a:moveTo>
                  <a:cubicBezTo>
                    <a:pt x="15" y="9"/>
                    <a:pt x="17" y="7"/>
                    <a:pt x="19" y="5"/>
                  </a:cubicBezTo>
                  <a:cubicBezTo>
                    <a:pt x="20" y="4"/>
                    <a:pt x="21" y="4"/>
                    <a:pt x="22" y="4"/>
                  </a:cubicBezTo>
                  <a:cubicBezTo>
                    <a:pt x="20" y="6"/>
                    <a:pt x="18" y="8"/>
                    <a:pt x="15" y="10"/>
                  </a:cubicBezTo>
                  <a:cubicBezTo>
                    <a:pt x="15" y="11"/>
                    <a:pt x="14" y="11"/>
                    <a:pt x="13" y="12"/>
                  </a:cubicBezTo>
                  <a:moveTo>
                    <a:pt x="27" y="8"/>
                  </a:moveTo>
                  <a:cubicBezTo>
                    <a:pt x="28" y="6"/>
                    <a:pt x="30" y="4"/>
                    <a:pt x="32" y="3"/>
                  </a:cubicBezTo>
                  <a:cubicBezTo>
                    <a:pt x="33" y="3"/>
                    <a:pt x="33" y="3"/>
                    <a:pt x="34" y="3"/>
                  </a:cubicBezTo>
                  <a:cubicBezTo>
                    <a:pt x="32" y="5"/>
                    <a:pt x="31" y="6"/>
                    <a:pt x="29" y="8"/>
                  </a:cubicBezTo>
                  <a:cubicBezTo>
                    <a:pt x="28" y="8"/>
                    <a:pt x="28" y="8"/>
                    <a:pt x="27" y="8"/>
                  </a:cubicBezTo>
                  <a:cubicBezTo>
                    <a:pt x="27" y="8"/>
                    <a:pt x="27" y="8"/>
                    <a:pt x="27" y="8"/>
                  </a:cubicBezTo>
                  <a:moveTo>
                    <a:pt x="19" y="9"/>
                  </a:moveTo>
                  <a:cubicBezTo>
                    <a:pt x="21" y="7"/>
                    <a:pt x="23" y="5"/>
                    <a:pt x="25" y="3"/>
                  </a:cubicBezTo>
                  <a:cubicBezTo>
                    <a:pt x="26" y="3"/>
                    <a:pt x="26" y="3"/>
                    <a:pt x="26" y="3"/>
                  </a:cubicBezTo>
                  <a:cubicBezTo>
                    <a:pt x="24" y="5"/>
                    <a:pt x="22" y="7"/>
                    <a:pt x="20" y="9"/>
                  </a:cubicBezTo>
                  <a:cubicBezTo>
                    <a:pt x="20" y="9"/>
                    <a:pt x="20" y="9"/>
                    <a:pt x="20" y="9"/>
                  </a:cubicBezTo>
                  <a:cubicBezTo>
                    <a:pt x="19" y="9"/>
                    <a:pt x="19" y="9"/>
                    <a:pt x="19" y="9"/>
                  </a:cubicBezTo>
                  <a:moveTo>
                    <a:pt x="23" y="8"/>
                  </a:moveTo>
                  <a:cubicBezTo>
                    <a:pt x="25" y="6"/>
                    <a:pt x="27" y="4"/>
                    <a:pt x="29" y="3"/>
                  </a:cubicBezTo>
                  <a:cubicBezTo>
                    <a:pt x="29" y="3"/>
                    <a:pt x="29" y="3"/>
                    <a:pt x="29" y="3"/>
                  </a:cubicBezTo>
                  <a:cubicBezTo>
                    <a:pt x="29" y="3"/>
                    <a:pt x="30" y="3"/>
                    <a:pt x="30" y="3"/>
                  </a:cubicBezTo>
                  <a:cubicBezTo>
                    <a:pt x="28" y="4"/>
                    <a:pt x="26" y="6"/>
                    <a:pt x="24" y="8"/>
                  </a:cubicBezTo>
                  <a:cubicBezTo>
                    <a:pt x="24" y="8"/>
                    <a:pt x="23" y="8"/>
                    <a:pt x="23" y="8"/>
                  </a:cubicBezTo>
                  <a:moveTo>
                    <a:pt x="29" y="0"/>
                  </a:moveTo>
                  <a:cubicBezTo>
                    <a:pt x="24" y="0"/>
                    <a:pt x="18" y="1"/>
                    <a:pt x="12" y="5"/>
                  </a:cubicBezTo>
                  <a:cubicBezTo>
                    <a:pt x="12" y="5"/>
                    <a:pt x="12" y="5"/>
                    <a:pt x="12" y="5"/>
                  </a:cubicBezTo>
                  <a:cubicBezTo>
                    <a:pt x="4" y="11"/>
                    <a:pt x="0" y="20"/>
                    <a:pt x="0" y="28"/>
                  </a:cubicBezTo>
                  <a:cubicBezTo>
                    <a:pt x="0" y="35"/>
                    <a:pt x="4" y="43"/>
                    <a:pt x="9" y="49"/>
                  </a:cubicBezTo>
                  <a:cubicBezTo>
                    <a:pt x="14" y="55"/>
                    <a:pt x="22" y="59"/>
                    <a:pt x="30" y="59"/>
                  </a:cubicBezTo>
                  <a:cubicBezTo>
                    <a:pt x="34" y="59"/>
                    <a:pt x="39" y="57"/>
                    <a:pt x="44" y="54"/>
                  </a:cubicBezTo>
                  <a:cubicBezTo>
                    <a:pt x="44" y="54"/>
                    <a:pt x="44" y="54"/>
                    <a:pt x="44" y="54"/>
                  </a:cubicBezTo>
                  <a:cubicBezTo>
                    <a:pt x="45" y="54"/>
                    <a:pt x="45" y="54"/>
                    <a:pt x="45" y="54"/>
                  </a:cubicBezTo>
                  <a:cubicBezTo>
                    <a:pt x="45" y="54"/>
                    <a:pt x="45" y="54"/>
                    <a:pt x="45" y="54"/>
                  </a:cubicBezTo>
                  <a:cubicBezTo>
                    <a:pt x="45" y="54"/>
                    <a:pt x="45" y="54"/>
                    <a:pt x="46" y="53"/>
                  </a:cubicBezTo>
                  <a:cubicBezTo>
                    <a:pt x="46" y="53"/>
                    <a:pt x="46" y="53"/>
                    <a:pt x="46" y="53"/>
                  </a:cubicBezTo>
                  <a:cubicBezTo>
                    <a:pt x="46" y="53"/>
                    <a:pt x="46" y="53"/>
                    <a:pt x="46" y="53"/>
                  </a:cubicBezTo>
                  <a:cubicBezTo>
                    <a:pt x="47" y="53"/>
                    <a:pt x="47" y="52"/>
                    <a:pt x="48" y="52"/>
                  </a:cubicBezTo>
                  <a:cubicBezTo>
                    <a:pt x="48" y="52"/>
                    <a:pt x="48" y="52"/>
                    <a:pt x="48" y="52"/>
                  </a:cubicBezTo>
                  <a:cubicBezTo>
                    <a:pt x="48" y="52"/>
                    <a:pt x="48" y="52"/>
                    <a:pt x="48" y="52"/>
                  </a:cubicBezTo>
                  <a:cubicBezTo>
                    <a:pt x="48" y="52"/>
                    <a:pt x="48" y="52"/>
                    <a:pt x="48" y="52"/>
                  </a:cubicBezTo>
                  <a:cubicBezTo>
                    <a:pt x="48" y="52"/>
                    <a:pt x="48" y="52"/>
                    <a:pt x="48" y="52"/>
                  </a:cubicBezTo>
                  <a:cubicBezTo>
                    <a:pt x="48" y="52"/>
                    <a:pt x="48" y="52"/>
                    <a:pt x="48" y="52"/>
                  </a:cubicBezTo>
                  <a:cubicBezTo>
                    <a:pt x="48" y="52"/>
                    <a:pt x="48" y="52"/>
                    <a:pt x="48" y="52"/>
                  </a:cubicBezTo>
                  <a:cubicBezTo>
                    <a:pt x="48" y="52"/>
                    <a:pt x="48" y="52"/>
                    <a:pt x="48" y="52"/>
                  </a:cubicBezTo>
                  <a:cubicBezTo>
                    <a:pt x="48" y="52"/>
                    <a:pt x="48" y="52"/>
                    <a:pt x="48" y="52"/>
                  </a:cubicBezTo>
                  <a:cubicBezTo>
                    <a:pt x="48" y="52"/>
                    <a:pt x="48" y="52"/>
                    <a:pt x="48" y="52"/>
                  </a:cubicBezTo>
                  <a:cubicBezTo>
                    <a:pt x="48" y="52"/>
                    <a:pt x="48" y="52"/>
                    <a:pt x="48" y="52"/>
                  </a:cubicBezTo>
                  <a:cubicBezTo>
                    <a:pt x="48" y="51"/>
                    <a:pt x="48" y="51"/>
                    <a:pt x="48" y="51"/>
                  </a:cubicBezTo>
                  <a:cubicBezTo>
                    <a:pt x="48" y="51"/>
                    <a:pt x="48" y="51"/>
                    <a:pt x="48" y="51"/>
                  </a:cubicBezTo>
                  <a:cubicBezTo>
                    <a:pt x="55" y="46"/>
                    <a:pt x="59" y="38"/>
                    <a:pt x="59" y="31"/>
                  </a:cubicBezTo>
                  <a:cubicBezTo>
                    <a:pt x="59" y="23"/>
                    <a:pt x="55" y="15"/>
                    <a:pt x="50" y="9"/>
                  </a:cubicBezTo>
                  <a:cubicBezTo>
                    <a:pt x="45" y="4"/>
                    <a:pt x="37" y="0"/>
                    <a:pt x="29" y="0"/>
                  </a:cubicBezTo>
                  <a:cubicBezTo>
                    <a:pt x="29" y="0"/>
                    <a:pt x="29" y="0"/>
                    <a:pt x="2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6" name="Freeform 744"/>
            <p:cNvSpPr>
              <a:spLocks noEditPoints="1"/>
            </p:cNvSpPr>
            <p:nvPr/>
          </p:nvSpPr>
          <p:spPr bwMode="auto">
            <a:xfrm>
              <a:off x="1045866" y="3209821"/>
              <a:ext cx="201623" cy="214168"/>
            </a:xfrm>
            <a:custGeom>
              <a:avLst/>
              <a:gdLst>
                <a:gd name="T0" fmla="*/ 41 w 95"/>
                <a:gd name="T1" fmla="*/ 98 h 101"/>
                <a:gd name="T2" fmla="*/ 41 w 95"/>
                <a:gd name="T3" fmla="*/ 92 h 101"/>
                <a:gd name="T4" fmla="*/ 39 w 95"/>
                <a:gd name="T5" fmla="*/ 92 h 101"/>
                <a:gd name="T6" fmla="*/ 65 w 95"/>
                <a:gd name="T7" fmla="*/ 91 h 101"/>
                <a:gd name="T8" fmla="*/ 71 w 95"/>
                <a:gd name="T9" fmla="*/ 87 h 101"/>
                <a:gd name="T10" fmla="*/ 50 w 95"/>
                <a:gd name="T11" fmla="*/ 90 h 101"/>
                <a:gd name="T12" fmla="*/ 70 w 95"/>
                <a:gd name="T13" fmla="*/ 91 h 101"/>
                <a:gd name="T14" fmla="*/ 56 w 95"/>
                <a:gd name="T15" fmla="*/ 84 h 101"/>
                <a:gd name="T16" fmla="*/ 64 w 95"/>
                <a:gd name="T17" fmla="*/ 84 h 101"/>
                <a:gd name="T18" fmla="*/ 33 w 95"/>
                <a:gd name="T19" fmla="*/ 84 h 101"/>
                <a:gd name="T20" fmla="*/ 57 w 95"/>
                <a:gd name="T21" fmla="*/ 89 h 101"/>
                <a:gd name="T22" fmla="*/ 28 w 95"/>
                <a:gd name="T23" fmla="*/ 86 h 101"/>
                <a:gd name="T24" fmla="*/ 25 w 95"/>
                <a:gd name="T25" fmla="*/ 84 h 101"/>
                <a:gd name="T26" fmla="*/ 14 w 95"/>
                <a:gd name="T27" fmla="*/ 79 h 101"/>
                <a:gd name="T28" fmla="*/ 28 w 95"/>
                <a:gd name="T29" fmla="*/ 79 h 101"/>
                <a:gd name="T30" fmla="*/ 22 w 95"/>
                <a:gd name="T31" fmla="*/ 81 h 101"/>
                <a:gd name="T32" fmla="*/ 16 w 95"/>
                <a:gd name="T33" fmla="*/ 83 h 101"/>
                <a:gd name="T34" fmla="*/ 23 w 95"/>
                <a:gd name="T35" fmla="*/ 76 h 101"/>
                <a:gd name="T36" fmla="*/ 12 w 95"/>
                <a:gd name="T37" fmla="*/ 75 h 101"/>
                <a:gd name="T38" fmla="*/ 11 w 95"/>
                <a:gd name="T39" fmla="*/ 74 h 101"/>
                <a:gd name="T40" fmla="*/ 7 w 95"/>
                <a:gd name="T41" fmla="*/ 74 h 101"/>
                <a:gd name="T42" fmla="*/ 80 w 95"/>
                <a:gd name="T43" fmla="*/ 69 h 101"/>
                <a:gd name="T44" fmla="*/ 88 w 95"/>
                <a:gd name="T45" fmla="*/ 67 h 101"/>
                <a:gd name="T46" fmla="*/ 85 w 95"/>
                <a:gd name="T47" fmla="*/ 67 h 101"/>
                <a:gd name="T48" fmla="*/ 11 w 95"/>
                <a:gd name="T49" fmla="*/ 61 h 101"/>
                <a:gd name="T50" fmla="*/ 10 w 95"/>
                <a:gd name="T51" fmla="*/ 56 h 101"/>
                <a:gd name="T52" fmla="*/ 6 w 95"/>
                <a:gd name="T53" fmla="*/ 53 h 101"/>
                <a:gd name="T54" fmla="*/ 3 w 95"/>
                <a:gd name="T55" fmla="*/ 52 h 101"/>
                <a:gd name="T56" fmla="*/ 4 w 95"/>
                <a:gd name="T57" fmla="*/ 47 h 101"/>
                <a:gd name="T58" fmla="*/ 85 w 95"/>
                <a:gd name="T59" fmla="*/ 33 h 101"/>
                <a:gd name="T60" fmla="*/ 17 w 95"/>
                <a:gd name="T61" fmla="*/ 20 h 101"/>
                <a:gd name="T62" fmla="*/ 47 w 95"/>
                <a:gd name="T63" fmla="*/ 10 h 101"/>
                <a:gd name="T64" fmla="*/ 73 w 95"/>
                <a:gd name="T65" fmla="*/ 20 h 101"/>
                <a:gd name="T66" fmla="*/ 86 w 95"/>
                <a:gd name="T67" fmla="*/ 24 h 101"/>
                <a:gd name="T68" fmla="*/ 86 w 95"/>
                <a:gd name="T69" fmla="*/ 46 h 101"/>
                <a:gd name="T70" fmla="*/ 79 w 95"/>
                <a:gd name="T71" fmla="*/ 65 h 101"/>
                <a:gd name="T72" fmla="*/ 64 w 95"/>
                <a:gd name="T73" fmla="*/ 79 h 101"/>
                <a:gd name="T74" fmla="*/ 36 w 95"/>
                <a:gd name="T75" fmla="*/ 82 h 101"/>
                <a:gd name="T76" fmla="*/ 10 w 95"/>
                <a:gd name="T77" fmla="*/ 66 h 101"/>
                <a:gd name="T78" fmla="*/ 7 w 95"/>
                <a:gd name="T79" fmla="*/ 33 h 101"/>
                <a:gd name="T80" fmla="*/ 22 w 95"/>
                <a:gd name="T81" fmla="*/ 21 h 101"/>
                <a:gd name="T82" fmla="*/ 49 w 95"/>
                <a:gd name="T83" fmla="*/ 0 h 101"/>
                <a:gd name="T84" fmla="*/ 28 w 95"/>
                <a:gd name="T85" fmla="*/ 4 h 101"/>
                <a:gd name="T86" fmla="*/ 15 w 95"/>
                <a:gd name="T87" fmla="*/ 26 h 101"/>
                <a:gd name="T88" fmla="*/ 4 w 95"/>
                <a:gd name="T89" fmla="*/ 33 h 101"/>
                <a:gd name="T90" fmla="*/ 6 w 95"/>
                <a:gd name="T91" fmla="*/ 65 h 101"/>
                <a:gd name="T92" fmla="*/ 14 w 95"/>
                <a:gd name="T93" fmla="*/ 87 h 101"/>
                <a:gd name="T94" fmla="*/ 31 w 95"/>
                <a:gd name="T95" fmla="*/ 98 h 101"/>
                <a:gd name="T96" fmla="*/ 65 w 95"/>
                <a:gd name="T97" fmla="*/ 96 h 101"/>
                <a:gd name="T98" fmla="*/ 82 w 95"/>
                <a:gd name="T99" fmla="*/ 78 h 101"/>
                <a:gd name="T100" fmla="*/ 84 w 95"/>
                <a:gd name="T101" fmla="*/ 70 h 101"/>
                <a:gd name="T102" fmla="*/ 93 w 95"/>
                <a:gd name="T103" fmla="*/ 61 h 101"/>
                <a:gd name="T104" fmla="*/ 86 w 95"/>
                <a:gd name="T105" fmla="*/ 36 h 101"/>
                <a:gd name="T106" fmla="*/ 90 w 95"/>
                <a:gd name="T107" fmla="*/ 25 h 101"/>
                <a:gd name="T108" fmla="*/ 82 w 95"/>
                <a:gd name="T109" fmla="*/ 13 h 101"/>
                <a:gd name="T110" fmla="*/ 64 w 95"/>
                <a:gd name="T111" fmla="*/ 1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 h="101">
                  <a:moveTo>
                    <a:pt x="45" y="98"/>
                  </a:moveTo>
                  <a:cubicBezTo>
                    <a:pt x="44" y="98"/>
                    <a:pt x="44" y="98"/>
                    <a:pt x="44" y="98"/>
                  </a:cubicBezTo>
                  <a:cubicBezTo>
                    <a:pt x="45" y="97"/>
                    <a:pt x="45" y="97"/>
                    <a:pt x="45" y="96"/>
                  </a:cubicBezTo>
                  <a:cubicBezTo>
                    <a:pt x="45" y="97"/>
                    <a:pt x="45" y="97"/>
                    <a:pt x="45" y="98"/>
                  </a:cubicBezTo>
                  <a:moveTo>
                    <a:pt x="43" y="98"/>
                  </a:moveTo>
                  <a:cubicBezTo>
                    <a:pt x="42" y="98"/>
                    <a:pt x="42" y="98"/>
                    <a:pt x="41" y="98"/>
                  </a:cubicBezTo>
                  <a:cubicBezTo>
                    <a:pt x="42" y="96"/>
                    <a:pt x="43" y="94"/>
                    <a:pt x="44" y="93"/>
                  </a:cubicBezTo>
                  <a:cubicBezTo>
                    <a:pt x="45" y="93"/>
                    <a:pt x="45" y="93"/>
                    <a:pt x="46" y="93"/>
                  </a:cubicBezTo>
                  <a:cubicBezTo>
                    <a:pt x="45" y="94"/>
                    <a:pt x="44" y="96"/>
                    <a:pt x="43" y="98"/>
                  </a:cubicBezTo>
                  <a:moveTo>
                    <a:pt x="40" y="97"/>
                  </a:moveTo>
                  <a:cubicBezTo>
                    <a:pt x="39" y="97"/>
                    <a:pt x="38" y="97"/>
                    <a:pt x="38" y="97"/>
                  </a:cubicBezTo>
                  <a:cubicBezTo>
                    <a:pt x="39" y="95"/>
                    <a:pt x="40" y="94"/>
                    <a:pt x="41" y="92"/>
                  </a:cubicBezTo>
                  <a:cubicBezTo>
                    <a:pt x="41" y="92"/>
                    <a:pt x="42" y="92"/>
                    <a:pt x="43" y="92"/>
                  </a:cubicBezTo>
                  <a:cubicBezTo>
                    <a:pt x="41" y="94"/>
                    <a:pt x="40" y="96"/>
                    <a:pt x="40" y="97"/>
                  </a:cubicBezTo>
                  <a:moveTo>
                    <a:pt x="36" y="97"/>
                  </a:moveTo>
                  <a:cubicBezTo>
                    <a:pt x="36" y="97"/>
                    <a:pt x="35" y="97"/>
                    <a:pt x="34" y="96"/>
                  </a:cubicBezTo>
                  <a:cubicBezTo>
                    <a:pt x="36" y="95"/>
                    <a:pt x="37" y="93"/>
                    <a:pt x="38" y="92"/>
                  </a:cubicBezTo>
                  <a:cubicBezTo>
                    <a:pt x="38" y="92"/>
                    <a:pt x="39" y="92"/>
                    <a:pt x="39" y="92"/>
                  </a:cubicBezTo>
                  <a:cubicBezTo>
                    <a:pt x="38" y="93"/>
                    <a:pt x="37" y="95"/>
                    <a:pt x="36" y="97"/>
                  </a:cubicBezTo>
                  <a:moveTo>
                    <a:pt x="34" y="94"/>
                  </a:moveTo>
                  <a:cubicBezTo>
                    <a:pt x="34" y="93"/>
                    <a:pt x="35" y="92"/>
                    <a:pt x="35" y="91"/>
                  </a:cubicBezTo>
                  <a:cubicBezTo>
                    <a:pt x="35" y="91"/>
                    <a:pt x="36" y="91"/>
                    <a:pt x="36" y="91"/>
                  </a:cubicBezTo>
                  <a:cubicBezTo>
                    <a:pt x="36" y="92"/>
                    <a:pt x="35" y="93"/>
                    <a:pt x="34" y="94"/>
                  </a:cubicBezTo>
                  <a:moveTo>
                    <a:pt x="65" y="91"/>
                  </a:moveTo>
                  <a:cubicBezTo>
                    <a:pt x="65" y="91"/>
                    <a:pt x="65" y="90"/>
                    <a:pt x="64" y="90"/>
                  </a:cubicBezTo>
                  <a:cubicBezTo>
                    <a:pt x="65" y="89"/>
                    <a:pt x="65" y="88"/>
                    <a:pt x="66" y="87"/>
                  </a:cubicBezTo>
                  <a:cubicBezTo>
                    <a:pt x="66" y="89"/>
                    <a:pt x="65" y="90"/>
                    <a:pt x="65" y="91"/>
                  </a:cubicBezTo>
                  <a:moveTo>
                    <a:pt x="68" y="92"/>
                  </a:moveTo>
                  <a:cubicBezTo>
                    <a:pt x="68" y="91"/>
                    <a:pt x="69" y="89"/>
                    <a:pt x="69" y="88"/>
                  </a:cubicBezTo>
                  <a:cubicBezTo>
                    <a:pt x="70" y="88"/>
                    <a:pt x="70" y="87"/>
                    <a:pt x="71" y="87"/>
                  </a:cubicBezTo>
                  <a:cubicBezTo>
                    <a:pt x="70" y="89"/>
                    <a:pt x="69" y="90"/>
                    <a:pt x="68" y="92"/>
                  </a:cubicBezTo>
                  <a:moveTo>
                    <a:pt x="51" y="86"/>
                  </a:moveTo>
                  <a:cubicBezTo>
                    <a:pt x="51" y="85"/>
                    <a:pt x="51" y="85"/>
                    <a:pt x="51" y="85"/>
                  </a:cubicBezTo>
                  <a:cubicBezTo>
                    <a:pt x="51" y="85"/>
                    <a:pt x="51" y="85"/>
                    <a:pt x="51" y="85"/>
                  </a:cubicBezTo>
                  <a:cubicBezTo>
                    <a:pt x="51" y="86"/>
                    <a:pt x="51" y="86"/>
                    <a:pt x="51" y="86"/>
                  </a:cubicBezTo>
                  <a:moveTo>
                    <a:pt x="50" y="90"/>
                  </a:moveTo>
                  <a:cubicBezTo>
                    <a:pt x="50" y="89"/>
                    <a:pt x="50" y="89"/>
                    <a:pt x="50" y="88"/>
                  </a:cubicBezTo>
                  <a:cubicBezTo>
                    <a:pt x="51" y="87"/>
                    <a:pt x="52" y="86"/>
                    <a:pt x="53" y="85"/>
                  </a:cubicBezTo>
                  <a:cubicBezTo>
                    <a:pt x="54" y="85"/>
                    <a:pt x="54" y="85"/>
                    <a:pt x="54" y="85"/>
                  </a:cubicBezTo>
                  <a:cubicBezTo>
                    <a:pt x="53" y="87"/>
                    <a:pt x="52" y="88"/>
                    <a:pt x="50" y="90"/>
                  </a:cubicBezTo>
                  <a:cubicBezTo>
                    <a:pt x="50" y="90"/>
                    <a:pt x="50" y="90"/>
                    <a:pt x="50" y="90"/>
                  </a:cubicBezTo>
                  <a:moveTo>
                    <a:pt x="70" y="91"/>
                  </a:moveTo>
                  <a:cubicBezTo>
                    <a:pt x="71" y="89"/>
                    <a:pt x="72" y="87"/>
                    <a:pt x="73" y="86"/>
                  </a:cubicBezTo>
                  <a:cubicBezTo>
                    <a:pt x="74" y="85"/>
                    <a:pt x="74" y="85"/>
                    <a:pt x="75" y="85"/>
                  </a:cubicBezTo>
                  <a:cubicBezTo>
                    <a:pt x="74" y="86"/>
                    <a:pt x="73" y="88"/>
                    <a:pt x="73" y="89"/>
                  </a:cubicBezTo>
                  <a:cubicBezTo>
                    <a:pt x="72" y="90"/>
                    <a:pt x="71" y="90"/>
                    <a:pt x="70" y="91"/>
                  </a:cubicBezTo>
                  <a:moveTo>
                    <a:pt x="52" y="90"/>
                  </a:moveTo>
                  <a:cubicBezTo>
                    <a:pt x="54" y="88"/>
                    <a:pt x="55" y="86"/>
                    <a:pt x="56" y="84"/>
                  </a:cubicBezTo>
                  <a:cubicBezTo>
                    <a:pt x="57" y="84"/>
                    <a:pt x="58" y="84"/>
                    <a:pt x="58" y="84"/>
                  </a:cubicBezTo>
                  <a:cubicBezTo>
                    <a:pt x="57" y="86"/>
                    <a:pt x="56" y="88"/>
                    <a:pt x="55" y="89"/>
                  </a:cubicBezTo>
                  <a:cubicBezTo>
                    <a:pt x="54" y="89"/>
                    <a:pt x="53" y="90"/>
                    <a:pt x="52" y="90"/>
                  </a:cubicBezTo>
                  <a:moveTo>
                    <a:pt x="63" y="89"/>
                  </a:moveTo>
                  <a:cubicBezTo>
                    <a:pt x="63" y="88"/>
                    <a:pt x="63" y="88"/>
                    <a:pt x="63" y="88"/>
                  </a:cubicBezTo>
                  <a:cubicBezTo>
                    <a:pt x="64" y="87"/>
                    <a:pt x="64" y="85"/>
                    <a:pt x="64" y="84"/>
                  </a:cubicBezTo>
                  <a:cubicBezTo>
                    <a:pt x="65" y="84"/>
                    <a:pt x="65" y="85"/>
                    <a:pt x="66" y="86"/>
                  </a:cubicBezTo>
                  <a:cubicBezTo>
                    <a:pt x="65" y="87"/>
                    <a:pt x="64" y="88"/>
                    <a:pt x="63" y="89"/>
                  </a:cubicBezTo>
                  <a:moveTo>
                    <a:pt x="32" y="88"/>
                  </a:moveTo>
                  <a:cubicBezTo>
                    <a:pt x="32" y="88"/>
                    <a:pt x="32" y="88"/>
                    <a:pt x="32" y="88"/>
                  </a:cubicBezTo>
                  <a:cubicBezTo>
                    <a:pt x="31" y="87"/>
                    <a:pt x="30" y="87"/>
                    <a:pt x="30" y="87"/>
                  </a:cubicBezTo>
                  <a:cubicBezTo>
                    <a:pt x="31" y="86"/>
                    <a:pt x="32" y="85"/>
                    <a:pt x="33" y="84"/>
                  </a:cubicBezTo>
                  <a:cubicBezTo>
                    <a:pt x="33" y="85"/>
                    <a:pt x="33" y="87"/>
                    <a:pt x="32" y="88"/>
                  </a:cubicBezTo>
                  <a:moveTo>
                    <a:pt x="57" y="89"/>
                  </a:moveTo>
                  <a:cubicBezTo>
                    <a:pt x="58" y="87"/>
                    <a:pt x="59" y="85"/>
                    <a:pt x="60" y="83"/>
                  </a:cubicBezTo>
                  <a:cubicBezTo>
                    <a:pt x="61" y="83"/>
                    <a:pt x="61" y="83"/>
                    <a:pt x="62" y="83"/>
                  </a:cubicBezTo>
                  <a:cubicBezTo>
                    <a:pt x="61" y="84"/>
                    <a:pt x="61" y="86"/>
                    <a:pt x="60" y="88"/>
                  </a:cubicBezTo>
                  <a:cubicBezTo>
                    <a:pt x="59" y="88"/>
                    <a:pt x="58" y="88"/>
                    <a:pt x="57" y="89"/>
                  </a:cubicBezTo>
                  <a:moveTo>
                    <a:pt x="75" y="87"/>
                  </a:moveTo>
                  <a:cubicBezTo>
                    <a:pt x="76" y="85"/>
                    <a:pt x="77" y="84"/>
                    <a:pt x="77" y="83"/>
                  </a:cubicBezTo>
                  <a:cubicBezTo>
                    <a:pt x="78" y="82"/>
                    <a:pt x="78" y="82"/>
                    <a:pt x="78" y="82"/>
                  </a:cubicBezTo>
                  <a:cubicBezTo>
                    <a:pt x="77" y="83"/>
                    <a:pt x="77" y="84"/>
                    <a:pt x="77" y="85"/>
                  </a:cubicBezTo>
                  <a:cubicBezTo>
                    <a:pt x="76" y="86"/>
                    <a:pt x="76" y="86"/>
                    <a:pt x="75" y="87"/>
                  </a:cubicBezTo>
                  <a:moveTo>
                    <a:pt x="28" y="86"/>
                  </a:moveTo>
                  <a:cubicBezTo>
                    <a:pt x="28" y="86"/>
                    <a:pt x="27" y="85"/>
                    <a:pt x="27" y="85"/>
                  </a:cubicBezTo>
                  <a:cubicBezTo>
                    <a:pt x="28" y="84"/>
                    <a:pt x="30" y="83"/>
                    <a:pt x="31" y="81"/>
                  </a:cubicBezTo>
                  <a:cubicBezTo>
                    <a:pt x="32" y="82"/>
                    <a:pt x="32" y="82"/>
                    <a:pt x="33" y="82"/>
                  </a:cubicBezTo>
                  <a:cubicBezTo>
                    <a:pt x="31" y="83"/>
                    <a:pt x="30" y="85"/>
                    <a:pt x="28" y="86"/>
                  </a:cubicBezTo>
                  <a:moveTo>
                    <a:pt x="26" y="84"/>
                  </a:moveTo>
                  <a:cubicBezTo>
                    <a:pt x="25" y="84"/>
                    <a:pt x="25" y="84"/>
                    <a:pt x="25" y="84"/>
                  </a:cubicBezTo>
                  <a:cubicBezTo>
                    <a:pt x="26" y="82"/>
                    <a:pt x="28" y="81"/>
                    <a:pt x="29" y="80"/>
                  </a:cubicBezTo>
                  <a:cubicBezTo>
                    <a:pt x="30" y="81"/>
                    <a:pt x="30" y="81"/>
                    <a:pt x="30" y="81"/>
                  </a:cubicBezTo>
                  <a:cubicBezTo>
                    <a:pt x="28" y="82"/>
                    <a:pt x="27" y="83"/>
                    <a:pt x="26" y="84"/>
                  </a:cubicBezTo>
                  <a:moveTo>
                    <a:pt x="13" y="83"/>
                  </a:moveTo>
                  <a:cubicBezTo>
                    <a:pt x="12" y="82"/>
                    <a:pt x="12" y="82"/>
                    <a:pt x="12" y="82"/>
                  </a:cubicBezTo>
                  <a:cubicBezTo>
                    <a:pt x="13" y="81"/>
                    <a:pt x="14" y="80"/>
                    <a:pt x="14" y="79"/>
                  </a:cubicBezTo>
                  <a:cubicBezTo>
                    <a:pt x="14" y="80"/>
                    <a:pt x="14" y="80"/>
                    <a:pt x="13" y="81"/>
                  </a:cubicBezTo>
                  <a:cubicBezTo>
                    <a:pt x="13" y="82"/>
                    <a:pt x="13" y="82"/>
                    <a:pt x="13" y="83"/>
                  </a:cubicBezTo>
                  <a:moveTo>
                    <a:pt x="24" y="83"/>
                  </a:moveTo>
                  <a:cubicBezTo>
                    <a:pt x="23" y="82"/>
                    <a:pt x="23" y="82"/>
                    <a:pt x="23" y="82"/>
                  </a:cubicBezTo>
                  <a:cubicBezTo>
                    <a:pt x="24" y="81"/>
                    <a:pt x="25" y="80"/>
                    <a:pt x="27" y="79"/>
                  </a:cubicBezTo>
                  <a:cubicBezTo>
                    <a:pt x="28" y="79"/>
                    <a:pt x="28" y="79"/>
                    <a:pt x="28" y="79"/>
                  </a:cubicBezTo>
                  <a:cubicBezTo>
                    <a:pt x="26" y="80"/>
                    <a:pt x="25" y="81"/>
                    <a:pt x="24" y="83"/>
                  </a:cubicBezTo>
                  <a:moveTo>
                    <a:pt x="22" y="81"/>
                  </a:moveTo>
                  <a:cubicBezTo>
                    <a:pt x="22" y="80"/>
                    <a:pt x="23" y="80"/>
                    <a:pt x="23" y="79"/>
                  </a:cubicBezTo>
                  <a:cubicBezTo>
                    <a:pt x="23" y="78"/>
                    <a:pt x="24" y="78"/>
                    <a:pt x="25" y="77"/>
                  </a:cubicBezTo>
                  <a:cubicBezTo>
                    <a:pt x="25" y="78"/>
                    <a:pt x="25" y="78"/>
                    <a:pt x="25" y="78"/>
                  </a:cubicBezTo>
                  <a:cubicBezTo>
                    <a:pt x="24" y="79"/>
                    <a:pt x="23" y="80"/>
                    <a:pt x="22" y="81"/>
                  </a:cubicBezTo>
                  <a:moveTo>
                    <a:pt x="16" y="83"/>
                  </a:moveTo>
                  <a:cubicBezTo>
                    <a:pt x="16" y="82"/>
                    <a:pt x="16" y="82"/>
                    <a:pt x="16" y="82"/>
                  </a:cubicBezTo>
                  <a:cubicBezTo>
                    <a:pt x="17" y="81"/>
                    <a:pt x="17" y="80"/>
                    <a:pt x="17" y="79"/>
                  </a:cubicBezTo>
                  <a:cubicBezTo>
                    <a:pt x="18" y="78"/>
                    <a:pt x="19" y="78"/>
                    <a:pt x="20" y="77"/>
                  </a:cubicBezTo>
                  <a:cubicBezTo>
                    <a:pt x="20" y="78"/>
                    <a:pt x="19" y="79"/>
                    <a:pt x="19" y="81"/>
                  </a:cubicBezTo>
                  <a:cubicBezTo>
                    <a:pt x="18" y="81"/>
                    <a:pt x="17" y="82"/>
                    <a:pt x="16" y="83"/>
                  </a:cubicBezTo>
                  <a:moveTo>
                    <a:pt x="11" y="80"/>
                  </a:moveTo>
                  <a:cubicBezTo>
                    <a:pt x="11" y="80"/>
                    <a:pt x="11" y="80"/>
                    <a:pt x="11" y="80"/>
                  </a:cubicBezTo>
                  <a:cubicBezTo>
                    <a:pt x="11" y="79"/>
                    <a:pt x="12" y="78"/>
                    <a:pt x="13" y="77"/>
                  </a:cubicBezTo>
                  <a:cubicBezTo>
                    <a:pt x="14" y="77"/>
                    <a:pt x="14" y="77"/>
                    <a:pt x="14" y="77"/>
                  </a:cubicBezTo>
                  <a:cubicBezTo>
                    <a:pt x="13" y="78"/>
                    <a:pt x="12" y="79"/>
                    <a:pt x="11" y="80"/>
                  </a:cubicBezTo>
                  <a:moveTo>
                    <a:pt x="23" y="76"/>
                  </a:moveTo>
                  <a:cubicBezTo>
                    <a:pt x="23" y="76"/>
                    <a:pt x="23" y="76"/>
                    <a:pt x="23" y="76"/>
                  </a:cubicBezTo>
                  <a:cubicBezTo>
                    <a:pt x="23" y="76"/>
                    <a:pt x="23" y="76"/>
                    <a:pt x="23" y="76"/>
                  </a:cubicBezTo>
                  <a:cubicBezTo>
                    <a:pt x="23" y="76"/>
                    <a:pt x="23" y="76"/>
                    <a:pt x="23" y="76"/>
                  </a:cubicBezTo>
                  <a:moveTo>
                    <a:pt x="10" y="78"/>
                  </a:moveTo>
                  <a:cubicBezTo>
                    <a:pt x="9" y="77"/>
                    <a:pt x="9" y="77"/>
                    <a:pt x="9" y="77"/>
                  </a:cubicBezTo>
                  <a:cubicBezTo>
                    <a:pt x="10" y="77"/>
                    <a:pt x="11" y="76"/>
                    <a:pt x="12" y="75"/>
                  </a:cubicBezTo>
                  <a:cubicBezTo>
                    <a:pt x="12" y="75"/>
                    <a:pt x="12" y="75"/>
                    <a:pt x="12" y="75"/>
                  </a:cubicBezTo>
                  <a:cubicBezTo>
                    <a:pt x="11" y="76"/>
                    <a:pt x="11" y="77"/>
                    <a:pt x="10" y="78"/>
                  </a:cubicBezTo>
                  <a:moveTo>
                    <a:pt x="8" y="76"/>
                  </a:moveTo>
                  <a:cubicBezTo>
                    <a:pt x="8" y="76"/>
                    <a:pt x="8" y="76"/>
                    <a:pt x="8" y="76"/>
                  </a:cubicBezTo>
                  <a:cubicBezTo>
                    <a:pt x="9" y="75"/>
                    <a:pt x="10" y="74"/>
                    <a:pt x="10" y="73"/>
                  </a:cubicBezTo>
                  <a:cubicBezTo>
                    <a:pt x="11" y="74"/>
                    <a:pt x="11" y="74"/>
                    <a:pt x="11" y="74"/>
                  </a:cubicBezTo>
                  <a:cubicBezTo>
                    <a:pt x="10" y="74"/>
                    <a:pt x="9" y="75"/>
                    <a:pt x="8" y="76"/>
                  </a:cubicBezTo>
                  <a:moveTo>
                    <a:pt x="7" y="74"/>
                  </a:moveTo>
                  <a:cubicBezTo>
                    <a:pt x="7" y="74"/>
                    <a:pt x="7" y="74"/>
                    <a:pt x="7" y="74"/>
                  </a:cubicBezTo>
                  <a:cubicBezTo>
                    <a:pt x="8" y="72"/>
                    <a:pt x="8" y="71"/>
                    <a:pt x="8" y="70"/>
                  </a:cubicBezTo>
                  <a:cubicBezTo>
                    <a:pt x="9" y="71"/>
                    <a:pt x="9" y="71"/>
                    <a:pt x="10" y="72"/>
                  </a:cubicBezTo>
                  <a:cubicBezTo>
                    <a:pt x="9" y="73"/>
                    <a:pt x="8" y="73"/>
                    <a:pt x="7" y="74"/>
                  </a:cubicBezTo>
                  <a:moveTo>
                    <a:pt x="78" y="72"/>
                  </a:moveTo>
                  <a:cubicBezTo>
                    <a:pt x="78" y="72"/>
                    <a:pt x="78" y="72"/>
                    <a:pt x="78" y="72"/>
                  </a:cubicBezTo>
                  <a:cubicBezTo>
                    <a:pt x="79" y="71"/>
                    <a:pt x="80" y="69"/>
                    <a:pt x="81" y="68"/>
                  </a:cubicBezTo>
                  <a:cubicBezTo>
                    <a:pt x="81" y="68"/>
                    <a:pt x="81" y="68"/>
                    <a:pt x="81" y="68"/>
                  </a:cubicBezTo>
                  <a:cubicBezTo>
                    <a:pt x="81" y="69"/>
                    <a:pt x="81" y="69"/>
                    <a:pt x="81" y="69"/>
                  </a:cubicBezTo>
                  <a:cubicBezTo>
                    <a:pt x="80" y="69"/>
                    <a:pt x="80" y="69"/>
                    <a:pt x="80" y="69"/>
                  </a:cubicBezTo>
                  <a:cubicBezTo>
                    <a:pt x="79" y="70"/>
                    <a:pt x="79" y="71"/>
                    <a:pt x="78" y="72"/>
                  </a:cubicBezTo>
                  <a:moveTo>
                    <a:pt x="88" y="67"/>
                  </a:moveTo>
                  <a:cubicBezTo>
                    <a:pt x="87" y="67"/>
                    <a:pt x="87" y="67"/>
                    <a:pt x="86" y="67"/>
                  </a:cubicBezTo>
                  <a:cubicBezTo>
                    <a:pt x="87" y="65"/>
                    <a:pt x="88" y="64"/>
                    <a:pt x="89" y="62"/>
                  </a:cubicBezTo>
                  <a:cubicBezTo>
                    <a:pt x="89" y="62"/>
                    <a:pt x="89" y="62"/>
                    <a:pt x="89" y="62"/>
                  </a:cubicBezTo>
                  <a:cubicBezTo>
                    <a:pt x="89" y="64"/>
                    <a:pt x="88" y="65"/>
                    <a:pt x="88" y="67"/>
                  </a:cubicBezTo>
                  <a:moveTo>
                    <a:pt x="84" y="67"/>
                  </a:moveTo>
                  <a:cubicBezTo>
                    <a:pt x="84" y="66"/>
                    <a:pt x="84" y="66"/>
                    <a:pt x="84" y="65"/>
                  </a:cubicBezTo>
                  <a:cubicBezTo>
                    <a:pt x="85" y="64"/>
                    <a:pt x="86" y="63"/>
                    <a:pt x="87" y="62"/>
                  </a:cubicBezTo>
                  <a:cubicBezTo>
                    <a:pt x="87" y="62"/>
                    <a:pt x="87" y="62"/>
                    <a:pt x="87" y="62"/>
                  </a:cubicBezTo>
                  <a:cubicBezTo>
                    <a:pt x="88" y="62"/>
                    <a:pt x="88" y="62"/>
                    <a:pt x="88" y="62"/>
                  </a:cubicBezTo>
                  <a:cubicBezTo>
                    <a:pt x="87" y="63"/>
                    <a:pt x="86" y="65"/>
                    <a:pt x="85" y="67"/>
                  </a:cubicBezTo>
                  <a:cubicBezTo>
                    <a:pt x="84" y="67"/>
                    <a:pt x="84" y="67"/>
                    <a:pt x="84" y="67"/>
                  </a:cubicBezTo>
                  <a:moveTo>
                    <a:pt x="12" y="61"/>
                  </a:moveTo>
                  <a:cubicBezTo>
                    <a:pt x="12" y="61"/>
                    <a:pt x="12" y="61"/>
                    <a:pt x="12" y="61"/>
                  </a:cubicBezTo>
                  <a:cubicBezTo>
                    <a:pt x="12" y="61"/>
                    <a:pt x="12" y="61"/>
                    <a:pt x="12" y="61"/>
                  </a:cubicBezTo>
                  <a:cubicBezTo>
                    <a:pt x="12" y="61"/>
                    <a:pt x="12" y="61"/>
                    <a:pt x="12" y="61"/>
                  </a:cubicBezTo>
                  <a:moveTo>
                    <a:pt x="11" y="61"/>
                  </a:moveTo>
                  <a:cubicBezTo>
                    <a:pt x="10" y="60"/>
                    <a:pt x="10" y="59"/>
                    <a:pt x="10" y="59"/>
                  </a:cubicBezTo>
                  <a:cubicBezTo>
                    <a:pt x="11" y="58"/>
                    <a:pt x="11" y="58"/>
                    <a:pt x="11" y="57"/>
                  </a:cubicBezTo>
                  <a:cubicBezTo>
                    <a:pt x="11" y="58"/>
                    <a:pt x="11" y="58"/>
                    <a:pt x="11" y="59"/>
                  </a:cubicBezTo>
                  <a:cubicBezTo>
                    <a:pt x="11" y="59"/>
                    <a:pt x="11" y="60"/>
                    <a:pt x="11" y="61"/>
                  </a:cubicBezTo>
                  <a:moveTo>
                    <a:pt x="10" y="56"/>
                  </a:moveTo>
                  <a:cubicBezTo>
                    <a:pt x="10" y="56"/>
                    <a:pt x="10" y="56"/>
                    <a:pt x="10" y="56"/>
                  </a:cubicBezTo>
                  <a:cubicBezTo>
                    <a:pt x="10" y="56"/>
                    <a:pt x="10" y="56"/>
                    <a:pt x="10" y="56"/>
                  </a:cubicBezTo>
                  <a:cubicBezTo>
                    <a:pt x="10" y="55"/>
                    <a:pt x="10" y="55"/>
                    <a:pt x="10" y="55"/>
                  </a:cubicBezTo>
                  <a:cubicBezTo>
                    <a:pt x="10" y="55"/>
                    <a:pt x="10" y="55"/>
                    <a:pt x="10" y="55"/>
                  </a:cubicBezTo>
                  <a:cubicBezTo>
                    <a:pt x="10" y="56"/>
                    <a:pt x="10" y="56"/>
                    <a:pt x="10" y="56"/>
                  </a:cubicBezTo>
                  <a:moveTo>
                    <a:pt x="7" y="54"/>
                  </a:moveTo>
                  <a:cubicBezTo>
                    <a:pt x="6" y="53"/>
                    <a:pt x="6" y="53"/>
                    <a:pt x="6" y="53"/>
                  </a:cubicBezTo>
                  <a:cubicBezTo>
                    <a:pt x="7" y="52"/>
                    <a:pt x="7" y="51"/>
                    <a:pt x="8" y="50"/>
                  </a:cubicBezTo>
                  <a:cubicBezTo>
                    <a:pt x="8" y="50"/>
                    <a:pt x="8" y="51"/>
                    <a:pt x="8" y="52"/>
                  </a:cubicBezTo>
                  <a:cubicBezTo>
                    <a:pt x="8" y="52"/>
                    <a:pt x="7" y="53"/>
                    <a:pt x="7" y="54"/>
                  </a:cubicBezTo>
                  <a:moveTo>
                    <a:pt x="4" y="53"/>
                  </a:moveTo>
                  <a:cubicBezTo>
                    <a:pt x="4" y="53"/>
                    <a:pt x="3" y="53"/>
                    <a:pt x="3" y="53"/>
                  </a:cubicBezTo>
                  <a:cubicBezTo>
                    <a:pt x="3" y="52"/>
                    <a:pt x="3" y="52"/>
                    <a:pt x="3" y="52"/>
                  </a:cubicBezTo>
                  <a:cubicBezTo>
                    <a:pt x="4" y="51"/>
                    <a:pt x="5" y="49"/>
                    <a:pt x="6" y="48"/>
                  </a:cubicBezTo>
                  <a:cubicBezTo>
                    <a:pt x="6" y="48"/>
                    <a:pt x="7" y="48"/>
                    <a:pt x="8" y="48"/>
                  </a:cubicBezTo>
                  <a:cubicBezTo>
                    <a:pt x="6" y="50"/>
                    <a:pt x="5" y="51"/>
                    <a:pt x="4" y="53"/>
                  </a:cubicBezTo>
                  <a:moveTo>
                    <a:pt x="3" y="49"/>
                  </a:moveTo>
                  <a:cubicBezTo>
                    <a:pt x="3" y="49"/>
                    <a:pt x="3" y="48"/>
                    <a:pt x="3" y="47"/>
                  </a:cubicBezTo>
                  <a:cubicBezTo>
                    <a:pt x="4" y="47"/>
                    <a:pt x="4" y="47"/>
                    <a:pt x="4" y="47"/>
                  </a:cubicBezTo>
                  <a:cubicBezTo>
                    <a:pt x="4" y="48"/>
                    <a:pt x="3" y="49"/>
                    <a:pt x="3" y="49"/>
                  </a:cubicBezTo>
                  <a:moveTo>
                    <a:pt x="85" y="33"/>
                  </a:moveTo>
                  <a:cubicBezTo>
                    <a:pt x="85" y="33"/>
                    <a:pt x="85" y="32"/>
                    <a:pt x="85" y="31"/>
                  </a:cubicBezTo>
                  <a:cubicBezTo>
                    <a:pt x="85" y="31"/>
                    <a:pt x="86" y="30"/>
                    <a:pt x="87" y="30"/>
                  </a:cubicBezTo>
                  <a:cubicBezTo>
                    <a:pt x="87" y="31"/>
                    <a:pt x="86" y="32"/>
                    <a:pt x="86" y="33"/>
                  </a:cubicBezTo>
                  <a:cubicBezTo>
                    <a:pt x="85" y="33"/>
                    <a:pt x="85" y="33"/>
                    <a:pt x="85" y="33"/>
                  </a:cubicBezTo>
                  <a:moveTo>
                    <a:pt x="17" y="23"/>
                  </a:moveTo>
                  <a:cubicBezTo>
                    <a:pt x="16" y="23"/>
                    <a:pt x="16" y="23"/>
                    <a:pt x="16" y="23"/>
                  </a:cubicBezTo>
                  <a:cubicBezTo>
                    <a:pt x="17" y="22"/>
                    <a:pt x="18" y="21"/>
                    <a:pt x="19" y="20"/>
                  </a:cubicBezTo>
                  <a:cubicBezTo>
                    <a:pt x="18" y="21"/>
                    <a:pt x="18" y="22"/>
                    <a:pt x="17" y="23"/>
                  </a:cubicBezTo>
                  <a:moveTo>
                    <a:pt x="17" y="21"/>
                  </a:moveTo>
                  <a:cubicBezTo>
                    <a:pt x="17" y="20"/>
                    <a:pt x="17" y="20"/>
                    <a:pt x="17" y="20"/>
                  </a:cubicBezTo>
                  <a:cubicBezTo>
                    <a:pt x="17" y="19"/>
                    <a:pt x="18" y="19"/>
                    <a:pt x="18" y="19"/>
                  </a:cubicBezTo>
                  <a:cubicBezTo>
                    <a:pt x="18" y="19"/>
                    <a:pt x="18" y="19"/>
                    <a:pt x="18" y="19"/>
                  </a:cubicBezTo>
                  <a:cubicBezTo>
                    <a:pt x="18" y="20"/>
                    <a:pt x="17" y="20"/>
                    <a:pt x="17" y="21"/>
                  </a:cubicBezTo>
                  <a:moveTo>
                    <a:pt x="33" y="13"/>
                  </a:moveTo>
                  <a:cubicBezTo>
                    <a:pt x="33" y="13"/>
                    <a:pt x="34" y="13"/>
                    <a:pt x="34" y="13"/>
                  </a:cubicBezTo>
                  <a:cubicBezTo>
                    <a:pt x="38" y="11"/>
                    <a:pt x="43" y="10"/>
                    <a:pt x="47" y="10"/>
                  </a:cubicBezTo>
                  <a:cubicBezTo>
                    <a:pt x="48" y="10"/>
                    <a:pt x="49" y="9"/>
                    <a:pt x="49" y="9"/>
                  </a:cubicBezTo>
                  <a:cubicBezTo>
                    <a:pt x="49" y="7"/>
                    <a:pt x="49" y="5"/>
                    <a:pt x="50" y="3"/>
                  </a:cubicBezTo>
                  <a:cubicBezTo>
                    <a:pt x="54" y="3"/>
                    <a:pt x="58" y="3"/>
                    <a:pt x="62" y="5"/>
                  </a:cubicBezTo>
                  <a:cubicBezTo>
                    <a:pt x="61" y="7"/>
                    <a:pt x="61" y="9"/>
                    <a:pt x="60" y="11"/>
                  </a:cubicBezTo>
                  <a:cubicBezTo>
                    <a:pt x="60" y="11"/>
                    <a:pt x="61" y="12"/>
                    <a:pt x="61" y="12"/>
                  </a:cubicBezTo>
                  <a:cubicBezTo>
                    <a:pt x="66" y="14"/>
                    <a:pt x="70" y="17"/>
                    <a:pt x="73" y="20"/>
                  </a:cubicBezTo>
                  <a:cubicBezTo>
                    <a:pt x="73" y="20"/>
                    <a:pt x="74" y="20"/>
                    <a:pt x="74" y="20"/>
                  </a:cubicBezTo>
                  <a:cubicBezTo>
                    <a:pt x="74" y="20"/>
                    <a:pt x="75" y="20"/>
                    <a:pt x="75" y="20"/>
                  </a:cubicBezTo>
                  <a:cubicBezTo>
                    <a:pt x="77" y="19"/>
                    <a:pt x="79" y="17"/>
                    <a:pt x="80" y="16"/>
                  </a:cubicBezTo>
                  <a:cubicBezTo>
                    <a:pt x="81" y="16"/>
                    <a:pt x="81" y="17"/>
                    <a:pt x="81" y="17"/>
                  </a:cubicBezTo>
                  <a:cubicBezTo>
                    <a:pt x="82" y="18"/>
                    <a:pt x="83" y="20"/>
                    <a:pt x="84" y="21"/>
                  </a:cubicBezTo>
                  <a:cubicBezTo>
                    <a:pt x="85" y="22"/>
                    <a:pt x="86" y="23"/>
                    <a:pt x="86" y="24"/>
                  </a:cubicBezTo>
                  <a:cubicBezTo>
                    <a:pt x="86" y="24"/>
                    <a:pt x="87" y="25"/>
                    <a:pt x="87" y="26"/>
                  </a:cubicBezTo>
                  <a:cubicBezTo>
                    <a:pt x="87" y="26"/>
                    <a:pt x="87" y="26"/>
                    <a:pt x="87" y="26"/>
                  </a:cubicBezTo>
                  <a:cubicBezTo>
                    <a:pt x="85" y="27"/>
                    <a:pt x="84" y="28"/>
                    <a:pt x="82" y="30"/>
                  </a:cubicBezTo>
                  <a:cubicBezTo>
                    <a:pt x="81" y="30"/>
                    <a:pt x="81" y="31"/>
                    <a:pt x="81" y="31"/>
                  </a:cubicBezTo>
                  <a:cubicBezTo>
                    <a:pt x="83" y="36"/>
                    <a:pt x="84" y="40"/>
                    <a:pt x="85" y="45"/>
                  </a:cubicBezTo>
                  <a:cubicBezTo>
                    <a:pt x="85" y="46"/>
                    <a:pt x="85" y="46"/>
                    <a:pt x="86" y="46"/>
                  </a:cubicBezTo>
                  <a:cubicBezTo>
                    <a:pt x="88" y="47"/>
                    <a:pt x="90" y="47"/>
                    <a:pt x="92" y="47"/>
                  </a:cubicBezTo>
                  <a:cubicBezTo>
                    <a:pt x="92" y="51"/>
                    <a:pt x="91" y="55"/>
                    <a:pt x="90" y="59"/>
                  </a:cubicBezTo>
                  <a:cubicBezTo>
                    <a:pt x="89" y="59"/>
                    <a:pt x="88" y="59"/>
                    <a:pt x="87" y="59"/>
                  </a:cubicBezTo>
                  <a:cubicBezTo>
                    <a:pt x="87" y="59"/>
                    <a:pt x="87" y="59"/>
                    <a:pt x="87" y="59"/>
                  </a:cubicBezTo>
                  <a:cubicBezTo>
                    <a:pt x="85" y="59"/>
                    <a:pt x="84" y="59"/>
                    <a:pt x="83" y="60"/>
                  </a:cubicBezTo>
                  <a:cubicBezTo>
                    <a:pt x="81" y="61"/>
                    <a:pt x="80" y="63"/>
                    <a:pt x="79" y="65"/>
                  </a:cubicBezTo>
                  <a:cubicBezTo>
                    <a:pt x="78" y="67"/>
                    <a:pt x="77" y="69"/>
                    <a:pt x="75" y="71"/>
                  </a:cubicBezTo>
                  <a:cubicBezTo>
                    <a:pt x="74" y="71"/>
                    <a:pt x="74" y="72"/>
                    <a:pt x="75" y="73"/>
                  </a:cubicBezTo>
                  <a:cubicBezTo>
                    <a:pt x="76" y="74"/>
                    <a:pt x="77" y="76"/>
                    <a:pt x="78" y="78"/>
                  </a:cubicBezTo>
                  <a:cubicBezTo>
                    <a:pt x="75" y="81"/>
                    <a:pt x="72" y="83"/>
                    <a:pt x="69" y="85"/>
                  </a:cubicBezTo>
                  <a:cubicBezTo>
                    <a:pt x="67" y="83"/>
                    <a:pt x="66" y="81"/>
                    <a:pt x="65" y="80"/>
                  </a:cubicBezTo>
                  <a:cubicBezTo>
                    <a:pt x="65" y="79"/>
                    <a:pt x="64" y="79"/>
                    <a:pt x="64" y="79"/>
                  </a:cubicBezTo>
                  <a:cubicBezTo>
                    <a:pt x="64" y="79"/>
                    <a:pt x="63" y="79"/>
                    <a:pt x="63" y="79"/>
                  </a:cubicBezTo>
                  <a:cubicBezTo>
                    <a:pt x="59" y="81"/>
                    <a:pt x="54" y="82"/>
                    <a:pt x="50" y="82"/>
                  </a:cubicBezTo>
                  <a:cubicBezTo>
                    <a:pt x="49" y="82"/>
                    <a:pt x="48" y="83"/>
                    <a:pt x="48" y="84"/>
                  </a:cubicBezTo>
                  <a:cubicBezTo>
                    <a:pt x="48" y="86"/>
                    <a:pt x="47" y="88"/>
                    <a:pt x="47" y="90"/>
                  </a:cubicBezTo>
                  <a:cubicBezTo>
                    <a:pt x="43" y="90"/>
                    <a:pt x="39" y="89"/>
                    <a:pt x="35" y="88"/>
                  </a:cubicBezTo>
                  <a:cubicBezTo>
                    <a:pt x="36" y="86"/>
                    <a:pt x="36" y="84"/>
                    <a:pt x="36" y="82"/>
                  </a:cubicBezTo>
                  <a:cubicBezTo>
                    <a:pt x="36" y="81"/>
                    <a:pt x="36" y="80"/>
                    <a:pt x="35" y="80"/>
                  </a:cubicBezTo>
                  <a:cubicBezTo>
                    <a:pt x="31" y="78"/>
                    <a:pt x="27" y="76"/>
                    <a:pt x="24" y="72"/>
                  </a:cubicBezTo>
                  <a:cubicBezTo>
                    <a:pt x="23" y="72"/>
                    <a:pt x="23" y="72"/>
                    <a:pt x="23" y="72"/>
                  </a:cubicBezTo>
                  <a:cubicBezTo>
                    <a:pt x="22" y="72"/>
                    <a:pt x="22" y="72"/>
                    <a:pt x="22" y="72"/>
                  </a:cubicBezTo>
                  <a:cubicBezTo>
                    <a:pt x="20" y="74"/>
                    <a:pt x="18" y="75"/>
                    <a:pt x="17" y="76"/>
                  </a:cubicBezTo>
                  <a:cubicBezTo>
                    <a:pt x="14" y="73"/>
                    <a:pt x="11" y="70"/>
                    <a:pt x="10" y="66"/>
                  </a:cubicBezTo>
                  <a:cubicBezTo>
                    <a:pt x="11" y="65"/>
                    <a:pt x="13" y="64"/>
                    <a:pt x="15" y="63"/>
                  </a:cubicBezTo>
                  <a:cubicBezTo>
                    <a:pt x="15" y="62"/>
                    <a:pt x="16" y="61"/>
                    <a:pt x="15" y="61"/>
                  </a:cubicBezTo>
                  <a:cubicBezTo>
                    <a:pt x="13" y="56"/>
                    <a:pt x="12" y="52"/>
                    <a:pt x="12" y="47"/>
                  </a:cubicBezTo>
                  <a:cubicBezTo>
                    <a:pt x="12" y="46"/>
                    <a:pt x="12" y="46"/>
                    <a:pt x="11" y="46"/>
                  </a:cubicBezTo>
                  <a:cubicBezTo>
                    <a:pt x="9" y="45"/>
                    <a:pt x="7" y="45"/>
                    <a:pt x="5" y="45"/>
                  </a:cubicBezTo>
                  <a:cubicBezTo>
                    <a:pt x="5" y="41"/>
                    <a:pt x="6" y="37"/>
                    <a:pt x="7" y="33"/>
                  </a:cubicBezTo>
                  <a:cubicBezTo>
                    <a:pt x="9" y="33"/>
                    <a:pt x="11" y="34"/>
                    <a:pt x="13" y="34"/>
                  </a:cubicBezTo>
                  <a:cubicBezTo>
                    <a:pt x="13" y="34"/>
                    <a:pt x="13" y="34"/>
                    <a:pt x="13" y="34"/>
                  </a:cubicBezTo>
                  <a:cubicBezTo>
                    <a:pt x="14" y="34"/>
                    <a:pt x="14" y="34"/>
                    <a:pt x="15" y="33"/>
                  </a:cubicBezTo>
                  <a:cubicBezTo>
                    <a:pt x="16" y="31"/>
                    <a:pt x="17" y="29"/>
                    <a:pt x="18" y="27"/>
                  </a:cubicBezTo>
                  <a:cubicBezTo>
                    <a:pt x="18" y="26"/>
                    <a:pt x="18" y="26"/>
                    <a:pt x="18" y="26"/>
                  </a:cubicBezTo>
                  <a:cubicBezTo>
                    <a:pt x="19" y="24"/>
                    <a:pt x="21" y="23"/>
                    <a:pt x="22" y="21"/>
                  </a:cubicBezTo>
                  <a:cubicBezTo>
                    <a:pt x="23" y="21"/>
                    <a:pt x="23" y="20"/>
                    <a:pt x="22" y="19"/>
                  </a:cubicBezTo>
                  <a:cubicBezTo>
                    <a:pt x="21" y="18"/>
                    <a:pt x="20" y="16"/>
                    <a:pt x="19" y="14"/>
                  </a:cubicBezTo>
                  <a:cubicBezTo>
                    <a:pt x="22" y="12"/>
                    <a:pt x="25" y="9"/>
                    <a:pt x="28" y="7"/>
                  </a:cubicBezTo>
                  <a:cubicBezTo>
                    <a:pt x="30" y="9"/>
                    <a:pt x="31" y="11"/>
                    <a:pt x="32" y="13"/>
                  </a:cubicBezTo>
                  <a:cubicBezTo>
                    <a:pt x="32" y="13"/>
                    <a:pt x="33" y="13"/>
                    <a:pt x="33" y="13"/>
                  </a:cubicBezTo>
                  <a:moveTo>
                    <a:pt x="49" y="0"/>
                  </a:moveTo>
                  <a:cubicBezTo>
                    <a:pt x="48" y="0"/>
                    <a:pt x="47" y="0"/>
                    <a:pt x="47" y="1"/>
                  </a:cubicBezTo>
                  <a:cubicBezTo>
                    <a:pt x="47" y="3"/>
                    <a:pt x="46" y="5"/>
                    <a:pt x="46" y="7"/>
                  </a:cubicBezTo>
                  <a:cubicBezTo>
                    <a:pt x="42" y="7"/>
                    <a:pt x="38" y="8"/>
                    <a:pt x="34" y="10"/>
                  </a:cubicBezTo>
                  <a:cubicBezTo>
                    <a:pt x="33" y="8"/>
                    <a:pt x="31" y="6"/>
                    <a:pt x="30" y="5"/>
                  </a:cubicBezTo>
                  <a:cubicBezTo>
                    <a:pt x="30" y="4"/>
                    <a:pt x="29" y="4"/>
                    <a:pt x="29" y="4"/>
                  </a:cubicBezTo>
                  <a:cubicBezTo>
                    <a:pt x="29" y="4"/>
                    <a:pt x="28" y="4"/>
                    <a:pt x="28" y="4"/>
                  </a:cubicBezTo>
                  <a:cubicBezTo>
                    <a:pt x="24" y="6"/>
                    <a:pt x="19" y="9"/>
                    <a:pt x="16" y="13"/>
                  </a:cubicBezTo>
                  <a:cubicBezTo>
                    <a:pt x="15" y="13"/>
                    <a:pt x="15" y="14"/>
                    <a:pt x="15" y="14"/>
                  </a:cubicBezTo>
                  <a:cubicBezTo>
                    <a:pt x="15" y="14"/>
                    <a:pt x="15" y="14"/>
                    <a:pt x="15" y="14"/>
                  </a:cubicBezTo>
                  <a:cubicBezTo>
                    <a:pt x="15" y="17"/>
                    <a:pt x="14" y="19"/>
                    <a:pt x="13" y="22"/>
                  </a:cubicBezTo>
                  <a:cubicBezTo>
                    <a:pt x="13" y="22"/>
                    <a:pt x="13" y="23"/>
                    <a:pt x="13" y="23"/>
                  </a:cubicBezTo>
                  <a:cubicBezTo>
                    <a:pt x="14" y="24"/>
                    <a:pt x="14" y="25"/>
                    <a:pt x="15" y="26"/>
                  </a:cubicBezTo>
                  <a:cubicBezTo>
                    <a:pt x="14" y="27"/>
                    <a:pt x="13" y="29"/>
                    <a:pt x="12" y="31"/>
                  </a:cubicBezTo>
                  <a:cubicBezTo>
                    <a:pt x="10" y="30"/>
                    <a:pt x="8" y="30"/>
                    <a:pt x="6" y="30"/>
                  </a:cubicBezTo>
                  <a:cubicBezTo>
                    <a:pt x="6" y="30"/>
                    <a:pt x="6" y="30"/>
                    <a:pt x="6" y="30"/>
                  </a:cubicBezTo>
                  <a:cubicBezTo>
                    <a:pt x="5" y="30"/>
                    <a:pt x="5" y="30"/>
                    <a:pt x="4" y="31"/>
                  </a:cubicBezTo>
                  <a:cubicBezTo>
                    <a:pt x="4" y="31"/>
                    <a:pt x="4" y="31"/>
                    <a:pt x="4" y="32"/>
                  </a:cubicBezTo>
                  <a:cubicBezTo>
                    <a:pt x="4" y="33"/>
                    <a:pt x="4" y="33"/>
                    <a:pt x="4" y="33"/>
                  </a:cubicBezTo>
                  <a:cubicBezTo>
                    <a:pt x="2" y="38"/>
                    <a:pt x="0" y="49"/>
                    <a:pt x="0" y="54"/>
                  </a:cubicBezTo>
                  <a:cubicBezTo>
                    <a:pt x="0" y="55"/>
                    <a:pt x="0" y="55"/>
                    <a:pt x="1" y="55"/>
                  </a:cubicBezTo>
                  <a:cubicBezTo>
                    <a:pt x="3" y="56"/>
                    <a:pt x="5" y="56"/>
                    <a:pt x="7" y="57"/>
                  </a:cubicBezTo>
                  <a:cubicBezTo>
                    <a:pt x="7" y="59"/>
                    <a:pt x="8" y="61"/>
                    <a:pt x="8" y="64"/>
                  </a:cubicBezTo>
                  <a:cubicBezTo>
                    <a:pt x="7" y="64"/>
                    <a:pt x="7" y="64"/>
                    <a:pt x="7" y="64"/>
                  </a:cubicBezTo>
                  <a:cubicBezTo>
                    <a:pt x="7" y="65"/>
                    <a:pt x="6" y="65"/>
                    <a:pt x="6" y="65"/>
                  </a:cubicBezTo>
                  <a:cubicBezTo>
                    <a:pt x="6" y="68"/>
                    <a:pt x="5" y="71"/>
                    <a:pt x="4" y="73"/>
                  </a:cubicBezTo>
                  <a:cubicBezTo>
                    <a:pt x="4" y="73"/>
                    <a:pt x="4" y="73"/>
                    <a:pt x="4" y="73"/>
                  </a:cubicBezTo>
                  <a:cubicBezTo>
                    <a:pt x="4" y="74"/>
                    <a:pt x="4" y="74"/>
                    <a:pt x="4" y="74"/>
                  </a:cubicBezTo>
                  <a:cubicBezTo>
                    <a:pt x="4" y="75"/>
                    <a:pt x="4" y="75"/>
                    <a:pt x="5" y="76"/>
                  </a:cubicBezTo>
                  <a:cubicBezTo>
                    <a:pt x="7" y="80"/>
                    <a:pt x="9" y="83"/>
                    <a:pt x="12" y="86"/>
                  </a:cubicBezTo>
                  <a:cubicBezTo>
                    <a:pt x="13" y="87"/>
                    <a:pt x="13" y="87"/>
                    <a:pt x="14" y="87"/>
                  </a:cubicBezTo>
                  <a:cubicBezTo>
                    <a:pt x="14" y="87"/>
                    <a:pt x="14" y="87"/>
                    <a:pt x="14" y="87"/>
                  </a:cubicBezTo>
                  <a:cubicBezTo>
                    <a:pt x="14" y="87"/>
                    <a:pt x="15" y="87"/>
                    <a:pt x="15" y="87"/>
                  </a:cubicBezTo>
                  <a:cubicBezTo>
                    <a:pt x="17" y="86"/>
                    <a:pt x="18" y="85"/>
                    <a:pt x="20" y="84"/>
                  </a:cubicBezTo>
                  <a:cubicBezTo>
                    <a:pt x="23" y="86"/>
                    <a:pt x="26" y="88"/>
                    <a:pt x="30" y="90"/>
                  </a:cubicBezTo>
                  <a:cubicBezTo>
                    <a:pt x="30" y="92"/>
                    <a:pt x="30" y="94"/>
                    <a:pt x="30" y="97"/>
                  </a:cubicBezTo>
                  <a:cubicBezTo>
                    <a:pt x="30" y="98"/>
                    <a:pt x="30" y="98"/>
                    <a:pt x="31" y="98"/>
                  </a:cubicBezTo>
                  <a:cubicBezTo>
                    <a:pt x="36" y="100"/>
                    <a:pt x="41" y="101"/>
                    <a:pt x="46" y="101"/>
                  </a:cubicBezTo>
                  <a:cubicBezTo>
                    <a:pt x="46" y="101"/>
                    <a:pt x="46" y="101"/>
                    <a:pt x="46" y="101"/>
                  </a:cubicBezTo>
                  <a:cubicBezTo>
                    <a:pt x="47" y="101"/>
                    <a:pt x="47" y="100"/>
                    <a:pt x="47" y="100"/>
                  </a:cubicBezTo>
                  <a:cubicBezTo>
                    <a:pt x="48" y="98"/>
                    <a:pt x="49" y="96"/>
                    <a:pt x="49" y="93"/>
                  </a:cubicBezTo>
                  <a:cubicBezTo>
                    <a:pt x="54" y="93"/>
                    <a:pt x="57" y="92"/>
                    <a:pt x="61" y="90"/>
                  </a:cubicBezTo>
                  <a:cubicBezTo>
                    <a:pt x="62" y="92"/>
                    <a:pt x="64" y="94"/>
                    <a:pt x="65" y="96"/>
                  </a:cubicBezTo>
                  <a:cubicBezTo>
                    <a:pt x="65" y="96"/>
                    <a:pt x="65" y="96"/>
                    <a:pt x="66" y="96"/>
                  </a:cubicBezTo>
                  <a:cubicBezTo>
                    <a:pt x="66" y="96"/>
                    <a:pt x="66" y="96"/>
                    <a:pt x="67" y="96"/>
                  </a:cubicBezTo>
                  <a:cubicBezTo>
                    <a:pt x="71" y="94"/>
                    <a:pt x="75" y="91"/>
                    <a:pt x="79" y="87"/>
                  </a:cubicBezTo>
                  <a:cubicBezTo>
                    <a:pt x="79" y="87"/>
                    <a:pt x="79" y="87"/>
                    <a:pt x="79" y="87"/>
                  </a:cubicBezTo>
                  <a:cubicBezTo>
                    <a:pt x="80" y="84"/>
                    <a:pt x="81" y="82"/>
                    <a:pt x="82" y="78"/>
                  </a:cubicBezTo>
                  <a:cubicBezTo>
                    <a:pt x="82" y="78"/>
                    <a:pt x="82" y="78"/>
                    <a:pt x="82" y="78"/>
                  </a:cubicBezTo>
                  <a:cubicBezTo>
                    <a:pt x="82" y="78"/>
                    <a:pt x="82" y="78"/>
                    <a:pt x="82" y="78"/>
                  </a:cubicBezTo>
                  <a:cubicBezTo>
                    <a:pt x="82" y="77"/>
                    <a:pt x="82" y="77"/>
                    <a:pt x="82" y="77"/>
                  </a:cubicBezTo>
                  <a:cubicBezTo>
                    <a:pt x="82" y="77"/>
                    <a:pt x="82" y="77"/>
                    <a:pt x="82" y="77"/>
                  </a:cubicBezTo>
                  <a:cubicBezTo>
                    <a:pt x="81" y="76"/>
                    <a:pt x="80" y="75"/>
                    <a:pt x="80" y="75"/>
                  </a:cubicBezTo>
                  <a:cubicBezTo>
                    <a:pt x="81" y="73"/>
                    <a:pt x="82" y="71"/>
                    <a:pt x="83" y="71"/>
                  </a:cubicBezTo>
                  <a:cubicBezTo>
                    <a:pt x="83" y="70"/>
                    <a:pt x="84" y="70"/>
                    <a:pt x="84" y="70"/>
                  </a:cubicBezTo>
                  <a:cubicBezTo>
                    <a:pt x="84" y="70"/>
                    <a:pt x="84" y="70"/>
                    <a:pt x="85" y="70"/>
                  </a:cubicBezTo>
                  <a:cubicBezTo>
                    <a:pt x="85" y="70"/>
                    <a:pt x="85" y="70"/>
                    <a:pt x="85" y="70"/>
                  </a:cubicBezTo>
                  <a:cubicBezTo>
                    <a:pt x="85" y="70"/>
                    <a:pt x="87" y="70"/>
                    <a:pt x="89" y="70"/>
                  </a:cubicBezTo>
                  <a:cubicBezTo>
                    <a:pt x="89" y="70"/>
                    <a:pt x="89" y="70"/>
                    <a:pt x="89" y="70"/>
                  </a:cubicBezTo>
                  <a:cubicBezTo>
                    <a:pt x="89" y="70"/>
                    <a:pt x="90" y="70"/>
                    <a:pt x="90" y="69"/>
                  </a:cubicBezTo>
                  <a:cubicBezTo>
                    <a:pt x="91" y="67"/>
                    <a:pt x="92" y="64"/>
                    <a:pt x="93" y="61"/>
                  </a:cubicBezTo>
                  <a:cubicBezTo>
                    <a:pt x="94" y="56"/>
                    <a:pt x="95" y="51"/>
                    <a:pt x="95" y="46"/>
                  </a:cubicBezTo>
                  <a:cubicBezTo>
                    <a:pt x="95" y="46"/>
                    <a:pt x="95" y="46"/>
                    <a:pt x="95" y="46"/>
                  </a:cubicBezTo>
                  <a:cubicBezTo>
                    <a:pt x="95" y="46"/>
                    <a:pt x="95" y="46"/>
                    <a:pt x="95" y="46"/>
                  </a:cubicBezTo>
                  <a:cubicBezTo>
                    <a:pt x="95" y="45"/>
                    <a:pt x="95" y="45"/>
                    <a:pt x="94" y="45"/>
                  </a:cubicBezTo>
                  <a:cubicBezTo>
                    <a:pt x="92" y="44"/>
                    <a:pt x="90" y="44"/>
                    <a:pt x="87" y="44"/>
                  </a:cubicBezTo>
                  <a:cubicBezTo>
                    <a:pt x="87" y="41"/>
                    <a:pt x="87" y="39"/>
                    <a:pt x="86" y="36"/>
                  </a:cubicBezTo>
                  <a:cubicBezTo>
                    <a:pt x="87" y="36"/>
                    <a:pt x="87" y="36"/>
                    <a:pt x="88" y="35"/>
                  </a:cubicBezTo>
                  <a:cubicBezTo>
                    <a:pt x="88" y="35"/>
                    <a:pt x="89" y="35"/>
                    <a:pt x="89" y="34"/>
                  </a:cubicBezTo>
                  <a:cubicBezTo>
                    <a:pt x="89" y="32"/>
                    <a:pt x="90" y="30"/>
                    <a:pt x="90" y="28"/>
                  </a:cubicBezTo>
                  <a:cubicBezTo>
                    <a:pt x="90" y="28"/>
                    <a:pt x="90" y="27"/>
                    <a:pt x="90" y="27"/>
                  </a:cubicBezTo>
                  <a:cubicBezTo>
                    <a:pt x="91" y="27"/>
                    <a:pt x="91" y="26"/>
                    <a:pt x="90" y="26"/>
                  </a:cubicBezTo>
                  <a:cubicBezTo>
                    <a:pt x="90" y="25"/>
                    <a:pt x="90" y="25"/>
                    <a:pt x="90" y="25"/>
                  </a:cubicBezTo>
                  <a:cubicBezTo>
                    <a:pt x="90" y="25"/>
                    <a:pt x="90" y="25"/>
                    <a:pt x="90" y="25"/>
                  </a:cubicBezTo>
                  <a:cubicBezTo>
                    <a:pt x="89" y="24"/>
                    <a:pt x="89" y="23"/>
                    <a:pt x="88" y="22"/>
                  </a:cubicBezTo>
                  <a:cubicBezTo>
                    <a:pt x="88" y="22"/>
                    <a:pt x="88" y="21"/>
                    <a:pt x="87" y="20"/>
                  </a:cubicBezTo>
                  <a:cubicBezTo>
                    <a:pt x="86" y="19"/>
                    <a:pt x="85" y="17"/>
                    <a:pt x="84" y="16"/>
                  </a:cubicBezTo>
                  <a:cubicBezTo>
                    <a:pt x="83" y="15"/>
                    <a:pt x="83" y="14"/>
                    <a:pt x="82" y="14"/>
                  </a:cubicBezTo>
                  <a:cubicBezTo>
                    <a:pt x="82" y="13"/>
                    <a:pt x="82" y="13"/>
                    <a:pt x="82" y="13"/>
                  </a:cubicBezTo>
                  <a:cubicBezTo>
                    <a:pt x="81" y="13"/>
                    <a:pt x="81" y="13"/>
                    <a:pt x="81" y="13"/>
                  </a:cubicBezTo>
                  <a:cubicBezTo>
                    <a:pt x="81" y="13"/>
                    <a:pt x="81" y="13"/>
                    <a:pt x="80" y="13"/>
                  </a:cubicBezTo>
                  <a:cubicBezTo>
                    <a:pt x="80" y="13"/>
                    <a:pt x="80" y="13"/>
                    <a:pt x="80" y="13"/>
                  </a:cubicBezTo>
                  <a:cubicBezTo>
                    <a:pt x="80" y="13"/>
                    <a:pt x="80" y="13"/>
                    <a:pt x="80" y="13"/>
                  </a:cubicBezTo>
                  <a:cubicBezTo>
                    <a:pt x="78" y="14"/>
                    <a:pt x="76" y="16"/>
                    <a:pt x="74" y="17"/>
                  </a:cubicBezTo>
                  <a:cubicBezTo>
                    <a:pt x="71" y="14"/>
                    <a:pt x="67" y="12"/>
                    <a:pt x="64" y="10"/>
                  </a:cubicBezTo>
                  <a:cubicBezTo>
                    <a:pt x="64" y="8"/>
                    <a:pt x="64" y="6"/>
                    <a:pt x="65" y="4"/>
                  </a:cubicBezTo>
                  <a:cubicBezTo>
                    <a:pt x="65" y="3"/>
                    <a:pt x="64" y="2"/>
                    <a:pt x="64" y="2"/>
                  </a:cubicBezTo>
                  <a:cubicBezTo>
                    <a:pt x="59" y="0"/>
                    <a:pt x="54" y="0"/>
                    <a:pt x="49" y="0"/>
                  </a:cubicBezTo>
                  <a:cubicBezTo>
                    <a:pt x="49" y="0"/>
                    <a:pt x="49" y="0"/>
                    <a:pt x="4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7" name="Freeform 745"/>
            <p:cNvSpPr>
              <a:spLocks noEditPoints="1"/>
            </p:cNvSpPr>
            <p:nvPr/>
          </p:nvSpPr>
          <p:spPr bwMode="auto">
            <a:xfrm>
              <a:off x="1086191" y="3459834"/>
              <a:ext cx="103948" cy="105740"/>
            </a:xfrm>
            <a:custGeom>
              <a:avLst/>
              <a:gdLst>
                <a:gd name="T0" fmla="*/ 46 w 49"/>
                <a:gd name="T1" fmla="*/ 27 h 50"/>
                <a:gd name="T2" fmla="*/ 46 w 49"/>
                <a:gd name="T3" fmla="*/ 28 h 50"/>
                <a:gd name="T4" fmla="*/ 45 w 49"/>
                <a:gd name="T5" fmla="*/ 25 h 50"/>
                <a:gd name="T6" fmla="*/ 46 w 49"/>
                <a:gd name="T7" fmla="*/ 26 h 50"/>
                <a:gd name="T8" fmla="*/ 45 w 49"/>
                <a:gd name="T9" fmla="*/ 24 h 50"/>
                <a:gd name="T10" fmla="*/ 46 w 49"/>
                <a:gd name="T11" fmla="*/ 23 h 50"/>
                <a:gd name="T12" fmla="*/ 45 w 49"/>
                <a:gd name="T13" fmla="*/ 24 h 50"/>
                <a:gd name="T14" fmla="*/ 43 w 49"/>
                <a:gd name="T15" fmla="*/ 20 h 50"/>
                <a:gd name="T16" fmla="*/ 45 w 49"/>
                <a:gd name="T17" fmla="*/ 22 h 50"/>
                <a:gd name="T18" fmla="*/ 42 w 49"/>
                <a:gd name="T19" fmla="*/ 18 h 50"/>
                <a:gd name="T20" fmla="*/ 42 w 49"/>
                <a:gd name="T21" fmla="*/ 14 h 50"/>
                <a:gd name="T22" fmla="*/ 42 w 49"/>
                <a:gd name="T23" fmla="*/ 18 h 50"/>
                <a:gd name="T24" fmla="*/ 10 w 49"/>
                <a:gd name="T25" fmla="*/ 40 h 50"/>
                <a:gd name="T26" fmla="*/ 4 w 49"/>
                <a:gd name="T27" fmla="*/ 20 h 50"/>
                <a:gd name="T28" fmla="*/ 4 w 49"/>
                <a:gd name="T29" fmla="*/ 20 h 50"/>
                <a:gd name="T30" fmla="*/ 22 w 49"/>
                <a:gd name="T31" fmla="*/ 10 h 50"/>
                <a:gd name="T32" fmla="*/ 37 w 49"/>
                <a:gd name="T33" fmla="*/ 17 h 50"/>
                <a:gd name="T34" fmla="*/ 43 w 49"/>
                <a:gd name="T35" fmla="*/ 36 h 50"/>
                <a:gd name="T36" fmla="*/ 36 w 49"/>
                <a:gd name="T37" fmla="*/ 44 h 50"/>
                <a:gd name="T38" fmla="*/ 25 w 49"/>
                <a:gd name="T39" fmla="*/ 47 h 50"/>
                <a:gd name="T40" fmla="*/ 35 w 49"/>
                <a:gd name="T41" fmla="*/ 11 h 50"/>
                <a:gd name="T42" fmla="*/ 40 w 49"/>
                <a:gd name="T43" fmla="*/ 11 h 50"/>
                <a:gd name="T44" fmla="*/ 39 w 49"/>
                <a:gd name="T45" fmla="*/ 14 h 50"/>
                <a:gd name="T46" fmla="*/ 12 w 49"/>
                <a:gd name="T47" fmla="*/ 7 h 50"/>
                <a:gd name="T48" fmla="*/ 7 w 49"/>
                <a:gd name="T49" fmla="*/ 13 h 50"/>
                <a:gd name="T50" fmla="*/ 30 w 49"/>
                <a:gd name="T51" fmla="*/ 9 h 50"/>
                <a:gd name="T52" fmla="*/ 34 w 49"/>
                <a:gd name="T53" fmla="*/ 6 h 50"/>
                <a:gd name="T54" fmla="*/ 34 w 49"/>
                <a:gd name="T55" fmla="*/ 10 h 50"/>
                <a:gd name="T56" fmla="*/ 18 w 49"/>
                <a:gd name="T57" fmla="*/ 5 h 50"/>
                <a:gd name="T58" fmla="*/ 14 w 49"/>
                <a:gd name="T59" fmla="*/ 8 h 50"/>
                <a:gd name="T60" fmla="*/ 29 w 49"/>
                <a:gd name="T61" fmla="*/ 8 h 50"/>
                <a:gd name="T62" fmla="*/ 28 w 49"/>
                <a:gd name="T63" fmla="*/ 4 h 50"/>
                <a:gd name="T64" fmla="*/ 32 w 49"/>
                <a:gd name="T65" fmla="*/ 5 h 50"/>
                <a:gd name="T66" fmla="*/ 18 w 49"/>
                <a:gd name="T67" fmla="*/ 7 h 50"/>
                <a:gd name="T68" fmla="*/ 24 w 49"/>
                <a:gd name="T69" fmla="*/ 3 h 50"/>
                <a:gd name="T70" fmla="*/ 22 w 49"/>
                <a:gd name="T71" fmla="*/ 7 h 50"/>
                <a:gd name="T72" fmla="*/ 24 w 49"/>
                <a:gd name="T73" fmla="*/ 0 h 50"/>
                <a:gd name="T74" fmla="*/ 12 w 49"/>
                <a:gd name="T75" fmla="*/ 4 h 50"/>
                <a:gd name="T76" fmla="*/ 7 w 49"/>
                <a:gd name="T77" fmla="*/ 42 h 50"/>
                <a:gd name="T78" fmla="*/ 25 w 49"/>
                <a:gd name="T79" fmla="*/ 50 h 50"/>
                <a:gd name="T80" fmla="*/ 36 w 49"/>
                <a:gd name="T81" fmla="*/ 47 h 50"/>
                <a:gd name="T82" fmla="*/ 36 w 49"/>
                <a:gd name="T83" fmla="*/ 47 h 50"/>
                <a:gd name="T84" fmla="*/ 37 w 49"/>
                <a:gd name="T85" fmla="*/ 46 h 50"/>
                <a:gd name="T86" fmla="*/ 39 w 49"/>
                <a:gd name="T87" fmla="*/ 45 h 50"/>
                <a:gd name="T88" fmla="*/ 39 w 49"/>
                <a:gd name="T89" fmla="*/ 45 h 50"/>
                <a:gd name="T90" fmla="*/ 39 w 49"/>
                <a:gd name="T91" fmla="*/ 45 h 50"/>
                <a:gd name="T92" fmla="*/ 39 w 49"/>
                <a:gd name="T93" fmla="*/ 45 h 50"/>
                <a:gd name="T94" fmla="*/ 39 w 49"/>
                <a:gd name="T95" fmla="*/ 45 h 50"/>
                <a:gd name="T96" fmla="*/ 42 w 49"/>
                <a:gd name="T97" fmla="*/ 9 h 50"/>
                <a:gd name="T98" fmla="*/ 24 w 49"/>
                <a:gd name="T9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 h="50">
                  <a:moveTo>
                    <a:pt x="46" y="28"/>
                  </a:moveTo>
                  <a:cubicBezTo>
                    <a:pt x="46" y="27"/>
                    <a:pt x="46" y="27"/>
                    <a:pt x="46" y="27"/>
                  </a:cubicBezTo>
                  <a:cubicBezTo>
                    <a:pt x="46" y="27"/>
                    <a:pt x="46" y="27"/>
                    <a:pt x="46" y="27"/>
                  </a:cubicBezTo>
                  <a:cubicBezTo>
                    <a:pt x="46" y="28"/>
                    <a:pt x="46" y="28"/>
                    <a:pt x="46" y="28"/>
                  </a:cubicBezTo>
                  <a:moveTo>
                    <a:pt x="46" y="26"/>
                  </a:moveTo>
                  <a:cubicBezTo>
                    <a:pt x="45" y="25"/>
                    <a:pt x="45" y="25"/>
                    <a:pt x="45" y="25"/>
                  </a:cubicBezTo>
                  <a:cubicBezTo>
                    <a:pt x="46" y="25"/>
                    <a:pt x="46" y="25"/>
                    <a:pt x="46" y="25"/>
                  </a:cubicBezTo>
                  <a:cubicBezTo>
                    <a:pt x="46" y="26"/>
                    <a:pt x="46" y="26"/>
                    <a:pt x="46" y="26"/>
                  </a:cubicBezTo>
                  <a:cubicBezTo>
                    <a:pt x="46" y="26"/>
                    <a:pt x="46" y="26"/>
                    <a:pt x="46" y="26"/>
                  </a:cubicBezTo>
                  <a:moveTo>
                    <a:pt x="45" y="24"/>
                  </a:moveTo>
                  <a:cubicBezTo>
                    <a:pt x="45" y="24"/>
                    <a:pt x="45" y="24"/>
                    <a:pt x="45" y="24"/>
                  </a:cubicBezTo>
                  <a:cubicBezTo>
                    <a:pt x="46" y="23"/>
                    <a:pt x="46" y="23"/>
                    <a:pt x="46" y="23"/>
                  </a:cubicBezTo>
                  <a:cubicBezTo>
                    <a:pt x="46" y="24"/>
                    <a:pt x="46" y="24"/>
                    <a:pt x="46" y="24"/>
                  </a:cubicBezTo>
                  <a:cubicBezTo>
                    <a:pt x="45" y="24"/>
                    <a:pt x="45" y="24"/>
                    <a:pt x="45" y="24"/>
                  </a:cubicBezTo>
                  <a:moveTo>
                    <a:pt x="44" y="22"/>
                  </a:moveTo>
                  <a:cubicBezTo>
                    <a:pt x="44" y="21"/>
                    <a:pt x="43" y="20"/>
                    <a:pt x="43" y="20"/>
                  </a:cubicBezTo>
                  <a:cubicBezTo>
                    <a:pt x="43" y="19"/>
                    <a:pt x="44" y="19"/>
                    <a:pt x="45" y="19"/>
                  </a:cubicBezTo>
                  <a:cubicBezTo>
                    <a:pt x="45" y="20"/>
                    <a:pt x="45" y="21"/>
                    <a:pt x="45" y="22"/>
                  </a:cubicBezTo>
                  <a:cubicBezTo>
                    <a:pt x="45" y="22"/>
                    <a:pt x="45" y="22"/>
                    <a:pt x="44" y="22"/>
                  </a:cubicBezTo>
                  <a:moveTo>
                    <a:pt x="42" y="18"/>
                  </a:moveTo>
                  <a:cubicBezTo>
                    <a:pt x="41" y="17"/>
                    <a:pt x="40" y="16"/>
                    <a:pt x="40" y="15"/>
                  </a:cubicBezTo>
                  <a:cubicBezTo>
                    <a:pt x="40" y="15"/>
                    <a:pt x="41" y="14"/>
                    <a:pt x="42" y="14"/>
                  </a:cubicBezTo>
                  <a:cubicBezTo>
                    <a:pt x="43" y="15"/>
                    <a:pt x="43" y="16"/>
                    <a:pt x="44" y="17"/>
                  </a:cubicBezTo>
                  <a:cubicBezTo>
                    <a:pt x="43" y="18"/>
                    <a:pt x="43" y="18"/>
                    <a:pt x="42" y="18"/>
                  </a:cubicBezTo>
                  <a:moveTo>
                    <a:pt x="25" y="47"/>
                  </a:moveTo>
                  <a:cubicBezTo>
                    <a:pt x="19" y="47"/>
                    <a:pt x="13" y="44"/>
                    <a:pt x="10" y="40"/>
                  </a:cubicBezTo>
                  <a:cubicBezTo>
                    <a:pt x="6" y="35"/>
                    <a:pt x="3" y="29"/>
                    <a:pt x="3" y="24"/>
                  </a:cubicBezTo>
                  <a:cubicBezTo>
                    <a:pt x="3" y="23"/>
                    <a:pt x="3" y="21"/>
                    <a:pt x="4" y="20"/>
                  </a:cubicBezTo>
                  <a:cubicBezTo>
                    <a:pt x="4" y="20"/>
                    <a:pt x="4" y="20"/>
                    <a:pt x="4" y="20"/>
                  </a:cubicBezTo>
                  <a:cubicBezTo>
                    <a:pt x="4" y="20"/>
                    <a:pt x="4" y="20"/>
                    <a:pt x="4" y="20"/>
                  </a:cubicBezTo>
                  <a:cubicBezTo>
                    <a:pt x="6" y="17"/>
                    <a:pt x="8" y="15"/>
                    <a:pt x="11" y="13"/>
                  </a:cubicBezTo>
                  <a:cubicBezTo>
                    <a:pt x="15" y="11"/>
                    <a:pt x="19" y="10"/>
                    <a:pt x="22" y="10"/>
                  </a:cubicBezTo>
                  <a:cubicBezTo>
                    <a:pt x="22" y="10"/>
                    <a:pt x="22" y="10"/>
                    <a:pt x="22" y="10"/>
                  </a:cubicBezTo>
                  <a:cubicBezTo>
                    <a:pt x="28" y="10"/>
                    <a:pt x="33" y="13"/>
                    <a:pt x="37" y="17"/>
                  </a:cubicBezTo>
                  <a:cubicBezTo>
                    <a:pt x="41" y="21"/>
                    <a:pt x="44" y="27"/>
                    <a:pt x="44" y="33"/>
                  </a:cubicBezTo>
                  <a:cubicBezTo>
                    <a:pt x="44" y="34"/>
                    <a:pt x="44" y="35"/>
                    <a:pt x="43" y="36"/>
                  </a:cubicBezTo>
                  <a:cubicBezTo>
                    <a:pt x="43" y="36"/>
                    <a:pt x="43" y="36"/>
                    <a:pt x="43" y="36"/>
                  </a:cubicBezTo>
                  <a:cubicBezTo>
                    <a:pt x="42" y="39"/>
                    <a:pt x="39" y="41"/>
                    <a:pt x="36" y="44"/>
                  </a:cubicBezTo>
                  <a:cubicBezTo>
                    <a:pt x="36" y="44"/>
                    <a:pt x="36" y="44"/>
                    <a:pt x="36" y="44"/>
                  </a:cubicBezTo>
                  <a:cubicBezTo>
                    <a:pt x="32" y="46"/>
                    <a:pt x="28" y="47"/>
                    <a:pt x="25" y="47"/>
                  </a:cubicBezTo>
                  <a:moveTo>
                    <a:pt x="39" y="14"/>
                  </a:moveTo>
                  <a:cubicBezTo>
                    <a:pt x="37" y="13"/>
                    <a:pt x="36" y="12"/>
                    <a:pt x="35" y="11"/>
                  </a:cubicBezTo>
                  <a:cubicBezTo>
                    <a:pt x="36" y="10"/>
                    <a:pt x="37" y="10"/>
                    <a:pt x="38" y="9"/>
                  </a:cubicBezTo>
                  <a:cubicBezTo>
                    <a:pt x="39" y="10"/>
                    <a:pt x="39" y="10"/>
                    <a:pt x="40" y="11"/>
                  </a:cubicBezTo>
                  <a:cubicBezTo>
                    <a:pt x="40" y="11"/>
                    <a:pt x="41" y="12"/>
                    <a:pt x="41" y="13"/>
                  </a:cubicBezTo>
                  <a:cubicBezTo>
                    <a:pt x="40" y="13"/>
                    <a:pt x="39" y="14"/>
                    <a:pt x="39" y="14"/>
                  </a:cubicBezTo>
                  <a:moveTo>
                    <a:pt x="7" y="13"/>
                  </a:moveTo>
                  <a:cubicBezTo>
                    <a:pt x="8" y="11"/>
                    <a:pt x="10" y="9"/>
                    <a:pt x="12" y="7"/>
                  </a:cubicBezTo>
                  <a:cubicBezTo>
                    <a:pt x="11" y="9"/>
                    <a:pt x="10" y="10"/>
                    <a:pt x="9" y="11"/>
                  </a:cubicBezTo>
                  <a:cubicBezTo>
                    <a:pt x="8" y="12"/>
                    <a:pt x="7" y="12"/>
                    <a:pt x="7" y="13"/>
                  </a:cubicBezTo>
                  <a:moveTo>
                    <a:pt x="34" y="10"/>
                  </a:moveTo>
                  <a:cubicBezTo>
                    <a:pt x="32" y="10"/>
                    <a:pt x="31" y="9"/>
                    <a:pt x="30" y="9"/>
                  </a:cubicBezTo>
                  <a:cubicBezTo>
                    <a:pt x="31" y="8"/>
                    <a:pt x="32" y="7"/>
                    <a:pt x="33" y="7"/>
                  </a:cubicBezTo>
                  <a:cubicBezTo>
                    <a:pt x="33" y="6"/>
                    <a:pt x="33" y="6"/>
                    <a:pt x="34" y="6"/>
                  </a:cubicBezTo>
                  <a:cubicBezTo>
                    <a:pt x="35" y="6"/>
                    <a:pt x="36" y="7"/>
                    <a:pt x="37" y="8"/>
                  </a:cubicBezTo>
                  <a:cubicBezTo>
                    <a:pt x="36" y="9"/>
                    <a:pt x="35" y="10"/>
                    <a:pt x="34" y="10"/>
                  </a:cubicBezTo>
                  <a:moveTo>
                    <a:pt x="13" y="9"/>
                  </a:moveTo>
                  <a:cubicBezTo>
                    <a:pt x="14" y="7"/>
                    <a:pt x="16" y="6"/>
                    <a:pt x="18" y="5"/>
                  </a:cubicBezTo>
                  <a:cubicBezTo>
                    <a:pt x="18" y="4"/>
                    <a:pt x="19" y="4"/>
                    <a:pt x="20" y="4"/>
                  </a:cubicBezTo>
                  <a:cubicBezTo>
                    <a:pt x="18" y="5"/>
                    <a:pt x="16" y="7"/>
                    <a:pt x="14" y="8"/>
                  </a:cubicBezTo>
                  <a:cubicBezTo>
                    <a:pt x="14" y="9"/>
                    <a:pt x="13" y="9"/>
                    <a:pt x="13" y="9"/>
                  </a:cubicBezTo>
                  <a:moveTo>
                    <a:pt x="29" y="8"/>
                  </a:moveTo>
                  <a:cubicBezTo>
                    <a:pt x="27" y="8"/>
                    <a:pt x="26" y="7"/>
                    <a:pt x="24" y="7"/>
                  </a:cubicBezTo>
                  <a:cubicBezTo>
                    <a:pt x="25" y="6"/>
                    <a:pt x="27" y="5"/>
                    <a:pt x="28" y="4"/>
                  </a:cubicBezTo>
                  <a:cubicBezTo>
                    <a:pt x="30" y="4"/>
                    <a:pt x="31" y="4"/>
                    <a:pt x="32" y="5"/>
                  </a:cubicBezTo>
                  <a:cubicBezTo>
                    <a:pt x="32" y="5"/>
                    <a:pt x="32" y="5"/>
                    <a:pt x="32" y="5"/>
                  </a:cubicBezTo>
                  <a:cubicBezTo>
                    <a:pt x="31" y="6"/>
                    <a:pt x="30" y="7"/>
                    <a:pt x="29" y="8"/>
                  </a:cubicBezTo>
                  <a:moveTo>
                    <a:pt x="18" y="7"/>
                  </a:moveTo>
                  <a:cubicBezTo>
                    <a:pt x="19" y="6"/>
                    <a:pt x="21" y="5"/>
                    <a:pt x="23" y="3"/>
                  </a:cubicBezTo>
                  <a:cubicBezTo>
                    <a:pt x="23" y="3"/>
                    <a:pt x="24" y="3"/>
                    <a:pt x="24" y="3"/>
                  </a:cubicBezTo>
                  <a:cubicBezTo>
                    <a:pt x="25" y="3"/>
                    <a:pt x="26" y="3"/>
                    <a:pt x="26" y="3"/>
                  </a:cubicBezTo>
                  <a:cubicBezTo>
                    <a:pt x="25" y="5"/>
                    <a:pt x="23" y="6"/>
                    <a:pt x="22" y="7"/>
                  </a:cubicBezTo>
                  <a:cubicBezTo>
                    <a:pt x="20" y="7"/>
                    <a:pt x="19" y="7"/>
                    <a:pt x="18" y="7"/>
                  </a:cubicBezTo>
                  <a:moveTo>
                    <a:pt x="24" y="0"/>
                  </a:moveTo>
                  <a:cubicBezTo>
                    <a:pt x="20" y="0"/>
                    <a:pt x="16" y="2"/>
                    <a:pt x="12" y="4"/>
                  </a:cubicBezTo>
                  <a:cubicBezTo>
                    <a:pt x="12" y="4"/>
                    <a:pt x="12" y="4"/>
                    <a:pt x="12" y="4"/>
                  </a:cubicBezTo>
                  <a:cubicBezTo>
                    <a:pt x="4" y="9"/>
                    <a:pt x="0" y="16"/>
                    <a:pt x="0" y="24"/>
                  </a:cubicBezTo>
                  <a:cubicBezTo>
                    <a:pt x="0" y="30"/>
                    <a:pt x="3" y="37"/>
                    <a:pt x="7" y="42"/>
                  </a:cubicBezTo>
                  <a:cubicBezTo>
                    <a:pt x="12" y="46"/>
                    <a:pt x="18" y="50"/>
                    <a:pt x="25" y="50"/>
                  </a:cubicBezTo>
                  <a:cubicBezTo>
                    <a:pt x="25" y="50"/>
                    <a:pt x="25" y="50"/>
                    <a:pt x="25" y="50"/>
                  </a:cubicBezTo>
                  <a:cubicBezTo>
                    <a:pt x="28" y="50"/>
                    <a:pt x="32" y="49"/>
                    <a:pt x="35" y="47"/>
                  </a:cubicBezTo>
                  <a:cubicBezTo>
                    <a:pt x="36" y="47"/>
                    <a:pt x="36" y="47"/>
                    <a:pt x="36" y="47"/>
                  </a:cubicBezTo>
                  <a:cubicBezTo>
                    <a:pt x="36" y="47"/>
                    <a:pt x="36" y="47"/>
                    <a:pt x="36" y="47"/>
                  </a:cubicBezTo>
                  <a:cubicBezTo>
                    <a:pt x="36" y="47"/>
                    <a:pt x="36" y="47"/>
                    <a:pt x="36" y="47"/>
                  </a:cubicBezTo>
                  <a:cubicBezTo>
                    <a:pt x="36" y="47"/>
                    <a:pt x="36" y="47"/>
                    <a:pt x="37" y="46"/>
                  </a:cubicBezTo>
                  <a:cubicBezTo>
                    <a:pt x="37" y="46"/>
                    <a:pt x="37" y="46"/>
                    <a:pt x="37" y="46"/>
                  </a:cubicBezTo>
                  <a:cubicBezTo>
                    <a:pt x="38" y="46"/>
                    <a:pt x="38" y="46"/>
                    <a:pt x="38" y="45"/>
                  </a:cubicBezTo>
                  <a:cubicBezTo>
                    <a:pt x="39" y="45"/>
                    <a:pt x="39" y="45"/>
                    <a:pt x="39" y="45"/>
                  </a:cubicBezTo>
                  <a:cubicBezTo>
                    <a:pt x="39" y="45"/>
                    <a:pt x="39" y="45"/>
                    <a:pt x="39" y="45"/>
                  </a:cubicBezTo>
                  <a:cubicBezTo>
                    <a:pt x="39" y="45"/>
                    <a:pt x="39" y="45"/>
                    <a:pt x="39" y="45"/>
                  </a:cubicBezTo>
                  <a:cubicBezTo>
                    <a:pt x="39" y="45"/>
                    <a:pt x="39" y="45"/>
                    <a:pt x="39" y="45"/>
                  </a:cubicBezTo>
                  <a:cubicBezTo>
                    <a:pt x="39" y="45"/>
                    <a:pt x="39" y="45"/>
                    <a:pt x="39" y="45"/>
                  </a:cubicBezTo>
                  <a:cubicBezTo>
                    <a:pt x="39" y="45"/>
                    <a:pt x="39" y="45"/>
                    <a:pt x="39" y="45"/>
                  </a:cubicBezTo>
                  <a:cubicBezTo>
                    <a:pt x="39" y="45"/>
                    <a:pt x="39" y="45"/>
                    <a:pt x="39" y="45"/>
                  </a:cubicBezTo>
                  <a:cubicBezTo>
                    <a:pt x="39" y="45"/>
                    <a:pt x="39" y="45"/>
                    <a:pt x="39" y="45"/>
                  </a:cubicBezTo>
                  <a:cubicBezTo>
                    <a:pt x="39" y="45"/>
                    <a:pt x="39" y="45"/>
                    <a:pt x="39" y="45"/>
                  </a:cubicBezTo>
                  <a:cubicBezTo>
                    <a:pt x="46" y="40"/>
                    <a:pt x="49" y="33"/>
                    <a:pt x="49" y="26"/>
                  </a:cubicBezTo>
                  <a:cubicBezTo>
                    <a:pt x="49" y="20"/>
                    <a:pt x="46" y="13"/>
                    <a:pt x="42" y="9"/>
                  </a:cubicBezTo>
                  <a:cubicBezTo>
                    <a:pt x="37" y="4"/>
                    <a:pt x="31" y="0"/>
                    <a:pt x="24" y="0"/>
                  </a:cubicBezTo>
                  <a:cubicBezTo>
                    <a:pt x="24" y="0"/>
                    <a:pt x="24" y="0"/>
                    <a:pt x="2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8" name="Freeform 746"/>
            <p:cNvSpPr>
              <a:spLocks noEditPoints="1"/>
            </p:cNvSpPr>
            <p:nvPr/>
          </p:nvSpPr>
          <p:spPr bwMode="auto">
            <a:xfrm>
              <a:off x="1050347" y="3430262"/>
              <a:ext cx="169363" cy="180116"/>
            </a:xfrm>
            <a:custGeom>
              <a:avLst/>
              <a:gdLst>
                <a:gd name="T0" fmla="*/ 34 w 80"/>
                <a:gd name="T1" fmla="*/ 81 h 85"/>
                <a:gd name="T2" fmla="*/ 31 w 80"/>
                <a:gd name="T3" fmla="*/ 81 h 85"/>
                <a:gd name="T4" fmla="*/ 28 w 80"/>
                <a:gd name="T5" fmla="*/ 80 h 85"/>
                <a:gd name="T6" fmla="*/ 27 w 80"/>
                <a:gd name="T7" fmla="*/ 77 h 85"/>
                <a:gd name="T8" fmla="*/ 56 w 80"/>
                <a:gd name="T9" fmla="*/ 75 h 85"/>
                <a:gd name="T10" fmla="*/ 52 w 80"/>
                <a:gd name="T11" fmla="*/ 75 h 85"/>
                <a:gd name="T12" fmla="*/ 44 w 80"/>
                <a:gd name="T13" fmla="*/ 72 h 85"/>
                <a:gd name="T14" fmla="*/ 60 w 80"/>
                <a:gd name="T15" fmla="*/ 75 h 85"/>
                <a:gd name="T16" fmla="*/ 43 w 80"/>
                <a:gd name="T17" fmla="*/ 75 h 85"/>
                <a:gd name="T18" fmla="*/ 47 w 80"/>
                <a:gd name="T19" fmla="*/ 75 h 85"/>
                <a:gd name="T20" fmla="*/ 26 w 80"/>
                <a:gd name="T21" fmla="*/ 72 h 85"/>
                <a:gd name="T22" fmla="*/ 21 w 80"/>
                <a:gd name="T23" fmla="*/ 69 h 85"/>
                <a:gd name="T24" fmla="*/ 19 w 80"/>
                <a:gd name="T25" fmla="*/ 67 h 85"/>
                <a:gd name="T26" fmla="*/ 19 w 80"/>
                <a:gd name="T27" fmla="*/ 67 h 85"/>
                <a:gd name="T28" fmla="*/ 13 w 80"/>
                <a:gd name="T29" fmla="*/ 67 h 85"/>
                <a:gd name="T30" fmla="*/ 10 w 80"/>
                <a:gd name="T31" fmla="*/ 66 h 85"/>
                <a:gd name="T32" fmla="*/ 10 w 80"/>
                <a:gd name="T33" fmla="*/ 61 h 85"/>
                <a:gd name="T34" fmla="*/ 8 w 80"/>
                <a:gd name="T35" fmla="*/ 58 h 85"/>
                <a:gd name="T36" fmla="*/ 73 w 80"/>
                <a:gd name="T37" fmla="*/ 59 h 85"/>
                <a:gd name="T38" fmla="*/ 73 w 80"/>
                <a:gd name="T39" fmla="*/ 55 h 85"/>
                <a:gd name="T40" fmla="*/ 67 w 80"/>
                <a:gd name="T41" fmla="*/ 59 h 85"/>
                <a:gd name="T42" fmla="*/ 10 w 80"/>
                <a:gd name="T43" fmla="*/ 48 h 85"/>
                <a:gd name="T44" fmla="*/ 7 w 80"/>
                <a:gd name="T45" fmla="*/ 42 h 85"/>
                <a:gd name="T46" fmla="*/ 7 w 80"/>
                <a:gd name="T47" fmla="*/ 38 h 85"/>
                <a:gd name="T48" fmla="*/ 4 w 80"/>
                <a:gd name="T49" fmla="*/ 38 h 85"/>
                <a:gd name="T50" fmla="*/ 73 w 80"/>
                <a:gd name="T51" fmla="*/ 30 h 85"/>
                <a:gd name="T52" fmla="*/ 17 w 80"/>
                <a:gd name="T53" fmla="*/ 18 h 85"/>
                <a:gd name="T54" fmla="*/ 53 w 80"/>
                <a:gd name="T55" fmla="*/ 10 h 85"/>
                <a:gd name="T56" fmla="*/ 70 w 80"/>
                <a:gd name="T57" fmla="*/ 16 h 85"/>
                <a:gd name="T58" fmla="*/ 70 w 80"/>
                <a:gd name="T59" fmla="*/ 27 h 85"/>
                <a:gd name="T60" fmla="*/ 71 w 80"/>
                <a:gd name="T61" fmla="*/ 40 h 85"/>
                <a:gd name="T62" fmla="*/ 72 w 80"/>
                <a:gd name="T63" fmla="*/ 52 h 85"/>
                <a:gd name="T64" fmla="*/ 64 w 80"/>
                <a:gd name="T65" fmla="*/ 67 h 85"/>
                <a:gd name="T66" fmla="*/ 42 w 80"/>
                <a:gd name="T67" fmla="*/ 69 h 85"/>
                <a:gd name="T68" fmla="*/ 29 w 80"/>
                <a:gd name="T69" fmla="*/ 73 h 85"/>
                <a:gd name="T70" fmla="*/ 18 w 80"/>
                <a:gd name="T71" fmla="*/ 59 h 85"/>
                <a:gd name="T72" fmla="*/ 12 w 80"/>
                <a:gd name="T73" fmla="*/ 39 h 85"/>
                <a:gd name="T74" fmla="*/ 13 w 80"/>
                <a:gd name="T75" fmla="*/ 27 h 85"/>
                <a:gd name="T76" fmla="*/ 21 w 80"/>
                <a:gd name="T77" fmla="*/ 17 h 85"/>
                <a:gd name="T78" fmla="*/ 31 w 80"/>
                <a:gd name="T79" fmla="*/ 11 h 85"/>
                <a:gd name="T80" fmla="*/ 44 w 80"/>
                <a:gd name="T81" fmla="*/ 0 h 85"/>
                <a:gd name="T82" fmla="*/ 29 w 80"/>
                <a:gd name="T83" fmla="*/ 4 h 85"/>
                <a:gd name="T84" fmla="*/ 16 w 80"/>
                <a:gd name="T85" fmla="*/ 11 h 85"/>
                <a:gd name="T86" fmla="*/ 8 w 80"/>
                <a:gd name="T87" fmla="*/ 23 h 85"/>
                <a:gd name="T88" fmla="*/ 0 w 80"/>
                <a:gd name="T89" fmla="*/ 43 h 85"/>
                <a:gd name="T90" fmla="*/ 6 w 80"/>
                <a:gd name="T91" fmla="*/ 52 h 85"/>
                <a:gd name="T92" fmla="*/ 4 w 80"/>
                <a:gd name="T93" fmla="*/ 61 h 85"/>
                <a:gd name="T94" fmla="*/ 16 w 80"/>
                <a:gd name="T95" fmla="*/ 69 h 85"/>
                <a:gd name="T96" fmla="*/ 36 w 80"/>
                <a:gd name="T97" fmla="*/ 85 h 85"/>
                <a:gd name="T98" fmla="*/ 49 w 80"/>
                <a:gd name="T99" fmla="*/ 77 h 85"/>
                <a:gd name="T100" fmla="*/ 65 w 80"/>
                <a:gd name="T101" fmla="*/ 75 h 85"/>
                <a:gd name="T102" fmla="*/ 67 w 80"/>
                <a:gd name="T103" fmla="*/ 67 h 85"/>
                <a:gd name="T104" fmla="*/ 70 w 80"/>
                <a:gd name="T105" fmla="*/ 61 h 85"/>
                <a:gd name="T106" fmla="*/ 80 w 80"/>
                <a:gd name="T107" fmla="*/ 42 h 85"/>
                <a:gd name="T108" fmla="*/ 75 w 80"/>
                <a:gd name="T109" fmla="*/ 33 h 85"/>
                <a:gd name="T110" fmla="*/ 78 w 80"/>
                <a:gd name="T111" fmla="*/ 24 h 85"/>
                <a:gd name="T112" fmla="*/ 71 w 80"/>
                <a:gd name="T113" fmla="*/ 14 h 85"/>
                <a:gd name="T114" fmla="*/ 65 w 80"/>
                <a:gd name="T115" fmla="*/ 16 h 85"/>
                <a:gd name="T116" fmla="*/ 44 w 80"/>
                <a:gd name="T1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 h="85">
                  <a:moveTo>
                    <a:pt x="35" y="81"/>
                  </a:moveTo>
                  <a:cubicBezTo>
                    <a:pt x="35" y="81"/>
                    <a:pt x="35" y="81"/>
                    <a:pt x="35" y="81"/>
                  </a:cubicBezTo>
                  <a:cubicBezTo>
                    <a:pt x="35" y="81"/>
                    <a:pt x="35" y="81"/>
                    <a:pt x="35" y="81"/>
                  </a:cubicBezTo>
                  <a:cubicBezTo>
                    <a:pt x="35" y="81"/>
                    <a:pt x="35" y="81"/>
                    <a:pt x="35" y="81"/>
                  </a:cubicBezTo>
                  <a:moveTo>
                    <a:pt x="34" y="81"/>
                  </a:moveTo>
                  <a:cubicBezTo>
                    <a:pt x="33" y="81"/>
                    <a:pt x="33" y="81"/>
                    <a:pt x="33" y="81"/>
                  </a:cubicBezTo>
                  <a:cubicBezTo>
                    <a:pt x="34" y="80"/>
                    <a:pt x="34" y="79"/>
                    <a:pt x="35" y="77"/>
                  </a:cubicBezTo>
                  <a:cubicBezTo>
                    <a:pt x="36" y="78"/>
                    <a:pt x="36" y="78"/>
                    <a:pt x="36" y="78"/>
                  </a:cubicBezTo>
                  <a:cubicBezTo>
                    <a:pt x="36" y="79"/>
                    <a:pt x="35" y="80"/>
                    <a:pt x="34" y="81"/>
                  </a:cubicBezTo>
                  <a:moveTo>
                    <a:pt x="31" y="81"/>
                  </a:moveTo>
                  <a:cubicBezTo>
                    <a:pt x="31" y="81"/>
                    <a:pt x="30" y="81"/>
                    <a:pt x="30" y="80"/>
                  </a:cubicBezTo>
                  <a:cubicBezTo>
                    <a:pt x="31" y="79"/>
                    <a:pt x="32" y="78"/>
                    <a:pt x="32" y="77"/>
                  </a:cubicBezTo>
                  <a:cubicBezTo>
                    <a:pt x="33" y="77"/>
                    <a:pt x="33" y="77"/>
                    <a:pt x="34" y="77"/>
                  </a:cubicBezTo>
                  <a:cubicBezTo>
                    <a:pt x="33" y="78"/>
                    <a:pt x="32" y="80"/>
                    <a:pt x="31" y="81"/>
                  </a:cubicBezTo>
                  <a:moveTo>
                    <a:pt x="28" y="80"/>
                  </a:moveTo>
                  <a:cubicBezTo>
                    <a:pt x="28" y="80"/>
                    <a:pt x="28" y="80"/>
                    <a:pt x="27" y="80"/>
                  </a:cubicBezTo>
                  <a:cubicBezTo>
                    <a:pt x="28" y="78"/>
                    <a:pt x="29" y="77"/>
                    <a:pt x="30" y="76"/>
                  </a:cubicBezTo>
                  <a:cubicBezTo>
                    <a:pt x="31" y="76"/>
                    <a:pt x="31" y="76"/>
                    <a:pt x="31" y="76"/>
                  </a:cubicBezTo>
                  <a:cubicBezTo>
                    <a:pt x="30" y="78"/>
                    <a:pt x="29" y="79"/>
                    <a:pt x="28" y="80"/>
                  </a:cubicBezTo>
                  <a:moveTo>
                    <a:pt x="27" y="77"/>
                  </a:moveTo>
                  <a:cubicBezTo>
                    <a:pt x="28" y="77"/>
                    <a:pt x="28" y="76"/>
                    <a:pt x="28" y="76"/>
                  </a:cubicBezTo>
                  <a:cubicBezTo>
                    <a:pt x="29" y="76"/>
                    <a:pt x="29" y="76"/>
                    <a:pt x="29" y="76"/>
                  </a:cubicBezTo>
                  <a:cubicBezTo>
                    <a:pt x="28" y="76"/>
                    <a:pt x="28" y="77"/>
                    <a:pt x="27" y="77"/>
                  </a:cubicBezTo>
                  <a:moveTo>
                    <a:pt x="55" y="78"/>
                  </a:moveTo>
                  <a:cubicBezTo>
                    <a:pt x="56" y="77"/>
                    <a:pt x="56" y="76"/>
                    <a:pt x="56" y="75"/>
                  </a:cubicBezTo>
                  <a:cubicBezTo>
                    <a:pt x="57" y="75"/>
                    <a:pt x="58" y="74"/>
                    <a:pt x="59" y="74"/>
                  </a:cubicBezTo>
                  <a:cubicBezTo>
                    <a:pt x="58" y="75"/>
                    <a:pt x="58" y="76"/>
                    <a:pt x="57" y="77"/>
                  </a:cubicBezTo>
                  <a:cubicBezTo>
                    <a:pt x="57" y="77"/>
                    <a:pt x="56" y="77"/>
                    <a:pt x="55" y="78"/>
                  </a:cubicBezTo>
                  <a:moveTo>
                    <a:pt x="53" y="77"/>
                  </a:moveTo>
                  <a:cubicBezTo>
                    <a:pt x="52" y="76"/>
                    <a:pt x="52" y="76"/>
                    <a:pt x="52" y="75"/>
                  </a:cubicBezTo>
                  <a:cubicBezTo>
                    <a:pt x="52" y="74"/>
                    <a:pt x="52" y="73"/>
                    <a:pt x="53" y="72"/>
                  </a:cubicBezTo>
                  <a:cubicBezTo>
                    <a:pt x="53" y="72"/>
                    <a:pt x="53" y="73"/>
                    <a:pt x="54" y="74"/>
                  </a:cubicBezTo>
                  <a:cubicBezTo>
                    <a:pt x="53" y="75"/>
                    <a:pt x="53" y="76"/>
                    <a:pt x="53" y="77"/>
                  </a:cubicBezTo>
                  <a:moveTo>
                    <a:pt x="42" y="72"/>
                  </a:moveTo>
                  <a:cubicBezTo>
                    <a:pt x="42" y="72"/>
                    <a:pt x="43" y="72"/>
                    <a:pt x="44" y="72"/>
                  </a:cubicBezTo>
                  <a:cubicBezTo>
                    <a:pt x="43" y="73"/>
                    <a:pt x="42" y="74"/>
                    <a:pt x="41" y="75"/>
                  </a:cubicBezTo>
                  <a:cubicBezTo>
                    <a:pt x="41" y="75"/>
                    <a:pt x="41" y="75"/>
                    <a:pt x="41" y="75"/>
                  </a:cubicBezTo>
                  <a:cubicBezTo>
                    <a:pt x="41" y="74"/>
                    <a:pt x="41" y="73"/>
                    <a:pt x="41" y="72"/>
                  </a:cubicBezTo>
                  <a:cubicBezTo>
                    <a:pt x="42" y="72"/>
                    <a:pt x="42" y="72"/>
                    <a:pt x="42" y="72"/>
                  </a:cubicBezTo>
                  <a:moveTo>
                    <a:pt x="60" y="75"/>
                  </a:moveTo>
                  <a:cubicBezTo>
                    <a:pt x="60" y="74"/>
                    <a:pt x="61" y="73"/>
                    <a:pt x="61" y="73"/>
                  </a:cubicBezTo>
                  <a:cubicBezTo>
                    <a:pt x="62" y="72"/>
                    <a:pt x="63" y="72"/>
                    <a:pt x="63" y="71"/>
                  </a:cubicBezTo>
                  <a:cubicBezTo>
                    <a:pt x="63" y="72"/>
                    <a:pt x="63" y="73"/>
                    <a:pt x="63" y="73"/>
                  </a:cubicBezTo>
                  <a:cubicBezTo>
                    <a:pt x="62" y="74"/>
                    <a:pt x="61" y="74"/>
                    <a:pt x="60" y="75"/>
                  </a:cubicBezTo>
                  <a:moveTo>
                    <a:pt x="43" y="75"/>
                  </a:moveTo>
                  <a:cubicBezTo>
                    <a:pt x="44" y="74"/>
                    <a:pt x="45" y="73"/>
                    <a:pt x="46" y="72"/>
                  </a:cubicBezTo>
                  <a:cubicBezTo>
                    <a:pt x="46" y="71"/>
                    <a:pt x="47" y="71"/>
                    <a:pt x="47" y="71"/>
                  </a:cubicBezTo>
                  <a:cubicBezTo>
                    <a:pt x="46" y="73"/>
                    <a:pt x="45" y="74"/>
                    <a:pt x="45" y="75"/>
                  </a:cubicBezTo>
                  <a:cubicBezTo>
                    <a:pt x="44" y="75"/>
                    <a:pt x="43" y="75"/>
                    <a:pt x="43" y="75"/>
                  </a:cubicBezTo>
                  <a:moveTo>
                    <a:pt x="47" y="75"/>
                  </a:moveTo>
                  <a:cubicBezTo>
                    <a:pt x="48" y="73"/>
                    <a:pt x="48" y="72"/>
                    <a:pt x="49" y="71"/>
                  </a:cubicBezTo>
                  <a:cubicBezTo>
                    <a:pt x="50" y="71"/>
                    <a:pt x="50" y="71"/>
                    <a:pt x="50" y="71"/>
                  </a:cubicBezTo>
                  <a:cubicBezTo>
                    <a:pt x="50" y="72"/>
                    <a:pt x="49" y="73"/>
                    <a:pt x="49" y="74"/>
                  </a:cubicBezTo>
                  <a:cubicBezTo>
                    <a:pt x="48" y="74"/>
                    <a:pt x="47" y="74"/>
                    <a:pt x="47" y="75"/>
                  </a:cubicBezTo>
                  <a:moveTo>
                    <a:pt x="26" y="72"/>
                  </a:moveTo>
                  <a:cubicBezTo>
                    <a:pt x="24" y="72"/>
                    <a:pt x="23" y="71"/>
                    <a:pt x="22" y="70"/>
                  </a:cubicBezTo>
                  <a:cubicBezTo>
                    <a:pt x="23" y="69"/>
                    <a:pt x="25" y="69"/>
                    <a:pt x="26" y="68"/>
                  </a:cubicBezTo>
                  <a:cubicBezTo>
                    <a:pt x="27" y="68"/>
                    <a:pt x="27" y="68"/>
                    <a:pt x="27" y="68"/>
                  </a:cubicBezTo>
                  <a:cubicBezTo>
                    <a:pt x="26" y="70"/>
                    <a:pt x="26" y="71"/>
                    <a:pt x="26" y="72"/>
                  </a:cubicBezTo>
                  <a:moveTo>
                    <a:pt x="21" y="69"/>
                  </a:moveTo>
                  <a:cubicBezTo>
                    <a:pt x="21" y="69"/>
                    <a:pt x="20" y="69"/>
                    <a:pt x="20" y="68"/>
                  </a:cubicBezTo>
                  <a:cubicBezTo>
                    <a:pt x="21" y="67"/>
                    <a:pt x="22" y="67"/>
                    <a:pt x="23" y="66"/>
                  </a:cubicBezTo>
                  <a:cubicBezTo>
                    <a:pt x="23" y="66"/>
                    <a:pt x="24" y="67"/>
                    <a:pt x="24" y="67"/>
                  </a:cubicBezTo>
                  <a:cubicBezTo>
                    <a:pt x="23" y="68"/>
                    <a:pt x="22" y="69"/>
                    <a:pt x="21" y="69"/>
                  </a:cubicBezTo>
                  <a:moveTo>
                    <a:pt x="19" y="67"/>
                  </a:moveTo>
                  <a:cubicBezTo>
                    <a:pt x="18" y="67"/>
                    <a:pt x="18" y="67"/>
                    <a:pt x="18" y="67"/>
                  </a:cubicBezTo>
                  <a:cubicBezTo>
                    <a:pt x="18" y="66"/>
                    <a:pt x="18" y="65"/>
                    <a:pt x="19" y="65"/>
                  </a:cubicBezTo>
                  <a:cubicBezTo>
                    <a:pt x="19" y="64"/>
                    <a:pt x="19" y="64"/>
                    <a:pt x="20" y="64"/>
                  </a:cubicBezTo>
                  <a:cubicBezTo>
                    <a:pt x="20" y="64"/>
                    <a:pt x="21" y="65"/>
                    <a:pt x="22" y="65"/>
                  </a:cubicBezTo>
                  <a:cubicBezTo>
                    <a:pt x="21" y="66"/>
                    <a:pt x="20" y="66"/>
                    <a:pt x="19" y="67"/>
                  </a:cubicBezTo>
                  <a:moveTo>
                    <a:pt x="13" y="67"/>
                  </a:moveTo>
                  <a:cubicBezTo>
                    <a:pt x="13" y="66"/>
                    <a:pt x="14" y="65"/>
                    <a:pt x="14" y="65"/>
                  </a:cubicBezTo>
                  <a:cubicBezTo>
                    <a:pt x="15" y="64"/>
                    <a:pt x="15" y="64"/>
                    <a:pt x="16" y="64"/>
                  </a:cubicBezTo>
                  <a:cubicBezTo>
                    <a:pt x="16" y="64"/>
                    <a:pt x="15" y="65"/>
                    <a:pt x="15" y="66"/>
                  </a:cubicBezTo>
                  <a:cubicBezTo>
                    <a:pt x="14" y="66"/>
                    <a:pt x="14" y="67"/>
                    <a:pt x="13" y="67"/>
                  </a:cubicBezTo>
                  <a:moveTo>
                    <a:pt x="10" y="67"/>
                  </a:moveTo>
                  <a:cubicBezTo>
                    <a:pt x="10" y="66"/>
                    <a:pt x="9" y="65"/>
                    <a:pt x="9" y="64"/>
                  </a:cubicBezTo>
                  <a:cubicBezTo>
                    <a:pt x="9" y="64"/>
                    <a:pt x="10" y="63"/>
                    <a:pt x="10" y="62"/>
                  </a:cubicBezTo>
                  <a:cubicBezTo>
                    <a:pt x="11" y="63"/>
                    <a:pt x="11" y="63"/>
                    <a:pt x="11" y="64"/>
                  </a:cubicBezTo>
                  <a:cubicBezTo>
                    <a:pt x="11" y="64"/>
                    <a:pt x="11" y="65"/>
                    <a:pt x="10" y="66"/>
                  </a:cubicBezTo>
                  <a:cubicBezTo>
                    <a:pt x="10" y="67"/>
                    <a:pt x="10" y="67"/>
                    <a:pt x="10" y="67"/>
                  </a:cubicBezTo>
                  <a:moveTo>
                    <a:pt x="8" y="63"/>
                  </a:moveTo>
                  <a:cubicBezTo>
                    <a:pt x="7" y="62"/>
                    <a:pt x="7" y="62"/>
                    <a:pt x="7" y="61"/>
                  </a:cubicBezTo>
                  <a:cubicBezTo>
                    <a:pt x="7" y="60"/>
                    <a:pt x="8" y="60"/>
                    <a:pt x="8" y="59"/>
                  </a:cubicBezTo>
                  <a:cubicBezTo>
                    <a:pt x="9" y="60"/>
                    <a:pt x="9" y="61"/>
                    <a:pt x="10" y="61"/>
                  </a:cubicBezTo>
                  <a:cubicBezTo>
                    <a:pt x="9" y="62"/>
                    <a:pt x="8" y="62"/>
                    <a:pt x="8" y="63"/>
                  </a:cubicBezTo>
                  <a:moveTo>
                    <a:pt x="6" y="60"/>
                  </a:moveTo>
                  <a:cubicBezTo>
                    <a:pt x="6" y="59"/>
                    <a:pt x="6" y="59"/>
                    <a:pt x="6" y="59"/>
                  </a:cubicBezTo>
                  <a:cubicBezTo>
                    <a:pt x="6" y="59"/>
                    <a:pt x="7" y="58"/>
                    <a:pt x="7" y="57"/>
                  </a:cubicBezTo>
                  <a:cubicBezTo>
                    <a:pt x="7" y="57"/>
                    <a:pt x="7" y="58"/>
                    <a:pt x="8" y="58"/>
                  </a:cubicBezTo>
                  <a:cubicBezTo>
                    <a:pt x="7" y="59"/>
                    <a:pt x="7" y="59"/>
                    <a:pt x="6" y="60"/>
                  </a:cubicBezTo>
                  <a:moveTo>
                    <a:pt x="73" y="59"/>
                  </a:moveTo>
                  <a:cubicBezTo>
                    <a:pt x="72" y="58"/>
                    <a:pt x="72" y="58"/>
                    <a:pt x="72" y="58"/>
                  </a:cubicBezTo>
                  <a:cubicBezTo>
                    <a:pt x="73" y="57"/>
                    <a:pt x="73" y="57"/>
                    <a:pt x="74" y="56"/>
                  </a:cubicBezTo>
                  <a:cubicBezTo>
                    <a:pt x="74" y="57"/>
                    <a:pt x="73" y="58"/>
                    <a:pt x="73" y="59"/>
                  </a:cubicBezTo>
                  <a:moveTo>
                    <a:pt x="67" y="59"/>
                  </a:moveTo>
                  <a:cubicBezTo>
                    <a:pt x="68" y="58"/>
                    <a:pt x="68" y="57"/>
                    <a:pt x="69" y="57"/>
                  </a:cubicBezTo>
                  <a:cubicBezTo>
                    <a:pt x="69" y="56"/>
                    <a:pt x="70" y="55"/>
                    <a:pt x="70" y="55"/>
                  </a:cubicBezTo>
                  <a:cubicBezTo>
                    <a:pt x="71" y="55"/>
                    <a:pt x="71" y="54"/>
                    <a:pt x="72" y="54"/>
                  </a:cubicBezTo>
                  <a:cubicBezTo>
                    <a:pt x="73" y="55"/>
                    <a:pt x="73" y="55"/>
                    <a:pt x="73" y="55"/>
                  </a:cubicBezTo>
                  <a:cubicBezTo>
                    <a:pt x="72" y="56"/>
                    <a:pt x="71" y="57"/>
                    <a:pt x="70" y="58"/>
                  </a:cubicBezTo>
                  <a:cubicBezTo>
                    <a:pt x="70" y="58"/>
                    <a:pt x="70" y="58"/>
                    <a:pt x="70" y="58"/>
                  </a:cubicBezTo>
                  <a:cubicBezTo>
                    <a:pt x="70" y="58"/>
                    <a:pt x="70" y="58"/>
                    <a:pt x="70" y="58"/>
                  </a:cubicBezTo>
                  <a:cubicBezTo>
                    <a:pt x="69" y="58"/>
                    <a:pt x="69" y="58"/>
                    <a:pt x="68" y="58"/>
                  </a:cubicBezTo>
                  <a:cubicBezTo>
                    <a:pt x="68" y="59"/>
                    <a:pt x="67" y="59"/>
                    <a:pt x="67" y="59"/>
                  </a:cubicBezTo>
                  <a:moveTo>
                    <a:pt x="10" y="48"/>
                  </a:moveTo>
                  <a:cubicBezTo>
                    <a:pt x="10" y="48"/>
                    <a:pt x="10" y="47"/>
                    <a:pt x="10" y="47"/>
                  </a:cubicBezTo>
                  <a:cubicBezTo>
                    <a:pt x="10" y="47"/>
                    <a:pt x="10" y="47"/>
                    <a:pt x="10" y="47"/>
                  </a:cubicBezTo>
                  <a:cubicBezTo>
                    <a:pt x="10" y="48"/>
                    <a:pt x="10" y="48"/>
                    <a:pt x="10" y="48"/>
                  </a:cubicBezTo>
                  <a:cubicBezTo>
                    <a:pt x="10" y="48"/>
                    <a:pt x="10" y="48"/>
                    <a:pt x="10" y="48"/>
                  </a:cubicBezTo>
                  <a:moveTo>
                    <a:pt x="7" y="42"/>
                  </a:moveTo>
                  <a:cubicBezTo>
                    <a:pt x="6" y="42"/>
                    <a:pt x="6" y="42"/>
                    <a:pt x="6" y="42"/>
                  </a:cubicBezTo>
                  <a:cubicBezTo>
                    <a:pt x="7" y="42"/>
                    <a:pt x="7" y="41"/>
                    <a:pt x="8" y="40"/>
                  </a:cubicBezTo>
                  <a:cubicBezTo>
                    <a:pt x="8" y="41"/>
                    <a:pt x="7" y="41"/>
                    <a:pt x="7" y="42"/>
                  </a:cubicBezTo>
                  <a:cubicBezTo>
                    <a:pt x="7" y="42"/>
                    <a:pt x="7" y="42"/>
                    <a:pt x="7" y="42"/>
                  </a:cubicBezTo>
                  <a:moveTo>
                    <a:pt x="5" y="42"/>
                  </a:moveTo>
                  <a:cubicBezTo>
                    <a:pt x="4" y="42"/>
                    <a:pt x="4" y="42"/>
                    <a:pt x="4" y="42"/>
                  </a:cubicBezTo>
                  <a:cubicBezTo>
                    <a:pt x="4" y="41"/>
                    <a:pt x="4" y="41"/>
                    <a:pt x="4" y="41"/>
                  </a:cubicBezTo>
                  <a:cubicBezTo>
                    <a:pt x="4" y="40"/>
                    <a:pt x="5" y="39"/>
                    <a:pt x="6" y="38"/>
                  </a:cubicBezTo>
                  <a:cubicBezTo>
                    <a:pt x="6" y="38"/>
                    <a:pt x="7" y="38"/>
                    <a:pt x="7" y="38"/>
                  </a:cubicBezTo>
                  <a:cubicBezTo>
                    <a:pt x="6" y="40"/>
                    <a:pt x="6" y="41"/>
                    <a:pt x="5" y="42"/>
                  </a:cubicBezTo>
                  <a:moveTo>
                    <a:pt x="4" y="38"/>
                  </a:moveTo>
                  <a:cubicBezTo>
                    <a:pt x="4" y="38"/>
                    <a:pt x="4" y="38"/>
                    <a:pt x="4" y="38"/>
                  </a:cubicBezTo>
                  <a:cubicBezTo>
                    <a:pt x="5" y="38"/>
                    <a:pt x="5" y="38"/>
                    <a:pt x="5" y="38"/>
                  </a:cubicBezTo>
                  <a:cubicBezTo>
                    <a:pt x="4" y="38"/>
                    <a:pt x="4" y="38"/>
                    <a:pt x="4" y="38"/>
                  </a:cubicBezTo>
                  <a:moveTo>
                    <a:pt x="73" y="30"/>
                  </a:moveTo>
                  <a:cubicBezTo>
                    <a:pt x="73" y="30"/>
                    <a:pt x="73" y="29"/>
                    <a:pt x="73" y="29"/>
                  </a:cubicBezTo>
                  <a:cubicBezTo>
                    <a:pt x="73" y="29"/>
                    <a:pt x="74" y="29"/>
                    <a:pt x="74" y="28"/>
                  </a:cubicBezTo>
                  <a:cubicBezTo>
                    <a:pt x="74" y="29"/>
                    <a:pt x="74" y="29"/>
                    <a:pt x="73" y="30"/>
                  </a:cubicBezTo>
                  <a:cubicBezTo>
                    <a:pt x="73" y="30"/>
                    <a:pt x="73" y="30"/>
                    <a:pt x="73" y="30"/>
                  </a:cubicBezTo>
                  <a:moveTo>
                    <a:pt x="17" y="18"/>
                  </a:moveTo>
                  <a:cubicBezTo>
                    <a:pt x="17" y="17"/>
                    <a:pt x="17" y="17"/>
                    <a:pt x="17" y="17"/>
                  </a:cubicBezTo>
                  <a:cubicBezTo>
                    <a:pt x="17" y="16"/>
                    <a:pt x="17" y="15"/>
                    <a:pt x="18" y="14"/>
                  </a:cubicBezTo>
                  <a:cubicBezTo>
                    <a:pt x="18" y="15"/>
                    <a:pt x="18" y="15"/>
                    <a:pt x="19" y="16"/>
                  </a:cubicBezTo>
                  <a:cubicBezTo>
                    <a:pt x="18" y="16"/>
                    <a:pt x="17" y="17"/>
                    <a:pt x="17" y="18"/>
                  </a:cubicBezTo>
                  <a:moveTo>
                    <a:pt x="43" y="9"/>
                  </a:moveTo>
                  <a:cubicBezTo>
                    <a:pt x="44" y="9"/>
                    <a:pt x="44" y="9"/>
                    <a:pt x="44" y="8"/>
                  </a:cubicBezTo>
                  <a:cubicBezTo>
                    <a:pt x="45" y="7"/>
                    <a:pt x="45" y="5"/>
                    <a:pt x="46" y="3"/>
                  </a:cubicBezTo>
                  <a:cubicBezTo>
                    <a:pt x="49" y="4"/>
                    <a:pt x="52" y="4"/>
                    <a:pt x="55" y="6"/>
                  </a:cubicBezTo>
                  <a:cubicBezTo>
                    <a:pt x="54" y="7"/>
                    <a:pt x="54" y="9"/>
                    <a:pt x="53" y="10"/>
                  </a:cubicBezTo>
                  <a:cubicBezTo>
                    <a:pt x="53" y="11"/>
                    <a:pt x="54" y="12"/>
                    <a:pt x="54" y="12"/>
                  </a:cubicBezTo>
                  <a:cubicBezTo>
                    <a:pt x="58" y="14"/>
                    <a:pt x="61" y="16"/>
                    <a:pt x="63" y="19"/>
                  </a:cubicBezTo>
                  <a:cubicBezTo>
                    <a:pt x="64" y="19"/>
                    <a:pt x="64" y="19"/>
                    <a:pt x="65" y="19"/>
                  </a:cubicBezTo>
                  <a:cubicBezTo>
                    <a:pt x="65" y="19"/>
                    <a:pt x="65" y="19"/>
                    <a:pt x="65" y="19"/>
                  </a:cubicBezTo>
                  <a:cubicBezTo>
                    <a:pt x="67" y="18"/>
                    <a:pt x="68" y="17"/>
                    <a:pt x="70" y="16"/>
                  </a:cubicBezTo>
                  <a:cubicBezTo>
                    <a:pt x="70" y="17"/>
                    <a:pt x="70" y="17"/>
                    <a:pt x="70" y="17"/>
                  </a:cubicBezTo>
                  <a:cubicBezTo>
                    <a:pt x="71" y="18"/>
                    <a:pt x="72" y="19"/>
                    <a:pt x="72" y="21"/>
                  </a:cubicBezTo>
                  <a:cubicBezTo>
                    <a:pt x="73" y="22"/>
                    <a:pt x="74" y="23"/>
                    <a:pt x="74" y="23"/>
                  </a:cubicBezTo>
                  <a:cubicBezTo>
                    <a:pt x="74" y="23"/>
                    <a:pt x="74" y="24"/>
                    <a:pt x="74" y="25"/>
                  </a:cubicBezTo>
                  <a:cubicBezTo>
                    <a:pt x="73" y="25"/>
                    <a:pt x="72" y="26"/>
                    <a:pt x="70" y="27"/>
                  </a:cubicBezTo>
                  <a:cubicBezTo>
                    <a:pt x="70" y="28"/>
                    <a:pt x="69" y="28"/>
                    <a:pt x="70" y="29"/>
                  </a:cubicBezTo>
                  <a:cubicBezTo>
                    <a:pt x="70" y="30"/>
                    <a:pt x="70" y="31"/>
                    <a:pt x="71" y="33"/>
                  </a:cubicBezTo>
                  <a:cubicBezTo>
                    <a:pt x="71" y="33"/>
                    <a:pt x="71" y="33"/>
                    <a:pt x="71" y="33"/>
                  </a:cubicBezTo>
                  <a:cubicBezTo>
                    <a:pt x="71" y="35"/>
                    <a:pt x="71" y="37"/>
                    <a:pt x="71" y="39"/>
                  </a:cubicBezTo>
                  <a:cubicBezTo>
                    <a:pt x="71" y="39"/>
                    <a:pt x="71" y="40"/>
                    <a:pt x="71" y="40"/>
                  </a:cubicBezTo>
                  <a:cubicBezTo>
                    <a:pt x="71" y="41"/>
                    <a:pt x="72" y="42"/>
                    <a:pt x="72" y="42"/>
                  </a:cubicBezTo>
                  <a:cubicBezTo>
                    <a:pt x="74" y="42"/>
                    <a:pt x="76" y="42"/>
                    <a:pt x="77" y="43"/>
                  </a:cubicBezTo>
                  <a:cubicBezTo>
                    <a:pt x="77" y="46"/>
                    <a:pt x="76" y="49"/>
                    <a:pt x="75" y="52"/>
                  </a:cubicBezTo>
                  <a:cubicBezTo>
                    <a:pt x="74" y="52"/>
                    <a:pt x="73" y="52"/>
                    <a:pt x="72" y="52"/>
                  </a:cubicBezTo>
                  <a:cubicBezTo>
                    <a:pt x="72" y="52"/>
                    <a:pt x="72" y="52"/>
                    <a:pt x="72" y="52"/>
                  </a:cubicBezTo>
                  <a:cubicBezTo>
                    <a:pt x="71" y="52"/>
                    <a:pt x="70" y="52"/>
                    <a:pt x="69" y="53"/>
                  </a:cubicBezTo>
                  <a:cubicBezTo>
                    <a:pt x="67" y="54"/>
                    <a:pt x="66" y="55"/>
                    <a:pt x="65" y="56"/>
                  </a:cubicBezTo>
                  <a:cubicBezTo>
                    <a:pt x="65" y="58"/>
                    <a:pt x="63" y="59"/>
                    <a:pt x="62" y="61"/>
                  </a:cubicBezTo>
                  <a:cubicBezTo>
                    <a:pt x="61" y="61"/>
                    <a:pt x="61" y="62"/>
                    <a:pt x="62" y="63"/>
                  </a:cubicBezTo>
                  <a:cubicBezTo>
                    <a:pt x="62" y="64"/>
                    <a:pt x="63" y="66"/>
                    <a:pt x="64" y="67"/>
                  </a:cubicBezTo>
                  <a:cubicBezTo>
                    <a:pt x="62" y="69"/>
                    <a:pt x="59" y="71"/>
                    <a:pt x="56" y="72"/>
                  </a:cubicBezTo>
                  <a:cubicBezTo>
                    <a:pt x="55" y="71"/>
                    <a:pt x="54" y="69"/>
                    <a:pt x="54" y="68"/>
                  </a:cubicBezTo>
                  <a:cubicBezTo>
                    <a:pt x="53" y="67"/>
                    <a:pt x="53" y="67"/>
                    <a:pt x="52" y="67"/>
                  </a:cubicBezTo>
                  <a:cubicBezTo>
                    <a:pt x="52" y="67"/>
                    <a:pt x="52" y="67"/>
                    <a:pt x="52" y="67"/>
                  </a:cubicBezTo>
                  <a:cubicBezTo>
                    <a:pt x="48" y="68"/>
                    <a:pt x="45" y="69"/>
                    <a:pt x="42" y="69"/>
                  </a:cubicBezTo>
                  <a:cubicBezTo>
                    <a:pt x="41" y="69"/>
                    <a:pt x="41" y="69"/>
                    <a:pt x="40" y="69"/>
                  </a:cubicBezTo>
                  <a:cubicBezTo>
                    <a:pt x="40" y="69"/>
                    <a:pt x="40" y="69"/>
                    <a:pt x="40" y="69"/>
                  </a:cubicBezTo>
                  <a:cubicBezTo>
                    <a:pt x="40" y="69"/>
                    <a:pt x="39" y="69"/>
                    <a:pt x="39" y="70"/>
                  </a:cubicBezTo>
                  <a:cubicBezTo>
                    <a:pt x="38" y="72"/>
                    <a:pt x="38" y="73"/>
                    <a:pt x="38" y="75"/>
                  </a:cubicBezTo>
                  <a:cubicBezTo>
                    <a:pt x="35" y="74"/>
                    <a:pt x="32" y="74"/>
                    <a:pt x="29" y="73"/>
                  </a:cubicBezTo>
                  <a:cubicBezTo>
                    <a:pt x="29" y="71"/>
                    <a:pt x="29" y="69"/>
                    <a:pt x="30" y="68"/>
                  </a:cubicBezTo>
                  <a:cubicBezTo>
                    <a:pt x="30" y="67"/>
                    <a:pt x="30" y="66"/>
                    <a:pt x="29" y="66"/>
                  </a:cubicBezTo>
                  <a:cubicBezTo>
                    <a:pt x="25" y="64"/>
                    <a:pt x="22" y="62"/>
                    <a:pt x="20" y="59"/>
                  </a:cubicBezTo>
                  <a:cubicBezTo>
                    <a:pt x="19" y="59"/>
                    <a:pt x="19" y="59"/>
                    <a:pt x="19" y="59"/>
                  </a:cubicBezTo>
                  <a:cubicBezTo>
                    <a:pt x="18" y="59"/>
                    <a:pt x="18" y="59"/>
                    <a:pt x="18" y="59"/>
                  </a:cubicBezTo>
                  <a:cubicBezTo>
                    <a:pt x="16" y="60"/>
                    <a:pt x="15" y="61"/>
                    <a:pt x="14" y="61"/>
                  </a:cubicBezTo>
                  <a:cubicBezTo>
                    <a:pt x="12" y="59"/>
                    <a:pt x="10" y="56"/>
                    <a:pt x="9" y="53"/>
                  </a:cubicBezTo>
                  <a:cubicBezTo>
                    <a:pt x="10" y="53"/>
                    <a:pt x="12" y="52"/>
                    <a:pt x="13" y="51"/>
                  </a:cubicBezTo>
                  <a:cubicBezTo>
                    <a:pt x="14" y="51"/>
                    <a:pt x="14" y="50"/>
                    <a:pt x="14" y="49"/>
                  </a:cubicBezTo>
                  <a:cubicBezTo>
                    <a:pt x="12" y="46"/>
                    <a:pt x="12" y="43"/>
                    <a:pt x="12" y="39"/>
                  </a:cubicBezTo>
                  <a:cubicBezTo>
                    <a:pt x="12" y="39"/>
                    <a:pt x="12" y="38"/>
                    <a:pt x="12" y="38"/>
                  </a:cubicBezTo>
                  <a:cubicBezTo>
                    <a:pt x="12" y="37"/>
                    <a:pt x="11" y="36"/>
                    <a:pt x="11" y="36"/>
                  </a:cubicBezTo>
                  <a:cubicBezTo>
                    <a:pt x="9" y="36"/>
                    <a:pt x="7" y="35"/>
                    <a:pt x="6" y="35"/>
                  </a:cubicBezTo>
                  <a:cubicBezTo>
                    <a:pt x="6" y="32"/>
                    <a:pt x="7" y="29"/>
                    <a:pt x="8" y="26"/>
                  </a:cubicBezTo>
                  <a:cubicBezTo>
                    <a:pt x="10" y="26"/>
                    <a:pt x="11" y="27"/>
                    <a:pt x="13" y="27"/>
                  </a:cubicBezTo>
                  <a:cubicBezTo>
                    <a:pt x="13" y="27"/>
                    <a:pt x="13" y="27"/>
                    <a:pt x="13" y="27"/>
                  </a:cubicBezTo>
                  <a:cubicBezTo>
                    <a:pt x="14" y="27"/>
                    <a:pt x="14" y="27"/>
                    <a:pt x="15" y="26"/>
                  </a:cubicBezTo>
                  <a:cubicBezTo>
                    <a:pt x="16" y="25"/>
                    <a:pt x="17" y="23"/>
                    <a:pt x="18" y="21"/>
                  </a:cubicBezTo>
                  <a:cubicBezTo>
                    <a:pt x="18" y="21"/>
                    <a:pt x="18" y="21"/>
                    <a:pt x="18" y="21"/>
                  </a:cubicBezTo>
                  <a:cubicBezTo>
                    <a:pt x="19" y="20"/>
                    <a:pt x="20" y="18"/>
                    <a:pt x="21" y="17"/>
                  </a:cubicBezTo>
                  <a:cubicBezTo>
                    <a:pt x="22" y="17"/>
                    <a:pt x="22" y="16"/>
                    <a:pt x="22" y="15"/>
                  </a:cubicBezTo>
                  <a:cubicBezTo>
                    <a:pt x="21" y="14"/>
                    <a:pt x="20" y="12"/>
                    <a:pt x="19" y="11"/>
                  </a:cubicBezTo>
                  <a:cubicBezTo>
                    <a:pt x="22" y="9"/>
                    <a:pt x="24" y="7"/>
                    <a:pt x="27" y="6"/>
                  </a:cubicBezTo>
                  <a:cubicBezTo>
                    <a:pt x="28" y="8"/>
                    <a:pt x="29" y="9"/>
                    <a:pt x="30" y="10"/>
                  </a:cubicBezTo>
                  <a:cubicBezTo>
                    <a:pt x="30" y="11"/>
                    <a:pt x="31" y="11"/>
                    <a:pt x="31" y="11"/>
                  </a:cubicBezTo>
                  <a:cubicBezTo>
                    <a:pt x="31" y="11"/>
                    <a:pt x="31" y="11"/>
                    <a:pt x="32" y="11"/>
                  </a:cubicBezTo>
                  <a:cubicBezTo>
                    <a:pt x="35" y="10"/>
                    <a:pt x="38" y="9"/>
                    <a:pt x="42" y="9"/>
                  </a:cubicBezTo>
                  <a:cubicBezTo>
                    <a:pt x="42" y="9"/>
                    <a:pt x="42" y="9"/>
                    <a:pt x="43" y="9"/>
                  </a:cubicBezTo>
                  <a:cubicBezTo>
                    <a:pt x="43" y="9"/>
                    <a:pt x="43" y="9"/>
                    <a:pt x="43" y="9"/>
                  </a:cubicBezTo>
                  <a:moveTo>
                    <a:pt x="44" y="0"/>
                  </a:moveTo>
                  <a:cubicBezTo>
                    <a:pt x="44" y="0"/>
                    <a:pt x="43" y="1"/>
                    <a:pt x="43" y="1"/>
                  </a:cubicBezTo>
                  <a:cubicBezTo>
                    <a:pt x="43" y="3"/>
                    <a:pt x="42" y="5"/>
                    <a:pt x="42" y="6"/>
                  </a:cubicBezTo>
                  <a:cubicBezTo>
                    <a:pt x="42" y="6"/>
                    <a:pt x="42" y="6"/>
                    <a:pt x="42" y="6"/>
                  </a:cubicBezTo>
                  <a:cubicBezTo>
                    <a:pt x="38" y="6"/>
                    <a:pt x="35" y="7"/>
                    <a:pt x="32" y="8"/>
                  </a:cubicBezTo>
                  <a:cubicBezTo>
                    <a:pt x="31" y="6"/>
                    <a:pt x="30" y="5"/>
                    <a:pt x="29" y="4"/>
                  </a:cubicBezTo>
                  <a:cubicBezTo>
                    <a:pt x="29" y="3"/>
                    <a:pt x="28" y="3"/>
                    <a:pt x="28" y="3"/>
                  </a:cubicBezTo>
                  <a:cubicBezTo>
                    <a:pt x="28" y="3"/>
                    <a:pt x="27" y="3"/>
                    <a:pt x="27" y="3"/>
                  </a:cubicBezTo>
                  <a:cubicBezTo>
                    <a:pt x="23" y="5"/>
                    <a:pt x="20" y="7"/>
                    <a:pt x="16" y="10"/>
                  </a:cubicBezTo>
                  <a:cubicBezTo>
                    <a:pt x="16" y="10"/>
                    <a:pt x="16" y="10"/>
                    <a:pt x="16" y="11"/>
                  </a:cubicBezTo>
                  <a:cubicBezTo>
                    <a:pt x="16" y="11"/>
                    <a:pt x="16" y="11"/>
                    <a:pt x="16" y="11"/>
                  </a:cubicBezTo>
                  <a:cubicBezTo>
                    <a:pt x="15" y="13"/>
                    <a:pt x="15" y="15"/>
                    <a:pt x="14" y="17"/>
                  </a:cubicBezTo>
                  <a:cubicBezTo>
                    <a:pt x="13" y="17"/>
                    <a:pt x="13" y="18"/>
                    <a:pt x="14" y="18"/>
                  </a:cubicBezTo>
                  <a:cubicBezTo>
                    <a:pt x="14" y="19"/>
                    <a:pt x="15" y="19"/>
                    <a:pt x="15" y="20"/>
                  </a:cubicBezTo>
                  <a:cubicBezTo>
                    <a:pt x="14" y="21"/>
                    <a:pt x="13" y="23"/>
                    <a:pt x="13" y="24"/>
                  </a:cubicBezTo>
                  <a:cubicBezTo>
                    <a:pt x="11" y="24"/>
                    <a:pt x="9" y="23"/>
                    <a:pt x="8" y="23"/>
                  </a:cubicBezTo>
                  <a:cubicBezTo>
                    <a:pt x="7" y="23"/>
                    <a:pt x="7" y="23"/>
                    <a:pt x="7" y="23"/>
                  </a:cubicBezTo>
                  <a:cubicBezTo>
                    <a:pt x="7" y="23"/>
                    <a:pt x="6" y="23"/>
                    <a:pt x="6" y="24"/>
                  </a:cubicBezTo>
                  <a:cubicBezTo>
                    <a:pt x="6" y="25"/>
                    <a:pt x="6" y="25"/>
                    <a:pt x="6" y="25"/>
                  </a:cubicBezTo>
                  <a:cubicBezTo>
                    <a:pt x="5" y="25"/>
                    <a:pt x="5" y="25"/>
                    <a:pt x="5" y="25"/>
                  </a:cubicBezTo>
                  <a:cubicBezTo>
                    <a:pt x="3" y="29"/>
                    <a:pt x="1" y="38"/>
                    <a:pt x="0" y="43"/>
                  </a:cubicBezTo>
                  <a:cubicBezTo>
                    <a:pt x="0" y="43"/>
                    <a:pt x="1" y="44"/>
                    <a:pt x="2" y="44"/>
                  </a:cubicBezTo>
                  <a:cubicBezTo>
                    <a:pt x="3" y="45"/>
                    <a:pt x="5" y="45"/>
                    <a:pt x="7" y="45"/>
                  </a:cubicBezTo>
                  <a:cubicBezTo>
                    <a:pt x="7" y="46"/>
                    <a:pt x="7" y="46"/>
                    <a:pt x="7" y="46"/>
                  </a:cubicBezTo>
                  <a:cubicBezTo>
                    <a:pt x="7" y="47"/>
                    <a:pt x="7" y="49"/>
                    <a:pt x="7" y="51"/>
                  </a:cubicBezTo>
                  <a:cubicBezTo>
                    <a:pt x="6" y="52"/>
                    <a:pt x="6" y="52"/>
                    <a:pt x="6" y="52"/>
                  </a:cubicBezTo>
                  <a:cubicBezTo>
                    <a:pt x="6" y="52"/>
                    <a:pt x="5" y="52"/>
                    <a:pt x="5" y="53"/>
                  </a:cubicBezTo>
                  <a:cubicBezTo>
                    <a:pt x="5" y="55"/>
                    <a:pt x="4" y="57"/>
                    <a:pt x="3" y="59"/>
                  </a:cubicBezTo>
                  <a:cubicBezTo>
                    <a:pt x="3" y="59"/>
                    <a:pt x="3" y="59"/>
                    <a:pt x="3" y="59"/>
                  </a:cubicBezTo>
                  <a:cubicBezTo>
                    <a:pt x="3" y="59"/>
                    <a:pt x="3" y="59"/>
                    <a:pt x="3" y="59"/>
                  </a:cubicBezTo>
                  <a:cubicBezTo>
                    <a:pt x="3" y="60"/>
                    <a:pt x="3" y="61"/>
                    <a:pt x="4" y="61"/>
                  </a:cubicBezTo>
                  <a:cubicBezTo>
                    <a:pt x="5" y="64"/>
                    <a:pt x="7" y="68"/>
                    <a:pt x="9" y="70"/>
                  </a:cubicBezTo>
                  <a:cubicBezTo>
                    <a:pt x="9" y="71"/>
                    <a:pt x="10" y="71"/>
                    <a:pt x="10" y="71"/>
                  </a:cubicBezTo>
                  <a:cubicBezTo>
                    <a:pt x="10" y="71"/>
                    <a:pt x="11" y="71"/>
                    <a:pt x="11" y="71"/>
                  </a:cubicBezTo>
                  <a:cubicBezTo>
                    <a:pt x="11" y="71"/>
                    <a:pt x="11" y="71"/>
                    <a:pt x="12" y="71"/>
                  </a:cubicBezTo>
                  <a:cubicBezTo>
                    <a:pt x="13" y="70"/>
                    <a:pt x="14" y="70"/>
                    <a:pt x="16" y="69"/>
                  </a:cubicBezTo>
                  <a:cubicBezTo>
                    <a:pt x="18" y="71"/>
                    <a:pt x="20" y="73"/>
                    <a:pt x="23" y="74"/>
                  </a:cubicBezTo>
                  <a:cubicBezTo>
                    <a:pt x="23" y="76"/>
                    <a:pt x="23" y="78"/>
                    <a:pt x="23" y="80"/>
                  </a:cubicBezTo>
                  <a:cubicBezTo>
                    <a:pt x="23" y="81"/>
                    <a:pt x="23" y="81"/>
                    <a:pt x="24" y="81"/>
                  </a:cubicBezTo>
                  <a:cubicBezTo>
                    <a:pt x="28" y="83"/>
                    <a:pt x="32" y="84"/>
                    <a:pt x="36" y="85"/>
                  </a:cubicBezTo>
                  <a:cubicBezTo>
                    <a:pt x="36" y="85"/>
                    <a:pt x="36" y="85"/>
                    <a:pt x="36" y="85"/>
                  </a:cubicBezTo>
                  <a:cubicBezTo>
                    <a:pt x="37" y="85"/>
                    <a:pt x="38" y="84"/>
                    <a:pt x="38" y="83"/>
                  </a:cubicBezTo>
                  <a:cubicBezTo>
                    <a:pt x="38" y="82"/>
                    <a:pt x="39" y="80"/>
                    <a:pt x="40" y="78"/>
                  </a:cubicBezTo>
                  <a:cubicBezTo>
                    <a:pt x="40" y="78"/>
                    <a:pt x="40" y="78"/>
                    <a:pt x="40" y="78"/>
                  </a:cubicBezTo>
                  <a:cubicBezTo>
                    <a:pt x="41" y="78"/>
                    <a:pt x="41" y="78"/>
                    <a:pt x="41" y="78"/>
                  </a:cubicBezTo>
                  <a:cubicBezTo>
                    <a:pt x="44" y="78"/>
                    <a:pt x="46" y="78"/>
                    <a:pt x="49" y="77"/>
                  </a:cubicBezTo>
                  <a:cubicBezTo>
                    <a:pt x="50" y="78"/>
                    <a:pt x="51" y="80"/>
                    <a:pt x="52" y="81"/>
                  </a:cubicBezTo>
                  <a:cubicBezTo>
                    <a:pt x="52" y="82"/>
                    <a:pt x="53" y="82"/>
                    <a:pt x="53" y="82"/>
                  </a:cubicBezTo>
                  <a:cubicBezTo>
                    <a:pt x="53" y="82"/>
                    <a:pt x="54" y="82"/>
                    <a:pt x="54" y="82"/>
                  </a:cubicBezTo>
                  <a:cubicBezTo>
                    <a:pt x="58" y="80"/>
                    <a:pt x="61" y="78"/>
                    <a:pt x="65" y="75"/>
                  </a:cubicBezTo>
                  <a:cubicBezTo>
                    <a:pt x="65" y="75"/>
                    <a:pt x="65" y="75"/>
                    <a:pt x="65" y="75"/>
                  </a:cubicBezTo>
                  <a:cubicBezTo>
                    <a:pt x="66" y="72"/>
                    <a:pt x="66" y="71"/>
                    <a:pt x="67" y="68"/>
                  </a:cubicBezTo>
                  <a:cubicBezTo>
                    <a:pt x="67" y="68"/>
                    <a:pt x="67" y="68"/>
                    <a:pt x="67" y="68"/>
                  </a:cubicBezTo>
                  <a:cubicBezTo>
                    <a:pt x="68" y="68"/>
                    <a:pt x="68" y="68"/>
                    <a:pt x="68" y="68"/>
                  </a:cubicBezTo>
                  <a:cubicBezTo>
                    <a:pt x="67" y="67"/>
                    <a:pt x="67" y="67"/>
                    <a:pt x="67" y="67"/>
                  </a:cubicBezTo>
                  <a:cubicBezTo>
                    <a:pt x="67" y="67"/>
                    <a:pt x="67" y="67"/>
                    <a:pt x="67" y="67"/>
                  </a:cubicBezTo>
                  <a:cubicBezTo>
                    <a:pt x="67" y="66"/>
                    <a:pt x="66" y="65"/>
                    <a:pt x="66" y="64"/>
                  </a:cubicBezTo>
                  <a:cubicBezTo>
                    <a:pt x="67" y="63"/>
                    <a:pt x="68" y="62"/>
                    <a:pt x="69" y="62"/>
                  </a:cubicBezTo>
                  <a:cubicBezTo>
                    <a:pt x="69" y="61"/>
                    <a:pt x="69" y="61"/>
                    <a:pt x="69" y="61"/>
                  </a:cubicBezTo>
                  <a:cubicBezTo>
                    <a:pt x="70" y="61"/>
                    <a:pt x="70" y="61"/>
                    <a:pt x="70" y="61"/>
                  </a:cubicBezTo>
                  <a:cubicBezTo>
                    <a:pt x="70" y="61"/>
                    <a:pt x="70" y="61"/>
                    <a:pt x="70" y="61"/>
                  </a:cubicBezTo>
                  <a:cubicBezTo>
                    <a:pt x="71" y="61"/>
                    <a:pt x="72" y="61"/>
                    <a:pt x="73" y="62"/>
                  </a:cubicBezTo>
                  <a:cubicBezTo>
                    <a:pt x="73" y="62"/>
                    <a:pt x="74" y="62"/>
                    <a:pt x="74" y="62"/>
                  </a:cubicBezTo>
                  <a:cubicBezTo>
                    <a:pt x="74" y="62"/>
                    <a:pt x="75" y="61"/>
                    <a:pt x="75" y="61"/>
                  </a:cubicBezTo>
                  <a:cubicBezTo>
                    <a:pt x="76" y="59"/>
                    <a:pt x="77" y="57"/>
                    <a:pt x="77" y="54"/>
                  </a:cubicBezTo>
                  <a:cubicBezTo>
                    <a:pt x="79" y="50"/>
                    <a:pt x="80" y="46"/>
                    <a:pt x="80" y="42"/>
                  </a:cubicBezTo>
                  <a:cubicBezTo>
                    <a:pt x="80" y="41"/>
                    <a:pt x="80" y="41"/>
                    <a:pt x="79" y="40"/>
                  </a:cubicBezTo>
                  <a:cubicBezTo>
                    <a:pt x="78" y="40"/>
                    <a:pt x="76" y="40"/>
                    <a:pt x="74" y="39"/>
                  </a:cubicBezTo>
                  <a:cubicBezTo>
                    <a:pt x="74" y="39"/>
                    <a:pt x="74" y="39"/>
                    <a:pt x="74" y="39"/>
                  </a:cubicBezTo>
                  <a:cubicBezTo>
                    <a:pt x="74" y="37"/>
                    <a:pt x="74" y="35"/>
                    <a:pt x="74" y="33"/>
                  </a:cubicBezTo>
                  <a:cubicBezTo>
                    <a:pt x="75" y="33"/>
                    <a:pt x="75" y="33"/>
                    <a:pt x="75" y="33"/>
                  </a:cubicBezTo>
                  <a:cubicBezTo>
                    <a:pt x="75" y="33"/>
                    <a:pt x="76" y="32"/>
                    <a:pt x="76" y="32"/>
                  </a:cubicBezTo>
                  <a:cubicBezTo>
                    <a:pt x="76" y="30"/>
                    <a:pt x="77" y="28"/>
                    <a:pt x="77" y="27"/>
                  </a:cubicBezTo>
                  <a:cubicBezTo>
                    <a:pt x="78" y="26"/>
                    <a:pt x="78" y="26"/>
                    <a:pt x="78" y="26"/>
                  </a:cubicBezTo>
                  <a:cubicBezTo>
                    <a:pt x="78" y="25"/>
                    <a:pt x="78" y="25"/>
                    <a:pt x="78" y="24"/>
                  </a:cubicBezTo>
                  <a:cubicBezTo>
                    <a:pt x="78" y="24"/>
                    <a:pt x="78" y="24"/>
                    <a:pt x="78" y="24"/>
                  </a:cubicBezTo>
                  <a:cubicBezTo>
                    <a:pt x="77" y="24"/>
                    <a:pt x="77" y="24"/>
                    <a:pt x="77" y="24"/>
                  </a:cubicBezTo>
                  <a:cubicBezTo>
                    <a:pt x="77" y="23"/>
                    <a:pt x="77" y="22"/>
                    <a:pt x="76" y="21"/>
                  </a:cubicBezTo>
                  <a:cubicBezTo>
                    <a:pt x="76" y="21"/>
                    <a:pt x="75" y="19"/>
                    <a:pt x="74" y="17"/>
                  </a:cubicBezTo>
                  <a:cubicBezTo>
                    <a:pt x="73" y="16"/>
                    <a:pt x="73" y="16"/>
                    <a:pt x="72" y="15"/>
                  </a:cubicBezTo>
                  <a:cubicBezTo>
                    <a:pt x="71" y="14"/>
                    <a:pt x="71" y="14"/>
                    <a:pt x="71" y="14"/>
                  </a:cubicBezTo>
                  <a:cubicBezTo>
                    <a:pt x="71" y="13"/>
                    <a:pt x="71" y="13"/>
                    <a:pt x="71" y="13"/>
                  </a:cubicBezTo>
                  <a:cubicBezTo>
                    <a:pt x="71" y="13"/>
                    <a:pt x="71" y="13"/>
                    <a:pt x="70" y="13"/>
                  </a:cubicBezTo>
                  <a:cubicBezTo>
                    <a:pt x="69" y="13"/>
                    <a:pt x="69" y="13"/>
                    <a:pt x="69" y="13"/>
                  </a:cubicBezTo>
                  <a:cubicBezTo>
                    <a:pt x="69" y="13"/>
                    <a:pt x="69" y="13"/>
                    <a:pt x="69" y="13"/>
                  </a:cubicBezTo>
                  <a:cubicBezTo>
                    <a:pt x="68" y="14"/>
                    <a:pt x="66" y="15"/>
                    <a:pt x="65" y="16"/>
                  </a:cubicBezTo>
                  <a:cubicBezTo>
                    <a:pt x="62" y="14"/>
                    <a:pt x="60" y="12"/>
                    <a:pt x="57" y="10"/>
                  </a:cubicBezTo>
                  <a:cubicBezTo>
                    <a:pt x="57" y="8"/>
                    <a:pt x="57" y="7"/>
                    <a:pt x="58" y="5"/>
                  </a:cubicBezTo>
                  <a:cubicBezTo>
                    <a:pt x="58" y="4"/>
                    <a:pt x="58" y="4"/>
                    <a:pt x="57" y="3"/>
                  </a:cubicBezTo>
                  <a:cubicBezTo>
                    <a:pt x="53" y="2"/>
                    <a:pt x="49" y="1"/>
                    <a:pt x="44" y="0"/>
                  </a:cubicBezTo>
                  <a:cubicBezTo>
                    <a:pt x="44" y="0"/>
                    <a:pt x="44" y="0"/>
                    <a:pt x="4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9" name="组合 178"/>
          <p:cNvGrpSpPr/>
          <p:nvPr/>
        </p:nvGrpSpPr>
        <p:grpSpPr>
          <a:xfrm>
            <a:off x="3132574" y="2831664"/>
            <a:ext cx="174699" cy="169064"/>
            <a:chOff x="2597015" y="4907933"/>
            <a:chExt cx="333349" cy="322596"/>
          </a:xfrm>
        </p:grpSpPr>
        <p:sp>
          <p:nvSpPr>
            <p:cNvPr id="180" name="Freeform 747"/>
            <p:cNvSpPr>
              <a:spLocks noEditPoints="1"/>
            </p:cNvSpPr>
            <p:nvPr/>
          </p:nvSpPr>
          <p:spPr bwMode="auto">
            <a:xfrm>
              <a:off x="2631067" y="4941985"/>
              <a:ext cx="265246" cy="254493"/>
            </a:xfrm>
            <a:custGeom>
              <a:avLst/>
              <a:gdLst>
                <a:gd name="T0" fmla="*/ 63 w 125"/>
                <a:gd name="T1" fmla="*/ 116 h 120"/>
                <a:gd name="T2" fmla="*/ 5 w 125"/>
                <a:gd name="T3" fmla="*/ 60 h 120"/>
                <a:gd name="T4" fmla="*/ 63 w 125"/>
                <a:gd name="T5" fmla="*/ 4 h 120"/>
                <a:gd name="T6" fmla="*/ 63 w 125"/>
                <a:gd name="T7" fmla="*/ 4 h 120"/>
                <a:gd name="T8" fmla="*/ 103 w 125"/>
                <a:gd name="T9" fmla="*/ 18 h 120"/>
                <a:gd name="T10" fmla="*/ 120 w 125"/>
                <a:gd name="T11" fmla="*/ 60 h 120"/>
                <a:gd name="T12" fmla="*/ 63 w 125"/>
                <a:gd name="T13" fmla="*/ 116 h 120"/>
                <a:gd name="T14" fmla="*/ 63 w 125"/>
                <a:gd name="T15" fmla="*/ 0 h 120"/>
                <a:gd name="T16" fmla="*/ 63 w 125"/>
                <a:gd name="T17" fmla="*/ 0 h 120"/>
                <a:gd name="T18" fmla="*/ 0 w 125"/>
                <a:gd name="T19" fmla="*/ 60 h 120"/>
                <a:gd name="T20" fmla="*/ 63 w 125"/>
                <a:gd name="T21" fmla="*/ 120 h 120"/>
                <a:gd name="T22" fmla="*/ 125 w 125"/>
                <a:gd name="T23" fmla="*/ 60 h 120"/>
                <a:gd name="T24" fmla="*/ 63 w 125"/>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20">
                  <a:moveTo>
                    <a:pt x="63" y="116"/>
                  </a:moveTo>
                  <a:cubicBezTo>
                    <a:pt x="35" y="116"/>
                    <a:pt x="5" y="98"/>
                    <a:pt x="5" y="60"/>
                  </a:cubicBezTo>
                  <a:cubicBezTo>
                    <a:pt x="5" y="22"/>
                    <a:pt x="35" y="4"/>
                    <a:pt x="63" y="4"/>
                  </a:cubicBezTo>
                  <a:cubicBezTo>
                    <a:pt x="63" y="4"/>
                    <a:pt x="63" y="4"/>
                    <a:pt x="63" y="4"/>
                  </a:cubicBezTo>
                  <a:cubicBezTo>
                    <a:pt x="78" y="4"/>
                    <a:pt x="92" y="9"/>
                    <a:pt x="103" y="18"/>
                  </a:cubicBezTo>
                  <a:cubicBezTo>
                    <a:pt x="114" y="28"/>
                    <a:pt x="120" y="43"/>
                    <a:pt x="120" y="60"/>
                  </a:cubicBezTo>
                  <a:cubicBezTo>
                    <a:pt x="120" y="98"/>
                    <a:pt x="90" y="116"/>
                    <a:pt x="63" y="116"/>
                  </a:cubicBezTo>
                  <a:moveTo>
                    <a:pt x="63" y="0"/>
                  </a:moveTo>
                  <a:cubicBezTo>
                    <a:pt x="63" y="0"/>
                    <a:pt x="63" y="0"/>
                    <a:pt x="63" y="0"/>
                  </a:cubicBezTo>
                  <a:cubicBezTo>
                    <a:pt x="32" y="0"/>
                    <a:pt x="0" y="20"/>
                    <a:pt x="0" y="60"/>
                  </a:cubicBezTo>
                  <a:cubicBezTo>
                    <a:pt x="0" y="100"/>
                    <a:pt x="32" y="120"/>
                    <a:pt x="63" y="120"/>
                  </a:cubicBezTo>
                  <a:cubicBezTo>
                    <a:pt x="94" y="120"/>
                    <a:pt x="125" y="100"/>
                    <a:pt x="125" y="60"/>
                  </a:cubicBezTo>
                  <a:cubicBezTo>
                    <a:pt x="125" y="20"/>
                    <a:pt x="94" y="0"/>
                    <a:pt x="6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1" name="Freeform 748"/>
            <p:cNvSpPr>
              <a:spLocks noEditPoints="1"/>
            </p:cNvSpPr>
            <p:nvPr/>
          </p:nvSpPr>
          <p:spPr bwMode="auto">
            <a:xfrm>
              <a:off x="2597015" y="4907933"/>
              <a:ext cx="333349" cy="322596"/>
            </a:xfrm>
            <a:custGeom>
              <a:avLst/>
              <a:gdLst>
                <a:gd name="T0" fmla="*/ 79 w 157"/>
                <a:gd name="T1" fmla="*/ 147 h 152"/>
                <a:gd name="T2" fmla="*/ 5 w 157"/>
                <a:gd name="T3" fmla="*/ 76 h 152"/>
                <a:gd name="T4" fmla="*/ 79 w 157"/>
                <a:gd name="T5" fmla="*/ 4 h 152"/>
                <a:gd name="T6" fmla="*/ 153 w 157"/>
                <a:gd name="T7" fmla="*/ 76 h 152"/>
                <a:gd name="T8" fmla="*/ 79 w 157"/>
                <a:gd name="T9" fmla="*/ 147 h 152"/>
                <a:gd name="T10" fmla="*/ 79 w 157"/>
                <a:gd name="T11" fmla="*/ 0 h 152"/>
                <a:gd name="T12" fmla="*/ 25 w 157"/>
                <a:gd name="T13" fmla="*/ 19 h 152"/>
                <a:gd name="T14" fmla="*/ 0 w 157"/>
                <a:gd name="T15" fmla="*/ 76 h 152"/>
                <a:gd name="T16" fmla="*/ 25 w 157"/>
                <a:gd name="T17" fmla="*/ 133 h 152"/>
                <a:gd name="T18" fmla="*/ 79 w 157"/>
                <a:gd name="T19" fmla="*/ 152 h 152"/>
                <a:gd name="T20" fmla="*/ 132 w 157"/>
                <a:gd name="T21" fmla="*/ 133 h 152"/>
                <a:gd name="T22" fmla="*/ 157 w 157"/>
                <a:gd name="T23" fmla="*/ 76 h 152"/>
                <a:gd name="T24" fmla="*/ 132 w 157"/>
                <a:gd name="T25" fmla="*/ 19 h 152"/>
                <a:gd name="T26" fmla="*/ 79 w 157"/>
                <a:gd name="T27"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52">
                  <a:moveTo>
                    <a:pt x="79" y="147"/>
                  </a:moveTo>
                  <a:cubicBezTo>
                    <a:pt x="42" y="147"/>
                    <a:pt x="5" y="124"/>
                    <a:pt x="5" y="76"/>
                  </a:cubicBezTo>
                  <a:cubicBezTo>
                    <a:pt x="5" y="28"/>
                    <a:pt x="42" y="4"/>
                    <a:pt x="79" y="4"/>
                  </a:cubicBezTo>
                  <a:cubicBezTo>
                    <a:pt x="116" y="4"/>
                    <a:pt x="153" y="28"/>
                    <a:pt x="153" y="76"/>
                  </a:cubicBezTo>
                  <a:cubicBezTo>
                    <a:pt x="153" y="124"/>
                    <a:pt x="116" y="147"/>
                    <a:pt x="79" y="147"/>
                  </a:cubicBezTo>
                  <a:moveTo>
                    <a:pt x="79" y="0"/>
                  </a:moveTo>
                  <a:cubicBezTo>
                    <a:pt x="58" y="0"/>
                    <a:pt x="39" y="7"/>
                    <a:pt x="25" y="19"/>
                  </a:cubicBezTo>
                  <a:cubicBezTo>
                    <a:pt x="9" y="33"/>
                    <a:pt x="0" y="53"/>
                    <a:pt x="0" y="76"/>
                  </a:cubicBezTo>
                  <a:cubicBezTo>
                    <a:pt x="0" y="99"/>
                    <a:pt x="9" y="119"/>
                    <a:pt x="25" y="133"/>
                  </a:cubicBezTo>
                  <a:cubicBezTo>
                    <a:pt x="39" y="145"/>
                    <a:pt x="58" y="152"/>
                    <a:pt x="79" y="152"/>
                  </a:cubicBezTo>
                  <a:cubicBezTo>
                    <a:pt x="99" y="152"/>
                    <a:pt x="118" y="145"/>
                    <a:pt x="132" y="133"/>
                  </a:cubicBezTo>
                  <a:cubicBezTo>
                    <a:pt x="148" y="119"/>
                    <a:pt x="157" y="99"/>
                    <a:pt x="157" y="76"/>
                  </a:cubicBezTo>
                  <a:cubicBezTo>
                    <a:pt x="157" y="53"/>
                    <a:pt x="148" y="33"/>
                    <a:pt x="132" y="19"/>
                  </a:cubicBezTo>
                  <a:cubicBezTo>
                    <a:pt x="118" y="7"/>
                    <a:pt x="99" y="0"/>
                    <a:pt x="7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2" name="Freeform 749"/>
            <p:cNvSpPr>
              <a:spLocks/>
            </p:cNvSpPr>
            <p:nvPr/>
          </p:nvSpPr>
          <p:spPr bwMode="auto">
            <a:xfrm>
              <a:off x="2752041" y="4963492"/>
              <a:ext cx="14338" cy="27779"/>
            </a:xfrm>
            <a:custGeom>
              <a:avLst/>
              <a:gdLst>
                <a:gd name="T0" fmla="*/ 4 w 7"/>
                <a:gd name="T1" fmla="*/ 0 h 13"/>
                <a:gd name="T2" fmla="*/ 1 w 7"/>
                <a:gd name="T3" fmla="*/ 1 h 13"/>
                <a:gd name="T4" fmla="*/ 2 w 7"/>
                <a:gd name="T5" fmla="*/ 12 h 13"/>
                <a:gd name="T6" fmla="*/ 3 w 7"/>
                <a:gd name="T7" fmla="*/ 13 h 13"/>
                <a:gd name="T8" fmla="*/ 4 w 7"/>
                <a:gd name="T9" fmla="*/ 13 h 13"/>
                <a:gd name="T10" fmla="*/ 6 w 7"/>
                <a:gd name="T11" fmla="*/ 10 h 13"/>
                <a:gd name="T12" fmla="*/ 6 w 7"/>
                <a:gd name="T13" fmla="*/ 3 h 13"/>
                <a:gd name="T14" fmla="*/ 5 w 7"/>
                <a:gd name="T15" fmla="*/ 0 h 13"/>
                <a:gd name="T16" fmla="*/ 4 w 7"/>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3">
                  <a:moveTo>
                    <a:pt x="4" y="0"/>
                  </a:moveTo>
                  <a:cubicBezTo>
                    <a:pt x="3" y="0"/>
                    <a:pt x="2" y="0"/>
                    <a:pt x="1" y="1"/>
                  </a:cubicBezTo>
                  <a:cubicBezTo>
                    <a:pt x="0" y="2"/>
                    <a:pt x="0" y="9"/>
                    <a:pt x="2" y="12"/>
                  </a:cubicBezTo>
                  <a:cubicBezTo>
                    <a:pt x="2" y="12"/>
                    <a:pt x="2" y="13"/>
                    <a:pt x="3" y="13"/>
                  </a:cubicBezTo>
                  <a:cubicBezTo>
                    <a:pt x="4" y="13"/>
                    <a:pt x="4" y="13"/>
                    <a:pt x="4" y="13"/>
                  </a:cubicBezTo>
                  <a:cubicBezTo>
                    <a:pt x="5" y="13"/>
                    <a:pt x="6" y="12"/>
                    <a:pt x="6" y="10"/>
                  </a:cubicBezTo>
                  <a:cubicBezTo>
                    <a:pt x="7" y="8"/>
                    <a:pt x="7" y="5"/>
                    <a:pt x="6" y="3"/>
                  </a:cubicBezTo>
                  <a:cubicBezTo>
                    <a:pt x="6" y="2"/>
                    <a:pt x="6" y="1"/>
                    <a:pt x="5" y="0"/>
                  </a:cubicBezTo>
                  <a:cubicBezTo>
                    <a:pt x="5" y="0"/>
                    <a:pt x="4" y="0"/>
                    <a:pt x="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3" name="Freeform 750"/>
            <p:cNvSpPr>
              <a:spLocks/>
            </p:cNvSpPr>
            <p:nvPr/>
          </p:nvSpPr>
          <p:spPr bwMode="auto">
            <a:xfrm>
              <a:off x="2752041" y="5141816"/>
              <a:ext cx="14338" cy="35844"/>
            </a:xfrm>
            <a:custGeom>
              <a:avLst/>
              <a:gdLst>
                <a:gd name="T0" fmla="*/ 3 w 7"/>
                <a:gd name="T1" fmla="*/ 0 h 17"/>
                <a:gd name="T2" fmla="*/ 1 w 7"/>
                <a:gd name="T3" fmla="*/ 2 h 17"/>
                <a:gd name="T4" fmla="*/ 1 w 7"/>
                <a:gd name="T5" fmla="*/ 14 h 17"/>
                <a:gd name="T6" fmla="*/ 2 w 7"/>
                <a:gd name="T7" fmla="*/ 16 h 17"/>
                <a:gd name="T8" fmla="*/ 4 w 7"/>
                <a:gd name="T9" fmla="*/ 17 h 17"/>
                <a:gd name="T10" fmla="*/ 6 w 7"/>
                <a:gd name="T11" fmla="*/ 16 h 17"/>
                <a:gd name="T12" fmla="*/ 5 w 7"/>
                <a:gd name="T13" fmla="*/ 1 h 17"/>
                <a:gd name="T14" fmla="*/ 4 w 7"/>
                <a:gd name="T15" fmla="*/ 0 h 17"/>
                <a:gd name="T16" fmla="*/ 3 w 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7">
                  <a:moveTo>
                    <a:pt x="3" y="0"/>
                  </a:moveTo>
                  <a:cubicBezTo>
                    <a:pt x="2" y="0"/>
                    <a:pt x="1" y="1"/>
                    <a:pt x="1" y="2"/>
                  </a:cubicBezTo>
                  <a:cubicBezTo>
                    <a:pt x="0" y="5"/>
                    <a:pt x="0" y="11"/>
                    <a:pt x="1" y="14"/>
                  </a:cubicBezTo>
                  <a:cubicBezTo>
                    <a:pt x="1" y="14"/>
                    <a:pt x="1" y="16"/>
                    <a:pt x="2" y="16"/>
                  </a:cubicBezTo>
                  <a:cubicBezTo>
                    <a:pt x="2" y="17"/>
                    <a:pt x="3" y="17"/>
                    <a:pt x="4" y="17"/>
                  </a:cubicBezTo>
                  <a:cubicBezTo>
                    <a:pt x="4" y="17"/>
                    <a:pt x="5" y="17"/>
                    <a:pt x="6" y="16"/>
                  </a:cubicBezTo>
                  <a:cubicBezTo>
                    <a:pt x="7" y="15"/>
                    <a:pt x="7" y="3"/>
                    <a:pt x="5" y="1"/>
                  </a:cubicBezTo>
                  <a:cubicBezTo>
                    <a:pt x="5" y="1"/>
                    <a:pt x="5" y="0"/>
                    <a:pt x="4" y="0"/>
                  </a:cubicBezTo>
                  <a:cubicBezTo>
                    <a:pt x="3" y="0"/>
                    <a:pt x="3" y="0"/>
                    <a:pt x="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4" name="Freeform 751"/>
            <p:cNvSpPr>
              <a:spLocks/>
            </p:cNvSpPr>
            <p:nvPr/>
          </p:nvSpPr>
          <p:spPr bwMode="auto">
            <a:xfrm>
              <a:off x="2651677" y="5062959"/>
              <a:ext cx="38532" cy="15234"/>
            </a:xfrm>
            <a:custGeom>
              <a:avLst/>
              <a:gdLst>
                <a:gd name="T0" fmla="*/ 9 w 18"/>
                <a:gd name="T1" fmla="*/ 0 h 7"/>
                <a:gd name="T2" fmla="*/ 3 w 18"/>
                <a:gd name="T3" fmla="*/ 1 h 7"/>
                <a:gd name="T4" fmla="*/ 1 w 18"/>
                <a:gd name="T5" fmla="*/ 2 h 7"/>
                <a:gd name="T6" fmla="*/ 1 w 18"/>
                <a:gd name="T7" fmla="*/ 6 h 7"/>
                <a:gd name="T8" fmla="*/ 8 w 18"/>
                <a:gd name="T9" fmla="*/ 7 h 7"/>
                <a:gd name="T10" fmla="*/ 16 w 18"/>
                <a:gd name="T11" fmla="*/ 5 h 7"/>
                <a:gd name="T12" fmla="*/ 17 w 18"/>
                <a:gd name="T13" fmla="*/ 4 h 7"/>
                <a:gd name="T14" fmla="*/ 17 w 18"/>
                <a:gd name="T15" fmla="*/ 2 h 7"/>
                <a:gd name="T16" fmla="*/ 15 w 18"/>
                <a:gd name="T17" fmla="*/ 1 h 7"/>
                <a:gd name="T18" fmla="*/ 9 w 18"/>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7">
                  <a:moveTo>
                    <a:pt x="9" y="0"/>
                  </a:moveTo>
                  <a:cubicBezTo>
                    <a:pt x="6" y="0"/>
                    <a:pt x="4" y="0"/>
                    <a:pt x="3" y="1"/>
                  </a:cubicBezTo>
                  <a:cubicBezTo>
                    <a:pt x="3" y="1"/>
                    <a:pt x="1" y="1"/>
                    <a:pt x="1" y="2"/>
                  </a:cubicBezTo>
                  <a:cubicBezTo>
                    <a:pt x="0" y="3"/>
                    <a:pt x="0" y="5"/>
                    <a:pt x="1" y="6"/>
                  </a:cubicBezTo>
                  <a:cubicBezTo>
                    <a:pt x="1" y="6"/>
                    <a:pt x="2" y="7"/>
                    <a:pt x="8" y="7"/>
                  </a:cubicBezTo>
                  <a:cubicBezTo>
                    <a:pt x="10" y="7"/>
                    <a:pt x="15" y="6"/>
                    <a:pt x="16" y="5"/>
                  </a:cubicBezTo>
                  <a:cubicBezTo>
                    <a:pt x="16" y="5"/>
                    <a:pt x="17" y="5"/>
                    <a:pt x="17" y="4"/>
                  </a:cubicBezTo>
                  <a:cubicBezTo>
                    <a:pt x="18" y="3"/>
                    <a:pt x="17" y="3"/>
                    <a:pt x="17" y="2"/>
                  </a:cubicBezTo>
                  <a:cubicBezTo>
                    <a:pt x="17" y="1"/>
                    <a:pt x="15" y="1"/>
                    <a:pt x="15" y="1"/>
                  </a:cubicBezTo>
                  <a:cubicBezTo>
                    <a:pt x="13" y="0"/>
                    <a:pt x="11" y="0"/>
                    <a:pt x="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5" name="Freeform 752"/>
            <p:cNvSpPr>
              <a:spLocks/>
            </p:cNvSpPr>
            <p:nvPr/>
          </p:nvSpPr>
          <p:spPr bwMode="auto">
            <a:xfrm>
              <a:off x="2830001" y="5062959"/>
              <a:ext cx="36740" cy="15234"/>
            </a:xfrm>
            <a:custGeom>
              <a:avLst/>
              <a:gdLst>
                <a:gd name="T0" fmla="*/ 9 w 17"/>
                <a:gd name="T1" fmla="*/ 0 h 7"/>
                <a:gd name="T2" fmla="*/ 1 w 17"/>
                <a:gd name="T3" fmla="*/ 2 h 7"/>
                <a:gd name="T4" fmla="*/ 0 w 17"/>
                <a:gd name="T5" fmla="*/ 3 h 7"/>
                <a:gd name="T6" fmla="*/ 0 w 17"/>
                <a:gd name="T7" fmla="*/ 5 h 7"/>
                <a:gd name="T8" fmla="*/ 2 w 17"/>
                <a:gd name="T9" fmla="*/ 6 h 7"/>
                <a:gd name="T10" fmla="*/ 9 w 17"/>
                <a:gd name="T11" fmla="*/ 7 h 7"/>
                <a:gd name="T12" fmla="*/ 14 w 17"/>
                <a:gd name="T13" fmla="*/ 6 h 7"/>
                <a:gd name="T14" fmla="*/ 17 w 17"/>
                <a:gd name="T15" fmla="*/ 5 h 7"/>
                <a:gd name="T16" fmla="*/ 16 w 17"/>
                <a:gd name="T17" fmla="*/ 1 h 7"/>
                <a:gd name="T18" fmla="*/ 9 w 1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7">
                  <a:moveTo>
                    <a:pt x="9" y="0"/>
                  </a:moveTo>
                  <a:cubicBezTo>
                    <a:pt x="7" y="0"/>
                    <a:pt x="3" y="0"/>
                    <a:pt x="1" y="2"/>
                  </a:cubicBezTo>
                  <a:cubicBezTo>
                    <a:pt x="1" y="2"/>
                    <a:pt x="0" y="2"/>
                    <a:pt x="0" y="3"/>
                  </a:cubicBezTo>
                  <a:cubicBezTo>
                    <a:pt x="0" y="4"/>
                    <a:pt x="0" y="4"/>
                    <a:pt x="0" y="5"/>
                  </a:cubicBezTo>
                  <a:cubicBezTo>
                    <a:pt x="1" y="6"/>
                    <a:pt x="2" y="6"/>
                    <a:pt x="2" y="6"/>
                  </a:cubicBezTo>
                  <a:cubicBezTo>
                    <a:pt x="4" y="6"/>
                    <a:pt x="6" y="7"/>
                    <a:pt x="9" y="7"/>
                  </a:cubicBezTo>
                  <a:cubicBezTo>
                    <a:pt x="11" y="7"/>
                    <a:pt x="13" y="7"/>
                    <a:pt x="14" y="6"/>
                  </a:cubicBezTo>
                  <a:cubicBezTo>
                    <a:pt x="15" y="6"/>
                    <a:pt x="16" y="6"/>
                    <a:pt x="17" y="5"/>
                  </a:cubicBezTo>
                  <a:cubicBezTo>
                    <a:pt x="17" y="4"/>
                    <a:pt x="17" y="2"/>
                    <a:pt x="16" y="1"/>
                  </a:cubicBezTo>
                  <a:cubicBezTo>
                    <a:pt x="16" y="1"/>
                    <a:pt x="15" y="0"/>
                    <a:pt x="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6" name="Freeform 753"/>
            <p:cNvSpPr>
              <a:spLocks/>
            </p:cNvSpPr>
            <p:nvPr/>
          </p:nvSpPr>
          <p:spPr bwMode="auto">
            <a:xfrm>
              <a:off x="2668703" y="5112244"/>
              <a:ext cx="19714" cy="17026"/>
            </a:xfrm>
            <a:custGeom>
              <a:avLst/>
              <a:gdLst>
                <a:gd name="T0" fmla="*/ 7 w 9"/>
                <a:gd name="T1" fmla="*/ 0 h 8"/>
                <a:gd name="T2" fmla="*/ 6 w 9"/>
                <a:gd name="T3" fmla="*/ 1 h 8"/>
                <a:gd name="T4" fmla="*/ 1 w 9"/>
                <a:gd name="T5" fmla="*/ 5 h 8"/>
                <a:gd name="T6" fmla="*/ 1 w 9"/>
                <a:gd name="T7" fmla="*/ 7 h 8"/>
                <a:gd name="T8" fmla="*/ 2 w 9"/>
                <a:gd name="T9" fmla="*/ 8 h 8"/>
                <a:gd name="T10" fmla="*/ 3 w 9"/>
                <a:gd name="T11" fmla="*/ 8 h 8"/>
                <a:gd name="T12" fmla="*/ 9 w 9"/>
                <a:gd name="T13" fmla="*/ 2 h 8"/>
                <a:gd name="T14" fmla="*/ 8 w 9"/>
                <a:gd name="T15" fmla="*/ 0 h 8"/>
                <a:gd name="T16" fmla="*/ 7 w 9"/>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7" y="0"/>
                  </a:moveTo>
                  <a:cubicBezTo>
                    <a:pt x="7" y="0"/>
                    <a:pt x="6" y="0"/>
                    <a:pt x="6" y="1"/>
                  </a:cubicBezTo>
                  <a:cubicBezTo>
                    <a:pt x="5" y="2"/>
                    <a:pt x="3" y="4"/>
                    <a:pt x="1" y="5"/>
                  </a:cubicBezTo>
                  <a:cubicBezTo>
                    <a:pt x="1" y="5"/>
                    <a:pt x="0" y="6"/>
                    <a:pt x="1" y="7"/>
                  </a:cubicBezTo>
                  <a:cubicBezTo>
                    <a:pt x="1" y="8"/>
                    <a:pt x="2" y="8"/>
                    <a:pt x="2" y="8"/>
                  </a:cubicBezTo>
                  <a:cubicBezTo>
                    <a:pt x="2" y="8"/>
                    <a:pt x="3" y="8"/>
                    <a:pt x="3" y="8"/>
                  </a:cubicBezTo>
                  <a:cubicBezTo>
                    <a:pt x="5" y="7"/>
                    <a:pt x="7" y="5"/>
                    <a:pt x="9" y="2"/>
                  </a:cubicBezTo>
                  <a:cubicBezTo>
                    <a:pt x="9" y="2"/>
                    <a:pt x="9" y="1"/>
                    <a:pt x="8" y="0"/>
                  </a:cubicBezTo>
                  <a:cubicBezTo>
                    <a:pt x="8" y="0"/>
                    <a:pt x="7" y="0"/>
                    <a:pt x="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7" name="Freeform 754"/>
            <p:cNvSpPr>
              <a:spLocks/>
            </p:cNvSpPr>
            <p:nvPr/>
          </p:nvSpPr>
          <p:spPr bwMode="auto">
            <a:xfrm>
              <a:off x="2709028" y="5143608"/>
              <a:ext cx="15234" cy="17026"/>
            </a:xfrm>
            <a:custGeom>
              <a:avLst/>
              <a:gdLst>
                <a:gd name="T0" fmla="*/ 5 w 7"/>
                <a:gd name="T1" fmla="*/ 0 h 8"/>
                <a:gd name="T2" fmla="*/ 4 w 7"/>
                <a:gd name="T3" fmla="*/ 1 h 8"/>
                <a:gd name="T4" fmla="*/ 1 w 7"/>
                <a:gd name="T5" fmla="*/ 6 h 8"/>
                <a:gd name="T6" fmla="*/ 1 w 7"/>
                <a:gd name="T7" fmla="*/ 8 h 8"/>
                <a:gd name="T8" fmla="*/ 2 w 7"/>
                <a:gd name="T9" fmla="*/ 8 h 8"/>
                <a:gd name="T10" fmla="*/ 3 w 7"/>
                <a:gd name="T11" fmla="*/ 8 h 8"/>
                <a:gd name="T12" fmla="*/ 6 w 7"/>
                <a:gd name="T13" fmla="*/ 3 h 8"/>
                <a:gd name="T14" fmla="*/ 6 w 7"/>
                <a:gd name="T15" fmla="*/ 1 h 8"/>
                <a:gd name="T16" fmla="*/ 5 w 7"/>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5" y="0"/>
                  </a:moveTo>
                  <a:cubicBezTo>
                    <a:pt x="5" y="0"/>
                    <a:pt x="4" y="1"/>
                    <a:pt x="4" y="1"/>
                  </a:cubicBezTo>
                  <a:cubicBezTo>
                    <a:pt x="2" y="3"/>
                    <a:pt x="2" y="4"/>
                    <a:pt x="1" y="6"/>
                  </a:cubicBezTo>
                  <a:cubicBezTo>
                    <a:pt x="0" y="7"/>
                    <a:pt x="0" y="8"/>
                    <a:pt x="1" y="8"/>
                  </a:cubicBezTo>
                  <a:cubicBezTo>
                    <a:pt x="1" y="8"/>
                    <a:pt x="2" y="8"/>
                    <a:pt x="2" y="8"/>
                  </a:cubicBezTo>
                  <a:cubicBezTo>
                    <a:pt x="2" y="8"/>
                    <a:pt x="3" y="8"/>
                    <a:pt x="3" y="8"/>
                  </a:cubicBezTo>
                  <a:cubicBezTo>
                    <a:pt x="5" y="6"/>
                    <a:pt x="5" y="5"/>
                    <a:pt x="6" y="3"/>
                  </a:cubicBezTo>
                  <a:cubicBezTo>
                    <a:pt x="7" y="2"/>
                    <a:pt x="7" y="1"/>
                    <a:pt x="6" y="1"/>
                  </a:cubicBezTo>
                  <a:cubicBezTo>
                    <a:pt x="6" y="0"/>
                    <a:pt x="5" y="0"/>
                    <a:pt x="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8" name="Freeform 755"/>
            <p:cNvSpPr>
              <a:spLocks/>
            </p:cNvSpPr>
            <p:nvPr/>
          </p:nvSpPr>
          <p:spPr bwMode="auto">
            <a:xfrm>
              <a:off x="2798638" y="5146296"/>
              <a:ext cx="17026" cy="12545"/>
            </a:xfrm>
            <a:custGeom>
              <a:avLst/>
              <a:gdLst>
                <a:gd name="T0" fmla="*/ 2 w 8"/>
                <a:gd name="T1" fmla="*/ 0 h 6"/>
                <a:gd name="T2" fmla="*/ 1 w 8"/>
                <a:gd name="T3" fmla="*/ 0 h 6"/>
                <a:gd name="T4" fmla="*/ 1 w 8"/>
                <a:gd name="T5" fmla="*/ 2 h 6"/>
                <a:gd name="T6" fmla="*/ 3 w 8"/>
                <a:gd name="T7" fmla="*/ 5 h 6"/>
                <a:gd name="T8" fmla="*/ 5 w 8"/>
                <a:gd name="T9" fmla="*/ 6 h 6"/>
                <a:gd name="T10" fmla="*/ 6 w 8"/>
                <a:gd name="T11" fmla="*/ 6 h 6"/>
                <a:gd name="T12" fmla="*/ 7 w 8"/>
                <a:gd name="T13" fmla="*/ 5 h 6"/>
                <a:gd name="T14" fmla="*/ 7 w 8"/>
                <a:gd name="T15" fmla="*/ 3 h 6"/>
                <a:gd name="T16" fmla="*/ 5 w 8"/>
                <a:gd name="T17" fmla="*/ 2 h 6"/>
                <a:gd name="T18" fmla="*/ 4 w 8"/>
                <a:gd name="T19" fmla="*/ 0 h 6"/>
                <a:gd name="T20" fmla="*/ 2 w 8"/>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6">
                  <a:moveTo>
                    <a:pt x="2" y="0"/>
                  </a:moveTo>
                  <a:cubicBezTo>
                    <a:pt x="2" y="0"/>
                    <a:pt x="2" y="0"/>
                    <a:pt x="1" y="0"/>
                  </a:cubicBezTo>
                  <a:cubicBezTo>
                    <a:pt x="1" y="1"/>
                    <a:pt x="0" y="2"/>
                    <a:pt x="1" y="2"/>
                  </a:cubicBezTo>
                  <a:cubicBezTo>
                    <a:pt x="2" y="3"/>
                    <a:pt x="2" y="4"/>
                    <a:pt x="3" y="5"/>
                  </a:cubicBezTo>
                  <a:cubicBezTo>
                    <a:pt x="3" y="5"/>
                    <a:pt x="4" y="6"/>
                    <a:pt x="5" y="6"/>
                  </a:cubicBezTo>
                  <a:cubicBezTo>
                    <a:pt x="5" y="6"/>
                    <a:pt x="6" y="6"/>
                    <a:pt x="6" y="6"/>
                  </a:cubicBezTo>
                  <a:cubicBezTo>
                    <a:pt x="6" y="6"/>
                    <a:pt x="7" y="6"/>
                    <a:pt x="7" y="5"/>
                  </a:cubicBezTo>
                  <a:cubicBezTo>
                    <a:pt x="8" y="5"/>
                    <a:pt x="7" y="4"/>
                    <a:pt x="7" y="3"/>
                  </a:cubicBezTo>
                  <a:cubicBezTo>
                    <a:pt x="6" y="3"/>
                    <a:pt x="5" y="2"/>
                    <a:pt x="5" y="2"/>
                  </a:cubicBezTo>
                  <a:cubicBezTo>
                    <a:pt x="5" y="2"/>
                    <a:pt x="4" y="1"/>
                    <a:pt x="4" y="0"/>
                  </a:cubicBezTo>
                  <a:cubicBezTo>
                    <a:pt x="3" y="0"/>
                    <a:pt x="3"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9" name="Freeform 756"/>
            <p:cNvSpPr>
              <a:spLocks/>
            </p:cNvSpPr>
            <p:nvPr/>
          </p:nvSpPr>
          <p:spPr bwMode="auto">
            <a:xfrm>
              <a:off x="2834482" y="5112244"/>
              <a:ext cx="18818" cy="12545"/>
            </a:xfrm>
            <a:custGeom>
              <a:avLst/>
              <a:gdLst>
                <a:gd name="T0" fmla="*/ 2 w 9"/>
                <a:gd name="T1" fmla="*/ 0 h 6"/>
                <a:gd name="T2" fmla="*/ 1 w 9"/>
                <a:gd name="T3" fmla="*/ 0 h 6"/>
                <a:gd name="T4" fmla="*/ 1 w 9"/>
                <a:gd name="T5" fmla="*/ 3 h 6"/>
                <a:gd name="T6" fmla="*/ 4 w 9"/>
                <a:gd name="T7" fmla="*/ 4 h 6"/>
                <a:gd name="T8" fmla="*/ 7 w 9"/>
                <a:gd name="T9" fmla="*/ 6 h 6"/>
                <a:gd name="T10" fmla="*/ 8 w 9"/>
                <a:gd name="T11" fmla="*/ 6 h 6"/>
                <a:gd name="T12" fmla="*/ 9 w 9"/>
                <a:gd name="T13" fmla="*/ 5 h 6"/>
                <a:gd name="T14" fmla="*/ 8 w 9"/>
                <a:gd name="T15" fmla="*/ 3 h 6"/>
                <a:gd name="T16" fmla="*/ 6 w 9"/>
                <a:gd name="T17" fmla="*/ 2 h 6"/>
                <a:gd name="T18" fmla="*/ 3 w 9"/>
                <a:gd name="T19" fmla="*/ 0 h 6"/>
                <a:gd name="T20" fmla="*/ 2 w 9"/>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6">
                  <a:moveTo>
                    <a:pt x="2" y="0"/>
                  </a:moveTo>
                  <a:cubicBezTo>
                    <a:pt x="2" y="0"/>
                    <a:pt x="1" y="0"/>
                    <a:pt x="1" y="0"/>
                  </a:cubicBezTo>
                  <a:cubicBezTo>
                    <a:pt x="0" y="1"/>
                    <a:pt x="1" y="2"/>
                    <a:pt x="1" y="3"/>
                  </a:cubicBezTo>
                  <a:cubicBezTo>
                    <a:pt x="3" y="3"/>
                    <a:pt x="3" y="4"/>
                    <a:pt x="4" y="4"/>
                  </a:cubicBezTo>
                  <a:cubicBezTo>
                    <a:pt x="4" y="5"/>
                    <a:pt x="5" y="5"/>
                    <a:pt x="7" y="6"/>
                  </a:cubicBezTo>
                  <a:cubicBezTo>
                    <a:pt x="7" y="6"/>
                    <a:pt x="7" y="6"/>
                    <a:pt x="8" y="6"/>
                  </a:cubicBezTo>
                  <a:cubicBezTo>
                    <a:pt x="8" y="6"/>
                    <a:pt x="9" y="6"/>
                    <a:pt x="9" y="5"/>
                  </a:cubicBezTo>
                  <a:cubicBezTo>
                    <a:pt x="9" y="5"/>
                    <a:pt x="9" y="4"/>
                    <a:pt x="8" y="3"/>
                  </a:cubicBezTo>
                  <a:cubicBezTo>
                    <a:pt x="7" y="2"/>
                    <a:pt x="6" y="2"/>
                    <a:pt x="6" y="2"/>
                  </a:cubicBezTo>
                  <a:cubicBezTo>
                    <a:pt x="5" y="1"/>
                    <a:pt x="5" y="1"/>
                    <a:pt x="3" y="0"/>
                  </a:cubicBezTo>
                  <a:cubicBezTo>
                    <a:pt x="3" y="0"/>
                    <a:pt x="2"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0" name="Freeform 757"/>
            <p:cNvSpPr>
              <a:spLocks/>
            </p:cNvSpPr>
            <p:nvPr/>
          </p:nvSpPr>
          <p:spPr bwMode="auto">
            <a:xfrm>
              <a:off x="2662431" y="5019050"/>
              <a:ext cx="23299" cy="14338"/>
            </a:xfrm>
            <a:custGeom>
              <a:avLst/>
              <a:gdLst>
                <a:gd name="T0" fmla="*/ 1 w 11"/>
                <a:gd name="T1" fmla="*/ 0 h 7"/>
                <a:gd name="T2" fmla="*/ 0 w 11"/>
                <a:gd name="T3" fmla="*/ 1 h 7"/>
                <a:gd name="T4" fmla="*/ 0 w 11"/>
                <a:gd name="T5" fmla="*/ 3 h 7"/>
                <a:gd name="T6" fmla="*/ 4 w 11"/>
                <a:gd name="T7" fmla="*/ 5 h 7"/>
                <a:gd name="T8" fmla="*/ 8 w 11"/>
                <a:gd name="T9" fmla="*/ 7 h 7"/>
                <a:gd name="T10" fmla="*/ 9 w 11"/>
                <a:gd name="T11" fmla="*/ 7 h 7"/>
                <a:gd name="T12" fmla="*/ 10 w 11"/>
                <a:gd name="T13" fmla="*/ 6 h 7"/>
                <a:gd name="T14" fmla="*/ 10 w 11"/>
                <a:gd name="T15" fmla="*/ 4 h 7"/>
                <a:gd name="T16" fmla="*/ 5 w 11"/>
                <a:gd name="T17" fmla="*/ 2 h 7"/>
                <a:gd name="T18" fmla="*/ 2 w 11"/>
                <a:gd name="T19" fmla="*/ 0 h 7"/>
                <a:gd name="T20" fmla="*/ 1 w 11"/>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1" y="0"/>
                  </a:moveTo>
                  <a:cubicBezTo>
                    <a:pt x="1" y="0"/>
                    <a:pt x="0" y="0"/>
                    <a:pt x="0" y="1"/>
                  </a:cubicBezTo>
                  <a:cubicBezTo>
                    <a:pt x="0" y="1"/>
                    <a:pt x="0" y="2"/>
                    <a:pt x="0" y="3"/>
                  </a:cubicBezTo>
                  <a:cubicBezTo>
                    <a:pt x="2" y="4"/>
                    <a:pt x="3" y="4"/>
                    <a:pt x="4" y="5"/>
                  </a:cubicBezTo>
                  <a:cubicBezTo>
                    <a:pt x="5" y="6"/>
                    <a:pt x="7" y="6"/>
                    <a:pt x="8" y="7"/>
                  </a:cubicBezTo>
                  <a:cubicBezTo>
                    <a:pt x="8" y="7"/>
                    <a:pt x="9" y="7"/>
                    <a:pt x="9" y="7"/>
                  </a:cubicBezTo>
                  <a:cubicBezTo>
                    <a:pt x="9" y="7"/>
                    <a:pt x="10" y="7"/>
                    <a:pt x="10" y="6"/>
                  </a:cubicBezTo>
                  <a:cubicBezTo>
                    <a:pt x="11" y="6"/>
                    <a:pt x="11" y="5"/>
                    <a:pt x="10" y="4"/>
                  </a:cubicBezTo>
                  <a:cubicBezTo>
                    <a:pt x="8" y="3"/>
                    <a:pt x="7" y="3"/>
                    <a:pt x="5" y="2"/>
                  </a:cubicBezTo>
                  <a:cubicBezTo>
                    <a:pt x="4" y="1"/>
                    <a:pt x="3" y="1"/>
                    <a:pt x="2" y="0"/>
                  </a:cubicBezTo>
                  <a:cubicBezTo>
                    <a:pt x="2" y="0"/>
                    <a:pt x="2" y="0"/>
                    <a:pt x="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1" name="Freeform 758"/>
            <p:cNvSpPr>
              <a:spLocks/>
            </p:cNvSpPr>
            <p:nvPr/>
          </p:nvSpPr>
          <p:spPr bwMode="auto">
            <a:xfrm>
              <a:off x="2798638" y="4971557"/>
              <a:ext cx="17026" cy="19714"/>
            </a:xfrm>
            <a:custGeom>
              <a:avLst/>
              <a:gdLst>
                <a:gd name="T0" fmla="*/ 6 w 8"/>
                <a:gd name="T1" fmla="*/ 0 h 9"/>
                <a:gd name="T2" fmla="*/ 5 w 8"/>
                <a:gd name="T3" fmla="*/ 1 h 9"/>
                <a:gd name="T4" fmla="*/ 3 w 8"/>
                <a:gd name="T5" fmla="*/ 3 h 9"/>
                <a:gd name="T6" fmla="*/ 0 w 8"/>
                <a:gd name="T7" fmla="*/ 7 h 9"/>
                <a:gd name="T8" fmla="*/ 1 w 8"/>
                <a:gd name="T9" fmla="*/ 9 h 9"/>
                <a:gd name="T10" fmla="*/ 2 w 8"/>
                <a:gd name="T11" fmla="*/ 9 h 9"/>
                <a:gd name="T12" fmla="*/ 3 w 8"/>
                <a:gd name="T13" fmla="*/ 8 h 9"/>
                <a:gd name="T14" fmla="*/ 5 w 8"/>
                <a:gd name="T15" fmla="*/ 6 h 9"/>
                <a:gd name="T16" fmla="*/ 7 w 8"/>
                <a:gd name="T17" fmla="*/ 2 h 9"/>
                <a:gd name="T18" fmla="*/ 7 w 8"/>
                <a:gd name="T19" fmla="*/ 0 h 9"/>
                <a:gd name="T20" fmla="*/ 6 w 8"/>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6" y="0"/>
                  </a:moveTo>
                  <a:cubicBezTo>
                    <a:pt x="5" y="0"/>
                    <a:pt x="5" y="0"/>
                    <a:pt x="5" y="1"/>
                  </a:cubicBezTo>
                  <a:cubicBezTo>
                    <a:pt x="4" y="2"/>
                    <a:pt x="3" y="3"/>
                    <a:pt x="3" y="3"/>
                  </a:cubicBezTo>
                  <a:cubicBezTo>
                    <a:pt x="2" y="4"/>
                    <a:pt x="1" y="5"/>
                    <a:pt x="0" y="7"/>
                  </a:cubicBezTo>
                  <a:cubicBezTo>
                    <a:pt x="0" y="7"/>
                    <a:pt x="0" y="8"/>
                    <a:pt x="1" y="9"/>
                  </a:cubicBezTo>
                  <a:cubicBezTo>
                    <a:pt x="1" y="9"/>
                    <a:pt x="1" y="9"/>
                    <a:pt x="2" y="9"/>
                  </a:cubicBezTo>
                  <a:cubicBezTo>
                    <a:pt x="2" y="9"/>
                    <a:pt x="3" y="9"/>
                    <a:pt x="3" y="8"/>
                  </a:cubicBezTo>
                  <a:cubicBezTo>
                    <a:pt x="4" y="7"/>
                    <a:pt x="4" y="6"/>
                    <a:pt x="5" y="6"/>
                  </a:cubicBezTo>
                  <a:cubicBezTo>
                    <a:pt x="6" y="5"/>
                    <a:pt x="6" y="4"/>
                    <a:pt x="7" y="2"/>
                  </a:cubicBezTo>
                  <a:cubicBezTo>
                    <a:pt x="8" y="2"/>
                    <a:pt x="8" y="1"/>
                    <a:pt x="7" y="0"/>
                  </a:cubicBezTo>
                  <a:cubicBezTo>
                    <a:pt x="7" y="0"/>
                    <a:pt x="6" y="0"/>
                    <a:pt x="6"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2" name="Freeform 759"/>
            <p:cNvSpPr>
              <a:spLocks/>
            </p:cNvSpPr>
            <p:nvPr/>
          </p:nvSpPr>
          <p:spPr bwMode="auto">
            <a:xfrm>
              <a:off x="2834482" y="4999336"/>
              <a:ext cx="17026" cy="17026"/>
            </a:xfrm>
            <a:custGeom>
              <a:avLst/>
              <a:gdLst>
                <a:gd name="T0" fmla="*/ 7 w 8"/>
                <a:gd name="T1" fmla="*/ 0 h 8"/>
                <a:gd name="T2" fmla="*/ 5 w 8"/>
                <a:gd name="T3" fmla="*/ 1 h 8"/>
                <a:gd name="T4" fmla="*/ 2 w 8"/>
                <a:gd name="T5" fmla="*/ 5 h 8"/>
                <a:gd name="T6" fmla="*/ 1 w 8"/>
                <a:gd name="T7" fmla="*/ 7 h 8"/>
                <a:gd name="T8" fmla="*/ 2 w 8"/>
                <a:gd name="T9" fmla="*/ 8 h 8"/>
                <a:gd name="T10" fmla="*/ 3 w 8"/>
                <a:gd name="T11" fmla="*/ 8 h 8"/>
                <a:gd name="T12" fmla="*/ 8 w 8"/>
                <a:gd name="T13" fmla="*/ 3 h 8"/>
                <a:gd name="T14" fmla="*/ 7 w 8"/>
                <a:gd name="T15" fmla="*/ 1 h 8"/>
                <a:gd name="T16" fmla="*/ 7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0"/>
                  </a:moveTo>
                  <a:cubicBezTo>
                    <a:pt x="6" y="0"/>
                    <a:pt x="5" y="1"/>
                    <a:pt x="5" y="1"/>
                  </a:cubicBezTo>
                  <a:cubicBezTo>
                    <a:pt x="4" y="3"/>
                    <a:pt x="3" y="4"/>
                    <a:pt x="2" y="5"/>
                  </a:cubicBezTo>
                  <a:cubicBezTo>
                    <a:pt x="1" y="5"/>
                    <a:pt x="0" y="6"/>
                    <a:pt x="1" y="7"/>
                  </a:cubicBezTo>
                  <a:cubicBezTo>
                    <a:pt x="1" y="8"/>
                    <a:pt x="2" y="8"/>
                    <a:pt x="2" y="8"/>
                  </a:cubicBezTo>
                  <a:cubicBezTo>
                    <a:pt x="3" y="8"/>
                    <a:pt x="3" y="8"/>
                    <a:pt x="3" y="8"/>
                  </a:cubicBezTo>
                  <a:cubicBezTo>
                    <a:pt x="5" y="6"/>
                    <a:pt x="7" y="5"/>
                    <a:pt x="8" y="3"/>
                  </a:cubicBezTo>
                  <a:cubicBezTo>
                    <a:pt x="8" y="2"/>
                    <a:pt x="8" y="1"/>
                    <a:pt x="7" y="1"/>
                  </a:cubicBezTo>
                  <a:cubicBezTo>
                    <a:pt x="7" y="0"/>
                    <a:pt x="7" y="0"/>
                    <a:pt x="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3" name="Freeform 760"/>
            <p:cNvSpPr>
              <a:spLocks noEditPoints="1"/>
            </p:cNvSpPr>
            <p:nvPr/>
          </p:nvSpPr>
          <p:spPr bwMode="auto">
            <a:xfrm>
              <a:off x="2699171" y="4986790"/>
              <a:ext cx="141584" cy="103948"/>
            </a:xfrm>
            <a:custGeom>
              <a:avLst/>
              <a:gdLst>
                <a:gd name="T0" fmla="*/ 30 w 67"/>
                <a:gd name="T1" fmla="*/ 43 h 49"/>
                <a:gd name="T2" fmla="*/ 27 w 67"/>
                <a:gd name="T3" fmla="*/ 41 h 49"/>
                <a:gd name="T4" fmla="*/ 30 w 67"/>
                <a:gd name="T5" fmla="*/ 37 h 49"/>
                <a:gd name="T6" fmla="*/ 30 w 67"/>
                <a:gd name="T7" fmla="*/ 37 h 49"/>
                <a:gd name="T8" fmla="*/ 33 w 67"/>
                <a:gd name="T9" fmla="*/ 39 h 49"/>
                <a:gd name="T10" fmla="*/ 32 w 67"/>
                <a:gd name="T11" fmla="*/ 42 h 49"/>
                <a:gd name="T12" fmla="*/ 30 w 67"/>
                <a:gd name="T13" fmla="*/ 43 h 49"/>
                <a:gd name="T14" fmla="*/ 4 w 67"/>
                <a:gd name="T15" fmla="*/ 0 h 49"/>
                <a:gd name="T16" fmla="*/ 3 w 67"/>
                <a:gd name="T17" fmla="*/ 0 h 49"/>
                <a:gd name="T18" fmla="*/ 6 w 67"/>
                <a:gd name="T19" fmla="*/ 11 h 49"/>
                <a:gd name="T20" fmla="*/ 28 w 67"/>
                <a:gd name="T21" fmla="*/ 48 h 49"/>
                <a:gd name="T22" fmla="*/ 29 w 67"/>
                <a:gd name="T23" fmla="*/ 49 h 49"/>
                <a:gd name="T24" fmla="*/ 65 w 67"/>
                <a:gd name="T25" fmla="*/ 25 h 49"/>
                <a:gd name="T26" fmla="*/ 60 w 67"/>
                <a:gd name="T27" fmla="*/ 19 h 49"/>
                <a:gd name="T28" fmla="*/ 32 w 67"/>
                <a:gd name="T29" fmla="*/ 34 h 49"/>
                <a:gd name="T30" fmla="*/ 11 w 67"/>
                <a:gd name="T31" fmla="*/ 6 h 49"/>
                <a:gd name="T32" fmla="*/ 4 w 67"/>
                <a:gd name="T3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49">
                  <a:moveTo>
                    <a:pt x="30" y="43"/>
                  </a:moveTo>
                  <a:cubicBezTo>
                    <a:pt x="29" y="43"/>
                    <a:pt x="28" y="43"/>
                    <a:pt x="27" y="41"/>
                  </a:cubicBezTo>
                  <a:cubicBezTo>
                    <a:pt x="26" y="40"/>
                    <a:pt x="28" y="37"/>
                    <a:pt x="30" y="37"/>
                  </a:cubicBezTo>
                  <a:cubicBezTo>
                    <a:pt x="30" y="37"/>
                    <a:pt x="30" y="37"/>
                    <a:pt x="30" y="37"/>
                  </a:cubicBezTo>
                  <a:cubicBezTo>
                    <a:pt x="31" y="37"/>
                    <a:pt x="33" y="38"/>
                    <a:pt x="33" y="39"/>
                  </a:cubicBezTo>
                  <a:cubicBezTo>
                    <a:pt x="34" y="40"/>
                    <a:pt x="33" y="42"/>
                    <a:pt x="32" y="42"/>
                  </a:cubicBezTo>
                  <a:cubicBezTo>
                    <a:pt x="32" y="43"/>
                    <a:pt x="31" y="43"/>
                    <a:pt x="30" y="43"/>
                  </a:cubicBezTo>
                  <a:moveTo>
                    <a:pt x="4" y="0"/>
                  </a:moveTo>
                  <a:cubicBezTo>
                    <a:pt x="4" y="0"/>
                    <a:pt x="3" y="0"/>
                    <a:pt x="3" y="0"/>
                  </a:cubicBezTo>
                  <a:cubicBezTo>
                    <a:pt x="0" y="2"/>
                    <a:pt x="6" y="11"/>
                    <a:pt x="6" y="11"/>
                  </a:cubicBezTo>
                  <a:cubicBezTo>
                    <a:pt x="13" y="23"/>
                    <a:pt x="24" y="45"/>
                    <a:pt x="28" y="48"/>
                  </a:cubicBezTo>
                  <a:cubicBezTo>
                    <a:pt x="28" y="48"/>
                    <a:pt x="29" y="49"/>
                    <a:pt x="29" y="49"/>
                  </a:cubicBezTo>
                  <a:cubicBezTo>
                    <a:pt x="35" y="49"/>
                    <a:pt x="65" y="25"/>
                    <a:pt x="65" y="25"/>
                  </a:cubicBezTo>
                  <a:cubicBezTo>
                    <a:pt x="67" y="20"/>
                    <a:pt x="62" y="19"/>
                    <a:pt x="60" y="19"/>
                  </a:cubicBezTo>
                  <a:cubicBezTo>
                    <a:pt x="60" y="19"/>
                    <a:pt x="37" y="32"/>
                    <a:pt x="32" y="34"/>
                  </a:cubicBezTo>
                  <a:cubicBezTo>
                    <a:pt x="28" y="32"/>
                    <a:pt x="17" y="14"/>
                    <a:pt x="11" y="6"/>
                  </a:cubicBezTo>
                  <a:cubicBezTo>
                    <a:pt x="11" y="6"/>
                    <a:pt x="6" y="0"/>
                    <a:pt x="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94" name="Freeform 761"/>
          <p:cNvSpPr>
            <a:spLocks noEditPoints="1"/>
          </p:cNvSpPr>
          <p:nvPr/>
        </p:nvSpPr>
        <p:spPr bwMode="auto">
          <a:xfrm>
            <a:off x="2572925" y="2706175"/>
            <a:ext cx="206634" cy="211331"/>
          </a:xfrm>
          <a:custGeom>
            <a:avLst/>
            <a:gdLst>
              <a:gd name="T0" fmla="*/ 124 w 186"/>
              <a:gd name="T1" fmla="*/ 174 h 190"/>
              <a:gd name="T2" fmla="*/ 90 w 186"/>
              <a:gd name="T3" fmla="*/ 167 h 190"/>
              <a:gd name="T4" fmla="*/ 102 w 186"/>
              <a:gd name="T5" fmla="*/ 167 h 190"/>
              <a:gd name="T6" fmla="*/ 69 w 186"/>
              <a:gd name="T7" fmla="*/ 184 h 190"/>
              <a:gd name="T8" fmla="*/ 105 w 186"/>
              <a:gd name="T9" fmla="*/ 185 h 190"/>
              <a:gd name="T10" fmla="*/ 120 w 186"/>
              <a:gd name="T11" fmla="*/ 172 h 190"/>
              <a:gd name="T12" fmla="*/ 120 w 186"/>
              <a:gd name="T13" fmla="*/ 173 h 190"/>
              <a:gd name="T14" fmla="*/ 46 w 186"/>
              <a:gd name="T15" fmla="*/ 175 h 190"/>
              <a:gd name="T16" fmla="*/ 141 w 186"/>
              <a:gd name="T17" fmla="*/ 156 h 190"/>
              <a:gd name="T18" fmla="*/ 36 w 186"/>
              <a:gd name="T19" fmla="*/ 169 h 190"/>
              <a:gd name="T20" fmla="*/ 118 w 186"/>
              <a:gd name="T21" fmla="*/ 162 h 190"/>
              <a:gd name="T22" fmla="*/ 123 w 186"/>
              <a:gd name="T23" fmla="*/ 154 h 190"/>
              <a:gd name="T24" fmla="*/ 34 w 186"/>
              <a:gd name="T25" fmla="*/ 149 h 190"/>
              <a:gd name="T26" fmla="*/ 151 w 186"/>
              <a:gd name="T27" fmla="*/ 167 h 190"/>
              <a:gd name="T28" fmla="*/ 18 w 186"/>
              <a:gd name="T29" fmla="*/ 149 h 190"/>
              <a:gd name="T30" fmla="*/ 16 w 186"/>
              <a:gd name="T31" fmla="*/ 145 h 190"/>
              <a:gd name="T32" fmla="*/ 161 w 186"/>
              <a:gd name="T33" fmla="*/ 157 h 190"/>
              <a:gd name="T34" fmla="*/ 10 w 186"/>
              <a:gd name="T35" fmla="*/ 134 h 190"/>
              <a:gd name="T36" fmla="*/ 110 w 186"/>
              <a:gd name="T37" fmla="*/ 128 h 190"/>
              <a:gd name="T38" fmla="*/ 170 w 186"/>
              <a:gd name="T39" fmla="*/ 124 h 190"/>
              <a:gd name="T40" fmla="*/ 102 w 186"/>
              <a:gd name="T41" fmla="*/ 121 h 190"/>
              <a:gd name="T42" fmla="*/ 162 w 186"/>
              <a:gd name="T43" fmla="*/ 115 h 190"/>
              <a:gd name="T44" fmla="*/ 156 w 186"/>
              <a:gd name="T45" fmla="*/ 118 h 190"/>
              <a:gd name="T46" fmla="*/ 6 w 186"/>
              <a:gd name="T47" fmla="*/ 117 h 190"/>
              <a:gd name="T48" fmla="*/ 133 w 186"/>
              <a:gd name="T49" fmla="*/ 109 h 190"/>
              <a:gd name="T50" fmla="*/ 177 w 186"/>
              <a:gd name="T51" fmla="*/ 135 h 190"/>
              <a:gd name="T52" fmla="*/ 99 w 186"/>
              <a:gd name="T53" fmla="*/ 107 h 190"/>
              <a:gd name="T54" fmla="*/ 129 w 186"/>
              <a:gd name="T55" fmla="*/ 157 h 190"/>
              <a:gd name="T56" fmla="*/ 106 w 186"/>
              <a:gd name="T57" fmla="*/ 101 h 190"/>
              <a:gd name="T58" fmla="*/ 168 w 186"/>
              <a:gd name="T59" fmla="*/ 128 h 190"/>
              <a:gd name="T60" fmla="*/ 110 w 186"/>
              <a:gd name="T61" fmla="*/ 98 h 190"/>
              <a:gd name="T62" fmla="*/ 97 w 186"/>
              <a:gd name="T63" fmla="*/ 92 h 190"/>
              <a:gd name="T64" fmla="*/ 103 w 186"/>
              <a:gd name="T65" fmla="*/ 88 h 190"/>
              <a:gd name="T66" fmla="*/ 107 w 186"/>
              <a:gd name="T67" fmla="*/ 86 h 190"/>
              <a:gd name="T68" fmla="*/ 123 w 186"/>
              <a:gd name="T69" fmla="*/ 85 h 190"/>
              <a:gd name="T70" fmla="*/ 151 w 186"/>
              <a:gd name="T71" fmla="*/ 107 h 190"/>
              <a:gd name="T72" fmla="*/ 111 w 186"/>
              <a:gd name="T73" fmla="*/ 93 h 190"/>
              <a:gd name="T74" fmla="*/ 123 w 186"/>
              <a:gd name="T75" fmla="*/ 69 h 190"/>
              <a:gd name="T76" fmla="*/ 138 w 186"/>
              <a:gd name="T77" fmla="*/ 60 h 190"/>
              <a:gd name="T78" fmla="*/ 137 w 186"/>
              <a:gd name="T79" fmla="*/ 72 h 190"/>
              <a:gd name="T80" fmla="*/ 168 w 186"/>
              <a:gd name="T81" fmla="*/ 58 h 190"/>
              <a:gd name="T82" fmla="*/ 160 w 186"/>
              <a:gd name="T83" fmla="*/ 62 h 190"/>
              <a:gd name="T84" fmla="*/ 18 w 186"/>
              <a:gd name="T85" fmla="*/ 48 h 190"/>
              <a:gd name="T86" fmla="*/ 95 w 186"/>
              <a:gd name="T87" fmla="*/ 114 h 190"/>
              <a:gd name="T88" fmla="*/ 110 w 186"/>
              <a:gd name="T89" fmla="*/ 162 h 190"/>
              <a:gd name="T90" fmla="*/ 70 w 186"/>
              <a:gd name="T91" fmla="*/ 160 h 190"/>
              <a:gd name="T92" fmla="*/ 117 w 186"/>
              <a:gd name="T93" fmla="*/ 5 h 190"/>
              <a:gd name="T94" fmla="*/ 99 w 186"/>
              <a:gd name="T95" fmla="*/ 78 h 190"/>
              <a:gd name="T96" fmla="*/ 93 w 186"/>
              <a:gd name="T97" fmla="*/ 91 h 190"/>
              <a:gd name="T98" fmla="*/ 94 w 186"/>
              <a:gd name="T99" fmla="*/ 8 h 190"/>
              <a:gd name="T100" fmla="*/ 92 w 186"/>
              <a:gd name="T101" fmla="*/ 6 h 190"/>
              <a:gd name="T102" fmla="*/ 3 w 186"/>
              <a:gd name="T103" fmla="*/ 126 h 190"/>
              <a:gd name="T104" fmla="*/ 16 w 186"/>
              <a:gd name="T105" fmla="*/ 152 h 190"/>
              <a:gd name="T106" fmla="*/ 48 w 186"/>
              <a:gd name="T107" fmla="*/ 181 h 190"/>
              <a:gd name="T108" fmla="*/ 70 w 186"/>
              <a:gd name="T109" fmla="*/ 190 h 190"/>
              <a:gd name="T110" fmla="*/ 89 w 186"/>
              <a:gd name="T111" fmla="*/ 190 h 190"/>
              <a:gd name="T112" fmla="*/ 116 w 186"/>
              <a:gd name="T113" fmla="*/ 184 h 190"/>
              <a:gd name="T114" fmla="*/ 125 w 186"/>
              <a:gd name="T115" fmla="*/ 184 h 190"/>
              <a:gd name="T116" fmla="*/ 147 w 186"/>
              <a:gd name="T117" fmla="*/ 174 h 190"/>
              <a:gd name="T118" fmla="*/ 173 w 186"/>
              <a:gd name="T119" fmla="*/ 139 h 190"/>
              <a:gd name="T120" fmla="*/ 180 w 186"/>
              <a:gd name="T121" fmla="*/ 62 h 190"/>
              <a:gd name="T122" fmla="*/ 179 w 186"/>
              <a:gd name="T123" fmla="*/ 3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6" h="190">
                <a:moveTo>
                  <a:pt x="112" y="184"/>
                </a:moveTo>
                <a:cubicBezTo>
                  <a:pt x="112" y="183"/>
                  <a:pt x="112" y="183"/>
                  <a:pt x="112" y="182"/>
                </a:cubicBezTo>
                <a:cubicBezTo>
                  <a:pt x="112" y="183"/>
                  <a:pt x="112" y="183"/>
                  <a:pt x="112" y="183"/>
                </a:cubicBezTo>
                <a:cubicBezTo>
                  <a:pt x="112" y="184"/>
                  <a:pt x="112" y="184"/>
                  <a:pt x="112" y="184"/>
                </a:cubicBezTo>
                <a:cubicBezTo>
                  <a:pt x="112" y="184"/>
                  <a:pt x="112" y="184"/>
                  <a:pt x="112" y="184"/>
                </a:cubicBezTo>
                <a:moveTo>
                  <a:pt x="124" y="178"/>
                </a:moveTo>
                <a:cubicBezTo>
                  <a:pt x="124" y="177"/>
                  <a:pt x="123" y="177"/>
                  <a:pt x="123" y="176"/>
                </a:cubicBezTo>
                <a:cubicBezTo>
                  <a:pt x="123" y="175"/>
                  <a:pt x="124" y="175"/>
                  <a:pt x="124" y="174"/>
                </a:cubicBezTo>
                <a:cubicBezTo>
                  <a:pt x="124" y="175"/>
                  <a:pt x="124" y="176"/>
                  <a:pt x="124" y="178"/>
                </a:cubicBezTo>
                <a:moveTo>
                  <a:pt x="91" y="167"/>
                </a:moveTo>
                <a:cubicBezTo>
                  <a:pt x="92" y="167"/>
                  <a:pt x="92" y="167"/>
                  <a:pt x="92" y="167"/>
                </a:cubicBezTo>
                <a:cubicBezTo>
                  <a:pt x="94" y="167"/>
                  <a:pt x="96" y="167"/>
                  <a:pt x="98" y="167"/>
                </a:cubicBezTo>
                <a:cubicBezTo>
                  <a:pt x="95" y="173"/>
                  <a:pt x="92" y="180"/>
                  <a:pt x="90" y="186"/>
                </a:cubicBezTo>
                <a:cubicBezTo>
                  <a:pt x="89" y="186"/>
                  <a:pt x="89" y="186"/>
                  <a:pt x="89" y="186"/>
                </a:cubicBezTo>
                <a:cubicBezTo>
                  <a:pt x="87" y="186"/>
                  <a:pt x="85" y="186"/>
                  <a:pt x="83" y="186"/>
                </a:cubicBezTo>
                <a:cubicBezTo>
                  <a:pt x="86" y="179"/>
                  <a:pt x="88" y="173"/>
                  <a:pt x="90" y="167"/>
                </a:cubicBezTo>
                <a:cubicBezTo>
                  <a:pt x="91" y="167"/>
                  <a:pt x="91" y="167"/>
                  <a:pt x="91" y="167"/>
                </a:cubicBezTo>
                <a:moveTo>
                  <a:pt x="79" y="185"/>
                </a:moveTo>
                <a:cubicBezTo>
                  <a:pt x="77" y="185"/>
                  <a:pt x="75" y="185"/>
                  <a:pt x="73" y="184"/>
                </a:cubicBezTo>
                <a:cubicBezTo>
                  <a:pt x="75" y="178"/>
                  <a:pt x="77" y="172"/>
                  <a:pt x="80" y="167"/>
                </a:cubicBezTo>
                <a:cubicBezTo>
                  <a:pt x="82" y="167"/>
                  <a:pt x="84" y="167"/>
                  <a:pt x="86" y="167"/>
                </a:cubicBezTo>
                <a:cubicBezTo>
                  <a:pt x="84" y="173"/>
                  <a:pt x="81" y="179"/>
                  <a:pt x="79" y="185"/>
                </a:cubicBezTo>
                <a:moveTo>
                  <a:pt x="94" y="186"/>
                </a:moveTo>
                <a:cubicBezTo>
                  <a:pt x="97" y="179"/>
                  <a:pt x="100" y="173"/>
                  <a:pt x="102" y="167"/>
                </a:cubicBezTo>
                <a:cubicBezTo>
                  <a:pt x="104" y="166"/>
                  <a:pt x="106" y="166"/>
                  <a:pt x="108" y="166"/>
                </a:cubicBezTo>
                <a:cubicBezTo>
                  <a:pt x="106" y="172"/>
                  <a:pt x="103" y="179"/>
                  <a:pt x="101" y="185"/>
                </a:cubicBezTo>
                <a:cubicBezTo>
                  <a:pt x="98" y="185"/>
                  <a:pt x="96" y="186"/>
                  <a:pt x="94" y="186"/>
                </a:cubicBezTo>
                <a:moveTo>
                  <a:pt x="69" y="184"/>
                </a:moveTo>
                <a:cubicBezTo>
                  <a:pt x="67" y="183"/>
                  <a:pt x="65" y="183"/>
                  <a:pt x="62" y="182"/>
                </a:cubicBezTo>
                <a:cubicBezTo>
                  <a:pt x="65" y="176"/>
                  <a:pt x="67" y="170"/>
                  <a:pt x="70" y="165"/>
                </a:cubicBezTo>
                <a:cubicBezTo>
                  <a:pt x="72" y="165"/>
                  <a:pt x="74" y="166"/>
                  <a:pt x="76" y="166"/>
                </a:cubicBezTo>
                <a:cubicBezTo>
                  <a:pt x="73" y="172"/>
                  <a:pt x="71" y="178"/>
                  <a:pt x="69" y="184"/>
                </a:cubicBezTo>
                <a:moveTo>
                  <a:pt x="105" y="185"/>
                </a:moveTo>
                <a:cubicBezTo>
                  <a:pt x="107" y="178"/>
                  <a:pt x="110" y="172"/>
                  <a:pt x="113" y="165"/>
                </a:cubicBezTo>
                <a:cubicBezTo>
                  <a:pt x="113" y="165"/>
                  <a:pt x="114" y="165"/>
                  <a:pt x="114" y="165"/>
                </a:cubicBezTo>
                <a:cubicBezTo>
                  <a:pt x="114" y="165"/>
                  <a:pt x="114" y="165"/>
                  <a:pt x="114" y="165"/>
                </a:cubicBezTo>
                <a:cubicBezTo>
                  <a:pt x="114" y="167"/>
                  <a:pt x="114" y="169"/>
                  <a:pt x="114" y="170"/>
                </a:cubicBezTo>
                <a:cubicBezTo>
                  <a:pt x="113" y="171"/>
                  <a:pt x="113" y="171"/>
                  <a:pt x="113" y="171"/>
                </a:cubicBezTo>
                <a:cubicBezTo>
                  <a:pt x="111" y="176"/>
                  <a:pt x="109" y="180"/>
                  <a:pt x="107" y="184"/>
                </a:cubicBezTo>
                <a:cubicBezTo>
                  <a:pt x="106" y="185"/>
                  <a:pt x="106" y="185"/>
                  <a:pt x="105" y="185"/>
                </a:cubicBezTo>
                <a:moveTo>
                  <a:pt x="59" y="181"/>
                </a:moveTo>
                <a:cubicBezTo>
                  <a:pt x="55" y="180"/>
                  <a:pt x="52" y="178"/>
                  <a:pt x="50" y="177"/>
                </a:cubicBezTo>
                <a:cubicBezTo>
                  <a:pt x="50" y="176"/>
                  <a:pt x="50" y="176"/>
                  <a:pt x="50" y="176"/>
                </a:cubicBezTo>
                <a:cubicBezTo>
                  <a:pt x="53" y="171"/>
                  <a:pt x="55" y="166"/>
                  <a:pt x="58" y="161"/>
                </a:cubicBezTo>
                <a:cubicBezTo>
                  <a:pt x="61" y="162"/>
                  <a:pt x="64" y="163"/>
                  <a:pt x="66" y="164"/>
                </a:cubicBezTo>
                <a:cubicBezTo>
                  <a:pt x="63" y="169"/>
                  <a:pt x="61" y="175"/>
                  <a:pt x="59" y="181"/>
                </a:cubicBezTo>
                <a:moveTo>
                  <a:pt x="120" y="173"/>
                </a:moveTo>
                <a:cubicBezTo>
                  <a:pt x="120" y="172"/>
                  <a:pt x="120" y="172"/>
                  <a:pt x="120" y="172"/>
                </a:cubicBezTo>
                <a:cubicBezTo>
                  <a:pt x="120" y="171"/>
                  <a:pt x="120" y="171"/>
                  <a:pt x="120" y="171"/>
                </a:cubicBezTo>
                <a:cubicBezTo>
                  <a:pt x="121" y="168"/>
                  <a:pt x="122" y="165"/>
                  <a:pt x="123" y="162"/>
                </a:cubicBezTo>
                <a:cubicBezTo>
                  <a:pt x="124" y="161"/>
                  <a:pt x="125" y="160"/>
                  <a:pt x="126" y="159"/>
                </a:cubicBezTo>
                <a:cubicBezTo>
                  <a:pt x="126" y="159"/>
                  <a:pt x="126" y="159"/>
                  <a:pt x="126" y="159"/>
                </a:cubicBezTo>
                <a:cubicBezTo>
                  <a:pt x="126" y="159"/>
                  <a:pt x="126" y="159"/>
                  <a:pt x="126" y="159"/>
                </a:cubicBezTo>
                <a:cubicBezTo>
                  <a:pt x="126" y="160"/>
                  <a:pt x="125" y="162"/>
                  <a:pt x="125" y="165"/>
                </a:cubicBezTo>
                <a:cubicBezTo>
                  <a:pt x="125" y="165"/>
                  <a:pt x="124" y="165"/>
                  <a:pt x="124" y="166"/>
                </a:cubicBezTo>
                <a:cubicBezTo>
                  <a:pt x="123" y="168"/>
                  <a:pt x="122" y="170"/>
                  <a:pt x="120" y="173"/>
                </a:cubicBezTo>
                <a:moveTo>
                  <a:pt x="128" y="179"/>
                </a:moveTo>
                <a:cubicBezTo>
                  <a:pt x="128" y="177"/>
                  <a:pt x="128" y="174"/>
                  <a:pt x="129" y="171"/>
                </a:cubicBezTo>
                <a:cubicBezTo>
                  <a:pt x="129" y="167"/>
                  <a:pt x="129" y="164"/>
                  <a:pt x="129" y="161"/>
                </a:cubicBezTo>
                <a:cubicBezTo>
                  <a:pt x="132" y="160"/>
                  <a:pt x="134" y="160"/>
                  <a:pt x="136" y="159"/>
                </a:cubicBezTo>
                <a:cubicBezTo>
                  <a:pt x="134" y="165"/>
                  <a:pt x="132" y="172"/>
                  <a:pt x="130" y="178"/>
                </a:cubicBezTo>
                <a:cubicBezTo>
                  <a:pt x="130" y="179"/>
                  <a:pt x="130" y="179"/>
                  <a:pt x="130" y="179"/>
                </a:cubicBezTo>
                <a:cubicBezTo>
                  <a:pt x="129" y="179"/>
                  <a:pt x="128" y="179"/>
                  <a:pt x="128" y="179"/>
                </a:cubicBezTo>
                <a:moveTo>
                  <a:pt x="46" y="175"/>
                </a:moveTo>
                <a:cubicBezTo>
                  <a:pt x="44" y="174"/>
                  <a:pt x="42" y="172"/>
                  <a:pt x="40" y="171"/>
                </a:cubicBezTo>
                <a:cubicBezTo>
                  <a:pt x="42" y="166"/>
                  <a:pt x="44" y="161"/>
                  <a:pt x="47" y="157"/>
                </a:cubicBezTo>
                <a:cubicBezTo>
                  <a:pt x="50" y="158"/>
                  <a:pt x="52" y="159"/>
                  <a:pt x="54" y="160"/>
                </a:cubicBezTo>
                <a:cubicBezTo>
                  <a:pt x="52" y="165"/>
                  <a:pt x="49" y="170"/>
                  <a:pt x="47" y="174"/>
                </a:cubicBezTo>
                <a:cubicBezTo>
                  <a:pt x="46" y="175"/>
                  <a:pt x="46" y="175"/>
                  <a:pt x="46" y="175"/>
                </a:cubicBezTo>
                <a:moveTo>
                  <a:pt x="134" y="177"/>
                </a:moveTo>
                <a:cubicBezTo>
                  <a:pt x="136" y="170"/>
                  <a:pt x="138" y="163"/>
                  <a:pt x="141" y="157"/>
                </a:cubicBezTo>
                <a:cubicBezTo>
                  <a:pt x="141" y="156"/>
                  <a:pt x="141" y="156"/>
                  <a:pt x="141" y="156"/>
                </a:cubicBezTo>
                <a:cubicBezTo>
                  <a:pt x="141" y="156"/>
                  <a:pt x="142" y="156"/>
                  <a:pt x="143" y="155"/>
                </a:cubicBezTo>
                <a:cubicBezTo>
                  <a:pt x="141" y="162"/>
                  <a:pt x="139" y="169"/>
                  <a:pt x="137" y="175"/>
                </a:cubicBezTo>
                <a:cubicBezTo>
                  <a:pt x="136" y="176"/>
                  <a:pt x="135" y="176"/>
                  <a:pt x="134" y="177"/>
                </a:cubicBezTo>
                <a:moveTo>
                  <a:pt x="36" y="169"/>
                </a:moveTo>
                <a:cubicBezTo>
                  <a:pt x="35" y="167"/>
                  <a:pt x="33" y="166"/>
                  <a:pt x="31" y="164"/>
                </a:cubicBezTo>
                <a:cubicBezTo>
                  <a:pt x="33" y="160"/>
                  <a:pt x="35" y="156"/>
                  <a:pt x="38" y="152"/>
                </a:cubicBezTo>
                <a:cubicBezTo>
                  <a:pt x="40" y="153"/>
                  <a:pt x="42" y="154"/>
                  <a:pt x="44" y="155"/>
                </a:cubicBezTo>
                <a:cubicBezTo>
                  <a:pt x="41" y="159"/>
                  <a:pt x="38" y="164"/>
                  <a:pt x="36" y="169"/>
                </a:cubicBezTo>
                <a:moveTo>
                  <a:pt x="142" y="173"/>
                </a:moveTo>
                <a:cubicBezTo>
                  <a:pt x="144" y="166"/>
                  <a:pt x="146" y="159"/>
                  <a:pt x="148" y="153"/>
                </a:cubicBezTo>
                <a:cubicBezTo>
                  <a:pt x="148" y="152"/>
                  <a:pt x="148" y="152"/>
                  <a:pt x="148" y="152"/>
                </a:cubicBezTo>
                <a:cubicBezTo>
                  <a:pt x="149" y="152"/>
                  <a:pt x="150" y="151"/>
                  <a:pt x="152" y="150"/>
                </a:cubicBezTo>
                <a:cubicBezTo>
                  <a:pt x="150" y="157"/>
                  <a:pt x="148" y="164"/>
                  <a:pt x="145" y="171"/>
                </a:cubicBezTo>
                <a:cubicBezTo>
                  <a:pt x="144" y="171"/>
                  <a:pt x="143" y="172"/>
                  <a:pt x="142" y="173"/>
                </a:cubicBezTo>
                <a:moveTo>
                  <a:pt x="118" y="165"/>
                </a:moveTo>
                <a:cubicBezTo>
                  <a:pt x="118" y="164"/>
                  <a:pt x="118" y="163"/>
                  <a:pt x="118" y="162"/>
                </a:cubicBezTo>
                <a:cubicBezTo>
                  <a:pt x="118" y="161"/>
                  <a:pt x="117" y="160"/>
                  <a:pt x="116" y="160"/>
                </a:cubicBezTo>
                <a:cubicBezTo>
                  <a:pt x="116" y="160"/>
                  <a:pt x="116" y="160"/>
                  <a:pt x="116" y="160"/>
                </a:cubicBezTo>
                <a:cubicBezTo>
                  <a:pt x="116" y="160"/>
                  <a:pt x="116" y="160"/>
                  <a:pt x="116" y="160"/>
                </a:cubicBezTo>
                <a:cubicBezTo>
                  <a:pt x="118" y="156"/>
                  <a:pt x="119" y="153"/>
                  <a:pt x="121" y="150"/>
                </a:cubicBezTo>
                <a:cubicBezTo>
                  <a:pt x="122" y="150"/>
                  <a:pt x="122" y="150"/>
                  <a:pt x="122" y="150"/>
                </a:cubicBezTo>
                <a:cubicBezTo>
                  <a:pt x="122" y="151"/>
                  <a:pt x="123" y="152"/>
                  <a:pt x="123" y="153"/>
                </a:cubicBezTo>
                <a:cubicBezTo>
                  <a:pt x="123" y="154"/>
                  <a:pt x="123" y="154"/>
                  <a:pt x="123" y="154"/>
                </a:cubicBezTo>
                <a:cubicBezTo>
                  <a:pt x="123" y="154"/>
                  <a:pt x="123" y="154"/>
                  <a:pt x="123" y="154"/>
                </a:cubicBezTo>
                <a:cubicBezTo>
                  <a:pt x="123" y="155"/>
                  <a:pt x="123" y="156"/>
                  <a:pt x="122" y="157"/>
                </a:cubicBezTo>
                <a:cubicBezTo>
                  <a:pt x="122" y="158"/>
                  <a:pt x="121" y="159"/>
                  <a:pt x="120" y="160"/>
                </a:cubicBezTo>
                <a:cubicBezTo>
                  <a:pt x="119" y="162"/>
                  <a:pt x="118" y="163"/>
                  <a:pt x="118" y="165"/>
                </a:cubicBezTo>
                <a:moveTo>
                  <a:pt x="28" y="161"/>
                </a:moveTo>
                <a:cubicBezTo>
                  <a:pt x="28" y="161"/>
                  <a:pt x="27" y="161"/>
                  <a:pt x="27" y="160"/>
                </a:cubicBezTo>
                <a:cubicBezTo>
                  <a:pt x="26" y="159"/>
                  <a:pt x="26" y="159"/>
                  <a:pt x="25" y="158"/>
                </a:cubicBezTo>
                <a:cubicBezTo>
                  <a:pt x="27" y="154"/>
                  <a:pt x="28" y="150"/>
                  <a:pt x="30" y="146"/>
                </a:cubicBezTo>
                <a:cubicBezTo>
                  <a:pt x="31" y="147"/>
                  <a:pt x="33" y="148"/>
                  <a:pt x="34" y="149"/>
                </a:cubicBezTo>
                <a:cubicBezTo>
                  <a:pt x="32" y="153"/>
                  <a:pt x="30" y="157"/>
                  <a:pt x="28" y="161"/>
                </a:cubicBezTo>
                <a:moveTo>
                  <a:pt x="151" y="167"/>
                </a:moveTo>
                <a:cubicBezTo>
                  <a:pt x="153" y="160"/>
                  <a:pt x="155" y="154"/>
                  <a:pt x="156" y="147"/>
                </a:cubicBezTo>
                <a:cubicBezTo>
                  <a:pt x="157" y="147"/>
                  <a:pt x="157" y="147"/>
                  <a:pt x="157" y="147"/>
                </a:cubicBezTo>
                <a:cubicBezTo>
                  <a:pt x="158" y="146"/>
                  <a:pt x="159" y="145"/>
                  <a:pt x="160" y="144"/>
                </a:cubicBezTo>
                <a:cubicBezTo>
                  <a:pt x="159" y="150"/>
                  <a:pt x="157" y="157"/>
                  <a:pt x="154" y="163"/>
                </a:cubicBezTo>
                <a:cubicBezTo>
                  <a:pt x="154" y="163"/>
                  <a:pt x="154" y="163"/>
                  <a:pt x="154" y="163"/>
                </a:cubicBezTo>
                <a:cubicBezTo>
                  <a:pt x="153" y="165"/>
                  <a:pt x="152" y="166"/>
                  <a:pt x="151" y="167"/>
                </a:cubicBezTo>
                <a:moveTo>
                  <a:pt x="114" y="155"/>
                </a:moveTo>
                <a:cubicBezTo>
                  <a:pt x="114" y="153"/>
                  <a:pt x="113" y="152"/>
                  <a:pt x="112" y="150"/>
                </a:cubicBezTo>
                <a:cubicBezTo>
                  <a:pt x="113" y="150"/>
                  <a:pt x="113" y="150"/>
                  <a:pt x="113" y="150"/>
                </a:cubicBezTo>
                <a:cubicBezTo>
                  <a:pt x="114" y="147"/>
                  <a:pt x="115" y="144"/>
                  <a:pt x="117" y="142"/>
                </a:cubicBezTo>
                <a:cubicBezTo>
                  <a:pt x="118" y="143"/>
                  <a:pt x="118" y="144"/>
                  <a:pt x="119" y="146"/>
                </a:cubicBezTo>
                <a:cubicBezTo>
                  <a:pt x="117" y="149"/>
                  <a:pt x="116" y="152"/>
                  <a:pt x="114" y="155"/>
                </a:cubicBezTo>
                <a:moveTo>
                  <a:pt x="22" y="154"/>
                </a:moveTo>
                <a:cubicBezTo>
                  <a:pt x="21" y="153"/>
                  <a:pt x="20" y="151"/>
                  <a:pt x="18" y="149"/>
                </a:cubicBezTo>
                <a:cubicBezTo>
                  <a:pt x="20" y="146"/>
                  <a:pt x="21" y="144"/>
                  <a:pt x="23" y="141"/>
                </a:cubicBezTo>
                <a:cubicBezTo>
                  <a:pt x="24" y="142"/>
                  <a:pt x="25" y="143"/>
                  <a:pt x="27" y="144"/>
                </a:cubicBezTo>
                <a:cubicBezTo>
                  <a:pt x="25" y="148"/>
                  <a:pt x="24" y="151"/>
                  <a:pt x="22" y="154"/>
                </a:cubicBezTo>
                <a:moveTo>
                  <a:pt x="16" y="145"/>
                </a:moveTo>
                <a:cubicBezTo>
                  <a:pt x="15" y="145"/>
                  <a:pt x="15" y="144"/>
                  <a:pt x="14" y="143"/>
                </a:cubicBezTo>
                <a:cubicBezTo>
                  <a:pt x="16" y="140"/>
                  <a:pt x="17" y="138"/>
                  <a:pt x="18" y="136"/>
                </a:cubicBezTo>
                <a:cubicBezTo>
                  <a:pt x="19" y="136"/>
                  <a:pt x="19" y="137"/>
                  <a:pt x="20" y="138"/>
                </a:cubicBezTo>
                <a:cubicBezTo>
                  <a:pt x="18" y="140"/>
                  <a:pt x="17" y="143"/>
                  <a:pt x="16" y="145"/>
                </a:cubicBezTo>
                <a:moveTo>
                  <a:pt x="161" y="157"/>
                </a:moveTo>
                <a:cubicBezTo>
                  <a:pt x="163" y="151"/>
                  <a:pt x="164" y="145"/>
                  <a:pt x="165" y="139"/>
                </a:cubicBezTo>
                <a:cubicBezTo>
                  <a:pt x="167" y="138"/>
                  <a:pt x="168" y="136"/>
                  <a:pt x="169" y="135"/>
                </a:cubicBezTo>
                <a:cubicBezTo>
                  <a:pt x="169" y="137"/>
                  <a:pt x="169" y="138"/>
                  <a:pt x="168" y="140"/>
                </a:cubicBezTo>
                <a:cubicBezTo>
                  <a:pt x="168" y="142"/>
                  <a:pt x="168" y="144"/>
                  <a:pt x="168" y="145"/>
                </a:cubicBezTo>
                <a:cubicBezTo>
                  <a:pt x="168" y="146"/>
                  <a:pt x="168" y="146"/>
                  <a:pt x="168" y="146"/>
                </a:cubicBezTo>
                <a:cubicBezTo>
                  <a:pt x="168" y="146"/>
                  <a:pt x="168" y="146"/>
                  <a:pt x="168" y="146"/>
                </a:cubicBezTo>
                <a:cubicBezTo>
                  <a:pt x="166" y="150"/>
                  <a:pt x="164" y="153"/>
                  <a:pt x="161" y="157"/>
                </a:cubicBezTo>
                <a:moveTo>
                  <a:pt x="111" y="145"/>
                </a:moveTo>
                <a:cubicBezTo>
                  <a:pt x="110" y="143"/>
                  <a:pt x="109" y="142"/>
                  <a:pt x="109" y="140"/>
                </a:cubicBezTo>
                <a:cubicBezTo>
                  <a:pt x="110" y="137"/>
                  <a:pt x="111" y="135"/>
                  <a:pt x="112" y="132"/>
                </a:cubicBezTo>
                <a:cubicBezTo>
                  <a:pt x="112" y="132"/>
                  <a:pt x="112" y="132"/>
                  <a:pt x="112" y="132"/>
                </a:cubicBezTo>
                <a:cubicBezTo>
                  <a:pt x="113" y="134"/>
                  <a:pt x="114" y="136"/>
                  <a:pt x="115" y="138"/>
                </a:cubicBezTo>
                <a:cubicBezTo>
                  <a:pt x="113" y="140"/>
                  <a:pt x="112" y="142"/>
                  <a:pt x="111" y="145"/>
                </a:cubicBezTo>
                <a:moveTo>
                  <a:pt x="12" y="139"/>
                </a:moveTo>
                <a:cubicBezTo>
                  <a:pt x="11" y="137"/>
                  <a:pt x="11" y="135"/>
                  <a:pt x="10" y="134"/>
                </a:cubicBezTo>
                <a:cubicBezTo>
                  <a:pt x="11" y="132"/>
                  <a:pt x="12" y="131"/>
                  <a:pt x="13" y="129"/>
                </a:cubicBezTo>
                <a:cubicBezTo>
                  <a:pt x="14" y="130"/>
                  <a:pt x="15" y="131"/>
                  <a:pt x="15" y="132"/>
                </a:cubicBezTo>
                <a:cubicBezTo>
                  <a:pt x="14" y="134"/>
                  <a:pt x="13" y="136"/>
                  <a:pt x="12" y="139"/>
                </a:cubicBezTo>
                <a:moveTo>
                  <a:pt x="107" y="134"/>
                </a:moveTo>
                <a:cubicBezTo>
                  <a:pt x="106" y="133"/>
                  <a:pt x="106" y="131"/>
                  <a:pt x="105" y="130"/>
                </a:cubicBezTo>
                <a:cubicBezTo>
                  <a:pt x="105" y="130"/>
                  <a:pt x="105" y="130"/>
                  <a:pt x="105" y="130"/>
                </a:cubicBezTo>
                <a:cubicBezTo>
                  <a:pt x="106" y="128"/>
                  <a:pt x="107" y="126"/>
                  <a:pt x="108" y="124"/>
                </a:cubicBezTo>
                <a:cubicBezTo>
                  <a:pt x="108" y="126"/>
                  <a:pt x="109" y="127"/>
                  <a:pt x="110" y="128"/>
                </a:cubicBezTo>
                <a:cubicBezTo>
                  <a:pt x="109" y="130"/>
                  <a:pt x="108" y="132"/>
                  <a:pt x="107" y="134"/>
                </a:cubicBezTo>
                <a:moveTo>
                  <a:pt x="8" y="129"/>
                </a:moveTo>
                <a:cubicBezTo>
                  <a:pt x="8" y="127"/>
                  <a:pt x="7" y="125"/>
                  <a:pt x="7" y="123"/>
                </a:cubicBezTo>
                <a:cubicBezTo>
                  <a:pt x="7" y="122"/>
                  <a:pt x="8" y="121"/>
                  <a:pt x="8" y="120"/>
                </a:cubicBezTo>
                <a:cubicBezTo>
                  <a:pt x="9" y="122"/>
                  <a:pt x="10" y="123"/>
                  <a:pt x="11" y="125"/>
                </a:cubicBezTo>
                <a:cubicBezTo>
                  <a:pt x="11" y="125"/>
                  <a:pt x="11" y="125"/>
                  <a:pt x="11" y="125"/>
                </a:cubicBezTo>
                <a:cubicBezTo>
                  <a:pt x="10" y="126"/>
                  <a:pt x="9" y="128"/>
                  <a:pt x="8" y="129"/>
                </a:cubicBezTo>
                <a:moveTo>
                  <a:pt x="170" y="124"/>
                </a:moveTo>
                <a:cubicBezTo>
                  <a:pt x="169" y="124"/>
                  <a:pt x="169" y="124"/>
                  <a:pt x="168" y="123"/>
                </a:cubicBezTo>
                <a:cubicBezTo>
                  <a:pt x="169" y="121"/>
                  <a:pt x="170" y="120"/>
                  <a:pt x="171" y="118"/>
                </a:cubicBezTo>
                <a:cubicBezTo>
                  <a:pt x="172" y="119"/>
                  <a:pt x="173" y="119"/>
                  <a:pt x="174" y="119"/>
                </a:cubicBezTo>
                <a:cubicBezTo>
                  <a:pt x="174" y="120"/>
                  <a:pt x="174" y="120"/>
                  <a:pt x="174" y="120"/>
                </a:cubicBezTo>
                <a:cubicBezTo>
                  <a:pt x="174" y="120"/>
                  <a:pt x="174" y="120"/>
                  <a:pt x="174" y="120"/>
                </a:cubicBezTo>
                <a:cubicBezTo>
                  <a:pt x="172" y="122"/>
                  <a:pt x="171" y="123"/>
                  <a:pt x="170" y="124"/>
                </a:cubicBezTo>
                <a:moveTo>
                  <a:pt x="103" y="125"/>
                </a:moveTo>
                <a:cubicBezTo>
                  <a:pt x="103" y="123"/>
                  <a:pt x="103" y="122"/>
                  <a:pt x="102" y="121"/>
                </a:cubicBezTo>
                <a:cubicBezTo>
                  <a:pt x="103" y="121"/>
                  <a:pt x="103" y="121"/>
                  <a:pt x="103" y="121"/>
                </a:cubicBezTo>
                <a:cubicBezTo>
                  <a:pt x="103" y="120"/>
                  <a:pt x="104" y="119"/>
                  <a:pt x="104" y="118"/>
                </a:cubicBezTo>
                <a:cubicBezTo>
                  <a:pt x="105" y="119"/>
                  <a:pt x="105" y="119"/>
                  <a:pt x="106" y="120"/>
                </a:cubicBezTo>
                <a:cubicBezTo>
                  <a:pt x="105" y="122"/>
                  <a:pt x="104" y="123"/>
                  <a:pt x="103" y="125"/>
                </a:cubicBezTo>
                <a:moveTo>
                  <a:pt x="164" y="122"/>
                </a:moveTo>
                <a:cubicBezTo>
                  <a:pt x="163" y="121"/>
                  <a:pt x="161" y="121"/>
                  <a:pt x="159" y="120"/>
                </a:cubicBezTo>
                <a:cubicBezTo>
                  <a:pt x="160" y="118"/>
                  <a:pt x="161" y="117"/>
                  <a:pt x="162" y="115"/>
                </a:cubicBezTo>
                <a:cubicBezTo>
                  <a:pt x="162" y="115"/>
                  <a:pt x="162" y="115"/>
                  <a:pt x="162" y="115"/>
                </a:cubicBezTo>
                <a:cubicBezTo>
                  <a:pt x="164" y="116"/>
                  <a:pt x="166" y="116"/>
                  <a:pt x="167" y="117"/>
                </a:cubicBezTo>
                <a:cubicBezTo>
                  <a:pt x="166" y="118"/>
                  <a:pt x="165" y="120"/>
                  <a:pt x="164" y="122"/>
                </a:cubicBezTo>
                <a:moveTo>
                  <a:pt x="101" y="116"/>
                </a:moveTo>
                <a:cubicBezTo>
                  <a:pt x="100" y="115"/>
                  <a:pt x="100" y="115"/>
                  <a:pt x="100" y="114"/>
                </a:cubicBezTo>
                <a:cubicBezTo>
                  <a:pt x="100" y="113"/>
                  <a:pt x="101" y="112"/>
                  <a:pt x="101" y="112"/>
                </a:cubicBezTo>
                <a:cubicBezTo>
                  <a:pt x="102" y="113"/>
                  <a:pt x="102" y="113"/>
                  <a:pt x="102" y="113"/>
                </a:cubicBezTo>
                <a:cubicBezTo>
                  <a:pt x="101" y="114"/>
                  <a:pt x="101" y="115"/>
                  <a:pt x="101" y="116"/>
                </a:cubicBezTo>
                <a:moveTo>
                  <a:pt x="156" y="118"/>
                </a:moveTo>
                <a:cubicBezTo>
                  <a:pt x="154" y="117"/>
                  <a:pt x="151" y="116"/>
                  <a:pt x="149" y="115"/>
                </a:cubicBezTo>
                <a:cubicBezTo>
                  <a:pt x="150" y="114"/>
                  <a:pt x="150" y="113"/>
                  <a:pt x="151" y="111"/>
                </a:cubicBezTo>
                <a:cubicBezTo>
                  <a:pt x="154" y="112"/>
                  <a:pt x="156" y="113"/>
                  <a:pt x="158" y="114"/>
                </a:cubicBezTo>
                <a:cubicBezTo>
                  <a:pt x="157" y="115"/>
                  <a:pt x="156" y="117"/>
                  <a:pt x="156" y="118"/>
                </a:cubicBezTo>
                <a:moveTo>
                  <a:pt x="6" y="117"/>
                </a:moveTo>
                <a:cubicBezTo>
                  <a:pt x="5" y="115"/>
                  <a:pt x="5" y="112"/>
                  <a:pt x="5" y="110"/>
                </a:cubicBezTo>
                <a:cubicBezTo>
                  <a:pt x="5" y="112"/>
                  <a:pt x="6" y="114"/>
                  <a:pt x="6" y="115"/>
                </a:cubicBezTo>
                <a:cubicBezTo>
                  <a:pt x="6" y="116"/>
                  <a:pt x="6" y="117"/>
                  <a:pt x="6" y="117"/>
                </a:cubicBezTo>
                <a:moveTo>
                  <a:pt x="145" y="114"/>
                </a:moveTo>
                <a:cubicBezTo>
                  <a:pt x="144" y="113"/>
                  <a:pt x="144" y="113"/>
                  <a:pt x="143" y="113"/>
                </a:cubicBezTo>
                <a:cubicBezTo>
                  <a:pt x="143" y="112"/>
                  <a:pt x="144" y="110"/>
                  <a:pt x="144" y="109"/>
                </a:cubicBezTo>
                <a:cubicBezTo>
                  <a:pt x="145" y="109"/>
                  <a:pt x="146" y="110"/>
                  <a:pt x="147" y="110"/>
                </a:cubicBezTo>
                <a:cubicBezTo>
                  <a:pt x="147" y="111"/>
                  <a:pt x="146" y="113"/>
                  <a:pt x="145" y="114"/>
                </a:cubicBezTo>
                <a:moveTo>
                  <a:pt x="139" y="111"/>
                </a:moveTo>
                <a:cubicBezTo>
                  <a:pt x="137" y="110"/>
                  <a:pt x="135" y="110"/>
                  <a:pt x="133" y="109"/>
                </a:cubicBezTo>
                <a:cubicBezTo>
                  <a:pt x="133" y="109"/>
                  <a:pt x="133" y="109"/>
                  <a:pt x="133" y="109"/>
                </a:cubicBezTo>
                <a:cubicBezTo>
                  <a:pt x="133" y="108"/>
                  <a:pt x="134" y="107"/>
                  <a:pt x="134" y="106"/>
                </a:cubicBezTo>
                <a:cubicBezTo>
                  <a:pt x="136" y="106"/>
                  <a:pt x="139" y="107"/>
                  <a:pt x="141" y="108"/>
                </a:cubicBezTo>
                <a:cubicBezTo>
                  <a:pt x="140" y="109"/>
                  <a:pt x="140" y="110"/>
                  <a:pt x="139" y="111"/>
                </a:cubicBezTo>
                <a:moveTo>
                  <a:pt x="177" y="135"/>
                </a:moveTo>
                <a:cubicBezTo>
                  <a:pt x="177" y="130"/>
                  <a:pt x="178" y="125"/>
                  <a:pt x="178" y="119"/>
                </a:cubicBezTo>
                <a:cubicBezTo>
                  <a:pt x="179" y="119"/>
                  <a:pt x="179" y="119"/>
                  <a:pt x="179" y="119"/>
                </a:cubicBezTo>
                <a:cubicBezTo>
                  <a:pt x="180" y="114"/>
                  <a:pt x="181" y="109"/>
                  <a:pt x="182" y="103"/>
                </a:cubicBezTo>
                <a:cubicBezTo>
                  <a:pt x="182" y="114"/>
                  <a:pt x="181" y="125"/>
                  <a:pt x="177" y="135"/>
                </a:cubicBezTo>
                <a:moveTo>
                  <a:pt x="129" y="107"/>
                </a:moveTo>
                <a:cubicBezTo>
                  <a:pt x="128" y="106"/>
                  <a:pt x="126" y="106"/>
                  <a:pt x="125" y="105"/>
                </a:cubicBezTo>
                <a:cubicBezTo>
                  <a:pt x="126" y="104"/>
                  <a:pt x="126" y="104"/>
                  <a:pt x="126" y="103"/>
                </a:cubicBezTo>
                <a:cubicBezTo>
                  <a:pt x="128" y="103"/>
                  <a:pt x="129" y="104"/>
                  <a:pt x="131" y="104"/>
                </a:cubicBezTo>
                <a:cubicBezTo>
                  <a:pt x="130" y="105"/>
                  <a:pt x="130" y="106"/>
                  <a:pt x="129" y="107"/>
                </a:cubicBezTo>
                <a:moveTo>
                  <a:pt x="98" y="109"/>
                </a:moveTo>
                <a:cubicBezTo>
                  <a:pt x="97" y="106"/>
                  <a:pt x="97" y="104"/>
                  <a:pt x="96" y="102"/>
                </a:cubicBezTo>
                <a:cubicBezTo>
                  <a:pt x="97" y="104"/>
                  <a:pt x="98" y="106"/>
                  <a:pt x="99" y="107"/>
                </a:cubicBezTo>
                <a:cubicBezTo>
                  <a:pt x="99" y="108"/>
                  <a:pt x="99" y="108"/>
                  <a:pt x="99" y="108"/>
                </a:cubicBezTo>
                <a:cubicBezTo>
                  <a:pt x="98" y="108"/>
                  <a:pt x="98" y="108"/>
                  <a:pt x="98" y="109"/>
                </a:cubicBezTo>
                <a:moveTo>
                  <a:pt x="121" y="104"/>
                </a:moveTo>
                <a:cubicBezTo>
                  <a:pt x="120" y="103"/>
                  <a:pt x="118" y="102"/>
                  <a:pt x="117" y="102"/>
                </a:cubicBezTo>
                <a:cubicBezTo>
                  <a:pt x="117" y="101"/>
                  <a:pt x="117" y="100"/>
                  <a:pt x="117" y="100"/>
                </a:cubicBezTo>
                <a:cubicBezTo>
                  <a:pt x="119" y="100"/>
                  <a:pt x="121" y="101"/>
                  <a:pt x="123" y="102"/>
                </a:cubicBezTo>
                <a:cubicBezTo>
                  <a:pt x="122" y="102"/>
                  <a:pt x="122" y="103"/>
                  <a:pt x="121" y="104"/>
                </a:cubicBezTo>
                <a:moveTo>
                  <a:pt x="129" y="157"/>
                </a:moveTo>
                <a:cubicBezTo>
                  <a:pt x="129" y="156"/>
                  <a:pt x="129" y="156"/>
                  <a:pt x="129" y="156"/>
                </a:cubicBezTo>
                <a:cubicBezTo>
                  <a:pt x="128" y="154"/>
                  <a:pt x="126" y="150"/>
                  <a:pt x="124" y="146"/>
                </a:cubicBezTo>
                <a:cubicBezTo>
                  <a:pt x="123" y="145"/>
                  <a:pt x="123" y="145"/>
                  <a:pt x="123" y="145"/>
                </a:cubicBezTo>
                <a:cubicBezTo>
                  <a:pt x="123" y="144"/>
                  <a:pt x="123" y="144"/>
                  <a:pt x="123" y="144"/>
                </a:cubicBezTo>
                <a:cubicBezTo>
                  <a:pt x="118" y="135"/>
                  <a:pt x="111" y="123"/>
                  <a:pt x="105" y="112"/>
                </a:cubicBezTo>
                <a:cubicBezTo>
                  <a:pt x="105" y="111"/>
                  <a:pt x="105" y="111"/>
                  <a:pt x="105" y="111"/>
                </a:cubicBezTo>
                <a:cubicBezTo>
                  <a:pt x="103" y="106"/>
                  <a:pt x="100" y="102"/>
                  <a:pt x="98" y="98"/>
                </a:cubicBezTo>
                <a:cubicBezTo>
                  <a:pt x="101" y="99"/>
                  <a:pt x="103" y="100"/>
                  <a:pt x="106" y="101"/>
                </a:cubicBezTo>
                <a:cubicBezTo>
                  <a:pt x="115" y="105"/>
                  <a:pt x="127" y="110"/>
                  <a:pt x="138" y="115"/>
                </a:cubicBezTo>
                <a:cubicBezTo>
                  <a:pt x="138" y="115"/>
                  <a:pt x="139" y="116"/>
                  <a:pt x="139" y="116"/>
                </a:cubicBezTo>
                <a:cubicBezTo>
                  <a:pt x="139" y="116"/>
                  <a:pt x="140" y="116"/>
                  <a:pt x="140" y="116"/>
                </a:cubicBezTo>
                <a:cubicBezTo>
                  <a:pt x="140" y="116"/>
                  <a:pt x="140" y="116"/>
                  <a:pt x="140" y="116"/>
                </a:cubicBezTo>
                <a:cubicBezTo>
                  <a:pt x="149" y="120"/>
                  <a:pt x="158" y="123"/>
                  <a:pt x="164" y="126"/>
                </a:cubicBezTo>
                <a:cubicBezTo>
                  <a:pt x="164" y="126"/>
                  <a:pt x="164" y="126"/>
                  <a:pt x="165" y="127"/>
                </a:cubicBezTo>
                <a:cubicBezTo>
                  <a:pt x="165" y="127"/>
                  <a:pt x="165" y="127"/>
                  <a:pt x="165" y="127"/>
                </a:cubicBezTo>
                <a:cubicBezTo>
                  <a:pt x="166" y="127"/>
                  <a:pt x="167" y="127"/>
                  <a:pt x="168" y="128"/>
                </a:cubicBezTo>
                <a:cubicBezTo>
                  <a:pt x="168" y="128"/>
                  <a:pt x="168" y="128"/>
                  <a:pt x="168" y="128"/>
                </a:cubicBezTo>
                <a:cubicBezTo>
                  <a:pt x="168" y="129"/>
                  <a:pt x="168" y="130"/>
                  <a:pt x="168" y="130"/>
                </a:cubicBezTo>
                <a:cubicBezTo>
                  <a:pt x="167" y="132"/>
                  <a:pt x="165" y="134"/>
                  <a:pt x="163" y="136"/>
                </a:cubicBezTo>
                <a:cubicBezTo>
                  <a:pt x="162" y="137"/>
                  <a:pt x="162" y="137"/>
                  <a:pt x="162" y="137"/>
                </a:cubicBezTo>
                <a:cubicBezTo>
                  <a:pt x="155" y="144"/>
                  <a:pt x="144" y="152"/>
                  <a:pt x="129" y="157"/>
                </a:cubicBezTo>
                <a:moveTo>
                  <a:pt x="113" y="100"/>
                </a:moveTo>
                <a:cubicBezTo>
                  <a:pt x="112" y="100"/>
                  <a:pt x="111" y="99"/>
                  <a:pt x="110" y="99"/>
                </a:cubicBezTo>
                <a:cubicBezTo>
                  <a:pt x="110" y="98"/>
                  <a:pt x="110" y="98"/>
                  <a:pt x="110" y="98"/>
                </a:cubicBezTo>
                <a:cubicBezTo>
                  <a:pt x="110" y="98"/>
                  <a:pt x="110" y="98"/>
                  <a:pt x="110" y="97"/>
                </a:cubicBezTo>
                <a:cubicBezTo>
                  <a:pt x="111" y="97"/>
                  <a:pt x="111" y="97"/>
                  <a:pt x="111" y="97"/>
                </a:cubicBezTo>
                <a:cubicBezTo>
                  <a:pt x="112" y="98"/>
                  <a:pt x="113" y="98"/>
                  <a:pt x="114" y="98"/>
                </a:cubicBezTo>
                <a:cubicBezTo>
                  <a:pt x="113" y="99"/>
                  <a:pt x="113" y="100"/>
                  <a:pt x="113" y="100"/>
                </a:cubicBezTo>
                <a:moveTo>
                  <a:pt x="106" y="97"/>
                </a:moveTo>
                <a:cubicBezTo>
                  <a:pt x="103" y="96"/>
                  <a:pt x="100" y="94"/>
                  <a:pt x="97" y="93"/>
                </a:cubicBezTo>
                <a:cubicBezTo>
                  <a:pt x="97" y="92"/>
                  <a:pt x="97" y="92"/>
                  <a:pt x="97" y="92"/>
                </a:cubicBezTo>
                <a:cubicBezTo>
                  <a:pt x="97" y="92"/>
                  <a:pt x="97" y="92"/>
                  <a:pt x="97" y="92"/>
                </a:cubicBezTo>
                <a:cubicBezTo>
                  <a:pt x="98" y="92"/>
                  <a:pt x="98" y="92"/>
                  <a:pt x="98" y="92"/>
                </a:cubicBezTo>
                <a:cubicBezTo>
                  <a:pt x="99" y="93"/>
                  <a:pt x="102" y="94"/>
                  <a:pt x="107" y="96"/>
                </a:cubicBezTo>
                <a:cubicBezTo>
                  <a:pt x="106" y="96"/>
                  <a:pt x="106" y="97"/>
                  <a:pt x="106" y="97"/>
                </a:cubicBezTo>
                <a:moveTo>
                  <a:pt x="98" y="89"/>
                </a:moveTo>
                <a:cubicBezTo>
                  <a:pt x="98" y="87"/>
                  <a:pt x="98" y="85"/>
                  <a:pt x="98" y="83"/>
                </a:cubicBezTo>
                <a:cubicBezTo>
                  <a:pt x="99" y="83"/>
                  <a:pt x="99" y="83"/>
                  <a:pt x="99" y="83"/>
                </a:cubicBezTo>
                <a:cubicBezTo>
                  <a:pt x="100" y="82"/>
                  <a:pt x="102" y="81"/>
                  <a:pt x="106" y="79"/>
                </a:cubicBezTo>
                <a:cubicBezTo>
                  <a:pt x="104" y="82"/>
                  <a:pt x="103" y="85"/>
                  <a:pt x="103" y="88"/>
                </a:cubicBezTo>
                <a:cubicBezTo>
                  <a:pt x="101" y="88"/>
                  <a:pt x="99" y="89"/>
                  <a:pt x="99" y="89"/>
                </a:cubicBezTo>
                <a:cubicBezTo>
                  <a:pt x="99" y="89"/>
                  <a:pt x="99" y="89"/>
                  <a:pt x="99" y="89"/>
                </a:cubicBezTo>
                <a:cubicBezTo>
                  <a:pt x="99" y="89"/>
                  <a:pt x="99" y="89"/>
                  <a:pt x="99" y="89"/>
                </a:cubicBezTo>
                <a:cubicBezTo>
                  <a:pt x="99" y="89"/>
                  <a:pt x="99" y="89"/>
                  <a:pt x="99" y="89"/>
                </a:cubicBezTo>
                <a:cubicBezTo>
                  <a:pt x="98" y="89"/>
                  <a:pt x="98" y="89"/>
                  <a:pt x="98" y="89"/>
                </a:cubicBezTo>
                <a:cubicBezTo>
                  <a:pt x="98" y="89"/>
                  <a:pt x="98" y="89"/>
                  <a:pt x="98" y="89"/>
                </a:cubicBezTo>
                <a:cubicBezTo>
                  <a:pt x="98" y="89"/>
                  <a:pt x="98" y="89"/>
                  <a:pt x="98" y="89"/>
                </a:cubicBezTo>
                <a:moveTo>
                  <a:pt x="107" y="86"/>
                </a:moveTo>
                <a:cubicBezTo>
                  <a:pt x="108" y="83"/>
                  <a:pt x="109" y="80"/>
                  <a:pt x="111" y="76"/>
                </a:cubicBezTo>
                <a:cubicBezTo>
                  <a:pt x="111" y="75"/>
                  <a:pt x="111" y="75"/>
                  <a:pt x="111" y="75"/>
                </a:cubicBezTo>
                <a:cubicBezTo>
                  <a:pt x="113" y="74"/>
                  <a:pt x="116" y="73"/>
                  <a:pt x="118" y="71"/>
                </a:cubicBezTo>
                <a:cubicBezTo>
                  <a:pt x="117" y="75"/>
                  <a:pt x="115" y="79"/>
                  <a:pt x="114" y="83"/>
                </a:cubicBezTo>
                <a:cubicBezTo>
                  <a:pt x="113" y="84"/>
                  <a:pt x="112" y="84"/>
                  <a:pt x="111" y="84"/>
                </a:cubicBezTo>
                <a:cubicBezTo>
                  <a:pt x="110" y="85"/>
                  <a:pt x="110" y="85"/>
                  <a:pt x="110" y="85"/>
                </a:cubicBezTo>
                <a:cubicBezTo>
                  <a:pt x="109" y="86"/>
                  <a:pt x="108" y="86"/>
                  <a:pt x="107" y="86"/>
                </a:cubicBezTo>
                <a:moveTo>
                  <a:pt x="123" y="85"/>
                </a:moveTo>
                <a:cubicBezTo>
                  <a:pt x="124" y="85"/>
                  <a:pt x="124" y="85"/>
                  <a:pt x="124" y="84"/>
                </a:cubicBezTo>
                <a:cubicBezTo>
                  <a:pt x="129" y="83"/>
                  <a:pt x="134" y="81"/>
                  <a:pt x="140" y="79"/>
                </a:cubicBezTo>
                <a:cubicBezTo>
                  <a:pt x="153" y="73"/>
                  <a:pt x="167" y="68"/>
                  <a:pt x="178" y="66"/>
                </a:cubicBezTo>
                <a:cubicBezTo>
                  <a:pt x="179" y="72"/>
                  <a:pt x="180" y="79"/>
                  <a:pt x="180" y="86"/>
                </a:cubicBezTo>
                <a:cubicBezTo>
                  <a:pt x="180" y="96"/>
                  <a:pt x="178" y="106"/>
                  <a:pt x="176" y="115"/>
                </a:cubicBezTo>
                <a:cubicBezTo>
                  <a:pt x="175" y="115"/>
                  <a:pt x="175" y="115"/>
                  <a:pt x="175" y="115"/>
                </a:cubicBezTo>
                <a:cubicBezTo>
                  <a:pt x="169" y="113"/>
                  <a:pt x="161" y="110"/>
                  <a:pt x="151" y="107"/>
                </a:cubicBezTo>
                <a:cubicBezTo>
                  <a:pt x="151" y="107"/>
                  <a:pt x="151" y="107"/>
                  <a:pt x="151" y="107"/>
                </a:cubicBezTo>
                <a:cubicBezTo>
                  <a:pt x="150" y="107"/>
                  <a:pt x="150" y="107"/>
                  <a:pt x="150" y="107"/>
                </a:cubicBezTo>
                <a:cubicBezTo>
                  <a:pt x="145" y="105"/>
                  <a:pt x="139" y="103"/>
                  <a:pt x="134" y="101"/>
                </a:cubicBezTo>
                <a:cubicBezTo>
                  <a:pt x="128" y="99"/>
                  <a:pt x="123" y="97"/>
                  <a:pt x="118" y="96"/>
                </a:cubicBezTo>
                <a:cubicBezTo>
                  <a:pt x="118" y="95"/>
                  <a:pt x="117" y="95"/>
                  <a:pt x="117" y="95"/>
                </a:cubicBezTo>
                <a:cubicBezTo>
                  <a:pt x="116" y="95"/>
                  <a:pt x="116" y="95"/>
                  <a:pt x="116" y="95"/>
                </a:cubicBezTo>
                <a:cubicBezTo>
                  <a:pt x="116" y="95"/>
                  <a:pt x="116" y="95"/>
                  <a:pt x="115" y="95"/>
                </a:cubicBezTo>
                <a:cubicBezTo>
                  <a:pt x="114" y="94"/>
                  <a:pt x="113" y="94"/>
                  <a:pt x="112" y="94"/>
                </a:cubicBezTo>
                <a:cubicBezTo>
                  <a:pt x="111" y="93"/>
                  <a:pt x="111" y="93"/>
                  <a:pt x="111" y="93"/>
                </a:cubicBezTo>
                <a:cubicBezTo>
                  <a:pt x="111" y="93"/>
                  <a:pt x="111" y="93"/>
                  <a:pt x="111" y="93"/>
                </a:cubicBezTo>
                <a:cubicBezTo>
                  <a:pt x="111" y="92"/>
                  <a:pt x="110" y="92"/>
                  <a:pt x="110" y="92"/>
                </a:cubicBezTo>
                <a:cubicBezTo>
                  <a:pt x="109" y="92"/>
                  <a:pt x="109" y="92"/>
                  <a:pt x="109" y="92"/>
                </a:cubicBezTo>
                <a:cubicBezTo>
                  <a:pt x="108" y="92"/>
                  <a:pt x="106" y="92"/>
                  <a:pt x="105" y="91"/>
                </a:cubicBezTo>
                <a:cubicBezTo>
                  <a:pt x="110" y="90"/>
                  <a:pt x="116" y="88"/>
                  <a:pt x="123" y="85"/>
                </a:cubicBezTo>
                <a:cubicBezTo>
                  <a:pt x="123" y="85"/>
                  <a:pt x="123" y="85"/>
                  <a:pt x="123" y="85"/>
                </a:cubicBezTo>
                <a:moveTo>
                  <a:pt x="119" y="81"/>
                </a:moveTo>
                <a:cubicBezTo>
                  <a:pt x="120" y="77"/>
                  <a:pt x="122" y="73"/>
                  <a:pt x="123" y="69"/>
                </a:cubicBezTo>
                <a:cubicBezTo>
                  <a:pt x="123" y="68"/>
                  <a:pt x="123" y="68"/>
                  <a:pt x="123" y="68"/>
                </a:cubicBezTo>
                <a:cubicBezTo>
                  <a:pt x="125" y="67"/>
                  <a:pt x="126" y="66"/>
                  <a:pt x="128" y="65"/>
                </a:cubicBezTo>
                <a:cubicBezTo>
                  <a:pt x="126" y="70"/>
                  <a:pt x="124" y="75"/>
                  <a:pt x="122" y="79"/>
                </a:cubicBezTo>
                <a:cubicBezTo>
                  <a:pt x="121" y="80"/>
                  <a:pt x="120" y="80"/>
                  <a:pt x="119" y="81"/>
                </a:cubicBezTo>
                <a:moveTo>
                  <a:pt x="127" y="77"/>
                </a:moveTo>
                <a:cubicBezTo>
                  <a:pt x="129" y="73"/>
                  <a:pt x="131" y="69"/>
                  <a:pt x="133" y="65"/>
                </a:cubicBezTo>
                <a:cubicBezTo>
                  <a:pt x="133" y="64"/>
                  <a:pt x="133" y="63"/>
                  <a:pt x="132" y="63"/>
                </a:cubicBezTo>
                <a:cubicBezTo>
                  <a:pt x="134" y="62"/>
                  <a:pt x="136" y="61"/>
                  <a:pt x="138" y="60"/>
                </a:cubicBezTo>
                <a:cubicBezTo>
                  <a:pt x="136" y="65"/>
                  <a:pt x="134" y="70"/>
                  <a:pt x="132" y="75"/>
                </a:cubicBezTo>
                <a:cubicBezTo>
                  <a:pt x="130" y="76"/>
                  <a:pt x="129" y="76"/>
                  <a:pt x="127" y="77"/>
                </a:cubicBezTo>
                <a:moveTo>
                  <a:pt x="137" y="72"/>
                </a:moveTo>
                <a:cubicBezTo>
                  <a:pt x="139" y="67"/>
                  <a:pt x="141" y="62"/>
                  <a:pt x="143" y="57"/>
                </a:cubicBezTo>
                <a:cubicBezTo>
                  <a:pt x="143" y="57"/>
                  <a:pt x="143" y="57"/>
                  <a:pt x="143" y="57"/>
                </a:cubicBezTo>
                <a:cubicBezTo>
                  <a:pt x="146" y="55"/>
                  <a:pt x="148" y="54"/>
                  <a:pt x="150" y="53"/>
                </a:cubicBezTo>
                <a:cubicBezTo>
                  <a:pt x="149" y="58"/>
                  <a:pt x="147" y="63"/>
                  <a:pt x="146" y="68"/>
                </a:cubicBezTo>
                <a:cubicBezTo>
                  <a:pt x="143" y="70"/>
                  <a:pt x="140" y="71"/>
                  <a:pt x="137" y="72"/>
                </a:cubicBezTo>
                <a:moveTo>
                  <a:pt x="151" y="66"/>
                </a:moveTo>
                <a:cubicBezTo>
                  <a:pt x="152" y="61"/>
                  <a:pt x="154" y="55"/>
                  <a:pt x="155" y="50"/>
                </a:cubicBezTo>
                <a:cubicBezTo>
                  <a:pt x="157" y="49"/>
                  <a:pt x="159" y="48"/>
                  <a:pt x="161" y="47"/>
                </a:cubicBezTo>
                <a:cubicBezTo>
                  <a:pt x="159" y="52"/>
                  <a:pt x="157" y="57"/>
                  <a:pt x="155" y="63"/>
                </a:cubicBezTo>
                <a:cubicBezTo>
                  <a:pt x="155" y="63"/>
                  <a:pt x="155" y="63"/>
                  <a:pt x="155" y="63"/>
                </a:cubicBezTo>
                <a:cubicBezTo>
                  <a:pt x="155" y="64"/>
                  <a:pt x="155" y="64"/>
                  <a:pt x="155" y="64"/>
                </a:cubicBezTo>
                <a:cubicBezTo>
                  <a:pt x="154" y="65"/>
                  <a:pt x="152" y="65"/>
                  <a:pt x="151" y="66"/>
                </a:cubicBezTo>
                <a:moveTo>
                  <a:pt x="168" y="58"/>
                </a:moveTo>
                <a:cubicBezTo>
                  <a:pt x="170" y="53"/>
                  <a:pt x="172" y="48"/>
                  <a:pt x="174" y="43"/>
                </a:cubicBezTo>
                <a:cubicBezTo>
                  <a:pt x="172" y="47"/>
                  <a:pt x="171" y="52"/>
                  <a:pt x="171" y="57"/>
                </a:cubicBezTo>
                <a:cubicBezTo>
                  <a:pt x="170" y="57"/>
                  <a:pt x="169" y="57"/>
                  <a:pt x="168" y="58"/>
                </a:cubicBezTo>
                <a:moveTo>
                  <a:pt x="160" y="62"/>
                </a:moveTo>
                <a:cubicBezTo>
                  <a:pt x="162" y="56"/>
                  <a:pt x="164" y="50"/>
                  <a:pt x="166" y="44"/>
                </a:cubicBezTo>
                <a:cubicBezTo>
                  <a:pt x="167" y="44"/>
                  <a:pt x="168" y="43"/>
                  <a:pt x="169" y="43"/>
                </a:cubicBezTo>
                <a:cubicBezTo>
                  <a:pt x="168" y="49"/>
                  <a:pt x="166" y="54"/>
                  <a:pt x="163" y="60"/>
                </a:cubicBezTo>
                <a:cubicBezTo>
                  <a:pt x="162" y="61"/>
                  <a:pt x="161" y="61"/>
                  <a:pt x="160" y="62"/>
                </a:cubicBezTo>
                <a:moveTo>
                  <a:pt x="46" y="152"/>
                </a:moveTo>
                <a:cubicBezTo>
                  <a:pt x="41" y="149"/>
                  <a:pt x="35" y="145"/>
                  <a:pt x="29" y="141"/>
                </a:cubicBezTo>
                <a:cubicBezTo>
                  <a:pt x="21" y="135"/>
                  <a:pt x="15" y="126"/>
                  <a:pt x="11" y="116"/>
                </a:cubicBezTo>
                <a:cubicBezTo>
                  <a:pt x="11" y="115"/>
                  <a:pt x="11" y="114"/>
                  <a:pt x="10" y="114"/>
                </a:cubicBezTo>
                <a:cubicBezTo>
                  <a:pt x="7" y="106"/>
                  <a:pt x="6" y="98"/>
                  <a:pt x="6" y="90"/>
                </a:cubicBezTo>
                <a:cubicBezTo>
                  <a:pt x="6" y="90"/>
                  <a:pt x="6" y="89"/>
                  <a:pt x="6" y="89"/>
                </a:cubicBezTo>
                <a:cubicBezTo>
                  <a:pt x="6" y="88"/>
                  <a:pt x="6" y="88"/>
                  <a:pt x="6" y="87"/>
                </a:cubicBezTo>
                <a:cubicBezTo>
                  <a:pt x="6" y="73"/>
                  <a:pt x="10" y="59"/>
                  <a:pt x="18" y="48"/>
                </a:cubicBezTo>
                <a:cubicBezTo>
                  <a:pt x="33" y="26"/>
                  <a:pt x="60" y="13"/>
                  <a:pt x="90" y="11"/>
                </a:cubicBezTo>
                <a:cubicBezTo>
                  <a:pt x="89" y="12"/>
                  <a:pt x="89" y="15"/>
                  <a:pt x="89" y="17"/>
                </a:cubicBezTo>
                <a:cubicBezTo>
                  <a:pt x="89" y="31"/>
                  <a:pt x="89" y="54"/>
                  <a:pt x="89" y="71"/>
                </a:cubicBezTo>
                <a:cubicBezTo>
                  <a:pt x="89" y="81"/>
                  <a:pt x="89" y="88"/>
                  <a:pt x="89" y="91"/>
                </a:cubicBezTo>
                <a:cubicBezTo>
                  <a:pt x="89" y="92"/>
                  <a:pt x="89" y="92"/>
                  <a:pt x="89" y="92"/>
                </a:cubicBezTo>
                <a:cubicBezTo>
                  <a:pt x="89" y="93"/>
                  <a:pt x="89" y="93"/>
                  <a:pt x="89" y="93"/>
                </a:cubicBezTo>
                <a:cubicBezTo>
                  <a:pt x="90" y="95"/>
                  <a:pt x="92" y="104"/>
                  <a:pt x="96" y="114"/>
                </a:cubicBezTo>
                <a:cubicBezTo>
                  <a:pt x="95" y="114"/>
                  <a:pt x="95" y="114"/>
                  <a:pt x="95" y="114"/>
                </a:cubicBezTo>
                <a:cubicBezTo>
                  <a:pt x="95" y="115"/>
                  <a:pt x="95" y="117"/>
                  <a:pt x="96" y="117"/>
                </a:cubicBezTo>
                <a:cubicBezTo>
                  <a:pt x="97" y="117"/>
                  <a:pt x="97" y="117"/>
                  <a:pt x="97" y="117"/>
                </a:cubicBezTo>
                <a:cubicBezTo>
                  <a:pt x="99" y="124"/>
                  <a:pt x="102" y="132"/>
                  <a:pt x="105" y="140"/>
                </a:cubicBezTo>
                <a:cubicBezTo>
                  <a:pt x="104" y="140"/>
                  <a:pt x="105" y="141"/>
                  <a:pt x="105" y="141"/>
                </a:cubicBezTo>
                <a:cubicBezTo>
                  <a:pt x="108" y="149"/>
                  <a:pt x="110" y="156"/>
                  <a:pt x="113" y="161"/>
                </a:cubicBezTo>
                <a:cubicBezTo>
                  <a:pt x="112" y="161"/>
                  <a:pt x="112" y="161"/>
                  <a:pt x="112" y="161"/>
                </a:cubicBezTo>
                <a:cubicBezTo>
                  <a:pt x="112" y="161"/>
                  <a:pt x="112" y="161"/>
                  <a:pt x="111" y="161"/>
                </a:cubicBezTo>
                <a:cubicBezTo>
                  <a:pt x="111" y="161"/>
                  <a:pt x="111" y="161"/>
                  <a:pt x="110" y="162"/>
                </a:cubicBezTo>
                <a:cubicBezTo>
                  <a:pt x="104" y="163"/>
                  <a:pt x="98" y="163"/>
                  <a:pt x="92" y="163"/>
                </a:cubicBezTo>
                <a:cubicBezTo>
                  <a:pt x="91" y="163"/>
                  <a:pt x="91" y="163"/>
                  <a:pt x="91" y="163"/>
                </a:cubicBezTo>
                <a:cubicBezTo>
                  <a:pt x="91" y="163"/>
                  <a:pt x="90" y="163"/>
                  <a:pt x="90" y="162"/>
                </a:cubicBezTo>
                <a:cubicBezTo>
                  <a:pt x="90" y="162"/>
                  <a:pt x="89" y="162"/>
                  <a:pt x="89" y="162"/>
                </a:cubicBezTo>
                <a:cubicBezTo>
                  <a:pt x="89" y="162"/>
                  <a:pt x="88" y="163"/>
                  <a:pt x="88" y="163"/>
                </a:cubicBezTo>
                <a:cubicBezTo>
                  <a:pt x="82" y="163"/>
                  <a:pt x="77" y="162"/>
                  <a:pt x="71" y="161"/>
                </a:cubicBezTo>
                <a:cubicBezTo>
                  <a:pt x="71" y="161"/>
                  <a:pt x="71" y="160"/>
                  <a:pt x="71" y="160"/>
                </a:cubicBezTo>
                <a:cubicBezTo>
                  <a:pt x="70" y="160"/>
                  <a:pt x="70" y="160"/>
                  <a:pt x="70" y="160"/>
                </a:cubicBezTo>
                <a:cubicBezTo>
                  <a:pt x="69" y="160"/>
                  <a:pt x="69" y="160"/>
                  <a:pt x="68" y="160"/>
                </a:cubicBezTo>
                <a:cubicBezTo>
                  <a:pt x="62" y="159"/>
                  <a:pt x="55" y="156"/>
                  <a:pt x="49" y="153"/>
                </a:cubicBezTo>
                <a:cubicBezTo>
                  <a:pt x="49" y="153"/>
                  <a:pt x="48" y="153"/>
                  <a:pt x="48" y="152"/>
                </a:cubicBezTo>
                <a:cubicBezTo>
                  <a:pt x="48" y="152"/>
                  <a:pt x="47" y="152"/>
                  <a:pt x="47" y="152"/>
                </a:cubicBezTo>
                <a:cubicBezTo>
                  <a:pt x="47" y="152"/>
                  <a:pt x="47" y="152"/>
                  <a:pt x="46" y="152"/>
                </a:cubicBezTo>
                <a:moveTo>
                  <a:pt x="99" y="78"/>
                </a:moveTo>
                <a:cubicBezTo>
                  <a:pt x="101" y="51"/>
                  <a:pt x="104" y="32"/>
                  <a:pt x="108" y="4"/>
                </a:cubicBezTo>
                <a:cubicBezTo>
                  <a:pt x="111" y="4"/>
                  <a:pt x="114" y="4"/>
                  <a:pt x="117" y="5"/>
                </a:cubicBezTo>
                <a:cubicBezTo>
                  <a:pt x="138" y="7"/>
                  <a:pt x="158" y="15"/>
                  <a:pt x="170" y="29"/>
                </a:cubicBezTo>
                <a:cubicBezTo>
                  <a:pt x="172" y="32"/>
                  <a:pt x="173" y="34"/>
                  <a:pt x="174" y="36"/>
                </a:cubicBezTo>
                <a:cubicBezTo>
                  <a:pt x="172" y="37"/>
                  <a:pt x="168" y="39"/>
                  <a:pt x="165" y="40"/>
                </a:cubicBezTo>
                <a:cubicBezTo>
                  <a:pt x="165" y="40"/>
                  <a:pt x="165" y="40"/>
                  <a:pt x="165" y="40"/>
                </a:cubicBezTo>
                <a:cubicBezTo>
                  <a:pt x="164" y="40"/>
                  <a:pt x="164" y="41"/>
                  <a:pt x="163" y="41"/>
                </a:cubicBezTo>
                <a:cubicBezTo>
                  <a:pt x="151" y="47"/>
                  <a:pt x="138" y="55"/>
                  <a:pt x="126" y="62"/>
                </a:cubicBezTo>
                <a:cubicBezTo>
                  <a:pt x="117" y="67"/>
                  <a:pt x="110" y="72"/>
                  <a:pt x="105" y="75"/>
                </a:cubicBezTo>
                <a:cubicBezTo>
                  <a:pt x="102" y="76"/>
                  <a:pt x="100" y="77"/>
                  <a:pt x="99" y="78"/>
                </a:cubicBezTo>
                <a:moveTo>
                  <a:pt x="107" y="0"/>
                </a:moveTo>
                <a:cubicBezTo>
                  <a:pt x="106" y="0"/>
                  <a:pt x="106" y="0"/>
                  <a:pt x="105" y="1"/>
                </a:cubicBezTo>
                <a:cubicBezTo>
                  <a:pt x="105" y="1"/>
                  <a:pt x="104" y="2"/>
                  <a:pt x="104" y="3"/>
                </a:cubicBezTo>
                <a:cubicBezTo>
                  <a:pt x="101" y="32"/>
                  <a:pt x="97" y="50"/>
                  <a:pt x="95" y="79"/>
                </a:cubicBezTo>
                <a:cubicBezTo>
                  <a:pt x="95" y="79"/>
                  <a:pt x="94" y="80"/>
                  <a:pt x="94" y="80"/>
                </a:cubicBezTo>
                <a:cubicBezTo>
                  <a:pt x="94" y="83"/>
                  <a:pt x="94" y="88"/>
                  <a:pt x="94" y="91"/>
                </a:cubicBezTo>
                <a:cubicBezTo>
                  <a:pt x="93" y="91"/>
                  <a:pt x="93" y="91"/>
                  <a:pt x="93" y="91"/>
                </a:cubicBezTo>
                <a:cubicBezTo>
                  <a:pt x="93" y="91"/>
                  <a:pt x="93" y="91"/>
                  <a:pt x="93" y="91"/>
                </a:cubicBezTo>
                <a:cubicBezTo>
                  <a:pt x="93" y="88"/>
                  <a:pt x="92" y="81"/>
                  <a:pt x="92" y="71"/>
                </a:cubicBezTo>
                <a:cubicBezTo>
                  <a:pt x="92" y="60"/>
                  <a:pt x="93" y="46"/>
                  <a:pt x="93" y="33"/>
                </a:cubicBezTo>
                <a:cubicBezTo>
                  <a:pt x="93" y="27"/>
                  <a:pt x="93" y="22"/>
                  <a:pt x="93" y="18"/>
                </a:cubicBezTo>
                <a:cubicBezTo>
                  <a:pt x="93" y="13"/>
                  <a:pt x="94" y="10"/>
                  <a:pt x="94" y="9"/>
                </a:cubicBezTo>
                <a:cubicBezTo>
                  <a:pt x="94" y="9"/>
                  <a:pt x="94" y="9"/>
                  <a:pt x="94" y="9"/>
                </a:cubicBezTo>
                <a:cubicBezTo>
                  <a:pt x="94" y="8"/>
                  <a:pt x="94" y="8"/>
                  <a:pt x="94" y="8"/>
                </a:cubicBezTo>
                <a:cubicBezTo>
                  <a:pt x="94" y="8"/>
                  <a:pt x="94" y="8"/>
                  <a:pt x="94" y="8"/>
                </a:cubicBezTo>
                <a:cubicBezTo>
                  <a:pt x="94" y="8"/>
                  <a:pt x="94" y="8"/>
                  <a:pt x="94" y="8"/>
                </a:cubicBezTo>
                <a:cubicBezTo>
                  <a:pt x="93" y="7"/>
                  <a:pt x="93" y="7"/>
                  <a:pt x="93" y="7"/>
                </a:cubicBezTo>
                <a:cubicBezTo>
                  <a:pt x="93" y="7"/>
                  <a:pt x="93" y="7"/>
                  <a:pt x="93" y="7"/>
                </a:cubicBezTo>
                <a:cubicBezTo>
                  <a:pt x="93" y="7"/>
                  <a:pt x="93" y="7"/>
                  <a:pt x="93" y="7"/>
                </a:cubicBezTo>
                <a:cubicBezTo>
                  <a:pt x="93" y="7"/>
                  <a:pt x="93" y="7"/>
                  <a:pt x="93" y="7"/>
                </a:cubicBezTo>
                <a:cubicBezTo>
                  <a:pt x="92" y="7"/>
                  <a:pt x="92" y="7"/>
                  <a:pt x="92" y="7"/>
                </a:cubicBezTo>
                <a:cubicBezTo>
                  <a:pt x="92" y="6"/>
                  <a:pt x="92" y="6"/>
                  <a:pt x="92" y="6"/>
                </a:cubicBezTo>
                <a:cubicBezTo>
                  <a:pt x="92" y="6"/>
                  <a:pt x="92" y="6"/>
                  <a:pt x="92" y="6"/>
                </a:cubicBezTo>
                <a:cubicBezTo>
                  <a:pt x="92" y="6"/>
                  <a:pt x="92" y="6"/>
                  <a:pt x="92" y="6"/>
                </a:cubicBezTo>
                <a:cubicBezTo>
                  <a:pt x="61" y="9"/>
                  <a:pt x="31" y="22"/>
                  <a:pt x="14" y="46"/>
                </a:cubicBezTo>
                <a:cubicBezTo>
                  <a:pt x="6" y="58"/>
                  <a:pt x="2" y="74"/>
                  <a:pt x="2" y="89"/>
                </a:cubicBezTo>
                <a:cubicBezTo>
                  <a:pt x="2" y="90"/>
                  <a:pt x="2" y="90"/>
                  <a:pt x="2" y="90"/>
                </a:cubicBezTo>
                <a:cubicBezTo>
                  <a:pt x="1" y="95"/>
                  <a:pt x="0" y="99"/>
                  <a:pt x="0" y="104"/>
                </a:cubicBezTo>
                <a:cubicBezTo>
                  <a:pt x="0" y="111"/>
                  <a:pt x="1" y="117"/>
                  <a:pt x="3" y="123"/>
                </a:cubicBezTo>
                <a:cubicBezTo>
                  <a:pt x="2" y="123"/>
                  <a:pt x="2" y="123"/>
                  <a:pt x="2" y="123"/>
                </a:cubicBezTo>
                <a:cubicBezTo>
                  <a:pt x="2" y="124"/>
                  <a:pt x="2" y="125"/>
                  <a:pt x="3" y="126"/>
                </a:cubicBezTo>
                <a:cubicBezTo>
                  <a:pt x="3" y="126"/>
                  <a:pt x="3" y="126"/>
                  <a:pt x="3" y="126"/>
                </a:cubicBezTo>
                <a:cubicBezTo>
                  <a:pt x="4" y="129"/>
                  <a:pt x="5" y="131"/>
                  <a:pt x="6" y="134"/>
                </a:cubicBezTo>
                <a:cubicBezTo>
                  <a:pt x="6" y="134"/>
                  <a:pt x="6" y="135"/>
                  <a:pt x="6" y="135"/>
                </a:cubicBezTo>
                <a:cubicBezTo>
                  <a:pt x="8" y="138"/>
                  <a:pt x="9" y="140"/>
                  <a:pt x="10" y="143"/>
                </a:cubicBezTo>
                <a:cubicBezTo>
                  <a:pt x="10" y="144"/>
                  <a:pt x="10" y="145"/>
                  <a:pt x="11" y="145"/>
                </a:cubicBezTo>
                <a:cubicBezTo>
                  <a:pt x="11" y="146"/>
                  <a:pt x="11" y="146"/>
                  <a:pt x="11" y="146"/>
                </a:cubicBezTo>
                <a:cubicBezTo>
                  <a:pt x="12" y="147"/>
                  <a:pt x="13" y="149"/>
                  <a:pt x="14" y="150"/>
                </a:cubicBezTo>
                <a:cubicBezTo>
                  <a:pt x="14" y="151"/>
                  <a:pt x="14" y="151"/>
                  <a:pt x="14" y="151"/>
                </a:cubicBezTo>
                <a:cubicBezTo>
                  <a:pt x="14" y="151"/>
                  <a:pt x="15" y="152"/>
                  <a:pt x="16" y="152"/>
                </a:cubicBezTo>
                <a:cubicBezTo>
                  <a:pt x="17" y="154"/>
                  <a:pt x="19" y="156"/>
                  <a:pt x="20" y="158"/>
                </a:cubicBezTo>
                <a:cubicBezTo>
                  <a:pt x="20" y="159"/>
                  <a:pt x="21" y="160"/>
                  <a:pt x="21" y="161"/>
                </a:cubicBezTo>
                <a:cubicBezTo>
                  <a:pt x="22" y="161"/>
                  <a:pt x="22" y="161"/>
                  <a:pt x="22" y="161"/>
                </a:cubicBezTo>
                <a:cubicBezTo>
                  <a:pt x="23" y="161"/>
                  <a:pt x="24" y="162"/>
                  <a:pt x="24" y="163"/>
                </a:cubicBezTo>
                <a:cubicBezTo>
                  <a:pt x="29" y="168"/>
                  <a:pt x="36" y="174"/>
                  <a:pt x="46" y="179"/>
                </a:cubicBezTo>
                <a:cubicBezTo>
                  <a:pt x="46" y="180"/>
                  <a:pt x="46" y="180"/>
                  <a:pt x="46" y="180"/>
                </a:cubicBezTo>
                <a:cubicBezTo>
                  <a:pt x="46" y="181"/>
                  <a:pt x="47" y="181"/>
                  <a:pt x="48" y="181"/>
                </a:cubicBezTo>
                <a:cubicBezTo>
                  <a:pt x="48" y="181"/>
                  <a:pt x="48" y="181"/>
                  <a:pt x="48" y="181"/>
                </a:cubicBezTo>
                <a:cubicBezTo>
                  <a:pt x="48" y="181"/>
                  <a:pt x="48" y="181"/>
                  <a:pt x="48" y="181"/>
                </a:cubicBezTo>
                <a:cubicBezTo>
                  <a:pt x="51" y="182"/>
                  <a:pt x="54" y="183"/>
                  <a:pt x="57" y="184"/>
                </a:cubicBezTo>
                <a:cubicBezTo>
                  <a:pt x="57" y="185"/>
                  <a:pt x="58" y="186"/>
                  <a:pt x="59" y="186"/>
                </a:cubicBezTo>
                <a:cubicBezTo>
                  <a:pt x="59" y="186"/>
                  <a:pt x="59" y="186"/>
                  <a:pt x="59" y="186"/>
                </a:cubicBezTo>
                <a:cubicBezTo>
                  <a:pt x="60" y="186"/>
                  <a:pt x="61" y="186"/>
                  <a:pt x="61" y="186"/>
                </a:cubicBezTo>
                <a:cubicBezTo>
                  <a:pt x="63" y="186"/>
                  <a:pt x="65" y="187"/>
                  <a:pt x="68" y="187"/>
                </a:cubicBezTo>
                <a:cubicBezTo>
                  <a:pt x="68" y="188"/>
                  <a:pt x="68" y="189"/>
                  <a:pt x="69" y="190"/>
                </a:cubicBezTo>
                <a:cubicBezTo>
                  <a:pt x="69" y="190"/>
                  <a:pt x="70" y="190"/>
                  <a:pt x="70" y="190"/>
                </a:cubicBezTo>
                <a:cubicBezTo>
                  <a:pt x="71" y="190"/>
                  <a:pt x="71" y="189"/>
                  <a:pt x="72" y="188"/>
                </a:cubicBezTo>
                <a:cubicBezTo>
                  <a:pt x="72" y="188"/>
                  <a:pt x="72" y="188"/>
                  <a:pt x="72" y="188"/>
                </a:cubicBezTo>
                <a:cubicBezTo>
                  <a:pt x="74" y="189"/>
                  <a:pt x="76" y="189"/>
                  <a:pt x="78" y="189"/>
                </a:cubicBezTo>
                <a:cubicBezTo>
                  <a:pt x="79" y="189"/>
                  <a:pt x="79" y="190"/>
                  <a:pt x="79" y="190"/>
                </a:cubicBezTo>
                <a:cubicBezTo>
                  <a:pt x="80" y="190"/>
                  <a:pt x="80" y="190"/>
                  <a:pt x="80" y="190"/>
                </a:cubicBezTo>
                <a:cubicBezTo>
                  <a:pt x="81" y="190"/>
                  <a:pt x="81" y="190"/>
                  <a:pt x="82" y="189"/>
                </a:cubicBezTo>
                <a:cubicBezTo>
                  <a:pt x="84" y="190"/>
                  <a:pt x="87" y="190"/>
                  <a:pt x="89" y="190"/>
                </a:cubicBezTo>
                <a:cubicBezTo>
                  <a:pt x="89" y="190"/>
                  <a:pt x="89" y="190"/>
                  <a:pt x="89" y="190"/>
                </a:cubicBezTo>
                <a:cubicBezTo>
                  <a:pt x="93" y="190"/>
                  <a:pt x="97" y="189"/>
                  <a:pt x="100" y="189"/>
                </a:cubicBezTo>
                <a:cubicBezTo>
                  <a:pt x="100" y="190"/>
                  <a:pt x="101" y="190"/>
                  <a:pt x="102" y="190"/>
                </a:cubicBezTo>
                <a:cubicBezTo>
                  <a:pt x="102" y="190"/>
                  <a:pt x="102" y="190"/>
                  <a:pt x="102" y="190"/>
                </a:cubicBezTo>
                <a:cubicBezTo>
                  <a:pt x="103" y="190"/>
                  <a:pt x="103" y="190"/>
                  <a:pt x="104" y="189"/>
                </a:cubicBezTo>
                <a:cubicBezTo>
                  <a:pt x="104" y="189"/>
                  <a:pt x="104" y="189"/>
                  <a:pt x="104" y="189"/>
                </a:cubicBezTo>
                <a:cubicBezTo>
                  <a:pt x="108" y="188"/>
                  <a:pt x="111" y="188"/>
                  <a:pt x="115" y="187"/>
                </a:cubicBezTo>
                <a:cubicBezTo>
                  <a:pt x="116" y="187"/>
                  <a:pt x="117" y="186"/>
                  <a:pt x="117" y="185"/>
                </a:cubicBezTo>
                <a:cubicBezTo>
                  <a:pt x="117" y="184"/>
                  <a:pt x="117" y="184"/>
                  <a:pt x="116" y="184"/>
                </a:cubicBezTo>
                <a:cubicBezTo>
                  <a:pt x="117" y="181"/>
                  <a:pt x="117" y="178"/>
                  <a:pt x="117" y="175"/>
                </a:cubicBezTo>
                <a:cubicBezTo>
                  <a:pt x="118" y="176"/>
                  <a:pt x="118" y="177"/>
                  <a:pt x="119" y="178"/>
                </a:cubicBezTo>
                <a:cubicBezTo>
                  <a:pt x="121" y="180"/>
                  <a:pt x="122" y="182"/>
                  <a:pt x="124" y="184"/>
                </a:cubicBezTo>
                <a:cubicBezTo>
                  <a:pt x="124" y="184"/>
                  <a:pt x="124" y="184"/>
                  <a:pt x="124" y="184"/>
                </a:cubicBezTo>
                <a:cubicBezTo>
                  <a:pt x="124" y="184"/>
                  <a:pt x="124" y="184"/>
                  <a:pt x="124" y="184"/>
                </a:cubicBezTo>
                <a:cubicBezTo>
                  <a:pt x="124" y="184"/>
                  <a:pt x="124" y="184"/>
                  <a:pt x="124" y="184"/>
                </a:cubicBezTo>
                <a:cubicBezTo>
                  <a:pt x="125" y="184"/>
                  <a:pt x="125" y="184"/>
                  <a:pt x="125" y="184"/>
                </a:cubicBezTo>
                <a:cubicBezTo>
                  <a:pt x="125" y="184"/>
                  <a:pt x="125" y="184"/>
                  <a:pt x="125" y="184"/>
                </a:cubicBezTo>
                <a:cubicBezTo>
                  <a:pt x="126" y="184"/>
                  <a:pt x="126" y="184"/>
                  <a:pt x="126" y="184"/>
                </a:cubicBezTo>
                <a:cubicBezTo>
                  <a:pt x="126" y="184"/>
                  <a:pt x="126" y="184"/>
                  <a:pt x="126" y="184"/>
                </a:cubicBezTo>
                <a:cubicBezTo>
                  <a:pt x="126" y="184"/>
                  <a:pt x="126" y="184"/>
                  <a:pt x="126" y="184"/>
                </a:cubicBezTo>
                <a:cubicBezTo>
                  <a:pt x="126" y="184"/>
                  <a:pt x="126" y="184"/>
                  <a:pt x="126" y="184"/>
                </a:cubicBezTo>
                <a:cubicBezTo>
                  <a:pt x="131" y="183"/>
                  <a:pt x="135" y="181"/>
                  <a:pt x="139" y="179"/>
                </a:cubicBezTo>
                <a:cubicBezTo>
                  <a:pt x="139" y="179"/>
                  <a:pt x="139" y="179"/>
                  <a:pt x="140" y="178"/>
                </a:cubicBezTo>
                <a:cubicBezTo>
                  <a:pt x="142" y="177"/>
                  <a:pt x="144" y="176"/>
                  <a:pt x="147" y="174"/>
                </a:cubicBezTo>
                <a:cubicBezTo>
                  <a:pt x="147" y="174"/>
                  <a:pt x="147" y="174"/>
                  <a:pt x="147" y="174"/>
                </a:cubicBezTo>
                <a:cubicBezTo>
                  <a:pt x="148" y="174"/>
                  <a:pt x="148" y="174"/>
                  <a:pt x="149" y="173"/>
                </a:cubicBezTo>
                <a:cubicBezTo>
                  <a:pt x="149" y="173"/>
                  <a:pt x="149" y="173"/>
                  <a:pt x="149" y="173"/>
                </a:cubicBezTo>
                <a:cubicBezTo>
                  <a:pt x="158" y="166"/>
                  <a:pt x="166" y="159"/>
                  <a:pt x="170" y="149"/>
                </a:cubicBezTo>
                <a:cubicBezTo>
                  <a:pt x="171" y="149"/>
                  <a:pt x="171" y="149"/>
                  <a:pt x="171" y="149"/>
                </a:cubicBezTo>
                <a:cubicBezTo>
                  <a:pt x="171" y="148"/>
                  <a:pt x="171" y="148"/>
                  <a:pt x="171" y="148"/>
                </a:cubicBezTo>
                <a:cubicBezTo>
                  <a:pt x="171" y="148"/>
                  <a:pt x="171" y="148"/>
                  <a:pt x="172" y="147"/>
                </a:cubicBezTo>
                <a:cubicBezTo>
                  <a:pt x="172" y="145"/>
                  <a:pt x="172" y="142"/>
                  <a:pt x="173" y="139"/>
                </a:cubicBezTo>
                <a:cubicBezTo>
                  <a:pt x="173" y="139"/>
                  <a:pt x="173" y="139"/>
                  <a:pt x="173" y="139"/>
                </a:cubicBezTo>
                <a:cubicBezTo>
                  <a:pt x="173" y="140"/>
                  <a:pt x="173" y="141"/>
                  <a:pt x="174" y="141"/>
                </a:cubicBezTo>
                <a:cubicBezTo>
                  <a:pt x="175" y="142"/>
                  <a:pt x="175" y="142"/>
                  <a:pt x="176" y="142"/>
                </a:cubicBezTo>
                <a:cubicBezTo>
                  <a:pt x="176" y="142"/>
                  <a:pt x="177" y="142"/>
                  <a:pt x="177" y="142"/>
                </a:cubicBezTo>
                <a:cubicBezTo>
                  <a:pt x="178" y="142"/>
                  <a:pt x="178" y="141"/>
                  <a:pt x="179" y="141"/>
                </a:cubicBezTo>
                <a:cubicBezTo>
                  <a:pt x="184" y="129"/>
                  <a:pt x="186" y="116"/>
                  <a:pt x="186" y="103"/>
                </a:cubicBezTo>
                <a:cubicBezTo>
                  <a:pt x="186" y="103"/>
                  <a:pt x="186" y="102"/>
                  <a:pt x="186" y="102"/>
                </a:cubicBezTo>
                <a:cubicBezTo>
                  <a:pt x="186" y="89"/>
                  <a:pt x="184" y="76"/>
                  <a:pt x="182" y="63"/>
                </a:cubicBezTo>
                <a:cubicBezTo>
                  <a:pt x="182" y="62"/>
                  <a:pt x="181" y="62"/>
                  <a:pt x="180" y="62"/>
                </a:cubicBezTo>
                <a:cubicBezTo>
                  <a:pt x="180" y="61"/>
                  <a:pt x="180" y="61"/>
                  <a:pt x="179" y="61"/>
                </a:cubicBezTo>
                <a:cubicBezTo>
                  <a:pt x="179" y="61"/>
                  <a:pt x="179" y="61"/>
                  <a:pt x="179" y="61"/>
                </a:cubicBezTo>
                <a:cubicBezTo>
                  <a:pt x="179" y="61"/>
                  <a:pt x="179" y="61"/>
                  <a:pt x="179" y="61"/>
                </a:cubicBezTo>
                <a:cubicBezTo>
                  <a:pt x="171" y="63"/>
                  <a:pt x="162" y="66"/>
                  <a:pt x="152" y="70"/>
                </a:cubicBezTo>
                <a:cubicBezTo>
                  <a:pt x="160" y="66"/>
                  <a:pt x="167" y="63"/>
                  <a:pt x="173" y="60"/>
                </a:cubicBezTo>
                <a:cubicBezTo>
                  <a:pt x="174" y="60"/>
                  <a:pt x="174" y="59"/>
                  <a:pt x="174" y="58"/>
                </a:cubicBezTo>
                <a:cubicBezTo>
                  <a:pt x="175" y="52"/>
                  <a:pt x="177" y="46"/>
                  <a:pt x="178" y="39"/>
                </a:cubicBezTo>
                <a:cubicBezTo>
                  <a:pt x="179" y="39"/>
                  <a:pt x="180" y="38"/>
                  <a:pt x="179" y="37"/>
                </a:cubicBezTo>
                <a:cubicBezTo>
                  <a:pt x="177" y="33"/>
                  <a:pt x="175" y="30"/>
                  <a:pt x="173" y="27"/>
                </a:cubicBezTo>
                <a:cubicBezTo>
                  <a:pt x="160" y="11"/>
                  <a:pt x="139" y="3"/>
                  <a:pt x="118" y="1"/>
                </a:cubicBezTo>
                <a:cubicBezTo>
                  <a:pt x="114" y="0"/>
                  <a:pt x="111" y="0"/>
                  <a:pt x="107" y="0"/>
                </a:cubicBezTo>
                <a:cubicBezTo>
                  <a:pt x="107" y="0"/>
                  <a:pt x="107" y="0"/>
                  <a:pt x="10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195" name="组合 194"/>
          <p:cNvGrpSpPr/>
          <p:nvPr/>
        </p:nvGrpSpPr>
        <p:grpSpPr>
          <a:xfrm>
            <a:off x="3068820" y="2743375"/>
            <a:ext cx="119753" cy="129616"/>
            <a:chOff x="2342523" y="3214302"/>
            <a:chExt cx="228505" cy="247324"/>
          </a:xfrm>
        </p:grpSpPr>
        <p:sp>
          <p:nvSpPr>
            <p:cNvPr id="196" name="Freeform 762"/>
            <p:cNvSpPr>
              <a:spLocks noEditPoints="1"/>
            </p:cNvSpPr>
            <p:nvPr/>
          </p:nvSpPr>
          <p:spPr bwMode="auto">
            <a:xfrm>
              <a:off x="2367614" y="3239393"/>
              <a:ext cx="44805" cy="57350"/>
            </a:xfrm>
            <a:custGeom>
              <a:avLst/>
              <a:gdLst>
                <a:gd name="T0" fmla="*/ 9 w 21"/>
                <a:gd name="T1" fmla="*/ 24 h 27"/>
                <a:gd name="T2" fmla="*/ 9 w 21"/>
                <a:gd name="T3" fmla="*/ 24 h 27"/>
                <a:gd name="T4" fmla="*/ 6 w 21"/>
                <a:gd name="T5" fmla="*/ 23 h 27"/>
                <a:gd name="T6" fmla="*/ 4 w 21"/>
                <a:gd name="T7" fmla="*/ 21 h 27"/>
                <a:gd name="T8" fmla="*/ 4 w 21"/>
                <a:gd name="T9" fmla="*/ 20 h 27"/>
                <a:gd name="T10" fmla="*/ 5 w 21"/>
                <a:gd name="T11" fmla="*/ 20 h 27"/>
                <a:gd name="T12" fmla="*/ 10 w 21"/>
                <a:gd name="T13" fmla="*/ 12 h 27"/>
                <a:gd name="T14" fmla="*/ 13 w 21"/>
                <a:gd name="T15" fmla="*/ 12 h 27"/>
                <a:gd name="T16" fmla="*/ 13 w 21"/>
                <a:gd name="T17" fmla="*/ 12 h 27"/>
                <a:gd name="T18" fmla="*/ 13 w 21"/>
                <a:gd name="T19" fmla="*/ 12 h 27"/>
                <a:gd name="T20" fmla="*/ 15 w 21"/>
                <a:gd name="T21" fmla="*/ 12 h 27"/>
                <a:gd name="T22" fmla="*/ 16 w 21"/>
                <a:gd name="T23" fmla="*/ 13 h 27"/>
                <a:gd name="T24" fmla="*/ 17 w 21"/>
                <a:gd name="T25" fmla="*/ 15 h 27"/>
                <a:gd name="T26" fmla="*/ 15 w 21"/>
                <a:gd name="T27" fmla="*/ 20 h 27"/>
                <a:gd name="T28" fmla="*/ 9 w 21"/>
                <a:gd name="T29" fmla="*/ 24 h 27"/>
                <a:gd name="T30" fmla="*/ 5 w 21"/>
                <a:gd name="T31" fmla="*/ 12 h 27"/>
                <a:gd name="T32" fmla="*/ 5 w 21"/>
                <a:gd name="T33" fmla="*/ 12 h 27"/>
                <a:gd name="T34" fmla="*/ 6 w 21"/>
                <a:gd name="T35" fmla="*/ 9 h 27"/>
                <a:gd name="T36" fmla="*/ 6 w 21"/>
                <a:gd name="T37" fmla="*/ 11 h 27"/>
                <a:gd name="T38" fmla="*/ 5 w 21"/>
                <a:gd name="T39" fmla="*/ 12 h 27"/>
                <a:gd name="T40" fmla="*/ 17 w 21"/>
                <a:gd name="T41" fmla="*/ 9 h 27"/>
                <a:gd name="T42" fmla="*/ 17 w 21"/>
                <a:gd name="T43" fmla="*/ 9 h 27"/>
                <a:gd name="T44" fmla="*/ 17 w 21"/>
                <a:gd name="T45" fmla="*/ 7 h 27"/>
                <a:gd name="T46" fmla="*/ 17 w 21"/>
                <a:gd name="T47" fmla="*/ 8 h 27"/>
                <a:gd name="T48" fmla="*/ 17 w 21"/>
                <a:gd name="T49" fmla="*/ 9 h 27"/>
                <a:gd name="T50" fmla="*/ 17 w 21"/>
                <a:gd name="T51" fmla="*/ 9 h 27"/>
                <a:gd name="T52" fmla="*/ 9 w 21"/>
                <a:gd name="T53" fmla="*/ 9 h 27"/>
                <a:gd name="T54" fmla="*/ 10 w 21"/>
                <a:gd name="T55" fmla="*/ 4 h 27"/>
                <a:gd name="T56" fmla="*/ 11 w 21"/>
                <a:gd name="T57" fmla="*/ 4 h 27"/>
                <a:gd name="T58" fmla="*/ 10 w 21"/>
                <a:gd name="T59" fmla="*/ 9 h 27"/>
                <a:gd name="T60" fmla="*/ 9 w 21"/>
                <a:gd name="T61" fmla="*/ 9 h 27"/>
                <a:gd name="T62" fmla="*/ 14 w 21"/>
                <a:gd name="T63" fmla="*/ 8 h 27"/>
                <a:gd name="T64" fmla="*/ 13 w 21"/>
                <a:gd name="T65" fmla="*/ 8 h 27"/>
                <a:gd name="T66" fmla="*/ 14 w 21"/>
                <a:gd name="T67" fmla="*/ 3 h 27"/>
                <a:gd name="T68" fmla="*/ 15 w 21"/>
                <a:gd name="T69" fmla="*/ 4 h 27"/>
                <a:gd name="T70" fmla="*/ 16 w 21"/>
                <a:gd name="T71" fmla="*/ 4 h 27"/>
                <a:gd name="T72" fmla="*/ 14 w 21"/>
                <a:gd name="T73" fmla="*/ 8 h 27"/>
                <a:gd name="T74" fmla="*/ 13 w 21"/>
                <a:gd name="T75" fmla="*/ 0 h 27"/>
                <a:gd name="T76" fmla="*/ 8 w 21"/>
                <a:gd name="T77" fmla="*/ 1 h 27"/>
                <a:gd name="T78" fmla="*/ 2 w 21"/>
                <a:gd name="T79" fmla="*/ 11 h 27"/>
                <a:gd name="T80" fmla="*/ 0 w 21"/>
                <a:gd name="T81" fmla="*/ 18 h 27"/>
                <a:gd name="T82" fmla="*/ 1 w 21"/>
                <a:gd name="T83" fmla="*/ 22 h 27"/>
                <a:gd name="T84" fmla="*/ 4 w 21"/>
                <a:gd name="T85" fmla="*/ 26 h 27"/>
                <a:gd name="T86" fmla="*/ 9 w 21"/>
                <a:gd name="T87" fmla="*/ 27 h 27"/>
                <a:gd name="T88" fmla="*/ 9 w 21"/>
                <a:gd name="T89" fmla="*/ 27 h 27"/>
                <a:gd name="T90" fmla="*/ 18 w 21"/>
                <a:gd name="T91" fmla="*/ 22 h 27"/>
                <a:gd name="T92" fmla="*/ 21 w 21"/>
                <a:gd name="T93" fmla="*/ 9 h 27"/>
                <a:gd name="T94" fmla="*/ 19 w 21"/>
                <a:gd name="T95" fmla="*/ 9 h 27"/>
                <a:gd name="T96" fmla="*/ 21 w 21"/>
                <a:gd name="T97" fmla="*/ 9 h 27"/>
                <a:gd name="T98" fmla="*/ 21 w 21"/>
                <a:gd name="T99" fmla="*/ 8 h 27"/>
                <a:gd name="T100" fmla="*/ 20 w 21"/>
                <a:gd name="T101" fmla="*/ 4 h 27"/>
                <a:gd name="T102" fmla="*/ 17 w 21"/>
                <a:gd name="T103" fmla="*/ 1 h 27"/>
                <a:gd name="T104" fmla="*/ 13 w 21"/>
                <a:gd name="T10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 h="27">
                  <a:moveTo>
                    <a:pt x="9" y="24"/>
                  </a:moveTo>
                  <a:cubicBezTo>
                    <a:pt x="9" y="24"/>
                    <a:pt x="9" y="24"/>
                    <a:pt x="9" y="24"/>
                  </a:cubicBezTo>
                  <a:cubicBezTo>
                    <a:pt x="8" y="24"/>
                    <a:pt x="7" y="24"/>
                    <a:pt x="6" y="23"/>
                  </a:cubicBezTo>
                  <a:cubicBezTo>
                    <a:pt x="5" y="23"/>
                    <a:pt x="5" y="22"/>
                    <a:pt x="4" y="21"/>
                  </a:cubicBezTo>
                  <a:cubicBezTo>
                    <a:pt x="4" y="20"/>
                    <a:pt x="4" y="20"/>
                    <a:pt x="4" y="20"/>
                  </a:cubicBezTo>
                  <a:cubicBezTo>
                    <a:pt x="5" y="20"/>
                    <a:pt x="5" y="20"/>
                    <a:pt x="5" y="20"/>
                  </a:cubicBezTo>
                  <a:cubicBezTo>
                    <a:pt x="6" y="17"/>
                    <a:pt x="7" y="14"/>
                    <a:pt x="10" y="12"/>
                  </a:cubicBezTo>
                  <a:cubicBezTo>
                    <a:pt x="10" y="12"/>
                    <a:pt x="12" y="12"/>
                    <a:pt x="13" y="12"/>
                  </a:cubicBezTo>
                  <a:cubicBezTo>
                    <a:pt x="13" y="12"/>
                    <a:pt x="13" y="12"/>
                    <a:pt x="13" y="12"/>
                  </a:cubicBezTo>
                  <a:cubicBezTo>
                    <a:pt x="13" y="12"/>
                    <a:pt x="13" y="12"/>
                    <a:pt x="13" y="12"/>
                  </a:cubicBezTo>
                  <a:cubicBezTo>
                    <a:pt x="13" y="12"/>
                    <a:pt x="14" y="12"/>
                    <a:pt x="15" y="12"/>
                  </a:cubicBezTo>
                  <a:cubicBezTo>
                    <a:pt x="16" y="12"/>
                    <a:pt x="16" y="13"/>
                    <a:pt x="16" y="13"/>
                  </a:cubicBezTo>
                  <a:cubicBezTo>
                    <a:pt x="17" y="14"/>
                    <a:pt x="17" y="15"/>
                    <a:pt x="17" y="15"/>
                  </a:cubicBezTo>
                  <a:cubicBezTo>
                    <a:pt x="16" y="17"/>
                    <a:pt x="16" y="19"/>
                    <a:pt x="15" y="20"/>
                  </a:cubicBezTo>
                  <a:cubicBezTo>
                    <a:pt x="14" y="22"/>
                    <a:pt x="11" y="24"/>
                    <a:pt x="9" y="24"/>
                  </a:cubicBezTo>
                  <a:moveTo>
                    <a:pt x="5" y="12"/>
                  </a:moveTo>
                  <a:cubicBezTo>
                    <a:pt x="5" y="12"/>
                    <a:pt x="5" y="12"/>
                    <a:pt x="5" y="12"/>
                  </a:cubicBezTo>
                  <a:cubicBezTo>
                    <a:pt x="5" y="11"/>
                    <a:pt x="6" y="10"/>
                    <a:pt x="6" y="9"/>
                  </a:cubicBezTo>
                  <a:cubicBezTo>
                    <a:pt x="6" y="9"/>
                    <a:pt x="6" y="10"/>
                    <a:pt x="6" y="11"/>
                  </a:cubicBezTo>
                  <a:cubicBezTo>
                    <a:pt x="5" y="12"/>
                    <a:pt x="5" y="12"/>
                    <a:pt x="5" y="12"/>
                  </a:cubicBezTo>
                  <a:moveTo>
                    <a:pt x="17" y="9"/>
                  </a:moveTo>
                  <a:cubicBezTo>
                    <a:pt x="17" y="9"/>
                    <a:pt x="17" y="9"/>
                    <a:pt x="17" y="9"/>
                  </a:cubicBezTo>
                  <a:cubicBezTo>
                    <a:pt x="17" y="9"/>
                    <a:pt x="17" y="8"/>
                    <a:pt x="17" y="7"/>
                  </a:cubicBezTo>
                  <a:cubicBezTo>
                    <a:pt x="17" y="8"/>
                    <a:pt x="17" y="8"/>
                    <a:pt x="17" y="8"/>
                  </a:cubicBezTo>
                  <a:cubicBezTo>
                    <a:pt x="17" y="9"/>
                    <a:pt x="17" y="9"/>
                    <a:pt x="17" y="9"/>
                  </a:cubicBezTo>
                  <a:cubicBezTo>
                    <a:pt x="17" y="9"/>
                    <a:pt x="17" y="9"/>
                    <a:pt x="17" y="9"/>
                  </a:cubicBezTo>
                  <a:moveTo>
                    <a:pt x="9" y="9"/>
                  </a:moveTo>
                  <a:cubicBezTo>
                    <a:pt x="9" y="7"/>
                    <a:pt x="10" y="6"/>
                    <a:pt x="10" y="4"/>
                  </a:cubicBezTo>
                  <a:cubicBezTo>
                    <a:pt x="11" y="4"/>
                    <a:pt x="11" y="4"/>
                    <a:pt x="11" y="4"/>
                  </a:cubicBezTo>
                  <a:cubicBezTo>
                    <a:pt x="11" y="5"/>
                    <a:pt x="10" y="7"/>
                    <a:pt x="10" y="9"/>
                  </a:cubicBezTo>
                  <a:cubicBezTo>
                    <a:pt x="9" y="9"/>
                    <a:pt x="9" y="9"/>
                    <a:pt x="9" y="9"/>
                  </a:cubicBezTo>
                  <a:moveTo>
                    <a:pt x="14" y="8"/>
                  </a:moveTo>
                  <a:cubicBezTo>
                    <a:pt x="14" y="8"/>
                    <a:pt x="13" y="8"/>
                    <a:pt x="13" y="8"/>
                  </a:cubicBezTo>
                  <a:cubicBezTo>
                    <a:pt x="13" y="6"/>
                    <a:pt x="14" y="5"/>
                    <a:pt x="14" y="3"/>
                  </a:cubicBezTo>
                  <a:cubicBezTo>
                    <a:pt x="15" y="4"/>
                    <a:pt x="15" y="4"/>
                    <a:pt x="15" y="4"/>
                  </a:cubicBezTo>
                  <a:cubicBezTo>
                    <a:pt x="16" y="4"/>
                    <a:pt x="16" y="4"/>
                    <a:pt x="16" y="4"/>
                  </a:cubicBezTo>
                  <a:cubicBezTo>
                    <a:pt x="15" y="5"/>
                    <a:pt x="15" y="7"/>
                    <a:pt x="14" y="8"/>
                  </a:cubicBezTo>
                  <a:moveTo>
                    <a:pt x="13" y="0"/>
                  </a:moveTo>
                  <a:cubicBezTo>
                    <a:pt x="11" y="0"/>
                    <a:pt x="10" y="0"/>
                    <a:pt x="8" y="1"/>
                  </a:cubicBezTo>
                  <a:cubicBezTo>
                    <a:pt x="5" y="3"/>
                    <a:pt x="3" y="7"/>
                    <a:pt x="2" y="11"/>
                  </a:cubicBezTo>
                  <a:cubicBezTo>
                    <a:pt x="1" y="13"/>
                    <a:pt x="0" y="15"/>
                    <a:pt x="0" y="18"/>
                  </a:cubicBezTo>
                  <a:cubicBezTo>
                    <a:pt x="0" y="19"/>
                    <a:pt x="1" y="21"/>
                    <a:pt x="1" y="22"/>
                  </a:cubicBezTo>
                  <a:cubicBezTo>
                    <a:pt x="2" y="24"/>
                    <a:pt x="3" y="25"/>
                    <a:pt x="4" y="26"/>
                  </a:cubicBezTo>
                  <a:cubicBezTo>
                    <a:pt x="6" y="27"/>
                    <a:pt x="7" y="27"/>
                    <a:pt x="9" y="27"/>
                  </a:cubicBezTo>
                  <a:cubicBezTo>
                    <a:pt x="9" y="27"/>
                    <a:pt x="9" y="27"/>
                    <a:pt x="9" y="27"/>
                  </a:cubicBezTo>
                  <a:cubicBezTo>
                    <a:pt x="12" y="27"/>
                    <a:pt x="16" y="25"/>
                    <a:pt x="18" y="22"/>
                  </a:cubicBezTo>
                  <a:cubicBezTo>
                    <a:pt x="20" y="18"/>
                    <a:pt x="21" y="13"/>
                    <a:pt x="21" y="9"/>
                  </a:cubicBezTo>
                  <a:cubicBezTo>
                    <a:pt x="19" y="9"/>
                    <a:pt x="19" y="9"/>
                    <a:pt x="19" y="9"/>
                  </a:cubicBezTo>
                  <a:cubicBezTo>
                    <a:pt x="21" y="9"/>
                    <a:pt x="21" y="9"/>
                    <a:pt x="21" y="9"/>
                  </a:cubicBezTo>
                  <a:cubicBezTo>
                    <a:pt x="21" y="8"/>
                    <a:pt x="21" y="8"/>
                    <a:pt x="21" y="8"/>
                  </a:cubicBezTo>
                  <a:cubicBezTo>
                    <a:pt x="21" y="7"/>
                    <a:pt x="21" y="5"/>
                    <a:pt x="20" y="4"/>
                  </a:cubicBezTo>
                  <a:cubicBezTo>
                    <a:pt x="19" y="2"/>
                    <a:pt x="18" y="1"/>
                    <a:pt x="17" y="1"/>
                  </a:cubicBezTo>
                  <a:cubicBezTo>
                    <a:pt x="16" y="0"/>
                    <a:pt x="14" y="0"/>
                    <a:pt x="1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7" name="Freeform 763"/>
            <p:cNvSpPr>
              <a:spLocks noEditPoints="1"/>
            </p:cNvSpPr>
            <p:nvPr/>
          </p:nvSpPr>
          <p:spPr bwMode="auto">
            <a:xfrm>
              <a:off x="2342523" y="3214302"/>
              <a:ext cx="93194" cy="127246"/>
            </a:xfrm>
            <a:custGeom>
              <a:avLst/>
              <a:gdLst>
                <a:gd name="T0" fmla="*/ 16 w 44"/>
                <a:gd name="T1" fmla="*/ 56 h 60"/>
                <a:gd name="T2" fmla="*/ 21 w 44"/>
                <a:gd name="T3" fmla="*/ 51 h 60"/>
                <a:gd name="T4" fmla="*/ 20 w 44"/>
                <a:gd name="T5" fmla="*/ 56 h 60"/>
                <a:gd name="T6" fmla="*/ 23 w 44"/>
                <a:gd name="T7" fmla="*/ 56 h 60"/>
                <a:gd name="T8" fmla="*/ 25 w 44"/>
                <a:gd name="T9" fmla="*/ 51 h 60"/>
                <a:gd name="T10" fmla="*/ 28 w 44"/>
                <a:gd name="T11" fmla="*/ 50 h 60"/>
                <a:gd name="T12" fmla="*/ 26 w 44"/>
                <a:gd name="T13" fmla="*/ 55 h 60"/>
                <a:gd name="T14" fmla="*/ 23 w 44"/>
                <a:gd name="T15" fmla="*/ 56 h 60"/>
                <a:gd name="T16" fmla="*/ 12 w 44"/>
                <a:gd name="T17" fmla="*/ 54 h 60"/>
                <a:gd name="T18" fmla="*/ 13 w 44"/>
                <a:gd name="T19" fmla="*/ 50 h 60"/>
                <a:gd name="T20" fmla="*/ 13 w 44"/>
                <a:gd name="T21" fmla="*/ 55 h 60"/>
                <a:gd name="T22" fmla="*/ 8 w 44"/>
                <a:gd name="T23" fmla="*/ 51 h 60"/>
                <a:gd name="T24" fmla="*/ 11 w 44"/>
                <a:gd name="T25" fmla="*/ 48 h 60"/>
                <a:gd name="T26" fmla="*/ 29 w 44"/>
                <a:gd name="T27" fmla="*/ 53 h 60"/>
                <a:gd name="T28" fmla="*/ 33 w 44"/>
                <a:gd name="T29" fmla="*/ 47 h 60"/>
                <a:gd name="T30" fmla="*/ 32 w 44"/>
                <a:gd name="T31" fmla="*/ 51 h 60"/>
                <a:gd name="T32" fmla="*/ 6 w 44"/>
                <a:gd name="T33" fmla="*/ 49 h 60"/>
                <a:gd name="T34" fmla="*/ 6 w 44"/>
                <a:gd name="T35" fmla="*/ 44 h 60"/>
                <a:gd name="T36" fmla="*/ 6 w 44"/>
                <a:gd name="T37" fmla="*/ 49 h 60"/>
                <a:gd name="T38" fmla="*/ 37 w 44"/>
                <a:gd name="T39" fmla="*/ 43 h 60"/>
                <a:gd name="T40" fmla="*/ 38 w 44"/>
                <a:gd name="T41" fmla="*/ 43 h 60"/>
                <a:gd name="T42" fmla="*/ 4 w 44"/>
                <a:gd name="T43" fmla="*/ 41 h 60"/>
                <a:gd name="T44" fmla="*/ 4 w 44"/>
                <a:gd name="T45" fmla="*/ 41 h 60"/>
                <a:gd name="T46" fmla="*/ 21 w 44"/>
                <a:gd name="T47" fmla="*/ 47 h 60"/>
                <a:gd name="T48" fmla="*/ 5 w 44"/>
                <a:gd name="T49" fmla="*/ 30 h 60"/>
                <a:gd name="T50" fmla="*/ 17 w 44"/>
                <a:gd name="T51" fmla="*/ 5 h 60"/>
                <a:gd name="T52" fmla="*/ 25 w 44"/>
                <a:gd name="T53" fmla="*/ 3 h 60"/>
                <a:gd name="T54" fmla="*/ 37 w 44"/>
                <a:gd name="T55" fmla="*/ 11 h 60"/>
                <a:gd name="T56" fmla="*/ 40 w 44"/>
                <a:gd name="T57" fmla="*/ 24 h 60"/>
                <a:gd name="T58" fmla="*/ 26 w 44"/>
                <a:gd name="T59" fmla="*/ 47 h 60"/>
                <a:gd name="T60" fmla="*/ 21 w 44"/>
                <a:gd name="T61" fmla="*/ 47 h 60"/>
                <a:gd name="T62" fmla="*/ 16 w 44"/>
                <a:gd name="T63" fmla="*/ 2 h 60"/>
                <a:gd name="T64" fmla="*/ 1 w 44"/>
                <a:gd name="T65" fmla="*/ 28 h 60"/>
                <a:gd name="T66" fmla="*/ 0 w 44"/>
                <a:gd name="T67" fmla="*/ 40 h 60"/>
                <a:gd name="T68" fmla="*/ 20 w 44"/>
                <a:gd name="T69" fmla="*/ 60 h 60"/>
                <a:gd name="T70" fmla="*/ 21 w 44"/>
                <a:gd name="T71" fmla="*/ 59 h 60"/>
                <a:gd name="T72" fmla="*/ 27 w 44"/>
                <a:gd name="T73" fmla="*/ 58 h 60"/>
                <a:gd name="T74" fmla="*/ 44 w 44"/>
                <a:gd name="T75" fmla="*/ 23 h 60"/>
                <a:gd name="T76" fmla="*/ 40 w 44"/>
                <a:gd name="T77" fmla="*/ 9 h 60"/>
                <a:gd name="T78" fmla="*/ 25 w 44"/>
                <a:gd name="T7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60">
                  <a:moveTo>
                    <a:pt x="20" y="56"/>
                  </a:moveTo>
                  <a:cubicBezTo>
                    <a:pt x="18" y="56"/>
                    <a:pt x="17" y="56"/>
                    <a:pt x="16" y="56"/>
                  </a:cubicBezTo>
                  <a:cubicBezTo>
                    <a:pt x="17" y="54"/>
                    <a:pt x="17" y="52"/>
                    <a:pt x="18" y="51"/>
                  </a:cubicBezTo>
                  <a:cubicBezTo>
                    <a:pt x="19" y="51"/>
                    <a:pt x="20" y="51"/>
                    <a:pt x="21" y="51"/>
                  </a:cubicBezTo>
                  <a:cubicBezTo>
                    <a:pt x="22" y="51"/>
                    <a:pt x="22" y="51"/>
                    <a:pt x="22" y="51"/>
                  </a:cubicBezTo>
                  <a:cubicBezTo>
                    <a:pt x="21" y="53"/>
                    <a:pt x="21" y="54"/>
                    <a:pt x="20" y="56"/>
                  </a:cubicBezTo>
                  <a:cubicBezTo>
                    <a:pt x="20" y="56"/>
                    <a:pt x="20" y="56"/>
                    <a:pt x="20" y="56"/>
                  </a:cubicBezTo>
                  <a:moveTo>
                    <a:pt x="23" y="56"/>
                  </a:moveTo>
                  <a:cubicBezTo>
                    <a:pt x="24" y="54"/>
                    <a:pt x="24" y="53"/>
                    <a:pt x="25" y="51"/>
                  </a:cubicBezTo>
                  <a:cubicBezTo>
                    <a:pt x="25" y="51"/>
                    <a:pt x="25" y="51"/>
                    <a:pt x="25" y="51"/>
                  </a:cubicBezTo>
                  <a:cubicBezTo>
                    <a:pt x="26" y="50"/>
                    <a:pt x="26" y="50"/>
                    <a:pt x="27" y="50"/>
                  </a:cubicBezTo>
                  <a:cubicBezTo>
                    <a:pt x="28" y="50"/>
                    <a:pt x="28" y="50"/>
                    <a:pt x="28" y="50"/>
                  </a:cubicBezTo>
                  <a:cubicBezTo>
                    <a:pt x="27" y="51"/>
                    <a:pt x="27" y="53"/>
                    <a:pt x="26" y="54"/>
                  </a:cubicBezTo>
                  <a:cubicBezTo>
                    <a:pt x="26" y="55"/>
                    <a:pt x="26" y="55"/>
                    <a:pt x="26" y="55"/>
                  </a:cubicBezTo>
                  <a:cubicBezTo>
                    <a:pt x="26" y="55"/>
                    <a:pt x="26" y="55"/>
                    <a:pt x="26" y="55"/>
                  </a:cubicBezTo>
                  <a:cubicBezTo>
                    <a:pt x="25" y="55"/>
                    <a:pt x="24" y="55"/>
                    <a:pt x="23" y="56"/>
                  </a:cubicBezTo>
                  <a:moveTo>
                    <a:pt x="13" y="55"/>
                  </a:moveTo>
                  <a:cubicBezTo>
                    <a:pt x="13" y="55"/>
                    <a:pt x="12" y="54"/>
                    <a:pt x="12" y="54"/>
                  </a:cubicBezTo>
                  <a:cubicBezTo>
                    <a:pt x="12" y="54"/>
                    <a:pt x="12" y="54"/>
                    <a:pt x="12" y="54"/>
                  </a:cubicBezTo>
                  <a:cubicBezTo>
                    <a:pt x="12" y="52"/>
                    <a:pt x="13" y="51"/>
                    <a:pt x="13" y="50"/>
                  </a:cubicBezTo>
                  <a:cubicBezTo>
                    <a:pt x="14" y="50"/>
                    <a:pt x="15" y="50"/>
                    <a:pt x="15" y="50"/>
                  </a:cubicBezTo>
                  <a:cubicBezTo>
                    <a:pt x="15" y="52"/>
                    <a:pt x="14" y="53"/>
                    <a:pt x="13" y="55"/>
                  </a:cubicBezTo>
                  <a:moveTo>
                    <a:pt x="9" y="53"/>
                  </a:moveTo>
                  <a:cubicBezTo>
                    <a:pt x="9" y="52"/>
                    <a:pt x="8" y="52"/>
                    <a:pt x="8" y="51"/>
                  </a:cubicBezTo>
                  <a:cubicBezTo>
                    <a:pt x="8" y="50"/>
                    <a:pt x="9" y="48"/>
                    <a:pt x="9" y="47"/>
                  </a:cubicBezTo>
                  <a:cubicBezTo>
                    <a:pt x="10" y="47"/>
                    <a:pt x="10" y="48"/>
                    <a:pt x="11" y="48"/>
                  </a:cubicBezTo>
                  <a:cubicBezTo>
                    <a:pt x="11" y="50"/>
                    <a:pt x="10" y="51"/>
                    <a:pt x="9" y="53"/>
                  </a:cubicBezTo>
                  <a:moveTo>
                    <a:pt x="29" y="53"/>
                  </a:moveTo>
                  <a:cubicBezTo>
                    <a:pt x="30" y="51"/>
                    <a:pt x="31" y="50"/>
                    <a:pt x="31" y="48"/>
                  </a:cubicBezTo>
                  <a:cubicBezTo>
                    <a:pt x="32" y="47"/>
                    <a:pt x="33" y="47"/>
                    <a:pt x="33" y="47"/>
                  </a:cubicBezTo>
                  <a:cubicBezTo>
                    <a:pt x="33" y="48"/>
                    <a:pt x="33" y="49"/>
                    <a:pt x="32" y="50"/>
                  </a:cubicBezTo>
                  <a:cubicBezTo>
                    <a:pt x="32" y="51"/>
                    <a:pt x="32" y="51"/>
                    <a:pt x="32" y="51"/>
                  </a:cubicBezTo>
                  <a:cubicBezTo>
                    <a:pt x="32" y="52"/>
                    <a:pt x="31" y="53"/>
                    <a:pt x="29" y="53"/>
                  </a:cubicBezTo>
                  <a:moveTo>
                    <a:pt x="6" y="49"/>
                  </a:moveTo>
                  <a:cubicBezTo>
                    <a:pt x="6" y="48"/>
                    <a:pt x="5" y="48"/>
                    <a:pt x="5" y="47"/>
                  </a:cubicBezTo>
                  <a:cubicBezTo>
                    <a:pt x="6" y="46"/>
                    <a:pt x="6" y="45"/>
                    <a:pt x="6" y="44"/>
                  </a:cubicBezTo>
                  <a:cubicBezTo>
                    <a:pt x="7" y="45"/>
                    <a:pt x="7" y="45"/>
                    <a:pt x="7" y="45"/>
                  </a:cubicBezTo>
                  <a:cubicBezTo>
                    <a:pt x="7" y="46"/>
                    <a:pt x="6" y="47"/>
                    <a:pt x="6" y="49"/>
                  </a:cubicBezTo>
                  <a:moveTo>
                    <a:pt x="36" y="46"/>
                  </a:moveTo>
                  <a:cubicBezTo>
                    <a:pt x="37" y="45"/>
                    <a:pt x="37" y="44"/>
                    <a:pt x="37" y="43"/>
                  </a:cubicBezTo>
                  <a:cubicBezTo>
                    <a:pt x="38" y="42"/>
                    <a:pt x="38" y="42"/>
                    <a:pt x="38" y="41"/>
                  </a:cubicBezTo>
                  <a:cubicBezTo>
                    <a:pt x="38" y="42"/>
                    <a:pt x="38" y="42"/>
                    <a:pt x="38" y="43"/>
                  </a:cubicBezTo>
                  <a:cubicBezTo>
                    <a:pt x="37" y="44"/>
                    <a:pt x="37" y="45"/>
                    <a:pt x="36" y="46"/>
                  </a:cubicBezTo>
                  <a:moveTo>
                    <a:pt x="4" y="41"/>
                  </a:moveTo>
                  <a:cubicBezTo>
                    <a:pt x="4" y="41"/>
                    <a:pt x="4" y="41"/>
                    <a:pt x="4" y="41"/>
                  </a:cubicBezTo>
                  <a:cubicBezTo>
                    <a:pt x="4" y="41"/>
                    <a:pt x="4" y="41"/>
                    <a:pt x="4" y="41"/>
                  </a:cubicBezTo>
                  <a:cubicBezTo>
                    <a:pt x="4" y="41"/>
                    <a:pt x="4" y="41"/>
                    <a:pt x="4" y="41"/>
                  </a:cubicBezTo>
                  <a:moveTo>
                    <a:pt x="21" y="47"/>
                  </a:moveTo>
                  <a:cubicBezTo>
                    <a:pt x="17" y="47"/>
                    <a:pt x="13" y="46"/>
                    <a:pt x="10" y="43"/>
                  </a:cubicBezTo>
                  <a:cubicBezTo>
                    <a:pt x="6" y="39"/>
                    <a:pt x="5" y="35"/>
                    <a:pt x="5" y="30"/>
                  </a:cubicBezTo>
                  <a:cubicBezTo>
                    <a:pt x="5" y="26"/>
                    <a:pt x="6" y="23"/>
                    <a:pt x="7" y="20"/>
                  </a:cubicBezTo>
                  <a:cubicBezTo>
                    <a:pt x="9" y="14"/>
                    <a:pt x="12" y="8"/>
                    <a:pt x="17" y="5"/>
                  </a:cubicBezTo>
                  <a:cubicBezTo>
                    <a:pt x="20" y="4"/>
                    <a:pt x="23" y="3"/>
                    <a:pt x="25" y="3"/>
                  </a:cubicBezTo>
                  <a:cubicBezTo>
                    <a:pt x="25" y="3"/>
                    <a:pt x="25" y="3"/>
                    <a:pt x="25" y="3"/>
                  </a:cubicBezTo>
                  <a:cubicBezTo>
                    <a:pt x="29" y="3"/>
                    <a:pt x="32" y="4"/>
                    <a:pt x="34" y="7"/>
                  </a:cubicBezTo>
                  <a:cubicBezTo>
                    <a:pt x="35" y="8"/>
                    <a:pt x="36" y="9"/>
                    <a:pt x="37" y="11"/>
                  </a:cubicBezTo>
                  <a:cubicBezTo>
                    <a:pt x="37" y="11"/>
                    <a:pt x="37" y="11"/>
                    <a:pt x="37" y="11"/>
                  </a:cubicBezTo>
                  <a:cubicBezTo>
                    <a:pt x="39" y="15"/>
                    <a:pt x="40" y="19"/>
                    <a:pt x="40" y="24"/>
                  </a:cubicBezTo>
                  <a:cubicBezTo>
                    <a:pt x="40" y="27"/>
                    <a:pt x="39" y="31"/>
                    <a:pt x="38" y="34"/>
                  </a:cubicBezTo>
                  <a:cubicBezTo>
                    <a:pt x="36" y="40"/>
                    <a:pt x="31" y="45"/>
                    <a:pt x="26" y="47"/>
                  </a:cubicBezTo>
                  <a:cubicBezTo>
                    <a:pt x="24" y="47"/>
                    <a:pt x="23" y="47"/>
                    <a:pt x="21" y="47"/>
                  </a:cubicBezTo>
                  <a:cubicBezTo>
                    <a:pt x="21" y="47"/>
                    <a:pt x="21" y="47"/>
                    <a:pt x="21" y="47"/>
                  </a:cubicBezTo>
                  <a:moveTo>
                    <a:pt x="25" y="0"/>
                  </a:moveTo>
                  <a:cubicBezTo>
                    <a:pt x="22" y="0"/>
                    <a:pt x="19" y="1"/>
                    <a:pt x="16" y="2"/>
                  </a:cubicBezTo>
                  <a:cubicBezTo>
                    <a:pt x="9" y="6"/>
                    <a:pt x="5" y="12"/>
                    <a:pt x="3" y="19"/>
                  </a:cubicBezTo>
                  <a:cubicBezTo>
                    <a:pt x="2" y="22"/>
                    <a:pt x="2" y="25"/>
                    <a:pt x="1" y="28"/>
                  </a:cubicBezTo>
                  <a:cubicBezTo>
                    <a:pt x="1" y="29"/>
                    <a:pt x="1" y="29"/>
                    <a:pt x="1" y="29"/>
                  </a:cubicBezTo>
                  <a:cubicBezTo>
                    <a:pt x="1" y="33"/>
                    <a:pt x="0" y="36"/>
                    <a:pt x="0" y="40"/>
                  </a:cubicBezTo>
                  <a:cubicBezTo>
                    <a:pt x="0" y="44"/>
                    <a:pt x="1" y="49"/>
                    <a:pt x="4" y="52"/>
                  </a:cubicBezTo>
                  <a:cubicBezTo>
                    <a:pt x="8" y="58"/>
                    <a:pt x="14" y="60"/>
                    <a:pt x="20" y="60"/>
                  </a:cubicBezTo>
                  <a:cubicBezTo>
                    <a:pt x="20" y="60"/>
                    <a:pt x="20" y="60"/>
                    <a:pt x="20" y="60"/>
                  </a:cubicBezTo>
                  <a:cubicBezTo>
                    <a:pt x="20" y="60"/>
                    <a:pt x="20" y="59"/>
                    <a:pt x="21" y="59"/>
                  </a:cubicBezTo>
                  <a:cubicBezTo>
                    <a:pt x="21" y="59"/>
                    <a:pt x="21" y="59"/>
                    <a:pt x="21" y="59"/>
                  </a:cubicBezTo>
                  <a:cubicBezTo>
                    <a:pt x="23" y="59"/>
                    <a:pt x="25" y="59"/>
                    <a:pt x="27" y="58"/>
                  </a:cubicBezTo>
                  <a:cubicBezTo>
                    <a:pt x="34" y="56"/>
                    <a:pt x="39" y="50"/>
                    <a:pt x="41" y="44"/>
                  </a:cubicBezTo>
                  <a:cubicBezTo>
                    <a:pt x="43" y="39"/>
                    <a:pt x="44" y="31"/>
                    <a:pt x="44" y="23"/>
                  </a:cubicBezTo>
                  <a:cubicBezTo>
                    <a:pt x="44" y="23"/>
                    <a:pt x="44" y="22"/>
                    <a:pt x="43" y="22"/>
                  </a:cubicBezTo>
                  <a:cubicBezTo>
                    <a:pt x="43" y="17"/>
                    <a:pt x="42" y="13"/>
                    <a:pt x="40" y="9"/>
                  </a:cubicBezTo>
                  <a:cubicBezTo>
                    <a:pt x="39" y="7"/>
                    <a:pt x="38" y="6"/>
                    <a:pt x="36" y="4"/>
                  </a:cubicBezTo>
                  <a:cubicBezTo>
                    <a:pt x="33" y="1"/>
                    <a:pt x="29" y="0"/>
                    <a:pt x="2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8" name="Freeform 764"/>
            <p:cNvSpPr>
              <a:spLocks noEditPoints="1"/>
            </p:cNvSpPr>
            <p:nvPr/>
          </p:nvSpPr>
          <p:spPr bwMode="auto">
            <a:xfrm>
              <a:off x="2505613" y="3362159"/>
              <a:ext cx="42117" cy="57350"/>
            </a:xfrm>
            <a:custGeom>
              <a:avLst/>
              <a:gdLst>
                <a:gd name="T0" fmla="*/ 8 w 20"/>
                <a:gd name="T1" fmla="*/ 24 h 27"/>
                <a:gd name="T2" fmla="*/ 8 w 20"/>
                <a:gd name="T3" fmla="*/ 24 h 27"/>
                <a:gd name="T4" fmla="*/ 6 w 20"/>
                <a:gd name="T5" fmla="*/ 23 h 27"/>
                <a:gd name="T6" fmla="*/ 4 w 20"/>
                <a:gd name="T7" fmla="*/ 21 h 27"/>
                <a:gd name="T8" fmla="*/ 4 w 20"/>
                <a:gd name="T9" fmla="*/ 20 h 27"/>
                <a:gd name="T10" fmla="*/ 4 w 20"/>
                <a:gd name="T11" fmla="*/ 20 h 27"/>
                <a:gd name="T12" fmla="*/ 9 w 20"/>
                <a:gd name="T13" fmla="*/ 12 h 27"/>
                <a:gd name="T14" fmla="*/ 12 w 20"/>
                <a:gd name="T15" fmla="*/ 11 h 27"/>
                <a:gd name="T16" fmla="*/ 12 w 20"/>
                <a:gd name="T17" fmla="*/ 11 h 27"/>
                <a:gd name="T18" fmla="*/ 14 w 20"/>
                <a:gd name="T19" fmla="*/ 12 h 27"/>
                <a:gd name="T20" fmla="*/ 16 w 20"/>
                <a:gd name="T21" fmla="*/ 13 h 27"/>
                <a:gd name="T22" fmla="*/ 16 w 20"/>
                <a:gd name="T23" fmla="*/ 15 h 27"/>
                <a:gd name="T24" fmla="*/ 14 w 20"/>
                <a:gd name="T25" fmla="*/ 20 h 27"/>
                <a:gd name="T26" fmla="*/ 8 w 20"/>
                <a:gd name="T27" fmla="*/ 24 h 27"/>
                <a:gd name="T28" fmla="*/ 4 w 20"/>
                <a:gd name="T29" fmla="*/ 12 h 27"/>
                <a:gd name="T30" fmla="*/ 5 w 20"/>
                <a:gd name="T31" fmla="*/ 12 h 27"/>
                <a:gd name="T32" fmla="*/ 6 w 20"/>
                <a:gd name="T33" fmla="*/ 8 h 27"/>
                <a:gd name="T34" fmla="*/ 5 w 20"/>
                <a:gd name="T35" fmla="*/ 11 h 27"/>
                <a:gd name="T36" fmla="*/ 4 w 20"/>
                <a:gd name="T37" fmla="*/ 12 h 27"/>
                <a:gd name="T38" fmla="*/ 17 w 20"/>
                <a:gd name="T39" fmla="*/ 9 h 27"/>
                <a:gd name="T40" fmla="*/ 16 w 20"/>
                <a:gd name="T41" fmla="*/ 9 h 27"/>
                <a:gd name="T42" fmla="*/ 17 w 20"/>
                <a:gd name="T43" fmla="*/ 7 h 27"/>
                <a:gd name="T44" fmla="*/ 17 w 20"/>
                <a:gd name="T45" fmla="*/ 8 h 27"/>
                <a:gd name="T46" fmla="*/ 17 w 20"/>
                <a:gd name="T47" fmla="*/ 9 h 27"/>
                <a:gd name="T48" fmla="*/ 17 w 20"/>
                <a:gd name="T49" fmla="*/ 9 h 27"/>
                <a:gd name="T50" fmla="*/ 9 w 20"/>
                <a:gd name="T51" fmla="*/ 9 h 27"/>
                <a:gd name="T52" fmla="*/ 10 w 20"/>
                <a:gd name="T53" fmla="*/ 4 h 27"/>
                <a:gd name="T54" fmla="*/ 11 w 20"/>
                <a:gd name="T55" fmla="*/ 3 h 27"/>
                <a:gd name="T56" fmla="*/ 9 w 20"/>
                <a:gd name="T57" fmla="*/ 8 h 27"/>
                <a:gd name="T58" fmla="*/ 9 w 20"/>
                <a:gd name="T59" fmla="*/ 9 h 27"/>
                <a:gd name="T60" fmla="*/ 14 w 20"/>
                <a:gd name="T61" fmla="*/ 8 h 27"/>
                <a:gd name="T62" fmla="*/ 12 w 20"/>
                <a:gd name="T63" fmla="*/ 8 h 27"/>
                <a:gd name="T64" fmla="*/ 14 w 20"/>
                <a:gd name="T65" fmla="*/ 3 h 27"/>
                <a:gd name="T66" fmla="*/ 15 w 20"/>
                <a:gd name="T67" fmla="*/ 4 h 27"/>
                <a:gd name="T68" fmla="*/ 15 w 20"/>
                <a:gd name="T69" fmla="*/ 4 h 27"/>
                <a:gd name="T70" fmla="*/ 14 w 20"/>
                <a:gd name="T71" fmla="*/ 8 h 27"/>
                <a:gd name="T72" fmla="*/ 13 w 20"/>
                <a:gd name="T73" fmla="*/ 0 h 27"/>
                <a:gd name="T74" fmla="*/ 8 w 20"/>
                <a:gd name="T75" fmla="*/ 1 h 27"/>
                <a:gd name="T76" fmla="*/ 1 w 20"/>
                <a:gd name="T77" fmla="*/ 10 h 27"/>
                <a:gd name="T78" fmla="*/ 0 w 20"/>
                <a:gd name="T79" fmla="*/ 18 h 27"/>
                <a:gd name="T80" fmla="*/ 1 w 20"/>
                <a:gd name="T81" fmla="*/ 22 h 27"/>
                <a:gd name="T82" fmla="*/ 4 w 20"/>
                <a:gd name="T83" fmla="*/ 26 h 27"/>
                <a:gd name="T84" fmla="*/ 8 w 20"/>
                <a:gd name="T85" fmla="*/ 27 h 27"/>
                <a:gd name="T86" fmla="*/ 8 w 20"/>
                <a:gd name="T87" fmla="*/ 27 h 27"/>
                <a:gd name="T88" fmla="*/ 17 w 20"/>
                <a:gd name="T89" fmla="*/ 22 h 27"/>
                <a:gd name="T90" fmla="*/ 20 w 20"/>
                <a:gd name="T91" fmla="*/ 9 h 27"/>
                <a:gd name="T92" fmla="*/ 19 w 20"/>
                <a:gd name="T93" fmla="*/ 9 h 27"/>
                <a:gd name="T94" fmla="*/ 20 w 20"/>
                <a:gd name="T95" fmla="*/ 9 h 27"/>
                <a:gd name="T96" fmla="*/ 20 w 20"/>
                <a:gd name="T97" fmla="*/ 8 h 27"/>
                <a:gd name="T98" fmla="*/ 19 w 20"/>
                <a:gd name="T99" fmla="*/ 3 h 27"/>
                <a:gd name="T100" fmla="*/ 16 w 20"/>
                <a:gd name="T101" fmla="*/ 0 h 27"/>
                <a:gd name="T102" fmla="*/ 13 w 20"/>
                <a:gd name="T10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 h="27">
                  <a:moveTo>
                    <a:pt x="8" y="24"/>
                  </a:moveTo>
                  <a:cubicBezTo>
                    <a:pt x="8" y="24"/>
                    <a:pt x="8" y="24"/>
                    <a:pt x="8" y="24"/>
                  </a:cubicBezTo>
                  <a:cubicBezTo>
                    <a:pt x="7" y="24"/>
                    <a:pt x="7" y="24"/>
                    <a:pt x="6" y="23"/>
                  </a:cubicBezTo>
                  <a:cubicBezTo>
                    <a:pt x="5" y="23"/>
                    <a:pt x="4" y="22"/>
                    <a:pt x="4" y="21"/>
                  </a:cubicBezTo>
                  <a:cubicBezTo>
                    <a:pt x="4" y="20"/>
                    <a:pt x="4" y="20"/>
                    <a:pt x="4" y="20"/>
                  </a:cubicBezTo>
                  <a:cubicBezTo>
                    <a:pt x="4" y="20"/>
                    <a:pt x="4" y="20"/>
                    <a:pt x="4" y="20"/>
                  </a:cubicBezTo>
                  <a:cubicBezTo>
                    <a:pt x="5" y="17"/>
                    <a:pt x="7" y="14"/>
                    <a:pt x="9" y="12"/>
                  </a:cubicBezTo>
                  <a:cubicBezTo>
                    <a:pt x="10" y="12"/>
                    <a:pt x="11" y="11"/>
                    <a:pt x="12" y="11"/>
                  </a:cubicBezTo>
                  <a:cubicBezTo>
                    <a:pt x="12" y="11"/>
                    <a:pt x="12" y="11"/>
                    <a:pt x="12" y="11"/>
                  </a:cubicBezTo>
                  <a:cubicBezTo>
                    <a:pt x="13" y="11"/>
                    <a:pt x="14" y="12"/>
                    <a:pt x="14" y="12"/>
                  </a:cubicBezTo>
                  <a:cubicBezTo>
                    <a:pt x="15" y="12"/>
                    <a:pt x="15" y="13"/>
                    <a:pt x="16" y="13"/>
                  </a:cubicBezTo>
                  <a:cubicBezTo>
                    <a:pt x="16" y="14"/>
                    <a:pt x="16" y="14"/>
                    <a:pt x="16" y="15"/>
                  </a:cubicBezTo>
                  <a:cubicBezTo>
                    <a:pt x="16" y="17"/>
                    <a:pt x="15" y="19"/>
                    <a:pt x="14" y="20"/>
                  </a:cubicBezTo>
                  <a:cubicBezTo>
                    <a:pt x="13" y="22"/>
                    <a:pt x="10" y="24"/>
                    <a:pt x="8" y="24"/>
                  </a:cubicBezTo>
                  <a:moveTo>
                    <a:pt x="4" y="12"/>
                  </a:moveTo>
                  <a:cubicBezTo>
                    <a:pt x="5" y="12"/>
                    <a:pt x="5" y="12"/>
                    <a:pt x="5" y="12"/>
                  </a:cubicBezTo>
                  <a:cubicBezTo>
                    <a:pt x="5" y="10"/>
                    <a:pt x="5" y="9"/>
                    <a:pt x="6" y="8"/>
                  </a:cubicBezTo>
                  <a:cubicBezTo>
                    <a:pt x="6" y="9"/>
                    <a:pt x="6" y="10"/>
                    <a:pt x="5" y="11"/>
                  </a:cubicBezTo>
                  <a:cubicBezTo>
                    <a:pt x="4" y="12"/>
                    <a:pt x="4" y="12"/>
                    <a:pt x="4" y="12"/>
                  </a:cubicBezTo>
                  <a:moveTo>
                    <a:pt x="17" y="9"/>
                  </a:moveTo>
                  <a:cubicBezTo>
                    <a:pt x="16" y="9"/>
                    <a:pt x="16" y="9"/>
                    <a:pt x="16" y="9"/>
                  </a:cubicBezTo>
                  <a:cubicBezTo>
                    <a:pt x="16" y="8"/>
                    <a:pt x="17" y="8"/>
                    <a:pt x="17" y="7"/>
                  </a:cubicBezTo>
                  <a:cubicBezTo>
                    <a:pt x="17" y="8"/>
                    <a:pt x="17" y="8"/>
                    <a:pt x="17" y="8"/>
                  </a:cubicBezTo>
                  <a:cubicBezTo>
                    <a:pt x="17" y="9"/>
                    <a:pt x="17" y="9"/>
                    <a:pt x="17" y="9"/>
                  </a:cubicBezTo>
                  <a:cubicBezTo>
                    <a:pt x="17" y="9"/>
                    <a:pt x="17" y="9"/>
                    <a:pt x="17" y="9"/>
                  </a:cubicBezTo>
                  <a:moveTo>
                    <a:pt x="9" y="9"/>
                  </a:moveTo>
                  <a:cubicBezTo>
                    <a:pt x="9" y="7"/>
                    <a:pt x="9" y="5"/>
                    <a:pt x="10" y="4"/>
                  </a:cubicBezTo>
                  <a:cubicBezTo>
                    <a:pt x="11" y="3"/>
                    <a:pt x="11" y="3"/>
                    <a:pt x="11" y="3"/>
                  </a:cubicBezTo>
                  <a:cubicBezTo>
                    <a:pt x="10" y="5"/>
                    <a:pt x="10" y="7"/>
                    <a:pt x="9" y="8"/>
                  </a:cubicBezTo>
                  <a:cubicBezTo>
                    <a:pt x="9" y="9"/>
                    <a:pt x="9" y="9"/>
                    <a:pt x="9" y="9"/>
                  </a:cubicBezTo>
                  <a:moveTo>
                    <a:pt x="14" y="8"/>
                  </a:moveTo>
                  <a:cubicBezTo>
                    <a:pt x="13" y="8"/>
                    <a:pt x="13" y="8"/>
                    <a:pt x="12" y="8"/>
                  </a:cubicBezTo>
                  <a:cubicBezTo>
                    <a:pt x="13" y="6"/>
                    <a:pt x="13" y="5"/>
                    <a:pt x="14" y="3"/>
                  </a:cubicBezTo>
                  <a:cubicBezTo>
                    <a:pt x="14" y="3"/>
                    <a:pt x="15" y="3"/>
                    <a:pt x="15" y="4"/>
                  </a:cubicBezTo>
                  <a:cubicBezTo>
                    <a:pt x="15" y="4"/>
                    <a:pt x="15" y="4"/>
                    <a:pt x="15" y="4"/>
                  </a:cubicBezTo>
                  <a:cubicBezTo>
                    <a:pt x="15" y="5"/>
                    <a:pt x="14" y="7"/>
                    <a:pt x="14" y="8"/>
                  </a:cubicBezTo>
                  <a:moveTo>
                    <a:pt x="13" y="0"/>
                  </a:moveTo>
                  <a:cubicBezTo>
                    <a:pt x="11" y="0"/>
                    <a:pt x="9" y="0"/>
                    <a:pt x="8" y="1"/>
                  </a:cubicBezTo>
                  <a:cubicBezTo>
                    <a:pt x="4" y="3"/>
                    <a:pt x="2" y="7"/>
                    <a:pt x="1" y="10"/>
                  </a:cubicBezTo>
                  <a:cubicBezTo>
                    <a:pt x="0" y="13"/>
                    <a:pt x="0" y="15"/>
                    <a:pt x="0" y="18"/>
                  </a:cubicBezTo>
                  <a:cubicBezTo>
                    <a:pt x="0" y="19"/>
                    <a:pt x="0" y="21"/>
                    <a:pt x="1" y="22"/>
                  </a:cubicBezTo>
                  <a:cubicBezTo>
                    <a:pt x="1" y="24"/>
                    <a:pt x="2" y="25"/>
                    <a:pt x="4" y="26"/>
                  </a:cubicBezTo>
                  <a:cubicBezTo>
                    <a:pt x="5" y="27"/>
                    <a:pt x="7" y="27"/>
                    <a:pt x="8" y="27"/>
                  </a:cubicBezTo>
                  <a:cubicBezTo>
                    <a:pt x="8" y="27"/>
                    <a:pt x="8" y="27"/>
                    <a:pt x="8" y="27"/>
                  </a:cubicBezTo>
                  <a:cubicBezTo>
                    <a:pt x="12" y="27"/>
                    <a:pt x="15" y="25"/>
                    <a:pt x="17" y="22"/>
                  </a:cubicBezTo>
                  <a:cubicBezTo>
                    <a:pt x="20" y="18"/>
                    <a:pt x="20" y="13"/>
                    <a:pt x="20" y="9"/>
                  </a:cubicBezTo>
                  <a:cubicBezTo>
                    <a:pt x="19" y="9"/>
                    <a:pt x="19" y="9"/>
                    <a:pt x="19" y="9"/>
                  </a:cubicBezTo>
                  <a:cubicBezTo>
                    <a:pt x="20" y="9"/>
                    <a:pt x="20" y="9"/>
                    <a:pt x="20" y="9"/>
                  </a:cubicBezTo>
                  <a:cubicBezTo>
                    <a:pt x="20" y="8"/>
                    <a:pt x="20" y="8"/>
                    <a:pt x="20" y="8"/>
                  </a:cubicBezTo>
                  <a:cubicBezTo>
                    <a:pt x="20" y="7"/>
                    <a:pt x="20" y="5"/>
                    <a:pt x="19" y="3"/>
                  </a:cubicBezTo>
                  <a:cubicBezTo>
                    <a:pt x="19" y="2"/>
                    <a:pt x="18" y="1"/>
                    <a:pt x="16" y="0"/>
                  </a:cubicBezTo>
                  <a:cubicBezTo>
                    <a:pt x="15" y="0"/>
                    <a:pt x="14" y="0"/>
                    <a:pt x="1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9" name="Freeform 765"/>
            <p:cNvSpPr>
              <a:spLocks noEditPoints="1"/>
            </p:cNvSpPr>
            <p:nvPr/>
          </p:nvSpPr>
          <p:spPr bwMode="auto">
            <a:xfrm>
              <a:off x="2480522" y="3337068"/>
              <a:ext cx="90506" cy="124558"/>
            </a:xfrm>
            <a:custGeom>
              <a:avLst/>
              <a:gdLst>
                <a:gd name="T0" fmla="*/ 16 w 43"/>
                <a:gd name="T1" fmla="*/ 56 h 59"/>
                <a:gd name="T2" fmla="*/ 21 w 43"/>
                <a:gd name="T3" fmla="*/ 51 h 59"/>
                <a:gd name="T4" fmla="*/ 20 w 43"/>
                <a:gd name="T5" fmla="*/ 56 h 59"/>
                <a:gd name="T6" fmla="*/ 23 w 43"/>
                <a:gd name="T7" fmla="*/ 55 h 59"/>
                <a:gd name="T8" fmla="*/ 25 w 43"/>
                <a:gd name="T9" fmla="*/ 50 h 59"/>
                <a:gd name="T10" fmla="*/ 27 w 43"/>
                <a:gd name="T11" fmla="*/ 50 h 59"/>
                <a:gd name="T12" fmla="*/ 26 w 43"/>
                <a:gd name="T13" fmla="*/ 55 h 59"/>
                <a:gd name="T14" fmla="*/ 23 w 43"/>
                <a:gd name="T15" fmla="*/ 55 h 59"/>
                <a:gd name="T16" fmla="*/ 11 w 43"/>
                <a:gd name="T17" fmla="*/ 54 h 59"/>
                <a:gd name="T18" fmla="*/ 13 w 43"/>
                <a:gd name="T19" fmla="*/ 49 h 59"/>
                <a:gd name="T20" fmla="*/ 13 w 43"/>
                <a:gd name="T21" fmla="*/ 55 h 59"/>
                <a:gd name="T22" fmla="*/ 7 w 43"/>
                <a:gd name="T23" fmla="*/ 51 h 59"/>
                <a:gd name="T24" fmla="*/ 11 w 43"/>
                <a:gd name="T25" fmla="*/ 48 h 59"/>
                <a:gd name="T26" fmla="*/ 29 w 43"/>
                <a:gd name="T27" fmla="*/ 53 h 59"/>
                <a:gd name="T28" fmla="*/ 33 w 43"/>
                <a:gd name="T29" fmla="*/ 46 h 59"/>
                <a:gd name="T30" fmla="*/ 32 w 43"/>
                <a:gd name="T31" fmla="*/ 51 h 59"/>
                <a:gd name="T32" fmla="*/ 5 w 43"/>
                <a:gd name="T33" fmla="*/ 48 h 59"/>
                <a:gd name="T34" fmla="*/ 6 w 43"/>
                <a:gd name="T35" fmla="*/ 44 h 59"/>
                <a:gd name="T36" fmla="*/ 5 w 43"/>
                <a:gd name="T37" fmla="*/ 48 h 59"/>
                <a:gd name="T38" fmla="*/ 37 w 43"/>
                <a:gd name="T39" fmla="*/ 43 h 59"/>
                <a:gd name="T40" fmla="*/ 37 w 43"/>
                <a:gd name="T41" fmla="*/ 43 h 59"/>
                <a:gd name="T42" fmla="*/ 3 w 43"/>
                <a:gd name="T43" fmla="*/ 41 h 59"/>
                <a:gd name="T44" fmla="*/ 3 w 43"/>
                <a:gd name="T45" fmla="*/ 41 h 59"/>
                <a:gd name="T46" fmla="*/ 21 w 43"/>
                <a:gd name="T47" fmla="*/ 47 h 59"/>
                <a:gd name="T48" fmla="*/ 4 w 43"/>
                <a:gd name="T49" fmla="*/ 29 h 59"/>
                <a:gd name="T50" fmla="*/ 17 w 43"/>
                <a:gd name="T51" fmla="*/ 5 h 59"/>
                <a:gd name="T52" fmla="*/ 25 w 43"/>
                <a:gd name="T53" fmla="*/ 3 h 59"/>
                <a:gd name="T54" fmla="*/ 36 w 43"/>
                <a:gd name="T55" fmla="*/ 11 h 59"/>
                <a:gd name="T56" fmla="*/ 36 w 43"/>
                <a:gd name="T57" fmla="*/ 11 h 59"/>
                <a:gd name="T58" fmla="*/ 37 w 43"/>
                <a:gd name="T59" fmla="*/ 34 h 59"/>
                <a:gd name="T60" fmla="*/ 21 w 43"/>
                <a:gd name="T61" fmla="*/ 47 h 59"/>
                <a:gd name="T62" fmla="*/ 25 w 43"/>
                <a:gd name="T63" fmla="*/ 0 h 59"/>
                <a:gd name="T64" fmla="*/ 3 w 43"/>
                <a:gd name="T65" fmla="*/ 18 h 59"/>
                <a:gd name="T66" fmla="*/ 1 w 43"/>
                <a:gd name="T67" fmla="*/ 29 h 59"/>
                <a:gd name="T68" fmla="*/ 3 w 43"/>
                <a:gd name="T69" fmla="*/ 52 h 59"/>
                <a:gd name="T70" fmla="*/ 19 w 43"/>
                <a:gd name="T71" fmla="*/ 59 h 59"/>
                <a:gd name="T72" fmla="*/ 21 w 43"/>
                <a:gd name="T73" fmla="*/ 59 h 59"/>
                <a:gd name="T74" fmla="*/ 41 w 43"/>
                <a:gd name="T75" fmla="*/ 44 h 59"/>
                <a:gd name="T76" fmla="*/ 43 w 43"/>
                <a:gd name="T77" fmla="*/ 22 h 59"/>
                <a:gd name="T78" fmla="*/ 36 w 43"/>
                <a:gd name="T79"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 h="59">
                  <a:moveTo>
                    <a:pt x="19" y="56"/>
                  </a:moveTo>
                  <a:cubicBezTo>
                    <a:pt x="18" y="56"/>
                    <a:pt x="17" y="56"/>
                    <a:pt x="16" y="56"/>
                  </a:cubicBezTo>
                  <a:cubicBezTo>
                    <a:pt x="16" y="54"/>
                    <a:pt x="17" y="52"/>
                    <a:pt x="18" y="51"/>
                  </a:cubicBezTo>
                  <a:cubicBezTo>
                    <a:pt x="19" y="51"/>
                    <a:pt x="20" y="51"/>
                    <a:pt x="21" y="51"/>
                  </a:cubicBezTo>
                  <a:cubicBezTo>
                    <a:pt x="22" y="51"/>
                    <a:pt x="22" y="51"/>
                    <a:pt x="22" y="51"/>
                  </a:cubicBezTo>
                  <a:cubicBezTo>
                    <a:pt x="21" y="52"/>
                    <a:pt x="20" y="54"/>
                    <a:pt x="20" y="56"/>
                  </a:cubicBezTo>
                  <a:cubicBezTo>
                    <a:pt x="19" y="56"/>
                    <a:pt x="19" y="56"/>
                    <a:pt x="19" y="56"/>
                  </a:cubicBezTo>
                  <a:moveTo>
                    <a:pt x="23" y="55"/>
                  </a:moveTo>
                  <a:cubicBezTo>
                    <a:pt x="23" y="54"/>
                    <a:pt x="24" y="53"/>
                    <a:pt x="24" y="51"/>
                  </a:cubicBezTo>
                  <a:cubicBezTo>
                    <a:pt x="25" y="50"/>
                    <a:pt x="25" y="50"/>
                    <a:pt x="25" y="50"/>
                  </a:cubicBezTo>
                  <a:cubicBezTo>
                    <a:pt x="25" y="50"/>
                    <a:pt x="26" y="50"/>
                    <a:pt x="26" y="50"/>
                  </a:cubicBezTo>
                  <a:cubicBezTo>
                    <a:pt x="27" y="50"/>
                    <a:pt x="27" y="50"/>
                    <a:pt x="27" y="50"/>
                  </a:cubicBezTo>
                  <a:cubicBezTo>
                    <a:pt x="27" y="51"/>
                    <a:pt x="26" y="53"/>
                    <a:pt x="26" y="54"/>
                  </a:cubicBezTo>
                  <a:cubicBezTo>
                    <a:pt x="26" y="55"/>
                    <a:pt x="26" y="55"/>
                    <a:pt x="26" y="55"/>
                  </a:cubicBezTo>
                  <a:cubicBezTo>
                    <a:pt x="25" y="55"/>
                    <a:pt x="25" y="55"/>
                    <a:pt x="25" y="55"/>
                  </a:cubicBezTo>
                  <a:cubicBezTo>
                    <a:pt x="25" y="55"/>
                    <a:pt x="24" y="55"/>
                    <a:pt x="23" y="55"/>
                  </a:cubicBezTo>
                  <a:moveTo>
                    <a:pt x="13" y="55"/>
                  </a:moveTo>
                  <a:cubicBezTo>
                    <a:pt x="12" y="55"/>
                    <a:pt x="12" y="54"/>
                    <a:pt x="11" y="54"/>
                  </a:cubicBezTo>
                  <a:cubicBezTo>
                    <a:pt x="11" y="53"/>
                    <a:pt x="11" y="53"/>
                    <a:pt x="11" y="53"/>
                  </a:cubicBezTo>
                  <a:cubicBezTo>
                    <a:pt x="12" y="52"/>
                    <a:pt x="12" y="51"/>
                    <a:pt x="13" y="49"/>
                  </a:cubicBezTo>
                  <a:cubicBezTo>
                    <a:pt x="14" y="50"/>
                    <a:pt x="14" y="50"/>
                    <a:pt x="15" y="50"/>
                  </a:cubicBezTo>
                  <a:cubicBezTo>
                    <a:pt x="14" y="52"/>
                    <a:pt x="13" y="53"/>
                    <a:pt x="13" y="55"/>
                  </a:cubicBezTo>
                  <a:moveTo>
                    <a:pt x="9" y="53"/>
                  </a:moveTo>
                  <a:cubicBezTo>
                    <a:pt x="8" y="52"/>
                    <a:pt x="8" y="52"/>
                    <a:pt x="7" y="51"/>
                  </a:cubicBezTo>
                  <a:cubicBezTo>
                    <a:pt x="8" y="50"/>
                    <a:pt x="8" y="48"/>
                    <a:pt x="9" y="47"/>
                  </a:cubicBezTo>
                  <a:cubicBezTo>
                    <a:pt x="9" y="47"/>
                    <a:pt x="10" y="48"/>
                    <a:pt x="11" y="48"/>
                  </a:cubicBezTo>
                  <a:cubicBezTo>
                    <a:pt x="10" y="50"/>
                    <a:pt x="9" y="51"/>
                    <a:pt x="9" y="53"/>
                  </a:cubicBezTo>
                  <a:moveTo>
                    <a:pt x="29" y="53"/>
                  </a:moveTo>
                  <a:cubicBezTo>
                    <a:pt x="30" y="51"/>
                    <a:pt x="30" y="50"/>
                    <a:pt x="31" y="48"/>
                  </a:cubicBezTo>
                  <a:cubicBezTo>
                    <a:pt x="32" y="47"/>
                    <a:pt x="32" y="47"/>
                    <a:pt x="33" y="46"/>
                  </a:cubicBezTo>
                  <a:cubicBezTo>
                    <a:pt x="33" y="48"/>
                    <a:pt x="32" y="49"/>
                    <a:pt x="32" y="50"/>
                  </a:cubicBezTo>
                  <a:cubicBezTo>
                    <a:pt x="32" y="51"/>
                    <a:pt x="32" y="51"/>
                    <a:pt x="32" y="51"/>
                  </a:cubicBezTo>
                  <a:cubicBezTo>
                    <a:pt x="31" y="52"/>
                    <a:pt x="30" y="52"/>
                    <a:pt x="29" y="53"/>
                  </a:cubicBezTo>
                  <a:moveTo>
                    <a:pt x="5" y="48"/>
                  </a:moveTo>
                  <a:cubicBezTo>
                    <a:pt x="5" y="48"/>
                    <a:pt x="5" y="48"/>
                    <a:pt x="5" y="47"/>
                  </a:cubicBezTo>
                  <a:cubicBezTo>
                    <a:pt x="5" y="46"/>
                    <a:pt x="5" y="45"/>
                    <a:pt x="6" y="44"/>
                  </a:cubicBezTo>
                  <a:cubicBezTo>
                    <a:pt x="6" y="45"/>
                    <a:pt x="6" y="45"/>
                    <a:pt x="6" y="45"/>
                  </a:cubicBezTo>
                  <a:cubicBezTo>
                    <a:pt x="6" y="46"/>
                    <a:pt x="6" y="47"/>
                    <a:pt x="5" y="48"/>
                  </a:cubicBezTo>
                  <a:moveTo>
                    <a:pt x="36" y="46"/>
                  </a:moveTo>
                  <a:cubicBezTo>
                    <a:pt x="36" y="45"/>
                    <a:pt x="36" y="44"/>
                    <a:pt x="37" y="43"/>
                  </a:cubicBezTo>
                  <a:cubicBezTo>
                    <a:pt x="37" y="42"/>
                    <a:pt x="37" y="41"/>
                    <a:pt x="38" y="41"/>
                  </a:cubicBezTo>
                  <a:cubicBezTo>
                    <a:pt x="38" y="41"/>
                    <a:pt x="38" y="42"/>
                    <a:pt x="37" y="43"/>
                  </a:cubicBezTo>
                  <a:cubicBezTo>
                    <a:pt x="37" y="44"/>
                    <a:pt x="36" y="45"/>
                    <a:pt x="36" y="46"/>
                  </a:cubicBezTo>
                  <a:moveTo>
                    <a:pt x="3" y="41"/>
                  </a:moveTo>
                  <a:cubicBezTo>
                    <a:pt x="3" y="41"/>
                    <a:pt x="3" y="41"/>
                    <a:pt x="3" y="41"/>
                  </a:cubicBezTo>
                  <a:cubicBezTo>
                    <a:pt x="3" y="41"/>
                    <a:pt x="3" y="41"/>
                    <a:pt x="3" y="41"/>
                  </a:cubicBezTo>
                  <a:cubicBezTo>
                    <a:pt x="3" y="41"/>
                    <a:pt x="3" y="41"/>
                    <a:pt x="3" y="41"/>
                  </a:cubicBezTo>
                  <a:moveTo>
                    <a:pt x="21" y="47"/>
                  </a:moveTo>
                  <a:cubicBezTo>
                    <a:pt x="16" y="47"/>
                    <a:pt x="12" y="46"/>
                    <a:pt x="9" y="43"/>
                  </a:cubicBezTo>
                  <a:cubicBezTo>
                    <a:pt x="6" y="39"/>
                    <a:pt x="4" y="35"/>
                    <a:pt x="4" y="29"/>
                  </a:cubicBezTo>
                  <a:cubicBezTo>
                    <a:pt x="4" y="26"/>
                    <a:pt x="5" y="23"/>
                    <a:pt x="6" y="20"/>
                  </a:cubicBezTo>
                  <a:cubicBezTo>
                    <a:pt x="8" y="14"/>
                    <a:pt x="12" y="8"/>
                    <a:pt x="17" y="5"/>
                  </a:cubicBezTo>
                  <a:cubicBezTo>
                    <a:pt x="19" y="4"/>
                    <a:pt x="22" y="3"/>
                    <a:pt x="25" y="3"/>
                  </a:cubicBezTo>
                  <a:cubicBezTo>
                    <a:pt x="25" y="3"/>
                    <a:pt x="25" y="3"/>
                    <a:pt x="25" y="3"/>
                  </a:cubicBezTo>
                  <a:cubicBezTo>
                    <a:pt x="28" y="3"/>
                    <a:pt x="31" y="4"/>
                    <a:pt x="33" y="6"/>
                  </a:cubicBezTo>
                  <a:cubicBezTo>
                    <a:pt x="35" y="8"/>
                    <a:pt x="36" y="9"/>
                    <a:pt x="36" y="11"/>
                  </a:cubicBezTo>
                  <a:cubicBezTo>
                    <a:pt x="38" y="10"/>
                    <a:pt x="38" y="10"/>
                    <a:pt x="38" y="10"/>
                  </a:cubicBezTo>
                  <a:cubicBezTo>
                    <a:pt x="36" y="11"/>
                    <a:pt x="36" y="11"/>
                    <a:pt x="36" y="11"/>
                  </a:cubicBezTo>
                  <a:cubicBezTo>
                    <a:pt x="38" y="15"/>
                    <a:pt x="39" y="19"/>
                    <a:pt x="39" y="24"/>
                  </a:cubicBezTo>
                  <a:cubicBezTo>
                    <a:pt x="39" y="27"/>
                    <a:pt x="39" y="31"/>
                    <a:pt x="37" y="34"/>
                  </a:cubicBezTo>
                  <a:cubicBezTo>
                    <a:pt x="35" y="40"/>
                    <a:pt x="31" y="45"/>
                    <a:pt x="25" y="47"/>
                  </a:cubicBezTo>
                  <a:cubicBezTo>
                    <a:pt x="24" y="47"/>
                    <a:pt x="22" y="47"/>
                    <a:pt x="21" y="47"/>
                  </a:cubicBezTo>
                  <a:cubicBezTo>
                    <a:pt x="21" y="47"/>
                    <a:pt x="21" y="47"/>
                    <a:pt x="21" y="47"/>
                  </a:cubicBezTo>
                  <a:moveTo>
                    <a:pt x="25" y="0"/>
                  </a:moveTo>
                  <a:cubicBezTo>
                    <a:pt x="21" y="0"/>
                    <a:pt x="18" y="0"/>
                    <a:pt x="15" y="2"/>
                  </a:cubicBezTo>
                  <a:cubicBezTo>
                    <a:pt x="9" y="6"/>
                    <a:pt x="5" y="12"/>
                    <a:pt x="3" y="18"/>
                  </a:cubicBezTo>
                  <a:cubicBezTo>
                    <a:pt x="2" y="22"/>
                    <a:pt x="1" y="25"/>
                    <a:pt x="1" y="28"/>
                  </a:cubicBezTo>
                  <a:cubicBezTo>
                    <a:pt x="1" y="29"/>
                    <a:pt x="1" y="29"/>
                    <a:pt x="1" y="29"/>
                  </a:cubicBezTo>
                  <a:cubicBezTo>
                    <a:pt x="0" y="32"/>
                    <a:pt x="0" y="36"/>
                    <a:pt x="0" y="40"/>
                  </a:cubicBezTo>
                  <a:cubicBezTo>
                    <a:pt x="0" y="44"/>
                    <a:pt x="1" y="49"/>
                    <a:pt x="3" y="52"/>
                  </a:cubicBezTo>
                  <a:cubicBezTo>
                    <a:pt x="8" y="58"/>
                    <a:pt x="14" y="59"/>
                    <a:pt x="19" y="59"/>
                  </a:cubicBezTo>
                  <a:cubicBezTo>
                    <a:pt x="19" y="59"/>
                    <a:pt x="19" y="59"/>
                    <a:pt x="19" y="59"/>
                  </a:cubicBezTo>
                  <a:cubicBezTo>
                    <a:pt x="20" y="59"/>
                    <a:pt x="20" y="59"/>
                    <a:pt x="20" y="59"/>
                  </a:cubicBezTo>
                  <a:cubicBezTo>
                    <a:pt x="21" y="59"/>
                    <a:pt x="21" y="59"/>
                    <a:pt x="21" y="59"/>
                  </a:cubicBezTo>
                  <a:cubicBezTo>
                    <a:pt x="23" y="59"/>
                    <a:pt x="25" y="59"/>
                    <a:pt x="26" y="58"/>
                  </a:cubicBezTo>
                  <a:cubicBezTo>
                    <a:pt x="33" y="56"/>
                    <a:pt x="38" y="50"/>
                    <a:pt x="41" y="44"/>
                  </a:cubicBezTo>
                  <a:cubicBezTo>
                    <a:pt x="43" y="39"/>
                    <a:pt x="43" y="31"/>
                    <a:pt x="43" y="23"/>
                  </a:cubicBezTo>
                  <a:cubicBezTo>
                    <a:pt x="43" y="22"/>
                    <a:pt x="43" y="22"/>
                    <a:pt x="43" y="22"/>
                  </a:cubicBezTo>
                  <a:cubicBezTo>
                    <a:pt x="43" y="17"/>
                    <a:pt x="42" y="13"/>
                    <a:pt x="40" y="9"/>
                  </a:cubicBezTo>
                  <a:cubicBezTo>
                    <a:pt x="39" y="7"/>
                    <a:pt x="38" y="5"/>
                    <a:pt x="36" y="4"/>
                  </a:cubicBezTo>
                  <a:cubicBezTo>
                    <a:pt x="33" y="1"/>
                    <a:pt x="29" y="0"/>
                    <a:pt x="2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0" name="Freeform 766"/>
            <p:cNvSpPr>
              <a:spLocks noEditPoints="1"/>
            </p:cNvSpPr>
            <p:nvPr/>
          </p:nvSpPr>
          <p:spPr bwMode="auto">
            <a:xfrm>
              <a:off x="2376575" y="3214302"/>
              <a:ext cx="158610" cy="247324"/>
            </a:xfrm>
            <a:custGeom>
              <a:avLst/>
              <a:gdLst>
                <a:gd name="T0" fmla="*/ 13 w 75"/>
                <a:gd name="T1" fmla="*/ 109 h 117"/>
                <a:gd name="T2" fmla="*/ 13 w 75"/>
                <a:gd name="T3" fmla="*/ 108 h 117"/>
                <a:gd name="T4" fmla="*/ 14 w 75"/>
                <a:gd name="T5" fmla="*/ 111 h 117"/>
                <a:gd name="T6" fmla="*/ 8 w 75"/>
                <a:gd name="T7" fmla="*/ 106 h 117"/>
                <a:gd name="T8" fmla="*/ 13 w 75"/>
                <a:gd name="T9" fmla="*/ 100 h 117"/>
                <a:gd name="T10" fmla="*/ 6 w 75"/>
                <a:gd name="T11" fmla="*/ 104 h 117"/>
                <a:gd name="T12" fmla="*/ 5 w 75"/>
                <a:gd name="T13" fmla="*/ 103 h 117"/>
                <a:gd name="T14" fmla="*/ 9 w 75"/>
                <a:gd name="T15" fmla="*/ 97 h 117"/>
                <a:gd name="T16" fmla="*/ 4 w 75"/>
                <a:gd name="T17" fmla="*/ 97 h 117"/>
                <a:gd name="T18" fmla="*/ 4 w 75"/>
                <a:gd name="T19" fmla="*/ 93 h 117"/>
                <a:gd name="T20" fmla="*/ 4 w 75"/>
                <a:gd name="T21" fmla="*/ 97 h 117"/>
                <a:gd name="T22" fmla="*/ 18 w 75"/>
                <a:gd name="T23" fmla="*/ 102 h 117"/>
                <a:gd name="T24" fmla="*/ 71 w 75"/>
                <a:gd name="T25" fmla="*/ 21 h 117"/>
                <a:gd name="T26" fmla="*/ 18 w 75"/>
                <a:gd name="T27" fmla="*/ 110 h 117"/>
                <a:gd name="T28" fmla="*/ 5 w 75"/>
                <a:gd name="T29" fmla="*/ 89 h 117"/>
                <a:gd name="T30" fmla="*/ 61 w 75"/>
                <a:gd name="T31" fmla="*/ 4 h 117"/>
                <a:gd name="T32" fmla="*/ 71 w 75"/>
                <a:gd name="T33" fmla="*/ 10 h 117"/>
                <a:gd name="T34" fmla="*/ 60 w 75"/>
                <a:gd name="T35" fmla="*/ 0 h 117"/>
                <a:gd name="T36" fmla="*/ 30 w 75"/>
                <a:gd name="T37" fmla="*/ 46 h 117"/>
                <a:gd name="T38" fmla="*/ 1 w 75"/>
                <a:gd name="T39" fmla="*/ 88 h 117"/>
                <a:gd name="T40" fmla="*/ 1 w 75"/>
                <a:gd name="T41" fmla="*/ 88 h 117"/>
                <a:gd name="T42" fmla="*/ 0 w 75"/>
                <a:gd name="T43" fmla="*/ 89 h 117"/>
                <a:gd name="T44" fmla="*/ 1 w 75"/>
                <a:gd name="T45" fmla="*/ 95 h 117"/>
                <a:gd name="T46" fmla="*/ 1 w 75"/>
                <a:gd name="T47" fmla="*/ 104 h 117"/>
                <a:gd name="T48" fmla="*/ 2 w 75"/>
                <a:gd name="T49" fmla="*/ 106 h 117"/>
                <a:gd name="T50" fmla="*/ 15 w 75"/>
                <a:gd name="T51" fmla="*/ 117 h 117"/>
                <a:gd name="T52" fmla="*/ 16 w 75"/>
                <a:gd name="T53" fmla="*/ 117 h 117"/>
                <a:gd name="T54" fmla="*/ 16 w 75"/>
                <a:gd name="T55" fmla="*/ 117 h 117"/>
                <a:gd name="T56" fmla="*/ 17 w 75"/>
                <a:gd name="T57" fmla="*/ 117 h 117"/>
                <a:gd name="T58" fmla="*/ 18 w 75"/>
                <a:gd name="T59" fmla="*/ 117 h 117"/>
                <a:gd name="T60" fmla="*/ 18 w 75"/>
                <a:gd name="T61" fmla="*/ 117 h 117"/>
                <a:gd name="T62" fmla="*/ 75 w 75"/>
                <a:gd name="T63" fmla="*/ 25 h 117"/>
                <a:gd name="T64" fmla="*/ 75 w 75"/>
                <a:gd name="T65" fmla="*/ 21 h 117"/>
                <a:gd name="T66" fmla="*/ 75 w 75"/>
                <a:gd name="T67" fmla="*/ 10 h 117"/>
                <a:gd name="T68" fmla="*/ 75 w 75"/>
                <a:gd name="T69" fmla="*/ 9 h 117"/>
                <a:gd name="T70" fmla="*/ 74 w 75"/>
                <a:gd name="T71" fmla="*/ 9 h 117"/>
                <a:gd name="T72" fmla="*/ 74 w 75"/>
                <a:gd name="T73" fmla="*/ 8 h 117"/>
                <a:gd name="T74" fmla="*/ 60 w 75"/>
                <a:gd name="T7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117">
                  <a:moveTo>
                    <a:pt x="14" y="111"/>
                  </a:moveTo>
                  <a:cubicBezTo>
                    <a:pt x="14" y="111"/>
                    <a:pt x="13" y="110"/>
                    <a:pt x="13" y="109"/>
                  </a:cubicBezTo>
                  <a:cubicBezTo>
                    <a:pt x="13" y="109"/>
                    <a:pt x="13" y="109"/>
                    <a:pt x="13" y="109"/>
                  </a:cubicBezTo>
                  <a:cubicBezTo>
                    <a:pt x="13" y="109"/>
                    <a:pt x="13" y="109"/>
                    <a:pt x="13" y="108"/>
                  </a:cubicBezTo>
                  <a:cubicBezTo>
                    <a:pt x="13" y="107"/>
                    <a:pt x="14" y="105"/>
                    <a:pt x="15" y="103"/>
                  </a:cubicBezTo>
                  <a:cubicBezTo>
                    <a:pt x="15" y="106"/>
                    <a:pt x="14" y="108"/>
                    <a:pt x="14" y="111"/>
                  </a:cubicBezTo>
                  <a:moveTo>
                    <a:pt x="10" y="107"/>
                  </a:moveTo>
                  <a:cubicBezTo>
                    <a:pt x="10" y="107"/>
                    <a:pt x="9" y="106"/>
                    <a:pt x="8" y="106"/>
                  </a:cubicBezTo>
                  <a:cubicBezTo>
                    <a:pt x="9" y="103"/>
                    <a:pt x="10" y="101"/>
                    <a:pt x="11" y="99"/>
                  </a:cubicBezTo>
                  <a:cubicBezTo>
                    <a:pt x="12" y="99"/>
                    <a:pt x="12" y="100"/>
                    <a:pt x="13" y="100"/>
                  </a:cubicBezTo>
                  <a:cubicBezTo>
                    <a:pt x="12" y="103"/>
                    <a:pt x="11" y="105"/>
                    <a:pt x="10" y="107"/>
                  </a:cubicBezTo>
                  <a:moveTo>
                    <a:pt x="6" y="104"/>
                  </a:moveTo>
                  <a:cubicBezTo>
                    <a:pt x="5" y="104"/>
                    <a:pt x="5" y="103"/>
                    <a:pt x="5" y="103"/>
                  </a:cubicBezTo>
                  <a:cubicBezTo>
                    <a:pt x="5" y="103"/>
                    <a:pt x="5" y="103"/>
                    <a:pt x="5" y="103"/>
                  </a:cubicBezTo>
                  <a:cubicBezTo>
                    <a:pt x="6" y="100"/>
                    <a:pt x="7" y="98"/>
                    <a:pt x="8" y="96"/>
                  </a:cubicBezTo>
                  <a:cubicBezTo>
                    <a:pt x="8" y="96"/>
                    <a:pt x="9" y="97"/>
                    <a:pt x="9" y="97"/>
                  </a:cubicBezTo>
                  <a:cubicBezTo>
                    <a:pt x="8" y="99"/>
                    <a:pt x="7" y="102"/>
                    <a:pt x="6" y="104"/>
                  </a:cubicBezTo>
                  <a:moveTo>
                    <a:pt x="4" y="97"/>
                  </a:moveTo>
                  <a:cubicBezTo>
                    <a:pt x="4" y="96"/>
                    <a:pt x="4" y="96"/>
                    <a:pt x="4" y="95"/>
                  </a:cubicBezTo>
                  <a:cubicBezTo>
                    <a:pt x="4" y="94"/>
                    <a:pt x="4" y="94"/>
                    <a:pt x="4" y="93"/>
                  </a:cubicBezTo>
                  <a:cubicBezTo>
                    <a:pt x="5" y="93"/>
                    <a:pt x="5" y="94"/>
                    <a:pt x="6" y="94"/>
                  </a:cubicBezTo>
                  <a:cubicBezTo>
                    <a:pt x="5" y="95"/>
                    <a:pt x="5" y="96"/>
                    <a:pt x="4" y="97"/>
                  </a:cubicBezTo>
                  <a:moveTo>
                    <a:pt x="18" y="110"/>
                  </a:moveTo>
                  <a:cubicBezTo>
                    <a:pt x="18" y="107"/>
                    <a:pt x="18" y="104"/>
                    <a:pt x="18" y="102"/>
                  </a:cubicBezTo>
                  <a:cubicBezTo>
                    <a:pt x="36" y="75"/>
                    <a:pt x="55" y="44"/>
                    <a:pt x="71" y="16"/>
                  </a:cubicBezTo>
                  <a:cubicBezTo>
                    <a:pt x="71" y="18"/>
                    <a:pt x="71" y="19"/>
                    <a:pt x="71" y="21"/>
                  </a:cubicBezTo>
                  <a:cubicBezTo>
                    <a:pt x="71" y="22"/>
                    <a:pt x="71" y="23"/>
                    <a:pt x="71" y="24"/>
                  </a:cubicBezTo>
                  <a:cubicBezTo>
                    <a:pt x="55" y="51"/>
                    <a:pt x="36" y="82"/>
                    <a:pt x="18" y="110"/>
                  </a:cubicBezTo>
                  <a:moveTo>
                    <a:pt x="16" y="98"/>
                  </a:moveTo>
                  <a:cubicBezTo>
                    <a:pt x="13" y="95"/>
                    <a:pt x="9" y="92"/>
                    <a:pt x="5" y="89"/>
                  </a:cubicBezTo>
                  <a:cubicBezTo>
                    <a:pt x="16" y="76"/>
                    <a:pt x="25" y="62"/>
                    <a:pt x="33" y="48"/>
                  </a:cubicBezTo>
                  <a:cubicBezTo>
                    <a:pt x="42" y="34"/>
                    <a:pt x="52" y="19"/>
                    <a:pt x="61" y="4"/>
                  </a:cubicBezTo>
                  <a:cubicBezTo>
                    <a:pt x="63" y="5"/>
                    <a:pt x="64" y="5"/>
                    <a:pt x="65" y="6"/>
                  </a:cubicBezTo>
                  <a:cubicBezTo>
                    <a:pt x="67" y="7"/>
                    <a:pt x="68" y="9"/>
                    <a:pt x="71" y="10"/>
                  </a:cubicBezTo>
                  <a:cubicBezTo>
                    <a:pt x="54" y="39"/>
                    <a:pt x="34" y="71"/>
                    <a:pt x="16" y="98"/>
                  </a:cubicBezTo>
                  <a:moveTo>
                    <a:pt x="60" y="0"/>
                  </a:moveTo>
                  <a:cubicBezTo>
                    <a:pt x="59" y="0"/>
                    <a:pt x="59" y="1"/>
                    <a:pt x="58" y="1"/>
                  </a:cubicBezTo>
                  <a:cubicBezTo>
                    <a:pt x="49" y="16"/>
                    <a:pt x="40" y="31"/>
                    <a:pt x="30" y="46"/>
                  </a:cubicBezTo>
                  <a:cubicBezTo>
                    <a:pt x="21" y="61"/>
                    <a:pt x="12" y="75"/>
                    <a:pt x="1" y="87"/>
                  </a:cubicBezTo>
                  <a:cubicBezTo>
                    <a:pt x="1" y="88"/>
                    <a:pt x="1" y="88"/>
                    <a:pt x="1" y="88"/>
                  </a:cubicBezTo>
                  <a:cubicBezTo>
                    <a:pt x="1" y="88"/>
                    <a:pt x="1" y="88"/>
                    <a:pt x="1" y="88"/>
                  </a:cubicBezTo>
                  <a:cubicBezTo>
                    <a:pt x="1" y="88"/>
                    <a:pt x="1" y="88"/>
                    <a:pt x="1" y="88"/>
                  </a:cubicBezTo>
                  <a:cubicBezTo>
                    <a:pt x="1" y="88"/>
                    <a:pt x="1" y="88"/>
                    <a:pt x="1" y="88"/>
                  </a:cubicBezTo>
                  <a:cubicBezTo>
                    <a:pt x="0" y="89"/>
                    <a:pt x="0" y="89"/>
                    <a:pt x="0" y="89"/>
                  </a:cubicBezTo>
                  <a:cubicBezTo>
                    <a:pt x="0" y="89"/>
                    <a:pt x="0" y="89"/>
                    <a:pt x="0" y="89"/>
                  </a:cubicBezTo>
                  <a:cubicBezTo>
                    <a:pt x="1" y="91"/>
                    <a:pt x="1" y="93"/>
                    <a:pt x="1" y="95"/>
                  </a:cubicBezTo>
                  <a:cubicBezTo>
                    <a:pt x="1" y="97"/>
                    <a:pt x="1" y="99"/>
                    <a:pt x="0" y="103"/>
                  </a:cubicBezTo>
                  <a:cubicBezTo>
                    <a:pt x="0" y="104"/>
                    <a:pt x="1" y="104"/>
                    <a:pt x="1" y="104"/>
                  </a:cubicBezTo>
                  <a:cubicBezTo>
                    <a:pt x="1" y="105"/>
                    <a:pt x="1" y="105"/>
                    <a:pt x="1" y="106"/>
                  </a:cubicBezTo>
                  <a:cubicBezTo>
                    <a:pt x="2" y="106"/>
                    <a:pt x="2" y="106"/>
                    <a:pt x="2" y="106"/>
                  </a:cubicBezTo>
                  <a:cubicBezTo>
                    <a:pt x="7" y="109"/>
                    <a:pt x="11" y="113"/>
                    <a:pt x="15" y="117"/>
                  </a:cubicBezTo>
                  <a:cubicBezTo>
                    <a:pt x="15" y="117"/>
                    <a:pt x="15" y="117"/>
                    <a:pt x="15" y="117"/>
                  </a:cubicBezTo>
                  <a:cubicBezTo>
                    <a:pt x="15" y="117"/>
                    <a:pt x="15" y="117"/>
                    <a:pt x="15" y="117"/>
                  </a:cubicBezTo>
                  <a:cubicBezTo>
                    <a:pt x="16" y="117"/>
                    <a:pt x="16" y="117"/>
                    <a:pt x="16" y="117"/>
                  </a:cubicBezTo>
                  <a:cubicBezTo>
                    <a:pt x="16" y="117"/>
                    <a:pt x="16" y="117"/>
                    <a:pt x="16" y="117"/>
                  </a:cubicBezTo>
                  <a:cubicBezTo>
                    <a:pt x="16" y="117"/>
                    <a:pt x="16" y="117"/>
                    <a:pt x="16" y="117"/>
                  </a:cubicBezTo>
                  <a:cubicBezTo>
                    <a:pt x="17" y="117"/>
                    <a:pt x="17" y="117"/>
                    <a:pt x="17" y="117"/>
                  </a:cubicBezTo>
                  <a:cubicBezTo>
                    <a:pt x="17" y="117"/>
                    <a:pt x="17" y="117"/>
                    <a:pt x="17" y="117"/>
                  </a:cubicBezTo>
                  <a:cubicBezTo>
                    <a:pt x="17" y="117"/>
                    <a:pt x="17" y="117"/>
                    <a:pt x="17" y="117"/>
                  </a:cubicBezTo>
                  <a:cubicBezTo>
                    <a:pt x="18" y="117"/>
                    <a:pt x="18" y="117"/>
                    <a:pt x="18" y="117"/>
                  </a:cubicBezTo>
                  <a:cubicBezTo>
                    <a:pt x="18" y="117"/>
                    <a:pt x="18" y="117"/>
                    <a:pt x="18" y="117"/>
                  </a:cubicBezTo>
                  <a:cubicBezTo>
                    <a:pt x="18" y="117"/>
                    <a:pt x="18" y="117"/>
                    <a:pt x="18" y="117"/>
                  </a:cubicBezTo>
                  <a:cubicBezTo>
                    <a:pt x="18" y="116"/>
                    <a:pt x="18" y="116"/>
                    <a:pt x="18" y="116"/>
                  </a:cubicBezTo>
                  <a:cubicBezTo>
                    <a:pt x="36" y="88"/>
                    <a:pt x="58" y="55"/>
                    <a:pt x="75" y="25"/>
                  </a:cubicBezTo>
                  <a:cubicBezTo>
                    <a:pt x="75" y="25"/>
                    <a:pt x="75" y="24"/>
                    <a:pt x="75" y="24"/>
                  </a:cubicBezTo>
                  <a:cubicBezTo>
                    <a:pt x="75" y="23"/>
                    <a:pt x="75" y="22"/>
                    <a:pt x="75" y="21"/>
                  </a:cubicBezTo>
                  <a:cubicBezTo>
                    <a:pt x="75" y="19"/>
                    <a:pt x="75" y="17"/>
                    <a:pt x="75" y="13"/>
                  </a:cubicBezTo>
                  <a:cubicBezTo>
                    <a:pt x="75" y="12"/>
                    <a:pt x="75" y="11"/>
                    <a:pt x="75" y="10"/>
                  </a:cubicBezTo>
                  <a:cubicBezTo>
                    <a:pt x="75" y="9"/>
                    <a:pt x="75" y="9"/>
                    <a:pt x="75" y="9"/>
                  </a:cubicBezTo>
                  <a:cubicBezTo>
                    <a:pt x="75" y="9"/>
                    <a:pt x="75" y="9"/>
                    <a:pt x="75" y="9"/>
                  </a:cubicBezTo>
                  <a:cubicBezTo>
                    <a:pt x="75" y="9"/>
                    <a:pt x="75" y="9"/>
                    <a:pt x="75" y="9"/>
                  </a:cubicBezTo>
                  <a:cubicBezTo>
                    <a:pt x="74" y="9"/>
                    <a:pt x="74" y="9"/>
                    <a:pt x="74" y="9"/>
                  </a:cubicBezTo>
                  <a:cubicBezTo>
                    <a:pt x="74" y="8"/>
                    <a:pt x="74" y="8"/>
                    <a:pt x="74" y="8"/>
                  </a:cubicBezTo>
                  <a:cubicBezTo>
                    <a:pt x="74" y="8"/>
                    <a:pt x="74" y="8"/>
                    <a:pt x="74" y="8"/>
                  </a:cubicBezTo>
                  <a:cubicBezTo>
                    <a:pt x="71" y="6"/>
                    <a:pt x="69" y="5"/>
                    <a:pt x="67" y="4"/>
                  </a:cubicBezTo>
                  <a:cubicBezTo>
                    <a:pt x="65" y="2"/>
                    <a:pt x="63" y="1"/>
                    <a:pt x="60" y="0"/>
                  </a:cubicBezTo>
                  <a:cubicBezTo>
                    <a:pt x="60" y="0"/>
                    <a:pt x="60" y="0"/>
                    <a:pt x="6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01" name="Freeform 767"/>
          <p:cNvSpPr>
            <a:spLocks noEditPoints="1"/>
          </p:cNvSpPr>
          <p:nvPr/>
        </p:nvSpPr>
        <p:spPr bwMode="auto">
          <a:xfrm>
            <a:off x="2841788" y="3535397"/>
            <a:ext cx="159202" cy="206634"/>
          </a:xfrm>
          <a:custGeom>
            <a:avLst/>
            <a:gdLst>
              <a:gd name="T0" fmla="*/ 68 w 143"/>
              <a:gd name="T1" fmla="*/ 164 h 186"/>
              <a:gd name="T2" fmla="*/ 55 w 143"/>
              <a:gd name="T3" fmla="*/ 181 h 186"/>
              <a:gd name="T4" fmla="*/ 66 w 143"/>
              <a:gd name="T5" fmla="*/ 179 h 186"/>
              <a:gd name="T6" fmla="*/ 33 w 143"/>
              <a:gd name="T7" fmla="*/ 182 h 186"/>
              <a:gd name="T8" fmla="*/ 38 w 143"/>
              <a:gd name="T9" fmla="*/ 181 h 186"/>
              <a:gd name="T10" fmla="*/ 70 w 143"/>
              <a:gd name="T11" fmla="*/ 180 h 186"/>
              <a:gd name="T12" fmla="*/ 77 w 143"/>
              <a:gd name="T13" fmla="*/ 178 h 186"/>
              <a:gd name="T14" fmla="*/ 21 w 143"/>
              <a:gd name="T15" fmla="*/ 181 h 186"/>
              <a:gd name="T16" fmla="*/ 47 w 143"/>
              <a:gd name="T17" fmla="*/ 162 h 186"/>
              <a:gd name="T18" fmla="*/ 109 w 143"/>
              <a:gd name="T19" fmla="*/ 160 h 186"/>
              <a:gd name="T20" fmla="*/ 99 w 143"/>
              <a:gd name="T21" fmla="*/ 160 h 186"/>
              <a:gd name="T22" fmla="*/ 88 w 143"/>
              <a:gd name="T23" fmla="*/ 177 h 186"/>
              <a:gd name="T24" fmla="*/ 5 w 143"/>
              <a:gd name="T25" fmla="*/ 179 h 186"/>
              <a:gd name="T26" fmla="*/ 21 w 143"/>
              <a:gd name="T27" fmla="*/ 156 h 186"/>
              <a:gd name="T28" fmla="*/ 10 w 143"/>
              <a:gd name="T29" fmla="*/ 180 h 186"/>
              <a:gd name="T30" fmla="*/ 24 w 143"/>
              <a:gd name="T31" fmla="*/ 139 h 186"/>
              <a:gd name="T32" fmla="*/ 20 w 143"/>
              <a:gd name="T33" fmla="*/ 151 h 186"/>
              <a:gd name="T34" fmla="*/ 16 w 143"/>
              <a:gd name="T35" fmla="*/ 155 h 186"/>
              <a:gd name="T36" fmla="*/ 30 w 143"/>
              <a:gd name="T37" fmla="*/ 133 h 186"/>
              <a:gd name="T38" fmla="*/ 31 w 143"/>
              <a:gd name="T39" fmla="*/ 124 h 186"/>
              <a:gd name="T40" fmla="*/ 35 w 143"/>
              <a:gd name="T41" fmla="*/ 123 h 186"/>
              <a:gd name="T42" fmla="*/ 68 w 143"/>
              <a:gd name="T43" fmla="*/ 113 h 186"/>
              <a:gd name="T44" fmla="*/ 73 w 143"/>
              <a:gd name="T45" fmla="*/ 112 h 186"/>
              <a:gd name="T46" fmla="*/ 35 w 143"/>
              <a:gd name="T47" fmla="*/ 114 h 186"/>
              <a:gd name="T48" fmla="*/ 76 w 143"/>
              <a:gd name="T49" fmla="*/ 104 h 186"/>
              <a:gd name="T50" fmla="*/ 76 w 143"/>
              <a:gd name="T51" fmla="*/ 104 h 186"/>
              <a:gd name="T52" fmla="*/ 92 w 143"/>
              <a:gd name="T53" fmla="*/ 89 h 186"/>
              <a:gd name="T54" fmla="*/ 95 w 143"/>
              <a:gd name="T55" fmla="*/ 74 h 186"/>
              <a:gd name="T56" fmla="*/ 93 w 143"/>
              <a:gd name="T57" fmla="*/ 79 h 186"/>
              <a:gd name="T58" fmla="*/ 106 w 143"/>
              <a:gd name="T59" fmla="*/ 61 h 186"/>
              <a:gd name="T60" fmla="*/ 103 w 143"/>
              <a:gd name="T61" fmla="*/ 53 h 186"/>
              <a:gd name="T62" fmla="*/ 106 w 143"/>
              <a:gd name="T63" fmla="*/ 58 h 186"/>
              <a:gd name="T64" fmla="*/ 110 w 143"/>
              <a:gd name="T65" fmla="*/ 40 h 186"/>
              <a:gd name="T66" fmla="*/ 105 w 143"/>
              <a:gd name="T67" fmla="*/ 33 h 186"/>
              <a:gd name="T68" fmla="*/ 105 w 143"/>
              <a:gd name="T69" fmla="*/ 30 h 186"/>
              <a:gd name="T70" fmla="*/ 105 w 143"/>
              <a:gd name="T71" fmla="*/ 30 h 186"/>
              <a:gd name="T72" fmla="*/ 110 w 143"/>
              <a:gd name="T73" fmla="*/ 21 h 186"/>
              <a:gd name="T74" fmla="*/ 104 w 143"/>
              <a:gd name="T75" fmla="*/ 17 h 186"/>
              <a:gd name="T76" fmla="*/ 110 w 143"/>
              <a:gd name="T77" fmla="*/ 15 h 186"/>
              <a:gd name="T78" fmla="*/ 114 w 143"/>
              <a:gd name="T79" fmla="*/ 29 h 186"/>
              <a:gd name="T80" fmla="*/ 139 w 143"/>
              <a:gd name="T81" fmla="*/ 53 h 186"/>
              <a:gd name="T82" fmla="*/ 112 w 143"/>
              <a:gd name="T83" fmla="*/ 151 h 186"/>
              <a:gd name="T84" fmla="*/ 37 w 143"/>
              <a:gd name="T85" fmla="*/ 127 h 186"/>
              <a:gd name="T86" fmla="*/ 63 w 143"/>
              <a:gd name="T87" fmla="*/ 115 h 186"/>
              <a:gd name="T88" fmla="*/ 66 w 143"/>
              <a:gd name="T89" fmla="*/ 116 h 186"/>
              <a:gd name="T90" fmla="*/ 109 w 143"/>
              <a:gd name="T91" fmla="*/ 0 h 186"/>
              <a:gd name="T92" fmla="*/ 103 w 143"/>
              <a:gd name="T93" fmla="*/ 7 h 186"/>
              <a:gd name="T94" fmla="*/ 99 w 143"/>
              <a:gd name="T95" fmla="*/ 12 h 186"/>
              <a:gd name="T96" fmla="*/ 101 w 143"/>
              <a:gd name="T97" fmla="*/ 25 h 186"/>
              <a:gd name="T98" fmla="*/ 64 w 143"/>
              <a:gd name="T99" fmla="*/ 110 h 186"/>
              <a:gd name="T100" fmla="*/ 45 w 143"/>
              <a:gd name="T101" fmla="*/ 96 h 186"/>
              <a:gd name="T102" fmla="*/ 43 w 143"/>
              <a:gd name="T103" fmla="*/ 97 h 186"/>
              <a:gd name="T104" fmla="*/ 14 w 143"/>
              <a:gd name="T105" fmla="*/ 150 h 186"/>
              <a:gd name="T106" fmla="*/ 3 w 143"/>
              <a:gd name="T107" fmla="*/ 172 h 186"/>
              <a:gd name="T108" fmla="*/ 1 w 143"/>
              <a:gd name="T109" fmla="*/ 178 h 186"/>
              <a:gd name="T110" fmla="*/ 1 w 143"/>
              <a:gd name="T111" fmla="*/ 181 h 186"/>
              <a:gd name="T112" fmla="*/ 23 w 143"/>
              <a:gd name="T113" fmla="*/ 185 h 186"/>
              <a:gd name="T114" fmla="*/ 35 w 143"/>
              <a:gd name="T115" fmla="*/ 186 h 186"/>
              <a:gd name="T116" fmla="*/ 100 w 143"/>
              <a:gd name="T117" fmla="*/ 177 h 186"/>
              <a:gd name="T118" fmla="*/ 117 w 143"/>
              <a:gd name="T119" fmla="*/ 149 h 186"/>
              <a:gd name="T120" fmla="*/ 134 w 143"/>
              <a:gd name="T121" fmla="*/ 5 h 186"/>
              <a:gd name="T122" fmla="*/ 111 w 143"/>
              <a:gd name="T12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 h="186">
                <a:moveTo>
                  <a:pt x="42" y="182"/>
                </a:moveTo>
                <a:cubicBezTo>
                  <a:pt x="48" y="176"/>
                  <a:pt x="53" y="170"/>
                  <a:pt x="59" y="165"/>
                </a:cubicBezTo>
                <a:cubicBezTo>
                  <a:pt x="60" y="164"/>
                  <a:pt x="60" y="164"/>
                  <a:pt x="60" y="163"/>
                </a:cubicBezTo>
                <a:cubicBezTo>
                  <a:pt x="63" y="164"/>
                  <a:pt x="65" y="164"/>
                  <a:pt x="68" y="164"/>
                </a:cubicBezTo>
                <a:cubicBezTo>
                  <a:pt x="63" y="169"/>
                  <a:pt x="58" y="174"/>
                  <a:pt x="52" y="179"/>
                </a:cubicBezTo>
                <a:cubicBezTo>
                  <a:pt x="52" y="180"/>
                  <a:pt x="52" y="180"/>
                  <a:pt x="52" y="181"/>
                </a:cubicBezTo>
                <a:cubicBezTo>
                  <a:pt x="49" y="181"/>
                  <a:pt x="45" y="181"/>
                  <a:pt x="42" y="182"/>
                </a:cubicBezTo>
                <a:moveTo>
                  <a:pt x="55" y="181"/>
                </a:moveTo>
                <a:cubicBezTo>
                  <a:pt x="60" y="175"/>
                  <a:pt x="66" y="170"/>
                  <a:pt x="72" y="165"/>
                </a:cubicBezTo>
                <a:cubicBezTo>
                  <a:pt x="72" y="164"/>
                  <a:pt x="72" y="164"/>
                  <a:pt x="72" y="164"/>
                </a:cubicBezTo>
                <a:cubicBezTo>
                  <a:pt x="75" y="164"/>
                  <a:pt x="78" y="164"/>
                  <a:pt x="81" y="163"/>
                </a:cubicBezTo>
                <a:cubicBezTo>
                  <a:pt x="76" y="169"/>
                  <a:pt x="71" y="174"/>
                  <a:pt x="66" y="179"/>
                </a:cubicBezTo>
                <a:cubicBezTo>
                  <a:pt x="65" y="180"/>
                  <a:pt x="65" y="180"/>
                  <a:pt x="65" y="180"/>
                </a:cubicBezTo>
                <a:cubicBezTo>
                  <a:pt x="62" y="180"/>
                  <a:pt x="58" y="181"/>
                  <a:pt x="55" y="181"/>
                </a:cubicBezTo>
                <a:moveTo>
                  <a:pt x="33" y="182"/>
                </a:moveTo>
                <a:cubicBezTo>
                  <a:pt x="33" y="182"/>
                  <a:pt x="33" y="182"/>
                  <a:pt x="33" y="182"/>
                </a:cubicBezTo>
                <a:cubicBezTo>
                  <a:pt x="31" y="182"/>
                  <a:pt x="30" y="182"/>
                  <a:pt x="29" y="182"/>
                </a:cubicBezTo>
                <a:cubicBezTo>
                  <a:pt x="36" y="175"/>
                  <a:pt x="44" y="169"/>
                  <a:pt x="51" y="163"/>
                </a:cubicBezTo>
                <a:cubicBezTo>
                  <a:pt x="53" y="163"/>
                  <a:pt x="55" y="163"/>
                  <a:pt x="57" y="163"/>
                </a:cubicBezTo>
                <a:cubicBezTo>
                  <a:pt x="50" y="169"/>
                  <a:pt x="44" y="175"/>
                  <a:pt x="38" y="181"/>
                </a:cubicBezTo>
                <a:cubicBezTo>
                  <a:pt x="38" y="181"/>
                  <a:pt x="38" y="181"/>
                  <a:pt x="37" y="181"/>
                </a:cubicBezTo>
                <a:cubicBezTo>
                  <a:pt x="37" y="181"/>
                  <a:pt x="37" y="181"/>
                  <a:pt x="36" y="182"/>
                </a:cubicBezTo>
                <a:cubicBezTo>
                  <a:pt x="35" y="182"/>
                  <a:pt x="34" y="182"/>
                  <a:pt x="33" y="182"/>
                </a:cubicBezTo>
                <a:moveTo>
                  <a:pt x="70" y="180"/>
                </a:moveTo>
                <a:cubicBezTo>
                  <a:pt x="75" y="174"/>
                  <a:pt x="80" y="169"/>
                  <a:pt x="86" y="163"/>
                </a:cubicBezTo>
                <a:cubicBezTo>
                  <a:pt x="86" y="163"/>
                  <a:pt x="86" y="163"/>
                  <a:pt x="86" y="163"/>
                </a:cubicBezTo>
                <a:cubicBezTo>
                  <a:pt x="89" y="162"/>
                  <a:pt x="91" y="162"/>
                  <a:pt x="94" y="161"/>
                </a:cubicBezTo>
                <a:cubicBezTo>
                  <a:pt x="88" y="167"/>
                  <a:pt x="83" y="173"/>
                  <a:pt x="77" y="178"/>
                </a:cubicBezTo>
                <a:cubicBezTo>
                  <a:pt x="77" y="179"/>
                  <a:pt x="77" y="179"/>
                  <a:pt x="77" y="179"/>
                </a:cubicBezTo>
                <a:cubicBezTo>
                  <a:pt x="74" y="179"/>
                  <a:pt x="72" y="179"/>
                  <a:pt x="70" y="180"/>
                </a:cubicBezTo>
                <a:moveTo>
                  <a:pt x="24" y="181"/>
                </a:moveTo>
                <a:cubicBezTo>
                  <a:pt x="23" y="181"/>
                  <a:pt x="22" y="181"/>
                  <a:pt x="21" y="181"/>
                </a:cubicBezTo>
                <a:cubicBezTo>
                  <a:pt x="19" y="181"/>
                  <a:pt x="16" y="181"/>
                  <a:pt x="14" y="181"/>
                </a:cubicBezTo>
                <a:cubicBezTo>
                  <a:pt x="19" y="176"/>
                  <a:pt x="32" y="166"/>
                  <a:pt x="38" y="161"/>
                </a:cubicBezTo>
                <a:cubicBezTo>
                  <a:pt x="39" y="160"/>
                  <a:pt x="39" y="160"/>
                  <a:pt x="39" y="160"/>
                </a:cubicBezTo>
                <a:cubicBezTo>
                  <a:pt x="42" y="161"/>
                  <a:pt x="45" y="162"/>
                  <a:pt x="47" y="162"/>
                </a:cubicBezTo>
                <a:cubicBezTo>
                  <a:pt x="40" y="169"/>
                  <a:pt x="32" y="175"/>
                  <a:pt x="24" y="181"/>
                </a:cubicBezTo>
                <a:moveTo>
                  <a:pt x="92" y="176"/>
                </a:moveTo>
                <a:cubicBezTo>
                  <a:pt x="97" y="171"/>
                  <a:pt x="102" y="166"/>
                  <a:pt x="108" y="161"/>
                </a:cubicBezTo>
                <a:cubicBezTo>
                  <a:pt x="108" y="160"/>
                  <a:pt x="108" y="160"/>
                  <a:pt x="109" y="160"/>
                </a:cubicBezTo>
                <a:cubicBezTo>
                  <a:pt x="105" y="164"/>
                  <a:pt x="102" y="169"/>
                  <a:pt x="99" y="174"/>
                </a:cubicBezTo>
                <a:cubicBezTo>
                  <a:pt x="97" y="174"/>
                  <a:pt x="94" y="175"/>
                  <a:pt x="92" y="176"/>
                </a:cubicBezTo>
                <a:moveTo>
                  <a:pt x="82" y="178"/>
                </a:moveTo>
                <a:cubicBezTo>
                  <a:pt x="88" y="172"/>
                  <a:pt x="94" y="166"/>
                  <a:pt x="99" y="160"/>
                </a:cubicBezTo>
                <a:cubicBezTo>
                  <a:pt x="102" y="159"/>
                  <a:pt x="105" y="158"/>
                  <a:pt x="107" y="157"/>
                </a:cubicBezTo>
                <a:cubicBezTo>
                  <a:pt x="107" y="158"/>
                  <a:pt x="106" y="158"/>
                  <a:pt x="106" y="159"/>
                </a:cubicBezTo>
                <a:cubicBezTo>
                  <a:pt x="100" y="164"/>
                  <a:pt x="94" y="170"/>
                  <a:pt x="88" y="175"/>
                </a:cubicBezTo>
                <a:cubicBezTo>
                  <a:pt x="88" y="176"/>
                  <a:pt x="88" y="176"/>
                  <a:pt x="88" y="177"/>
                </a:cubicBezTo>
                <a:cubicBezTo>
                  <a:pt x="86" y="177"/>
                  <a:pt x="84" y="177"/>
                  <a:pt x="82" y="178"/>
                </a:cubicBezTo>
                <a:moveTo>
                  <a:pt x="10" y="180"/>
                </a:moveTo>
                <a:cubicBezTo>
                  <a:pt x="8" y="180"/>
                  <a:pt x="7" y="179"/>
                  <a:pt x="5" y="179"/>
                </a:cubicBezTo>
                <a:cubicBezTo>
                  <a:pt x="5" y="179"/>
                  <a:pt x="5" y="179"/>
                  <a:pt x="5" y="179"/>
                </a:cubicBezTo>
                <a:cubicBezTo>
                  <a:pt x="8" y="175"/>
                  <a:pt x="10" y="172"/>
                  <a:pt x="13" y="168"/>
                </a:cubicBezTo>
                <a:cubicBezTo>
                  <a:pt x="15" y="163"/>
                  <a:pt x="18" y="159"/>
                  <a:pt x="20" y="156"/>
                </a:cubicBezTo>
                <a:cubicBezTo>
                  <a:pt x="21" y="156"/>
                  <a:pt x="21" y="156"/>
                  <a:pt x="21" y="156"/>
                </a:cubicBezTo>
                <a:cubicBezTo>
                  <a:pt x="21" y="156"/>
                  <a:pt x="21" y="156"/>
                  <a:pt x="21" y="156"/>
                </a:cubicBezTo>
                <a:cubicBezTo>
                  <a:pt x="25" y="157"/>
                  <a:pt x="30" y="159"/>
                  <a:pt x="35" y="160"/>
                </a:cubicBezTo>
                <a:cubicBezTo>
                  <a:pt x="31" y="163"/>
                  <a:pt x="25" y="168"/>
                  <a:pt x="20" y="172"/>
                </a:cubicBezTo>
                <a:cubicBezTo>
                  <a:pt x="17" y="174"/>
                  <a:pt x="14" y="176"/>
                  <a:pt x="12" y="178"/>
                </a:cubicBezTo>
                <a:cubicBezTo>
                  <a:pt x="12" y="179"/>
                  <a:pt x="11" y="179"/>
                  <a:pt x="10" y="180"/>
                </a:cubicBezTo>
                <a:cubicBezTo>
                  <a:pt x="10" y="180"/>
                  <a:pt x="10" y="180"/>
                  <a:pt x="10" y="180"/>
                </a:cubicBezTo>
                <a:moveTo>
                  <a:pt x="16" y="155"/>
                </a:moveTo>
                <a:cubicBezTo>
                  <a:pt x="18" y="151"/>
                  <a:pt x="20" y="146"/>
                  <a:pt x="23" y="141"/>
                </a:cubicBezTo>
                <a:cubicBezTo>
                  <a:pt x="23" y="140"/>
                  <a:pt x="24" y="139"/>
                  <a:pt x="24" y="139"/>
                </a:cubicBezTo>
                <a:cubicBezTo>
                  <a:pt x="25" y="138"/>
                  <a:pt x="26" y="137"/>
                  <a:pt x="28" y="136"/>
                </a:cubicBezTo>
                <a:cubicBezTo>
                  <a:pt x="27" y="137"/>
                  <a:pt x="27" y="138"/>
                  <a:pt x="27" y="138"/>
                </a:cubicBezTo>
                <a:cubicBezTo>
                  <a:pt x="25" y="142"/>
                  <a:pt x="23" y="145"/>
                  <a:pt x="21" y="148"/>
                </a:cubicBezTo>
                <a:cubicBezTo>
                  <a:pt x="21" y="149"/>
                  <a:pt x="20" y="150"/>
                  <a:pt x="20" y="151"/>
                </a:cubicBezTo>
                <a:cubicBezTo>
                  <a:pt x="19" y="152"/>
                  <a:pt x="19" y="152"/>
                  <a:pt x="19" y="152"/>
                </a:cubicBezTo>
                <a:cubicBezTo>
                  <a:pt x="19" y="152"/>
                  <a:pt x="19" y="152"/>
                  <a:pt x="19" y="152"/>
                </a:cubicBezTo>
                <a:cubicBezTo>
                  <a:pt x="19" y="152"/>
                  <a:pt x="18" y="152"/>
                  <a:pt x="18" y="153"/>
                </a:cubicBezTo>
                <a:cubicBezTo>
                  <a:pt x="17" y="153"/>
                  <a:pt x="17" y="154"/>
                  <a:pt x="16" y="155"/>
                </a:cubicBezTo>
                <a:moveTo>
                  <a:pt x="26" y="134"/>
                </a:moveTo>
                <a:cubicBezTo>
                  <a:pt x="27" y="132"/>
                  <a:pt x="28" y="131"/>
                  <a:pt x="29" y="129"/>
                </a:cubicBezTo>
                <a:cubicBezTo>
                  <a:pt x="30" y="128"/>
                  <a:pt x="31" y="127"/>
                  <a:pt x="33" y="127"/>
                </a:cubicBezTo>
                <a:cubicBezTo>
                  <a:pt x="32" y="129"/>
                  <a:pt x="31" y="131"/>
                  <a:pt x="30" y="133"/>
                </a:cubicBezTo>
                <a:cubicBezTo>
                  <a:pt x="29" y="133"/>
                  <a:pt x="29" y="133"/>
                  <a:pt x="29" y="133"/>
                </a:cubicBezTo>
                <a:cubicBezTo>
                  <a:pt x="29" y="133"/>
                  <a:pt x="28" y="133"/>
                  <a:pt x="28" y="133"/>
                </a:cubicBezTo>
                <a:cubicBezTo>
                  <a:pt x="28" y="133"/>
                  <a:pt x="27" y="133"/>
                  <a:pt x="26" y="134"/>
                </a:cubicBezTo>
                <a:moveTo>
                  <a:pt x="31" y="124"/>
                </a:moveTo>
                <a:cubicBezTo>
                  <a:pt x="31" y="124"/>
                  <a:pt x="31" y="124"/>
                  <a:pt x="31" y="124"/>
                </a:cubicBezTo>
                <a:cubicBezTo>
                  <a:pt x="32" y="122"/>
                  <a:pt x="33" y="120"/>
                  <a:pt x="33" y="118"/>
                </a:cubicBezTo>
                <a:cubicBezTo>
                  <a:pt x="35" y="118"/>
                  <a:pt x="36" y="117"/>
                  <a:pt x="38" y="116"/>
                </a:cubicBezTo>
                <a:cubicBezTo>
                  <a:pt x="37" y="118"/>
                  <a:pt x="36" y="120"/>
                  <a:pt x="35" y="123"/>
                </a:cubicBezTo>
                <a:cubicBezTo>
                  <a:pt x="35" y="122"/>
                  <a:pt x="34" y="122"/>
                  <a:pt x="34" y="122"/>
                </a:cubicBezTo>
                <a:cubicBezTo>
                  <a:pt x="34" y="122"/>
                  <a:pt x="33" y="123"/>
                  <a:pt x="33" y="123"/>
                </a:cubicBezTo>
                <a:cubicBezTo>
                  <a:pt x="32" y="123"/>
                  <a:pt x="32" y="124"/>
                  <a:pt x="31" y="124"/>
                </a:cubicBezTo>
                <a:moveTo>
                  <a:pt x="68" y="113"/>
                </a:moveTo>
                <a:cubicBezTo>
                  <a:pt x="69" y="111"/>
                  <a:pt x="70" y="110"/>
                  <a:pt x="71" y="109"/>
                </a:cubicBezTo>
                <a:cubicBezTo>
                  <a:pt x="72" y="109"/>
                  <a:pt x="72" y="109"/>
                  <a:pt x="72" y="109"/>
                </a:cubicBezTo>
                <a:cubicBezTo>
                  <a:pt x="74" y="108"/>
                  <a:pt x="76" y="107"/>
                  <a:pt x="78" y="107"/>
                </a:cubicBezTo>
                <a:cubicBezTo>
                  <a:pt x="77" y="108"/>
                  <a:pt x="75" y="110"/>
                  <a:pt x="73" y="112"/>
                </a:cubicBezTo>
                <a:cubicBezTo>
                  <a:pt x="73" y="112"/>
                  <a:pt x="73" y="112"/>
                  <a:pt x="73" y="112"/>
                </a:cubicBezTo>
                <a:cubicBezTo>
                  <a:pt x="73" y="112"/>
                  <a:pt x="73" y="112"/>
                  <a:pt x="73" y="112"/>
                </a:cubicBezTo>
                <a:cubicBezTo>
                  <a:pt x="71" y="112"/>
                  <a:pt x="69" y="112"/>
                  <a:pt x="68" y="113"/>
                </a:cubicBezTo>
                <a:moveTo>
                  <a:pt x="35" y="114"/>
                </a:moveTo>
                <a:cubicBezTo>
                  <a:pt x="37" y="111"/>
                  <a:pt x="40" y="108"/>
                  <a:pt x="42" y="105"/>
                </a:cubicBezTo>
                <a:cubicBezTo>
                  <a:pt x="41" y="107"/>
                  <a:pt x="40" y="109"/>
                  <a:pt x="40" y="112"/>
                </a:cubicBezTo>
                <a:cubicBezTo>
                  <a:pt x="38" y="112"/>
                  <a:pt x="37" y="113"/>
                  <a:pt x="35" y="114"/>
                </a:cubicBezTo>
                <a:moveTo>
                  <a:pt x="76" y="104"/>
                </a:moveTo>
                <a:cubicBezTo>
                  <a:pt x="78" y="102"/>
                  <a:pt x="80" y="99"/>
                  <a:pt x="82" y="96"/>
                </a:cubicBezTo>
                <a:cubicBezTo>
                  <a:pt x="84" y="95"/>
                  <a:pt x="87" y="95"/>
                  <a:pt x="89" y="94"/>
                </a:cubicBezTo>
                <a:cubicBezTo>
                  <a:pt x="87" y="96"/>
                  <a:pt x="85" y="99"/>
                  <a:pt x="83" y="101"/>
                </a:cubicBezTo>
                <a:cubicBezTo>
                  <a:pt x="80" y="102"/>
                  <a:pt x="78" y="103"/>
                  <a:pt x="76" y="104"/>
                </a:cubicBezTo>
                <a:moveTo>
                  <a:pt x="85" y="92"/>
                </a:moveTo>
                <a:cubicBezTo>
                  <a:pt x="87" y="89"/>
                  <a:pt x="89" y="86"/>
                  <a:pt x="91" y="83"/>
                </a:cubicBezTo>
                <a:cubicBezTo>
                  <a:pt x="93" y="82"/>
                  <a:pt x="95" y="82"/>
                  <a:pt x="97" y="81"/>
                </a:cubicBezTo>
                <a:cubicBezTo>
                  <a:pt x="96" y="84"/>
                  <a:pt x="94" y="86"/>
                  <a:pt x="92" y="89"/>
                </a:cubicBezTo>
                <a:cubicBezTo>
                  <a:pt x="92" y="89"/>
                  <a:pt x="92" y="89"/>
                  <a:pt x="92" y="89"/>
                </a:cubicBezTo>
                <a:cubicBezTo>
                  <a:pt x="90" y="90"/>
                  <a:pt x="88" y="91"/>
                  <a:pt x="85" y="92"/>
                </a:cubicBezTo>
                <a:moveTo>
                  <a:pt x="93" y="79"/>
                </a:moveTo>
                <a:cubicBezTo>
                  <a:pt x="94" y="77"/>
                  <a:pt x="95" y="76"/>
                  <a:pt x="95" y="74"/>
                </a:cubicBezTo>
                <a:cubicBezTo>
                  <a:pt x="97" y="73"/>
                  <a:pt x="99" y="73"/>
                  <a:pt x="101" y="72"/>
                </a:cubicBezTo>
                <a:cubicBezTo>
                  <a:pt x="101" y="74"/>
                  <a:pt x="100" y="76"/>
                  <a:pt x="99" y="77"/>
                </a:cubicBezTo>
                <a:cubicBezTo>
                  <a:pt x="98" y="77"/>
                  <a:pt x="98" y="77"/>
                  <a:pt x="98" y="77"/>
                </a:cubicBezTo>
                <a:cubicBezTo>
                  <a:pt x="97" y="78"/>
                  <a:pt x="95" y="79"/>
                  <a:pt x="93" y="79"/>
                </a:cubicBezTo>
                <a:moveTo>
                  <a:pt x="97" y="71"/>
                </a:moveTo>
                <a:cubicBezTo>
                  <a:pt x="98" y="68"/>
                  <a:pt x="99" y="66"/>
                  <a:pt x="100" y="63"/>
                </a:cubicBezTo>
                <a:cubicBezTo>
                  <a:pt x="100" y="63"/>
                  <a:pt x="100" y="63"/>
                  <a:pt x="100" y="63"/>
                </a:cubicBezTo>
                <a:cubicBezTo>
                  <a:pt x="102" y="62"/>
                  <a:pt x="104" y="61"/>
                  <a:pt x="106" y="61"/>
                </a:cubicBezTo>
                <a:cubicBezTo>
                  <a:pt x="105" y="63"/>
                  <a:pt x="104" y="66"/>
                  <a:pt x="103" y="69"/>
                </a:cubicBezTo>
                <a:cubicBezTo>
                  <a:pt x="101" y="69"/>
                  <a:pt x="99" y="70"/>
                  <a:pt x="97" y="71"/>
                </a:cubicBezTo>
                <a:moveTo>
                  <a:pt x="101" y="59"/>
                </a:moveTo>
                <a:cubicBezTo>
                  <a:pt x="102" y="57"/>
                  <a:pt x="102" y="55"/>
                  <a:pt x="103" y="53"/>
                </a:cubicBezTo>
                <a:cubicBezTo>
                  <a:pt x="103" y="52"/>
                  <a:pt x="103" y="52"/>
                  <a:pt x="103" y="52"/>
                </a:cubicBezTo>
                <a:cubicBezTo>
                  <a:pt x="105" y="52"/>
                  <a:pt x="107" y="51"/>
                  <a:pt x="108" y="51"/>
                </a:cubicBezTo>
                <a:cubicBezTo>
                  <a:pt x="108" y="53"/>
                  <a:pt x="107" y="55"/>
                  <a:pt x="107" y="58"/>
                </a:cubicBezTo>
                <a:cubicBezTo>
                  <a:pt x="106" y="58"/>
                  <a:pt x="106" y="58"/>
                  <a:pt x="106" y="58"/>
                </a:cubicBezTo>
                <a:cubicBezTo>
                  <a:pt x="105" y="58"/>
                  <a:pt x="103" y="58"/>
                  <a:pt x="101" y="59"/>
                </a:cubicBezTo>
                <a:moveTo>
                  <a:pt x="103" y="49"/>
                </a:moveTo>
                <a:cubicBezTo>
                  <a:pt x="104" y="47"/>
                  <a:pt x="104" y="44"/>
                  <a:pt x="104" y="42"/>
                </a:cubicBezTo>
                <a:cubicBezTo>
                  <a:pt x="106" y="42"/>
                  <a:pt x="108" y="41"/>
                  <a:pt x="110" y="40"/>
                </a:cubicBezTo>
                <a:cubicBezTo>
                  <a:pt x="110" y="43"/>
                  <a:pt x="109" y="45"/>
                  <a:pt x="109" y="47"/>
                </a:cubicBezTo>
                <a:cubicBezTo>
                  <a:pt x="107" y="48"/>
                  <a:pt x="105" y="48"/>
                  <a:pt x="103" y="49"/>
                </a:cubicBezTo>
                <a:moveTo>
                  <a:pt x="105" y="39"/>
                </a:moveTo>
                <a:cubicBezTo>
                  <a:pt x="105" y="37"/>
                  <a:pt x="105" y="35"/>
                  <a:pt x="105" y="33"/>
                </a:cubicBezTo>
                <a:cubicBezTo>
                  <a:pt x="107" y="32"/>
                  <a:pt x="109" y="32"/>
                  <a:pt x="111" y="31"/>
                </a:cubicBezTo>
                <a:cubicBezTo>
                  <a:pt x="110" y="33"/>
                  <a:pt x="110" y="35"/>
                  <a:pt x="110" y="37"/>
                </a:cubicBezTo>
                <a:cubicBezTo>
                  <a:pt x="108" y="38"/>
                  <a:pt x="106" y="38"/>
                  <a:pt x="105" y="39"/>
                </a:cubicBezTo>
                <a:moveTo>
                  <a:pt x="105" y="30"/>
                </a:moveTo>
                <a:cubicBezTo>
                  <a:pt x="105" y="29"/>
                  <a:pt x="105" y="28"/>
                  <a:pt x="105" y="27"/>
                </a:cubicBezTo>
                <a:cubicBezTo>
                  <a:pt x="107" y="26"/>
                  <a:pt x="109" y="25"/>
                  <a:pt x="110" y="24"/>
                </a:cubicBezTo>
                <a:cubicBezTo>
                  <a:pt x="110" y="25"/>
                  <a:pt x="111" y="27"/>
                  <a:pt x="111" y="28"/>
                </a:cubicBezTo>
                <a:cubicBezTo>
                  <a:pt x="109" y="29"/>
                  <a:pt x="107" y="29"/>
                  <a:pt x="105" y="30"/>
                </a:cubicBezTo>
                <a:moveTo>
                  <a:pt x="105" y="24"/>
                </a:moveTo>
                <a:cubicBezTo>
                  <a:pt x="105" y="22"/>
                  <a:pt x="104" y="21"/>
                  <a:pt x="104" y="20"/>
                </a:cubicBezTo>
                <a:cubicBezTo>
                  <a:pt x="106" y="19"/>
                  <a:pt x="108" y="19"/>
                  <a:pt x="110" y="18"/>
                </a:cubicBezTo>
                <a:cubicBezTo>
                  <a:pt x="110" y="19"/>
                  <a:pt x="110" y="20"/>
                  <a:pt x="110" y="21"/>
                </a:cubicBezTo>
                <a:cubicBezTo>
                  <a:pt x="110" y="21"/>
                  <a:pt x="110" y="21"/>
                  <a:pt x="110" y="21"/>
                </a:cubicBezTo>
                <a:cubicBezTo>
                  <a:pt x="110" y="21"/>
                  <a:pt x="109" y="21"/>
                  <a:pt x="109" y="21"/>
                </a:cubicBezTo>
                <a:cubicBezTo>
                  <a:pt x="108" y="22"/>
                  <a:pt x="106" y="23"/>
                  <a:pt x="105" y="24"/>
                </a:cubicBezTo>
                <a:moveTo>
                  <a:pt x="104" y="17"/>
                </a:moveTo>
                <a:cubicBezTo>
                  <a:pt x="104" y="16"/>
                  <a:pt x="103" y="14"/>
                  <a:pt x="103" y="13"/>
                </a:cubicBezTo>
                <a:cubicBezTo>
                  <a:pt x="104" y="12"/>
                  <a:pt x="105" y="11"/>
                  <a:pt x="106" y="9"/>
                </a:cubicBezTo>
                <a:cubicBezTo>
                  <a:pt x="107" y="8"/>
                  <a:pt x="107" y="7"/>
                  <a:pt x="108" y="6"/>
                </a:cubicBezTo>
                <a:cubicBezTo>
                  <a:pt x="109" y="9"/>
                  <a:pt x="109" y="12"/>
                  <a:pt x="110" y="15"/>
                </a:cubicBezTo>
                <a:cubicBezTo>
                  <a:pt x="108" y="16"/>
                  <a:pt x="106" y="16"/>
                  <a:pt x="104" y="17"/>
                </a:cubicBezTo>
                <a:moveTo>
                  <a:pt x="70" y="119"/>
                </a:moveTo>
                <a:cubicBezTo>
                  <a:pt x="71" y="119"/>
                  <a:pt x="71" y="119"/>
                  <a:pt x="72" y="119"/>
                </a:cubicBezTo>
                <a:cubicBezTo>
                  <a:pt x="107" y="87"/>
                  <a:pt x="115" y="53"/>
                  <a:pt x="114" y="29"/>
                </a:cubicBezTo>
                <a:cubicBezTo>
                  <a:pt x="114" y="19"/>
                  <a:pt x="113" y="11"/>
                  <a:pt x="112" y="5"/>
                </a:cubicBezTo>
                <a:cubicBezTo>
                  <a:pt x="113" y="5"/>
                  <a:pt x="113" y="5"/>
                  <a:pt x="113" y="5"/>
                </a:cubicBezTo>
                <a:cubicBezTo>
                  <a:pt x="118" y="7"/>
                  <a:pt x="126" y="7"/>
                  <a:pt x="131" y="7"/>
                </a:cubicBezTo>
                <a:cubicBezTo>
                  <a:pt x="133" y="14"/>
                  <a:pt x="139" y="32"/>
                  <a:pt x="139" y="53"/>
                </a:cubicBezTo>
                <a:cubicBezTo>
                  <a:pt x="139" y="80"/>
                  <a:pt x="130" y="113"/>
                  <a:pt x="98" y="140"/>
                </a:cubicBezTo>
                <a:cubicBezTo>
                  <a:pt x="98" y="140"/>
                  <a:pt x="97" y="141"/>
                  <a:pt x="97" y="141"/>
                </a:cubicBezTo>
                <a:cubicBezTo>
                  <a:pt x="97" y="142"/>
                  <a:pt x="98" y="142"/>
                  <a:pt x="98" y="143"/>
                </a:cubicBezTo>
                <a:cubicBezTo>
                  <a:pt x="103" y="145"/>
                  <a:pt x="107" y="148"/>
                  <a:pt x="112" y="151"/>
                </a:cubicBezTo>
                <a:cubicBezTo>
                  <a:pt x="100" y="157"/>
                  <a:pt x="86" y="160"/>
                  <a:pt x="70" y="160"/>
                </a:cubicBezTo>
                <a:cubicBezTo>
                  <a:pt x="56" y="160"/>
                  <a:pt x="40" y="158"/>
                  <a:pt x="23" y="153"/>
                </a:cubicBezTo>
                <a:cubicBezTo>
                  <a:pt x="23" y="152"/>
                  <a:pt x="24" y="152"/>
                  <a:pt x="24" y="151"/>
                </a:cubicBezTo>
                <a:cubicBezTo>
                  <a:pt x="26" y="147"/>
                  <a:pt x="32" y="137"/>
                  <a:pt x="37" y="127"/>
                </a:cubicBezTo>
                <a:cubicBezTo>
                  <a:pt x="40" y="122"/>
                  <a:pt x="42" y="117"/>
                  <a:pt x="44" y="112"/>
                </a:cubicBezTo>
                <a:cubicBezTo>
                  <a:pt x="45" y="108"/>
                  <a:pt x="46" y="105"/>
                  <a:pt x="47" y="102"/>
                </a:cubicBezTo>
                <a:cubicBezTo>
                  <a:pt x="51" y="105"/>
                  <a:pt x="57" y="110"/>
                  <a:pt x="62" y="114"/>
                </a:cubicBezTo>
                <a:cubicBezTo>
                  <a:pt x="62" y="114"/>
                  <a:pt x="62" y="114"/>
                  <a:pt x="63" y="115"/>
                </a:cubicBezTo>
                <a:cubicBezTo>
                  <a:pt x="63" y="115"/>
                  <a:pt x="64" y="115"/>
                  <a:pt x="64" y="115"/>
                </a:cubicBezTo>
                <a:cubicBezTo>
                  <a:pt x="64" y="115"/>
                  <a:pt x="64" y="115"/>
                  <a:pt x="64" y="115"/>
                </a:cubicBezTo>
                <a:cubicBezTo>
                  <a:pt x="65" y="115"/>
                  <a:pt x="65" y="116"/>
                  <a:pt x="66" y="116"/>
                </a:cubicBezTo>
                <a:cubicBezTo>
                  <a:pt x="66" y="116"/>
                  <a:pt x="66" y="116"/>
                  <a:pt x="66" y="116"/>
                </a:cubicBezTo>
                <a:cubicBezTo>
                  <a:pt x="67" y="117"/>
                  <a:pt x="68" y="118"/>
                  <a:pt x="69" y="119"/>
                </a:cubicBezTo>
                <a:cubicBezTo>
                  <a:pt x="70" y="119"/>
                  <a:pt x="70" y="119"/>
                  <a:pt x="70" y="119"/>
                </a:cubicBezTo>
                <a:moveTo>
                  <a:pt x="110" y="0"/>
                </a:moveTo>
                <a:cubicBezTo>
                  <a:pt x="109" y="0"/>
                  <a:pt x="109" y="0"/>
                  <a:pt x="109" y="0"/>
                </a:cubicBezTo>
                <a:cubicBezTo>
                  <a:pt x="109" y="0"/>
                  <a:pt x="109" y="0"/>
                  <a:pt x="109" y="0"/>
                </a:cubicBezTo>
                <a:cubicBezTo>
                  <a:pt x="108" y="0"/>
                  <a:pt x="108" y="0"/>
                  <a:pt x="108" y="0"/>
                </a:cubicBezTo>
                <a:cubicBezTo>
                  <a:pt x="108" y="1"/>
                  <a:pt x="108" y="1"/>
                  <a:pt x="108" y="1"/>
                </a:cubicBezTo>
                <a:cubicBezTo>
                  <a:pt x="106" y="3"/>
                  <a:pt x="104" y="5"/>
                  <a:pt x="103" y="7"/>
                </a:cubicBezTo>
                <a:cubicBezTo>
                  <a:pt x="101" y="9"/>
                  <a:pt x="100" y="11"/>
                  <a:pt x="100" y="11"/>
                </a:cubicBezTo>
                <a:cubicBezTo>
                  <a:pt x="100" y="12"/>
                  <a:pt x="100" y="12"/>
                  <a:pt x="100" y="12"/>
                </a:cubicBezTo>
                <a:cubicBezTo>
                  <a:pt x="99" y="12"/>
                  <a:pt x="99" y="12"/>
                  <a:pt x="99" y="12"/>
                </a:cubicBezTo>
                <a:cubicBezTo>
                  <a:pt x="99" y="12"/>
                  <a:pt x="99" y="12"/>
                  <a:pt x="99" y="12"/>
                </a:cubicBezTo>
                <a:cubicBezTo>
                  <a:pt x="99" y="13"/>
                  <a:pt x="99" y="13"/>
                  <a:pt x="99" y="13"/>
                </a:cubicBezTo>
                <a:cubicBezTo>
                  <a:pt x="99" y="13"/>
                  <a:pt x="99" y="13"/>
                  <a:pt x="99" y="13"/>
                </a:cubicBezTo>
                <a:cubicBezTo>
                  <a:pt x="99" y="13"/>
                  <a:pt x="99" y="13"/>
                  <a:pt x="99" y="13"/>
                </a:cubicBezTo>
                <a:cubicBezTo>
                  <a:pt x="100" y="15"/>
                  <a:pt x="101" y="19"/>
                  <a:pt x="101" y="25"/>
                </a:cubicBezTo>
                <a:cubicBezTo>
                  <a:pt x="101" y="25"/>
                  <a:pt x="100" y="26"/>
                  <a:pt x="101" y="26"/>
                </a:cubicBezTo>
                <a:cubicBezTo>
                  <a:pt x="101" y="27"/>
                  <a:pt x="101" y="27"/>
                  <a:pt x="101" y="27"/>
                </a:cubicBezTo>
                <a:cubicBezTo>
                  <a:pt x="101" y="28"/>
                  <a:pt x="101" y="29"/>
                  <a:pt x="101" y="31"/>
                </a:cubicBezTo>
                <a:cubicBezTo>
                  <a:pt x="101" y="50"/>
                  <a:pt x="95" y="81"/>
                  <a:pt x="64" y="110"/>
                </a:cubicBezTo>
                <a:cubicBezTo>
                  <a:pt x="58" y="105"/>
                  <a:pt x="51" y="100"/>
                  <a:pt x="46" y="96"/>
                </a:cubicBezTo>
                <a:cubicBezTo>
                  <a:pt x="46" y="96"/>
                  <a:pt x="46" y="96"/>
                  <a:pt x="46" y="96"/>
                </a:cubicBezTo>
                <a:cubicBezTo>
                  <a:pt x="45" y="96"/>
                  <a:pt x="45" y="96"/>
                  <a:pt x="45" y="96"/>
                </a:cubicBezTo>
                <a:cubicBezTo>
                  <a:pt x="45" y="96"/>
                  <a:pt x="45" y="96"/>
                  <a:pt x="45" y="96"/>
                </a:cubicBezTo>
                <a:cubicBezTo>
                  <a:pt x="44" y="96"/>
                  <a:pt x="44" y="96"/>
                  <a:pt x="44" y="96"/>
                </a:cubicBezTo>
                <a:cubicBezTo>
                  <a:pt x="44" y="96"/>
                  <a:pt x="44" y="96"/>
                  <a:pt x="44" y="96"/>
                </a:cubicBezTo>
                <a:cubicBezTo>
                  <a:pt x="44" y="96"/>
                  <a:pt x="44" y="96"/>
                  <a:pt x="44" y="96"/>
                </a:cubicBezTo>
                <a:cubicBezTo>
                  <a:pt x="43" y="97"/>
                  <a:pt x="43" y="97"/>
                  <a:pt x="43" y="97"/>
                </a:cubicBezTo>
                <a:cubicBezTo>
                  <a:pt x="37" y="104"/>
                  <a:pt x="32" y="112"/>
                  <a:pt x="27" y="120"/>
                </a:cubicBezTo>
                <a:cubicBezTo>
                  <a:pt x="26" y="121"/>
                  <a:pt x="26" y="122"/>
                  <a:pt x="27" y="122"/>
                </a:cubicBezTo>
                <a:cubicBezTo>
                  <a:pt x="27" y="122"/>
                  <a:pt x="27" y="122"/>
                  <a:pt x="27" y="122"/>
                </a:cubicBezTo>
                <a:cubicBezTo>
                  <a:pt x="24" y="130"/>
                  <a:pt x="19" y="140"/>
                  <a:pt x="14" y="150"/>
                </a:cubicBezTo>
                <a:cubicBezTo>
                  <a:pt x="11" y="157"/>
                  <a:pt x="7" y="164"/>
                  <a:pt x="5" y="169"/>
                </a:cubicBezTo>
                <a:cubicBezTo>
                  <a:pt x="5" y="170"/>
                  <a:pt x="4" y="170"/>
                  <a:pt x="4" y="171"/>
                </a:cubicBezTo>
                <a:cubicBezTo>
                  <a:pt x="4" y="171"/>
                  <a:pt x="4" y="171"/>
                  <a:pt x="4" y="171"/>
                </a:cubicBezTo>
                <a:cubicBezTo>
                  <a:pt x="3" y="172"/>
                  <a:pt x="3" y="172"/>
                  <a:pt x="3" y="172"/>
                </a:cubicBezTo>
                <a:cubicBezTo>
                  <a:pt x="3" y="172"/>
                  <a:pt x="3" y="173"/>
                  <a:pt x="3" y="173"/>
                </a:cubicBezTo>
                <a:cubicBezTo>
                  <a:pt x="2" y="174"/>
                  <a:pt x="2" y="176"/>
                  <a:pt x="1" y="177"/>
                </a:cubicBezTo>
                <a:cubicBezTo>
                  <a:pt x="1" y="177"/>
                  <a:pt x="1" y="177"/>
                  <a:pt x="1" y="178"/>
                </a:cubicBezTo>
                <a:cubicBezTo>
                  <a:pt x="1" y="178"/>
                  <a:pt x="1" y="178"/>
                  <a:pt x="1" y="178"/>
                </a:cubicBezTo>
                <a:cubicBezTo>
                  <a:pt x="1" y="179"/>
                  <a:pt x="1" y="179"/>
                  <a:pt x="1" y="179"/>
                </a:cubicBezTo>
                <a:cubicBezTo>
                  <a:pt x="1" y="179"/>
                  <a:pt x="0" y="179"/>
                  <a:pt x="0" y="179"/>
                </a:cubicBezTo>
                <a:cubicBezTo>
                  <a:pt x="1" y="180"/>
                  <a:pt x="1" y="180"/>
                  <a:pt x="1" y="180"/>
                </a:cubicBezTo>
                <a:cubicBezTo>
                  <a:pt x="1" y="180"/>
                  <a:pt x="1" y="181"/>
                  <a:pt x="1" y="181"/>
                </a:cubicBezTo>
                <a:cubicBezTo>
                  <a:pt x="1" y="182"/>
                  <a:pt x="2" y="182"/>
                  <a:pt x="2" y="182"/>
                </a:cubicBezTo>
                <a:cubicBezTo>
                  <a:pt x="3" y="183"/>
                  <a:pt x="3" y="183"/>
                  <a:pt x="4" y="183"/>
                </a:cubicBezTo>
                <a:cubicBezTo>
                  <a:pt x="9" y="184"/>
                  <a:pt x="15" y="185"/>
                  <a:pt x="21" y="185"/>
                </a:cubicBezTo>
                <a:cubicBezTo>
                  <a:pt x="22" y="185"/>
                  <a:pt x="23" y="185"/>
                  <a:pt x="23" y="185"/>
                </a:cubicBezTo>
                <a:cubicBezTo>
                  <a:pt x="24" y="185"/>
                  <a:pt x="24" y="185"/>
                  <a:pt x="24" y="185"/>
                </a:cubicBezTo>
                <a:cubicBezTo>
                  <a:pt x="27" y="186"/>
                  <a:pt x="30" y="186"/>
                  <a:pt x="33" y="186"/>
                </a:cubicBezTo>
                <a:cubicBezTo>
                  <a:pt x="33" y="186"/>
                  <a:pt x="34" y="186"/>
                  <a:pt x="35" y="186"/>
                </a:cubicBezTo>
                <a:cubicBezTo>
                  <a:pt x="35" y="186"/>
                  <a:pt x="35" y="186"/>
                  <a:pt x="35" y="186"/>
                </a:cubicBezTo>
                <a:cubicBezTo>
                  <a:pt x="35" y="186"/>
                  <a:pt x="36" y="186"/>
                  <a:pt x="36" y="186"/>
                </a:cubicBezTo>
                <a:cubicBezTo>
                  <a:pt x="36" y="186"/>
                  <a:pt x="37" y="186"/>
                  <a:pt x="37" y="186"/>
                </a:cubicBezTo>
                <a:cubicBezTo>
                  <a:pt x="37" y="186"/>
                  <a:pt x="37" y="186"/>
                  <a:pt x="37" y="186"/>
                </a:cubicBezTo>
                <a:cubicBezTo>
                  <a:pt x="58" y="185"/>
                  <a:pt x="84" y="183"/>
                  <a:pt x="100" y="177"/>
                </a:cubicBezTo>
                <a:cubicBezTo>
                  <a:pt x="101" y="177"/>
                  <a:pt x="101" y="177"/>
                  <a:pt x="101" y="177"/>
                </a:cubicBezTo>
                <a:cubicBezTo>
                  <a:pt x="107" y="169"/>
                  <a:pt x="113" y="160"/>
                  <a:pt x="119" y="152"/>
                </a:cubicBezTo>
                <a:cubicBezTo>
                  <a:pt x="119" y="151"/>
                  <a:pt x="119" y="150"/>
                  <a:pt x="118" y="149"/>
                </a:cubicBezTo>
                <a:cubicBezTo>
                  <a:pt x="118" y="149"/>
                  <a:pt x="117" y="149"/>
                  <a:pt x="117" y="149"/>
                </a:cubicBezTo>
                <a:cubicBezTo>
                  <a:pt x="117" y="149"/>
                  <a:pt x="117" y="149"/>
                  <a:pt x="117" y="149"/>
                </a:cubicBezTo>
                <a:cubicBezTo>
                  <a:pt x="112" y="146"/>
                  <a:pt x="107" y="143"/>
                  <a:pt x="103" y="141"/>
                </a:cubicBezTo>
                <a:cubicBezTo>
                  <a:pt x="134" y="113"/>
                  <a:pt x="143" y="80"/>
                  <a:pt x="143" y="53"/>
                </a:cubicBezTo>
                <a:cubicBezTo>
                  <a:pt x="143" y="30"/>
                  <a:pt x="137" y="11"/>
                  <a:pt x="134" y="5"/>
                </a:cubicBezTo>
                <a:cubicBezTo>
                  <a:pt x="134" y="4"/>
                  <a:pt x="133" y="4"/>
                  <a:pt x="132" y="4"/>
                </a:cubicBezTo>
                <a:cubicBezTo>
                  <a:pt x="130" y="3"/>
                  <a:pt x="125" y="3"/>
                  <a:pt x="120" y="3"/>
                </a:cubicBezTo>
                <a:cubicBezTo>
                  <a:pt x="118" y="2"/>
                  <a:pt x="116" y="2"/>
                  <a:pt x="114" y="2"/>
                </a:cubicBezTo>
                <a:cubicBezTo>
                  <a:pt x="112" y="1"/>
                  <a:pt x="111" y="1"/>
                  <a:pt x="111" y="0"/>
                </a:cubicBezTo>
                <a:cubicBezTo>
                  <a:pt x="111" y="0"/>
                  <a:pt x="111" y="0"/>
                  <a:pt x="111" y="0"/>
                </a:cubicBezTo>
                <a:cubicBezTo>
                  <a:pt x="110" y="0"/>
                  <a:pt x="110" y="0"/>
                  <a:pt x="110" y="0"/>
                </a:cubicBezTo>
                <a:cubicBezTo>
                  <a:pt x="110" y="0"/>
                  <a:pt x="110" y="0"/>
                  <a:pt x="11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2" name="Freeform 768"/>
          <p:cNvSpPr>
            <a:spLocks noEditPoints="1"/>
          </p:cNvSpPr>
          <p:nvPr/>
        </p:nvSpPr>
        <p:spPr bwMode="auto">
          <a:xfrm>
            <a:off x="1976879" y="3296371"/>
            <a:ext cx="157793" cy="153097"/>
          </a:xfrm>
          <a:custGeom>
            <a:avLst/>
            <a:gdLst>
              <a:gd name="T0" fmla="*/ 80 w 142"/>
              <a:gd name="T1" fmla="*/ 133 h 138"/>
              <a:gd name="T2" fmla="*/ 80 w 142"/>
              <a:gd name="T3" fmla="*/ 133 h 138"/>
              <a:gd name="T4" fmla="*/ 78 w 142"/>
              <a:gd name="T5" fmla="*/ 133 h 138"/>
              <a:gd name="T6" fmla="*/ 83 w 142"/>
              <a:gd name="T7" fmla="*/ 95 h 138"/>
              <a:gd name="T8" fmla="*/ 77 w 142"/>
              <a:gd name="T9" fmla="*/ 92 h 138"/>
              <a:gd name="T10" fmla="*/ 53 w 142"/>
              <a:gd name="T11" fmla="*/ 74 h 138"/>
              <a:gd name="T12" fmla="*/ 65 w 142"/>
              <a:gd name="T13" fmla="*/ 91 h 138"/>
              <a:gd name="T14" fmla="*/ 52 w 142"/>
              <a:gd name="T15" fmla="*/ 83 h 138"/>
              <a:gd name="T16" fmla="*/ 49 w 142"/>
              <a:gd name="T17" fmla="*/ 74 h 138"/>
              <a:gd name="T18" fmla="*/ 137 w 142"/>
              <a:gd name="T19" fmla="*/ 82 h 138"/>
              <a:gd name="T20" fmla="*/ 124 w 142"/>
              <a:gd name="T21" fmla="*/ 83 h 138"/>
              <a:gd name="T22" fmla="*/ 132 w 142"/>
              <a:gd name="T23" fmla="*/ 56 h 138"/>
              <a:gd name="T24" fmla="*/ 125 w 142"/>
              <a:gd name="T25" fmla="*/ 83 h 138"/>
              <a:gd name="T26" fmla="*/ 124 w 142"/>
              <a:gd name="T27" fmla="*/ 59 h 138"/>
              <a:gd name="T28" fmla="*/ 120 w 142"/>
              <a:gd name="T29" fmla="*/ 76 h 138"/>
              <a:gd name="T30" fmla="*/ 84 w 142"/>
              <a:gd name="T31" fmla="*/ 49 h 138"/>
              <a:gd name="T32" fmla="*/ 56 w 142"/>
              <a:gd name="T33" fmla="*/ 35 h 138"/>
              <a:gd name="T34" fmla="*/ 126 w 142"/>
              <a:gd name="T35" fmla="*/ 33 h 138"/>
              <a:gd name="T36" fmla="*/ 29 w 142"/>
              <a:gd name="T37" fmla="*/ 64 h 138"/>
              <a:gd name="T38" fmla="*/ 75 w 142"/>
              <a:gd name="T39" fmla="*/ 31 h 138"/>
              <a:gd name="T40" fmla="*/ 111 w 142"/>
              <a:gd name="T41" fmla="*/ 30 h 138"/>
              <a:gd name="T42" fmla="*/ 50 w 142"/>
              <a:gd name="T43" fmla="*/ 66 h 138"/>
              <a:gd name="T44" fmla="*/ 54 w 142"/>
              <a:gd name="T45" fmla="*/ 65 h 138"/>
              <a:gd name="T46" fmla="*/ 25 w 142"/>
              <a:gd name="T47" fmla="*/ 47 h 138"/>
              <a:gd name="T48" fmla="*/ 121 w 142"/>
              <a:gd name="T49" fmla="*/ 40 h 138"/>
              <a:gd name="T50" fmla="*/ 55 w 142"/>
              <a:gd name="T51" fmla="*/ 22 h 138"/>
              <a:gd name="T52" fmla="*/ 28 w 142"/>
              <a:gd name="T53" fmla="*/ 61 h 138"/>
              <a:gd name="T54" fmla="*/ 115 w 142"/>
              <a:gd name="T55" fmla="*/ 19 h 138"/>
              <a:gd name="T56" fmla="*/ 65 w 142"/>
              <a:gd name="T57" fmla="*/ 12 h 138"/>
              <a:gd name="T58" fmla="*/ 84 w 142"/>
              <a:gd name="T59" fmla="*/ 16 h 138"/>
              <a:gd name="T60" fmla="*/ 97 w 142"/>
              <a:gd name="T61" fmla="*/ 24 h 138"/>
              <a:gd name="T62" fmla="*/ 110 w 142"/>
              <a:gd name="T63" fmla="*/ 19 h 138"/>
              <a:gd name="T64" fmla="*/ 111 w 142"/>
              <a:gd name="T65" fmla="*/ 31 h 138"/>
              <a:gd name="T66" fmla="*/ 124 w 142"/>
              <a:gd name="T67" fmla="*/ 46 h 138"/>
              <a:gd name="T68" fmla="*/ 134 w 142"/>
              <a:gd name="T69" fmla="*/ 52 h 138"/>
              <a:gd name="T70" fmla="*/ 127 w 142"/>
              <a:gd name="T71" fmla="*/ 52 h 138"/>
              <a:gd name="T72" fmla="*/ 119 w 142"/>
              <a:gd name="T73" fmla="*/ 86 h 138"/>
              <a:gd name="T74" fmla="*/ 129 w 142"/>
              <a:gd name="T75" fmla="*/ 86 h 138"/>
              <a:gd name="T76" fmla="*/ 128 w 142"/>
              <a:gd name="T77" fmla="*/ 104 h 138"/>
              <a:gd name="T78" fmla="*/ 100 w 142"/>
              <a:gd name="T79" fmla="*/ 98 h 138"/>
              <a:gd name="T80" fmla="*/ 63 w 142"/>
              <a:gd name="T81" fmla="*/ 83 h 138"/>
              <a:gd name="T82" fmla="*/ 75 w 142"/>
              <a:gd name="T83" fmla="*/ 52 h 138"/>
              <a:gd name="T84" fmla="*/ 92 w 142"/>
              <a:gd name="T85" fmla="*/ 41 h 138"/>
              <a:gd name="T86" fmla="*/ 71 w 142"/>
              <a:gd name="T87" fmla="*/ 25 h 138"/>
              <a:gd name="T88" fmla="*/ 57 w 142"/>
              <a:gd name="T89" fmla="*/ 17 h 138"/>
              <a:gd name="T90" fmla="*/ 21 w 142"/>
              <a:gd name="T91" fmla="*/ 48 h 138"/>
              <a:gd name="T92" fmla="*/ 25 w 142"/>
              <a:gd name="T93" fmla="*/ 70 h 138"/>
              <a:gd name="T94" fmla="*/ 51 w 142"/>
              <a:gd name="T95" fmla="*/ 88 h 138"/>
              <a:gd name="T96" fmla="*/ 55 w 142"/>
              <a:gd name="T97" fmla="*/ 114 h 138"/>
              <a:gd name="T98" fmla="*/ 61 w 142"/>
              <a:gd name="T99" fmla="*/ 119 h 138"/>
              <a:gd name="T100" fmla="*/ 60 w 142"/>
              <a:gd name="T101" fmla="*/ 132 h 138"/>
              <a:gd name="T102" fmla="*/ 97 w 142"/>
              <a:gd name="T103" fmla="*/ 18 h 138"/>
              <a:gd name="T104" fmla="*/ 38 w 142"/>
              <a:gd name="T105" fmla="*/ 15 h 138"/>
              <a:gd name="T106" fmla="*/ 38 w 142"/>
              <a:gd name="T107" fmla="*/ 15 h 138"/>
              <a:gd name="T108" fmla="*/ 91 w 142"/>
              <a:gd name="T109" fmla="*/ 15 h 138"/>
              <a:gd name="T110" fmla="*/ 75 w 142"/>
              <a:gd name="T111" fmla="*/ 8 h 138"/>
              <a:gd name="T112" fmla="*/ 62 w 142"/>
              <a:gd name="T113" fmla="*/ 6 h 138"/>
              <a:gd name="T114" fmla="*/ 71 w 142"/>
              <a:gd name="T115" fmla="*/ 0 h 138"/>
              <a:gd name="T116" fmla="*/ 23 w 142"/>
              <a:gd name="T117" fmla="*/ 18 h 138"/>
              <a:gd name="T118" fmla="*/ 141 w 142"/>
              <a:gd name="T119" fmla="*/ 82 h 138"/>
              <a:gd name="T120" fmla="*/ 117 w 142"/>
              <a:gd name="T121" fmla="*/ 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2" h="138">
                <a:moveTo>
                  <a:pt x="90" y="131"/>
                </a:moveTo>
                <a:cubicBezTo>
                  <a:pt x="90" y="131"/>
                  <a:pt x="90" y="131"/>
                  <a:pt x="90" y="131"/>
                </a:cubicBezTo>
                <a:cubicBezTo>
                  <a:pt x="94" y="121"/>
                  <a:pt x="99" y="112"/>
                  <a:pt x="103" y="103"/>
                </a:cubicBezTo>
                <a:cubicBezTo>
                  <a:pt x="114" y="112"/>
                  <a:pt x="97" y="126"/>
                  <a:pt x="91" y="131"/>
                </a:cubicBezTo>
                <a:cubicBezTo>
                  <a:pt x="90" y="131"/>
                  <a:pt x="90" y="131"/>
                  <a:pt x="90" y="131"/>
                </a:cubicBezTo>
                <a:cubicBezTo>
                  <a:pt x="90" y="131"/>
                  <a:pt x="90" y="131"/>
                  <a:pt x="90" y="131"/>
                </a:cubicBezTo>
                <a:moveTo>
                  <a:pt x="80" y="133"/>
                </a:moveTo>
                <a:cubicBezTo>
                  <a:pt x="84" y="123"/>
                  <a:pt x="89" y="112"/>
                  <a:pt x="93" y="102"/>
                </a:cubicBezTo>
                <a:cubicBezTo>
                  <a:pt x="95" y="102"/>
                  <a:pt x="98" y="103"/>
                  <a:pt x="100" y="103"/>
                </a:cubicBezTo>
                <a:cubicBezTo>
                  <a:pt x="100" y="103"/>
                  <a:pt x="100" y="103"/>
                  <a:pt x="100" y="103"/>
                </a:cubicBezTo>
                <a:cubicBezTo>
                  <a:pt x="96" y="112"/>
                  <a:pt x="92" y="121"/>
                  <a:pt x="88" y="130"/>
                </a:cubicBezTo>
                <a:cubicBezTo>
                  <a:pt x="88" y="130"/>
                  <a:pt x="88" y="130"/>
                  <a:pt x="88" y="130"/>
                </a:cubicBezTo>
                <a:cubicBezTo>
                  <a:pt x="88" y="131"/>
                  <a:pt x="87" y="131"/>
                  <a:pt x="87" y="132"/>
                </a:cubicBezTo>
                <a:cubicBezTo>
                  <a:pt x="85" y="132"/>
                  <a:pt x="83" y="133"/>
                  <a:pt x="80" y="133"/>
                </a:cubicBezTo>
                <a:moveTo>
                  <a:pt x="71" y="133"/>
                </a:moveTo>
                <a:cubicBezTo>
                  <a:pt x="70" y="133"/>
                  <a:pt x="69" y="133"/>
                  <a:pt x="68" y="133"/>
                </a:cubicBezTo>
                <a:cubicBezTo>
                  <a:pt x="74" y="121"/>
                  <a:pt x="79" y="109"/>
                  <a:pt x="85" y="97"/>
                </a:cubicBezTo>
                <a:cubicBezTo>
                  <a:pt x="86" y="99"/>
                  <a:pt x="87" y="100"/>
                  <a:pt x="85" y="101"/>
                </a:cubicBezTo>
                <a:cubicBezTo>
                  <a:pt x="85" y="101"/>
                  <a:pt x="86" y="101"/>
                  <a:pt x="87" y="101"/>
                </a:cubicBezTo>
                <a:cubicBezTo>
                  <a:pt x="88" y="101"/>
                  <a:pt x="89" y="101"/>
                  <a:pt x="91" y="102"/>
                </a:cubicBezTo>
                <a:cubicBezTo>
                  <a:pt x="86" y="112"/>
                  <a:pt x="82" y="123"/>
                  <a:pt x="78" y="133"/>
                </a:cubicBezTo>
                <a:cubicBezTo>
                  <a:pt x="76" y="133"/>
                  <a:pt x="73" y="133"/>
                  <a:pt x="71" y="133"/>
                </a:cubicBezTo>
                <a:moveTo>
                  <a:pt x="66" y="133"/>
                </a:moveTo>
                <a:cubicBezTo>
                  <a:pt x="65" y="133"/>
                  <a:pt x="65" y="133"/>
                  <a:pt x="64" y="133"/>
                </a:cubicBezTo>
                <a:cubicBezTo>
                  <a:pt x="66" y="126"/>
                  <a:pt x="69" y="120"/>
                  <a:pt x="65" y="116"/>
                </a:cubicBezTo>
                <a:cubicBezTo>
                  <a:pt x="68" y="110"/>
                  <a:pt x="71" y="104"/>
                  <a:pt x="75" y="98"/>
                </a:cubicBezTo>
                <a:cubicBezTo>
                  <a:pt x="76" y="96"/>
                  <a:pt x="78" y="94"/>
                  <a:pt x="79" y="93"/>
                </a:cubicBezTo>
                <a:cubicBezTo>
                  <a:pt x="81" y="94"/>
                  <a:pt x="82" y="95"/>
                  <a:pt x="83" y="95"/>
                </a:cubicBezTo>
                <a:cubicBezTo>
                  <a:pt x="77" y="108"/>
                  <a:pt x="72" y="121"/>
                  <a:pt x="66" y="133"/>
                </a:cubicBezTo>
                <a:moveTo>
                  <a:pt x="63" y="115"/>
                </a:moveTo>
                <a:cubicBezTo>
                  <a:pt x="61" y="114"/>
                  <a:pt x="60" y="112"/>
                  <a:pt x="59" y="111"/>
                </a:cubicBezTo>
                <a:cubicBezTo>
                  <a:pt x="62" y="104"/>
                  <a:pt x="65" y="97"/>
                  <a:pt x="68" y="90"/>
                </a:cubicBezTo>
                <a:cubicBezTo>
                  <a:pt x="68" y="90"/>
                  <a:pt x="68" y="90"/>
                  <a:pt x="68" y="90"/>
                </a:cubicBezTo>
                <a:cubicBezTo>
                  <a:pt x="68" y="90"/>
                  <a:pt x="68" y="90"/>
                  <a:pt x="68" y="90"/>
                </a:cubicBezTo>
                <a:cubicBezTo>
                  <a:pt x="71" y="90"/>
                  <a:pt x="74" y="91"/>
                  <a:pt x="77" y="92"/>
                </a:cubicBezTo>
                <a:cubicBezTo>
                  <a:pt x="75" y="93"/>
                  <a:pt x="74" y="95"/>
                  <a:pt x="73" y="97"/>
                </a:cubicBezTo>
                <a:cubicBezTo>
                  <a:pt x="69" y="103"/>
                  <a:pt x="66" y="109"/>
                  <a:pt x="63" y="115"/>
                </a:cubicBezTo>
                <a:moveTo>
                  <a:pt x="50" y="75"/>
                </a:moveTo>
                <a:cubicBezTo>
                  <a:pt x="51" y="75"/>
                  <a:pt x="51" y="74"/>
                  <a:pt x="52" y="74"/>
                </a:cubicBezTo>
                <a:cubicBezTo>
                  <a:pt x="52" y="74"/>
                  <a:pt x="52" y="74"/>
                  <a:pt x="53" y="74"/>
                </a:cubicBezTo>
                <a:cubicBezTo>
                  <a:pt x="53" y="74"/>
                  <a:pt x="53" y="74"/>
                  <a:pt x="53" y="74"/>
                </a:cubicBezTo>
                <a:cubicBezTo>
                  <a:pt x="53" y="74"/>
                  <a:pt x="53" y="74"/>
                  <a:pt x="53" y="74"/>
                </a:cubicBezTo>
                <a:cubicBezTo>
                  <a:pt x="53" y="74"/>
                  <a:pt x="53" y="74"/>
                  <a:pt x="53" y="74"/>
                </a:cubicBezTo>
                <a:cubicBezTo>
                  <a:pt x="56" y="76"/>
                  <a:pt x="57" y="80"/>
                  <a:pt x="56" y="82"/>
                </a:cubicBezTo>
                <a:cubicBezTo>
                  <a:pt x="56" y="82"/>
                  <a:pt x="60" y="85"/>
                  <a:pt x="60" y="87"/>
                </a:cubicBezTo>
                <a:cubicBezTo>
                  <a:pt x="61" y="87"/>
                  <a:pt x="62" y="87"/>
                  <a:pt x="63" y="87"/>
                </a:cubicBezTo>
                <a:cubicBezTo>
                  <a:pt x="63" y="88"/>
                  <a:pt x="63" y="89"/>
                  <a:pt x="63" y="90"/>
                </a:cubicBezTo>
                <a:cubicBezTo>
                  <a:pt x="63" y="90"/>
                  <a:pt x="64" y="91"/>
                  <a:pt x="64" y="91"/>
                </a:cubicBezTo>
                <a:cubicBezTo>
                  <a:pt x="65" y="91"/>
                  <a:pt x="65" y="91"/>
                  <a:pt x="65" y="91"/>
                </a:cubicBezTo>
                <a:cubicBezTo>
                  <a:pt x="62" y="97"/>
                  <a:pt x="60" y="102"/>
                  <a:pt x="58" y="108"/>
                </a:cubicBezTo>
                <a:cubicBezTo>
                  <a:pt x="57" y="105"/>
                  <a:pt x="57" y="102"/>
                  <a:pt x="58" y="99"/>
                </a:cubicBezTo>
                <a:cubicBezTo>
                  <a:pt x="58" y="96"/>
                  <a:pt x="58" y="93"/>
                  <a:pt x="61" y="91"/>
                </a:cubicBezTo>
                <a:cubicBezTo>
                  <a:pt x="60" y="91"/>
                  <a:pt x="59" y="90"/>
                  <a:pt x="58" y="89"/>
                </a:cubicBezTo>
                <a:cubicBezTo>
                  <a:pt x="58" y="89"/>
                  <a:pt x="57" y="89"/>
                  <a:pt x="57" y="89"/>
                </a:cubicBezTo>
                <a:cubicBezTo>
                  <a:pt x="56" y="88"/>
                  <a:pt x="57" y="87"/>
                  <a:pt x="57" y="87"/>
                </a:cubicBezTo>
                <a:cubicBezTo>
                  <a:pt x="55" y="87"/>
                  <a:pt x="54" y="84"/>
                  <a:pt x="52" y="83"/>
                </a:cubicBezTo>
                <a:cubicBezTo>
                  <a:pt x="53" y="81"/>
                  <a:pt x="54" y="80"/>
                  <a:pt x="55" y="78"/>
                </a:cubicBezTo>
                <a:cubicBezTo>
                  <a:pt x="55" y="77"/>
                  <a:pt x="55" y="77"/>
                  <a:pt x="54" y="76"/>
                </a:cubicBezTo>
                <a:cubicBezTo>
                  <a:pt x="54" y="76"/>
                  <a:pt x="54" y="76"/>
                  <a:pt x="54" y="76"/>
                </a:cubicBezTo>
                <a:cubicBezTo>
                  <a:pt x="53" y="76"/>
                  <a:pt x="53" y="77"/>
                  <a:pt x="53" y="77"/>
                </a:cubicBezTo>
                <a:cubicBezTo>
                  <a:pt x="52" y="79"/>
                  <a:pt x="51" y="81"/>
                  <a:pt x="50" y="82"/>
                </a:cubicBezTo>
                <a:cubicBezTo>
                  <a:pt x="49" y="82"/>
                  <a:pt x="48" y="81"/>
                  <a:pt x="46" y="81"/>
                </a:cubicBezTo>
                <a:cubicBezTo>
                  <a:pt x="48" y="79"/>
                  <a:pt x="48" y="77"/>
                  <a:pt x="49" y="74"/>
                </a:cubicBezTo>
                <a:cubicBezTo>
                  <a:pt x="50" y="75"/>
                  <a:pt x="50" y="75"/>
                  <a:pt x="50" y="75"/>
                </a:cubicBezTo>
                <a:moveTo>
                  <a:pt x="128" y="82"/>
                </a:moveTo>
                <a:cubicBezTo>
                  <a:pt x="128" y="82"/>
                  <a:pt x="128" y="82"/>
                  <a:pt x="128" y="82"/>
                </a:cubicBezTo>
                <a:cubicBezTo>
                  <a:pt x="128" y="82"/>
                  <a:pt x="128" y="82"/>
                  <a:pt x="128" y="82"/>
                </a:cubicBezTo>
                <a:cubicBezTo>
                  <a:pt x="130" y="75"/>
                  <a:pt x="133" y="68"/>
                  <a:pt x="136" y="62"/>
                </a:cubicBezTo>
                <a:cubicBezTo>
                  <a:pt x="137" y="64"/>
                  <a:pt x="138" y="67"/>
                  <a:pt x="138" y="70"/>
                </a:cubicBezTo>
                <a:cubicBezTo>
                  <a:pt x="138" y="74"/>
                  <a:pt x="137" y="78"/>
                  <a:pt x="137" y="82"/>
                </a:cubicBezTo>
                <a:cubicBezTo>
                  <a:pt x="136" y="83"/>
                  <a:pt x="136" y="85"/>
                  <a:pt x="136" y="86"/>
                </a:cubicBezTo>
                <a:cubicBezTo>
                  <a:pt x="135" y="86"/>
                  <a:pt x="135" y="86"/>
                  <a:pt x="135" y="86"/>
                </a:cubicBezTo>
                <a:cubicBezTo>
                  <a:pt x="135" y="85"/>
                  <a:pt x="134" y="83"/>
                  <a:pt x="133" y="83"/>
                </a:cubicBezTo>
                <a:cubicBezTo>
                  <a:pt x="132" y="82"/>
                  <a:pt x="131" y="82"/>
                  <a:pt x="129" y="82"/>
                </a:cubicBezTo>
                <a:cubicBezTo>
                  <a:pt x="129" y="82"/>
                  <a:pt x="129" y="82"/>
                  <a:pt x="129" y="82"/>
                </a:cubicBezTo>
                <a:cubicBezTo>
                  <a:pt x="129" y="82"/>
                  <a:pt x="128" y="82"/>
                  <a:pt x="128" y="82"/>
                </a:cubicBezTo>
                <a:moveTo>
                  <a:pt x="124" y="83"/>
                </a:moveTo>
                <a:cubicBezTo>
                  <a:pt x="123" y="83"/>
                  <a:pt x="122" y="83"/>
                  <a:pt x="122" y="83"/>
                </a:cubicBezTo>
                <a:cubicBezTo>
                  <a:pt x="122" y="82"/>
                  <a:pt x="121" y="82"/>
                  <a:pt x="121" y="81"/>
                </a:cubicBezTo>
                <a:cubicBezTo>
                  <a:pt x="121" y="81"/>
                  <a:pt x="121" y="81"/>
                  <a:pt x="121" y="81"/>
                </a:cubicBezTo>
                <a:cubicBezTo>
                  <a:pt x="121" y="80"/>
                  <a:pt x="121" y="80"/>
                  <a:pt x="121" y="80"/>
                </a:cubicBezTo>
                <a:cubicBezTo>
                  <a:pt x="123" y="72"/>
                  <a:pt x="126" y="65"/>
                  <a:pt x="130" y="57"/>
                </a:cubicBezTo>
                <a:cubicBezTo>
                  <a:pt x="130" y="57"/>
                  <a:pt x="130" y="57"/>
                  <a:pt x="130" y="57"/>
                </a:cubicBezTo>
                <a:cubicBezTo>
                  <a:pt x="131" y="57"/>
                  <a:pt x="132" y="57"/>
                  <a:pt x="132" y="56"/>
                </a:cubicBezTo>
                <a:cubicBezTo>
                  <a:pt x="133" y="56"/>
                  <a:pt x="133" y="56"/>
                  <a:pt x="134" y="56"/>
                </a:cubicBezTo>
                <a:cubicBezTo>
                  <a:pt x="134" y="57"/>
                  <a:pt x="134" y="57"/>
                  <a:pt x="134" y="57"/>
                </a:cubicBezTo>
                <a:cubicBezTo>
                  <a:pt x="134" y="58"/>
                  <a:pt x="134" y="58"/>
                  <a:pt x="134" y="58"/>
                </a:cubicBezTo>
                <a:cubicBezTo>
                  <a:pt x="134" y="59"/>
                  <a:pt x="134" y="59"/>
                  <a:pt x="134" y="60"/>
                </a:cubicBezTo>
                <a:cubicBezTo>
                  <a:pt x="131" y="67"/>
                  <a:pt x="128" y="74"/>
                  <a:pt x="125" y="81"/>
                </a:cubicBezTo>
                <a:cubicBezTo>
                  <a:pt x="125" y="81"/>
                  <a:pt x="125" y="82"/>
                  <a:pt x="125" y="82"/>
                </a:cubicBezTo>
                <a:cubicBezTo>
                  <a:pt x="125" y="83"/>
                  <a:pt x="125" y="83"/>
                  <a:pt x="125" y="83"/>
                </a:cubicBezTo>
                <a:cubicBezTo>
                  <a:pt x="125" y="83"/>
                  <a:pt x="125" y="83"/>
                  <a:pt x="124" y="83"/>
                </a:cubicBezTo>
                <a:cubicBezTo>
                  <a:pt x="124" y="83"/>
                  <a:pt x="124" y="83"/>
                  <a:pt x="124" y="83"/>
                </a:cubicBezTo>
                <a:moveTo>
                  <a:pt x="120" y="76"/>
                </a:moveTo>
                <a:cubicBezTo>
                  <a:pt x="120" y="76"/>
                  <a:pt x="120" y="75"/>
                  <a:pt x="120" y="74"/>
                </a:cubicBezTo>
                <a:cubicBezTo>
                  <a:pt x="120" y="72"/>
                  <a:pt x="120" y="70"/>
                  <a:pt x="120" y="68"/>
                </a:cubicBezTo>
                <a:cubicBezTo>
                  <a:pt x="120" y="66"/>
                  <a:pt x="121" y="65"/>
                  <a:pt x="121" y="64"/>
                </a:cubicBezTo>
                <a:cubicBezTo>
                  <a:pt x="122" y="63"/>
                  <a:pt x="123" y="61"/>
                  <a:pt x="124" y="59"/>
                </a:cubicBezTo>
                <a:cubicBezTo>
                  <a:pt x="125" y="58"/>
                  <a:pt x="125" y="57"/>
                  <a:pt x="126" y="57"/>
                </a:cubicBezTo>
                <a:cubicBezTo>
                  <a:pt x="126" y="56"/>
                  <a:pt x="127" y="56"/>
                  <a:pt x="127" y="56"/>
                </a:cubicBezTo>
                <a:cubicBezTo>
                  <a:pt x="127" y="56"/>
                  <a:pt x="127" y="56"/>
                  <a:pt x="127" y="56"/>
                </a:cubicBezTo>
                <a:cubicBezTo>
                  <a:pt x="128" y="56"/>
                  <a:pt x="128" y="56"/>
                  <a:pt x="128" y="56"/>
                </a:cubicBezTo>
                <a:cubicBezTo>
                  <a:pt x="128" y="56"/>
                  <a:pt x="128" y="56"/>
                  <a:pt x="128" y="56"/>
                </a:cubicBezTo>
                <a:cubicBezTo>
                  <a:pt x="128" y="56"/>
                  <a:pt x="128" y="56"/>
                  <a:pt x="128" y="56"/>
                </a:cubicBezTo>
                <a:cubicBezTo>
                  <a:pt x="125" y="63"/>
                  <a:pt x="122" y="70"/>
                  <a:pt x="120" y="76"/>
                </a:cubicBezTo>
                <a:moveTo>
                  <a:pt x="75" y="48"/>
                </a:moveTo>
                <a:cubicBezTo>
                  <a:pt x="77" y="44"/>
                  <a:pt x="79" y="40"/>
                  <a:pt x="82" y="37"/>
                </a:cubicBezTo>
                <a:cubicBezTo>
                  <a:pt x="82" y="37"/>
                  <a:pt x="82" y="37"/>
                  <a:pt x="82" y="37"/>
                </a:cubicBezTo>
                <a:cubicBezTo>
                  <a:pt x="82" y="37"/>
                  <a:pt x="82" y="37"/>
                  <a:pt x="82" y="37"/>
                </a:cubicBezTo>
                <a:cubicBezTo>
                  <a:pt x="83" y="37"/>
                  <a:pt x="87" y="39"/>
                  <a:pt x="88" y="39"/>
                </a:cubicBezTo>
                <a:cubicBezTo>
                  <a:pt x="88" y="39"/>
                  <a:pt x="88" y="39"/>
                  <a:pt x="88" y="39"/>
                </a:cubicBezTo>
                <a:cubicBezTo>
                  <a:pt x="87" y="40"/>
                  <a:pt x="82" y="47"/>
                  <a:pt x="84" y="49"/>
                </a:cubicBezTo>
                <a:cubicBezTo>
                  <a:pt x="82" y="48"/>
                  <a:pt x="79" y="48"/>
                  <a:pt x="76" y="48"/>
                </a:cubicBezTo>
                <a:cubicBezTo>
                  <a:pt x="76" y="48"/>
                  <a:pt x="75" y="48"/>
                  <a:pt x="75" y="48"/>
                </a:cubicBezTo>
                <a:moveTo>
                  <a:pt x="44" y="80"/>
                </a:moveTo>
                <a:cubicBezTo>
                  <a:pt x="42" y="79"/>
                  <a:pt x="40" y="78"/>
                  <a:pt x="39" y="77"/>
                </a:cubicBezTo>
                <a:cubicBezTo>
                  <a:pt x="38" y="77"/>
                  <a:pt x="36" y="74"/>
                  <a:pt x="34" y="72"/>
                </a:cubicBezTo>
                <a:cubicBezTo>
                  <a:pt x="41" y="59"/>
                  <a:pt x="48" y="47"/>
                  <a:pt x="56" y="35"/>
                </a:cubicBezTo>
                <a:cubicBezTo>
                  <a:pt x="56" y="35"/>
                  <a:pt x="56" y="35"/>
                  <a:pt x="56" y="35"/>
                </a:cubicBezTo>
                <a:cubicBezTo>
                  <a:pt x="57" y="36"/>
                  <a:pt x="59" y="37"/>
                  <a:pt x="61" y="38"/>
                </a:cubicBezTo>
                <a:cubicBezTo>
                  <a:pt x="56" y="47"/>
                  <a:pt x="51" y="56"/>
                  <a:pt x="46" y="65"/>
                </a:cubicBezTo>
                <a:cubicBezTo>
                  <a:pt x="46" y="66"/>
                  <a:pt x="46" y="66"/>
                  <a:pt x="45" y="66"/>
                </a:cubicBezTo>
                <a:cubicBezTo>
                  <a:pt x="43" y="68"/>
                  <a:pt x="46" y="71"/>
                  <a:pt x="47" y="72"/>
                </a:cubicBezTo>
                <a:cubicBezTo>
                  <a:pt x="47" y="75"/>
                  <a:pt x="46" y="78"/>
                  <a:pt x="44" y="80"/>
                </a:cubicBezTo>
                <a:moveTo>
                  <a:pt x="124" y="37"/>
                </a:moveTo>
                <a:cubicBezTo>
                  <a:pt x="125" y="36"/>
                  <a:pt x="125" y="34"/>
                  <a:pt x="126" y="33"/>
                </a:cubicBezTo>
                <a:cubicBezTo>
                  <a:pt x="127" y="34"/>
                  <a:pt x="128" y="36"/>
                  <a:pt x="128" y="38"/>
                </a:cubicBezTo>
                <a:cubicBezTo>
                  <a:pt x="128" y="37"/>
                  <a:pt x="127" y="37"/>
                  <a:pt x="126" y="37"/>
                </a:cubicBezTo>
                <a:cubicBezTo>
                  <a:pt x="126" y="37"/>
                  <a:pt x="126" y="37"/>
                  <a:pt x="126" y="37"/>
                </a:cubicBezTo>
                <a:cubicBezTo>
                  <a:pt x="125" y="37"/>
                  <a:pt x="125" y="37"/>
                  <a:pt x="125" y="37"/>
                </a:cubicBezTo>
                <a:cubicBezTo>
                  <a:pt x="124" y="37"/>
                  <a:pt x="124" y="37"/>
                  <a:pt x="124" y="37"/>
                </a:cubicBezTo>
                <a:moveTo>
                  <a:pt x="33" y="70"/>
                </a:moveTo>
                <a:cubicBezTo>
                  <a:pt x="31" y="68"/>
                  <a:pt x="30" y="66"/>
                  <a:pt x="29" y="64"/>
                </a:cubicBezTo>
                <a:cubicBezTo>
                  <a:pt x="35" y="53"/>
                  <a:pt x="44" y="43"/>
                  <a:pt x="49" y="32"/>
                </a:cubicBezTo>
                <a:cubicBezTo>
                  <a:pt x="50" y="32"/>
                  <a:pt x="50" y="32"/>
                  <a:pt x="50" y="32"/>
                </a:cubicBezTo>
                <a:cubicBezTo>
                  <a:pt x="52" y="34"/>
                  <a:pt x="53" y="33"/>
                  <a:pt x="54" y="34"/>
                </a:cubicBezTo>
                <a:cubicBezTo>
                  <a:pt x="46" y="45"/>
                  <a:pt x="39" y="57"/>
                  <a:pt x="33" y="70"/>
                </a:cubicBezTo>
                <a:moveTo>
                  <a:pt x="59" y="69"/>
                </a:moveTo>
                <a:cubicBezTo>
                  <a:pt x="58" y="69"/>
                  <a:pt x="58" y="68"/>
                  <a:pt x="57" y="67"/>
                </a:cubicBezTo>
                <a:cubicBezTo>
                  <a:pt x="62" y="54"/>
                  <a:pt x="68" y="43"/>
                  <a:pt x="75" y="31"/>
                </a:cubicBezTo>
                <a:cubicBezTo>
                  <a:pt x="75" y="31"/>
                  <a:pt x="75" y="31"/>
                  <a:pt x="75" y="31"/>
                </a:cubicBezTo>
                <a:cubicBezTo>
                  <a:pt x="77" y="32"/>
                  <a:pt x="80" y="31"/>
                  <a:pt x="81" y="34"/>
                </a:cubicBezTo>
                <a:cubicBezTo>
                  <a:pt x="78" y="39"/>
                  <a:pt x="75" y="43"/>
                  <a:pt x="72" y="48"/>
                </a:cubicBezTo>
                <a:cubicBezTo>
                  <a:pt x="71" y="49"/>
                  <a:pt x="71" y="49"/>
                  <a:pt x="71" y="50"/>
                </a:cubicBezTo>
                <a:cubicBezTo>
                  <a:pt x="71" y="51"/>
                  <a:pt x="59" y="69"/>
                  <a:pt x="59" y="69"/>
                </a:cubicBezTo>
                <a:moveTo>
                  <a:pt x="111" y="30"/>
                </a:moveTo>
                <a:cubicBezTo>
                  <a:pt x="111" y="30"/>
                  <a:pt x="111" y="30"/>
                  <a:pt x="111" y="30"/>
                </a:cubicBezTo>
                <a:cubicBezTo>
                  <a:pt x="111" y="30"/>
                  <a:pt x="111" y="30"/>
                  <a:pt x="111" y="30"/>
                </a:cubicBezTo>
                <a:moveTo>
                  <a:pt x="61" y="32"/>
                </a:moveTo>
                <a:cubicBezTo>
                  <a:pt x="60" y="32"/>
                  <a:pt x="59" y="32"/>
                  <a:pt x="59" y="31"/>
                </a:cubicBezTo>
                <a:cubicBezTo>
                  <a:pt x="58" y="31"/>
                  <a:pt x="58" y="31"/>
                  <a:pt x="58" y="31"/>
                </a:cubicBezTo>
                <a:cubicBezTo>
                  <a:pt x="59" y="30"/>
                  <a:pt x="60" y="30"/>
                  <a:pt x="61" y="29"/>
                </a:cubicBezTo>
                <a:cubicBezTo>
                  <a:pt x="61" y="30"/>
                  <a:pt x="61" y="31"/>
                  <a:pt x="61" y="32"/>
                </a:cubicBezTo>
                <a:moveTo>
                  <a:pt x="50" y="66"/>
                </a:moveTo>
                <a:cubicBezTo>
                  <a:pt x="49" y="65"/>
                  <a:pt x="49" y="65"/>
                  <a:pt x="49" y="65"/>
                </a:cubicBezTo>
                <a:cubicBezTo>
                  <a:pt x="54" y="56"/>
                  <a:pt x="59" y="47"/>
                  <a:pt x="64" y="38"/>
                </a:cubicBezTo>
                <a:cubicBezTo>
                  <a:pt x="65" y="38"/>
                  <a:pt x="66" y="37"/>
                  <a:pt x="65" y="34"/>
                </a:cubicBezTo>
                <a:cubicBezTo>
                  <a:pt x="65" y="29"/>
                  <a:pt x="65" y="28"/>
                  <a:pt x="66" y="28"/>
                </a:cubicBezTo>
                <a:cubicBezTo>
                  <a:pt x="67" y="28"/>
                  <a:pt x="69" y="30"/>
                  <a:pt x="72" y="31"/>
                </a:cubicBezTo>
                <a:cubicBezTo>
                  <a:pt x="66" y="42"/>
                  <a:pt x="60" y="53"/>
                  <a:pt x="55" y="65"/>
                </a:cubicBezTo>
                <a:cubicBezTo>
                  <a:pt x="55" y="65"/>
                  <a:pt x="55" y="65"/>
                  <a:pt x="54" y="65"/>
                </a:cubicBezTo>
                <a:cubicBezTo>
                  <a:pt x="54" y="65"/>
                  <a:pt x="53" y="65"/>
                  <a:pt x="51" y="65"/>
                </a:cubicBezTo>
                <a:cubicBezTo>
                  <a:pt x="51" y="65"/>
                  <a:pt x="50" y="66"/>
                  <a:pt x="50" y="66"/>
                </a:cubicBezTo>
                <a:moveTo>
                  <a:pt x="25" y="47"/>
                </a:moveTo>
                <a:cubicBezTo>
                  <a:pt x="25" y="45"/>
                  <a:pt x="24" y="43"/>
                  <a:pt x="24" y="42"/>
                </a:cubicBezTo>
                <a:cubicBezTo>
                  <a:pt x="27" y="37"/>
                  <a:pt x="34" y="27"/>
                  <a:pt x="40" y="27"/>
                </a:cubicBezTo>
                <a:cubicBezTo>
                  <a:pt x="40" y="27"/>
                  <a:pt x="40" y="27"/>
                  <a:pt x="40" y="27"/>
                </a:cubicBezTo>
                <a:cubicBezTo>
                  <a:pt x="35" y="33"/>
                  <a:pt x="30" y="40"/>
                  <a:pt x="25" y="47"/>
                </a:cubicBezTo>
                <a:moveTo>
                  <a:pt x="121" y="40"/>
                </a:moveTo>
                <a:cubicBezTo>
                  <a:pt x="121" y="40"/>
                  <a:pt x="120" y="39"/>
                  <a:pt x="120" y="39"/>
                </a:cubicBezTo>
                <a:cubicBezTo>
                  <a:pt x="119" y="38"/>
                  <a:pt x="119" y="37"/>
                  <a:pt x="118" y="35"/>
                </a:cubicBezTo>
                <a:cubicBezTo>
                  <a:pt x="119" y="32"/>
                  <a:pt x="120" y="29"/>
                  <a:pt x="121" y="25"/>
                </a:cubicBezTo>
                <a:cubicBezTo>
                  <a:pt x="122" y="27"/>
                  <a:pt x="123" y="28"/>
                  <a:pt x="124" y="30"/>
                </a:cubicBezTo>
                <a:cubicBezTo>
                  <a:pt x="124" y="30"/>
                  <a:pt x="124" y="30"/>
                  <a:pt x="124" y="30"/>
                </a:cubicBezTo>
                <a:cubicBezTo>
                  <a:pt x="123" y="33"/>
                  <a:pt x="122" y="37"/>
                  <a:pt x="121" y="40"/>
                </a:cubicBezTo>
                <a:moveTo>
                  <a:pt x="28" y="61"/>
                </a:moveTo>
                <a:cubicBezTo>
                  <a:pt x="26" y="58"/>
                  <a:pt x="26" y="56"/>
                  <a:pt x="26" y="55"/>
                </a:cubicBezTo>
                <a:cubicBezTo>
                  <a:pt x="26" y="53"/>
                  <a:pt x="26" y="51"/>
                  <a:pt x="26" y="50"/>
                </a:cubicBezTo>
                <a:cubicBezTo>
                  <a:pt x="31" y="42"/>
                  <a:pt x="37" y="35"/>
                  <a:pt x="42" y="27"/>
                </a:cubicBezTo>
                <a:cubicBezTo>
                  <a:pt x="42" y="27"/>
                  <a:pt x="43" y="26"/>
                  <a:pt x="43" y="26"/>
                </a:cubicBezTo>
                <a:cubicBezTo>
                  <a:pt x="46" y="25"/>
                  <a:pt x="52" y="22"/>
                  <a:pt x="55" y="20"/>
                </a:cubicBezTo>
                <a:cubicBezTo>
                  <a:pt x="54" y="21"/>
                  <a:pt x="55" y="21"/>
                  <a:pt x="55" y="22"/>
                </a:cubicBezTo>
                <a:cubicBezTo>
                  <a:pt x="56" y="23"/>
                  <a:pt x="57" y="24"/>
                  <a:pt x="58" y="25"/>
                </a:cubicBezTo>
                <a:cubicBezTo>
                  <a:pt x="59" y="26"/>
                  <a:pt x="52" y="28"/>
                  <a:pt x="50" y="30"/>
                </a:cubicBezTo>
                <a:cubicBezTo>
                  <a:pt x="50" y="30"/>
                  <a:pt x="50" y="30"/>
                  <a:pt x="50" y="30"/>
                </a:cubicBezTo>
                <a:cubicBezTo>
                  <a:pt x="50" y="30"/>
                  <a:pt x="50" y="29"/>
                  <a:pt x="49" y="29"/>
                </a:cubicBezTo>
                <a:cubicBezTo>
                  <a:pt x="49" y="29"/>
                  <a:pt x="49" y="29"/>
                  <a:pt x="49" y="29"/>
                </a:cubicBezTo>
                <a:cubicBezTo>
                  <a:pt x="49" y="29"/>
                  <a:pt x="48" y="29"/>
                  <a:pt x="48" y="29"/>
                </a:cubicBezTo>
                <a:cubicBezTo>
                  <a:pt x="43" y="41"/>
                  <a:pt x="34" y="50"/>
                  <a:pt x="28" y="61"/>
                </a:cubicBezTo>
                <a:moveTo>
                  <a:pt x="117" y="32"/>
                </a:moveTo>
                <a:cubicBezTo>
                  <a:pt x="117" y="32"/>
                  <a:pt x="117" y="32"/>
                  <a:pt x="117" y="32"/>
                </a:cubicBezTo>
                <a:cubicBezTo>
                  <a:pt x="116" y="31"/>
                  <a:pt x="116" y="30"/>
                  <a:pt x="115" y="29"/>
                </a:cubicBezTo>
                <a:cubicBezTo>
                  <a:pt x="115" y="28"/>
                  <a:pt x="115" y="28"/>
                  <a:pt x="115" y="28"/>
                </a:cubicBezTo>
                <a:cubicBezTo>
                  <a:pt x="115" y="27"/>
                  <a:pt x="115" y="25"/>
                  <a:pt x="115" y="24"/>
                </a:cubicBezTo>
                <a:cubicBezTo>
                  <a:pt x="115" y="22"/>
                  <a:pt x="115" y="21"/>
                  <a:pt x="115" y="19"/>
                </a:cubicBezTo>
                <a:cubicBezTo>
                  <a:pt x="115" y="19"/>
                  <a:pt x="115" y="19"/>
                  <a:pt x="115" y="19"/>
                </a:cubicBezTo>
                <a:cubicBezTo>
                  <a:pt x="116" y="20"/>
                  <a:pt x="118" y="22"/>
                  <a:pt x="119" y="23"/>
                </a:cubicBezTo>
                <a:cubicBezTo>
                  <a:pt x="119" y="23"/>
                  <a:pt x="119" y="23"/>
                  <a:pt x="119" y="23"/>
                </a:cubicBezTo>
                <a:cubicBezTo>
                  <a:pt x="119" y="24"/>
                  <a:pt x="119" y="24"/>
                  <a:pt x="119" y="24"/>
                </a:cubicBezTo>
                <a:cubicBezTo>
                  <a:pt x="118" y="27"/>
                  <a:pt x="118" y="30"/>
                  <a:pt x="117" y="32"/>
                </a:cubicBezTo>
                <a:moveTo>
                  <a:pt x="38" y="20"/>
                </a:moveTo>
                <a:cubicBezTo>
                  <a:pt x="42" y="20"/>
                  <a:pt x="45" y="18"/>
                  <a:pt x="48" y="17"/>
                </a:cubicBezTo>
                <a:cubicBezTo>
                  <a:pt x="53" y="13"/>
                  <a:pt x="59" y="12"/>
                  <a:pt x="65" y="12"/>
                </a:cubicBezTo>
                <a:cubicBezTo>
                  <a:pt x="65" y="12"/>
                  <a:pt x="65" y="12"/>
                  <a:pt x="65" y="12"/>
                </a:cubicBezTo>
                <a:cubicBezTo>
                  <a:pt x="71" y="12"/>
                  <a:pt x="76" y="13"/>
                  <a:pt x="81" y="15"/>
                </a:cubicBezTo>
                <a:cubicBezTo>
                  <a:pt x="81" y="15"/>
                  <a:pt x="81" y="16"/>
                  <a:pt x="81" y="16"/>
                </a:cubicBezTo>
                <a:cubicBezTo>
                  <a:pt x="81" y="17"/>
                  <a:pt x="81" y="17"/>
                  <a:pt x="82" y="18"/>
                </a:cubicBezTo>
                <a:cubicBezTo>
                  <a:pt x="82" y="18"/>
                  <a:pt x="82" y="18"/>
                  <a:pt x="82" y="18"/>
                </a:cubicBezTo>
                <a:cubicBezTo>
                  <a:pt x="83" y="18"/>
                  <a:pt x="83" y="17"/>
                  <a:pt x="83" y="17"/>
                </a:cubicBezTo>
                <a:cubicBezTo>
                  <a:pt x="84" y="16"/>
                  <a:pt x="84" y="16"/>
                  <a:pt x="84" y="16"/>
                </a:cubicBezTo>
                <a:cubicBezTo>
                  <a:pt x="84" y="16"/>
                  <a:pt x="84" y="16"/>
                  <a:pt x="84" y="16"/>
                </a:cubicBezTo>
                <a:cubicBezTo>
                  <a:pt x="85" y="16"/>
                  <a:pt x="85" y="16"/>
                  <a:pt x="85" y="16"/>
                </a:cubicBezTo>
                <a:cubicBezTo>
                  <a:pt x="87" y="18"/>
                  <a:pt x="89" y="19"/>
                  <a:pt x="91" y="20"/>
                </a:cubicBezTo>
                <a:cubicBezTo>
                  <a:pt x="92" y="20"/>
                  <a:pt x="93" y="20"/>
                  <a:pt x="93" y="21"/>
                </a:cubicBezTo>
                <a:cubicBezTo>
                  <a:pt x="94" y="21"/>
                  <a:pt x="94" y="22"/>
                  <a:pt x="95" y="23"/>
                </a:cubicBezTo>
                <a:cubicBezTo>
                  <a:pt x="95" y="23"/>
                  <a:pt x="96" y="24"/>
                  <a:pt x="97" y="24"/>
                </a:cubicBezTo>
                <a:cubicBezTo>
                  <a:pt x="97" y="24"/>
                  <a:pt x="97" y="24"/>
                  <a:pt x="97" y="24"/>
                </a:cubicBezTo>
                <a:cubicBezTo>
                  <a:pt x="98" y="23"/>
                  <a:pt x="98" y="23"/>
                  <a:pt x="98" y="23"/>
                </a:cubicBezTo>
                <a:cubicBezTo>
                  <a:pt x="98" y="23"/>
                  <a:pt x="99" y="23"/>
                  <a:pt x="99" y="22"/>
                </a:cubicBezTo>
                <a:cubicBezTo>
                  <a:pt x="99" y="22"/>
                  <a:pt x="101" y="20"/>
                  <a:pt x="102" y="18"/>
                </a:cubicBezTo>
                <a:cubicBezTo>
                  <a:pt x="104" y="17"/>
                  <a:pt x="106" y="16"/>
                  <a:pt x="108" y="15"/>
                </a:cubicBezTo>
                <a:cubicBezTo>
                  <a:pt x="108" y="15"/>
                  <a:pt x="108" y="15"/>
                  <a:pt x="108" y="15"/>
                </a:cubicBezTo>
                <a:cubicBezTo>
                  <a:pt x="109" y="15"/>
                  <a:pt x="110" y="16"/>
                  <a:pt x="110" y="16"/>
                </a:cubicBezTo>
                <a:cubicBezTo>
                  <a:pt x="110" y="17"/>
                  <a:pt x="110" y="18"/>
                  <a:pt x="110" y="19"/>
                </a:cubicBezTo>
                <a:cubicBezTo>
                  <a:pt x="110" y="19"/>
                  <a:pt x="110" y="19"/>
                  <a:pt x="110" y="19"/>
                </a:cubicBezTo>
                <a:cubicBezTo>
                  <a:pt x="110" y="19"/>
                  <a:pt x="110" y="19"/>
                  <a:pt x="111" y="20"/>
                </a:cubicBezTo>
                <a:cubicBezTo>
                  <a:pt x="111" y="22"/>
                  <a:pt x="111" y="23"/>
                  <a:pt x="111" y="24"/>
                </a:cubicBezTo>
                <a:cubicBezTo>
                  <a:pt x="111" y="25"/>
                  <a:pt x="111" y="27"/>
                  <a:pt x="110" y="27"/>
                </a:cubicBezTo>
                <a:cubicBezTo>
                  <a:pt x="110" y="28"/>
                  <a:pt x="110" y="29"/>
                  <a:pt x="111" y="30"/>
                </a:cubicBezTo>
                <a:cubicBezTo>
                  <a:pt x="111" y="30"/>
                  <a:pt x="111" y="30"/>
                  <a:pt x="111" y="30"/>
                </a:cubicBezTo>
                <a:cubicBezTo>
                  <a:pt x="111" y="30"/>
                  <a:pt x="111" y="30"/>
                  <a:pt x="111" y="31"/>
                </a:cubicBezTo>
                <a:cubicBezTo>
                  <a:pt x="112" y="32"/>
                  <a:pt x="113" y="35"/>
                  <a:pt x="114" y="38"/>
                </a:cubicBezTo>
                <a:cubicBezTo>
                  <a:pt x="115" y="39"/>
                  <a:pt x="116" y="40"/>
                  <a:pt x="116" y="41"/>
                </a:cubicBezTo>
                <a:cubicBezTo>
                  <a:pt x="117" y="43"/>
                  <a:pt x="118" y="44"/>
                  <a:pt x="118" y="44"/>
                </a:cubicBezTo>
                <a:cubicBezTo>
                  <a:pt x="119" y="45"/>
                  <a:pt x="119" y="45"/>
                  <a:pt x="120" y="46"/>
                </a:cubicBezTo>
                <a:cubicBezTo>
                  <a:pt x="121" y="46"/>
                  <a:pt x="121" y="46"/>
                  <a:pt x="122" y="46"/>
                </a:cubicBezTo>
                <a:cubicBezTo>
                  <a:pt x="122" y="46"/>
                  <a:pt x="122" y="46"/>
                  <a:pt x="122" y="46"/>
                </a:cubicBezTo>
                <a:cubicBezTo>
                  <a:pt x="123" y="46"/>
                  <a:pt x="123" y="46"/>
                  <a:pt x="124" y="46"/>
                </a:cubicBezTo>
                <a:cubicBezTo>
                  <a:pt x="125" y="45"/>
                  <a:pt x="125" y="44"/>
                  <a:pt x="125" y="44"/>
                </a:cubicBezTo>
                <a:cubicBezTo>
                  <a:pt x="126" y="43"/>
                  <a:pt x="126" y="42"/>
                  <a:pt x="126" y="42"/>
                </a:cubicBezTo>
                <a:cubicBezTo>
                  <a:pt x="127" y="42"/>
                  <a:pt x="128" y="42"/>
                  <a:pt x="129" y="43"/>
                </a:cubicBezTo>
                <a:cubicBezTo>
                  <a:pt x="131" y="44"/>
                  <a:pt x="132" y="46"/>
                  <a:pt x="133" y="47"/>
                </a:cubicBezTo>
                <a:cubicBezTo>
                  <a:pt x="134" y="48"/>
                  <a:pt x="134" y="48"/>
                  <a:pt x="135" y="48"/>
                </a:cubicBezTo>
                <a:cubicBezTo>
                  <a:pt x="135" y="49"/>
                  <a:pt x="135" y="51"/>
                  <a:pt x="136" y="52"/>
                </a:cubicBezTo>
                <a:cubicBezTo>
                  <a:pt x="135" y="52"/>
                  <a:pt x="134" y="52"/>
                  <a:pt x="134" y="52"/>
                </a:cubicBezTo>
                <a:cubicBezTo>
                  <a:pt x="133" y="52"/>
                  <a:pt x="132" y="52"/>
                  <a:pt x="132" y="52"/>
                </a:cubicBezTo>
                <a:cubicBezTo>
                  <a:pt x="131" y="52"/>
                  <a:pt x="130" y="52"/>
                  <a:pt x="130" y="52"/>
                </a:cubicBezTo>
                <a:cubicBezTo>
                  <a:pt x="130" y="52"/>
                  <a:pt x="130" y="52"/>
                  <a:pt x="130" y="52"/>
                </a:cubicBezTo>
                <a:cubicBezTo>
                  <a:pt x="129" y="52"/>
                  <a:pt x="129" y="52"/>
                  <a:pt x="129" y="52"/>
                </a:cubicBezTo>
                <a:cubicBezTo>
                  <a:pt x="129" y="52"/>
                  <a:pt x="129" y="52"/>
                  <a:pt x="129" y="52"/>
                </a:cubicBezTo>
                <a:cubicBezTo>
                  <a:pt x="129" y="52"/>
                  <a:pt x="128" y="52"/>
                  <a:pt x="127" y="52"/>
                </a:cubicBezTo>
                <a:cubicBezTo>
                  <a:pt x="127" y="52"/>
                  <a:pt x="127" y="52"/>
                  <a:pt x="127" y="52"/>
                </a:cubicBezTo>
                <a:cubicBezTo>
                  <a:pt x="126" y="52"/>
                  <a:pt x="124" y="52"/>
                  <a:pt x="123" y="53"/>
                </a:cubicBezTo>
                <a:cubicBezTo>
                  <a:pt x="122" y="55"/>
                  <a:pt x="120" y="56"/>
                  <a:pt x="119" y="58"/>
                </a:cubicBezTo>
                <a:cubicBezTo>
                  <a:pt x="118" y="60"/>
                  <a:pt x="117" y="61"/>
                  <a:pt x="117" y="63"/>
                </a:cubicBezTo>
                <a:cubicBezTo>
                  <a:pt x="116" y="64"/>
                  <a:pt x="116" y="65"/>
                  <a:pt x="116" y="67"/>
                </a:cubicBezTo>
                <a:cubicBezTo>
                  <a:pt x="115" y="69"/>
                  <a:pt x="115" y="72"/>
                  <a:pt x="115" y="74"/>
                </a:cubicBezTo>
                <a:cubicBezTo>
                  <a:pt x="115" y="77"/>
                  <a:pt x="116" y="80"/>
                  <a:pt x="117" y="83"/>
                </a:cubicBezTo>
                <a:cubicBezTo>
                  <a:pt x="117" y="84"/>
                  <a:pt x="118" y="85"/>
                  <a:pt x="119" y="86"/>
                </a:cubicBezTo>
                <a:cubicBezTo>
                  <a:pt x="121" y="87"/>
                  <a:pt x="122" y="88"/>
                  <a:pt x="124" y="88"/>
                </a:cubicBezTo>
                <a:cubicBezTo>
                  <a:pt x="124" y="88"/>
                  <a:pt x="124" y="88"/>
                  <a:pt x="124" y="88"/>
                </a:cubicBezTo>
                <a:cubicBezTo>
                  <a:pt x="125" y="87"/>
                  <a:pt x="125" y="87"/>
                  <a:pt x="125" y="87"/>
                </a:cubicBezTo>
                <a:cubicBezTo>
                  <a:pt x="125" y="87"/>
                  <a:pt x="125" y="87"/>
                  <a:pt x="125" y="87"/>
                </a:cubicBezTo>
                <a:cubicBezTo>
                  <a:pt x="126" y="87"/>
                  <a:pt x="128" y="87"/>
                  <a:pt x="128" y="86"/>
                </a:cubicBezTo>
                <a:cubicBezTo>
                  <a:pt x="129" y="86"/>
                  <a:pt x="129" y="86"/>
                  <a:pt x="129" y="86"/>
                </a:cubicBezTo>
                <a:cubicBezTo>
                  <a:pt x="129" y="86"/>
                  <a:pt x="129" y="86"/>
                  <a:pt x="129" y="86"/>
                </a:cubicBezTo>
                <a:cubicBezTo>
                  <a:pt x="129" y="86"/>
                  <a:pt x="129" y="86"/>
                  <a:pt x="129" y="86"/>
                </a:cubicBezTo>
                <a:cubicBezTo>
                  <a:pt x="129" y="86"/>
                  <a:pt x="130" y="86"/>
                  <a:pt x="131" y="87"/>
                </a:cubicBezTo>
                <a:cubicBezTo>
                  <a:pt x="131" y="87"/>
                  <a:pt x="131" y="87"/>
                  <a:pt x="131" y="87"/>
                </a:cubicBezTo>
                <a:cubicBezTo>
                  <a:pt x="131" y="88"/>
                  <a:pt x="132" y="88"/>
                  <a:pt x="132" y="89"/>
                </a:cubicBezTo>
                <a:cubicBezTo>
                  <a:pt x="132" y="91"/>
                  <a:pt x="131" y="94"/>
                  <a:pt x="130" y="97"/>
                </a:cubicBezTo>
                <a:cubicBezTo>
                  <a:pt x="130" y="99"/>
                  <a:pt x="129" y="102"/>
                  <a:pt x="128" y="103"/>
                </a:cubicBezTo>
                <a:cubicBezTo>
                  <a:pt x="128" y="104"/>
                  <a:pt x="128" y="104"/>
                  <a:pt x="128" y="104"/>
                </a:cubicBezTo>
                <a:cubicBezTo>
                  <a:pt x="128" y="104"/>
                  <a:pt x="128" y="104"/>
                  <a:pt x="128" y="104"/>
                </a:cubicBezTo>
                <a:cubicBezTo>
                  <a:pt x="122" y="114"/>
                  <a:pt x="113" y="122"/>
                  <a:pt x="102" y="127"/>
                </a:cubicBezTo>
                <a:cubicBezTo>
                  <a:pt x="107" y="122"/>
                  <a:pt x="111" y="117"/>
                  <a:pt x="111" y="111"/>
                </a:cubicBezTo>
                <a:cubicBezTo>
                  <a:pt x="111" y="106"/>
                  <a:pt x="109" y="102"/>
                  <a:pt x="106" y="99"/>
                </a:cubicBezTo>
                <a:cubicBezTo>
                  <a:pt x="105" y="99"/>
                  <a:pt x="104" y="98"/>
                  <a:pt x="103" y="98"/>
                </a:cubicBezTo>
                <a:cubicBezTo>
                  <a:pt x="102" y="98"/>
                  <a:pt x="102" y="98"/>
                  <a:pt x="102" y="98"/>
                </a:cubicBezTo>
                <a:cubicBezTo>
                  <a:pt x="101" y="98"/>
                  <a:pt x="101" y="98"/>
                  <a:pt x="100" y="98"/>
                </a:cubicBezTo>
                <a:cubicBezTo>
                  <a:pt x="98" y="98"/>
                  <a:pt x="96" y="98"/>
                  <a:pt x="94" y="98"/>
                </a:cubicBezTo>
                <a:cubicBezTo>
                  <a:pt x="92" y="97"/>
                  <a:pt x="91" y="97"/>
                  <a:pt x="90" y="97"/>
                </a:cubicBezTo>
                <a:cubicBezTo>
                  <a:pt x="87" y="90"/>
                  <a:pt x="74" y="85"/>
                  <a:pt x="68" y="85"/>
                </a:cubicBezTo>
                <a:cubicBezTo>
                  <a:pt x="67" y="85"/>
                  <a:pt x="67" y="85"/>
                  <a:pt x="67" y="85"/>
                </a:cubicBezTo>
                <a:cubicBezTo>
                  <a:pt x="67" y="84"/>
                  <a:pt x="65" y="83"/>
                  <a:pt x="63" y="83"/>
                </a:cubicBezTo>
                <a:cubicBezTo>
                  <a:pt x="63" y="83"/>
                  <a:pt x="63" y="83"/>
                  <a:pt x="63" y="83"/>
                </a:cubicBezTo>
                <a:cubicBezTo>
                  <a:pt x="63" y="83"/>
                  <a:pt x="63" y="83"/>
                  <a:pt x="63" y="83"/>
                </a:cubicBezTo>
                <a:cubicBezTo>
                  <a:pt x="62" y="82"/>
                  <a:pt x="61" y="81"/>
                  <a:pt x="61" y="80"/>
                </a:cubicBezTo>
                <a:cubicBezTo>
                  <a:pt x="61" y="79"/>
                  <a:pt x="61" y="78"/>
                  <a:pt x="61" y="77"/>
                </a:cubicBezTo>
                <a:cubicBezTo>
                  <a:pt x="60" y="76"/>
                  <a:pt x="60" y="74"/>
                  <a:pt x="59" y="73"/>
                </a:cubicBezTo>
                <a:cubicBezTo>
                  <a:pt x="59" y="73"/>
                  <a:pt x="59" y="73"/>
                  <a:pt x="59" y="73"/>
                </a:cubicBezTo>
                <a:cubicBezTo>
                  <a:pt x="62" y="73"/>
                  <a:pt x="63" y="72"/>
                  <a:pt x="64" y="70"/>
                </a:cubicBezTo>
                <a:cubicBezTo>
                  <a:pt x="65" y="68"/>
                  <a:pt x="68" y="63"/>
                  <a:pt x="70" y="60"/>
                </a:cubicBezTo>
                <a:cubicBezTo>
                  <a:pt x="73" y="56"/>
                  <a:pt x="74" y="54"/>
                  <a:pt x="75" y="52"/>
                </a:cubicBezTo>
                <a:cubicBezTo>
                  <a:pt x="75" y="52"/>
                  <a:pt x="76" y="52"/>
                  <a:pt x="76" y="52"/>
                </a:cubicBezTo>
                <a:cubicBezTo>
                  <a:pt x="79" y="52"/>
                  <a:pt x="82" y="53"/>
                  <a:pt x="83" y="53"/>
                </a:cubicBezTo>
                <a:cubicBezTo>
                  <a:pt x="84" y="53"/>
                  <a:pt x="84" y="53"/>
                  <a:pt x="84" y="53"/>
                </a:cubicBezTo>
                <a:cubicBezTo>
                  <a:pt x="85" y="53"/>
                  <a:pt x="87" y="52"/>
                  <a:pt x="87" y="51"/>
                </a:cubicBezTo>
                <a:cubicBezTo>
                  <a:pt x="88" y="50"/>
                  <a:pt x="88" y="49"/>
                  <a:pt x="88" y="48"/>
                </a:cubicBezTo>
                <a:cubicBezTo>
                  <a:pt x="88" y="47"/>
                  <a:pt x="89" y="45"/>
                  <a:pt x="91" y="42"/>
                </a:cubicBezTo>
                <a:cubicBezTo>
                  <a:pt x="91" y="42"/>
                  <a:pt x="92" y="41"/>
                  <a:pt x="92" y="41"/>
                </a:cubicBezTo>
                <a:cubicBezTo>
                  <a:pt x="93" y="39"/>
                  <a:pt x="92" y="37"/>
                  <a:pt x="91" y="36"/>
                </a:cubicBezTo>
                <a:cubicBezTo>
                  <a:pt x="90" y="35"/>
                  <a:pt x="89" y="35"/>
                  <a:pt x="88" y="34"/>
                </a:cubicBezTo>
                <a:cubicBezTo>
                  <a:pt x="88" y="34"/>
                  <a:pt x="87" y="34"/>
                  <a:pt x="87" y="34"/>
                </a:cubicBezTo>
                <a:cubicBezTo>
                  <a:pt x="86" y="34"/>
                  <a:pt x="86" y="34"/>
                  <a:pt x="86" y="33"/>
                </a:cubicBezTo>
                <a:cubicBezTo>
                  <a:pt x="84" y="28"/>
                  <a:pt x="80" y="27"/>
                  <a:pt x="77" y="27"/>
                </a:cubicBezTo>
                <a:cubicBezTo>
                  <a:pt x="76" y="27"/>
                  <a:pt x="75" y="27"/>
                  <a:pt x="74" y="27"/>
                </a:cubicBezTo>
                <a:cubicBezTo>
                  <a:pt x="73" y="26"/>
                  <a:pt x="72" y="26"/>
                  <a:pt x="71" y="25"/>
                </a:cubicBezTo>
                <a:cubicBezTo>
                  <a:pt x="69" y="24"/>
                  <a:pt x="68" y="23"/>
                  <a:pt x="66" y="23"/>
                </a:cubicBezTo>
                <a:cubicBezTo>
                  <a:pt x="66" y="23"/>
                  <a:pt x="66" y="23"/>
                  <a:pt x="66" y="23"/>
                </a:cubicBezTo>
                <a:cubicBezTo>
                  <a:pt x="65" y="23"/>
                  <a:pt x="64" y="24"/>
                  <a:pt x="63" y="24"/>
                </a:cubicBezTo>
                <a:cubicBezTo>
                  <a:pt x="63" y="24"/>
                  <a:pt x="63" y="24"/>
                  <a:pt x="63" y="24"/>
                </a:cubicBezTo>
                <a:cubicBezTo>
                  <a:pt x="62" y="23"/>
                  <a:pt x="62" y="22"/>
                  <a:pt x="61" y="22"/>
                </a:cubicBezTo>
                <a:cubicBezTo>
                  <a:pt x="60" y="21"/>
                  <a:pt x="60" y="20"/>
                  <a:pt x="59" y="20"/>
                </a:cubicBezTo>
                <a:cubicBezTo>
                  <a:pt x="59" y="18"/>
                  <a:pt x="58" y="17"/>
                  <a:pt x="57" y="17"/>
                </a:cubicBezTo>
                <a:cubicBezTo>
                  <a:pt x="56" y="16"/>
                  <a:pt x="56" y="16"/>
                  <a:pt x="55" y="16"/>
                </a:cubicBezTo>
                <a:cubicBezTo>
                  <a:pt x="54" y="16"/>
                  <a:pt x="53" y="16"/>
                  <a:pt x="52" y="17"/>
                </a:cubicBezTo>
                <a:cubicBezTo>
                  <a:pt x="49" y="19"/>
                  <a:pt x="41" y="22"/>
                  <a:pt x="39" y="22"/>
                </a:cubicBezTo>
                <a:cubicBezTo>
                  <a:pt x="39" y="22"/>
                  <a:pt x="39" y="22"/>
                  <a:pt x="39" y="22"/>
                </a:cubicBezTo>
                <a:cubicBezTo>
                  <a:pt x="32" y="22"/>
                  <a:pt x="26" y="30"/>
                  <a:pt x="21" y="39"/>
                </a:cubicBezTo>
                <a:cubicBezTo>
                  <a:pt x="20" y="40"/>
                  <a:pt x="20" y="40"/>
                  <a:pt x="20" y="41"/>
                </a:cubicBezTo>
                <a:cubicBezTo>
                  <a:pt x="20" y="43"/>
                  <a:pt x="20" y="45"/>
                  <a:pt x="21" y="48"/>
                </a:cubicBezTo>
                <a:cubicBezTo>
                  <a:pt x="21" y="49"/>
                  <a:pt x="21" y="51"/>
                  <a:pt x="22" y="52"/>
                </a:cubicBezTo>
                <a:cubicBezTo>
                  <a:pt x="21" y="52"/>
                  <a:pt x="21" y="52"/>
                  <a:pt x="21" y="52"/>
                </a:cubicBezTo>
                <a:cubicBezTo>
                  <a:pt x="21" y="53"/>
                  <a:pt x="21" y="53"/>
                  <a:pt x="22" y="53"/>
                </a:cubicBezTo>
                <a:cubicBezTo>
                  <a:pt x="22" y="54"/>
                  <a:pt x="22" y="54"/>
                  <a:pt x="22" y="54"/>
                </a:cubicBezTo>
                <a:cubicBezTo>
                  <a:pt x="21" y="57"/>
                  <a:pt x="22" y="61"/>
                  <a:pt x="25" y="66"/>
                </a:cubicBezTo>
                <a:cubicBezTo>
                  <a:pt x="25" y="67"/>
                  <a:pt x="25" y="68"/>
                  <a:pt x="24" y="68"/>
                </a:cubicBezTo>
                <a:cubicBezTo>
                  <a:pt x="24" y="69"/>
                  <a:pt x="24" y="69"/>
                  <a:pt x="25" y="70"/>
                </a:cubicBezTo>
                <a:cubicBezTo>
                  <a:pt x="25" y="70"/>
                  <a:pt x="25" y="70"/>
                  <a:pt x="25" y="70"/>
                </a:cubicBezTo>
                <a:cubicBezTo>
                  <a:pt x="26" y="70"/>
                  <a:pt x="26" y="69"/>
                  <a:pt x="26" y="69"/>
                </a:cubicBezTo>
                <a:cubicBezTo>
                  <a:pt x="27" y="69"/>
                  <a:pt x="27" y="69"/>
                  <a:pt x="27" y="69"/>
                </a:cubicBezTo>
                <a:cubicBezTo>
                  <a:pt x="27" y="69"/>
                  <a:pt x="27" y="69"/>
                  <a:pt x="27" y="69"/>
                </a:cubicBezTo>
                <a:cubicBezTo>
                  <a:pt x="28" y="71"/>
                  <a:pt x="33" y="79"/>
                  <a:pt x="37" y="81"/>
                </a:cubicBezTo>
                <a:cubicBezTo>
                  <a:pt x="40" y="83"/>
                  <a:pt x="46" y="86"/>
                  <a:pt x="50" y="87"/>
                </a:cubicBezTo>
                <a:cubicBezTo>
                  <a:pt x="51" y="88"/>
                  <a:pt x="51" y="88"/>
                  <a:pt x="51" y="88"/>
                </a:cubicBezTo>
                <a:cubicBezTo>
                  <a:pt x="51" y="89"/>
                  <a:pt x="52" y="89"/>
                  <a:pt x="52" y="90"/>
                </a:cubicBezTo>
                <a:cubicBezTo>
                  <a:pt x="53" y="90"/>
                  <a:pt x="53" y="91"/>
                  <a:pt x="53" y="92"/>
                </a:cubicBezTo>
                <a:cubicBezTo>
                  <a:pt x="54" y="92"/>
                  <a:pt x="54" y="92"/>
                  <a:pt x="54" y="93"/>
                </a:cubicBezTo>
                <a:cubicBezTo>
                  <a:pt x="54" y="94"/>
                  <a:pt x="54" y="96"/>
                  <a:pt x="54" y="97"/>
                </a:cubicBezTo>
                <a:cubicBezTo>
                  <a:pt x="54" y="97"/>
                  <a:pt x="53" y="98"/>
                  <a:pt x="53" y="99"/>
                </a:cubicBezTo>
                <a:cubicBezTo>
                  <a:pt x="53" y="101"/>
                  <a:pt x="52" y="108"/>
                  <a:pt x="55" y="114"/>
                </a:cubicBezTo>
                <a:cubicBezTo>
                  <a:pt x="55" y="114"/>
                  <a:pt x="55" y="114"/>
                  <a:pt x="55" y="114"/>
                </a:cubicBezTo>
                <a:cubicBezTo>
                  <a:pt x="55" y="115"/>
                  <a:pt x="55" y="115"/>
                  <a:pt x="55" y="116"/>
                </a:cubicBezTo>
                <a:cubicBezTo>
                  <a:pt x="55" y="116"/>
                  <a:pt x="55" y="117"/>
                  <a:pt x="56" y="117"/>
                </a:cubicBezTo>
                <a:cubicBezTo>
                  <a:pt x="56" y="117"/>
                  <a:pt x="56" y="117"/>
                  <a:pt x="56" y="117"/>
                </a:cubicBezTo>
                <a:cubicBezTo>
                  <a:pt x="56" y="118"/>
                  <a:pt x="56" y="118"/>
                  <a:pt x="56" y="118"/>
                </a:cubicBezTo>
                <a:cubicBezTo>
                  <a:pt x="57" y="118"/>
                  <a:pt x="57" y="117"/>
                  <a:pt x="58" y="117"/>
                </a:cubicBezTo>
                <a:cubicBezTo>
                  <a:pt x="58" y="117"/>
                  <a:pt x="58" y="117"/>
                  <a:pt x="58" y="117"/>
                </a:cubicBezTo>
                <a:cubicBezTo>
                  <a:pt x="59" y="117"/>
                  <a:pt x="60" y="118"/>
                  <a:pt x="61" y="119"/>
                </a:cubicBezTo>
                <a:cubicBezTo>
                  <a:pt x="61" y="119"/>
                  <a:pt x="60" y="120"/>
                  <a:pt x="60" y="121"/>
                </a:cubicBezTo>
                <a:cubicBezTo>
                  <a:pt x="60" y="121"/>
                  <a:pt x="60" y="122"/>
                  <a:pt x="61" y="122"/>
                </a:cubicBezTo>
                <a:cubicBezTo>
                  <a:pt x="61" y="122"/>
                  <a:pt x="61" y="122"/>
                  <a:pt x="61" y="122"/>
                </a:cubicBezTo>
                <a:cubicBezTo>
                  <a:pt x="61" y="122"/>
                  <a:pt x="62" y="122"/>
                  <a:pt x="62" y="121"/>
                </a:cubicBezTo>
                <a:cubicBezTo>
                  <a:pt x="62" y="121"/>
                  <a:pt x="62" y="121"/>
                  <a:pt x="62" y="121"/>
                </a:cubicBezTo>
                <a:cubicBezTo>
                  <a:pt x="63" y="122"/>
                  <a:pt x="62" y="124"/>
                  <a:pt x="61" y="127"/>
                </a:cubicBezTo>
                <a:cubicBezTo>
                  <a:pt x="61" y="129"/>
                  <a:pt x="60" y="131"/>
                  <a:pt x="60" y="132"/>
                </a:cubicBezTo>
                <a:cubicBezTo>
                  <a:pt x="31" y="128"/>
                  <a:pt x="5" y="107"/>
                  <a:pt x="5" y="69"/>
                </a:cubicBezTo>
                <a:cubicBezTo>
                  <a:pt x="5" y="46"/>
                  <a:pt x="15" y="29"/>
                  <a:pt x="29" y="18"/>
                </a:cubicBezTo>
                <a:cubicBezTo>
                  <a:pt x="30" y="19"/>
                  <a:pt x="30" y="19"/>
                  <a:pt x="30" y="19"/>
                </a:cubicBezTo>
                <a:cubicBezTo>
                  <a:pt x="31" y="19"/>
                  <a:pt x="32" y="19"/>
                  <a:pt x="33" y="19"/>
                </a:cubicBezTo>
                <a:cubicBezTo>
                  <a:pt x="34" y="19"/>
                  <a:pt x="35" y="19"/>
                  <a:pt x="35" y="20"/>
                </a:cubicBezTo>
                <a:cubicBezTo>
                  <a:pt x="36" y="20"/>
                  <a:pt x="37" y="20"/>
                  <a:pt x="38" y="20"/>
                </a:cubicBezTo>
                <a:moveTo>
                  <a:pt x="97" y="18"/>
                </a:moveTo>
                <a:cubicBezTo>
                  <a:pt x="96" y="17"/>
                  <a:pt x="96" y="17"/>
                  <a:pt x="96" y="17"/>
                </a:cubicBezTo>
                <a:cubicBezTo>
                  <a:pt x="95" y="17"/>
                  <a:pt x="94" y="16"/>
                  <a:pt x="93" y="16"/>
                </a:cubicBezTo>
                <a:cubicBezTo>
                  <a:pt x="94" y="14"/>
                  <a:pt x="95" y="12"/>
                  <a:pt x="96" y="10"/>
                </a:cubicBezTo>
                <a:cubicBezTo>
                  <a:pt x="98" y="11"/>
                  <a:pt x="100" y="12"/>
                  <a:pt x="102" y="13"/>
                </a:cubicBezTo>
                <a:cubicBezTo>
                  <a:pt x="101" y="14"/>
                  <a:pt x="99" y="15"/>
                  <a:pt x="98" y="16"/>
                </a:cubicBezTo>
                <a:cubicBezTo>
                  <a:pt x="98" y="17"/>
                  <a:pt x="97" y="17"/>
                  <a:pt x="97" y="18"/>
                </a:cubicBezTo>
                <a:moveTo>
                  <a:pt x="38" y="15"/>
                </a:moveTo>
                <a:cubicBezTo>
                  <a:pt x="38" y="15"/>
                  <a:pt x="38" y="15"/>
                  <a:pt x="38" y="15"/>
                </a:cubicBezTo>
                <a:cubicBezTo>
                  <a:pt x="38" y="15"/>
                  <a:pt x="37" y="15"/>
                  <a:pt x="37" y="15"/>
                </a:cubicBezTo>
                <a:cubicBezTo>
                  <a:pt x="36" y="15"/>
                  <a:pt x="35" y="15"/>
                  <a:pt x="34" y="15"/>
                </a:cubicBezTo>
                <a:cubicBezTo>
                  <a:pt x="38" y="12"/>
                  <a:pt x="43" y="10"/>
                  <a:pt x="47" y="9"/>
                </a:cubicBezTo>
                <a:cubicBezTo>
                  <a:pt x="47" y="10"/>
                  <a:pt x="46" y="11"/>
                  <a:pt x="46" y="13"/>
                </a:cubicBezTo>
                <a:cubicBezTo>
                  <a:pt x="45" y="13"/>
                  <a:pt x="45" y="13"/>
                  <a:pt x="45" y="13"/>
                </a:cubicBezTo>
                <a:cubicBezTo>
                  <a:pt x="43" y="14"/>
                  <a:pt x="41" y="15"/>
                  <a:pt x="38" y="15"/>
                </a:cubicBezTo>
                <a:moveTo>
                  <a:pt x="91" y="15"/>
                </a:moveTo>
                <a:cubicBezTo>
                  <a:pt x="89" y="14"/>
                  <a:pt x="88" y="13"/>
                  <a:pt x="87" y="12"/>
                </a:cubicBezTo>
                <a:cubicBezTo>
                  <a:pt x="87" y="12"/>
                  <a:pt x="86" y="12"/>
                  <a:pt x="85" y="12"/>
                </a:cubicBezTo>
                <a:cubicBezTo>
                  <a:pt x="85" y="12"/>
                  <a:pt x="85" y="12"/>
                  <a:pt x="85" y="12"/>
                </a:cubicBezTo>
                <a:cubicBezTo>
                  <a:pt x="86" y="10"/>
                  <a:pt x="87" y="9"/>
                  <a:pt x="88" y="7"/>
                </a:cubicBezTo>
                <a:cubicBezTo>
                  <a:pt x="90" y="8"/>
                  <a:pt x="92" y="8"/>
                  <a:pt x="94" y="9"/>
                </a:cubicBezTo>
                <a:cubicBezTo>
                  <a:pt x="93" y="11"/>
                  <a:pt x="92" y="13"/>
                  <a:pt x="91" y="15"/>
                </a:cubicBezTo>
                <a:moveTo>
                  <a:pt x="49" y="11"/>
                </a:moveTo>
                <a:cubicBezTo>
                  <a:pt x="49" y="10"/>
                  <a:pt x="49" y="9"/>
                  <a:pt x="49" y="8"/>
                </a:cubicBezTo>
                <a:cubicBezTo>
                  <a:pt x="52" y="7"/>
                  <a:pt x="55" y="7"/>
                  <a:pt x="58" y="6"/>
                </a:cubicBezTo>
                <a:cubicBezTo>
                  <a:pt x="58" y="7"/>
                  <a:pt x="58" y="7"/>
                  <a:pt x="58" y="8"/>
                </a:cubicBezTo>
                <a:cubicBezTo>
                  <a:pt x="55" y="9"/>
                  <a:pt x="52" y="10"/>
                  <a:pt x="49" y="11"/>
                </a:cubicBezTo>
                <a:moveTo>
                  <a:pt x="83" y="11"/>
                </a:moveTo>
                <a:cubicBezTo>
                  <a:pt x="81" y="10"/>
                  <a:pt x="78" y="9"/>
                  <a:pt x="75" y="8"/>
                </a:cubicBezTo>
                <a:cubicBezTo>
                  <a:pt x="75" y="7"/>
                  <a:pt x="76" y="6"/>
                  <a:pt x="77" y="5"/>
                </a:cubicBezTo>
                <a:cubicBezTo>
                  <a:pt x="79" y="6"/>
                  <a:pt x="82" y="6"/>
                  <a:pt x="84" y="7"/>
                </a:cubicBezTo>
                <a:cubicBezTo>
                  <a:pt x="84" y="7"/>
                  <a:pt x="84" y="7"/>
                  <a:pt x="84" y="7"/>
                </a:cubicBezTo>
                <a:cubicBezTo>
                  <a:pt x="84" y="7"/>
                  <a:pt x="85" y="7"/>
                  <a:pt x="86" y="7"/>
                </a:cubicBezTo>
                <a:cubicBezTo>
                  <a:pt x="85" y="8"/>
                  <a:pt x="84" y="10"/>
                  <a:pt x="83" y="11"/>
                </a:cubicBezTo>
                <a:moveTo>
                  <a:pt x="61" y="8"/>
                </a:moveTo>
                <a:cubicBezTo>
                  <a:pt x="61" y="7"/>
                  <a:pt x="61" y="6"/>
                  <a:pt x="62" y="6"/>
                </a:cubicBezTo>
                <a:cubicBezTo>
                  <a:pt x="63" y="5"/>
                  <a:pt x="64" y="5"/>
                  <a:pt x="65" y="5"/>
                </a:cubicBezTo>
                <a:cubicBezTo>
                  <a:pt x="66" y="5"/>
                  <a:pt x="68" y="5"/>
                  <a:pt x="69" y="5"/>
                </a:cubicBezTo>
                <a:cubicBezTo>
                  <a:pt x="71" y="5"/>
                  <a:pt x="73" y="5"/>
                  <a:pt x="74" y="5"/>
                </a:cubicBezTo>
                <a:cubicBezTo>
                  <a:pt x="74" y="6"/>
                  <a:pt x="73" y="7"/>
                  <a:pt x="73" y="8"/>
                </a:cubicBezTo>
                <a:cubicBezTo>
                  <a:pt x="70" y="8"/>
                  <a:pt x="67" y="7"/>
                  <a:pt x="65" y="7"/>
                </a:cubicBezTo>
                <a:cubicBezTo>
                  <a:pt x="64" y="7"/>
                  <a:pt x="62" y="7"/>
                  <a:pt x="61" y="8"/>
                </a:cubicBezTo>
                <a:moveTo>
                  <a:pt x="71" y="0"/>
                </a:moveTo>
                <a:cubicBezTo>
                  <a:pt x="69" y="0"/>
                  <a:pt x="68" y="1"/>
                  <a:pt x="66" y="1"/>
                </a:cubicBezTo>
                <a:cubicBezTo>
                  <a:pt x="65" y="1"/>
                  <a:pt x="65" y="1"/>
                  <a:pt x="65" y="1"/>
                </a:cubicBezTo>
                <a:cubicBezTo>
                  <a:pt x="64" y="1"/>
                  <a:pt x="64" y="1"/>
                  <a:pt x="64" y="1"/>
                </a:cubicBezTo>
                <a:cubicBezTo>
                  <a:pt x="53" y="2"/>
                  <a:pt x="41" y="5"/>
                  <a:pt x="27" y="13"/>
                </a:cubicBezTo>
                <a:cubicBezTo>
                  <a:pt x="27" y="14"/>
                  <a:pt x="27" y="14"/>
                  <a:pt x="27" y="14"/>
                </a:cubicBezTo>
                <a:cubicBezTo>
                  <a:pt x="26" y="14"/>
                  <a:pt x="26" y="15"/>
                  <a:pt x="26" y="15"/>
                </a:cubicBezTo>
                <a:cubicBezTo>
                  <a:pt x="25" y="16"/>
                  <a:pt x="24" y="17"/>
                  <a:pt x="23" y="18"/>
                </a:cubicBezTo>
                <a:cubicBezTo>
                  <a:pt x="8" y="30"/>
                  <a:pt x="0" y="48"/>
                  <a:pt x="0" y="69"/>
                </a:cubicBezTo>
                <a:cubicBezTo>
                  <a:pt x="0" y="110"/>
                  <a:pt x="30" y="133"/>
                  <a:pt x="62" y="137"/>
                </a:cubicBezTo>
                <a:cubicBezTo>
                  <a:pt x="62" y="138"/>
                  <a:pt x="63" y="138"/>
                  <a:pt x="64" y="138"/>
                </a:cubicBezTo>
                <a:cubicBezTo>
                  <a:pt x="64" y="138"/>
                  <a:pt x="67" y="138"/>
                  <a:pt x="72" y="138"/>
                </a:cubicBezTo>
                <a:cubicBezTo>
                  <a:pt x="85" y="138"/>
                  <a:pt x="90" y="136"/>
                  <a:pt x="92" y="135"/>
                </a:cubicBezTo>
                <a:cubicBezTo>
                  <a:pt x="103" y="132"/>
                  <a:pt x="112" y="127"/>
                  <a:pt x="120" y="121"/>
                </a:cubicBezTo>
                <a:cubicBezTo>
                  <a:pt x="131" y="111"/>
                  <a:pt x="138" y="98"/>
                  <a:pt x="141" y="82"/>
                </a:cubicBezTo>
                <a:cubicBezTo>
                  <a:pt x="142" y="79"/>
                  <a:pt x="142" y="75"/>
                  <a:pt x="142" y="72"/>
                </a:cubicBezTo>
                <a:cubicBezTo>
                  <a:pt x="142" y="71"/>
                  <a:pt x="142" y="71"/>
                  <a:pt x="142" y="70"/>
                </a:cubicBezTo>
                <a:cubicBezTo>
                  <a:pt x="142" y="69"/>
                  <a:pt x="142" y="69"/>
                  <a:pt x="142" y="69"/>
                </a:cubicBezTo>
                <a:cubicBezTo>
                  <a:pt x="142" y="49"/>
                  <a:pt x="135" y="32"/>
                  <a:pt x="122" y="20"/>
                </a:cubicBezTo>
                <a:cubicBezTo>
                  <a:pt x="122" y="19"/>
                  <a:pt x="122" y="19"/>
                  <a:pt x="122" y="19"/>
                </a:cubicBezTo>
                <a:cubicBezTo>
                  <a:pt x="120" y="18"/>
                  <a:pt x="119" y="17"/>
                  <a:pt x="118" y="16"/>
                </a:cubicBezTo>
                <a:cubicBezTo>
                  <a:pt x="118" y="15"/>
                  <a:pt x="117" y="15"/>
                  <a:pt x="117" y="15"/>
                </a:cubicBezTo>
                <a:cubicBezTo>
                  <a:pt x="104" y="6"/>
                  <a:pt x="88" y="0"/>
                  <a:pt x="7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03" name="组合 202"/>
          <p:cNvGrpSpPr/>
          <p:nvPr/>
        </p:nvGrpSpPr>
        <p:grpSpPr>
          <a:xfrm>
            <a:off x="2842201" y="3104716"/>
            <a:ext cx="152627" cy="203816"/>
            <a:chOff x="1924044" y="2721446"/>
            <a:chExt cx="291233" cy="388908"/>
          </a:xfrm>
        </p:grpSpPr>
        <p:sp>
          <p:nvSpPr>
            <p:cNvPr id="204" name="Freeform 769"/>
            <p:cNvSpPr>
              <a:spLocks noEditPoints="1"/>
            </p:cNvSpPr>
            <p:nvPr/>
          </p:nvSpPr>
          <p:spPr bwMode="auto">
            <a:xfrm>
              <a:off x="1924044" y="2721446"/>
              <a:ext cx="291233" cy="388908"/>
            </a:xfrm>
            <a:custGeom>
              <a:avLst/>
              <a:gdLst>
                <a:gd name="T0" fmla="*/ 107 w 137"/>
                <a:gd name="T1" fmla="*/ 84 h 183"/>
                <a:gd name="T2" fmla="*/ 125 w 137"/>
                <a:gd name="T3" fmla="*/ 157 h 183"/>
                <a:gd name="T4" fmla="*/ 128 w 137"/>
                <a:gd name="T5" fmla="*/ 169 h 183"/>
                <a:gd name="T6" fmla="*/ 121 w 137"/>
                <a:gd name="T7" fmla="*/ 169 h 183"/>
                <a:gd name="T8" fmla="*/ 116 w 137"/>
                <a:gd name="T9" fmla="*/ 167 h 183"/>
                <a:gd name="T10" fmla="*/ 35 w 137"/>
                <a:gd name="T11" fmla="*/ 172 h 183"/>
                <a:gd name="T12" fmla="*/ 16 w 137"/>
                <a:gd name="T13" fmla="*/ 177 h 183"/>
                <a:gd name="T14" fmla="*/ 5 w 137"/>
                <a:gd name="T15" fmla="*/ 133 h 183"/>
                <a:gd name="T16" fmla="*/ 39 w 137"/>
                <a:gd name="T17" fmla="*/ 62 h 183"/>
                <a:gd name="T18" fmla="*/ 35 w 137"/>
                <a:gd name="T19" fmla="*/ 59 h 183"/>
                <a:gd name="T20" fmla="*/ 122 w 137"/>
                <a:gd name="T21" fmla="*/ 64 h 183"/>
                <a:gd name="T22" fmla="*/ 124 w 137"/>
                <a:gd name="T23" fmla="*/ 64 h 183"/>
                <a:gd name="T24" fmla="*/ 52 w 137"/>
                <a:gd name="T25" fmla="*/ 60 h 183"/>
                <a:gd name="T26" fmla="*/ 115 w 137"/>
                <a:gd name="T27" fmla="*/ 57 h 183"/>
                <a:gd name="T28" fmla="*/ 65 w 137"/>
                <a:gd name="T29" fmla="*/ 56 h 183"/>
                <a:gd name="T30" fmla="*/ 104 w 137"/>
                <a:gd name="T31" fmla="*/ 56 h 183"/>
                <a:gd name="T32" fmla="*/ 76 w 137"/>
                <a:gd name="T33" fmla="*/ 54 h 183"/>
                <a:gd name="T34" fmla="*/ 96 w 137"/>
                <a:gd name="T35" fmla="*/ 54 h 183"/>
                <a:gd name="T36" fmla="*/ 82 w 137"/>
                <a:gd name="T37" fmla="*/ 53 h 183"/>
                <a:gd name="T38" fmla="*/ 81 w 137"/>
                <a:gd name="T39" fmla="*/ 57 h 183"/>
                <a:gd name="T40" fmla="*/ 88 w 137"/>
                <a:gd name="T41" fmla="*/ 55 h 183"/>
                <a:gd name="T42" fmla="*/ 89 w 137"/>
                <a:gd name="T43" fmla="*/ 57 h 183"/>
                <a:gd name="T44" fmla="*/ 38 w 137"/>
                <a:gd name="T45" fmla="*/ 55 h 183"/>
                <a:gd name="T46" fmla="*/ 35 w 137"/>
                <a:gd name="T47" fmla="*/ 49 h 183"/>
                <a:gd name="T48" fmla="*/ 89 w 137"/>
                <a:gd name="T49" fmla="*/ 46 h 183"/>
                <a:gd name="T50" fmla="*/ 51 w 137"/>
                <a:gd name="T51" fmla="*/ 53 h 183"/>
                <a:gd name="T52" fmla="*/ 63 w 137"/>
                <a:gd name="T53" fmla="*/ 52 h 183"/>
                <a:gd name="T54" fmla="*/ 100 w 137"/>
                <a:gd name="T55" fmla="*/ 43 h 183"/>
                <a:gd name="T56" fmla="*/ 73 w 137"/>
                <a:gd name="T57" fmla="*/ 50 h 183"/>
                <a:gd name="T58" fmla="*/ 85 w 137"/>
                <a:gd name="T59" fmla="*/ 45 h 183"/>
                <a:gd name="T60" fmla="*/ 82 w 137"/>
                <a:gd name="T61" fmla="*/ 49 h 183"/>
                <a:gd name="T62" fmla="*/ 111 w 137"/>
                <a:gd name="T63" fmla="*/ 40 h 183"/>
                <a:gd name="T64" fmla="*/ 49 w 137"/>
                <a:gd name="T65" fmla="*/ 28 h 183"/>
                <a:gd name="T66" fmla="*/ 65 w 137"/>
                <a:gd name="T67" fmla="*/ 5 h 183"/>
                <a:gd name="T68" fmla="*/ 63 w 137"/>
                <a:gd name="T69" fmla="*/ 30 h 183"/>
                <a:gd name="T70" fmla="*/ 78 w 137"/>
                <a:gd name="T71" fmla="*/ 8 h 183"/>
                <a:gd name="T72" fmla="*/ 44 w 137"/>
                <a:gd name="T73" fmla="*/ 42 h 183"/>
                <a:gd name="T74" fmla="*/ 41 w 137"/>
                <a:gd name="T75" fmla="*/ 32 h 183"/>
                <a:gd name="T76" fmla="*/ 65 w 137"/>
                <a:gd name="T77" fmla="*/ 0 h 183"/>
                <a:gd name="T78" fmla="*/ 31 w 137"/>
                <a:gd name="T79" fmla="*/ 10 h 183"/>
                <a:gd name="T80" fmla="*/ 34 w 137"/>
                <a:gd name="T81" fmla="*/ 42 h 183"/>
                <a:gd name="T82" fmla="*/ 31 w 137"/>
                <a:gd name="T83" fmla="*/ 59 h 183"/>
                <a:gd name="T84" fmla="*/ 0 w 137"/>
                <a:gd name="T85" fmla="*/ 133 h 183"/>
                <a:gd name="T86" fmla="*/ 12 w 137"/>
                <a:gd name="T87" fmla="*/ 180 h 183"/>
                <a:gd name="T88" fmla="*/ 35 w 137"/>
                <a:gd name="T89" fmla="*/ 177 h 183"/>
                <a:gd name="T90" fmla="*/ 106 w 137"/>
                <a:gd name="T91" fmla="*/ 174 h 183"/>
                <a:gd name="T92" fmla="*/ 131 w 137"/>
                <a:gd name="T93" fmla="*/ 173 h 183"/>
                <a:gd name="T94" fmla="*/ 130 w 137"/>
                <a:gd name="T95" fmla="*/ 157 h 183"/>
                <a:gd name="T96" fmla="*/ 89 w 137"/>
                <a:gd name="T97" fmla="*/ 64 h 183"/>
                <a:gd name="T98" fmla="*/ 124 w 137"/>
                <a:gd name="T99" fmla="*/ 69 h 183"/>
                <a:gd name="T100" fmla="*/ 134 w 137"/>
                <a:gd name="T101" fmla="*/ 54 h 183"/>
                <a:gd name="T102" fmla="*/ 115 w 137"/>
                <a:gd name="T103" fmla="*/ 43 h 183"/>
                <a:gd name="T104" fmla="*/ 112 w 137"/>
                <a:gd name="T105" fmla="*/ 32 h 183"/>
                <a:gd name="T106" fmla="*/ 100 w 137"/>
                <a:gd name="T107" fmla="*/ 15 h 183"/>
                <a:gd name="T108" fmla="*/ 82 w 137"/>
                <a:gd name="T109" fmla="*/ 4 h 183"/>
                <a:gd name="T110" fmla="*/ 69 w 137"/>
                <a:gd name="T11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7" h="183">
                  <a:moveTo>
                    <a:pt x="41" y="66"/>
                  </a:moveTo>
                  <a:cubicBezTo>
                    <a:pt x="43" y="66"/>
                    <a:pt x="45" y="66"/>
                    <a:pt x="45" y="66"/>
                  </a:cubicBezTo>
                  <a:cubicBezTo>
                    <a:pt x="62" y="65"/>
                    <a:pt x="72" y="64"/>
                    <a:pt x="80" y="62"/>
                  </a:cubicBezTo>
                  <a:cubicBezTo>
                    <a:pt x="80" y="63"/>
                    <a:pt x="81" y="64"/>
                    <a:pt x="82" y="65"/>
                  </a:cubicBezTo>
                  <a:cubicBezTo>
                    <a:pt x="84" y="67"/>
                    <a:pt x="87" y="69"/>
                    <a:pt x="90" y="71"/>
                  </a:cubicBezTo>
                  <a:cubicBezTo>
                    <a:pt x="95" y="75"/>
                    <a:pt x="101" y="79"/>
                    <a:pt x="107" y="84"/>
                  </a:cubicBezTo>
                  <a:cubicBezTo>
                    <a:pt x="113" y="88"/>
                    <a:pt x="118" y="93"/>
                    <a:pt x="122" y="98"/>
                  </a:cubicBezTo>
                  <a:cubicBezTo>
                    <a:pt x="128" y="107"/>
                    <a:pt x="131" y="117"/>
                    <a:pt x="131" y="128"/>
                  </a:cubicBezTo>
                  <a:cubicBezTo>
                    <a:pt x="131" y="131"/>
                    <a:pt x="131" y="134"/>
                    <a:pt x="130" y="137"/>
                  </a:cubicBezTo>
                  <a:cubicBezTo>
                    <a:pt x="129" y="141"/>
                    <a:pt x="128" y="143"/>
                    <a:pt x="127" y="146"/>
                  </a:cubicBezTo>
                  <a:cubicBezTo>
                    <a:pt x="126" y="149"/>
                    <a:pt x="125" y="153"/>
                    <a:pt x="125" y="157"/>
                  </a:cubicBezTo>
                  <a:cubicBezTo>
                    <a:pt x="125" y="157"/>
                    <a:pt x="125" y="157"/>
                    <a:pt x="125" y="157"/>
                  </a:cubicBezTo>
                  <a:cubicBezTo>
                    <a:pt x="125" y="157"/>
                    <a:pt x="125" y="157"/>
                    <a:pt x="125" y="157"/>
                  </a:cubicBezTo>
                  <a:cubicBezTo>
                    <a:pt x="125" y="157"/>
                    <a:pt x="125" y="157"/>
                    <a:pt x="125" y="157"/>
                  </a:cubicBezTo>
                  <a:cubicBezTo>
                    <a:pt x="125" y="157"/>
                    <a:pt x="125" y="157"/>
                    <a:pt x="125" y="157"/>
                  </a:cubicBezTo>
                  <a:cubicBezTo>
                    <a:pt x="125" y="158"/>
                    <a:pt x="125" y="159"/>
                    <a:pt x="126" y="160"/>
                  </a:cubicBezTo>
                  <a:cubicBezTo>
                    <a:pt x="126" y="162"/>
                    <a:pt x="126" y="163"/>
                    <a:pt x="127" y="165"/>
                  </a:cubicBezTo>
                  <a:cubicBezTo>
                    <a:pt x="127" y="167"/>
                    <a:pt x="128" y="168"/>
                    <a:pt x="128" y="169"/>
                  </a:cubicBezTo>
                  <a:cubicBezTo>
                    <a:pt x="128" y="170"/>
                    <a:pt x="128" y="170"/>
                    <a:pt x="128" y="170"/>
                  </a:cubicBezTo>
                  <a:cubicBezTo>
                    <a:pt x="127" y="170"/>
                    <a:pt x="127" y="170"/>
                    <a:pt x="127" y="170"/>
                  </a:cubicBezTo>
                  <a:cubicBezTo>
                    <a:pt x="127" y="170"/>
                    <a:pt x="126" y="170"/>
                    <a:pt x="126" y="170"/>
                  </a:cubicBezTo>
                  <a:cubicBezTo>
                    <a:pt x="126" y="170"/>
                    <a:pt x="126" y="170"/>
                    <a:pt x="126" y="170"/>
                  </a:cubicBezTo>
                  <a:cubicBezTo>
                    <a:pt x="126" y="170"/>
                    <a:pt x="126" y="170"/>
                    <a:pt x="126" y="170"/>
                  </a:cubicBezTo>
                  <a:cubicBezTo>
                    <a:pt x="125" y="170"/>
                    <a:pt x="122" y="170"/>
                    <a:pt x="121" y="169"/>
                  </a:cubicBezTo>
                  <a:cubicBezTo>
                    <a:pt x="120" y="168"/>
                    <a:pt x="119" y="168"/>
                    <a:pt x="118" y="168"/>
                  </a:cubicBezTo>
                  <a:cubicBezTo>
                    <a:pt x="117" y="167"/>
                    <a:pt x="117" y="167"/>
                    <a:pt x="117" y="167"/>
                  </a:cubicBezTo>
                  <a:cubicBezTo>
                    <a:pt x="117" y="167"/>
                    <a:pt x="117" y="167"/>
                    <a:pt x="117" y="167"/>
                  </a:cubicBezTo>
                  <a:cubicBezTo>
                    <a:pt x="117" y="167"/>
                    <a:pt x="116" y="167"/>
                    <a:pt x="116" y="167"/>
                  </a:cubicBezTo>
                  <a:cubicBezTo>
                    <a:pt x="116" y="167"/>
                    <a:pt x="116" y="167"/>
                    <a:pt x="116" y="167"/>
                  </a:cubicBezTo>
                  <a:cubicBezTo>
                    <a:pt x="116" y="167"/>
                    <a:pt x="116" y="167"/>
                    <a:pt x="116" y="167"/>
                  </a:cubicBezTo>
                  <a:cubicBezTo>
                    <a:pt x="111" y="168"/>
                    <a:pt x="108" y="168"/>
                    <a:pt x="105" y="169"/>
                  </a:cubicBezTo>
                  <a:cubicBezTo>
                    <a:pt x="102" y="169"/>
                    <a:pt x="99" y="170"/>
                    <a:pt x="94" y="171"/>
                  </a:cubicBezTo>
                  <a:cubicBezTo>
                    <a:pt x="86" y="172"/>
                    <a:pt x="79" y="173"/>
                    <a:pt x="71" y="173"/>
                  </a:cubicBezTo>
                  <a:cubicBezTo>
                    <a:pt x="67" y="173"/>
                    <a:pt x="64" y="173"/>
                    <a:pt x="61" y="173"/>
                  </a:cubicBezTo>
                  <a:cubicBezTo>
                    <a:pt x="56" y="173"/>
                    <a:pt x="51" y="173"/>
                    <a:pt x="46" y="173"/>
                  </a:cubicBezTo>
                  <a:cubicBezTo>
                    <a:pt x="43" y="173"/>
                    <a:pt x="39" y="172"/>
                    <a:pt x="35" y="172"/>
                  </a:cubicBezTo>
                  <a:cubicBezTo>
                    <a:pt x="30" y="172"/>
                    <a:pt x="25" y="173"/>
                    <a:pt x="21" y="176"/>
                  </a:cubicBezTo>
                  <a:cubicBezTo>
                    <a:pt x="20" y="176"/>
                    <a:pt x="19" y="177"/>
                    <a:pt x="19" y="177"/>
                  </a:cubicBezTo>
                  <a:cubicBezTo>
                    <a:pt x="18" y="177"/>
                    <a:pt x="17" y="178"/>
                    <a:pt x="17" y="178"/>
                  </a:cubicBezTo>
                  <a:cubicBezTo>
                    <a:pt x="17" y="178"/>
                    <a:pt x="17" y="178"/>
                    <a:pt x="17" y="178"/>
                  </a:cubicBezTo>
                  <a:cubicBezTo>
                    <a:pt x="16" y="178"/>
                    <a:pt x="16" y="178"/>
                    <a:pt x="16" y="178"/>
                  </a:cubicBezTo>
                  <a:cubicBezTo>
                    <a:pt x="16" y="177"/>
                    <a:pt x="16" y="177"/>
                    <a:pt x="16" y="177"/>
                  </a:cubicBezTo>
                  <a:cubicBezTo>
                    <a:pt x="16" y="176"/>
                    <a:pt x="16" y="174"/>
                    <a:pt x="16" y="173"/>
                  </a:cubicBezTo>
                  <a:cubicBezTo>
                    <a:pt x="16" y="172"/>
                    <a:pt x="16" y="172"/>
                    <a:pt x="16" y="171"/>
                  </a:cubicBezTo>
                  <a:cubicBezTo>
                    <a:pt x="16" y="170"/>
                    <a:pt x="16" y="170"/>
                    <a:pt x="16" y="170"/>
                  </a:cubicBezTo>
                  <a:cubicBezTo>
                    <a:pt x="16" y="170"/>
                    <a:pt x="16" y="170"/>
                    <a:pt x="16" y="169"/>
                  </a:cubicBezTo>
                  <a:cubicBezTo>
                    <a:pt x="13" y="162"/>
                    <a:pt x="11" y="157"/>
                    <a:pt x="9" y="151"/>
                  </a:cubicBezTo>
                  <a:cubicBezTo>
                    <a:pt x="7" y="146"/>
                    <a:pt x="6" y="140"/>
                    <a:pt x="5" y="133"/>
                  </a:cubicBezTo>
                  <a:cubicBezTo>
                    <a:pt x="5" y="132"/>
                    <a:pt x="5" y="131"/>
                    <a:pt x="5" y="130"/>
                  </a:cubicBezTo>
                  <a:cubicBezTo>
                    <a:pt x="5" y="117"/>
                    <a:pt x="9" y="103"/>
                    <a:pt x="16" y="92"/>
                  </a:cubicBezTo>
                  <a:cubicBezTo>
                    <a:pt x="20" y="88"/>
                    <a:pt x="24" y="84"/>
                    <a:pt x="28" y="81"/>
                  </a:cubicBezTo>
                  <a:cubicBezTo>
                    <a:pt x="33" y="77"/>
                    <a:pt x="37" y="72"/>
                    <a:pt x="39" y="66"/>
                  </a:cubicBezTo>
                  <a:cubicBezTo>
                    <a:pt x="40" y="66"/>
                    <a:pt x="41" y="66"/>
                    <a:pt x="41" y="66"/>
                  </a:cubicBezTo>
                  <a:moveTo>
                    <a:pt x="39" y="62"/>
                  </a:moveTo>
                  <a:cubicBezTo>
                    <a:pt x="39" y="62"/>
                    <a:pt x="38" y="62"/>
                    <a:pt x="38" y="62"/>
                  </a:cubicBezTo>
                  <a:cubicBezTo>
                    <a:pt x="37" y="61"/>
                    <a:pt x="36" y="61"/>
                    <a:pt x="36" y="61"/>
                  </a:cubicBezTo>
                  <a:cubicBezTo>
                    <a:pt x="36" y="60"/>
                    <a:pt x="36" y="60"/>
                    <a:pt x="36" y="60"/>
                  </a:cubicBezTo>
                  <a:cubicBezTo>
                    <a:pt x="35" y="59"/>
                    <a:pt x="35" y="59"/>
                    <a:pt x="35" y="59"/>
                  </a:cubicBezTo>
                  <a:cubicBezTo>
                    <a:pt x="35" y="59"/>
                    <a:pt x="35" y="59"/>
                    <a:pt x="35" y="59"/>
                  </a:cubicBezTo>
                  <a:cubicBezTo>
                    <a:pt x="35" y="59"/>
                    <a:pt x="35" y="59"/>
                    <a:pt x="35" y="59"/>
                  </a:cubicBezTo>
                  <a:cubicBezTo>
                    <a:pt x="36" y="59"/>
                    <a:pt x="37" y="59"/>
                    <a:pt x="38" y="59"/>
                  </a:cubicBezTo>
                  <a:cubicBezTo>
                    <a:pt x="38" y="59"/>
                    <a:pt x="39" y="59"/>
                    <a:pt x="39" y="59"/>
                  </a:cubicBezTo>
                  <a:cubicBezTo>
                    <a:pt x="40" y="59"/>
                    <a:pt x="40" y="59"/>
                    <a:pt x="41" y="59"/>
                  </a:cubicBezTo>
                  <a:cubicBezTo>
                    <a:pt x="40" y="60"/>
                    <a:pt x="40" y="61"/>
                    <a:pt x="39" y="62"/>
                  </a:cubicBezTo>
                  <a:moveTo>
                    <a:pt x="124" y="64"/>
                  </a:moveTo>
                  <a:cubicBezTo>
                    <a:pt x="123" y="64"/>
                    <a:pt x="123" y="64"/>
                    <a:pt x="122" y="64"/>
                  </a:cubicBezTo>
                  <a:cubicBezTo>
                    <a:pt x="123" y="62"/>
                    <a:pt x="125" y="60"/>
                    <a:pt x="126" y="58"/>
                  </a:cubicBezTo>
                  <a:cubicBezTo>
                    <a:pt x="127" y="58"/>
                    <a:pt x="129" y="58"/>
                    <a:pt x="130" y="58"/>
                  </a:cubicBezTo>
                  <a:cubicBezTo>
                    <a:pt x="130" y="58"/>
                    <a:pt x="131" y="58"/>
                    <a:pt x="131" y="58"/>
                  </a:cubicBezTo>
                  <a:cubicBezTo>
                    <a:pt x="131" y="60"/>
                    <a:pt x="131" y="62"/>
                    <a:pt x="131" y="64"/>
                  </a:cubicBezTo>
                  <a:cubicBezTo>
                    <a:pt x="129" y="64"/>
                    <a:pt x="127" y="64"/>
                    <a:pt x="124" y="64"/>
                  </a:cubicBezTo>
                  <a:cubicBezTo>
                    <a:pt x="124" y="64"/>
                    <a:pt x="124" y="64"/>
                    <a:pt x="124" y="64"/>
                  </a:cubicBezTo>
                  <a:cubicBezTo>
                    <a:pt x="124" y="64"/>
                    <a:pt x="124" y="64"/>
                    <a:pt x="124" y="64"/>
                  </a:cubicBezTo>
                  <a:moveTo>
                    <a:pt x="44" y="62"/>
                  </a:moveTo>
                  <a:cubicBezTo>
                    <a:pt x="45" y="61"/>
                    <a:pt x="46" y="60"/>
                    <a:pt x="46" y="59"/>
                  </a:cubicBezTo>
                  <a:cubicBezTo>
                    <a:pt x="46" y="59"/>
                    <a:pt x="46" y="59"/>
                    <a:pt x="46" y="59"/>
                  </a:cubicBezTo>
                  <a:cubicBezTo>
                    <a:pt x="48" y="58"/>
                    <a:pt x="51" y="58"/>
                    <a:pt x="54" y="58"/>
                  </a:cubicBezTo>
                  <a:cubicBezTo>
                    <a:pt x="53" y="59"/>
                    <a:pt x="53" y="59"/>
                    <a:pt x="52" y="60"/>
                  </a:cubicBezTo>
                  <a:cubicBezTo>
                    <a:pt x="52" y="61"/>
                    <a:pt x="52" y="61"/>
                    <a:pt x="52" y="61"/>
                  </a:cubicBezTo>
                  <a:cubicBezTo>
                    <a:pt x="50" y="61"/>
                    <a:pt x="48" y="61"/>
                    <a:pt x="45" y="62"/>
                  </a:cubicBezTo>
                  <a:cubicBezTo>
                    <a:pt x="44" y="62"/>
                    <a:pt x="44" y="62"/>
                    <a:pt x="44" y="62"/>
                  </a:cubicBezTo>
                  <a:moveTo>
                    <a:pt x="117" y="64"/>
                  </a:moveTo>
                  <a:cubicBezTo>
                    <a:pt x="115" y="64"/>
                    <a:pt x="113" y="63"/>
                    <a:pt x="111" y="63"/>
                  </a:cubicBezTo>
                  <a:cubicBezTo>
                    <a:pt x="112" y="61"/>
                    <a:pt x="113" y="59"/>
                    <a:pt x="115" y="57"/>
                  </a:cubicBezTo>
                  <a:cubicBezTo>
                    <a:pt x="117" y="58"/>
                    <a:pt x="119" y="58"/>
                    <a:pt x="121" y="58"/>
                  </a:cubicBezTo>
                  <a:cubicBezTo>
                    <a:pt x="119" y="60"/>
                    <a:pt x="118" y="62"/>
                    <a:pt x="117" y="64"/>
                  </a:cubicBezTo>
                  <a:moveTo>
                    <a:pt x="57" y="61"/>
                  </a:moveTo>
                  <a:cubicBezTo>
                    <a:pt x="58" y="60"/>
                    <a:pt x="58" y="58"/>
                    <a:pt x="59" y="57"/>
                  </a:cubicBezTo>
                  <a:cubicBezTo>
                    <a:pt x="61" y="57"/>
                    <a:pt x="63" y="56"/>
                    <a:pt x="65" y="56"/>
                  </a:cubicBezTo>
                  <a:cubicBezTo>
                    <a:pt x="65" y="56"/>
                    <a:pt x="65" y="56"/>
                    <a:pt x="65" y="56"/>
                  </a:cubicBezTo>
                  <a:cubicBezTo>
                    <a:pt x="65" y="57"/>
                    <a:pt x="64" y="58"/>
                    <a:pt x="64" y="59"/>
                  </a:cubicBezTo>
                  <a:cubicBezTo>
                    <a:pt x="64" y="60"/>
                    <a:pt x="64" y="60"/>
                    <a:pt x="64" y="60"/>
                  </a:cubicBezTo>
                  <a:cubicBezTo>
                    <a:pt x="62" y="60"/>
                    <a:pt x="59" y="61"/>
                    <a:pt x="57" y="61"/>
                  </a:cubicBezTo>
                  <a:moveTo>
                    <a:pt x="106" y="62"/>
                  </a:moveTo>
                  <a:cubicBezTo>
                    <a:pt x="104" y="62"/>
                    <a:pt x="102" y="61"/>
                    <a:pt x="100" y="61"/>
                  </a:cubicBezTo>
                  <a:cubicBezTo>
                    <a:pt x="102" y="59"/>
                    <a:pt x="103" y="57"/>
                    <a:pt x="104" y="56"/>
                  </a:cubicBezTo>
                  <a:cubicBezTo>
                    <a:pt x="106" y="56"/>
                    <a:pt x="108" y="57"/>
                    <a:pt x="110" y="57"/>
                  </a:cubicBezTo>
                  <a:cubicBezTo>
                    <a:pt x="109" y="59"/>
                    <a:pt x="107" y="60"/>
                    <a:pt x="106" y="62"/>
                  </a:cubicBezTo>
                  <a:moveTo>
                    <a:pt x="69" y="60"/>
                  </a:moveTo>
                  <a:cubicBezTo>
                    <a:pt x="69" y="58"/>
                    <a:pt x="70" y="57"/>
                    <a:pt x="71" y="56"/>
                  </a:cubicBezTo>
                  <a:cubicBezTo>
                    <a:pt x="71" y="55"/>
                    <a:pt x="71" y="55"/>
                    <a:pt x="71" y="55"/>
                  </a:cubicBezTo>
                  <a:cubicBezTo>
                    <a:pt x="73" y="55"/>
                    <a:pt x="74" y="55"/>
                    <a:pt x="76" y="54"/>
                  </a:cubicBezTo>
                  <a:cubicBezTo>
                    <a:pt x="75" y="56"/>
                    <a:pt x="74" y="57"/>
                    <a:pt x="73" y="58"/>
                  </a:cubicBezTo>
                  <a:cubicBezTo>
                    <a:pt x="73" y="59"/>
                    <a:pt x="73" y="59"/>
                    <a:pt x="73" y="59"/>
                  </a:cubicBezTo>
                  <a:cubicBezTo>
                    <a:pt x="72" y="59"/>
                    <a:pt x="70" y="59"/>
                    <a:pt x="69" y="60"/>
                  </a:cubicBezTo>
                  <a:moveTo>
                    <a:pt x="96" y="60"/>
                  </a:moveTo>
                  <a:cubicBezTo>
                    <a:pt x="95" y="59"/>
                    <a:pt x="94" y="59"/>
                    <a:pt x="93" y="59"/>
                  </a:cubicBezTo>
                  <a:cubicBezTo>
                    <a:pt x="94" y="57"/>
                    <a:pt x="95" y="55"/>
                    <a:pt x="96" y="54"/>
                  </a:cubicBezTo>
                  <a:cubicBezTo>
                    <a:pt x="97" y="54"/>
                    <a:pt x="97" y="54"/>
                    <a:pt x="97" y="54"/>
                  </a:cubicBezTo>
                  <a:cubicBezTo>
                    <a:pt x="97" y="54"/>
                    <a:pt x="98" y="55"/>
                    <a:pt x="99" y="55"/>
                  </a:cubicBezTo>
                  <a:cubicBezTo>
                    <a:pt x="98" y="56"/>
                    <a:pt x="97" y="58"/>
                    <a:pt x="96" y="60"/>
                  </a:cubicBezTo>
                  <a:moveTo>
                    <a:pt x="79" y="58"/>
                  </a:moveTo>
                  <a:cubicBezTo>
                    <a:pt x="79" y="56"/>
                    <a:pt x="80" y="55"/>
                    <a:pt x="81" y="54"/>
                  </a:cubicBezTo>
                  <a:cubicBezTo>
                    <a:pt x="82" y="53"/>
                    <a:pt x="82" y="53"/>
                    <a:pt x="82" y="53"/>
                  </a:cubicBezTo>
                  <a:cubicBezTo>
                    <a:pt x="82" y="53"/>
                    <a:pt x="83" y="53"/>
                    <a:pt x="83" y="53"/>
                  </a:cubicBezTo>
                  <a:cubicBezTo>
                    <a:pt x="83" y="54"/>
                    <a:pt x="84" y="55"/>
                    <a:pt x="84" y="55"/>
                  </a:cubicBezTo>
                  <a:cubicBezTo>
                    <a:pt x="84" y="56"/>
                    <a:pt x="83" y="56"/>
                    <a:pt x="83" y="56"/>
                  </a:cubicBezTo>
                  <a:cubicBezTo>
                    <a:pt x="83" y="57"/>
                    <a:pt x="83" y="57"/>
                    <a:pt x="82" y="57"/>
                  </a:cubicBezTo>
                  <a:cubicBezTo>
                    <a:pt x="82" y="57"/>
                    <a:pt x="82" y="57"/>
                    <a:pt x="82" y="57"/>
                  </a:cubicBezTo>
                  <a:cubicBezTo>
                    <a:pt x="81" y="57"/>
                    <a:pt x="81" y="57"/>
                    <a:pt x="81" y="57"/>
                  </a:cubicBezTo>
                  <a:cubicBezTo>
                    <a:pt x="81" y="57"/>
                    <a:pt x="81" y="57"/>
                    <a:pt x="81" y="57"/>
                  </a:cubicBezTo>
                  <a:cubicBezTo>
                    <a:pt x="80" y="57"/>
                    <a:pt x="80" y="57"/>
                    <a:pt x="80" y="57"/>
                  </a:cubicBezTo>
                  <a:cubicBezTo>
                    <a:pt x="80" y="58"/>
                    <a:pt x="79" y="58"/>
                    <a:pt x="79" y="58"/>
                  </a:cubicBezTo>
                  <a:moveTo>
                    <a:pt x="89" y="57"/>
                  </a:moveTo>
                  <a:cubicBezTo>
                    <a:pt x="88" y="57"/>
                    <a:pt x="88" y="57"/>
                    <a:pt x="88" y="57"/>
                  </a:cubicBezTo>
                  <a:cubicBezTo>
                    <a:pt x="88" y="56"/>
                    <a:pt x="88" y="56"/>
                    <a:pt x="88" y="55"/>
                  </a:cubicBezTo>
                  <a:cubicBezTo>
                    <a:pt x="88" y="54"/>
                    <a:pt x="87" y="52"/>
                    <a:pt x="87" y="51"/>
                  </a:cubicBezTo>
                  <a:cubicBezTo>
                    <a:pt x="87" y="51"/>
                    <a:pt x="87" y="51"/>
                    <a:pt x="87" y="51"/>
                  </a:cubicBezTo>
                  <a:cubicBezTo>
                    <a:pt x="87" y="51"/>
                    <a:pt x="87" y="51"/>
                    <a:pt x="87" y="51"/>
                  </a:cubicBezTo>
                  <a:cubicBezTo>
                    <a:pt x="87" y="51"/>
                    <a:pt x="88" y="51"/>
                    <a:pt x="88" y="51"/>
                  </a:cubicBezTo>
                  <a:cubicBezTo>
                    <a:pt x="89" y="52"/>
                    <a:pt x="90" y="52"/>
                    <a:pt x="91" y="52"/>
                  </a:cubicBezTo>
                  <a:cubicBezTo>
                    <a:pt x="90" y="54"/>
                    <a:pt x="89" y="55"/>
                    <a:pt x="89" y="57"/>
                  </a:cubicBezTo>
                  <a:moveTo>
                    <a:pt x="37" y="48"/>
                  </a:moveTo>
                  <a:cubicBezTo>
                    <a:pt x="38" y="48"/>
                    <a:pt x="38" y="48"/>
                    <a:pt x="39" y="48"/>
                  </a:cubicBezTo>
                  <a:cubicBezTo>
                    <a:pt x="39" y="47"/>
                    <a:pt x="39" y="47"/>
                    <a:pt x="40" y="47"/>
                  </a:cubicBezTo>
                  <a:cubicBezTo>
                    <a:pt x="40" y="47"/>
                    <a:pt x="41" y="47"/>
                    <a:pt x="41" y="47"/>
                  </a:cubicBezTo>
                  <a:cubicBezTo>
                    <a:pt x="40" y="50"/>
                    <a:pt x="40" y="52"/>
                    <a:pt x="38" y="54"/>
                  </a:cubicBezTo>
                  <a:cubicBezTo>
                    <a:pt x="38" y="55"/>
                    <a:pt x="38" y="55"/>
                    <a:pt x="38" y="55"/>
                  </a:cubicBezTo>
                  <a:cubicBezTo>
                    <a:pt x="38" y="55"/>
                    <a:pt x="38" y="55"/>
                    <a:pt x="38" y="55"/>
                  </a:cubicBezTo>
                  <a:cubicBezTo>
                    <a:pt x="38" y="55"/>
                    <a:pt x="38" y="55"/>
                    <a:pt x="38" y="55"/>
                  </a:cubicBezTo>
                  <a:cubicBezTo>
                    <a:pt x="37" y="55"/>
                    <a:pt x="36" y="55"/>
                    <a:pt x="35" y="54"/>
                  </a:cubicBezTo>
                  <a:cubicBezTo>
                    <a:pt x="35" y="54"/>
                    <a:pt x="34" y="54"/>
                    <a:pt x="34" y="52"/>
                  </a:cubicBezTo>
                  <a:cubicBezTo>
                    <a:pt x="34" y="51"/>
                    <a:pt x="34" y="51"/>
                    <a:pt x="34" y="51"/>
                  </a:cubicBezTo>
                  <a:cubicBezTo>
                    <a:pt x="34" y="51"/>
                    <a:pt x="34" y="50"/>
                    <a:pt x="35" y="49"/>
                  </a:cubicBezTo>
                  <a:cubicBezTo>
                    <a:pt x="35" y="49"/>
                    <a:pt x="36" y="48"/>
                    <a:pt x="37" y="48"/>
                  </a:cubicBezTo>
                  <a:cubicBezTo>
                    <a:pt x="37" y="48"/>
                    <a:pt x="37" y="48"/>
                    <a:pt x="37" y="48"/>
                  </a:cubicBezTo>
                  <a:moveTo>
                    <a:pt x="91" y="48"/>
                  </a:moveTo>
                  <a:cubicBezTo>
                    <a:pt x="91" y="48"/>
                    <a:pt x="90" y="48"/>
                    <a:pt x="89" y="47"/>
                  </a:cubicBezTo>
                  <a:cubicBezTo>
                    <a:pt x="89" y="47"/>
                    <a:pt x="89" y="47"/>
                    <a:pt x="89" y="47"/>
                  </a:cubicBezTo>
                  <a:cubicBezTo>
                    <a:pt x="89" y="46"/>
                    <a:pt x="89" y="46"/>
                    <a:pt x="89" y="46"/>
                  </a:cubicBezTo>
                  <a:cubicBezTo>
                    <a:pt x="90" y="46"/>
                    <a:pt x="90" y="46"/>
                    <a:pt x="91" y="46"/>
                  </a:cubicBezTo>
                  <a:cubicBezTo>
                    <a:pt x="91" y="47"/>
                    <a:pt x="91" y="47"/>
                    <a:pt x="91" y="48"/>
                  </a:cubicBezTo>
                  <a:moveTo>
                    <a:pt x="43" y="55"/>
                  </a:moveTo>
                  <a:cubicBezTo>
                    <a:pt x="44" y="52"/>
                    <a:pt x="45" y="49"/>
                    <a:pt x="45" y="47"/>
                  </a:cubicBezTo>
                  <a:cubicBezTo>
                    <a:pt x="48" y="46"/>
                    <a:pt x="51" y="46"/>
                    <a:pt x="54" y="45"/>
                  </a:cubicBezTo>
                  <a:cubicBezTo>
                    <a:pt x="53" y="48"/>
                    <a:pt x="52" y="51"/>
                    <a:pt x="51" y="53"/>
                  </a:cubicBezTo>
                  <a:cubicBezTo>
                    <a:pt x="51" y="54"/>
                    <a:pt x="51" y="54"/>
                    <a:pt x="51" y="54"/>
                  </a:cubicBezTo>
                  <a:cubicBezTo>
                    <a:pt x="48" y="54"/>
                    <a:pt x="45" y="54"/>
                    <a:pt x="43" y="55"/>
                  </a:cubicBezTo>
                  <a:moveTo>
                    <a:pt x="56" y="53"/>
                  </a:moveTo>
                  <a:cubicBezTo>
                    <a:pt x="57" y="50"/>
                    <a:pt x="58" y="48"/>
                    <a:pt x="59" y="45"/>
                  </a:cubicBezTo>
                  <a:cubicBezTo>
                    <a:pt x="61" y="45"/>
                    <a:pt x="64" y="44"/>
                    <a:pt x="66" y="44"/>
                  </a:cubicBezTo>
                  <a:cubicBezTo>
                    <a:pt x="65" y="47"/>
                    <a:pt x="64" y="49"/>
                    <a:pt x="63" y="52"/>
                  </a:cubicBezTo>
                  <a:cubicBezTo>
                    <a:pt x="61" y="52"/>
                    <a:pt x="58" y="53"/>
                    <a:pt x="56" y="53"/>
                  </a:cubicBezTo>
                  <a:moveTo>
                    <a:pt x="96" y="49"/>
                  </a:moveTo>
                  <a:cubicBezTo>
                    <a:pt x="95" y="49"/>
                    <a:pt x="95" y="49"/>
                    <a:pt x="95" y="49"/>
                  </a:cubicBezTo>
                  <a:cubicBezTo>
                    <a:pt x="95" y="49"/>
                    <a:pt x="95" y="48"/>
                    <a:pt x="95" y="48"/>
                  </a:cubicBezTo>
                  <a:cubicBezTo>
                    <a:pt x="95" y="47"/>
                    <a:pt x="96" y="46"/>
                    <a:pt x="96" y="45"/>
                  </a:cubicBezTo>
                  <a:cubicBezTo>
                    <a:pt x="97" y="44"/>
                    <a:pt x="99" y="44"/>
                    <a:pt x="100" y="43"/>
                  </a:cubicBezTo>
                  <a:cubicBezTo>
                    <a:pt x="100" y="45"/>
                    <a:pt x="100" y="46"/>
                    <a:pt x="100" y="48"/>
                  </a:cubicBezTo>
                  <a:cubicBezTo>
                    <a:pt x="99" y="48"/>
                    <a:pt x="98" y="49"/>
                    <a:pt x="96" y="49"/>
                  </a:cubicBezTo>
                  <a:moveTo>
                    <a:pt x="68" y="51"/>
                  </a:moveTo>
                  <a:cubicBezTo>
                    <a:pt x="69" y="49"/>
                    <a:pt x="70" y="46"/>
                    <a:pt x="71" y="43"/>
                  </a:cubicBezTo>
                  <a:cubicBezTo>
                    <a:pt x="73" y="43"/>
                    <a:pt x="75" y="43"/>
                    <a:pt x="76" y="43"/>
                  </a:cubicBezTo>
                  <a:cubicBezTo>
                    <a:pt x="75" y="45"/>
                    <a:pt x="74" y="48"/>
                    <a:pt x="73" y="50"/>
                  </a:cubicBezTo>
                  <a:cubicBezTo>
                    <a:pt x="72" y="51"/>
                    <a:pt x="70" y="51"/>
                    <a:pt x="68" y="51"/>
                  </a:cubicBezTo>
                  <a:moveTo>
                    <a:pt x="78" y="50"/>
                  </a:moveTo>
                  <a:cubicBezTo>
                    <a:pt x="79" y="47"/>
                    <a:pt x="80" y="45"/>
                    <a:pt x="81" y="43"/>
                  </a:cubicBezTo>
                  <a:cubicBezTo>
                    <a:pt x="81" y="43"/>
                    <a:pt x="82" y="43"/>
                    <a:pt x="83" y="43"/>
                  </a:cubicBezTo>
                  <a:cubicBezTo>
                    <a:pt x="83" y="43"/>
                    <a:pt x="84" y="43"/>
                    <a:pt x="84" y="44"/>
                  </a:cubicBezTo>
                  <a:cubicBezTo>
                    <a:pt x="85" y="44"/>
                    <a:pt x="85" y="44"/>
                    <a:pt x="85" y="45"/>
                  </a:cubicBezTo>
                  <a:cubicBezTo>
                    <a:pt x="85" y="45"/>
                    <a:pt x="85" y="45"/>
                    <a:pt x="85" y="45"/>
                  </a:cubicBezTo>
                  <a:cubicBezTo>
                    <a:pt x="85" y="46"/>
                    <a:pt x="85" y="46"/>
                    <a:pt x="85" y="46"/>
                  </a:cubicBezTo>
                  <a:cubicBezTo>
                    <a:pt x="84" y="46"/>
                    <a:pt x="84" y="46"/>
                    <a:pt x="84" y="46"/>
                  </a:cubicBezTo>
                  <a:cubicBezTo>
                    <a:pt x="84" y="47"/>
                    <a:pt x="84" y="47"/>
                    <a:pt x="84" y="47"/>
                  </a:cubicBezTo>
                  <a:cubicBezTo>
                    <a:pt x="84" y="47"/>
                    <a:pt x="84" y="47"/>
                    <a:pt x="84" y="47"/>
                  </a:cubicBezTo>
                  <a:cubicBezTo>
                    <a:pt x="83" y="48"/>
                    <a:pt x="83" y="49"/>
                    <a:pt x="82" y="49"/>
                  </a:cubicBezTo>
                  <a:cubicBezTo>
                    <a:pt x="82" y="49"/>
                    <a:pt x="82" y="49"/>
                    <a:pt x="81" y="49"/>
                  </a:cubicBezTo>
                  <a:cubicBezTo>
                    <a:pt x="80" y="49"/>
                    <a:pt x="79" y="49"/>
                    <a:pt x="78" y="50"/>
                  </a:cubicBezTo>
                  <a:moveTo>
                    <a:pt x="104" y="45"/>
                  </a:moveTo>
                  <a:cubicBezTo>
                    <a:pt x="105" y="44"/>
                    <a:pt x="105" y="42"/>
                    <a:pt x="105" y="41"/>
                  </a:cubicBezTo>
                  <a:cubicBezTo>
                    <a:pt x="107" y="40"/>
                    <a:pt x="109" y="39"/>
                    <a:pt x="110" y="37"/>
                  </a:cubicBezTo>
                  <a:cubicBezTo>
                    <a:pt x="111" y="38"/>
                    <a:pt x="111" y="39"/>
                    <a:pt x="111" y="40"/>
                  </a:cubicBezTo>
                  <a:cubicBezTo>
                    <a:pt x="109" y="42"/>
                    <a:pt x="107" y="44"/>
                    <a:pt x="104" y="45"/>
                  </a:cubicBezTo>
                  <a:moveTo>
                    <a:pt x="47" y="35"/>
                  </a:moveTo>
                  <a:cubicBezTo>
                    <a:pt x="48" y="35"/>
                    <a:pt x="48" y="35"/>
                    <a:pt x="48" y="35"/>
                  </a:cubicBezTo>
                  <a:cubicBezTo>
                    <a:pt x="49" y="35"/>
                    <a:pt x="50" y="35"/>
                    <a:pt x="50" y="34"/>
                  </a:cubicBezTo>
                  <a:cubicBezTo>
                    <a:pt x="50" y="33"/>
                    <a:pt x="50" y="32"/>
                    <a:pt x="50" y="32"/>
                  </a:cubicBezTo>
                  <a:cubicBezTo>
                    <a:pt x="50" y="30"/>
                    <a:pt x="50" y="29"/>
                    <a:pt x="49" y="28"/>
                  </a:cubicBezTo>
                  <a:cubicBezTo>
                    <a:pt x="46" y="21"/>
                    <a:pt x="41" y="14"/>
                    <a:pt x="39" y="8"/>
                  </a:cubicBezTo>
                  <a:cubicBezTo>
                    <a:pt x="39" y="8"/>
                    <a:pt x="39" y="8"/>
                    <a:pt x="39" y="8"/>
                  </a:cubicBezTo>
                  <a:cubicBezTo>
                    <a:pt x="39" y="7"/>
                    <a:pt x="39" y="7"/>
                    <a:pt x="40" y="7"/>
                  </a:cubicBezTo>
                  <a:cubicBezTo>
                    <a:pt x="50" y="7"/>
                    <a:pt x="56" y="5"/>
                    <a:pt x="65" y="5"/>
                  </a:cubicBezTo>
                  <a:cubicBezTo>
                    <a:pt x="65" y="5"/>
                    <a:pt x="65" y="5"/>
                    <a:pt x="65" y="5"/>
                  </a:cubicBezTo>
                  <a:cubicBezTo>
                    <a:pt x="65" y="5"/>
                    <a:pt x="65" y="5"/>
                    <a:pt x="65" y="5"/>
                  </a:cubicBezTo>
                  <a:cubicBezTo>
                    <a:pt x="65" y="5"/>
                    <a:pt x="65" y="5"/>
                    <a:pt x="65" y="5"/>
                  </a:cubicBezTo>
                  <a:cubicBezTo>
                    <a:pt x="65" y="6"/>
                    <a:pt x="65" y="6"/>
                    <a:pt x="65" y="6"/>
                  </a:cubicBezTo>
                  <a:cubicBezTo>
                    <a:pt x="65" y="6"/>
                    <a:pt x="65" y="6"/>
                    <a:pt x="65" y="6"/>
                  </a:cubicBezTo>
                  <a:cubicBezTo>
                    <a:pt x="64" y="8"/>
                    <a:pt x="62" y="11"/>
                    <a:pt x="61" y="14"/>
                  </a:cubicBezTo>
                  <a:cubicBezTo>
                    <a:pt x="61" y="16"/>
                    <a:pt x="60" y="19"/>
                    <a:pt x="60" y="21"/>
                  </a:cubicBezTo>
                  <a:cubicBezTo>
                    <a:pt x="60" y="24"/>
                    <a:pt x="61" y="27"/>
                    <a:pt x="63" y="30"/>
                  </a:cubicBezTo>
                  <a:cubicBezTo>
                    <a:pt x="63" y="31"/>
                    <a:pt x="64" y="32"/>
                    <a:pt x="65" y="32"/>
                  </a:cubicBezTo>
                  <a:cubicBezTo>
                    <a:pt x="65" y="32"/>
                    <a:pt x="65" y="32"/>
                    <a:pt x="65" y="32"/>
                  </a:cubicBezTo>
                  <a:cubicBezTo>
                    <a:pt x="66" y="31"/>
                    <a:pt x="67" y="31"/>
                    <a:pt x="67" y="30"/>
                  </a:cubicBezTo>
                  <a:cubicBezTo>
                    <a:pt x="69" y="26"/>
                    <a:pt x="69" y="23"/>
                    <a:pt x="70" y="19"/>
                  </a:cubicBezTo>
                  <a:cubicBezTo>
                    <a:pt x="71" y="16"/>
                    <a:pt x="72" y="13"/>
                    <a:pt x="74" y="10"/>
                  </a:cubicBezTo>
                  <a:cubicBezTo>
                    <a:pt x="75" y="9"/>
                    <a:pt x="76" y="9"/>
                    <a:pt x="78" y="8"/>
                  </a:cubicBezTo>
                  <a:cubicBezTo>
                    <a:pt x="79" y="9"/>
                    <a:pt x="79" y="9"/>
                    <a:pt x="80" y="10"/>
                  </a:cubicBezTo>
                  <a:cubicBezTo>
                    <a:pt x="85" y="10"/>
                    <a:pt x="90" y="11"/>
                    <a:pt x="94" y="13"/>
                  </a:cubicBezTo>
                  <a:cubicBezTo>
                    <a:pt x="86" y="19"/>
                    <a:pt x="80" y="29"/>
                    <a:pt x="79" y="38"/>
                  </a:cubicBezTo>
                  <a:cubicBezTo>
                    <a:pt x="78" y="38"/>
                    <a:pt x="78" y="38"/>
                    <a:pt x="78" y="38"/>
                  </a:cubicBezTo>
                  <a:cubicBezTo>
                    <a:pt x="75" y="39"/>
                    <a:pt x="65" y="40"/>
                    <a:pt x="56" y="41"/>
                  </a:cubicBezTo>
                  <a:cubicBezTo>
                    <a:pt x="52" y="41"/>
                    <a:pt x="47" y="42"/>
                    <a:pt x="44" y="42"/>
                  </a:cubicBezTo>
                  <a:cubicBezTo>
                    <a:pt x="42" y="43"/>
                    <a:pt x="40" y="43"/>
                    <a:pt x="39" y="43"/>
                  </a:cubicBezTo>
                  <a:cubicBezTo>
                    <a:pt x="39" y="42"/>
                    <a:pt x="39" y="41"/>
                    <a:pt x="39" y="40"/>
                  </a:cubicBezTo>
                  <a:cubicBezTo>
                    <a:pt x="37" y="35"/>
                    <a:pt x="35" y="31"/>
                    <a:pt x="31" y="27"/>
                  </a:cubicBezTo>
                  <a:cubicBezTo>
                    <a:pt x="29" y="24"/>
                    <a:pt x="25" y="22"/>
                    <a:pt x="21" y="20"/>
                  </a:cubicBezTo>
                  <a:cubicBezTo>
                    <a:pt x="24" y="17"/>
                    <a:pt x="27" y="16"/>
                    <a:pt x="31" y="15"/>
                  </a:cubicBezTo>
                  <a:cubicBezTo>
                    <a:pt x="33" y="18"/>
                    <a:pt x="36" y="24"/>
                    <a:pt x="41" y="32"/>
                  </a:cubicBezTo>
                  <a:cubicBezTo>
                    <a:pt x="42" y="33"/>
                    <a:pt x="43" y="34"/>
                    <a:pt x="44" y="34"/>
                  </a:cubicBezTo>
                  <a:cubicBezTo>
                    <a:pt x="45" y="35"/>
                    <a:pt x="46" y="35"/>
                    <a:pt x="47" y="35"/>
                  </a:cubicBezTo>
                  <a:moveTo>
                    <a:pt x="65" y="0"/>
                  </a:moveTo>
                  <a:cubicBezTo>
                    <a:pt x="65" y="0"/>
                    <a:pt x="65" y="0"/>
                    <a:pt x="65" y="0"/>
                  </a:cubicBezTo>
                  <a:cubicBezTo>
                    <a:pt x="65" y="0"/>
                    <a:pt x="65" y="0"/>
                    <a:pt x="65" y="0"/>
                  </a:cubicBezTo>
                  <a:cubicBezTo>
                    <a:pt x="65" y="0"/>
                    <a:pt x="65" y="0"/>
                    <a:pt x="65" y="0"/>
                  </a:cubicBezTo>
                  <a:cubicBezTo>
                    <a:pt x="55" y="0"/>
                    <a:pt x="49" y="1"/>
                    <a:pt x="40" y="1"/>
                  </a:cubicBezTo>
                  <a:cubicBezTo>
                    <a:pt x="36" y="1"/>
                    <a:pt x="33" y="4"/>
                    <a:pt x="33" y="8"/>
                  </a:cubicBezTo>
                  <a:cubicBezTo>
                    <a:pt x="33" y="9"/>
                    <a:pt x="33" y="9"/>
                    <a:pt x="34" y="10"/>
                  </a:cubicBezTo>
                  <a:cubicBezTo>
                    <a:pt x="34" y="11"/>
                    <a:pt x="34" y="11"/>
                    <a:pt x="34" y="11"/>
                  </a:cubicBezTo>
                  <a:cubicBezTo>
                    <a:pt x="34" y="10"/>
                    <a:pt x="33" y="10"/>
                    <a:pt x="32" y="10"/>
                  </a:cubicBezTo>
                  <a:cubicBezTo>
                    <a:pt x="32" y="10"/>
                    <a:pt x="32" y="10"/>
                    <a:pt x="31" y="10"/>
                  </a:cubicBezTo>
                  <a:cubicBezTo>
                    <a:pt x="31" y="10"/>
                    <a:pt x="31" y="10"/>
                    <a:pt x="31" y="10"/>
                  </a:cubicBezTo>
                  <a:cubicBezTo>
                    <a:pt x="25" y="10"/>
                    <a:pt x="19" y="14"/>
                    <a:pt x="15" y="19"/>
                  </a:cubicBezTo>
                  <a:cubicBezTo>
                    <a:pt x="15" y="20"/>
                    <a:pt x="15" y="21"/>
                    <a:pt x="16" y="22"/>
                  </a:cubicBezTo>
                  <a:cubicBezTo>
                    <a:pt x="16" y="23"/>
                    <a:pt x="16" y="23"/>
                    <a:pt x="17" y="24"/>
                  </a:cubicBezTo>
                  <a:cubicBezTo>
                    <a:pt x="21" y="26"/>
                    <a:pt x="25" y="28"/>
                    <a:pt x="28" y="31"/>
                  </a:cubicBezTo>
                  <a:cubicBezTo>
                    <a:pt x="30" y="34"/>
                    <a:pt x="32" y="37"/>
                    <a:pt x="34" y="42"/>
                  </a:cubicBezTo>
                  <a:cubicBezTo>
                    <a:pt x="34" y="42"/>
                    <a:pt x="34" y="43"/>
                    <a:pt x="34" y="44"/>
                  </a:cubicBezTo>
                  <a:cubicBezTo>
                    <a:pt x="33" y="45"/>
                    <a:pt x="33" y="46"/>
                    <a:pt x="32" y="46"/>
                  </a:cubicBezTo>
                  <a:cubicBezTo>
                    <a:pt x="31" y="48"/>
                    <a:pt x="30" y="49"/>
                    <a:pt x="30" y="51"/>
                  </a:cubicBezTo>
                  <a:cubicBezTo>
                    <a:pt x="30" y="52"/>
                    <a:pt x="30" y="52"/>
                    <a:pt x="30" y="53"/>
                  </a:cubicBezTo>
                  <a:cubicBezTo>
                    <a:pt x="30" y="54"/>
                    <a:pt x="31" y="56"/>
                    <a:pt x="32" y="57"/>
                  </a:cubicBezTo>
                  <a:cubicBezTo>
                    <a:pt x="31" y="58"/>
                    <a:pt x="31" y="59"/>
                    <a:pt x="31" y="59"/>
                  </a:cubicBezTo>
                  <a:cubicBezTo>
                    <a:pt x="31" y="61"/>
                    <a:pt x="31" y="62"/>
                    <a:pt x="32" y="63"/>
                  </a:cubicBezTo>
                  <a:cubicBezTo>
                    <a:pt x="32" y="63"/>
                    <a:pt x="33" y="64"/>
                    <a:pt x="34" y="65"/>
                  </a:cubicBezTo>
                  <a:cubicBezTo>
                    <a:pt x="32" y="70"/>
                    <a:pt x="29" y="73"/>
                    <a:pt x="25" y="77"/>
                  </a:cubicBezTo>
                  <a:cubicBezTo>
                    <a:pt x="21" y="80"/>
                    <a:pt x="16" y="84"/>
                    <a:pt x="12" y="89"/>
                  </a:cubicBezTo>
                  <a:cubicBezTo>
                    <a:pt x="4" y="101"/>
                    <a:pt x="0" y="116"/>
                    <a:pt x="0" y="130"/>
                  </a:cubicBezTo>
                  <a:cubicBezTo>
                    <a:pt x="0" y="131"/>
                    <a:pt x="0" y="132"/>
                    <a:pt x="0" y="133"/>
                  </a:cubicBezTo>
                  <a:cubicBezTo>
                    <a:pt x="0" y="141"/>
                    <a:pt x="2" y="147"/>
                    <a:pt x="4" y="153"/>
                  </a:cubicBezTo>
                  <a:cubicBezTo>
                    <a:pt x="6" y="159"/>
                    <a:pt x="8" y="164"/>
                    <a:pt x="11" y="171"/>
                  </a:cubicBezTo>
                  <a:cubicBezTo>
                    <a:pt x="11" y="171"/>
                    <a:pt x="11" y="172"/>
                    <a:pt x="11" y="173"/>
                  </a:cubicBezTo>
                  <a:cubicBezTo>
                    <a:pt x="11" y="174"/>
                    <a:pt x="11" y="176"/>
                    <a:pt x="11" y="177"/>
                  </a:cubicBezTo>
                  <a:cubicBezTo>
                    <a:pt x="11" y="178"/>
                    <a:pt x="11" y="178"/>
                    <a:pt x="11" y="179"/>
                  </a:cubicBezTo>
                  <a:cubicBezTo>
                    <a:pt x="11" y="179"/>
                    <a:pt x="12" y="180"/>
                    <a:pt x="12" y="180"/>
                  </a:cubicBezTo>
                  <a:cubicBezTo>
                    <a:pt x="12" y="180"/>
                    <a:pt x="12" y="181"/>
                    <a:pt x="13" y="182"/>
                  </a:cubicBezTo>
                  <a:cubicBezTo>
                    <a:pt x="14" y="183"/>
                    <a:pt x="15" y="183"/>
                    <a:pt x="16" y="183"/>
                  </a:cubicBezTo>
                  <a:cubicBezTo>
                    <a:pt x="17" y="183"/>
                    <a:pt x="17" y="183"/>
                    <a:pt x="17" y="183"/>
                  </a:cubicBezTo>
                  <a:cubicBezTo>
                    <a:pt x="18" y="183"/>
                    <a:pt x="20" y="182"/>
                    <a:pt x="21" y="182"/>
                  </a:cubicBezTo>
                  <a:cubicBezTo>
                    <a:pt x="22" y="181"/>
                    <a:pt x="23" y="180"/>
                    <a:pt x="24" y="180"/>
                  </a:cubicBezTo>
                  <a:cubicBezTo>
                    <a:pt x="27" y="178"/>
                    <a:pt x="31" y="177"/>
                    <a:pt x="35" y="177"/>
                  </a:cubicBezTo>
                  <a:cubicBezTo>
                    <a:pt x="35" y="177"/>
                    <a:pt x="35" y="177"/>
                    <a:pt x="35" y="177"/>
                  </a:cubicBezTo>
                  <a:cubicBezTo>
                    <a:pt x="39" y="177"/>
                    <a:pt x="42" y="178"/>
                    <a:pt x="46" y="178"/>
                  </a:cubicBezTo>
                  <a:cubicBezTo>
                    <a:pt x="51" y="178"/>
                    <a:pt x="56" y="179"/>
                    <a:pt x="61" y="179"/>
                  </a:cubicBezTo>
                  <a:cubicBezTo>
                    <a:pt x="64" y="179"/>
                    <a:pt x="67" y="179"/>
                    <a:pt x="71" y="178"/>
                  </a:cubicBezTo>
                  <a:cubicBezTo>
                    <a:pt x="79" y="178"/>
                    <a:pt x="87" y="177"/>
                    <a:pt x="95" y="176"/>
                  </a:cubicBezTo>
                  <a:cubicBezTo>
                    <a:pt x="100" y="175"/>
                    <a:pt x="103" y="175"/>
                    <a:pt x="106" y="174"/>
                  </a:cubicBezTo>
                  <a:cubicBezTo>
                    <a:pt x="109" y="173"/>
                    <a:pt x="112" y="173"/>
                    <a:pt x="116" y="172"/>
                  </a:cubicBezTo>
                  <a:cubicBezTo>
                    <a:pt x="116" y="172"/>
                    <a:pt x="116" y="173"/>
                    <a:pt x="117" y="173"/>
                  </a:cubicBezTo>
                  <a:cubicBezTo>
                    <a:pt x="118" y="173"/>
                    <a:pt x="119" y="174"/>
                    <a:pt x="121" y="174"/>
                  </a:cubicBezTo>
                  <a:cubicBezTo>
                    <a:pt x="122" y="175"/>
                    <a:pt x="124" y="175"/>
                    <a:pt x="126" y="175"/>
                  </a:cubicBezTo>
                  <a:cubicBezTo>
                    <a:pt x="127" y="175"/>
                    <a:pt x="128" y="175"/>
                    <a:pt x="129" y="175"/>
                  </a:cubicBezTo>
                  <a:cubicBezTo>
                    <a:pt x="130" y="175"/>
                    <a:pt x="131" y="174"/>
                    <a:pt x="131" y="173"/>
                  </a:cubicBezTo>
                  <a:cubicBezTo>
                    <a:pt x="133" y="172"/>
                    <a:pt x="133" y="170"/>
                    <a:pt x="133" y="169"/>
                  </a:cubicBezTo>
                  <a:cubicBezTo>
                    <a:pt x="133" y="167"/>
                    <a:pt x="132" y="164"/>
                    <a:pt x="131" y="162"/>
                  </a:cubicBezTo>
                  <a:cubicBezTo>
                    <a:pt x="131" y="161"/>
                    <a:pt x="131" y="160"/>
                    <a:pt x="131" y="159"/>
                  </a:cubicBezTo>
                  <a:cubicBezTo>
                    <a:pt x="130" y="158"/>
                    <a:pt x="130" y="157"/>
                    <a:pt x="130" y="157"/>
                  </a:cubicBezTo>
                  <a:cubicBezTo>
                    <a:pt x="130" y="157"/>
                    <a:pt x="130" y="157"/>
                    <a:pt x="130" y="157"/>
                  </a:cubicBezTo>
                  <a:cubicBezTo>
                    <a:pt x="130" y="157"/>
                    <a:pt x="130" y="157"/>
                    <a:pt x="130" y="157"/>
                  </a:cubicBezTo>
                  <a:cubicBezTo>
                    <a:pt x="130" y="153"/>
                    <a:pt x="131" y="151"/>
                    <a:pt x="132" y="148"/>
                  </a:cubicBezTo>
                  <a:cubicBezTo>
                    <a:pt x="133" y="145"/>
                    <a:pt x="134" y="142"/>
                    <a:pt x="135" y="138"/>
                  </a:cubicBezTo>
                  <a:cubicBezTo>
                    <a:pt x="136" y="135"/>
                    <a:pt x="136" y="131"/>
                    <a:pt x="136" y="128"/>
                  </a:cubicBezTo>
                  <a:cubicBezTo>
                    <a:pt x="136" y="116"/>
                    <a:pt x="133" y="105"/>
                    <a:pt x="126" y="95"/>
                  </a:cubicBezTo>
                  <a:cubicBezTo>
                    <a:pt x="120" y="86"/>
                    <a:pt x="110" y="79"/>
                    <a:pt x="101" y="73"/>
                  </a:cubicBezTo>
                  <a:cubicBezTo>
                    <a:pt x="96" y="69"/>
                    <a:pt x="92" y="67"/>
                    <a:pt x="89" y="64"/>
                  </a:cubicBezTo>
                  <a:cubicBezTo>
                    <a:pt x="88" y="63"/>
                    <a:pt x="86" y="62"/>
                    <a:pt x="86" y="61"/>
                  </a:cubicBezTo>
                  <a:cubicBezTo>
                    <a:pt x="85" y="60"/>
                    <a:pt x="85" y="60"/>
                    <a:pt x="85" y="60"/>
                  </a:cubicBezTo>
                  <a:cubicBezTo>
                    <a:pt x="85" y="60"/>
                    <a:pt x="85" y="60"/>
                    <a:pt x="85" y="60"/>
                  </a:cubicBezTo>
                  <a:cubicBezTo>
                    <a:pt x="91" y="63"/>
                    <a:pt x="98" y="65"/>
                    <a:pt x="106" y="67"/>
                  </a:cubicBezTo>
                  <a:cubicBezTo>
                    <a:pt x="106" y="67"/>
                    <a:pt x="106" y="67"/>
                    <a:pt x="106" y="67"/>
                  </a:cubicBezTo>
                  <a:cubicBezTo>
                    <a:pt x="112" y="68"/>
                    <a:pt x="119" y="69"/>
                    <a:pt x="124" y="69"/>
                  </a:cubicBezTo>
                  <a:cubicBezTo>
                    <a:pt x="128" y="69"/>
                    <a:pt x="131" y="69"/>
                    <a:pt x="133" y="68"/>
                  </a:cubicBezTo>
                  <a:cubicBezTo>
                    <a:pt x="134" y="68"/>
                    <a:pt x="135" y="67"/>
                    <a:pt x="135" y="66"/>
                  </a:cubicBezTo>
                  <a:cubicBezTo>
                    <a:pt x="135" y="65"/>
                    <a:pt x="135" y="65"/>
                    <a:pt x="135" y="64"/>
                  </a:cubicBezTo>
                  <a:cubicBezTo>
                    <a:pt x="135" y="62"/>
                    <a:pt x="135" y="59"/>
                    <a:pt x="136" y="57"/>
                  </a:cubicBezTo>
                  <a:cubicBezTo>
                    <a:pt x="137" y="56"/>
                    <a:pt x="137" y="56"/>
                    <a:pt x="136" y="55"/>
                  </a:cubicBezTo>
                  <a:cubicBezTo>
                    <a:pt x="136" y="54"/>
                    <a:pt x="135" y="54"/>
                    <a:pt x="134" y="54"/>
                  </a:cubicBezTo>
                  <a:cubicBezTo>
                    <a:pt x="134" y="54"/>
                    <a:pt x="134" y="54"/>
                    <a:pt x="134" y="54"/>
                  </a:cubicBezTo>
                  <a:cubicBezTo>
                    <a:pt x="133" y="54"/>
                    <a:pt x="131" y="54"/>
                    <a:pt x="130" y="54"/>
                  </a:cubicBezTo>
                  <a:cubicBezTo>
                    <a:pt x="121" y="54"/>
                    <a:pt x="112" y="53"/>
                    <a:pt x="103" y="51"/>
                  </a:cubicBezTo>
                  <a:cubicBezTo>
                    <a:pt x="104" y="50"/>
                    <a:pt x="104" y="50"/>
                    <a:pt x="104" y="50"/>
                  </a:cubicBezTo>
                  <a:cubicBezTo>
                    <a:pt x="108" y="48"/>
                    <a:pt x="111" y="46"/>
                    <a:pt x="115" y="43"/>
                  </a:cubicBezTo>
                  <a:cubicBezTo>
                    <a:pt x="115" y="43"/>
                    <a:pt x="115" y="43"/>
                    <a:pt x="115" y="43"/>
                  </a:cubicBezTo>
                  <a:cubicBezTo>
                    <a:pt x="115" y="42"/>
                    <a:pt x="115" y="42"/>
                    <a:pt x="115" y="42"/>
                  </a:cubicBezTo>
                  <a:cubicBezTo>
                    <a:pt x="116" y="42"/>
                    <a:pt x="116" y="42"/>
                    <a:pt x="116" y="41"/>
                  </a:cubicBezTo>
                  <a:cubicBezTo>
                    <a:pt x="116" y="40"/>
                    <a:pt x="116" y="40"/>
                    <a:pt x="116" y="40"/>
                  </a:cubicBezTo>
                  <a:cubicBezTo>
                    <a:pt x="116" y="40"/>
                    <a:pt x="116" y="40"/>
                    <a:pt x="116" y="40"/>
                  </a:cubicBezTo>
                  <a:cubicBezTo>
                    <a:pt x="115" y="37"/>
                    <a:pt x="114" y="35"/>
                    <a:pt x="113" y="33"/>
                  </a:cubicBezTo>
                  <a:cubicBezTo>
                    <a:pt x="113" y="33"/>
                    <a:pt x="112" y="32"/>
                    <a:pt x="112" y="32"/>
                  </a:cubicBezTo>
                  <a:cubicBezTo>
                    <a:pt x="112" y="32"/>
                    <a:pt x="111" y="32"/>
                    <a:pt x="111" y="32"/>
                  </a:cubicBezTo>
                  <a:cubicBezTo>
                    <a:pt x="111" y="32"/>
                    <a:pt x="110" y="32"/>
                    <a:pt x="110" y="32"/>
                  </a:cubicBezTo>
                  <a:cubicBezTo>
                    <a:pt x="103" y="37"/>
                    <a:pt x="96" y="42"/>
                    <a:pt x="88" y="42"/>
                  </a:cubicBezTo>
                  <a:cubicBezTo>
                    <a:pt x="88" y="41"/>
                    <a:pt x="88" y="41"/>
                    <a:pt x="87" y="41"/>
                  </a:cubicBezTo>
                  <a:cubicBezTo>
                    <a:pt x="87" y="40"/>
                    <a:pt x="85" y="39"/>
                    <a:pt x="84" y="39"/>
                  </a:cubicBezTo>
                  <a:cubicBezTo>
                    <a:pt x="85" y="30"/>
                    <a:pt x="92" y="21"/>
                    <a:pt x="100" y="15"/>
                  </a:cubicBezTo>
                  <a:cubicBezTo>
                    <a:pt x="101" y="15"/>
                    <a:pt x="101" y="14"/>
                    <a:pt x="101" y="13"/>
                  </a:cubicBezTo>
                  <a:cubicBezTo>
                    <a:pt x="101" y="12"/>
                    <a:pt x="101" y="11"/>
                    <a:pt x="100" y="11"/>
                  </a:cubicBezTo>
                  <a:cubicBezTo>
                    <a:pt x="95" y="8"/>
                    <a:pt x="90" y="6"/>
                    <a:pt x="84" y="5"/>
                  </a:cubicBezTo>
                  <a:cubicBezTo>
                    <a:pt x="84" y="4"/>
                    <a:pt x="83" y="4"/>
                    <a:pt x="83" y="4"/>
                  </a:cubicBezTo>
                  <a:cubicBezTo>
                    <a:pt x="82" y="4"/>
                    <a:pt x="82" y="4"/>
                    <a:pt x="82" y="4"/>
                  </a:cubicBezTo>
                  <a:cubicBezTo>
                    <a:pt x="82" y="4"/>
                    <a:pt x="82" y="4"/>
                    <a:pt x="82" y="4"/>
                  </a:cubicBezTo>
                  <a:cubicBezTo>
                    <a:pt x="81" y="3"/>
                    <a:pt x="81" y="3"/>
                    <a:pt x="80" y="3"/>
                  </a:cubicBezTo>
                  <a:cubicBezTo>
                    <a:pt x="80" y="3"/>
                    <a:pt x="80" y="3"/>
                    <a:pt x="80" y="3"/>
                  </a:cubicBezTo>
                  <a:cubicBezTo>
                    <a:pt x="80" y="3"/>
                    <a:pt x="79" y="3"/>
                    <a:pt x="79" y="3"/>
                  </a:cubicBezTo>
                  <a:cubicBezTo>
                    <a:pt x="76" y="3"/>
                    <a:pt x="73" y="4"/>
                    <a:pt x="70" y="6"/>
                  </a:cubicBezTo>
                  <a:cubicBezTo>
                    <a:pt x="71" y="6"/>
                    <a:pt x="71" y="6"/>
                    <a:pt x="71" y="6"/>
                  </a:cubicBezTo>
                  <a:cubicBezTo>
                    <a:pt x="71" y="4"/>
                    <a:pt x="70" y="3"/>
                    <a:pt x="69" y="2"/>
                  </a:cubicBezTo>
                  <a:cubicBezTo>
                    <a:pt x="68" y="1"/>
                    <a:pt x="67" y="0"/>
                    <a:pt x="6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5" name="Freeform 770"/>
            <p:cNvSpPr>
              <a:spLocks noEditPoints="1"/>
            </p:cNvSpPr>
            <p:nvPr/>
          </p:nvSpPr>
          <p:spPr bwMode="auto">
            <a:xfrm>
              <a:off x="2010966" y="2897978"/>
              <a:ext cx="112909" cy="169363"/>
            </a:xfrm>
            <a:custGeom>
              <a:avLst/>
              <a:gdLst>
                <a:gd name="T0" fmla="*/ 26 w 53"/>
                <a:gd name="T1" fmla="*/ 65 h 80"/>
                <a:gd name="T2" fmla="*/ 24 w 53"/>
                <a:gd name="T3" fmla="*/ 43 h 80"/>
                <a:gd name="T4" fmla="*/ 10 w 53"/>
                <a:gd name="T5" fmla="*/ 34 h 80"/>
                <a:gd name="T6" fmla="*/ 8 w 53"/>
                <a:gd name="T7" fmla="*/ 22 h 80"/>
                <a:gd name="T8" fmla="*/ 20 w 53"/>
                <a:gd name="T9" fmla="*/ 13 h 80"/>
                <a:gd name="T10" fmla="*/ 21 w 53"/>
                <a:gd name="T11" fmla="*/ 5 h 80"/>
                <a:gd name="T12" fmla="*/ 25 w 53"/>
                <a:gd name="T13" fmla="*/ 9 h 80"/>
                <a:gd name="T14" fmla="*/ 28 w 53"/>
                <a:gd name="T15" fmla="*/ 11 h 80"/>
                <a:gd name="T16" fmla="*/ 28 w 53"/>
                <a:gd name="T17" fmla="*/ 11 h 80"/>
                <a:gd name="T18" fmla="*/ 31 w 53"/>
                <a:gd name="T19" fmla="*/ 12 h 80"/>
                <a:gd name="T20" fmla="*/ 45 w 53"/>
                <a:gd name="T21" fmla="*/ 17 h 80"/>
                <a:gd name="T22" fmla="*/ 41 w 53"/>
                <a:gd name="T23" fmla="*/ 23 h 80"/>
                <a:gd name="T24" fmla="*/ 35 w 53"/>
                <a:gd name="T25" fmla="*/ 19 h 80"/>
                <a:gd name="T26" fmla="*/ 29 w 53"/>
                <a:gd name="T27" fmla="*/ 16 h 80"/>
                <a:gd name="T28" fmla="*/ 27 w 53"/>
                <a:gd name="T29" fmla="*/ 17 h 80"/>
                <a:gd name="T30" fmla="*/ 27 w 53"/>
                <a:gd name="T31" fmla="*/ 37 h 80"/>
                <a:gd name="T32" fmla="*/ 30 w 53"/>
                <a:gd name="T33" fmla="*/ 39 h 80"/>
                <a:gd name="T34" fmla="*/ 48 w 53"/>
                <a:gd name="T35" fmla="*/ 52 h 80"/>
                <a:gd name="T36" fmla="*/ 46 w 53"/>
                <a:gd name="T37" fmla="*/ 63 h 80"/>
                <a:gd name="T38" fmla="*/ 33 w 53"/>
                <a:gd name="T39" fmla="*/ 69 h 80"/>
                <a:gd name="T40" fmla="*/ 31 w 53"/>
                <a:gd name="T41" fmla="*/ 75 h 80"/>
                <a:gd name="T42" fmla="*/ 28 w 53"/>
                <a:gd name="T43" fmla="*/ 71 h 80"/>
                <a:gd name="T44" fmla="*/ 23 w 53"/>
                <a:gd name="T45" fmla="*/ 69 h 80"/>
                <a:gd name="T46" fmla="*/ 9 w 53"/>
                <a:gd name="T47" fmla="*/ 60 h 80"/>
                <a:gd name="T48" fmla="*/ 24 w 53"/>
                <a:gd name="T49" fmla="*/ 66 h 80"/>
                <a:gd name="T50" fmla="*/ 27 w 53"/>
                <a:gd name="T51" fmla="*/ 0 h 80"/>
                <a:gd name="T52" fmla="*/ 17 w 53"/>
                <a:gd name="T53" fmla="*/ 3 h 80"/>
                <a:gd name="T54" fmla="*/ 7 w 53"/>
                <a:gd name="T55" fmla="*/ 16 h 80"/>
                <a:gd name="T56" fmla="*/ 2 w 53"/>
                <a:gd name="T57" fmla="*/ 27 h 80"/>
                <a:gd name="T58" fmla="*/ 20 w 53"/>
                <a:gd name="T59" fmla="*/ 45 h 80"/>
                <a:gd name="T60" fmla="*/ 9 w 53"/>
                <a:gd name="T61" fmla="*/ 56 h 80"/>
                <a:gd name="T62" fmla="*/ 7 w 53"/>
                <a:gd name="T63" fmla="*/ 55 h 80"/>
                <a:gd name="T64" fmla="*/ 0 w 53"/>
                <a:gd name="T65" fmla="*/ 65 h 80"/>
                <a:gd name="T66" fmla="*/ 1 w 53"/>
                <a:gd name="T67" fmla="*/ 68 h 80"/>
                <a:gd name="T68" fmla="*/ 22 w 53"/>
                <a:gd name="T69" fmla="*/ 73 h 80"/>
                <a:gd name="T70" fmla="*/ 25 w 53"/>
                <a:gd name="T71" fmla="*/ 78 h 80"/>
                <a:gd name="T72" fmla="*/ 27 w 53"/>
                <a:gd name="T73" fmla="*/ 80 h 80"/>
                <a:gd name="T74" fmla="*/ 36 w 53"/>
                <a:gd name="T75" fmla="*/ 77 h 80"/>
                <a:gd name="T76" fmla="*/ 36 w 53"/>
                <a:gd name="T77" fmla="*/ 73 h 80"/>
                <a:gd name="T78" fmla="*/ 53 w 53"/>
                <a:gd name="T79" fmla="*/ 55 h 80"/>
                <a:gd name="T80" fmla="*/ 45 w 53"/>
                <a:gd name="T81" fmla="*/ 42 h 80"/>
                <a:gd name="T82" fmla="*/ 31 w 53"/>
                <a:gd name="T83" fmla="*/ 22 h 80"/>
                <a:gd name="T84" fmla="*/ 41 w 53"/>
                <a:gd name="T85" fmla="*/ 27 h 80"/>
                <a:gd name="T86" fmla="*/ 41 w 53"/>
                <a:gd name="T87" fmla="*/ 27 h 80"/>
                <a:gd name="T88" fmla="*/ 44 w 53"/>
                <a:gd name="T89" fmla="*/ 25 h 80"/>
                <a:gd name="T90" fmla="*/ 49 w 53"/>
                <a:gd name="T91" fmla="*/ 19 h 80"/>
                <a:gd name="T92" fmla="*/ 48 w 53"/>
                <a:gd name="T93" fmla="*/ 14 h 80"/>
                <a:gd name="T94" fmla="*/ 32 w 53"/>
                <a:gd name="T95" fmla="*/ 8 h 80"/>
                <a:gd name="T96" fmla="*/ 29 w 53"/>
                <a:gd name="T97" fmla="*/ 2 h 80"/>
                <a:gd name="T98" fmla="*/ 27 w 53"/>
                <a:gd name="T9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 h="80">
                  <a:moveTo>
                    <a:pt x="24" y="66"/>
                  </a:moveTo>
                  <a:cubicBezTo>
                    <a:pt x="25" y="66"/>
                    <a:pt x="25" y="66"/>
                    <a:pt x="26" y="65"/>
                  </a:cubicBezTo>
                  <a:cubicBezTo>
                    <a:pt x="26" y="65"/>
                    <a:pt x="27" y="64"/>
                    <a:pt x="27" y="63"/>
                  </a:cubicBezTo>
                  <a:cubicBezTo>
                    <a:pt x="26" y="57"/>
                    <a:pt x="25" y="50"/>
                    <a:pt x="24" y="43"/>
                  </a:cubicBezTo>
                  <a:cubicBezTo>
                    <a:pt x="24" y="42"/>
                    <a:pt x="23" y="41"/>
                    <a:pt x="22" y="41"/>
                  </a:cubicBezTo>
                  <a:cubicBezTo>
                    <a:pt x="16" y="39"/>
                    <a:pt x="12" y="37"/>
                    <a:pt x="10" y="34"/>
                  </a:cubicBezTo>
                  <a:cubicBezTo>
                    <a:pt x="7" y="32"/>
                    <a:pt x="7" y="29"/>
                    <a:pt x="7" y="27"/>
                  </a:cubicBezTo>
                  <a:cubicBezTo>
                    <a:pt x="7" y="25"/>
                    <a:pt x="7" y="24"/>
                    <a:pt x="8" y="22"/>
                  </a:cubicBezTo>
                  <a:cubicBezTo>
                    <a:pt x="8" y="21"/>
                    <a:pt x="9" y="20"/>
                    <a:pt x="10" y="19"/>
                  </a:cubicBezTo>
                  <a:cubicBezTo>
                    <a:pt x="12" y="16"/>
                    <a:pt x="16" y="15"/>
                    <a:pt x="20" y="13"/>
                  </a:cubicBezTo>
                  <a:cubicBezTo>
                    <a:pt x="21" y="13"/>
                    <a:pt x="22" y="12"/>
                    <a:pt x="22" y="11"/>
                  </a:cubicBezTo>
                  <a:cubicBezTo>
                    <a:pt x="22" y="9"/>
                    <a:pt x="21" y="7"/>
                    <a:pt x="21" y="5"/>
                  </a:cubicBezTo>
                  <a:cubicBezTo>
                    <a:pt x="23" y="4"/>
                    <a:pt x="24" y="4"/>
                    <a:pt x="25" y="4"/>
                  </a:cubicBezTo>
                  <a:cubicBezTo>
                    <a:pt x="25" y="6"/>
                    <a:pt x="25" y="8"/>
                    <a:pt x="25" y="9"/>
                  </a:cubicBezTo>
                  <a:cubicBezTo>
                    <a:pt x="25" y="10"/>
                    <a:pt x="26" y="11"/>
                    <a:pt x="26" y="11"/>
                  </a:cubicBezTo>
                  <a:cubicBezTo>
                    <a:pt x="27" y="11"/>
                    <a:pt x="27" y="11"/>
                    <a:pt x="28" y="11"/>
                  </a:cubicBezTo>
                  <a:cubicBezTo>
                    <a:pt x="28" y="11"/>
                    <a:pt x="28" y="11"/>
                    <a:pt x="28" y="11"/>
                  </a:cubicBezTo>
                  <a:cubicBezTo>
                    <a:pt x="28" y="11"/>
                    <a:pt x="28" y="11"/>
                    <a:pt x="28" y="11"/>
                  </a:cubicBezTo>
                  <a:cubicBezTo>
                    <a:pt x="28" y="11"/>
                    <a:pt x="28" y="11"/>
                    <a:pt x="28" y="11"/>
                  </a:cubicBezTo>
                  <a:cubicBezTo>
                    <a:pt x="28" y="11"/>
                    <a:pt x="30" y="12"/>
                    <a:pt x="31" y="12"/>
                  </a:cubicBezTo>
                  <a:cubicBezTo>
                    <a:pt x="33" y="13"/>
                    <a:pt x="36" y="13"/>
                    <a:pt x="39" y="14"/>
                  </a:cubicBezTo>
                  <a:cubicBezTo>
                    <a:pt x="41" y="15"/>
                    <a:pt x="43" y="16"/>
                    <a:pt x="45" y="17"/>
                  </a:cubicBezTo>
                  <a:cubicBezTo>
                    <a:pt x="44" y="18"/>
                    <a:pt x="44" y="18"/>
                    <a:pt x="44" y="18"/>
                  </a:cubicBezTo>
                  <a:cubicBezTo>
                    <a:pt x="43" y="19"/>
                    <a:pt x="42" y="21"/>
                    <a:pt x="41" y="23"/>
                  </a:cubicBezTo>
                  <a:cubicBezTo>
                    <a:pt x="41" y="23"/>
                    <a:pt x="41" y="23"/>
                    <a:pt x="41" y="23"/>
                  </a:cubicBezTo>
                  <a:cubicBezTo>
                    <a:pt x="39" y="22"/>
                    <a:pt x="37" y="20"/>
                    <a:pt x="35" y="19"/>
                  </a:cubicBezTo>
                  <a:cubicBezTo>
                    <a:pt x="34" y="18"/>
                    <a:pt x="32" y="18"/>
                    <a:pt x="31" y="17"/>
                  </a:cubicBezTo>
                  <a:cubicBezTo>
                    <a:pt x="30" y="17"/>
                    <a:pt x="29" y="16"/>
                    <a:pt x="29" y="16"/>
                  </a:cubicBezTo>
                  <a:cubicBezTo>
                    <a:pt x="28" y="16"/>
                    <a:pt x="28" y="16"/>
                    <a:pt x="28" y="16"/>
                  </a:cubicBezTo>
                  <a:cubicBezTo>
                    <a:pt x="28" y="16"/>
                    <a:pt x="27" y="16"/>
                    <a:pt x="27" y="17"/>
                  </a:cubicBezTo>
                  <a:cubicBezTo>
                    <a:pt x="26" y="17"/>
                    <a:pt x="26" y="18"/>
                    <a:pt x="26" y="18"/>
                  </a:cubicBezTo>
                  <a:cubicBezTo>
                    <a:pt x="26" y="25"/>
                    <a:pt x="27" y="31"/>
                    <a:pt x="27" y="37"/>
                  </a:cubicBezTo>
                  <a:cubicBezTo>
                    <a:pt x="27" y="38"/>
                    <a:pt x="28" y="39"/>
                    <a:pt x="29" y="39"/>
                  </a:cubicBezTo>
                  <a:cubicBezTo>
                    <a:pt x="30" y="39"/>
                    <a:pt x="30" y="39"/>
                    <a:pt x="30" y="39"/>
                  </a:cubicBezTo>
                  <a:cubicBezTo>
                    <a:pt x="34" y="41"/>
                    <a:pt x="38" y="43"/>
                    <a:pt x="42" y="46"/>
                  </a:cubicBezTo>
                  <a:cubicBezTo>
                    <a:pt x="45" y="48"/>
                    <a:pt x="47" y="50"/>
                    <a:pt x="48" y="52"/>
                  </a:cubicBezTo>
                  <a:cubicBezTo>
                    <a:pt x="48" y="53"/>
                    <a:pt x="49" y="54"/>
                    <a:pt x="49" y="55"/>
                  </a:cubicBezTo>
                  <a:cubicBezTo>
                    <a:pt x="49" y="58"/>
                    <a:pt x="48" y="61"/>
                    <a:pt x="46" y="63"/>
                  </a:cubicBezTo>
                  <a:cubicBezTo>
                    <a:pt x="43" y="66"/>
                    <a:pt x="40" y="68"/>
                    <a:pt x="35" y="69"/>
                  </a:cubicBezTo>
                  <a:cubicBezTo>
                    <a:pt x="35" y="69"/>
                    <a:pt x="34" y="69"/>
                    <a:pt x="33" y="69"/>
                  </a:cubicBezTo>
                  <a:cubicBezTo>
                    <a:pt x="32" y="69"/>
                    <a:pt x="31" y="71"/>
                    <a:pt x="31" y="72"/>
                  </a:cubicBezTo>
                  <a:cubicBezTo>
                    <a:pt x="31" y="73"/>
                    <a:pt x="31" y="74"/>
                    <a:pt x="31" y="75"/>
                  </a:cubicBezTo>
                  <a:cubicBezTo>
                    <a:pt x="30" y="75"/>
                    <a:pt x="29" y="76"/>
                    <a:pt x="28" y="76"/>
                  </a:cubicBezTo>
                  <a:cubicBezTo>
                    <a:pt x="28" y="74"/>
                    <a:pt x="28" y="73"/>
                    <a:pt x="28" y="71"/>
                  </a:cubicBezTo>
                  <a:cubicBezTo>
                    <a:pt x="28" y="70"/>
                    <a:pt x="27" y="69"/>
                    <a:pt x="26" y="69"/>
                  </a:cubicBezTo>
                  <a:cubicBezTo>
                    <a:pt x="25" y="69"/>
                    <a:pt x="24" y="69"/>
                    <a:pt x="23" y="69"/>
                  </a:cubicBezTo>
                  <a:cubicBezTo>
                    <a:pt x="19" y="69"/>
                    <a:pt x="12" y="68"/>
                    <a:pt x="6" y="66"/>
                  </a:cubicBezTo>
                  <a:cubicBezTo>
                    <a:pt x="7" y="64"/>
                    <a:pt x="8" y="62"/>
                    <a:pt x="9" y="60"/>
                  </a:cubicBezTo>
                  <a:cubicBezTo>
                    <a:pt x="14" y="63"/>
                    <a:pt x="19" y="65"/>
                    <a:pt x="24" y="66"/>
                  </a:cubicBezTo>
                  <a:cubicBezTo>
                    <a:pt x="24" y="66"/>
                    <a:pt x="24" y="66"/>
                    <a:pt x="24" y="66"/>
                  </a:cubicBezTo>
                  <a:moveTo>
                    <a:pt x="27" y="0"/>
                  </a:moveTo>
                  <a:cubicBezTo>
                    <a:pt x="27" y="0"/>
                    <a:pt x="27" y="0"/>
                    <a:pt x="27" y="0"/>
                  </a:cubicBezTo>
                  <a:cubicBezTo>
                    <a:pt x="24" y="0"/>
                    <a:pt x="22" y="0"/>
                    <a:pt x="19" y="1"/>
                  </a:cubicBezTo>
                  <a:cubicBezTo>
                    <a:pt x="18" y="1"/>
                    <a:pt x="17" y="2"/>
                    <a:pt x="17" y="3"/>
                  </a:cubicBezTo>
                  <a:cubicBezTo>
                    <a:pt x="17" y="5"/>
                    <a:pt x="17" y="7"/>
                    <a:pt x="17" y="10"/>
                  </a:cubicBezTo>
                  <a:cubicBezTo>
                    <a:pt x="13" y="11"/>
                    <a:pt x="10" y="13"/>
                    <a:pt x="7" y="16"/>
                  </a:cubicBezTo>
                  <a:cubicBezTo>
                    <a:pt x="6" y="17"/>
                    <a:pt x="5" y="19"/>
                    <a:pt x="4" y="20"/>
                  </a:cubicBezTo>
                  <a:cubicBezTo>
                    <a:pt x="3" y="22"/>
                    <a:pt x="2" y="25"/>
                    <a:pt x="2" y="27"/>
                  </a:cubicBezTo>
                  <a:cubicBezTo>
                    <a:pt x="2" y="30"/>
                    <a:pt x="3" y="34"/>
                    <a:pt x="6" y="37"/>
                  </a:cubicBezTo>
                  <a:cubicBezTo>
                    <a:pt x="9" y="40"/>
                    <a:pt x="14" y="43"/>
                    <a:pt x="20" y="45"/>
                  </a:cubicBezTo>
                  <a:cubicBezTo>
                    <a:pt x="20" y="50"/>
                    <a:pt x="21" y="56"/>
                    <a:pt x="22" y="61"/>
                  </a:cubicBezTo>
                  <a:cubicBezTo>
                    <a:pt x="17" y="60"/>
                    <a:pt x="13" y="58"/>
                    <a:pt x="9" y="56"/>
                  </a:cubicBezTo>
                  <a:cubicBezTo>
                    <a:pt x="9" y="55"/>
                    <a:pt x="8" y="55"/>
                    <a:pt x="8" y="55"/>
                  </a:cubicBezTo>
                  <a:cubicBezTo>
                    <a:pt x="8" y="55"/>
                    <a:pt x="8" y="55"/>
                    <a:pt x="7" y="55"/>
                  </a:cubicBezTo>
                  <a:cubicBezTo>
                    <a:pt x="7" y="56"/>
                    <a:pt x="6" y="56"/>
                    <a:pt x="6" y="57"/>
                  </a:cubicBezTo>
                  <a:cubicBezTo>
                    <a:pt x="5" y="60"/>
                    <a:pt x="3" y="62"/>
                    <a:pt x="0" y="65"/>
                  </a:cubicBezTo>
                  <a:cubicBezTo>
                    <a:pt x="0" y="65"/>
                    <a:pt x="0" y="66"/>
                    <a:pt x="0" y="67"/>
                  </a:cubicBezTo>
                  <a:cubicBezTo>
                    <a:pt x="0" y="67"/>
                    <a:pt x="0" y="68"/>
                    <a:pt x="1" y="68"/>
                  </a:cubicBezTo>
                  <a:cubicBezTo>
                    <a:pt x="7" y="71"/>
                    <a:pt x="12" y="72"/>
                    <a:pt x="17" y="73"/>
                  </a:cubicBezTo>
                  <a:cubicBezTo>
                    <a:pt x="19" y="73"/>
                    <a:pt x="21" y="73"/>
                    <a:pt x="22" y="73"/>
                  </a:cubicBezTo>
                  <a:cubicBezTo>
                    <a:pt x="23" y="73"/>
                    <a:pt x="23" y="73"/>
                    <a:pt x="24" y="74"/>
                  </a:cubicBezTo>
                  <a:cubicBezTo>
                    <a:pt x="24" y="75"/>
                    <a:pt x="24" y="77"/>
                    <a:pt x="25" y="78"/>
                  </a:cubicBezTo>
                  <a:cubicBezTo>
                    <a:pt x="25" y="80"/>
                    <a:pt x="26" y="80"/>
                    <a:pt x="27" y="80"/>
                  </a:cubicBezTo>
                  <a:cubicBezTo>
                    <a:pt x="27" y="80"/>
                    <a:pt x="27" y="80"/>
                    <a:pt x="27" y="80"/>
                  </a:cubicBezTo>
                  <a:cubicBezTo>
                    <a:pt x="29" y="80"/>
                    <a:pt x="32" y="80"/>
                    <a:pt x="34" y="79"/>
                  </a:cubicBezTo>
                  <a:cubicBezTo>
                    <a:pt x="35" y="79"/>
                    <a:pt x="36" y="78"/>
                    <a:pt x="36" y="77"/>
                  </a:cubicBezTo>
                  <a:cubicBezTo>
                    <a:pt x="36" y="76"/>
                    <a:pt x="36" y="74"/>
                    <a:pt x="35" y="73"/>
                  </a:cubicBezTo>
                  <a:cubicBezTo>
                    <a:pt x="36" y="73"/>
                    <a:pt x="36" y="73"/>
                    <a:pt x="36" y="73"/>
                  </a:cubicBezTo>
                  <a:cubicBezTo>
                    <a:pt x="41" y="72"/>
                    <a:pt x="46" y="69"/>
                    <a:pt x="49" y="65"/>
                  </a:cubicBezTo>
                  <a:cubicBezTo>
                    <a:pt x="52" y="63"/>
                    <a:pt x="53" y="59"/>
                    <a:pt x="53" y="55"/>
                  </a:cubicBezTo>
                  <a:cubicBezTo>
                    <a:pt x="53" y="54"/>
                    <a:pt x="53" y="52"/>
                    <a:pt x="52" y="50"/>
                  </a:cubicBezTo>
                  <a:cubicBezTo>
                    <a:pt x="50" y="47"/>
                    <a:pt x="47" y="44"/>
                    <a:pt x="45" y="42"/>
                  </a:cubicBezTo>
                  <a:cubicBezTo>
                    <a:pt x="41" y="39"/>
                    <a:pt x="36" y="37"/>
                    <a:pt x="32" y="35"/>
                  </a:cubicBezTo>
                  <a:cubicBezTo>
                    <a:pt x="31" y="31"/>
                    <a:pt x="31" y="26"/>
                    <a:pt x="31" y="22"/>
                  </a:cubicBezTo>
                  <a:cubicBezTo>
                    <a:pt x="33" y="23"/>
                    <a:pt x="37" y="25"/>
                    <a:pt x="38" y="26"/>
                  </a:cubicBezTo>
                  <a:cubicBezTo>
                    <a:pt x="39" y="27"/>
                    <a:pt x="39" y="27"/>
                    <a:pt x="41" y="27"/>
                  </a:cubicBezTo>
                  <a:cubicBezTo>
                    <a:pt x="41" y="27"/>
                    <a:pt x="41" y="27"/>
                    <a:pt x="41" y="27"/>
                  </a:cubicBezTo>
                  <a:cubicBezTo>
                    <a:pt x="41" y="27"/>
                    <a:pt x="41" y="27"/>
                    <a:pt x="41" y="27"/>
                  </a:cubicBezTo>
                  <a:cubicBezTo>
                    <a:pt x="42" y="27"/>
                    <a:pt x="43" y="27"/>
                    <a:pt x="43" y="26"/>
                  </a:cubicBezTo>
                  <a:cubicBezTo>
                    <a:pt x="44" y="26"/>
                    <a:pt x="44" y="26"/>
                    <a:pt x="44" y="25"/>
                  </a:cubicBezTo>
                  <a:cubicBezTo>
                    <a:pt x="45" y="24"/>
                    <a:pt x="47" y="22"/>
                    <a:pt x="48" y="20"/>
                  </a:cubicBezTo>
                  <a:cubicBezTo>
                    <a:pt x="48" y="20"/>
                    <a:pt x="48" y="20"/>
                    <a:pt x="49" y="19"/>
                  </a:cubicBezTo>
                  <a:cubicBezTo>
                    <a:pt x="49" y="18"/>
                    <a:pt x="49" y="18"/>
                    <a:pt x="49" y="17"/>
                  </a:cubicBezTo>
                  <a:cubicBezTo>
                    <a:pt x="49" y="16"/>
                    <a:pt x="49" y="15"/>
                    <a:pt x="48" y="14"/>
                  </a:cubicBezTo>
                  <a:cubicBezTo>
                    <a:pt x="46" y="12"/>
                    <a:pt x="42" y="11"/>
                    <a:pt x="38" y="9"/>
                  </a:cubicBezTo>
                  <a:cubicBezTo>
                    <a:pt x="36" y="9"/>
                    <a:pt x="34" y="8"/>
                    <a:pt x="32" y="8"/>
                  </a:cubicBezTo>
                  <a:cubicBezTo>
                    <a:pt x="31" y="8"/>
                    <a:pt x="30" y="7"/>
                    <a:pt x="30" y="7"/>
                  </a:cubicBezTo>
                  <a:cubicBezTo>
                    <a:pt x="29" y="5"/>
                    <a:pt x="29" y="3"/>
                    <a:pt x="29" y="2"/>
                  </a:cubicBezTo>
                  <a:cubicBezTo>
                    <a:pt x="29" y="1"/>
                    <a:pt x="29" y="0"/>
                    <a:pt x="28" y="0"/>
                  </a:cubicBezTo>
                  <a:cubicBezTo>
                    <a:pt x="28" y="0"/>
                    <a:pt x="28" y="0"/>
                    <a:pt x="2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6" name="Freeform 771"/>
            <p:cNvSpPr>
              <a:spLocks noEditPoints="1"/>
            </p:cNvSpPr>
            <p:nvPr/>
          </p:nvSpPr>
          <p:spPr bwMode="auto">
            <a:xfrm>
              <a:off x="2035161" y="2932030"/>
              <a:ext cx="25091" cy="42117"/>
            </a:xfrm>
            <a:custGeom>
              <a:avLst/>
              <a:gdLst>
                <a:gd name="T0" fmla="*/ 7 w 12"/>
                <a:gd name="T1" fmla="*/ 14 h 20"/>
                <a:gd name="T2" fmla="*/ 6 w 12"/>
                <a:gd name="T3" fmla="*/ 13 h 20"/>
                <a:gd name="T4" fmla="*/ 5 w 12"/>
                <a:gd name="T5" fmla="*/ 9 h 20"/>
                <a:gd name="T6" fmla="*/ 5 w 12"/>
                <a:gd name="T7" fmla="*/ 9 h 20"/>
                <a:gd name="T8" fmla="*/ 5 w 12"/>
                <a:gd name="T9" fmla="*/ 8 h 20"/>
                <a:gd name="T10" fmla="*/ 7 w 12"/>
                <a:gd name="T11" fmla="*/ 6 h 20"/>
                <a:gd name="T12" fmla="*/ 7 w 12"/>
                <a:gd name="T13" fmla="*/ 14 h 20"/>
                <a:gd name="T14" fmla="*/ 9 w 12"/>
                <a:gd name="T15" fmla="*/ 0 h 20"/>
                <a:gd name="T16" fmla="*/ 8 w 12"/>
                <a:gd name="T17" fmla="*/ 0 h 20"/>
                <a:gd name="T18" fmla="*/ 6 w 12"/>
                <a:gd name="T19" fmla="*/ 1 h 20"/>
                <a:gd name="T20" fmla="*/ 2 w 12"/>
                <a:gd name="T21" fmla="*/ 4 h 20"/>
                <a:gd name="T22" fmla="*/ 0 w 12"/>
                <a:gd name="T23" fmla="*/ 9 h 20"/>
                <a:gd name="T24" fmla="*/ 0 w 12"/>
                <a:gd name="T25" fmla="*/ 10 h 20"/>
                <a:gd name="T26" fmla="*/ 3 w 12"/>
                <a:gd name="T27" fmla="*/ 15 h 20"/>
                <a:gd name="T28" fmla="*/ 7 w 12"/>
                <a:gd name="T29" fmla="*/ 19 h 20"/>
                <a:gd name="T30" fmla="*/ 9 w 12"/>
                <a:gd name="T31" fmla="*/ 20 h 20"/>
                <a:gd name="T32" fmla="*/ 10 w 12"/>
                <a:gd name="T33" fmla="*/ 20 h 20"/>
                <a:gd name="T34" fmla="*/ 11 w 12"/>
                <a:gd name="T35" fmla="*/ 20 h 20"/>
                <a:gd name="T36" fmla="*/ 12 w 12"/>
                <a:gd name="T37" fmla="*/ 18 h 20"/>
                <a:gd name="T38" fmla="*/ 11 w 12"/>
                <a:gd name="T39" fmla="*/ 2 h 20"/>
                <a:gd name="T40" fmla="*/ 10 w 12"/>
                <a:gd name="T41" fmla="*/ 0 h 20"/>
                <a:gd name="T42" fmla="*/ 9 w 12"/>
                <a:gd name="T4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20">
                  <a:moveTo>
                    <a:pt x="7" y="14"/>
                  </a:moveTo>
                  <a:cubicBezTo>
                    <a:pt x="7" y="13"/>
                    <a:pt x="6" y="13"/>
                    <a:pt x="6" y="13"/>
                  </a:cubicBezTo>
                  <a:cubicBezTo>
                    <a:pt x="5" y="12"/>
                    <a:pt x="5" y="11"/>
                    <a:pt x="5" y="9"/>
                  </a:cubicBezTo>
                  <a:cubicBezTo>
                    <a:pt x="5" y="9"/>
                    <a:pt x="5" y="9"/>
                    <a:pt x="5" y="9"/>
                  </a:cubicBezTo>
                  <a:cubicBezTo>
                    <a:pt x="5" y="9"/>
                    <a:pt x="5" y="8"/>
                    <a:pt x="5" y="8"/>
                  </a:cubicBezTo>
                  <a:cubicBezTo>
                    <a:pt x="5" y="7"/>
                    <a:pt x="6" y="6"/>
                    <a:pt x="7" y="6"/>
                  </a:cubicBezTo>
                  <a:cubicBezTo>
                    <a:pt x="7" y="8"/>
                    <a:pt x="7" y="11"/>
                    <a:pt x="7" y="14"/>
                  </a:cubicBezTo>
                  <a:moveTo>
                    <a:pt x="9" y="0"/>
                  </a:moveTo>
                  <a:cubicBezTo>
                    <a:pt x="9" y="0"/>
                    <a:pt x="8" y="0"/>
                    <a:pt x="8" y="0"/>
                  </a:cubicBezTo>
                  <a:cubicBezTo>
                    <a:pt x="7" y="0"/>
                    <a:pt x="7" y="1"/>
                    <a:pt x="6" y="1"/>
                  </a:cubicBezTo>
                  <a:cubicBezTo>
                    <a:pt x="5" y="2"/>
                    <a:pt x="3" y="3"/>
                    <a:pt x="2" y="4"/>
                  </a:cubicBezTo>
                  <a:cubicBezTo>
                    <a:pt x="1" y="6"/>
                    <a:pt x="0" y="7"/>
                    <a:pt x="0" y="9"/>
                  </a:cubicBezTo>
                  <a:cubicBezTo>
                    <a:pt x="0" y="10"/>
                    <a:pt x="0" y="10"/>
                    <a:pt x="0" y="10"/>
                  </a:cubicBezTo>
                  <a:cubicBezTo>
                    <a:pt x="0" y="12"/>
                    <a:pt x="1" y="14"/>
                    <a:pt x="3" y="15"/>
                  </a:cubicBezTo>
                  <a:cubicBezTo>
                    <a:pt x="4" y="17"/>
                    <a:pt x="6" y="18"/>
                    <a:pt x="7" y="19"/>
                  </a:cubicBezTo>
                  <a:cubicBezTo>
                    <a:pt x="8" y="19"/>
                    <a:pt x="9" y="20"/>
                    <a:pt x="9" y="20"/>
                  </a:cubicBezTo>
                  <a:cubicBezTo>
                    <a:pt x="9" y="20"/>
                    <a:pt x="10" y="20"/>
                    <a:pt x="10" y="20"/>
                  </a:cubicBezTo>
                  <a:cubicBezTo>
                    <a:pt x="10" y="20"/>
                    <a:pt x="11" y="20"/>
                    <a:pt x="11" y="20"/>
                  </a:cubicBezTo>
                  <a:cubicBezTo>
                    <a:pt x="12" y="19"/>
                    <a:pt x="12" y="18"/>
                    <a:pt x="12" y="18"/>
                  </a:cubicBezTo>
                  <a:cubicBezTo>
                    <a:pt x="12" y="12"/>
                    <a:pt x="11" y="7"/>
                    <a:pt x="11" y="2"/>
                  </a:cubicBezTo>
                  <a:cubicBezTo>
                    <a:pt x="11" y="1"/>
                    <a:pt x="11" y="1"/>
                    <a:pt x="10" y="0"/>
                  </a:cubicBezTo>
                  <a:cubicBezTo>
                    <a:pt x="10" y="0"/>
                    <a:pt x="9" y="0"/>
                    <a:pt x="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7" name="Freeform 772"/>
            <p:cNvSpPr>
              <a:spLocks noEditPoints="1"/>
            </p:cNvSpPr>
            <p:nvPr/>
          </p:nvSpPr>
          <p:spPr bwMode="auto">
            <a:xfrm>
              <a:off x="2071005" y="2991173"/>
              <a:ext cx="29571" cy="46597"/>
            </a:xfrm>
            <a:custGeom>
              <a:avLst/>
              <a:gdLst>
                <a:gd name="T0" fmla="*/ 6 w 14"/>
                <a:gd name="T1" fmla="*/ 18 h 22"/>
                <a:gd name="T2" fmla="*/ 5 w 14"/>
                <a:gd name="T3" fmla="*/ 7 h 22"/>
                <a:gd name="T4" fmla="*/ 7 w 14"/>
                <a:gd name="T5" fmla="*/ 9 h 22"/>
                <a:gd name="T6" fmla="*/ 10 w 14"/>
                <a:gd name="T7" fmla="*/ 14 h 22"/>
                <a:gd name="T8" fmla="*/ 10 w 14"/>
                <a:gd name="T9" fmla="*/ 14 h 22"/>
                <a:gd name="T10" fmla="*/ 8 w 14"/>
                <a:gd name="T11" fmla="*/ 16 h 22"/>
                <a:gd name="T12" fmla="*/ 6 w 14"/>
                <a:gd name="T13" fmla="*/ 18 h 22"/>
                <a:gd name="T14" fmla="*/ 2 w 14"/>
                <a:gd name="T15" fmla="*/ 0 h 22"/>
                <a:gd name="T16" fmla="*/ 1 w 14"/>
                <a:gd name="T17" fmla="*/ 1 h 22"/>
                <a:gd name="T18" fmla="*/ 0 w 14"/>
                <a:gd name="T19" fmla="*/ 3 h 22"/>
                <a:gd name="T20" fmla="*/ 2 w 14"/>
                <a:gd name="T21" fmla="*/ 21 h 22"/>
                <a:gd name="T22" fmla="*/ 3 w 14"/>
                <a:gd name="T23" fmla="*/ 22 h 22"/>
                <a:gd name="T24" fmla="*/ 4 w 14"/>
                <a:gd name="T25" fmla="*/ 22 h 22"/>
                <a:gd name="T26" fmla="*/ 5 w 14"/>
                <a:gd name="T27" fmla="*/ 22 h 22"/>
                <a:gd name="T28" fmla="*/ 7 w 14"/>
                <a:gd name="T29" fmla="*/ 22 h 22"/>
                <a:gd name="T30" fmla="*/ 11 w 14"/>
                <a:gd name="T31" fmla="*/ 19 h 22"/>
                <a:gd name="T32" fmla="*/ 14 w 14"/>
                <a:gd name="T33" fmla="*/ 15 h 22"/>
                <a:gd name="T34" fmla="*/ 12 w 14"/>
                <a:gd name="T35" fmla="*/ 15 h 22"/>
                <a:gd name="T36" fmla="*/ 14 w 14"/>
                <a:gd name="T37" fmla="*/ 15 h 22"/>
                <a:gd name="T38" fmla="*/ 14 w 14"/>
                <a:gd name="T39" fmla="*/ 14 h 22"/>
                <a:gd name="T40" fmla="*/ 10 w 14"/>
                <a:gd name="T41" fmla="*/ 6 h 22"/>
                <a:gd name="T42" fmla="*/ 3 w 14"/>
                <a:gd name="T43" fmla="*/ 1 h 22"/>
                <a:gd name="T44" fmla="*/ 2 w 14"/>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22">
                  <a:moveTo>
                    <a:pt x="6" y="18"/>
                  </a:moveTo>
                  <a:cubicBezTo>
                    <a:pt x="6" y="14"/>
                    <a:pt x="5" y="10"/>
                    <a:pt x="5" y="7"/>
                  </a:cubicBezTo>
                  <a:cubicBezTo>
                    <a:pt x="6" y="7"/>
                    <a:pt x="7" y="8"/>
                    <a:pt x="7" y="9"/>
                  </a:cubicBezTo>
                  <a:cubicBezTo>
                    <a:pt x="9" y="10"/>
                    <a:pt x="10" y="12"/>
                    <a:pt x="10" y="14"/>
                  </a:cubicBezTo>
                  <a:cubicBezTo>
                    <a:pt x="10" y="14"/>
                    <a:pt x="10" y="14"/>
                    <a:pt x="10" y="14"/>
                  </a:cubicBezTo>
                  <a:cubicBezTo>
                    <a:pt x="9" y="15"/>
                    <a:pt x="9" y="16"/>
                    <a:pt x="8" y="16"/>
                  </a:cubicBezTo>
                  <a:cubicBezTo>
                    <a:pt x="8" y="17"/>
                    <a:pt x="7" y="17"/>
                    <a:pt x="6" y="18"/>
                  </a:cubicBezTo>
                  <a:moveTo>
                    <a:pt x="2" y="0"/>
                  </a:moveTo>
                  <a:cubicBezTo>
                    <a:pt x="2" y="0"/>
                    <a:pt x="2" y="1"/>
                    <a:pt x="1" y="1"/>
                  </a:cubicBezTo>
                  <a:cubicBezTo>
                    <a:pt x="1" y="1"/>
                    <a:pt x="0" y="2"/>
                    <a:pt x="0" y="3"/>
                  </a:cubicBezTo>
                  <a:cubicBezTo>
                    <a:pt x="1" y="9"/>
                    <a:pt x="1" y="15"/>
                    <a:pt x="2" y="21"/>
                  </a:cubicBezTo>
                  <a:cubicBezTo>
                    <a:pt x="2" y="21"/>
                    <a:pt x="2" y="22"/>
                    <a:pt x="3" y="22"/>
                  </a:cubicBezTo>
                  <a:cubicBezTo>
                    <a:pt x="3" y="22"/>
                    <a:pt x="4" y="22"/>
                    <a:pt x="4" y="22"/>
                  </a:cubicBezTo>
                  <a:cubicBezTo>
                    <a:pt x="4" y="22"/>
                    <a:pt x="4" y="22"/>
                    <a:pt x="5" y="22"/>
                  </a:cubicBezTo>
                  <a:cubicBezTo>
                    <a:pt x="5" y="22"/>
                    <a:pt x="6" y="22"/>
                    <a:pt x="7" y="22"/>
                  </a:cubicBezTo>
                  <a:cubicBezTo>
                    <a:pt x="9" y="21"/>
                    <a:pt x="10" y="21"/>
                    <a:pt x="11" y="19"/>
                  </a:cubicBezTo>
                  <a:cubicBezTo>
                    <a:pt x="13" y="18"/>
                    <a:pt x="13" y="17"/>
                    <a:pt x="14" y="15"/>
                  </a:cubicBezTo>
                  <a:cubicBezTo>
                    <a:pt x="12" y="15"/>
                    <a:pt x="12" y="15"/>
                    <a:pt x="12" y="15"/>
                  </a:cubicBezTo>
                  <a:cubicBezTo>
                    <a:pt x="14" y="15"/>
                    <a:pt x="14" y="15"/>
                    <a:pt x="14" y="15"/>
                  </a:cubicBezTo>
                  <a:cubicBezTo>
                    <a:pt x="14" y="15"/>
                    <a:pt x="14" y="14"/>
                    <a:pt x="14" y="14"/>
                  </a:cubicBezTo>
                  <a:cubicBezTo>
                    <a:pt x="14" y="10"/>
                    <a:pt x="12" y="8"/>
                    <a:pt x="10" y="6"/>
                  </a:cubicBezTo>
                  <a:cubicBezTo>
                    <a:pt x="8" y="3"/>
                    <a:pt x="6" y="2"/>
                    <a:pt x="3" y="1"/>
                  </a:cubicBezTo>
                  <a:cubicBezTo>
                    <a:pt x="3" y="1"/>
                    <a:pt x="3"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08" name="组合 207"/>
          <p:cNvGrpSpPr/>
          <p:nvPr/>
        </p:nvGrpSpPr>
        <p:grpSpPr>
          <a:xfrm>
            <a:off x="2174075" y="2810062"/>
            <a:ext cx="103317" cy="158732"/>
            <a:chOff x="825425" y="4488558"/>
            <a:chExt cx="197142" cy="302882"/>
          </a:xfrm>
        </p:grpSpPr>
        <p:sp>
          <p:nvSpPr>
            <p:cNvPr id="209" name="Freeform 783"/>
            <p:cNvSpPr>
              <a:spLocks noEditPoints="1"/>
            </p:cNvSpPr>
            <p:nvPr/>
          </p:nvSpPr>
          <p:spPr bwMode="auto">
            <a:xfrm>
              <a:off x="848724" y="4499311"/>
              <a:ext cx="153233" cy="60935"/>
            </a:xfrm>
            <a:custGeom>
              <a:avLst/>
              <a:gdLst>
                <a:gd name="T0" fmla="*/ 35 w 72"/>
                <a:gd name="T1" fmla="*/ 25 h 29"/>
                <a:gd name="T2" fmla="*/ 51 w 72"/>
                <a:gd name="T3" fmla="*/ 16 h 29"/>
                <a:gd name="T4" fmla="*/ 56 w 72"/>
                <a:gd name="T5" fmla="*/ 13 h 29"/>
                <a:gd name="T6" fmla="*/ 63 w 72"/>
                <a:gd name="T7" fmla="*/ 16 h 29"/>
                <a:gd name="T8" fmla="*/ 47 w 72"/>
                <a:gd name="T9" fmla="*/ 24 h 29"/>
                <a:gd name="T10" fmla="*/ 48 w 72"/>
                <a:gd name="T11" fmla="*/ 21 h 29"/>
                <a:gd name="T12" fmla="*/ 45 w 72"/>
                <a:gd name="T13" fmla="*/ 17 h 29"/>
                <a:gd name="T14" fmla="*/ 39 w 72"/>
                <a:gd name="T15" fmla="*/ 13 h 29"/>
                <a:gd name="T16" fmla="*/ 41 w 72"/>
                <a:gd name="T17" fmla="*/ 13 h 29"/>
                <a:gd name="T18" fmla="*/ 49 w 72"/>
                <a:gd name="T19" fmla="*/ 16 h 29"/>
                <a:gd name="T20" fmla="*/ 9 w 72"/>
                <a:gd name="T21" fmla="*/ 16 h 29"/>
                <a:gd name="T22" fmla="*/ 26 w 72"/>
                <a:gd name="T23" fmla="*/ 12 h 29"/>
                <a:gd name="T24" fmla="*/ 27 w 72"/>
                <a:gd name="T25" fmla="*/ 14 h 29"/>
                <a:gd name="T26" fmla="*/ 25 w 72"/>
                <a:gd name="T27" fmla="*/ 15 h 29"/>
                <a:gd name="T28" fmla="*/ 17 w 72"/>
                <a:gd name="T29" fmla="*/ 17 h 29"/>
                <a:gd name="T30" fmla="*/ 16 w 72"/>
                <a:gd name="T31" fmla="*/ 19 h 29"/>
                <a:gd name="T32" fmla="*/ 21 w 72"/>
                <a:gd name="T33" fmla="*/ 22 h 29"/>
                <a:gd name="T34" fmla="*/ 23 w 72"/>
                <a:gd name="T35" fmla="*/ 25 h 29"/>
                <a:gd name="T36" fmla="*/ 6 w 72"/>
                <a:gd name="T37" fmla="*/ 19 h 29"/>
                <a:gd name="T38" fmla="*/ 9 w 72"/>
                <a:gd name="T39" fmla="*/ 16 h 29"/>
                <a:gd name="T40" fmla="*/ 41 w 72"/>
                <a:gd name="T41" fmla="*/ 9 h 29"/>
                <a:gd name="T42" fmla="*/ 45 w 72"/>
                <a:gd name="T43" fmla="*/ 8 h 29"/>
                <a:gd name="T44" fmla="*/ 51 w 72"/>
                <a:gd name="T45" fmla="*/ 12 h 29"/>
                <a:gd name="T46" fmla="*/ 50 w 72"/>
                <a:gd name="T47" fmla="*/ 13 h 29"/>
                <a:gd name="T48" fmla="*/ 45 w 72"/>
                <a:gd name="T49" fmla="*/ 12 h 29"/>
                <a:gd name="T50" fmla="*/ 37 w 72"/>
                <a:gd name="T51" fmla="*/ 11 h 29"/>
                <a:gd name="T52" fmla="*/ 36 w 72"/>
                <a:gd name="T53" fmla="*/ 12 h 29"/>
                <a:gd name="T54" fmla="*/ 38 w 72"/>
                <a:gd name="T55" fmla="*/ 16 h 29"/>
                <a:gd name="T56" fmla="*/ 45 w 72"/>
                <a:gd name="T57" fmla="*/ 21 h 29"/>
                <a:gd name="T58" fmla="*/ 38 w 72"/>
                <a:gd name="T59" fmla="*/ 23 h 29"/>
                <a:gd name="T60" fmla="*/ 34 w 72"/>
                <a:gd name="T61" fmla="*/ 23 h 29"/>
                <a:gd name="T62" fmla="*/ 30 w 72"/>
                <a:gd name="T63" fmla="*/ 25 h 29"/>
                <a:gd name="T64" fmla="*/ 29 w 72"/>
                <a:gd name="T65" fmla="*/ 25 h 29"/>
                <a:gd name="T66" fmla="*/ 27 w 72"/>
                <a:gd name="T67" fmla="*/ 23 h 29"/>
                <a:gd name="T68" fmla="*/ 27 w 72"/>
                <a:gd name="T69" fmla="*/ 21 h 29"/>
                <a:gd name="T70" fmla="*/ 24 w 72"/>
                <a:gd name="T71" fmla="*/ 18 h 29"/>
                <a:gd name="T72" fmla="*/ 36 w 72"/>
                <a:gd name="T73" fmla="*/ 20 h 29"/>
                <a:gd name="T74" fmla="*/ 37 w 72"/>
                <a:gd name="T75" fmla="*/ 17 h 29"/>
                <a:gd name="T76" fmla="*/ 30 w 72"/>
                <a:gd name="T77" fmla="*/ 14 h 29"/>
                <a:gd name="T78" fmla="*/ 29 w 72"/>
                <a:gd name="T79" fmla="*/ 13 h 29"/>
                <a:gd name="T80" fmla="*/ 31 w 72"/>
                <a:gd name="T81" fmla="*/ 10 h 29"/>
                <a:gd name="T82" fmla="*/ 37 w 72"/>
                <a:gd name="T83" fmla="*/ 9 h 29"/>
                <a:gd name="T84" fmla="*/ 40 w 72"/>
                <a:gd name="T85" fmla="*/ 9 h 29"/>
                <a:gd name="T86" fmla="*/ 4 w 72"/>
                <a:gd name="T87" fmla="*/ 15 h 29"/>
                <a:gd name="T88" fmla="*/ 61 w 72"/>
                <a:gd name="T89" fmla="*/ 7 h 29"/>
                <a:gd name="T90" fmla="*/ 68 w 72"/>
                <a:gd name="T91" fmla="*/ 15 h 29"/>
                <a:gd name="T92" fmla="*/ 58 w 72"/>
                <a:gd name="T93" fmla="*/ 10 h 29"/>
                <a:gd name="T94" fmla="*/ 49 w 72"/>
                <a:gd name="T95" fmla="*/ 8 h 29"/>
                <a:gd name="T96" fmla="*/ 42 w 72"/>
                <a:gd name="T97" fmla="*/ 5 h 29"/>
                <a:gd name="T98" fmla="*/ 40 w 72"/>
                <a:gd name="T99" fmla="*/ 7 h 29"/>
                <a:gd name="T100" fmla="*/ 31 w 72"/>
                <a:gd name="T101" fmla="*/ 7 h 29"/>
                <a:gd name="T102" fmla="*/ 8 w 72"/>
                <a:gd name="T103" fmla="*/ 12 h 29"/>
                <a:gd name="T104" fmla="*/ 8 w 72"/>
                <a:gd name="T105" fmla="*/ 13 h 29"/>
                <a:gd name="T106" fmla="*/ 4 w 72"/>
                <a:gd name="T107" fmla="*/ 16 h 29"/>
                <a:gd name="T108" fmla="*/ 0 w 72"/>
                <a:gd name="T109" fmla="*/ 14 h 29"/>
                <a:gd name="T110" fmla="*/ 32 w 72"/>
                <a:gd name="T111" fmla="*/ 29 h 29"/>
                <a:gd name="T112" fmla="*/ 71 w 72"/>
                <a:gd name="T113" fmla="*/ 16 h 29"/>
                <a:gd name="T114" fmla="*/ 62 w 72"/>
                <a:gd name="T115"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 h="29">
                  <a:moveTo>
                    <a:pt x="35" y="25"/>
                  </a:moveTo>
                  <a:cubicBezTo>
                    <a:pt x="35" y="25"/>
                    <a:pt x="35" y="25"/>
                    <a:pt x="35" y="25"/>
                  </a:cubicBezTo>
                  <a:cubicBezTo>
                    <a:pt x="35" y="25"/>
                    <a:pt x="35" y="25"/>
                    <a:pt x="35" y="25"/>
                  </a:cubicBezTo>
                  <a:cubicBezTo>
                    <a:pt x="35" y="25"/>
                    <a:pt x="35" y="25"/>
                    <a:pt x="35" y="25"/>
                  </a:cubicBezTo>
                  <a:moveTo>
                    <a:pt x="50" y="16"/>
                  </a:moveTo>
                  <a:cubicBezTo>
                    <a:pt x="50" y="16"/>
                    <a:pt x="51" y="16"/>
                    <a:pt x="51" y="16"/>
                  </a:cubicBezTo>
                  <a:cubicBezTo>
                    <a:pt x="52" y="15"/>
                    <a:pt x="54" y="15"/>
                    <a:pt x="54" y="14"/>
                  </a:cubicBezTo>
                  <a:cubicBezTo>
                    <a:pt x="55" y="14"/>
                    <a:pt x="55" y="14"/>
                    <a:pt x="56" y="14"/>
                  </a:cubicBezTo>
                  <a:cubicBezTo>
                    <a:pt x="56" y="13"/>
                    <a:pt x="56" y="13"/>
                    <a:pt x="56" y="13"/>
                  </a:cubicBezTo>
                  <a:cubicBezTo>
                    <a:pt x="56" y="13"/>
                    <a:pt x="56" y="13"/>
                    <a:pt x="56" y="13"/>
                  </a:cubicBezTo>
                  <a:cubicBezTo>
                    <a:pt x="57" y="13"/>
                    <a:pt x="57" y="13"/>
                    <a:pt x="57" y="13"/>
                  </a:cubicBezTo>
                  <a:cubicBezTo>
                    <a:pt x="59" y="14"/>
                    <a:pt x="61" y="15"/>
                    <a:pt x="63" y="16"/>
                  </a:cubicBezTo>
                  <a:cubicBezTo>
                    <a:pt x="64" y="17"/>
                    <a:pt x="64" y="18"/>
                    <a:pt x="64" y="19"/>
                  </a:cubicBezTo>
                  <a:cubicBezTo>
                    <a:pt x="64" y="19"/>
                    <a:pt x="64" y="19"/>
                    <a:pt x="63" y="19"/>
                  </a:cubicBezTo>
                  <a:cubicBezTo>
                    <a:pt x="59" y="22"/>
                    <a:pt x="53" y="23"/>
                    <a:pt x="47" y="24"/>
                  </a:cubicBezTo>
                  <a:cubicBezTo>
                    <a:pt x="47" y="24"/>
                    <a:pt x="46" y="24"/>
                    <a:pt x="45" y="24"/>
                  </a:cubicBezTo>
                  <a:cubicBezTo>
                    <a:pt x="46" y="24"/>
                    <a:pt x="46" y="24"/>
                    <a:pt x="47" y="24"/>
                  </a:cubicBezTo>
                  <a:cubicBezTo>
                    <a:pt x="47" y="23"/>
                    <a:pt x="48" y="22"/>
                    <a:pt x="48" y="21"/>
                  </a:cubicBezTo>
                  <a:cubicBezTo>
                    <a:pt x="48" y="20"/>
                    <a:pt x="47" y="19"/>
                    <a:pt x="47" y="18"/>
                  </a:cubicBezTo>
                  <a:cubicBezTo>
                    <a:pt x="46" y="18"/>
                    <a:pt x="46" y="18"/>
                    <a:pt x="46" y="17"/>
                  </a:cubicBezTo>
                  <a:cubicBezTo>
                    <a:pt x="45" y="17"/>
                    <a:pt x="45" y="17"/>
                    <a:pt x="45" y="17"/>
                  </a:cubicBezTo>
                  <a:cubicBezTo>
                    <a:pt x="45" y="17"/>
                    <a:pt x="45" y="17"/>
                    <a:pt x="45" y="17"/>
                  </a:cubicBezTo>
                  <a:cubicBezTo>
                    <a:pt x="43" y="16"/>
                    <a:pt x="41" y="15"/>
                    <a:pt x="40" y="14"/>
                  </a:cubicBezTo>
                  <a:cubicBezTo>
                    <a:pt x="40" y="14"/>
                    <a:pt x="39" y="14"/>
                    <a:pt x="39" y="13"/>
                  </a:cubicBezTo>
                  <a:cubicBezTo>
                    <a:pt x="40" y="13"/>
                    <a:pt x="40" y="13"/>
                    <a:pt x="40" y="13"/>
                  </a:cubicBezTo>
                  <a:cubicBezTo>
                    <a:pt x="40" y="13"/>
                    <a:pt x="40" y="13"/>
                    <a:pt x="41" y="13"/>
                  </a:cubicBezTo>
                  <a:cubicBezTo>
                    <a:pt x="41" y="13"/>
                    <a:pt x="41" y="13"/>
                    <a:pt x="41" y="13"/>
                  </a:cubicBezTo>
                  <a:cubicBezTo>
                    <a:pt x="42" y="13"/>
                    <a:pt x="44" y="14"/>
                    <a:pt x="45" y="15"/>
                  </a:cubicBezTo>
                  <a:cubicBezTo>
                    <a:pt x="46" y="15"/>
                    <a:pt x="47" y="15"/>
                    <a:pt x="48" y="16"/>
                  </a:cubicBezTo>
                  <a:cubicBezTo>
                    <a:pt x="48" y="16"/>
                    <a:pt x="49" y="16"/>
                    <a:pt x="49" y="16"/>
                  </a:cubicBezTo>
                  <a:cubicBezTo>
                    <a:pt x="49" y="16"/>
                    <a:pt x="49" y="16"/>
                    <a:pt x="49" y="16"/>
                  </a:cubicBezTo>
                  <a:cubicBezTo>
                    <a:pt x="50" y="16"/>
                    <a:pt x="50" y="16"/>
                    <a:pt x="50" y="16"/>
                  </a:cubicBezTo>
                  <a:moveTo>
                    <a:pt x="9" y="16"/>
                  </a:moveTo>
                  <a:cubicBezTo>
                    <a:pt x="10" y="15"/>
                    <a:pt x="10" y="15"/>
                    <a:pt x="10" y="15"/>
                  </a:cubicBezTo>
                  <a:cubicBezTo>
                    <a:pt x="15" y="13"/>
                    <a:pt x="20" y="11"/>
                    <a:pt x="26" y="11"/>
                  </a:cubicBezTo>
                  <a:cubicBezTo>
                    <a:pt x="26" y="11"/>
                    <a:pt x="26" y="12"/>
                    <a:pt x="26" y="12"/>
                  </a:cubicBezTo>
                  <a:cubicBezTo>
                    <a:pt x="26" y="13"/>
                    <a:pt x="26" y="13"/>
                    <a:pt x="26" y="13"/>
                  </a:cubicBezTo>
                  <a:cubicBezTo>
                    <a:pt x="26" y="13"/>
                    <a:pt x="26" y="13"/>
                    <a:pt x="26" y="13"/>
                  </a:cubicBezTo>
                  <a:cubicBezTo>
                    <a:pt x="26" y="14"/>
                    <a:pt x="26" y="14"/>
                    <a:pt x="27" y="14"/>
                  </a:cubicBezTo>
                  <a:cubicBezTo>
                    <a:pt x="27" y="15"/>
                    <a:pt x="28" y="16"/>
                    <a:pt x="29" y="16"/>
                  </a:cubicBezTo>
                  <a:cubicBezTo>
                    <a:pt x="28" y="16"/>
                    <a:pt x="26" y="16"/>
                    <a:pt x="25" y="15"/>
                  </a:cubicBezTo>
                  <a:cubicBezTo>
                    <a:pt x="25" y="15"/>
                    <a:pt x="25" y="15"/>
                    <a:pt x="25" y="15"/>
                  </a:cubicBezTo>
                  <a:cubicBezTo>
                    <a:pt x="24" y="15"/>
                    <a:pt x="24" y="15"/>
                    <a:pt x="24" y="15"/>
                  </a:cubicBezTo>
                  <a:cubicBezTo>
                    <a:pt x="23" y="15"/>
                    <a:pt x="21" y="15"/>
                    <a:pt x="20" y="16"/>
                  </a:cubicBezTo>
                  <a:cubicBezTo>
                    <a:pt x="19" y="16"/>
                    <a:pt x="18" y="16"/>
                    <a:pt x="17" y="17"/>
                  </a:cubicBezTo>
                  <a:cubicBezTo>
                    <a:pt x="16" y="17"/>
                    <a:pt x="16" y="17"/>
                    <a:pt x="16" y="17"/>
                  </a:cubicBezTo>
                  <a:cubicBezTo>
                    <a:pt x="16" y="18"/>
                    <a:pt x="16" y="18"/>
                    <a:pt x="16" y="18"/>
                  </a:cubicBezTo>
                  <a:cubicBezTo>
                    <a:pt x="16" y="18"/>
                    <a:pt x="16" y="18"/>
                    <a:pt x="16" y="19"/>
                  </a:cubicBezTo>
                  <a:cubicBezTo>
                    <a:pt x="16" y="19"/>
                    <a:pt x="16" y="19"/>
                    <a:pt x="16" y="19"/>
                  </a:cubicBezTo>
                  <a:cubicBezTo>
                    <a:pt x="16" y="19"/>
                    <a:pt x="16" y="19"/>
                    <a:pt x="16" y="19"/>
                  </a:cubicBezTo>
                  <a:cubicBezTo>
                    <a:pt x="17" y="21"/>
                    <a:pt x="19" y="21"/>
                    <a:pt x="21" y="22"/>
                  </a:cubicBezTo>
                  <a:cubicBezTo>
                    <a:pt x="22" y="22"/>
                    <a:pt x="23" y="23"/>
                    <a:pt x="24" y="23"/>
                  </a:cubicBezTo>
                  <a:cubicBezTo>
                    <a:pt x="23" y="24"/>
                    <a:pt x="23" y="24"/>
                    <a:pt x="23" y="24"/>
                  </a:cubicBezTo>
                  <a:cubicBezTo>
                    <a:pt x="23" y="25"/>
                    <a:pt x="23" y="25"/>
                    <a:pt x="23" y="25"/>
                  </a:cubicBezTo>
                  <a:cubicBezTo>
                    <a:pt x="22" y="25"/>
                    <a:pt x="22" y="25"/>
                    <a:pt x="22" y="25"/>
                  </a:cubicBezTo>
                  <a:cubicBezTo>
                    <a:pt x="15" y="24"/>
                    <a:pt x="9" y="22"/>
                    <a:pt x="7" y="19"/>
                  </a:cubicBezTo>
                  <a:cubicBezTo>
                    <a:pt x="6" y="19"/>
                    <a:pt x="6" y="19"/>
                    <a:pt x="6" y="19"/>
                  </a:cubicBezTo>
                  <a:cubicBezTo>
                    <a:pt x="6" y="18"/>
                    <a:pt x="6" y="18"/>
                    <a:pt x="6" y="18"/>
                  </a:cubicBezTo>
                  <a:cubicBezTo>
                    <a:pt x="7" y="18"/>
                    <a:pt x="7" y="18"/>
                    <a:pt x="7" y="17"/>
                  </a:cubicBezTo>
                  <a:cubicBezTo>
                    <a:pt x="8" y="17"/>
                    <a:pt x="9" y="16"/>
                    <a:pt x="9" y="16"/>
                  </a:cubicBezTo>
                  <a:cubicBezTo>
                    <a:pt x="9" y="16"/>
                    <a:pt x="9" y="16"/>
                    <a:pt x="9" y="16"/>
                  </a:cubicBezTo>
                  <a:moveTo>
                    <a:pt x="40" y="9"/>
                  </a:moveTo>
                  <a:cubicBezTo>
                    <a:pt x="40" y="9"/>
                    <a:pt x="41" y="9"/>
                    <a:pt x="41" y="9"/>
                  </a:cubicBezTo>
                  <a:cubicBezTo>
                    <a:pt x="42" y="7"/>
                    <a:pt x="42" y="7"/>
                    <a:pt x="42" y="7"/>
                  </a:cubicBezTo>
                  <a:cubicBezTo>
                    <a:pt x="43" y="7"/>
                    <a:pt x="44" y="8"/>
                    <a:pt x="45" y="8"/>
                  </a:cubicBezTo>
                  <a:cubicBezTo>
                    <a:pt x="45" y="8"/>
                    <a:pt x="45" y="8"/>
                    <a:pt x="45" y="8"/>
                  </a:cubicBezTo>
                  <a:cubicBezTo>
                    <a:pt x="44" y="8"/>
                    <a:pt x="44" y="9"/>
                    <a:pt x="44" y="9"/>
                  </a:cubicBezTo>
                  <a:cubicBezTo>
                    <a:pt x="45" y="10"/>
                    <a:pt x="45" y="10"/>
                    <a:pt x="45" y="10"/>
                  </a:cubicBezTo>
                  <a:cubicBezTo>
                    <a:pt x="47" y="10"/>
                    <a:pt x="49" y="11"/>
                    <a:pt x="51" y="12"/>
                  </a:cubicBezTo>
                  <a:cubicBezTo>
                    <a:pt x="51" y="12"/>
                    <a:pt x="52" y="12"/>
                    <a:pt x="53" y="13"/>
                  </a:cubicBezTo>
                  <a:cubicBezTo>
                    <a:pt x="52" y="13"/>
                    <a:pt x="52" y="13"/>
                    <a:pt x="51" y="13"/>
                  </a:cubicBezTo>
                  <a:cubicBezTo>
                    <a:pt x="51" y="13"/>
                    <a:pt x="50" y="13"/>
                    <a:pt x="50" y="13"/>
                  </a:cubicBezTo>
                  <a:cubicBezTo>
                    <a:pt x="50" y="13"/>
                    <a:pt x="50" y="13"/>
                    <a:pt x="50" y="13"/>
                  </a:cubicBezTo>
                  <a:cubicBezTo>
                    <a:pt x="50" y="13"/>
                    <a:pt x="49" y="13"/>
                    <a:pt x="48" y="13"/>
                  </a:cubicBezTo>
                  <a:cubicBezTo>
                    <a:pt x="47" y="13"/>
                    <a:pt x="46" y="12"/>
                    <a:pt x="45" y="12"/>
                  </a:cubicBezTo>
                  <a:cubicBezTo>
                    <a:pt x="43" y="11"/>
                    <a:pt x="42" y="11"/>
                    <a:pt x="41" y="11"/>
                  </a:cubicBezTo>
                  <a:cubicBezTo>
                    <a:pt x="40" y="11"/>
                    <a:pt x="40" y="11"/>
                    <a:pt x="40" y="11"/>
                  </a:cubicBezTo>
                  <a:cubicBezTo>
                    <a:pt x="39" y="11"/>
                    <a:pt x="38" y="11"/>
                    <a:pt x="37" y="11"/>
                  </a:cubicBezTo>
                  <a:cubicBezTo>
                    <a:pt x="36" y="12"/>
                    <a:pt x="36" y="12"/>
                    <a:pt x="36" y="12"/>
                  </a:cubicBezTo>
                  <a:cubicBezTo>
                    <a:pt x="36" y="12"/>
                    <a:pt x="36" y="12"/>
                    <a:pt x="36" y="12"/>
                  </a:cubicBezTo>
                  <a:cubicBezTo>
                    <a:pt x="36" y="12"/>
                    <a:pt x="36" y="12"/>
                    <a:pt x="36" y="12"/>
                  </a:cubicBezTo>
                  <a:cubicBezTo>
                    <a:pt x="36" y="13"/>
                    <a:pt x="36" y="13"/>
                    <a:pt x="36" y="13"/>
                  </a:cubicBezTo>
                  <a:cubicBezTo>
                    <a:pt x="36" y="14"/>
                    <a:pt x="36" y="14"/>
                    <a:pt x="36" y="15"/>
                  </a:cubicBezTo>
                  <a:cubicBezTo>
                    <a:pt x="37" y="15"/>
                    <a:pt x="37" y="15"/>
                    <a:pt x="38" y="16"/>
                  </a:cubicBezTo>
                  <a:cubicBezTo>
                    <a:pt x="39" y="17"/>
                    <a:pt x="42" y="18"/>
                    <a:pt x="44" y="19"/>
                  </a:cubicBezTo>
                  <a:cubicBezTo>
                    <a:pt x="44" y="19"/>
                    <a:pt x="44" y="19"/>
                    <a:pt x="45" y="20"/>
                  </a:cubicBezTo>
                  <a:cubicBezTo>
                    <a:pt x="45" y="20"/>
                    <a:pt x="45" y="21"/>
                    <a:pt x="45" y="21"/>
                  </a:cubicBezTo>
                  <a:cubicBezTo>
                    <a:pt x="45" y="22"/>
                    <a:pt x="45" y="22"/>
                    <a:pt x="45" y="22"/>
                  </a:cubicBezTo>
                  <a:cubicBezTo>
                    <a:pt x="45" y="22"/>
                    <a:pt x="43" y="22"/>
                    <a:pt x="42" y="23"/>
                  </a:cubicBezTo>
                  <a:cubicBezTo>
                    <a:pt x="41" y="23"/>
                    <a:pt x="40" y="23"/>
                    <a:pt x="38" y="23"/>
                  </a:cubicBezTo>
                  <a:cubicBezTo>
                    <a:pt x="37" y="23"/>
                    <a:pt x="35" y="23"/>
                    <a:pt x="35" y="23"/>
                  </a:cubicBezTo>
                  <a:cubicBezTo>
                    <a:pt x="35" y="23"/>
                    <a:pt x="35" y="23"/>
                    <a:pt x="35" y="23"/>
                  </a:cubicBezTo>
                  <a:cubicBezTo>
                    <a:pt x="34" y="23"/>
                    <a:pt x="34" y="23"/>
                    <a:pt x="34" y="23"/>
                  </a:cubicBezTo>
                  <a:cubicBezTo>
                    <a:pt x="34" y="23"/>
                    <a:pt x="34" y="23"/>
                    <a:pt x="34" y="23"/>
                  </a:cubicBezTo>
                  <a:cubicBezTo>
                    <a:pt x="33" y="23"/>
                    <a:pt x="32" y="24"/>
                    <a:pt x="32" y="24"/>
                  </a:cubicBezTo>
                  <a:cubicBezTo>
                    <a:pt x="31" y="25"/>
                    <a:pt x="31" y="25"/>
                    <a:pt x="30" y="25"/>
                  </a:cubicBezTo>
                  <a:cubicBezTo>
                    <a:pt x="30" y="25"/>
                    <a:pt x="30" y="25"/>
                    <a:pt x="30" y="25"/>
                  </a:cubicBezTo>
                  <a:cubicBezTo>
                    <a:pt x="30" y="25"/>
                    <a:pt x="29" y="25"/>
                    <a:pt x="29" y="25"/>
                  </a:cubicBezTo>
                  <a:cubicBezTo>
                    <a:pt x="29" y="25"/>
                    <a:pt x="29" y="25"/>
                    <a:pt x="29" y="25"/>
                  </a:cubicBezTo>
                  <a:cubicBezTo>
                    <a:pt x="28" y="25"/>
                    <a:pt x="27" y="25"/>
                    <a:pt x="26" y="25"/>
                  </a:cubicBezTo>
                  <a:cubicBezTo>
                    <a:pt x="27" y="24"/>
                    <a:pt x="27" y="24"/>
                    <a:pt x="27" y="24"/>
                  </a:cubicBezTo>
                  <a:cubicBezTo>
                    <a:pt x="27" y="23"/>
                    <a:pt x="27" y="23"/>
                    <a:pt x="27" y="23"/>
                  </a:cubicBezTo>
                  <a:cubicBezTo>
                    <a:pt x="27" y="23"/>
                    <a:pt x="28" y="23"/>
                    <a:pt x="28" y="23"/>
                  </a:cubicBezTo>
                  <a:cubicBezTo>
                    <a:pt x="28" y="22"/>
                    <a:pt x="28" y="22"/>
                    <a:pt x="28" y="22"/>
                  </a:cubicBezTo>
                  <a:cubicBezTo>
                    <a:pt x="28" y="21"/>
                    <a:pt x="27" y="21"/>
                    <a:pt x="27" y="21"/>
                  </a:cubicBezTo>
                  <a:cubicBezTo>
                    <a:pt x="25" y="21"/>
                    <a:pt x="23" y="20"/>
                    <a:pt x="22" y="20"/>
                  </a:cubicBezTo>
                  <a:cubicBezTo>
                    <a:pt x="21" y="19"/>
                    <a:pt x="20" y="19"/>
                    <a:pt x="19" y="19"/>
                  </a:cubicBezTo>
                  <a:cubicBezTo>
                    <a:pt x="21" y="18"/>
                    <a:pt x="23" y="18"/>
                    <a:pt x="24" y="18"/>
                  </a:cubicBezTo>
                  <a:cubicBezTo>
                    <a:pt x="24" y="18"/>
                    <a:pt x="24" y="18"/>
                    <a:pt x="24" y="18"/>
                  </a:cubicBezTo>
                  <a:cubicBezTo>
                    <a:pt x="30" y="19"/>
                    <a:pt x="33" y="20"/>
                    <a:pt x="35" y="20"/>
                  </a:cubicBezTo>
                  <a:cubicBezTo>
                    <a:pt x="36" y="20"/>
                    <a:pt x="36" y="20"/>
                    <a:pt x="36" y="20"/>
                  </a:cubicBezTo>
                  <a:cubicBezTo>
                    <a:pt x="37" y="19"/>
                    <a:pt x="37" y="19"/>
                    <a:pt x="37" y="19"/>
                  </a:cubicBezTo>
                  <a:cubicBezTo>
                    <a:pt x="37" y="19"/>
                    <a:pt x="38" y="19"/>
                    <a:pt x="38" y="18"/>
                  </a:cubicBezTo>
                  <a:cubicBezTo>
                    <a:pt x="38" y="18"/>
                    <a:pt x="37" y="18"/>
                    <a:pt x="37" y="17"/>
                  </a:cubicBezTo>
                  <a:cubicBezTo>
                    <a:pt x="36" y="17"/>
                    <a:pt x="36" y="17"/>
                    <a:pt x="36" y="17"/>
                  </a:cubicBezTo>
                  <a:cubicBezTo>
                    <a:pt x="35" y="16"/>
                    <a:pt x="33" y="15"/>
                    <a:pt x="31" y="15"/>
                  </a:cubicBezTo>
                  <a:cubicBezTo>
                    <a:pt x="31" y="15"/>
                    <a:pt x="30" y="14"/>
                    <a:pt x="30" y="14"/>
                  </a:cubicBezTo>
                  <a:cubicBezTo>
                    <a:pt x="29" y="13"/>
                    <a:pt x="29" y="13"/>
                    <a:pt x="29" y="13"/>
                  </a:cubicBezTo>
                  <a:cubicBezTo>
                    <a:pt x="29" y="13"/>
                    <a:pt x="29" y="13"/>
                    <a:pt x="29" y="13"/>
                  </a:cubicBezTo>
                  <a:cubicBezTo>
                    <a:pt x="29" y="13"/>
                    <a:pt x="29" y="13"/>
                    <a:pt x="29" y="13"/>
                  </a:cubicBezTo>
                  <a:cubicBezTo>
                    <a:pt x="29" y="12"/>
                    <a:pt x="29" y="12"/>
                    <a:pt x="29" y="12"/>
                  </a:cubicBezTo>
                  <a:cubicBezTo>
                    <a:pt x="28" y="12"/>
                    <a:pt x="29" y="11"/>
                    <a:pt x="30" y="10"/>
                  </a:cubicBezTo>
                  <a:cubicBezTo>
                    <a:pt x="31" y="10"/>
                    <a:pt x="31" y="10"/>
                    <a:pt x="31" y="10"/>
                  </a:cubicBezTo>
                  <a:cubicBezTo>
                    <a:pt x="31" y="10"/>
                    <a:pt x="31" y="10"/>
                    <a:pt x="32" y="9"/>
                  </a:cubicBezTo>
                  <a:cubicBezTo>
                    <a:pt x="32" y="9"/>
                    <a:pt x="32" y="9"/>
                    <a:pt x="33" y="9"/>
                  </a:cubicBezTo>
                  <a:cubicBezTo>
                    <a:pt x="34" y="9"/>
                    <a:pt x="35" y="9"/>
                    <a:pt x="37" y="9"/>
                  </a:cubicBezTo>
                  <a:cubicBezTo>
                    <a:pt x="37" y="9"/>
                    <a:pt x="37" y="9"/>
                    <a:pt x="37" y="9"/>
                  </a:cubicBezTo>
                  <a:cubicBezTo>
                    <a:pt x="38" y="9"/>
                    <a:pt x="39" y="9"/>
                    <a:pt x="40" y="9"/>
                  </a:cubicBezTo>
                  <a:cubicBezTo>
                    <a:pt x="40" y="9"/>
                    <a:pt x="40" y="9"/>
                    <a:pt x="40" y="9"/>
                  </a:cubicBezTo>
                  <a:moveTo>
                    <a:pt x="4" y="16"/>
                  </a:moveTo>
                  <a:cubicBezTo>
                    <a:pt x="4" y="15"/>
                    <a:pt x="4" y="15"/>
                    <a:pt x="4" y="15"/>
                  </a:cubicBezTo>
                  <a:cubicBezTo>
                    <a:pt x="4" y="15"/>
                    <a:pt x="4" y="15"/>
                    <a:pt x="4" y="15"/>
                  </a:cubicBezTo>
                  <a:cubicBezTo>
                    <a:pt x="4" y="13"/>
                    <a:pt x="5" y="11"/>
                    <a:pt x="7" y="11"/>
                  </a:cubicBezTo>
                  <a:cubicBezTo>
                    <a:pt x="16" y="5"/>
                    <a:pt x="27" y="3"/>
                    <a:pt x="37" y="3"/>
                  </a:cubicBezTo>
                  <a:cubicBezTo>
                    <a:pt x="45" y="3"/>
                    <a:pt x="53" y="4"/>
                    <a:pt x="61" y="7"/>
                  </a:cubicBezTo>
                  <a:cubicBezTo>
                    <a:pt x="63" y="8"/>
                    <a:pt x="65" y="9"/>
                    <a:pt x="66" y="10"/>
                  </a:cubicBezTo>
                  <a:cubicBezTo>
                    <a:pt x="68" y="11"/>
                    <a:pt x="68" y="13"/>
                    <a:pt x="68" y="14"/>
                  </a:cubicBezTo>
                  <a:cubicBezTo>
                    <a:pt x="68" y="15"/>
                    <a:pt x="68" y="15"/>
                    <a:pt x="68" y="15"/>
                  </a:cubicBezTo>
                  <a:cubicBezTo>
                    <a:pt x="68" y="15"/>
                    <a:pt x="68" y="16"/>
                    <a:pt x="67" y="16"/>
                  </a:cubicBezTo>
                  <a:cubicBezTo>
                    <a:pt x="67" y="15"/>
                    <a:pt x="66" y="14"/>
                    <a:pt x="65" y="14"/>
                  </a:cubicBezTo>
                  <a:cubicBezTo>
                    <a:pt x="63" y="12"/>
                    <a:pt x="61" y="11"/>
                    <a:pt x="58" y="10"/>
                  </a:cubicBezTo>
                  <a:cubicBezTo>
                    <a:pt x="58" y="10"/>
                    <a:pt x="56" y="10"/>
                    <a:pt x="54" y="9"/>
                  </a:cubicBezTo>
                  <a:cubicBezTo>
                    <a:pt x="52" y="9"/>
                    <a:pt x="50" y="8"/>
                    <a:pt x="50" y="8"/>
                  </a:cubicBezTo>
                  <a:cubicBezTo>
                    <a:pt x="49" y="8"/>
                    <a:pt x="49" y="8"/>
                    <a:pt x="49" y="8"/>
                  </a:cubicBezTo>
                  <a:cubicBezTo>
                    <a:pt x="50" y="7"/>
                    <a:pt x="50" y="7"/>
                    <a:pt x="50" y="7"/>
                  </a:cubicBezTo>
                  <a:cubicBezTo>
                    <a:pt x="50" y="7"/>
                    <a:pt x="49" y="6"/>
                    <a:pt x="49" y="6"/>
                  </a:cubicBezTo>
                  <a:cubicBezTo>
                    <a:pt x="47" y="5"/>
                    <a:pt x="44" y="5"/>
                    <a:pt x="42" y="5"/>
                  </a:cubicBezTo>
                  <a:cubicBezTo>
                    <a:pt x="42" y="5"/>
                    <a:pt x="42" y="5"/>
                    <a:pt x="42" y="5"/>
                  </a:cubicBezTo>
                  <a:cubicBezTo>
                    <a:pt x="41" y="5"/>
                    <a:pt x="41" y="5"/>
                    <a:pt x="41" y="5"/>
                  </a:cubicBezTo>
                  <a:cubicBezTo>
                    <a:pt x="40" y="7"/>
                    <a:pt x="40" y="7"/>
                    <a:pt x="40" y="7"/>
                  </a:cubicBezTo>
                  <a:cubicBezTo>
                    <a:pt x="39" y="6"/>
                    <a:pt x="38" y="6"/>
                    <a:pt x="37" y="6"/>
                  </a:cubicBezTo>
                  <a:cubicBezTo>
                    <a:pt x="35" y="6"/>
                    <a:pt x="34" y="6"/>
                    <a:pt x="32" y="7"/>
                  </a:cubicBezTo>
                  <a:cubicBezTo>
                    <a:pt x="32" y="7"/>
                    <a:pt x="32" y="7"/>
                    <a:pt x="31" y="7"/>
                  </a:cubicBezTo>
                  <a:cubicBezTo>
                    <a:pt x="31" y="7"/>
                    <a:pt x="31" y="7"/>
                    <a:pt x="30" y="7"/>
                  </a:cubicBezTo>
                  <a:cubicBezTo>
                    <a:pt x="30" y="7"/>
                    <a:pt x="30" y="7"/>
                    <a:pt x="30" y="7"/>
                  </a:cubicBezTo>
                  <a:cubicBezTo>
                    <a:pt x="22" y="7"/>
                    <a:pt x="15" y="9"/>
                    <a:pt x="8" y="12"/>
                  </a:cubicBezTo>
                  <a:cubicBezTo>
                    <a:pt x="8" y="12"/>
                    <a:pt x="8" y="12"/>
                    <a:pt x="8" y="12"/>
                  </a:cubicBezTo>
                  <a:cubicBezTo>
                    <a:pt x="8" y="12"/>
                    <a:pt x="8" y="12"/>
                    <a:pt x="8" y="12"/>
                  </a:cubicBezTo>
                  <a:cubicBezTo>
                    <a:pt x="8" y="13"/>
                    <a:pt x="8" y="13"/>
                    <a:pt x="8" y="13"/>
                  </a:cubicBezTo>
                  <a:cubicBezTo>
                    <a:pt x="8" y="13"/>
                    <a:pt x="8" y="13"/>
                    <a:pt x="8" y="13"/>
                  </a:cubicBezTo>
                  <a:cubicBezTo>
                    <a:pt x="7" y="13"/>
                    <a:pt x="6" y="14"/>
                    <a:pt x="5" y="14"/>
                  </a:cubicBezTo>
                  <a:cubicBezTo>
                    <a:pt x="5" y="15"/>
                    <a:pt x="4" y="15"/>
                    <a:pt x="4" y="16"/>
                  </a:cubicBezTo>
                  <a:moveTo>
                    <a:pt x="37" y="0"/>
                  </a:moveTo>
                  <a:cubicBezTo>
                    <a:pt x="26" y="0"/>
                    <a:pt x="15" y="2"/>
                    <a:pt x="5" y="8"/>
                  </a:cubicBezTo>
                  <a:cubicBezTo>
                    <a:pt x="3" y="9"/>
                    <a:pt x="1" y="12"/>
                    <a:pt x="0" y="14"/>
                  </a:cubicBezTo>
                  <a:cubicBezTo>
                    <a:pt x="0" y="14"/>
                    <a:pt x="0" y="15"/>
                    <a:pt x="0" y="15"/>
                  </a:cubicBezTo>
                  <a:cubicBezTo>
                    <a:pt x="0" y="18"/>
                    <a:pt x="2" y="20"/>
                    <a:pt x="4" y="21"/>
                  </a:cubicBezTo>
                  <a:cubicBezTo>
                    <a:pt x="8" y="25"/>
                    <a:pt x="17" y="29"/>
                    <a:pt x="32" y="29"/>
                  </a:cubicBezTo>
                  <a:cubicBezTo>
                    <a:pt x="37" y="29"/>
                    <a:pt x="46" y="28"/>
                    <a:pt x="54" y="26"/>
                  </a:cubicBezTo>
                  <a:cubicBezTo>
                    <a:pt x="58" y="25"/>
                    <a:pt x="62" y="24"/>
                    <a:pt x="65" y="22"/>
                  </a:cubicBezTo>
                  <a:cubicBezTo>
                    <a:pt x="68" y="21"/>
                    <a:pt x="70" y="19"/>
                    <a:pt x="71" y="16"/>
                  </a:cubicBezTo>
                  <a:cubicBezTo>
                    <a:pt x="72" y="15"/>
                    <a:pt x="72" y="15"/>
                    <a:pt x="72" y="14"/>
                  </a:cubicBezTo>
                  <a:cubicBezTo>
                    <a:pt x="72" y="11"/>
                    <a:pt x="70" y="9"/>
                    <a:pt x="69" y="8"/>
                  </a:cubicBezTo>
                  <a:cubicBezTo>
                    <a:pt x="67" y="6"/>
                    <a:pt x="64" y="5"/>
                    <a:pt x="62" y="4"/>
                  </a:cubicBezTo>
                  <a:cubicBezTo>
                    <a:pt x="54" y="1"/>
                    <a:pt x="46" y="0"/>
                    <a:pt x="3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0" name="Freeform 784"/>
            <p:cNvSpPr>
              <a:spLocks noEditPoints="1"/>
            </p:cNvSpPr>
            <p:nvPr/>
          </p:nvSpPr>
          <p:spPr bwMode="auto">
            <a:xfrm>
              <a:off x="825425" y="4488558"/>
              <a:ext cx="197142" cy="114701"/>
            </a:xfrm>
            <a:custGeom>
              <a:avLst/>
              <a:gdLst>
                <a:gd name="T0" fmla="*/ 43 w 93"/>
                <a:gd name="T1" fmla="*/ 41 h 54"/>
                <a:gd name="T2" fmla="*/ 42 w 93"/>
                <a:gd name="T3" fmla="*/ 51 h 54"/>
                <a:gd name="T4" fmla="*/ 35 w 93"/>
                <a:gd name="T5" fmla="*/ 50 h 54"/>
                <a:gd name="T6" fmla="*/ 41 w 93"/>
                <a:gd name="T7" fmla="*/ 47 h 54"/>
                <a:gd name="T8" fmla="*/ 48 w 93"/>
                <a:gd name="T9" fmla="*/ 41 h 54"/>
                <a:gd name="T10" fmla="*/ 52 w 93"/>
                <a:gd name="T11" fmla="*/ 47 h 54"/>
                <a:gd name="T12" fmla="*/ 54 w 93"/>
                <a:gd name="T13" fmla="*/ 50 h 54"/>
                <a:gd name="T14" fmla="*/ 54 w 93"/>
                <a:gd name="T15" fmla="*/ 47 h 54"/>
                <a:gd name="T16" fmla="*/ 55 w 93"/>
                <a:gd name="T17" fmla="*/ 50 h 54"/>
                <a:gd name="T18" fmla="*/ 28 w 93"/>
                <a:gd name="T19" fmla="*/ 50 h 54"/>
                <a:gd name="T20" fmla="*/ 33 w 93"/>
                <a:gd name="T21" fmla="*/ 41 h 54"/>
                <a:gd name="T22" fmla="*/ 57 w 93"/>
                <a:gd name="T23" fmla="*/ 49 h 54"/>
                <a:gd name="T24" fmla="*/ 58 w 93"/>
                <a:gd name="T25" fmla="*/ 49 h 54"/>
                <a:gd name="T26" fmla="*/ 60 w 93"/>
                <a:gd name="T27" fmla="*/ 39 h 54"/>
                <a:gd name="T28" fmla="*/ 63 w 93"/>
                <a:gd name="T29" fmla="*/ 48 h 54"/>
                <a:gd name="T30" fmla="*/ 26 w 93"/>
                <a:gd name="T31" fmla="*/ 49 h 54"/>
                <a:gd name="T32" fmla="*/ 21 w 93"/>
                <a:gd name="T33" fmla="*/ 38 h 54"/>
                <a:gd name="T34" fmla="*/ 26 w 93"/>
                <a:gd name="T35" fmla="*/ 49 h 54"/>
                <a:gd name="T36" fmla="*/ 64 w 93"/>
                <a:gd name="T37" fmla="*/ 47 h 54"/>
                <a:gd name="T38" fmla="*/ 67 w 93"/>
                <a:gd name="T39" fmla="*/ 43 h 54"/>
                <a:gd name="T40" fmla="*/ 69 w 93"/>
                <a:gd name="T41" fmla="*/ 47 h 54"/>
                <a:gd name="T42" fmla="*/ 70 w 93"/>
                <a:gd name="T43" fmla="*/ 37 h 54"/>
                <a:gd name="T44" fmla="*/ 73 w 93"/>
                <a:gd name="T45" fmla="*/ 46 h 54"/>
                <a:gd name="T46" fmla="*/ 13 w 93"/>
                <a:gd name="T47" fmla="*/ 44 h 54"/>
                <a:gd name="T48" fmla="*/ 19 w 93"/>
                <a:gd name="T49" fmla="*/ 44 h 54"/>
                <a:gd name="T50" fmla="*/ 75 w 93"/>
                <a:gd name="T51" fmla="*/ 45 h 54"/>
                <a:gd name="T52" fmla="*/ 78 w 93"/>
                <a:gd name="T53" fmla="*/ 44 h 54"/>
                <a:gd name="T54" fmla="*/ 9 w 93"/>
                <a:gd name="T55" fmla="*/ 42 h 54"/>
                <a:gd name="T56" fmla="*/ 11 w 93"/>
                <a:gd name="T57" fmla="*/ 35 h 54"/>
                <a:gd name="T58" fmla="*/ 79 w 93"/>
                <a:gd name="T59" fmla="*/ 34 h 54"/>
                <a:gd name="T60" fmla="*/ 84 w 93"/>
                <a:gd name="T61" fmla="*/ 40 h 54"/>
                <a:gd name="T62" fmla="*/ 7 w 93"/>
                <a:gd name="T63" fmla="*/ 40 h 54"/>
                <a:gd name="T64" fmla="*/ 6 w 93"/>
                <a:gd name="T65" fmla="*/ 31 h 54"/>
                <a:gd name="T66" fmla="*/ 4 w 93"/>
                <a:gd name="T67" fmla="*/ 32 h 54"/>
                <a:gd name="T68" fmla="*/ 4 w 93"/>
                <a:gd name="T69" fmla="*/ 29 h 54"/>
                <a:gd name="T70" fmla="*/ 86 w 93"/>
                <a:gd name="T71" fmla="*/ 30 h 54"/>
                <a:gd name="T72" fmla="*/ 89 w 93"/>
                <a:gd name="T73" fmla="*/ 35 h 54"/>
                <a:gd name="T74" fmla="*/ 8 w 93"/>
                <a:gd name="T75" fmla="*/ 28 h 54"/>
                <a:gd name="T76" fmla="*/ 7 w 93"/>
                <a:gd name="T77" fmla="*/ 17 h 54"/>
                <a:gd name="T78" fmla="*/ 79 w 93"/>
                <a:gd name="T79" fmla="*/ 9 h 54"/>
                <a:gd name="T80" fmla="*/ 89 w 93"/>
                <a:gd name="T81" fmla="*/ 21 h 54"/>
                <a:gd name="T82" fmla="*/ 41 w 93"/>
                <a:gd name="T83" fmla="*/ 38 h 54"/>
                <a:gd name="T84" fmla="*/ 10 w 93"/>
                <a:gd name="T85" fmla="*/ 9 h 54"/>
                <a:gd name="T86" fmla="*/ 2 w 93"/>
                <a:gd name="T87" fmla="*/ 21 h 54"/>
                <a:gd name="T88" fmla="*/ 1 w 93"/>
                <a:gd name="T89" fmla="*/ 36 h 54"/>
                <a:gd name="T90" fmla="*/ 41 w 93"/>
                <a:gd name="T91" fmla="*/ 54 h 54"/>
                <a:gd name="T92" fmla="*/ 79 w 93"/>
                <a:gd name="T93" fmla="*/ 47 h 54"/>
                <a:gd name="T94" fmla="*/ 84 w 93"/>
                <a:gd name="T95" fmla="*/ 45 h 54"/>
                <a:gd name="T96" fmla="*/ 86 w 93"/>
                <a:gd name="T97" fmla="*/ 43 h 54"/>
                <a:gd name="T98" fmla="*/ 92 w 93"/>
                <a:gd name="T99" fmla="*/ 32 h 54"/>
                <a:gd name="T100" fmla="*/ 89 w 93"/>
                <a:gd name="T10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3" h="54">
                  <a:moveTo>
                    <a:pt x="42" y="51"/>
                  </a:moveTo>
                  <a:cubicBezTo>
                    <a:pt x="42" y="50"/>
                    <a:pt x="42" y="48"/>
                    <a:pt x="42" y="47"/>
                  </a:cubicBezTo>
                  <a:cubicBezTo>
                    <a:pt x="42" y="45"/>
                    <a:pt x="42" y="43"/>
                    <a:pt x="43" y="41"/>
                  </a:cubicBezTo>
                  <a:cubicBezTo>
                    <a:pt x="44" y="41"/>
                    <a:pt x="45" y="41"/>
                    <a:pt x="47" y="41"/>
                  </a:cubicBezTo>
                  <a:cubicBezTo>
                    <a:pt x="47" y="44"/>
                    <a:pt x="47" y="47"/>
                    <a:pt x="48" y="50"/>
                  </a:cubicBezTo>
                  <a:cubicBezTo>
                    <a:pt x="46" y="51"/>
                    <a:pt x="44" y="51"/>
                    <a:pt x="42" y="51"/>
                  </a:cubicBezTo>
                  <a:moveTo>
                    <a:pt x="41" y="51"/>
                  </a:moveTo>
                  <a:cubicBezTo>
                    <a:pt x="39" y="51"/>
                    <a:pt x="37" y="51"/>
                    <a:pt x="35" y="50"/>
                  </a:cubicBezTo>
                  <a:cubicBezTo>
                    <a:pt x="35" y="50"/>
                    <a:pt x="35" y="50"/>
                    <a:pt x="35" y="50"/>
                  </a:cubicBezTo>
                  <a:cubicBezTo>
                    <a:pt x="35" y="47"/>
                    <a:pt x="35" y="44"/>
                    <a:pt x="35" y="41"/>
                  </a:cubicBezTo>
                  <a:cubicBezTo>
                    <a:pt x="37" y="41"/>
                    <a:pt x="39" y="41"/>
                    <a:pt x="41" y="41"/>
                  </a:cubicBezTo>
                  <a:cubicBezTo>
                    <a:pt x="41" y="43"/>
                    <a:pt x="41" y="45"/>
                    <a:pt x="41" y="47"/>
                  </a:cubicBezTo>
                  <a:cubicBezTo>
                    <a:pt x="41" y="48"/>
                    <a:pt x="41" y="50"/>
                    <a:pt x="41" y="51"/>
                  </a:cubicBezTo>
                  <a:moveTo>
                    <a:pt x="49" y="50"/>
                  </a:moveTo>
                  <a:cubicBezTo>
                    <a:pt x="49" y="47"/>
                    <a:pt x="49" y="44"/>
                    <a:pt x="48" y="41"/>
                  </a:cubicBezTo>
                  <a:cubicBezTo>
                    <a:pt x="49" y="41"/>
                    <a:pt x="49" y="41"/>
                    <a:pt x="49" y="41"/>
                  </a:cubicBezTo>
                  <a:cubicBezTo>
                    <a:pt x="50" y="41"/>
                    <a:pt x="51" y="41"/>
                    <a:pt x="52" y="40"/>
                  </a:cubicBezTo>
                  <a:cubicBezTo>
                    <a:pt x="52" y="42"/>
                    <a:pt x="52" y="45"/>
                    <a:pt x="52" y="47"/>
                  </a:cubicBezTo>
                  <a:cubicBezTo>
                    <a:pt x="52" y="48"/>
                    <a:pt x="52" y="49"/>
                    <a:pt x="52" y="50"/>
                  </a:cubicBezTo>
                  <a:cubicBezTo>
                    <a:pt x="51" y="50"/>
                    <a:pt x="50" y="50"/>
                    <a:pt x="49" y="50"/>
                  </a:cubicBezTo>
                  <a:moveTo>
                    <a:pt x="54" y="50"/>
                  </a:moveTo>
                  <a:cubicBezTo>
                    <a:pt x="54" y="49"/>
                    <a:pt x="54" y="49"/>
                    <a:pt x="54" y="49"/>
                  </a:cubicBezTo>
                  <a:cubicBezTo>
                    <a:pt x="54" y="48"/>
                    <a:pt x="54" y="48"/>
                    <a:pt x="54" y="48"/>
                  </a:cubicBezTo>
                  <a:cubicBezTo>
                    <a:pt x="54" y="47"/>
                    <a:pt x="54" y="47"/>
                    <a:pt x="54" y="47"/>
                  </a:cubicBezTo>
                  <a:cubicBezTo>
                    <a:pt x="54" y="44"/>
                    <a:pt x="54" y="42"/>
                    <a:pt x="54" y="40"/>
                  </a:cubicBezTo>
                  <a:cubicBezTo>
                    <a:pt x="54" y="40"/>
                    <a:pt x="55" y="40"/>
                    <a:pt x="55" y="40"/>
                  </a:cubicBezTo>
                  <a:cubicBezTo>
                    <a:pt x="55" y="43"/>
                    <a:pt x="55" y="46"/>
                    <a:pt x="55" y="50"/>
                  </a:cubicBezTo>
                  <a:cubicBezTo>
                    <a:pt x="54" y="50"/>
                    <a:pt x="54" y="50"/>
                    <a:pt x="54" y="50"/>
                  </a:cubicBezTo>
                  <a:moveTo>
                    <a:pt x="34" y="50"/>
                  </a:moveTo>
                  <a:cubicBezTo>
                    <a:pt x="32" y="50"/>
                    <a:pt x="30" y="50"/>
                    <a:pt x="28" y="50"/>
                  </a:cubicBezTo>
                  <a:cubicBezTo>
                    <a:pt x="28" y="48"/>
                    <a:pt x="28" y="47"/>
                    <a:pt x="28" y="46"/>
                  </a:cubicBezTo>
                  <a:cubicBezTo>
                    <a:pt x="28" y="44"/>
                    <a:pt x="28" y="42"/>
                    <a:pt x="28" y="40"/>
                  </a:cubicBezTo>
                  <a:cubicBezTo>
                    <a:pt x="30" y="40"/>
                    <a:pt x="32" y="41"/>
                    <a:pt x="33" y="41"/>
                  </a:cubicBezTo>
                  <a:cubicBezTo>
                    <a:pt x="34" y="44"/>
                    <a:pt x="34" y="47"/>
                    <a:pt x="34" y="50"/>
                  </a:cubicBezTo>
                  <a:cubicBezTo>
                    <a:pt x="34" y="50"/>
                    <a:pt x="34" y="50"/>
                    <a:pt x="34" y="50"/>
                  </a:cubicBezTo>
                  <a:moveTo>
                    <a:pt x="57" y="49"/>
                  </a:moveTo>
                  <a:cubicBezTo>
                    <a:pt x="57" y="46"/>
                    <a:pt x="57" y="43"/>
                    <a:pt x="57" y="40"/>
                  </a:cubicBezTo>
                  <a:cubicBezTo>
                    <a:pt x="58" y="40"/>
                    <a:pt x="58" y="40"/>
                    <a:pt x="58" y="40"/>
                  </a:cubicBezTo>
                  <a:cubicBezTo>
                    <a:pt x="58" y="43"/>
                    <a:pt x="58" y="46"/>
                    <a:pt x="58" y="49"/>
                  </a:cubicBezTo>
                  <a:cubicBezTo>
                    <a:pt x="58" y="49"/>
                    <a:pt x="57" y="49"/>
                    <a:pt x="57" y="49"/>
                  </a:cubicBezTo>
                  <a:moveTo>
                    <a:pt x="60" y="49"/>
                  </a:moveTo>
                  <a:cubicBezTo>
                    <a:pt x="60" y="46"/>
                    <a:pt x="60" y="43"/>
                    <a:pt x="60" y="39"/>
                  </a:cubicBezTo>
                  <a:cubicBezTo>
                    <a:pt x="61" y="39"/>
                    <a:pt x="62" y="39"/>
                    <a:pt x="63" y="39"/>
                  </a:cubicBezTo>
                  <a:cubicBezTo>
                    <a:pt x="63" y="42"/>
                    <a:pt x="63" y="45"/>
                    <a:pt x="63" y="48"/>
                  </a:cubicBezTo>
                  <a:cubicBezTo>
                    <a:pt x="63" y="48"/>
                    <a:pt x="63" y="48"/>
                    <a:pt x="63" y="48"/>
                  </a:cubicBezTo>
                  <a:cubicBezTo>
                    <a:pt x="63" y="48"/>
                    <a:pt x="63" y="48"/>
                    <a:pt x="63" y="48"/>
                  </a:cubicBezTo>
                  <a:cubicBezTo>
                    <a:pt x="62" y="49"/>
                    <a:pt x="61" y="49"/>
                    <a:pt x="60" y="49"/>
                  </a:cubicBezTo>
                  <a:moveTo>
                    <a:pt x="26" y="49"/>
                  </a:moveTo>
                  <a:cubicBezTo>
                    <a:pt x="24" y="49"/>
                    <a:pt x="22" y="48"/>
                    <a:pt x="20" y="48"/>
                  </a:cubicBezTo>
                  <a:cubicBezTo>
                    <a:pt x="20" y="46"/>
                    <a:pt x="20" y="45"/>
                    <a:pt x="20" y="44"/>
                  </a:cubicBezTo>
                  <a:cubicBezTo>
                    <a:pt x="20" y="42"/>
                    <a:pt x="20" y="40"/>
                    <a:pt x="21" y="38"/>
                  </a:cubicBezTo>
                  <a:cubicBezTo>
                    <a:pt x="22" y="39"/>
                    <a:pt x="24" y="39"/>
                    <a:pt x="26" y="40"/>
                  </a:cubicBezTo>
                  <a:cubicBezTo>
                    <a:pt x="26" y="42"/>
                    <a:pt x="26" y="44"/>
                    <a:pt x="26" y="46"/>
                  </a:cubicBezTo>
                  <a:cubicBezTo>
                    <a:pt x="26" y="47"/>
                    <a:pt x="26" y="48"/>
                    <a:pt x="26" y="49"/>
                  </a:cubicBezTo>
                  <a:moveTo>
                    <a:pt x="65" y="48"/>
                  </a:moveTo>
                  <a:cubicBezTo>
                    <a:pt x="65" y="47"/>
                    <a:pt x="65" y="47"/>
                    <a:pt x="65" y="47"/>
                  </a:cubicBezTo>
                  <a:cubicBezTo>
                    <a:pt x="64" y="47"/>
                    <a:pt x="64" y="47"/>
                    <a:pt x="64" y="47"/>
                  </a:cubicBezTo>
                  <a:cubicBezTo>
                    <a:pt x="64" y="44"/>
                    <a:pt x="64" y="42"/>
                    <a:pt x="64" y="39"/>
                  </a:cubicBezTo>
                  <a:cubicBezTo>
                    <a:pt x="65" y="38"/>
                    <a:pt x="66" y="38"/>
                    <a:pt x="67" y="38"/>
                  </a:cubicBezTo>
                  <a:cubicBezTo>
                    <a:pt x="67" y="40"/>
                    <a:pt x="67" y="41"/>
                    <a:pt x="67" y="43"/>
                  </a:cubicBezTo>
                  <a:cubicBezTo>
                    <a:pt x="67" y="44"/>
                    <a:pt x="67" y="46"/>
                    <a:pt x="67" y="47"/>
                  </a:cubicBezTo>
                  <a:cubicBezTo>
                    <a:pt x="66" y="48"/>
                    <a:pt x="66" y="48"/>
                    <a:pt x="65" y="48"/>
                  </a:cubicBezTo>
                  <a:moveTo>
                    <a:pt x="69" y="47"/>
                  </a:moveTo>
                  <a:cubicBezTo>
                    <a:pt x="69" y="46"/>
                    <a:pt x="69" y="44"/>
                    <a:pt x="69" y="43"/>
                  </a:cubicBezTo>
                  <a:cubicBezTo>
                    <a:pt x="69" y="41"/>
                    <a:pt x="69" y="39"/>
                    <a:pt x="69" y="38"/>
                  </a:cubicBezTo>
                  <a:cubicBezTo>
                    <a:pt x="70" y="37"/>
                    <a:pt x="70" y="37"/>
                    <a:pt x="70" y="37"/>
                  </a:cubicBezTo>
                  <a:cubicBezTo>
                    <a:pt x="71" y="37"/>
                    <a:pt x="72" y="37"/>
                    <a:pt x="73" y="36"/>
                  </a:cubicBezTo>
                  <a:cubicBezTo>
                    <a:pt x="73" y="39"/>
                    <a:pt x="73" y="42"/>
                    <a:pt x="73" y="45"/>
                  </a:cubicBezTo>
                  <a:cubicBezTo>
                    <a:pt x="73" y="46"/>
                    <a:pt x="73" y="46"/>
                    <a:pt x="73" y="46"/>
                  </a:cubicBezTo>
                  <a:cubicBezTo>
                    <a:pt x="72" y="46"/>
                    <a:pt x="70" y="47"/>
                    <a:pt x="69" y="47"/>
                  </a:cubicBezTo>
                  <a:moveTo>
                    <a:pt x="19" y="47"/>
                  </a:moveTo>
                  <a:cubicBezTo>
                    <a:pt x="17" y="46"/>
                    <a:pt x="15" y="45"/>
                    <a:pt x="13" y="44"/>
                  </a:cubicBezTo>
                  <a:cubicBezTo>
                    <a:pt x="13" y="41"/>
                    <a:pt x="13" y="38"/>
                    <a:pt x="13" y="35"/>
                  </a:cubicBezTo>
                  <a:cubicBezTo>
                    <a:pt x="15" y="36"/>
                    <a:pt x="17" y="37"/>
                    <a:pt x="19" y="38"/>
                  </a:cubicBezTo>
                  <a:cubicBezTo>
                    <a:pt x="19" y="40"/>
                    <a:pt x="19" y="42"/>
                    <a:pt x="19" y="44"/>
                  </a:cubicBezTo>
                  <a:cubicBezTo>
                    <a:pt x="19" y="45"/>
                    <a:pt x="19" y="46"/>
                    <a:pt x="19" y="47"/>
                  </a:cubicBezTo>
                  <a:moveTo>
                    <a:pt x="75" y="45"/>
                  </a:moveTo>
                  <a:cubicBezTo>
                    <a:pt x="75" y="45"/>
                    <a:pt x="75" y="45"/>
                    <a:pt x="75" y="45"/>
                  </a:cubicBezTo>
                  <a:cubicBezTo>
                    <a:pt x="75" y="42"/>
                    <a:pt x="75" y="39"/>
                    <a:pt x="74" y="36"/>
                  </a:cubicBezTo>
                  <a:cubicBezTo>
                    <a:pt x="75" y="36"/>
                    <a:pt x="76" y="35"/>
                    <a:pt x="77" y="35"/>
                  </a:cubicBezTo>
                  <a:cubicBezTo>
                    <a:pt x="78" y="38"/>
                    <a:pt x="78" y="41"/>
                    <a:pt x="78" y="44"/>
                  </a:cubicBezTo>
                  <a:cubicBezTo>
                    <a:pt x="77" y="44"/>
                    <a:pt x="76" y="45"/>
                    <a:pt x="75" y="45"/>
                  </a:cubicBezTo>
                  <a:moveTo>
                    <a:pt x="11" y="43"/>
                  </a:moveTo>
                  <a:cubicBezTo>
                    <a:pt x="10" y="43"/>
                    <a:pt x="10" y="42"/>
                    <a:pt x="9" y="42"/>
                  </a:cubicBezTo>
                  <a:cubicBezTo>
                    <a:pt x="9" y="39"/>
                    <a:pt x="9" y="36"/>
                    <a:pt x="9" y="33"/>
                  </a:cubicBezTo>
                  <a:cubicBezTo>
                    <a:pt x="10" y="33"/>
                    <a:pt x="10" y="34"/>
                    <a:pt x="11" y="34"/>
                  </a:cubicBezTo>
                  <a:cubicBezTo>
                    <a:pt x="11" y="35"/>
                    <a:pt x="11" y="35"/>
                    <a:pt x="11" y="35"/>
                  </a:cubicBezTo>
                  <a:cubicBezTo>
                    <a:pt x="11" y="38"/>
                    <a:pt x="11" y="40"/>
                    <a:pt x="11" y="43"/>
                  </a:cubicBezTo>
                  <a:moveTo>
                    <a:pt x="79" y="43"/>
                  </a:moveTo>
                  <a:cubicBezTo>
                    <a:pt x="79" y="40"/>
                    <a:pt x="79" y="37"/>
                    <a:pt x="79" y="34"/>
                  </a:cubicBezTo>
                  <a:cubicBezTo>
                    <a:pt x="81" y="33"/>
                    <a:pt x="82" y="33"/>
                    <a:pt x="84" y="32"/>
                  </a:cubicBezTo>
                  <a:cubicBezTo>
                    <a:pt x="84" y="32"/>
                    <a:pt x="84" y="32"/>
                    <a:pt x="84" y="32"/>
                  </a:cubicBezTo>
                  <a:cubicBezTo>
                    <a:pt x="84" y="34"/>
                    <a:pt x="84" y="37"/>
                    <a:pt x="84" y="40"/>
                  </a:cubicBezTo>
                  <a:cubicBezTo>
                    <a:pt x="84" y="41"/>
                    <a:pt x="83" y="41"/>
                    <a:pt x="82" y="42"/>
                  </a:cubicBezTo>
                  <a:cubicBezTo>
                    <a:pt x="81" y="42"/>
                    <a:pt x="80" y="43"/>
                    <a:pt x="79" y="43"/>
                  </a:cubicBezTo>
                  <a:moveTo>
                    <a:pt x="7" y="40"/>
                  </a:moveTo>
                  <a:cubicBezTo>
                    <a:pt x="7" y="40"/>
                    <a:pt x="6" y="39"/>
                    <a:pt x="6" y="38"/>
                  </a:cubicBezTo>
                  <a:cubicBezTo>
                    <a:pt x="6" y="38"/>
                    <a:pt x="6" y="38"/>
                    <a:pt x="6" y="38"/>
                  </a:cubicBezTo>
                  <a:cubicBezTo>
                    <a:pt x="6" y="36"/>
                    <a:pt x="6" y="33"/>
                    <a:pt x="6" y="31"/>
                  </a:cubicBezTo>
                  <a:cubicBezTo>
                    <a:pt x="7" y="31"/>
                    <a:pt x="7" y="31"/>
                    <a:pt x="7" y="31"/>
                  </a:cubicBezTo>
                  <a:cubicBezTo>
                    <a:pt x="7" y="34"/>
                    <a:pt x="7" y="37"/>
                    <a:pt x="7" y="40"/>
                  </a:cubicBezTo>
                  <a:moveTo>
                    <a:pt x="4" y="32"/>
                  </a:moveTo>
                  <a:cubicBezTo>
                    <a:pt x="4" y="32"/>
                    <a:pt x="4" y="32"/>
                    <a:pt x="4" y="32"/>
                  </a:cubicBezTo>
                  <a:cubicBezTo>
                    <a:pt x="4" y="31"/>
                    <a:pt x="4" y="30"/>
                    <a:pt x="4" y="28"/>
                  </a:cubicBezTo>
                  <a:cubicBezTo>
                    <a:pt x="4" y="29"/>
                    <a:pt x="4" y="29"/>
                    <a:pt x="4" y="29"/>
                  </a:cubicBezTo>
                  <a:cubicBezTo>
                    <a:pt x="4" y="30"/>
                    <a:pt x="4" y="31"/>
                    <a:pt x="4" y="32"/>
                  </a:cubicBezTo>
                  <a:moveTo>
                    <a:pt x="86" y="39"/>
                  </a:moveTo>
                  <a:cubicBezTo>
                    <a:pt x="86" y="36"/>
                    <a:pt x="86" y="33"/>
                    <a:pt x="86" y="30"/>
                  </a:cubicBezTo>
                  <a:cubicBezTo>
                    <a:pt x="87" y="30"/>
                    <a:pt x="88" y="29"/>
                    <a:pt x="89" y="28"/>
                  </a:cubicBezTo>
                  <a:cubicBezTo>
                    <a:pt x="89" y="30"/>
                    <a:pt x="89" y="32"/>
                    <a:pt x="89" y="35"/>
                  </a:cubicBezTo>
                  <a:cubicBezTo>
                    <a:pt x="89" y="35"/>
                    <a:pt x="89" y="35"/>
                    <a:pt x="89" y="35"/>
                  </a:cubicBezTo>
                  <a:cubicBezTo>
                    <a:pt x="88" y="36"/>
                    <a:pt x="87" y="38"/>
                    <a:pt x="86" y="39"/>
                  </a:cubicBezTo>
                  <a:moveTo>
                    <a:pt x="41" y="38"/>
                  </a:moveTo>
                  <a:cubicBezTo>
                    <a:pt x="23" y="38"/>
                    <a:pt x="12" y="32"/>
                    <a:pt x="8" y="28"/>
                  </a:cubicBezTo>
                  <a:cubicBezTo>
                    <a:pt x="6" y="26"/>
                    <a:pt x="5" y="24"/>
                    <a:pt x="5" y="22"/>
                  </a:cubicBezTo>
                  <a:cubicBezTo>
                    <a:pt x="5" y="21"/>
                    <a:pt x="5" y="21"/>
                    <a:pt x="5" y="21"/>
                  </a:cubicBezTo>
                  <a:cubicBezTo>
                    <a:pt x="5" y="20"/>
                    <a:pt x="6" y="18"/>
                    <a:pt x="7" y="17"/>
                  </a:cubicBezTo>
                  <a:cubicBezTo>
                    <a:pt x="8" y="15"/>
                    <a:pt x="10" y="13"/>
                    <a:pt x="12" y="12"/>
                  </a:cubicBezTo>
                  <a:cubicBezTo>
                    <a:pt x="23" y="6"/>
                    <a:pt x="35" y="3"/>
                    <a:pt x="48" y="3"/>
                  </a:cubicBezTo>
                  <a:cubicBezTo>
                    <a:pt x="58" y="3"/>
                    <a:pt x="69" y="5"/>
                    <a:pt x="79" y="9"/>
                  </a:cubicBezTo>
                  <a:cubicBezTo>
                    <a:pt x="82" y="10"/>
                    <a:pt x="85" y="12"/>
                    <a:pt x="86" y="14"/>
                  </a:cubicBezTo>
                  <a:cubicBezTo>
                    <a:pt x="88" y="16"/>
                    <a:pt x="89" y="18"/>
                    <a:pt x="89" y="20"/>
                  </a:cubicBezTo>
                  <a:cubicBezTo>
                    <a:pt x="89" y="20"/>
                    <a:pt x="89" y="21"/>
                    <a:pt x="89" y="21"/>
                  </a:cubicBezTo>
                  <a:cubicBezTo>
                    <a:pt x="88" y="24"/>
                    <a:pt x="86" y="27"/>
                    <a:pt x="82" y="29"/>
                  </a:cubicBezTo>
                  <a:cubicBezTo>
                    <a:pt x="71" y="35"/>
                    <a:pt x="52" y="38"/>
                    <a:pt x="42" y="38"/>
                  </a:cubicBezTo>
                  <a:cubicBezTo>
                    <a:pt x="42" y="38"/>
                    <a:pt x="41" y="38"/>
                    <a:pt x="41" y="38"/>
                  </a:cubicBezTo>
                  <a:cubicBezTo>
                    <a:pt x="41" y="38"/>
                    <a:pt x="41" y="38"/>
                    <a:pt x="41" y="38"/>
                  </a:cubicBezTo>
                  <a:moveTo>
                    <a:pt x="48" y="0"/>
                  </a:moveTo>
                  <a:cubicBezTo>
                    <a:pt x="35" y="0"/>
                    <a:pt x="22" y="3"/>
                    <a:pt x="10" y="9"/>
                  </a:cubicBezTo>
                  <a:cubicBezTo>
                    <a:pt x="8" y="11"/>
                    <a:pt x="6" y="13"/>
                    <a:pt x="4" y="15"/>
                  </a:cubicBezTo>
                  <a:cubicBezTo>
                    <a:pt x="3" y="17"/>
                    <a:pt x="2" y="19"/>
                    <a:pt x="2" y="20"/>
                  </a:cubicBezTo>
                  <a:cubicBezTo>
                    <a:pt x="2" y="21"/>
                    <a:pt x="2" y="21"/>
                    <a:pt x="2" y="21"/>
                  </a:cubicBezTo>
                  <a:cubicBezTo>
                    <a:pt x="1" y="21"/>
                    <a:pt x="1" y="22"/>
                    <a:pt x="1" y="22"/>
                  </a:cubicBezTo>
                  <a:cubicBezTo>
                    <a:pt x="1" y="24"/>
                    <a:pt x="0" y="26"/>
                    <a:pt x="0" y="28"/>
                  </a:cubicBezTo>
                  <a:cubicBezTo>
                    <a:pt x="0" y="30"/>
                    <a:pt x="1" y="33"/>
                    <a:pt x="1" y="36"/>
                  </a:cubicBezTo>
                  <a:cubicBezTo>
                    <a:pt x="1" y="37"/>
                    <a:pt x="1" y="37"/>
                    <a:pt x="2" y="37"/>
                  </a:cubicBezTo>
                  <a:cubicBezTo>
                    <a:pt x="2" y="39"/>
                    <a:pt x="4" y="42"/>
                    <a:pt x="5" y="43"/>
                  </a:cubicBezTo>
                  <a:cubicBezTo>
                    <a:pt x="11" y="49"/>
                    <a:pt x="23" y="54"/>
                    <a:pt x="41" y="54"/>
                  </a:cubicBezTo>
                  <a:cubicBezTo>
                    <a:pt x="49" y="54"/>
                    <a:pt x="60" y="53"/>
                    <a:pt x="70" y="50"/>
                  </a:cubicBezTo>
                  <a:cubicBezTo>
                    <a:pt x="73" y="49"/>
                    <a:pt x="76" y="48"/>
                    <a:pt x="79" y="47"/>
                  </a:cubicBezTo>
                  <a:cubicBezTo>
                    <a:pt x="79" y="47"/>
                    <a:pt x="79" y="47"/>
                    <a:pt x="79" y="47"/>
                  </a:cubicBezTo>
                  <a:cubicBezTo>
                    <a:pt x="80" y="47"/>
                    <a:pt x="80" y="47"/>
                    <a:pt x="80" y="47"/>
                  </a:cubicBezTo>
                  <a:cubicBezTo>
                    <a:pt x="80" y="47"/>
                    <a:pt x="80" y="47"/>
                    <a:pt x="80" y="47"/>
                  </a:cubicBezTo>
                  <a:cubicBezTo>
                    <a:pt x="81" y="46"/>
                    <a:pt x="83" y="45"/>
                    <a:pt x="84" y="45"/>
                  </a:cubicBezTo>
                  <a:cubicBezTo>
                    <a:pt x="84" y="44"/>
                    <a:pt x="85" y="44"/>
                    <a:pt x="86" y="43"/>
                  </a:cubicBezTo>
                  <a:cubicBezTo>
                    <a:pt x="86" y="43"/>
                    <a:pt x="86" y="43"/>
                    <a:pt x="86" y="43"/>
                  </a:cubicBezTo>
                  <a:cubicBezTo>
                    <a:pt x="86" y="43"/>
                    <a:pt x="86" y="43"/>
                    <a:pt x="86" y="43"/>
                  </a:cubicBezTo>
                  <a:cubicBezTo>
                    <a:pt x="89" y="41"/>
                    <a:pt x="91" y="39"/>
                    <a:pt x="92" y="35"/>
                  </a:cubicBezTo>
                  <a:cubicBezTo>
                    <a:pt x="92" y="35"/>
                    <a:pt x="93" y="34"/>
                    <a:pt x="93" y="34"/>
                  </a:cubicBezTo>
                  <a:cubicBezTo>
                    <a:pt x="93" y="33"/>
                    <a:pt x="92" y="33"/>
                    <a:pt x="92" y="32"/>
                  </a:cubicBezTo>
                  <a:cubicBezTo>
                    <a:pt x="92" y="28"/>
                    <a:pt x="93" y="24"/>
                    <a:pt x="93" y="19"/>
                  </a:cubicBezTo>
                  <a:cubicBezTo>
                    <a:pt x="93" y="19"/>
                    <a:pt x="93" y="18"/>
                    <a:pt x="92" y="18"/>
                  </a:cubicBezTo>
                  <a:cubicBezTo>
                    <a:pt x="92" y="16"/>
                    <a:pt x="91" y="13"/>
                    <a:pt x="89" y="12"/>
                  </a:cubicBezTo>
                  <a:cubicBezTo>
                    <a:pt x="86" y="9"/>
                    <a:pt x="83" y="7"/>
                    <a:pt x="80" y="6"/>
                  </a:cubicBezTo>
                  <a:cubicBezTo>
                    <a:pt x="70" y="2"/>
                    <a:pt x="59" y="0"/>
                    <a:pt x="48"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1" name="Freeform 785"/>
            <p:cNvSpPr>
              <a:spLocks noEditPoints="1"/>
            </p:cNvSpPr>
            <p:nvPr/>
          </p:nvSpPr>
          <p:spPr bwMode="auto">
            <a:xfrm>
              <a:off x="825425" y="4573688"/>
              <a:ext cx="197142" cy="77961"/>
            </a:xfrm>
            <a:custGeom>
              <a:avLst/>
              <a:gdLst>
                <a:gd name="T0" fmla="*/ 47 w 93"/>
                <a:gd name="T1" fmla="*/ 23 h 37"/>
                <a:gd name="T2" fmla="*/ 42 w 93"/>
                <a:gd name="T3" fmla="*/ 33 h 37"/>
                <a:gd name="T4" fmla="*/ 44 w 93"/>
                <a:gd name="T5" fmla="*/ 23 h 37"/>
                <a:gd name="T6" fmla="*/ 35 w 93"/>
                <a:gd name="T7" fmla="*/ 33 h 37"/>
                <a:gd name="T8" fmla="*/ 41 w 93"/>
                <a:gd name="T9" fmla="*/ 30 h 37"/>
                <a:gd name="T10" fmla="*/ 48 w 93"/>
                <a:gd name="T11" fmla="*/ 24 h 37"/>
                <a:gd name="T12" fmla="*/ 52 w 93"/>
                <a:gd name="T13" fmla="*/ 23 h 37"/>
                <a:gd name="T14" fmla="*/ 49 w 93"/>
                <a:gd name="T15" fmla="*/ 33 h 37"/>
                <a:gd name="T16" fmla="*/ 54 w 93"/>
                <a:gd name="T17" fmla="*/ 31 h 37"/>
                <a:gd name="T18" fmla="*/ 55 w 93"/>
                <a:gd name="T19" fmla="*/ 23 h 37"/>
                <a:gd name="T20" fmla="*/ 57 w 93"/>
                <a:gd name="T21" fmla="*/ 32 h 37"/>
                <a:gd name="T22" fmla="*/ 58 w 93"/>
                <a:gd name="T23" fmla="*/ 32 h 37"/>
                <a:gd name="T24" fmla="*/ 28 w 93"/>
                <a:gd name="T25" fmla="*/ 32 h 37"/>
                <a:gd name="T26" fmla="*/ 32 w 93"/>
                <a:gd name="T27" fmla="*/ 23 h 37"/>
                <a:gd name="T28" fmla="*/ 34 w 93"/>
                <a:gd name="T29" fmla="*/ 33 h 37"/>
                <a:gd name="T30" fmla="*/ 63 w 93"/>
                <a:gd name="T31" fmla="*/ 22 h 37"/>
                <a:gd name="T32" fmla="*/ 63 w 93"/>
                <a:gd name="T33" fmla="*/ 31 h 37"/>
                <a:gd name="T34" fmla="*/ 20 w 93"/>
                <a:gd name="T35" fmla="*/ 31 h 37"/>
                <a:gd name="T36" fmla="*/ 26 w 93"/>
                <a:gd name="T37" fmla="*/ 22 h 37"/>
                <a:gd name="T38" fmla="*/ 65 w 93"/>
                <a:gd name="T39" fmla="*/ 31 h 37"/>
                <a:gd name="T40" fmla="*/ 64 w 93"/>
                <a:gd name="T41" fmla="*/ 21 h 37"/>
                <a:gd name="T42" fmla="*/ 67 w 93"/>
                <a:gd name="T43" fmla="*/ 26 h 37"/>
                <a:gd name="T44" fmla="*/ 69 w 93"/>
                <a:gd name="T45" fmla="*/ 30 h 37"/>
                <a:gd name="T46" fmla="*/ 73 w 93"/>
                <a:gd name="T47" fmla="*/ 19 h 37"/>
                <a:gd name="T48" fmla="*/ 69 w 93"/>
                <a:gd name="T49" fmla="*/ 30 h 37"/>
                <a:gd name="T50" fmla="*/ 13 w 93"/>
                <a:gd name="T51" fmla="*/ 18 h 37"/>
                <a:gd name="T52" fmla="*/ 19 w 93"/>
                <a:gd name="T53" fmla="*/ 30 h 37"/>
                <a:gd name="T54" fmla="*/ 74 w 93"/>
                <a:gd name="T55" fmla="*/ 18 h 37"/>
                <a:gd name="T56" fmla="*/ 75 w 93"/>
                <a:gd name="T57" fmla="*/ 28 h 37"/>
                <a:gd name="T58" fmla="*/ 9 w 93"/>
                <a:gd name="T59" fmla="*/ 16 h 37"/>
                <a:gd name="T60" fmla="*/ 7 w 93"/>
                <a:gd name="T61" fmla="*/ 23 h 37"/>
                <a:gd name="T62" fmla="*/ 6 w 93"/>
                <a:gd name="T63" fmla="*/ 14 h 37"/>
                <a:gd name="T64" fmla="*/ 79 w 93"/>
                <a:gd name="T65" fmla="*/ 26 h 37"/>
                <a:gd name="T66" fmla="*/ 84 w 93"/>
                <a:gd name="T67" fmla="*/ 23 h 37"/>
                <a:gd name="T68" fmla="*/ 4 w 93"/>
                <a:gd name="T69" fmla="*/ 15 h 37"/>
                <a:gd name="T70" fmla="*/ 4 w 93"/>
                <a:gd name="T71" fmla="*/ 13 h 37"/>
                <a:gd name="T72" fmla="*/ 86 w 93"/>
                <a:gd name="T73" fmla="*/ 13 h 37"/>
                <a:gd name="T74" fmla="*/ 89 w 93"/>
                <a:gd name="T75" fmla="*/ 18 h 37"/>
                <a:gd name="T76" fmla="*/ 89 w 93"/>
                <a:gd name="T77" fmla="*/ 2 h 37"/>
                <a:gd name="T78" fmla="*/ 44 w 93"/>
                <a:gd name="T79" fmla="*/ 20 h 37"/>
                <a:gd name="T80" fmla="*/ 6 w 93"/>
                <a:gd name="T81" fmla="*/ 10 h 37"/>
                <a:gd name="T82" fmla="*/ 4 w 93"/>
                <a:gd name="T83" fmla="*/ 4 h 37"/>
                <a:gd name="T84" fmla="*/ 1 w 93"/>
                <a:gd name="T85" fmla="*/ 4 h 37"/>
                <a:gd name="T86" fmla="*/ 0 w 93"/>
                <a:gd name="T87" fmla="*/ 10 h 37"/>
                <a:gd name="T88" fmla="*/ 5 w 93"/>
                <a:gd name="T89" fmla="*/ 26 h 37"/>
                <a:gd name="T90" fmla="*/ 79 w 93"/>
                <a:gd name="T91" fmla="*/ 30 h 37"/>
                <a:gd name="T92" fmla="*/ 80 w 93"/>
                <a:gd name="T93" fmla="*/ 30 h 37"/>
                <a:gd name="T94" fmla="*/ 86 w 93"/>
                <a:gd name="T95" fmla="*/ 26 h 37"/>
                <a:gd name="T96" fmla="*/ 93 w 93"/>
                <a:gd name="T97" fmla="*/ 17 h 37"/>
                <a:gd name="T98" fmla="*/ 91 w 93"/>
                <a:gd name="T9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3" h="37">
                  <a:moveTo>
                    <a:pt x="44" y="23"/>
                  </a:moveTo>
                  <a:cubicBezTo>
                    <a:pt x="45" y="23"/>
                    <a:pt x="46" y="23"/>
                    <a:pt x="47" y="23"/>
                  </a:cubicBezTo>
                  <a:cubicBezTo>
                    <a:pt x="47" y="23"/>
                    <a:pt x="47" y="23"/>
                    <a:pt x="47" y="23"/>
                  </a:cubicBezTo>
                  <a:cubicBezTo>
                    <a:pt x="47" y="24"/>
                    <a:pt x="47" y="24"/>
                    <a:pt x="47" y="24"/>
                  </a:cubicBezTo>
                  <a:cubicBezTo>
                    <a:pt x="47" y="27"/>
                    <a:pt x="47" y="30"/>
                    <a:pt x="48" y="33"/>
                  </a:cubicBezTo>
                  <a:cubicBezTo>
                    <a:pt x="46" y="33"/>
                    <a:pt x="44" y="33"/>
                    <a:pt x="42" y="33"/>
                  </a:cubicBezTo>
                  <a:cubicBezTo>
                    <a:pt x="42" y="32"/>
                    <a:pt x="42" y="31"/>
                    <a:pt x="42" y="30"/>
                  </a:cubicBezTo>
                  <a:cubicBezTo>
                    <a:pt x="42" y="28"/>
                    <a:pt x="42" y="26"/>
                    <a:pt x="43" y="23"/>
                  </a:cubicBezTo>
                  <a:cubicBezTo>
                    <a:pt x="44" y="23"/>
                    <a:pt x="44" y="23"/>
                    <a:pt x="44" y="23"/>
                  </a:cubicBezTo>
                  <a:moveTo>
                    <a:pt x="41" y="33"/>
                  </a:moveTo>
                  <a:cubicBezTo>
                    <a:pt x="39" y="33"/>
                    <a:pt x="37" y="33"/>
                    <a:pt x="35" y="33"/>
                  </a:cubicBezTo>
                  <a:cubicBezTo>
                    <a:pt x="35" y="33"/>
                    <a:pt x="35" y="33"/>
                    <a:pt x="35" y="33"/>
                  </a:cubicBezTo>
                  <a:cubicBezTo>
                    <a:pt x="35" y="30"/>
                    <a:pt x="35" y="26"/>
                    <a:pt x="35" y="23"/>
                  </a:cubicBezTo>
                  <a:cubicBezTo>
                    <a:pt x="37" y="23"/>
                    <a:pt x="39" y="23"/>
                    <a:pt x="41" y="23"/>
                  </a:cubicBezTo>
                  <a:cubicBezTo>
                    <a:pt x="41" y="26"/>
                    <a:pt x="41" y="28"/>
                    <a:pt x="41" y="30"/>
                  </a:cubicBezTo>
                  <a:cubicBezTo>
                    <a:pt x="41" y="31"/>
                    <a:pt x="41" y="32"/>
                    <a:pt x="41" y="33"/>
                  </a:cubicBezTo>
                  <a:moveTo>
                    <a:pt x="49" y="33"/>
                  </a:moveTo>
                  <a:cubicBezTo>
                    <a:pt x="49" y="30"/>
                    <a:pt x="49" y="27"/>
                    <a:pt x="48" y="24"/>
                  </a:cubicBezTo>
                  <a:cubicBezTo>
                    <a:pt x="49" y="23"/>
                    <a:pt x="49" y="23"/>
                    <a:pt x="49" y="23"/>
                  </a:cubicBezTo>
                  <a:cubicBezTo>
                    <a:pt x="49" y="23"/>
                    <a:pt x="49" y="23"/>
                    <a:pt x="49" y="23"/>
                  </a:cubicBezTo>
                  <a:cubicBezTo>
                    <a:pt x="50" y="23"/>
                    <a:pt x="51" y="23"/>
                    <a:pt x="52" y="23"/>
                  </a:cubicBezTo>
                  <a:cubicBezTo>
                    <a:pt x="52" y="25"/>
                    <a:pt x="52" y="27"/>
                    <a:pt x="52" y="29"/>
                  </a:cubicBezTo>
                  <a:cubicBezTo>
                    <a:pt x="52" y="31"/>
                    <a:pt x="52" y="32"/>
                    <a:pt x="52" y="33"/>
                  </a:cubicBezTo>
                  <a:cubicBezTo>
                    <a:pt x="51" y="33"/>
                    <a:pt x="50" y="33"/>
                    <a:pt x="49" y="33"/>
                  </a:cubicBezTo>
                  <a:moveTo>
                    <a:pt x="54" y="33"/>
                  </a:moveTo>
                  <a:cubicBezTo>
                    <a:pt x="54" y="32"/>
                    <a:pt x="54" y="32"/>
                    <a:pt x="54" y="32"/>
                  </a:cubicBezTo>
                  <a:cubicBezTo>
                    <a:pt x="54" y="31"/>
                    <a:pt x="54" y="31"/>
                    <a:pt x="54" y="31"/>
                  </a:cubicBezTo>
                  <a:cubicBezTo>
                    <a:pt x="54" y="30"/>
                    <a:pt x="54" y="30"/>
                    <a:pt x="54" y="29"/>
                  </a:cubicBezTo>
                  <a:cubicBezTo>
                    <a:pt x="54" y="27"/>
                    <a:pt x="54" y="25"/>
                    <a:pt x="54" y="23"/>
                  </a:cubicBezTo>
                  <a:cubicBezTo>
                    <a:pt x="54" y="23"/>
                    <a:pt x="55" y="23"/>
                    <a:pt x="55" y="23"/>
                  </a:cubicBezTo>
                  <a:cubicBezTo>
                    <a:pt x="55" y="26"/>
                    <a:pt x="55" y="29"/>
                    <a:pt x="55" y="32"/>
                  </a:cubicBezTo>
                  <a:cubicBezTo>
                    <a:pt x="54" y="33"/>
                    <a:pt x="54" y="33"/>
                    <a:pt x="54" y="33"/>
                  </a:cubicBezTo>
                  <a:moveTo>
                    <a:pt x="57" y="32"/>
                  </a:moveTo>
                  <a:cubicBezTo>
                    <a:pt x="57" y="29"/>
                    <a:pt x="57" y="26"/>
                    <a:pt x="57" y="22"/>
                  </a:cubicBezTo>
                  <a:cubicBezTo>
                    <a:pt x="58" y="22"/>
                    <a:pt x="58" y="22"/>
                    <a:pt x="58" y="22"/>
                  </a:cubicBezTo>
                  <a:cubicBezTo>
                    <a:pt x="58" y="26"/>
                    <a:pt x="58" y="29"/>
                    <a:pt x="58" y="32"/>
                  </a:cubicBezTo>
                  <a:cubicBezTo>
                    <a:pt x="58" y="32"/>
                    <a:pt x="57" y="32"/>
                    <a:pt x="57" y="32"/>
                  </a:cubicBezTo>
                  <a:moveTo>
                    <a:pt x="34" y="33"/>
                  </a:moveTo>
                  <a:cubicBezTo>
                    <a:pt x="32" y="33"/>
                    <a:pt x="30" y="33"/>
                    <a:pt x="28" y="32"/>
                  </a:cubicBezTo>
                  <a:cubicBezTo>
                    <a:pt x="28" y="31"/>
                    <a:pt x="28" y="30"/>
                    <a:pt x="28" y="29"/>
                  </a:cubicBezTo>
                  <a:cubicBezTo>
                    <a:pt x="28" y="27"/>
                    <a:pt x="28" y="25"/>
                    <a:pt x="28" y="22"/>
                  </a:cubicBezTo>
                  <a:cubicBezTo>
                    <a:pt x="29" y="22"/>
                    <a:pt x="31" y="23"/>
                    <a:pt x="32" y="23"/>
                  </a:cubicBezTo>
                  <a:cubicBezTo>
                    <a:pt x="32" y="23"/>
                    <a:pt x="33" y="23"/>
                    <a:pt x="33" y="23"/>
                  </a:cubicBezTo>
                  <a:cubicBezTo>
                    <a:pt x="34" y="26"/>
                    <a:pt x="34" y="30"/>
                    <a:pt x="34" y="33"/>
                  </a:cubicBezTo>
                  <a:cubicBezTo>
                    <a:pt x="34" y="33"/>
                    <a:pt x="34" y="33"/>
                    <a:pt x="34" y="33"/>
                  </a:cubicBezTo>
                  <a:moveTo>
                    <a:pt x="60" y="32"/>
                  </a:moveTo>
                  <a:cubicBezTo>
                    <a:pt x="60" y="29"/>
                    <a:pt x="60" y="25"/>
                    <a:pt x="59" y="22"/>
                  </a:cubicBezTo>
                  <a:cubicBezTo>
                    <a:pt x="61" y="22"/>
                    <a:pt x="62" y="22"/>
                    <a:pt x="63" y="22"/>
                  </a:cubicBezTo>
                  <a:cubicBezTo>
                    <a:pt x="63" y="24"/>
                    <a:pt x="63" y="27"/>
                    <a:pt x="63" y="30"/>
                  </a:cubicBezTo>
                  <a:cubicBezTo>
                    <a:pt x="63" y="31"/>
                    <a:pt x="63" y="31"/>
                    <a:pt x="63" y="31"/>
                  </a:cubicBezTo>
                  <a:cubicBezTo>
                    <a:pt x="63" y="31"/>
                    <a:pt x="63" y="31"/>
                    <a:pt x="63" y="31"/>
                  </a:cubicBezTo>
                  <a:cubicBezTo>
                    <a:pt x="62" y="31"/>
                    <a:pt x="61" y="32"/>
                    <a:pt x="60" y="32"/>
                  </a:cubicBezTo>
                  <a:moveTo>
                    <a:pt x="26" y="32"/>
                  </a:moveTo>
                  <a:cubicBezTo>
                    <a:pt x="24" y="32"/>
                    <a:pt x="22" y="31"/>
                    <a:pt x="20" y="31"/>
                  </a:cubicBezTo>
                  <a:cubicBezTo>
                    <a:pt x="20" y="29"/>
                    <a:pt x="20" y="28"/>
                    <a:pt x="20" y="26"/>
                  </a:cubicBezTo>
                  <a:cubicBezTo>
                    <a:pt x="20" y="25"/>
                    <a:pt x="20" y="23"/>
                    <a:pt x="21" y="21"/>
                  </a:cubicBezTo>
                  <a:cubicBezTo>
                    <a:pt x="23" y="21"/>
                    <a:pt x="24" y="22"/>
                    <a:pt x="26" y="22"/>
                  </a:cubicBezTo>
                  <a:cubicBezTo>
                    <a:pt x="26" y="24"/>
                    <a:pt x="26" y="27"/>
                    <a:pt x="26" y="29"/>
                  </a:cubicBezTo>
                  <a:cubicBezTo>
                    <a:pt x="26" y="30"/>
                    <a:pt x="26" y="31"/>
                    <a:pt x="26" y="32"/>
                  </a:cubicBezTo>
                  <a:moveTo>
                    <a:pt x="65" y="31"/>
                  </a:moveTo>
                  <a:cubicBezTo>
                    <a:pt x="65" y="30"/>
                    <a:pt x="65" y="30"/>
                    <a:pt x="65" y="30"/>
                  </a:cubicBezTo>
                  <a:cubicBezTo>
                    <a:pt x="64" y="30"/>
                    <a:pt x="64" y="30"/>
                    <a:pt x="64" y="30"/>
                  </a:cubicBezTo>
                  <a:cubicBezTo>
                    <a:pt x="64" y="27"/>
                    <a:pt x="64" y="24"/>
                    <a:pt x="64" y="21"/>
                  </a:cubicBezTo>
                  <a:cubicBezTo>
                    <a:pt x="64" y="21"/>
                    <a:pt x="64" y="21"/>
                    <a:pt x="64" y="21"/>
                  </a:cubicBezTo>
                  <a:cubicBezTo>
                    <a:pt x="65" y="21"/>
                    <a:pt x="66" y="21"/>
                    <a:pt x="67" y="20"/>
                  </a:cubicBezTo>
                  <a:cubicBezTo>
                    <a:pt x="67" y="22"/>
                    <a:pt x="67" y="24"/>
                    <a:pt x="67" y="26"/>
                  </a:cubicBezTo>
                  <a:cubicBezTo>
                    <a:pt x="67" y="27"/>
                    <a:pt x="67" y="29"/>
                    <a:pt x="67" y="30"/>
                  </a:cubicBezTo>
                  <a:cubicBezTo>
                    <a:pt x="66" y="30"/>
                    <a:pt x="66" y="31"/>
                    <a:pt x="65" y="31"/>
                  </a:cubicBezTo>
                  <a:moveTo>
                    <a:pt x="69" y="30"/>
                  </a:moveTo>
                  <a:cubicBezTo>
                    <a:pt x="69" y="28"/>
                    <a:pt x="69" y="27"/>
                    <a:pt x="69" y="26"/>
                  </a:cubicBezTo>
                  <a:cubicBezTo>
                    <a:pt x="69" y="24"/>
                    <a:pt x="69" y="22"/>
                    <a:pt x="69" y="20"/>
                  </a:cubicBezTo>
                  <a:cubicBezTo>
                    <a:pt x="70" y="20"/>
                    <a:pt x="71" y="19"/>
                    <a:pt x="73" y="19"/>
                  </a:cubicBezTo>
                  <a:cubicBezTo>
                    <a:pt x="73" y="22"/>
                    <a:pt x="73" y="25"/>
                    <a:pt x="73" y="28"/>
                  </a:cubicBezTo>
                  <a:cubicBezTo>
                    <a:pt x="73" y="29"/>
                    <a:pt x="73" y="29"/>
                    <a:pt x="73" y="29"/>
                  </a:cubicBezTo>
                  <a:cubicBezTo>
                    <a:pt x="72" y="29"/>
                    <a:pt x="70" y="29"/>
                    <a:pt x="69" y="30"/>
                  </a:cubicBezTo>
                  <a:moveTo>
                    <a:pt x="19" y="30"/>
                  </a:moveTo>
                  <a:cubicBezTo>
                    <a:pt x="17" y="29"/>
                    <a:pt x="15" y="28"/>
                    <a:pt x="13" y="27"/>
                  </a:cubicBezTo>
                  <a:cubicBezTo>
                    <a:pt x="13" y="24"/>
                    <a:pt x="13" y="21"/>
                    <a:pt x="13" y="18"/>
                  </a:cubicBezTo>
                  <a:cubicBezTo>
                    <a:pt x="15" y="19"/>
                    <a:pt x="17" y="20"/>
                    <a:pt x="19" y="20"/>
                  </a:cubicBezTo>
                  <a:cubicBezTo>
                    <a:pt x="19" y="22"/>
                    <a:pt x="19" y="24"/>
                    <a:pt x="19" y="26"/>
                  </a:cubicBezTo>
                  <a:cubicBezTo>
                    <a:pt x="19" y="28"/>
                    <a:pt x="19" y="29"/>
                    <a:pt x="19" y="30"/>
                  </a:cubicBezTo>
                  <a:moveTo>
                    <a:pt x="75" y="28"/>
                  </a:moveTo>
                  <a:cubicBezTo>
                    <a:pt x="75" y="28"/>
                    <a:pt x="75" y="28"/>
                    <a:pt x="75" y="28"/>
                  </a:cubicBezTo>
                  <a:cubicBezTo>
                    <a:pt x="75" y="24"/>
                    <a:pt x="75" y="21"/>
                    <a:pt x="74" y="18"/>
                  </a:cubicBezTo>
                  <a:cubicBezTo>
                    <a:pt x="75" y="18"/>
                    <a:pt x="76" y="17"/>
                    <a:pt x="77" y="17"/>
                  </a:cubicBezTo>
                  <a:cubicBezTo>
                    <a:pt x="78" y="20"/>
                    <a:pt x="78" y="23"/>
                    <a:pt x="78" y="27"/>
                  </a:cubicBezTo>
                  <a:cubicBezTo>
                    <a:pt x="77" y="27"/>
                    <a:pt x="76" y="28"/>
                    <a:pt x="75" y="28"/>
                  </a:cubicBezTo>
                  <a:moveTo>
                    <a:pt x="11" y="26"/>
                  </a:moveTo>
                  <a:cubicBezTo>
                    <a:pt x="10" y="26"/>
                    <a:pt x="10" y="25"/>
                    <a:pt x="9" y="25"/>
                  </a:cubicBezTo>
                  <a:cubicBezTo>
                    <a:pt x="9" y="22"/>
                    <a:pt x="9" y="19"/>
                    <a:pt x="9" y="16"/>
                  </a:cubicBezTo>
                  <a:cubicBezTo>
                    <a:pt x="10" y="17"/>
                    <a:pt x="10" y="17"/>
                    <a:pt x="11" y="18"/>
                  </a:cubicBezTo>
                  <a:cubicBezTo>
                    <a:pt x="11" y="20"/>
                    <a:pt x="11" y="23"/>
                    <a:pt x="11" y="26"/>
                  </a:cubicBezTo>
                  <a:moveTo>
                    <a:pt x="7" y="23"/>
                  </a:moveTo>
                  <a:cubicBezTo>
                    <a:pt x="7" y="23"/>
                    <a:pt x="6" y="22"/>
                    <a:pt x="6" y="21"/>
                  </a:cubicBezTo>
                  <a:cubicBezTo>
                    <a:pt x="6" y="21"/>
                    <a:pt x="6" y="21"/>
                    <a:pt x="6" y="21"/>
                  </a:cubicBezTo>
                  <a:cubicBezTo>
                    <a:pt x="6" y="19"/>
                    <a:pt x="6" y="17"/>
                    <a:pt x="6" y="14"/>
                  </a:cubicBezTo>
                  <a:cubicBezTo>
                    <a:pt x="7" y="15"/>
                    <a:pt x="7" y="15"/>
                    <a:pt x="7" y="15"/>
                  </a:cubicBezTo>
                  <a:cubicBezTo>
                    <a:pt x="7" y="18"/>
                    <a:pt x="7" y="20"/>
                    <a:pt x="7" y="23"/>
                  </a:cubicBezTo>
                  <a:moveTo>
                    <a:pt x="79" y="26"/>
                  </a:moveTo>
                  <a:cubicBezTo>
                    <a:pt x="79" y="23"/>
                    <a:pt x="79" y="19"/>
                    <a:pt x="79" y="16"/>
                  </a:cubicBezTo>
                  <a:cubicBezTo>
                    <a:pt x="81" y="15"/>
                    <a:pt x="82" y="14"/>
                    <a:pt x="84" y="14"/>
                  </a:cubicBezTo>
                  <a:cubicBezTo>
                    <a:pt x="84" y="17"/>
                    <a:pt x="84" y="20"/>
                    <a:pt x="84" y="23"/>
                  </a:cubicBezTo>
                  <a:cubicBezTo>
                    <a:pt x="84" y="24"/>
                    <a:pt x="83" y="24"/>
                    <a:pt x="82" y="25"/>
                  </a:cubicBezTo>
                  <a:cubicBezTo>
                    <a:pt x="81" y="25"/>
                    <a:pt x="80" y="25"/>
                    <a:pt x="79" y="26"/>
                  </a:cubicBezTo>
                  <a:moveTo>
                    <a:pt x="4" y="15"/>
                  </a:moveTo>
                  <a:cubicBezTo>
                    <a:pt x="4" y="15"/>
                    <a:pt x="4" y="15"/>
                    <a:pt x="4" y="15"/>
                  </a:cubicBezTo>
                  <a:cubicBezTo>
                    <a:pt x="4" y="14"/>
                    <a:pt x="4" y="13"/>
                    <a:pt x="4" y="13"/>
                  </a:cubicBezTo>
                  <a:cubicBezTo>
                    <a:pt x="4" y="13"/>
                    <a:pt x="4" y="13"/>
                    <a:pt x="4" y="13"/>
                  </a:cubicBezTo>
                  <a:cubicBezTo>
                    <a:pt x="4" y="14"/>
                    <a:pt x="4" y="15"/>
                    <a:pt x="4" y="15"/>
                  </a:cubicBezTo>
                  <a:moveTo>
                    <a:pt x="86" y="22"/>
                  </a:moveTo>
                  <a:cubicBezTo>
                    <a:pt x="86" y="19"/>
                    <a:pt x="86" y="16"/>
                    <a:pt x="86" y="13"/>
                  </a:cubicBezTo>
                  <a:cubicBezTo>
                    <a:pt x="87" y="12"/>
                    <a:pt x="88" y="11"/>
                    <a:pt x="89" y="10"/>
                  </a:cubicBezTo>
                  <a:cubicBezTo>
                    <a:pt x="89" y="13"/>
                    <a:pt x="89" y="15"/>
                    <a:pt x="89" y="17"/>
                  </a:cubicBezTo>
                  <a:cubicBezTo>
                    <a:pt x="89" y="18"/>
                    <a:pt x="89" y="18"/>
                    <a:pt x="89" y="18"/>
                  </a:cubicBezTo>
                  <a:cubicBezTo>
                    <a:pt x="88" y="19"/>
                    <a:pt x="87" y="20"/>
                    <a:pt x="86" y="22"/>
                  </a:cubicBezTo>
                  <a:moveTo>
                    <a:pt x="91" y="0"/>
                  </a:moveTo>
                  <a:cubicBezTo>
                    <a:pt x="90" y="0"/>
                    <a:pt x="89" y="1"/>
                    <a:pt x="89" y="2"/>
                  </a:cubicBezTo>
                  <a:cubicBezTo>
                    <a:pt x="89" y="3"/>
                    <a:pt x="89" y="5"/>
                    <a:pt x="89" y="6"/>
                  </a:cubicBezTo>
                  <a:cubicBezTo>
                    <a:pt x="89" y="6"/>
                    <a:pt x="89" y="6"/>
                    <a:pt x="89" y="6"/>
                  </a:cubicBezTo>
                  <a:cubicBezTo>
                    <a:pt x="76" y="16"/>
                    <a:pt x="60" y="20"/>
                    <a:pt x="44" y="20"/>
                  </a:cubicBezTo>
                  <a:cubicBezTo>
                    <a:pt x="44" y="20"/>
                    <a:pt x="44" y="20"/>
                    <a:pt x="44" y="20"/>
                  </a:cubicBezTo>
                  <a:cubicBezTo>
                    <a:pt x="40" y="20"/>
                    <a:pt x="36" y="20"/>
                    <a:pt x="32" y="19"/>
                  </a:cubicBezTo>
                  <a:cubicBezTo>
                    <a:pt x="22" y="18"/>
                    <a:pt x="12" y="16"/>
                    <a:pt x="6" y="10"/>
                  </a:cubicBezTo>
                  <a:cubicBezTo>
                    <a:pt x="5" y="9"/>
                    <a:pt x="4" y="8"/>
                    <a:pt x="4" y="8"/>
                  </a:cubicBezTo>
                  <a:cubicBezTo>
                    <a:pt x="4" y="7"/>
                    <a:pt x="4" y="6"/>
                    <a:pt x="4" y="5"/>
                  </a:cubicBezTo>
                  <a:cubicBezTo>
                    <a:pt x="4" y="4"/>
                    <a:pt x="4" y="4"/>
                    <a:pt x="4" y="4"/>
                  </a:cubicBezTo>
                  <a:cubicBezTo>
                    <a:pt x="4" y="4"/>
                    <a:pt x="4" y="3"/>
                    <a:pt x="3" y="3"/>
                  </a:cubicBezTo>
                  <a:cubicBezTo>
                    <a:pt x="3" y="3"/>
                    <a:pt x="3" y="3"/>
                    <a:pt x="2" y="3"/>
                  </a:cubicBezTo>
                  <a:cubicBezTo>
                    <a:pt x="2" y="3"/>
                    <a:pt x="1" y="3"/>
                    <a:pt x="1" y="4"/>
                  </a:cubicBezTo>
                  <a:cubicBezTo>
                    <a:pt x="0" y="4"/>
                    <a:pt x="0" y="5"/>
                    <a:pt x="0" y="6"/>
                  </a:cubicBezTo>
                  <a:cubicBezTo>
                    <a:pt x="0" y="7"/>
                    <a:pt x="0" y="7"/>
                    <a:pt x="1" y="8"/>
                  </a:cubicBezTo>
                  <a:cubicBezTo>
                    <a:pt x="1" y="9"/>
                    <a:pt x="0" y="10"/>
                    <a:pt x="0" y="10"/>
                  </a:cubicBezTo>
                  <a:cubicBezTo>
                    <a:pt x="0" y="13"/>
                    <a:pt x="1" y="16"/>
                    <a:pt x="1" y="19"/>
                  </a:cubicBezTo>
                  <a:cubicBezTo>
                    <a:pt x="1" y="19"/>
                    <a:pt x="1" y="20"/>
                    <a:pt x="2" y="20"/>
                  </a:cubicBezTo>
                  <a:cubicBezTo>
                    <a:pt x="2" y="22"/>
                    <a:pt x="4" y="24"/>
                    <a:pt x="5" y="26"/>
                  </a:cubicBezTo>
                  <a:cubicBezTo>
                    <a:pt x="11" y="31"/>
                    <a:pt x="23" y="37"/>
                    <a:pt x="41" y="37"/>
                  </a:cubicBezTo>
                  <a:cubicBezTo>
                    <a:pt x="49" y="37"/>
                    <a:pt x="60" y="36"/>
                    <a:pt x="70" y="33"/>
                  </a:cubicBezTo>
                  <a:cubicBezTo>
                    <a:pt x="73" y="32"/>
                    <a:pt x="76" y="31"/>
                    <a:pt x="79" y="30"/>
                  </a:cubicBezTo>
                  <a:cubicBezTo>
                    <a:pt x="79" y="30"/>
                    <a:pt x="79" y="30"/>
                    <a:pt x="79" y="30"/>
                  </a:cubicBezTo>
                  <a:cubicBezTo>
                    <a:pt x="80" y="30"/>
                    <a:pt x="80" y="30"/>
                    <a:pt x="80" y="30"/>
                  </a:cubicBezTo>
                  <a:cubicBezTo>
                    <a:pt x="80" y="30"/>
                    <a:pt x="80" y="30"/>
                    <a:pt x="80" y="30"/>
                  </a:cubicBezTo>
                  <a:cubicBezTo>
                    <a:pt x="81" y="29"/>
                    <a:pt x="83" y="28"/>
                    <a:pt x="84" y="28"/>
                  </a:cubicBezTo>
                  <a:cubicBezTo>
                    <a:pt x="84" y="27"/>
                    <a:pt x="85" y="27"/>
                    <a:pt x="86" y="26"/>
                  </a:cubicBezTo>
                  <a:cubicBezTo>
                    <a:pt x="86" y="26"/>
                    <a:pt x="86" y="26"/>
                    <a:pt x="86" y="26"/>
                  </a:cubicBezTo>
                  <a:cubicBezTo>
                    <a:pt x="86" y="26"/>
                    <a:pt x="86" y="26"/>
                    <a:pt x="86" y="26"/>
                  </a:cubicBezTo>
                  <a:cubicBezTo>
                    <a:pt x="89" y="24"/>
                    <a:pt x="91" y="21"/>
                    <a:pt x="92" y="18"/>
                  </a:cubicBezTo>
                  <a:cubicBezTo>
                    <a:pt x="92" y="18"/>
                    <a:pt x="93" y="17"/>
                    <a:pt x="93" y="17"/>
                  </a:cubicBezTo>
                  <a:cubicBezTo>
                    <a:pt x="93" y="16"/>
                    <a:pt x="92" y="16"/>
                    <a:pt x="92" y="15"/>
                  </a:cubicBezTo>
                  <a:cubicBezTo>
                    <a:pt x="92" y="11"/>
                    <a:pt x="93" y="6"/>
                    <a:pt x="93" y="2"/>
                  </a:cubicBezTo>
                  <a:cubicBezTo>
                    <a:pt x="93" y="1"/>
                    <a:pt x="92" y="0"/>
                    <a:pt x="91" y="0"/>
                  </a:cubicBezTo>
                  <a:cubicBezTo>
                    <a:pt x="91" y="0"/>
                    <a:pt x="91" y="0"/>
                    <a:pt x="9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2" name="Freeform 786"/>
            <p:cNvSpPr>
              <a:spLocks noEditPoints="1"/>
            </p:cNvSpPr>
            <p:nvPr/>
          </p:nvSpPr>
          <p:spPr bwMode="auto">
            <a:xfrm>
              <a:off x="825425" y="4620285"/>
              <a:ext cx="197142" cy="77961"/>
            </a:xfrm>
            <a:custGeom>
              <a:avLst/>
              <a:gdLst>
                <a:gd name="T0" fmla="*/ 47 w 93"/>
                <a:gd name="T1" fmla="*/ 23 h 37"/>
                <a:gd name="T2" fmla="*/ 42 w 93"/>
                <a:gd name="T3" fmla="*/ 33 h 37"/>
                <a:gd name="T4" fmla="*/ 44 w 93"/>
                <a:gd name="T5" fmla="*/ 23 h 37"/>
                <a:gd name="T6" fmla="*/ 35 w 93"/>
                <a:gd name="T7" fmla="*/ 33 h 37"/>
                <a:gd name="T8" fmla="*/ 41 w 93"/>
                <a:gd name="T9" fmla="*/ 30 h 37"/>
                <a:gd name="T10" fmla="*/ 48 w 93"/>
                <a:gd name="T11" fmla="*/ 24 h 37"/>
                <a:gd name="T12" fmla="*/ 52 w 93"/>
                <a:gd name="T13" fmla="*/ 23 h 37"/>
                <a:gd name="T14" fmla="*/ 49 w 93"/>
                <a:gd name="T15" fmla="*/ 33 h 37"/>
                <a:gd name="T16" fmla="*/ 54 w 93"/>
                <a:gd name="T17" fmla="*/ 31 h 37"/>
                <a:gd name="T18" fmla="*/ 55 w 93"/>
                <a:gd name="T19" fmla="*/ 23 h 37"/>
                <a:gd name="T20" fmla="*/ 57 w 93"/>
                <a:gd name="T21" fmla="*/ 32 h 37"/>
                <a:gd name="T22" fmla="*/ 58 w 93"/>
                <a:gd name="T23" fmla="*/ 32 h 37"/>
                <a:gd name="T24" fmla="*/ 28 w 93"/>
                <a:gd name="T25" fmla="*/ 32 h 37"/>
                <a:gd name="T26" fmla="*/ 32 w 93"/>
                <a:gd name="T27" fmla="*/ 23 h 37"/>
                <a:gd name="T28" fmla="*/ 34 w 93"/>
                <a:gd name="T29" fmla="*/ 33 h 37"/>
                <a:gd name="T30" fmla="*/ 63 w 93"/>
                <a:gd name="T31" fmla="*/ 21 h 37"/>
                <a:gd name="T32" fmla="*/ 63 w 93"/>
                <a:gd name="T33" fmla="*/ 31 h 37"/>
                <a:gd name="T34" fmla="*/ 20 w 93"/>
                <a:gd name="T35" fmla="*/ 30 h 37"/>
                <a:gd name="T36" fmla="*/ 26 w 93"/>
                <a:gd name="T37" fmla="*/ 22 h 37"/>
                <a:gd name="T38" fmla="*/ 65 w 93"/>
                <a:gd name="T39" fmla="*/ 31 h 37"/>
                <a:gd name="T40" fmla="*/ 64 w 93"/>
                <a:gd name="T41" fmla="*/ 21 h 37"/>
                <a:gd name="T42" fmla="*/ 67 w 93"/>
                <a:gd name="T43" fmla="*/ 26 h 37"/>
                <a:gd name="T44" fmla="*/ 69 w 93"/>
                <a:gd name="T45" fmla="*/ 30 h 37"/>
                <a:gd name="T46" fmla="*/ 73 w 93"/>
                <a:gd name="T47" fmla="*/ 19 h 37"/>
                <a:gd name="T48" fmla="*/ 69 w 93"/>
                <a:gd name="T49" fmla="*/ 30 h 37"/>
                <a:gd name="T50" fmla="*/ 13 w 93"/>
                <a:gd name="T51" fmla="*/ 18 h 37"/>
                <a:gd name="T52" fmla="*/ 19 w 93"/>
                <a:gd name="T53" fmla="*/ 30 h 37"/>
                <a:gd name="T54" fmla="*/ 74 w 93"/>
                <a:gd name="T55" fmla="*/ 18 h 37"/>
                <a:gd name="T56" fmla="*/ 75 w 93"/>
                <a:gd name="T57" fmla="*/ 28 h 37"/>
                <a:gd name="T58" fmla="*/ 9 w 93"/>
                <a:gd name="T59" fmla="*/ 16 h 37"/>
                <a:gd name="T60" fmla="*/ 7 w 93"/>
                <a:gd name="T61" fmla="*/ 23 h 37"/>
                <a:gd name="T62" fmla="*/ 6 w 93"/>
                <a:gd name="T63" fmla="*/ 14 h 37"/>
                <a:gd name="T64" fmla="*/ 79 w 93"/>
                <a:gd name="T65" fmla="*/ 26 h 37"/>
                <a:gd name="T66" fmla="*/ 84 w 93"/>
                <a:gd name="T67" fmla="*/ 23 h 37"/>
                <a:gd name="T68" fmla="*/ 4 w 93"/>
                <a:gd name="T69" fmla="*/ 15 h 37"/>
                <a:gd name="T70" fmla="*/ 4 w 93"/>
                <a:gd name="T71" fmla="*/ 13 h 37"/>
                <a:gd name="T72" fmla="*/ 86 w 93"/>
                <a:gd name="T73" fmla="*/ 13 h 37"/>
                <a:gd name="T74" fmla="*/ 89 w 93"/>
                <a:gd name="T75" fmla="*/ 18 h 37"/>
                <a:gd name="T76" fmla="*/ 89 w 93"/>
                <a:gd name="T77" fmla="*/ 2 h 37"/>
                <a:gd name="T78" fmla="*/ 44 w 93"/>
                <a:gd name="T79" fmla="*/ 20 h 37"/>
                <a:gd name="T80" fmla="*/ 4 w 93"/>
                <a:gd name="T81" fmla="*/ 7 h 37"/>
                <a:gd name="T82" fmla="*/ 3 w 93"/>
                <a:gd name="T83" fmla="*/ 3 h 37"/>
                <a:gd name="T84" fmla="*/ 0 w 93"/>
                <a:gd name="T85" fmla="*/ 6 h 37"/>
                <a:gd name="T86" fmla="*/ 1 w 93"/>
                <a:gd name="T87" fmla="*/ 19 h 37"/>
                <a:gd name="T88" fmla="*/ 41 w 93"/>
                <a:gd name="T89" fmla="*/ 37 h 37"/>
                <a:gd name="T90" fmla="*/ 79 w 93"/>
                <a:gd name="T91" fmla="*/ 30 h 37"/>
                <a:gd name="T92" fmla="*/ 84 w 93"/>
                <a:gd name="T93" fmla="*/ 27 h 37"/>
                <a:gd name="T94" fmla="*/ 86 w 93"/>
                <a:gd name="T95" fmla="*/ 26 h 37"/>
                <a:gd name="T96" fmla="*/ 92 w 93"/>
                <a:gd name="T97" fmla="*/ 15 h 37"/>
                <a:gd name="T98" fmla="*/ 91 w 93"/>
                <a:gd name="T9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3" h="37">
                  <a:moveTo>
                    <a:pt x="44" y="23"/>
                  </a:moveTo>
                  <a:cubicBezTo>
                    <a:pt x="45" y="23"/>
                    <a:pt x="46" y="23"/>
                    <a:pt x="47" y="23"/>
                  </a:cubicBezTo>
                  <a:cubicBezTo>
                    <a:pt x="47" y="23"/>
                    <a:pt x="47" y="23"/>
                    <a:pt x="47" y="23"/>
                  </a:cubicBezTo>
                  <a:cubicBezTo>
                    <a:pt x="47" y="24"/>
                    <a:pt x="47" y="24"/>
                    <a:pt x="47" y="24"/>
                  </a:cubicBezTo>
                  <a:cubicBezTo>
                    <a:pt x="47" y="27"/>
                    <a:pt x="47" y="30"/>
                    <a:pt x="48" y="33"/>
                  </a:cubicBezTo>
                  <a:cubicBezTo>
                    <a:pt x="46" y="33"/>
                    <a:pt x="44" y="33"/>
                    <a:pt x="42" y="33"/>
                  </a:cubicBezTo>
                  <a:cubicBezTo>
                    <a:pt x="42" y="32"/>
                    <a:pt x="42" y="31"/>
                    <a:pt x="42" y="30"/>
                  </a:cubicBezTo>
                  <a:cubicBezTo>
                    <a:pt x="42" y="28"/>
                    <a:pt x="42" y="26"/>
                    <a:pt x="43" y="23"/>
                  </a:cubicBezTo>
                  <a:cubicBezTo>
                    <a:pt x="44" y="23"/>
                    <a:pt x="44" y="23"/>
                    <a:pt x="44" y="23"/>
                  </a:cubicBezTo>
                  <a:moveTo>
                    <a:pt x="41" y="33"/>
                  </a:moveTo>
                  <a:cubicBezTo>
                    <a:pt x="39" y="33"/>
                    <a:pt x="37" y="33"/>
                    <a:pt x="35" y="33"/>
                  </a:cubicBezTo>
                  <a:cubicBezTo>
                    <a:pt x="35" y="33"/>
                    <a:pt x="35" y="33"/>
                    <a:pt x="35" y="33"/>
                  </a:cubicBezTo>
                  <a:cubicBezTo>
                    <a:pt x="35" y="30"/>
                    <a:pt x="35" y="26"/>
                    <a:pt x="35" y="23"/>
                  </a:cubicBezTo>
                  <a:cubicBezTo>
                    <a:pt x="37" y="23"/>
                    <a:pt x="39" y="23"/>
                    <a:pt x="41" y="23"/>
                  </a:cubicBezTo>
                  <a:cubicBezTo>
                    <a:pt x="41" y="26"/>
                    <a:pt x="41" y="28"/>
                    <a:pt x="41" y="30"/>
                  </a:cubicBezTo>
                  <a:cubicBezTo>
                    <a:pt x="41" y="31"/>
                    <a:pt x="41" y="32"/>
                    <a:pt x="41" y="33"/>
                  </a:cubicBezTo>
                  <a:moveTo>
                    <a:pt x="49" y="33"/>
                  </a:moveTo>
                  <a:cubicBezTo>
                    <a:pt x="49" y="30"/>
                    <a:pt x="49" y="27"/>
                    <a:pt x="48" y="24"/>
                  </a:cubicBezTo>
                  <a:cubicBezTo>
                    <a:pt x="49" y="23"/>
                    <a:pt x="49" y="23"/>
                    <a:pt x="49" y="23"/>
                  </a:cubicBezTo>
                  <a:cubicBezTo>
                    <a:pt x="49" y="23"/>
                    <a:pt x="49" y="23"/>
                    <a:pt x="49" y="23"/>
                  </a:cubicBezTo>
                  <a:cubicBezTo>
                    <a:pt x="50" y="23"/>
                    <a:pt x="51" y="23"/>
                    <a:pt x="52" y="23"/>
                  </a:cubicBezTo>
                  <a:cubicBezTo>
                    <a:pt x="52" y="25"/>
                    <a:pt x="52" y="27"/>
                    <a:pt x="52" y="29"/>
                  </a:cubicBezTo>
                  <a:cubicBezTo>
                    <a:pt x="52" y="30"/>
                    <a:pt x="52" y="32"/>
                    <a:pt x="52" y="33"/>
                  </a:cubicBezTo>
                  <a:cubicBezTo>
                    <a:pt x="51" y="33"/>
                    <a:pt x="50" y="33"/>
                    <a:pt x="49" y="33"/>
                  </a:cubicBezTo>
                  <a:moveTo>
                    <a:pt x="54" y="33"/>
                  </a:moveTo>
                  <a:cubicBezTo>
                    <a:pt x="54" y="32"/>
                    <a:pt x="54" y="32"/>
                    <a:pt x="54" y="31"/>
                  </a:cubicBezTo>
                  <a:cubicBezTo>
                    <a:pt x="54" y="31"/>
                    <a:pt x="54" y="31"/>
                    <a:pt x="54" y="31"/>
                  </a:cubicBezTo>
                  <a:cubicBezTo>
                    <a:pt x="54" y="30"/>
                    <a:pt x="54" y="30"/>
                    <a:pt x="54" y="29"/>
                  </a:cubicBezTo>
                  <a:cubicBezTo>
                    <a:pt x="54" y="27"/>
                    <a:pt x="54" y="25"/>
                    <a:pt x="54" y="23"/>
                  </a:cubicBezTo>
                  <a:cubicBezTo>
                    <a:pt x="54" y="23"/>
                    <a:pt x="55" y="23"/>
                    <a:pt x="55" y="23"/>
                  </a:cubicBezTo>
                  <a:cubicBezTo>
                    <a:pt x="55" y="26"/>
                    <a:pt x="55" y="29"/>
                    <a:pt x="55" y="32"/>
                  </a:cubicBezTo>
                  <a:cubicBezTo>
                    <a:pt x="54" y="33"/>
                    <a:pt x="54" y="33"/>
                    <a:pt x="54" y="33"/>
                  </a:cubicBezTo>
                  <a:moveTo>
                    <a:pt x="57" y="32"/>
                  </a:moveTo>
                  <a:cubicBezTo>
                    <a:pt x="57" y="29"/>
                    <a:pt x="57" y="26"/>
                    <a:pt x="57" y="22"/>
                  </a:cubicBezTo>
                  <a:cubicBezTo>
                    <a:pt x="58" y="22"/>
                    <a:pt x="58" y="22"/>
                    <a:pt x="58" y="22"/>
                  </a:cubicBezTo>
                  <a:cubicBezTo>
                    <a:pt x="58" y="26"/>
                    <a:pt x="58" y="29"/>
                    <a:pt x="58" y="32"/>
                  </a:cubicBezTo>
                  <a:cubicBezTo>
                    <a:pt x="58" y="32"/>
                    <a:pt x="57" y="32"/>
                    <a:pt x="57" y="32"/>
                  </a:cubicBezTo>
                  <a:moveTo>
                    <a:pt x="34" y="33"/>
                  </a:moveTo>
                  <a:cubicBezTo>
                    <a:pt x="32" y="33"/>
                    <a:pt x="30" y="33"/>
                    <a:pt x="28" y="32"/>
                  </a:cubicBezTo>
                  <a:cubicBezTo>
                    <a:pt x="28" y="31"/>
                    <a:pt x="28" y="30"/>
                    <a:pt x="28" y="29"/>
                  </a:cubicBezTo>
                  <a:cubicBezTo>
                    <a:pt x="28" y="27"/>
                    <a:pt x="28" y="25"/>
                    <a:pt x="28" y="22"/>
                  </a:cubicBezTo>
                  <a:cubicBezTo>
                    <a:pt x="29" y="22"/>
                    <a:pt x="31" y="23"/>
                    <a:pt x="32" y="23"/>
                  </a:cubicBezTo>
                  <a:cubicBezTo>
                    <a:pt x="32" y="23"/>
                    <a:pt x="33" y="23"/>
                    <a:pt x="33" y="23"/>
                  </a:cubicBezTo>
                  <a:cubicBezTo>
                    <a:pt x="34" y="26"/>
                    <a:pt x="34" y="30"/>
                    <a:pt x="34" y="33"/>
                  </a:cubicBezTo>
                  <a:cubicBezTo>
                    <a:pt x="34" y="33"/>
                    <a:pt x="34" y="33"/>
                    <a:pt x="34" y="33"/>
                  </a:cubicBezTo>
                  <a:moveTo>
                    <a:pt x="60" y="32"/>
                  </a:moveTo>
                  <a:cubicBezTo>
                    <a:pt x="60" y="28"/>
                    <a:pt x="60" y="25"/>
                    <a:pt x="59" y="22"/>
                  </a:cubicBezTo>
                  <a:cubicBezTo>
                    <a:pt x="61" y="22"/>
                    <a:pt x="62" y="22"/>
                    <a:pt x="63" y="21"/>
                  </a:cubicBezTo>
                  <a:cubicBezTo>
                    <a:pt x="63" y="24"/>
                    <a:pt x="63" y="27"/>
                    <a:pt x="63" y="30"/>
                  </a:cubicBezTo>
                  <a:cubicBezTo>
                    <a:pt x="63" y="31"/>
                    <a:pt x="63" y="31"/>
                    <a:pt x="63" y="31"/>
                  </a:cubicBezTo>
                  <a:cubicBezTo>
                    <a:pt x="63" y="31"/>
                    <a:pt x="63" y="31"/>
                    <a:pt x="63" y="31"/>
                  </a:cubicBezTo>
                  <a:cubicBezTo>
                    <a:pt x="62" y="31"/>
                    <a:pt x="61" y="32"/>
                    <a:pt x="60" y="32"/>
                  </a:cubicBezTo>
                  <a:moveTo>
                    <a:pt x="26" y="32"/>
                  </a:moveTo>
                  <a:cubicBezTo>
                    <a:pt x="24" y="32"/>
                    <a:pt x="22" y="31"/>
                    <a:pt x="20" y="30"/>
                  </a:cubicBezTo>
                  <a:cubicBezTo>
                    <a:pt x="20" y="29"/>
                    <a:pt x="20" y="28"/>
                    <a:pt x="20" y="26"/>
                  </a:cubicBezTo>
                  <a:cubicBezTo>
                    <a:pt x="20" y="25"/>
                    <a:pt x="20" y="23"/>
                    <a:pt x="21" y="21"/>
                  </a:cubicBezTo>
                  <a:cubicBezTo>
                    <a:pt x="23" y="21"/>
                    <a:pt x="24" y="22"/>
                    <a:pt x="26" y="22"/>
                  </a:cubicBezTo>
                  <a:cubicBezTo>
                    <a:pt x="26" y="24"/>
                    <a:pt x="26" y="27"/>
                    <a:pt x="26" y="29"/>
                  </a:cubicBezTo>
                  <a:cubicBezTo>
                    <a:pt x="26" y="30"/>
                    <a:pt x="26" y="31"/>
                    <a:pt x="26" y="32"/>
                  </a:cubicBezTo>
                  <a:moveTo>
                    <a:pt x="65" y="31"/>
                  </a:moveTo>
                  <a:cubicBezTo>
                    <a:pt x="65" y="30"/>
                    <a:pt x="65" y="30"/>
                    <a:pt x="65" y="30"/>
                  </a:cubicBezTo>
                  <a:cubicBezTo>
                    <a:pt x="64" y="30"/>
                    <a:pt x="64" y="30"/>
                    <a:pt x="64" y="30"/>
                  </a:cubicBezTo>
                  <a:cubicBezTo>
                    <a:pt x="64" y="27"/>
                    <a:pt x="64" y="24"/>
                    <a:pt x="64" y="21"/>
                  </a:cubicBezTo>
                  <a:cubicBezTo>
                    <a:pt x="64" y="21"/>
                    <a:pt x="64" y="21"/>
                    <a:pt x="64" y="21"/>
                  </a:cubicBezTo>
                  <a:cubicBezTo>
                    <a:pt x="65" y="21"/>
                    <a:pt x="66" y="21"/>
                    <a:pt x="67" y="20"/>
                  </a:cubicBezTo>
                  <a:cubicBezTo>
                    <a:pt x="67" y="22"/>
                    <a:pt x="67" y="24"/>
                    <a:pt x="67" y="26"/>
                  </a:cubicBezTo>
                  <a:cubicBezTo>
                    <a:pt x="67" y="27"/>
                    <a:pt x="67" y="29"/>
                    <a:pt x="67" y="30"/>
                  </a:cubicBezTo>
                  <a:cubicBezTo>
                    <a:pt x="66" y="30"/>
                    <a:pt x="66" y="31"/>
                    <a:pt x="65" y="31"/>
                  </a:cubicBezTo>
                  <a:moveTo>
                    <a:pt x="69" y="30"/>
                  </a:moveTo>
                  <a:cubicBezTo>
                    <a:pt x="69" y="28"/>
                    <a:pt x="69" y="27"/>
                    <a:pt x="69" y="26"/>
                  </a:cubicBezTo>
                  <a:cubicBezTo>
                    <a:pt x="69" y="24"/>
                    <a:pt x="69" y="22"/>
                    <a:pt x="69" y="20"/>
                  </a:cubicBezTo>
                  <a:cubicBezTo>
                    <a:pt x="70" y="20"/>
                    <a:pt x="71" y="19"/>
                    <a:pt x="73" y="19"/>
                  </a:cubicBezTo>
                  <a:cubicBezTo>
                    <a:pt x="73" y="22"/>
                    <a:pt x="73" y="25"/>
                    <a:pt x="73" y="28"/>
                  </a:cubicBezTo>
                  <a:cubicBezTo>
                    <a:pt x="73" y="29"/>
                    <a:pt x="73" y="29"/>
                    <a:pt x="73" y="29"/>
                  </a:cubicBezTo>
                  <a:cubicBezTo>
                    <a:pt x="72" y="29"/>
                    <a:pt x="70" y="29"/>
                    <a:pt x="69" y="30"/>
                  </a:cubicBezTo>
                  <a:moveTo>
                    <a:pt x="19" y="30"/>
                  </a:moveTo>
                  <a:cubicBezTo>
                    <a:pt x="17" y="29"/>
                    <a:pt x="15" y="28"/>
                    <a:pt x="13" y="27"/>
                  </a:cubicBezTo>
                  <a:cubicBezTo>
                    <a:pt x="13" y="24"/>
                    <a:pt x="13" y="21"/>
                    <a:pt x="13" y="18"/>
                  </a:cubicBezTo>
                  <a:cubicBezTo>
                    <a:pt x="15" y="19"/>
                    <a:pt x="17" y="20"/>
                    <a:pt x="19" y="20"/>
                  </a:cubicBezTo>
                  <a:cubicBezTo>
                    <a:pt x="19" y="22"/>
                    <a:pt x="19" y="24"/>
                    <a:pt x="19" y="26"/>
                  </a:cubicBezTo>
                  <a:cubicBezTo>
                    <a:pt x="19" y="28"/>
                    <a:pt x="19" y="29"/>
                    <a:pt x="19" y="30"/>
                  </a:cubicBezTo>
                  <a:moveTo>
                    <a:pt x="75" y="28"/>
                  </a:moveTo>
                  <a:cubicBezTo>
                    <a:pt x="75" y="28"/>
                    <a:pt x="75" y="28"/>
                    <a:pt x="75" y="28"/>
                  </a:cubicBezTo>
                  <a:cubicBezTo>
                    <a:pt x="75" y="24"/>
                    <a:pt x="75" y="21"/>
                    <a:pt x="74" y="18"/>
                  </a:cubicBezTo>
                  <a:cubicBezTo>
                    <a:pt x="75" y="18"/>
                    <a:pt x="76" y="17"/>
                    <a:pt x="77" y="17"/>
                  </a:cubicBezTo>
                  <a:cubicBezTo>
                    <a:pt x="78" y="20"/>
                    <a:pt x="78" y="23"/>
                    <a:pt x="78" y="27"/>
                  </a:cubicBezTo>
                  <a:cubicBezTo>
                    <a:pt x="77" y="27"/>
                    <a:pt x="76" y="28"/>
                    <a:pt x="75" y="28"/>
                  </a:cubicBezTo>
                  <a:moveTo>
                    <a:pt x="11" y="26"/>
                  </a:moveTo>
                  <a:cubicBezTo>
                    <a:pt x="10" y="26"/>
                    <a:pt x="10" y="25"/>
                    <a:pt x="9" y="25"/>
                  </a:cubicBezTo>
                  <a:cubicBezTo>
                    <a:pt x="9" y="22"/>
                    <a:pt x="9" y="19"/>
                    <a:pt x="9" y="16"/>
                  </a:cubicBezTo>
                  <a:cubicBezTo>
                    <a:pt x="10" y="17"/>
                    <a:pt x="10" y="17"/>
                    <a:pt x="11" y="17"/>
                  </a:cubicBezTo>
                  <a:cubicBezTo>
                    <a:pt x="11" y="20"/>
                    <a:pt x="11" y="23"/>
                    <a:pt x="11" y="26"/>
                  </a:cubicBezTo>
                  <a:moveTo>
                    <a:pt x="7" y="23"/>
                  </a:moveTo>
                  <a:cubicBezTo>
                    <a:pt x="7" y="23"/>
                    <a:pt x="6" y="22"/>
                    <a:pt x="6" y="21"/>
                  </a:cubicBezTo>
                  <a:cubicBezTo>
                    <a:pt x="6" y="21"/>
                    <a:pt x="6" y="21"/>
                    <a:pt x="6" y="21"/>
                  </a:cubicBezTo>
                  <a:cubicBezTo>
                    <a:pt x="6" y="19"/>
                    <a:pt x="6" y="17"/>
                    <a:pt x="6" y="14"/>
                  </a:cubicBezTo>
                  <a:cubicBezTo>
                    <a:pt x="7" y="15"/>
                    <a:pt x="7" y="15"/>
                    <a:pt x="7" y="15"/>
                  </a:cubicBezTo>
                  <a:cubicBezTo>
                    <a:pt x="7" y="18"/>
                    <a:pt x="7" y="20"/>
                    <a:pt x="7" y="23"/>
                  </a:cubicBezTo>
                  <a:moveTo>
                    <a:pt x="79" y="26"/>
                  </a:moveTo>
                  <a:cubicBezTo>
                    <a:pt x="79" y="23"/>
                    <a:pt x="79" y="19"/>
                    <a:pt x="79" y="16"/>
                  </a:cubicBezTo>
                  <a:cubicBezTo>
                    <a:pt x="81" y="15"/>
                    <a:pt x="82" y="14"/>
                    <a:pt x="84" y="14"/>
                  </a:cubicBezTo>
                  <a:cubicBezTo>
                    <a:pt x="84" y="17"/>
                    <a:pt x="84" y="20"/>
                    <a:pt x="84" y="23"/>
                  </a:cubicBezTo>
                  <a:cubicBezTo>
                    <a:pt x="84" y="24"/>
                    <a:pt x="83" y="24"/>
                    <a:pt x="82" y="25"/>
                  </a:cubicBezTo>
                  <a:cubicBezTo>
                    <a:pt x="81" y="25"/>
                    <a:pt x="80" y="25"/>
                    <a:pt x="79" y="26"/>
                  </a:cubicBezTo>
                  <a:moveTo>
                    <a:pt x="4" y="15"/>
                  </a:moveTo>
                  <a:cubicBezTo>
                    <a:pt x="4" y="15"/>
                    <a:pt x="4" y="15"/>
                    <a:pt x="4" y="15"/>
                  </a:cubicBezTo>
                  <a:cubicBezTo>
                    <a:pt x="4" y="14"/>
                    <a:pt x="4" y="13"/>
                    <a:pt x="4" y="13"/>
                  </a:cubicBezTo>
                  <a:cubicBezTo>
                    <a:pt x="4" y="13"/>
                    <a:pt x="4" y="13"/>
                    <a:pt x="4" y="13"/>
                  </a:cubicBezTo>
                  <a:cubicBezTo>
                    <a:pt x="4" y="14"/>
                    <a:pt x="4" y="14"/>
                    <a:pt x="4" y="15"/>
                  </a:cubicBezTo>
                  <a:moveTo>
                    <a:pt x="86" y="22"/>
                  </a:moveTo>
                  <a:cubicBezTo>
                    <a:pt x="86" y="19"/>
                    <a:pt x="86" y="16"/>
                    <a:pt x="86" y="13"/>
                  </a:cubicBezTo>
                  <a:cubicBezTo>
                    <a:pt x="87" y="12"/>
                    <a:pt x="88" y="11"/>
                    <a:pt x="89" y="10"/>
                  </a:cubicBezTo>
                  <a:cubicBezTo>
                    <a:pt x="89" y="13"/>
                    <a:pt x="89" y="15"/>
                    <a:pt x="89" y="17"/>
                  </a:cubicBezTo>
                  <a:cubicBezTo>
                    <a:pt x="89" y="18"/>
                    <a:pt x="89" y="18"/>
                    <a:pt x="89" y="18"/>
                  </a:cubicBezTo>
                  <a:cubicBezTo>
                    <a:pt x="88" y="19"/>
                    <a:pt x="87" y="20"/>
                    <a:pt x="86" y="22"/>
                  </a:cubicBezTo>
                  <a:moveTo>
                    <a:pt x="91" y="0"/>
                  </a:moveTo>
                  <a:cubicBezTo>
                    <a:pt x="90" y="0"/>
                    <a:pt x="89" y="1"/>
                    <a:pt x="89" y="2"/>
                  </a:cubicBezTo>
                  <a:cubicBezTo>
                    <a:pt x="89" y="3"/>
                    <a:pt x="89" y="5"/>
                    <a:pt x="89" y="6"/>
                  </a:cubicBezTo>
                  <a:cubicBezTo>
                    <a:pt x="89" y="6"/>
                    <a:pt x="89" y="6"/>
                    <a:pt x="89" y="6"/>
                  </a:cubicBezTo>
                  <a:cubicBezTo>
                    <a:pt x="76" y="16"/>
                    <a:pt x="60" y="20"/>
                    <a:pt x="44" y="20"/>
                  </a:cubicBezTo>
                  <a:cubicBezTo>
                    <a:pt x="40" y="20"/>
                    <a:pt x="36" y="20"/>
                    <a:pt x="32" y="19"/>
                  </a:cubicBezTo>
                  <a:cubicBezTo>
                    <a:pt x="22" y="18"/>
                    <a:pt x="12" y="16"/>
                    <a:pt x="6" y="10"/>
                  </a:cubicBezTo>
                  <a:cubicBezTo>
                    <a:pt x="5" y="9"/>
                    <a:pt x="4" y="8"/>
                    <a:pt x="4" y="7"/>
                  </a:cubicBezTo>
                  <a:cubicBezTo>
                    <a:pt x="4" y="7"/>
                    <a:pt x="4" y="6"/>
                    <a:pt x="4" y="5"/>
                  </a:cubicBezTo>
                  <a:cubicBezTo>
                    <a:pt x="4" y="4"/>
                    <a:pt x="4" y="4"/>
                    <a:pt x="4" y="4"/>
                  </a:cubicBezTo>
                  <a:cubicBezTo>
                    <a:pt x="4" y="4"/>
                    <a:pt x="4" y="3"/>
                    <a:pt x="3" y="3"/>
                  </a:cubicBezTo>
                  <a:cubicBezTo>
                    <a:pt x="3" y="3"/>
                    <a:pt x="3" y="3"/>
                    <a:pt x="2" y="3"/>
                  </a:cubicBezTo>
                  <a:cubicBezTo>
                    <a:pt x="2" y="3"/>
                    <a:pt x="1" y="3"/>
                    <a:pt x="1" y="4"/>
                  </a:cubicBezTo>
                  <a:cubicBezTo>
                    <a:pt x="0" y="4"/>
                    <a:pt x="0" y="5"/>
                    <a:pt x="0" y="6"/>
                  </a:cubicBezTo>
                  <a:cubicBezTo>
                    <a:pt x="0" y="7"/>
                    <a:pt x="0" y="7"/>
                    <a:pt x="1" y="8"/>
                  </a:cubicBezTo>
                  <a:cubicBezTo>
                    <a:pt x="1" y="9"/>
                    <a:pt x="0" y="10"/>
                    <a:pt x="0" y="10"/>
                  </a:cubicBezTo>
                  <a:cubicBezTo>
                    <a:pt x="0" y="13"/>
                    <a:pt x="1" y="16"/>
                    <a:pt x="1" y="19"/>
                  </a:cubicBezTo>
                  <a:cubicBezTo>
                    <a:pt x="1" y="19"/>
                    <a:pt x="1" y="20"/>
                    <a:pt x="2" y="20"/>
                  </a:cubicBezTo>
                  <a:cubicBezTo>
                    <a:pt x="2" y="22"/>
                    <a:pt x="4" y="24"/>
                    <a:pt x="5" y="26"/>
                  </a:cubicBezTo>
                  <a:cubicBezTo>
                    <a:pt x="11" y="31"/>
                    <a:pt x="23" y="37"/>
                    <a:pt x="41" y="37"/>
                  </a:cubicBezTo>
                  <a:cubicBezTo>
                    <a:pt x="49" y="37"/>
                    <a:pt x="60" y="36"/>
                    <a:pt x="70" y="33"/>
                  </a:cubicBezTo>
                  <a:cubicBezTo>
                    <a:pt x="73" y="32"/>
                    <a:pt x="76" y="31"/>
                    <a:pt x="79" y="30"/>
                  </a:cubicBezTo>
                  <a:cubicBezTo>
                    <a:pt x="79" y="30"/>
                    <a:pt x="79" y="30"/>
                    <a:pt x="79" y="30"/>
                  </a:cubicBezTo>
                  <a:cubicBezTo>
                    <a:pt x="80" y="30"/>
                    <a:pt x="80" y="30"/>
                    <a:pt x="80" y="30"/>
                  </a:cubicBezTo>
                  <a:cubicBezTo>
                    <a:pt x="80" y="30"/>
                    <a:pt x="80" y="30"/>
                    <a:pt x="80" y="30"/>
                  </a:cubicBezTo>
                  <a:cubicBezTo>
                    <a:pt x="81" y="29"/>
                    <a:pt x="83" y="28"/>
                    <a:pt x="84" y="27"/>
                  </a:cubicBezTo>
                  <a:cubicBezTo>
                    <a:pt x="84" y="27"/>
                    <a:pt x="85" y="27"/>
                    <a:pt x="86" y="26"/>
                  </a:cubicBezTo>
                  <a:cubicBezTo>
                    <a:pt x="86" y="26"/>
                    <a:pt x="86" y="26"/>
                    <a:pt x="86" y="26"/>
                  </a:cubicBezTo>
                  <a:cubicBezTo>
                    <a:pt x="86" y="26"/>
                    <a:pt x="86" y="26"/>
                    <a:pt x="86" y="26"/>
                  </a:cubicBezTo>
                  <a:cubicBezTo>
                    <a:pt x="89" y="24"/>
                    <a:pt x="91" y="21"/>
                    <a:pt x="92" y="18"/>
                  </a:cubicBezTo>
                  <a:cubicBezTo>
                    <a:pt x="92" y="18"/>
                    <a:pt x="93" y="17"/>
                    <a:pt x="93" y="17"/>
                  </a:cubicBezTo>
                  <a:cubicBezTo>
                    <a:pt x="93" y="16"/>
                    <a:pt x="92" y="16"/>
                    <a:pt x="92" y="15"/>
                  </a:cubicBezTo>
                  <a:cubicBezTo>
                    <a:pt x="92" y="11"/>
                    <a:pt x="93" y="6"/>
                    <a:pt x="93" y="2"/>
                  </a:cubicBezTo>
                  <a:cubicBezTo>
                    <a:pt x="93" y="1"/>
                    <a:pt x="92" y="0"/>
                    <a:pt x="91" y="0"/>
                  </a:cubicBezTo>
                  <a:cubicBezTo>
                    <a:pt x="91" y="0"/>
                    <a:pt x="91" y="0"/>
                    <a:pt x="9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3" name="Freeform 787"/>
            <p:cNvSpPr>
              <a:spLocks noEditPoints="1"/>
            </p:cNvSpPr>
            <p:nvPr/>
          </p:nvSpPr>
          <p:spPr bwMode="auto">
            <a:xfrm>
              <a:off x="825425" y="4666882"/>
              <a:ext cx="197142" cy="77961"/>
            </a:xfrm>
            <a:custGeom>
              <a:avLst/>
              <a:gdLst>
                <a:gd name="T0" fmla="*/ 47 w 93"/>
                <a:gd name="T1" fmla="*/ 23 h 37"/>
                <a:gd name="T2" fmla="*/ 42 w 93"/>
                <a:gd name="T3" fmla="*/ 33 h 37"/>
                <a:gd name="T4" fmla="*/ 44 w 93"/>
                <a:gd name="T5" fmla="*/ 23 h 37"/>
                <a:gd name="T6" fmla="*/ 35 w 93"/>
                <a:gd name="T7" fmla="*/ 33 h 37"/>
                <a:gd name="T8" fmla="*/ 41 w 93"/>
                <a:gd name="T9" fmla="*/ 30 h 37"/>
                <a:gd name="T10" fmla="*/ 48 w 93"/>
                <a:gd name="T11" fmla="*/ 24 h 37"/>
                <a:gd name="T12" fmla="*/ 52 w 93"/>
                <a:gd name="T13" fmla="*/ 23 h 37"/>
                <a:gd name="T14" fmla="*/ 49 w 93"/>
                <a:gd name="T15" fmla="*/ 33 h 37"/>
                <a:gd name="T16" fmla="*/ 54 w 93"/>
                <a:gd name="T17" fmla="*/ 31 h 37"/>
                <a:gd name="T18" fmla="*/ 55 w 93"/>
                <a:gd name="T19" fmla="*/ 23 h 37"/>
                <a:gd name="T20" fmla="*/ 57 w 93"/>
                <a:gd name="T21" fmla="*/ 32 h 37"/>
                <a:gd name="T22" fmla="*/ 58 w 93"/>
                <a:gd name="T23" fmla="*/ 32 h 37"/>
                <a:gd name="T24" fmla="*/ 28 w 93"/>
                <a:gd name="T25" fmla="*/ 32 h 37"/>
                <a:gd name="T26" fmla="*/ 32 w 93"/>
                <a:gd name="T27" fmla="*/ 23 h 37"/>
                <a:gd name="T28" fmla="*/ 34 w 93"/>
                <a:gd name="T29" fmla="*/ 33 h 37"/>
                <a:gd name="T30" fmla="*/ 63 w 93"/>
                <a:gd name="T31" fmla="*/ 21 h 37"/>
                <a:gd name="T32" fmla="*/ 63 w 93"/>
                <a:gd name="T33" fmla="*/ 31 h 37"/>
                <a:gd name="T34" fmla="*/ 20 w 93"/>
                <a:gd name="T35" fmla="*/ 30 h 37"/>
                <a:gd name="T36" fmla="*/ 26 w 93"/>
                <a:gd name="T37" fmla="*/ 22 h 37"/>
                <a:gd name="T38" fmla="*/ 65 w 93"/>
                <a:gd name="T39" fmla="*/ 31 h 37"/>
                <a:gd name="T40" fmla="*/ 64 w 93"/>
                <a:gd name="T41" fmla="*/ 21 h 37"/>
                <a:gd name="T42" fmla="*/ 67 w 93"/>
                <a:gd name="T43" fmla="*/ 26 h 37"/>
                <a:gd name="T44" fmla="*/ 69 w 93"/>
                <a:gd name="T45" fmla="*/ 30 h 37"/>
                <a:gd name="T46" fmla="*/ 73 w 93"/>
                <a:gd name="T47" fmla="*/ 19 h 37"/>
                <a:gd name="T48" fmla="*/ 69 w 93"/>
                <a:gd name="T49" fmla="*/ 30 h 37"/>
                <a:gd name="T50" fmla="*/ 13 w 93"/>
                <a:gd name="T51" fmla="*/ 18 h 37"/>
                <a:gd name="T52" fmla="*/ 19 w 93"/>
                <a:gd name="T53" fmla="*/ 30 h 37"/>
                <a:gd name="T54" fmla="*/ 74 w 93"/>
                <a:gd name="T55" fmla="*/ 18 h 37"/>
                <a:gd name="T56" fmla="*/ 75 w 93"/>
                <a:gd name="T57" fmla="*/ 28 h 37"/>
                <a:gd name="T58" fmla="*/ 9 w 93"/>
                <a:gd name="T59" fmla="*/ 16 h 37"/>
                <a:gd name="T60" fmla="*/ 7 w 93"/>
                <a:gd name="T61" fmla="*/ 23 h 37"/>
                <a:gd name="T62" fmla="*/ 6 w 93"/>
                <a:gd name="T63" fmla="*/ 14 h 37"/>
                <a:gd name="T64" fmla="*/ 79 w 93"/>
                <a:gd name="T65" fmla="*/ 26 h 37"/>
                <a:gd name="T66" fmla="*/ 84 w 93"/>
                <a:gd name="T67" fmla="*/ 23 h 37"/>
                <a:gd name="T68" fmla="*/ 4 w 93"/>
                <a:gd name="T69" fmla="*/ 15 h 37"/>
                <a:gd name="T70" fmla="*/ 4 w 93"/>
                <a:gd name="T71" fmla="*/ 13 h 37"/>
                <a:gd name="T72" fmla="*/ 86 w 93"/>
                <a:gd name="T73" fmla="*/ 13 h 37"/>
                <a:gd name="T74" fmla="*/ 89 w 93"/>
                <a:gd name="T75" fmla="*/ 18 h 37"/>
                <a:gd name="T76" fmla="*/ 89 w 93"/>
                <a:gd name="T77" fmla="*/ 2 h 37"/>
                <a:gd name="T78" fmla="*/ 44 w 93"/>
                <a:gd name="T79" fmla="*/ 20 h 37"/>
                <a:gd name="T80" fmla="*/ 4 w 93"/>
                <a:gd name="T81" fmla="*/ 7 h 37"/>
                <a:gd name="T82" fmla="*/ 3 w 93"/>
                <a:gd name="T83" fmla="*/ 3 h 37"/>
                <a:gd name="T84" fmla="*/ 0 w 93"/>
                <a:gd name="T85" fmla="*/ 6 h 37"/>
                <a:gd name="T86" fmla="*/ 1 w 93"/>
                <a:gd name="T87" fmla="*/ 19 h 37"/>
                <a:gd name="T88" fmla="*/ 41 w 93"/>
                <a:gd name="T89" fmla="*/ 37 h 37"/>
                <a:gd name="T90" fmla="*/ 79 w 93"/>
                <a:gd name="T91" fmla="*/ 30 h 37"/>
                <a:gd name="T92" fmla="*/ 84 w 93"/>
                <a:gd name="T93" fmla="*/ 27 h 37"/>
                <a:gd name="T94" fmla="*/ 86 w 93"/>
                <a:gd name="T95" fmla="*/ 26 h 37"/>
                <a:gd name="T96" fmla="*/ 92 w 93"/>
                <a:gd name="T97" fmla="*/ 15 h 37"/>
                <a:gd name="T98" fmla="*/ 91 w 93"/>
                <a:gd name="T9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3" h="37">
                  <a:moveTo>
                    <a:pt x="44" y="23"/>
                  </a:moveTo>
                  <a:cubicBezTo>
                    <a:pt x="45" y="23"/>
                    <a:pt x="46" y="23"/>
                    <a:pt x="47" y="23"/>
                  </a:cubicBezTo>
                  <a:cubicBezTo>
                    <a:pt x="47" y="23"/>
                    <a:pt x="47" y="23"/>
                    <a:pt x="47" y="23"/>
                  </a:cubicBezTo>
                  <a:cubicBezTo>
                    <a:pt x="47" y="23"/>
                    <a:pt x="47" y="23"/>
                    <a:pt x="47" y="23"/>
                  </a:cubicBezTo>
                  <a:cubicBezTo>
                    <a:pt x="47" y="27"/>
                    <a:pt x="47" y="30"/>
                    <a:pt x="48" y="33"/>
                  </a:cubicBezTo>
                  <a:cubicBezTo>
                    <a:pt x="46" y="33"/>
                    <a:pt x="44" y="33"/>
                    <a:pt x="42" y="33"/>
                  </a:cubicBezTo>
                  <a:cubicBezTo>
                    <a:pt x="42" y="32"/>
                    <a:pt x="42" y="31"/>
                    <a:pt x="42" y="30"/>
                  </a:cubicBezTo>
                  <a:cubicBezTo>
                    <a:pt x="42" y="28"/>
                    <a:pt x="42" y="26"/>
                    <a:pt x="43" y="23"/>
                  </a:cubicBezTo>
                  <a:cubicBezTo>
                    <a:pt x="44" y="23"/>
                    <a:pt x="44" y="23"/>
                    <a:pt x="44" y="23"/>
                  </a:cubicBezTo>
                  <a:moveTo>
                    <a:pt x="41" y="33"/>
                  </a:moveTo>
                  <a:cubicBezTo>
                    <a:pt x="39" y="33"/>
                    <a:pt x="37" y="33"/>
                    <a:pt x="35" y="33"/>
                  </a:cubicBezTo>
                  <a:cubicBezTo>
                    <a:pt x="35" y="33"/>
                    <a:pt x="35" y="33"/>
                    <a:pt x="35" y="33"/>
                  </a:cubicBezTo>
                  <a:cubicBezTo>
                    <a:pt x="35" y="30"/>
                    <a:pt x="35" y="26"/>
                    <a:pt x="35" y="23"/>
                  </a:cubicBezTo>
                  <a:cubicBezTo>
                    <a:pt x="37" y="23"/>
                    <a:pt x="39" y="23"/>
                    <a:pt x="41" y="23"/>
                  </a:cubicBezTo>
                  <a:cubicBezTo>
                    <a:pt x="41" y="25"/>
                    <a:pt x="41" y="28"/>
                    <a:pt x="41" y="30"/>
                  </a:cubicBezTo>
                  <a:cubicBezTo>
                    <a:pt x="41" y="31"/>
                    <a:pt x="41" y="32"/>
                    <a:pt x="41" y="33"/>
                  </a:cubicBezTo>
                  <a:moveTo>
                    <a:pt x="49" y="33"/>
                  </a:moveTo>
                  <a:cubicBezTo>
                    <a:pt x="49" y="30"/>
                    <a:pt x="49" y="27"/>
                    <a:pt x="48" y="24"/>
                  </a:cubicBezTo>
                  <a:cubicBezTo>
                    <a:pt x="49" y="23"/>
                    <a:pt x="49" y="23"/>
                    <a:pt x="49" y="23"/>
                  </a:cubicBezTo>
                  <a:cubicBezTo>
                    <a:pt x="49" y="23"/>
                    <a:pt x="49" y="23"/>
                    <a:pt x="49" y="23"/>
                  </a:cubicBezTo>
                  <a:cubicBezTo>
                    <a:pt x="50" y="23"/>
                    <a:pt x="51" y="23"/>
                    <a:pt x="52" y="23"/>
                  </a:cubicBezTo>
                  <a:cubicBezTo>
                    <a:pt x="52" y="25"/>
                    <a:pt x="52" y="27"/>
                    <a:pt x="52" y="29"/>
                  </a:cubicBezTo>
                  <a:cubicBezTo>
                    <a:pt x="52" y="30"/>
                    <a:pt x="52" y="32"/>
                    <a:pt x="52" y="33"/>
                  </a:cubicBezTo>
                  <a:cubicBezTo>
                    <a:pt x="51" y="33"/>
                    <a:pt x="50" y="33"/>
                    <a:pt x="49" y="33"/>
                  </a:cubicBezTo>
                  <a:moveTo>
                    <a:pt x="54" y="33"/>
                  </a:moveTo>
                  <a:cubicBezTo>
                    <a:pt x="54" y="32"/>
                    <a:pt x="54" y="32"/>
                    <a:pt x="54" y="31"/>
                  </a:cubicBezTo>
                  <a:cubicBezTo>
                    <a:pt x="54" y="31"/>
                    <a:pt x="54" y="31"/>
                    <a:pt x="54" y="31"/>
                  </a:cubicBezTo>
                  <a:cubicBezTo>
                    <a:pt x="54" y="30"/>
                    <a:pt x="54" y="30"/>
                    <a:pt x="54" y="29"/>
                  </a:cubicBezTo>
                  <a:cubicBezTo>
                    <a:pt x="54" y="27"/>
                    <a:pt x="54" y="25"/>
                    <a:pt x="54" y="23"/>
                  </a:cubicBezTo>
                  <a:cubicBezTo>
                    <a:pt x="54" y="23"/>
                    <a:pt x="55" y="23"/>
                    <a:pt x="55" y="23"/>
                  </a:cubicBezTo>
                  <a:cubicBezTo>
                    <a:pt x="55" y="26"/>
                    <a:pt x="55" y="29"/>
                    <a:pt x="55" y="32"/>
                  </a:cubicBezTo>
                  <a:cubicBezTo>
                    <a:pt x="54" y="33"/>
                    <a:pt x="54" y="33"/>
                    <a:pt x="54" y="33"/>
                  </a:cubicBezTo>
                  <a:moveTo>
                    <a:pt x="57" y="32"/>
                  </a:moveTo>
                  <a:cubicBezTo>
                    <a:pt x="57" y="29"/>
                    <a:pt x="57" y="26"/>
                    <a:pt x="57" y="22"/>
                  </a:cubicBezTo>
                  <a:cubicBezTo>
                    <a:pt x="58" y="22"/>
                    <a:pt x="58" y="22"/>
                    <a:pt x="58" y="22"/>
                  </a:cubicBezTo>
                  <a:cubicBezTo>
                    <a:pt x="58" y="25"/>
                    <a:pt x="58" y="29"/>
                    <a:pt x="58" y="32"/>
                  </a:cubicBezTo>
                  <a:cubicBezTo>
                    <a:pt x="58" y="32"/>
                    <a:pt x="57" y="32"/>
                    <a:pt x="57" y="32"/>
                  </a:cubicBezTo>
                  <a:moveTo>
                    <a:pt x="34" y="33"/>
                  </a:moveTo>
                  <a:cubicBezTo>
                    <a:pt x="32" y="33"/>
                    <a:pt x="30" y="33"/>
                    <a:pt x="28" y="32"/>
                  </a:cubicBezTo>
                  <a:cubicBezTo>
                    <a:pt x="28" y="31"/>
                    <a:pt x="28" y="30"/>
                    <a:pt x="28" y="29"/>
                  </a:cubicBezTo>
                  <a:cubicBezTo>
                    <a:pt x="28" y="27"/>
                    <a:pt x="28" y="24"/>
                    <a:pt x="28" y="22"/>
                  </a:cubicBezTo>
                  <a:cubicBezTo>
                    <a:pt x="29" y="22"/>
                    <a:pt x="31" y="23"/>
                    <a:pt x="32" y="23"/>
                  </a:cubicBezTo>
                  <a:cubicBezTo>
                    <a:pt x="32" y="23"/>
                    <a:pt x="33" y="23"/>
                    <a:pt x="33" y="23"/>
                  </a:cubicBezTo>
                  <a:cubicBezTo>
                    <a:pt x="34" y="26"/>
                    <a:pt x="34" y="30"/>
                    <a:pt x="34" y="33"/>
                  </a:cubicBezTo>
                  <a:cubicBezTo>
                    <a:pt x="34" y="33"/>
                    <a:pt x="34" y="33"/>
                    <a:pt x="34" y="33"/>
                  </a:cubicBezTo>
                  <a:moveTo>
                    <a:pt x="60" y="32"/>
                  </a:moveTo>
                  <a:cubicBezTo>
                    <a:pt x="60" y="28"/>
                    <a:pt x="60" y="25"/>
                    <a:pt x="59" y="22"/>
                  </a:cubicBezTo>
                  <a:cubicBezTo>
                    <a:pt x="61" y="22"/>
                    <a:pt x="62" y="22"/>
                    <a:pt x="63" y="21"/>
                  </a:cubicBezTo>
                  <a:cubicBezTo>
                    <a:pt x="63" y="24"/>
                    <a:pt x="63" y="27"/>
                    <a:pt x="63" y="30"/>
                  </a:cubicBezTo>
                  <a:cubicBezTo>
                    <a:pt x="63" y="31"/>
                    <a:pt x="63" y="31"/>
                    <a:pt x="63" y="31"/>
                  </a:cubicBezTo>
                  <a:cubicBezTo>
                    <a:pt x="63" y="31"/>
                    <a:pt x="63" y="31"/>
                    <a:pt x="63" y="31"/>
                  </a:cubicBezTo>
                  <a:cubicBezTo>
                    <a:pt x="62" y="31"/>
                    <a:pt x="61" y="32"/>
                    <a:pt x="60" y="32"/>
                  </a:cubicBezTo>
                  <a:moveTo>
                    <a:pt x="26" y="32"/>
                  </a:moveTo>
                  <a:cubicBezTo>
                    <a:pt x="24" y="32"/>
                    <a:pt x="22" y="31"/>
                    <a:pt x="20" y="30"/>
                  </a:cubicBezTo>
                  <a:cubicBezTo>
                    <a:pt x="20" y="29"/>
                    <a:pt x="20" y="28"/>
                    <a:pt x="20" y="26"/>
                  </a:cubicBezTo>
                  <a:cubicBezTo>
                    <a:pt x="20" y="25"/>
                    <a:pt x="20" y="23"/>
                    <a:pt x="21" y="21"/>
                  </a:cubicBezTo>
                  <a:cubicBezTo>
                    <a:pt x="23" y="21"/>
                    <a:pt x="24" y="22"/>
                    <a:pt x="26" y="22"/>
                  </a:cubicBezTo>
                  <a:cubicBezTo>
                    <a:pt x="26" y="24"/>
                    <a:pt x="26" y="27"/>
                    <a:pt x="26" y="29"/>
                  </a:cubicBezTo>
                  <a:cubicBezTo>
                    <a:pt x="26" y="30"/>
                    <a:pt x="26" y="31"/>
                    <a:pt x="26" y="32"/>
                  </a:cubicBezTo>
                  <a:moveTo>
                    <a:pt x="65" y="31"/>
                  </a:moveTo>
                  <a:cubicBezTo>
                    <a:pt x="65" y="30"/>
                    <a:pt x="65" y="30"/>
                    <a:pt x="65" y="30"/>
                  </a:cubicBezTo>
                  <a:cubicBezTo>
                    <a:pt x="64" y="30"/>
                    <a:pt x="64" y="30"/>
                    <a:pt x="64" y="30"/>
                  </a:cubicBezTo>
                  <a:cubicBezTo>
                    <a:pt x="64" y="27"/>
                    <a:pt x="64" y="24"/>
                    <a:pt x="64" y="21"/>
                  </a:cubicBezTo>
                  <a:cubicBezTo>
                    <a:pt x="64" y="21"/>
                    <a:pt x="64" y="21"/>
                    <a:pt x="64" y="21"/>
                  </a:cubicBezTo>
                  <a:cubicBezTo>
                    <a:pt x="65" y="21"/>
                    <a:pt x="66" y="21"/>
                    <a:pt x="67" y="20"/>
                  </a:cubicBezTo>
                  <a:cubicBezTo>
                    <a:pt x="67" y="22"/>
                    <a:pt x="67" y="24"/>
                    <a:pt x="67" y="26"/>
                  </a:cubicBezTo>
                  <a:cubicBezTo>
                    <a:pt x="67" y="27"/>
                    <a:pt x="67" y="29"/>
                    <a:pt x="67" y="30"/>
                  </a:cubicBezTo>
                  <a:cubicBezTo>
                    <a:pt x="66" y="30"/>
                    <a:pt x="66" y="31"/>
                    <a:pt x="65" y="31"/>
                  </a:cubicBezTo>
                  <a:moveTo>
                    <a:pt x="69" y="30"/>
                  </a:moveTo>
                  <a:cubicBezTo>
                    <a:pt x="69" y="28"/>
                    <a:pt x="69" y="27"/>
                    <a:pt x="69" y="26"/>
                  </a:cubicBezTo>
                  <a:cubicBezTo>
                    <a:pt x="69" y="24"/>
                    <a:pt x="69" y="22"/>
                    <a:pt x="69" y="20"/>
                  </a:cubicBezTo>
                  <a:cubicBezTo>
                    <a:pt x="70" y="20"/>
                    <a:pt x="71" y="19"/>
                    <a:pt x="73" y="19"/>
                  </a:cubicBezTo>
                  <a:cubicBezTo>
                    <a:pt x="73" y="22"/>
                    <a:pt x="73" y="25"/>
                    <a:pt x="73" y="28"/>
                  </a:cubicBezTo>
                  <a:cubicBezTo>
                    <a:pt x="73" y="28"/>
                    <a:pt x="73" y="28"/>
                    <a:pt x="73" y="28"/>
                  </a:cubicBezTo>
                  <a:cubicBezTo>
                    <a:pt x="72" y="29"/>
                    <a:pt x="70" y="29"/>
                    <a:pt x="69" y="30"/>
                  </a:cubicBezTo>
                  <a:moveTo>
                    <a:pt x="19" y="30"/>
                  </a:moveTo>
                  <a:cubicBezTo>
                    <a:pt x="17" y="29"/>
                    <a:pt x="15" y="28"/>
                    <a:pt x="13" y="27"/>
                  </a:cubicBezTo>
                  <a:cubicBezTo>
                    <a:pt x="13" y="24"/>
                    <a:pt x="13" y="21"/>
                    <a:pt x="13" y="18"/>
                  </a:cubicBezTo>
                  <a:cubicBezTo>
                    <a:pt x="15" y="19"/>
                    <a:pt x="17" y="20"/>
                    <a:pt x="19" y="20"/>
                  </a:cubicBezTo>
                  <a:cubicBezTo>
                    <a:pt x="19" y="22"/>
                    <a:pt x="19" y="24"/>
                    <a:pt x="19" y="26"/>
                  </a:cubicBezTo>
                  <a:cubicBezTo>
                    <a:pt x="19" y="28"/>
                    <a:pt x="19" y="29"/>
                    <a:pt x="19" y="30"/>
                  </a:cubicBezTo>
                  <a:moveTo>
                    <a:pt x="75" y="28"/>
                  </a:moveTo>
                  <a:cubicBezTo>
                    <a:pt x="75" y="28"/>
                    <a:pt x="75" y="28"/>
                    <a:pt x="75" y="28"/>
                  </a:cubicBezTo>
                  <a:cubicBezTo>
                    <a:pt x="75" y="24"/>
                    <a:pt x="75" y="21"/>
                    <a:pt x="74" y="18"/>
                  </a:cubicBezTo>
                  <a:cubicBezTo>
                    <a:pt x="75" y="18"/>
                    <a:pt x="76" y="17"/>
                    <a:pt x="77" y="17"/>
                  </a:cubicBezTo>
                  <a:cubicBezTo>
                    <a:pt x="78" y="20"/>
                    <a:pt x="78" y="23"/>
                    <a:pt x="78" y="27"/>
                  </a:cubicBezTo>
                  <a:cubicBezTo>
                    <a:pt x="77" y="27"/>
                    <a:pt x="76" y="27"/>
                    <a:pt x="75" y="28"/>
                  </a:cubicBezTo>
                  <a:moveTo>
                    <a:pt x="11" y="26"/>
                  </a:moveTo>
                  <a:cubicBezTo>
                    <a:pt x="10" y="26"/>
                    <a:pt x="10" y="25"/>
                    <a:pt x="9" y="25"/>
                  </a:cubicBezTo>
                  <a:cubicBezTo>
                    <a:pt x="9" y="22"/>
                    <a:pt x="9" y="19"/>
                    <a:pt x="9" y="16"/>
                  </a:cubicBezTo>
                  <a:cubicBezTo>
                    <a:pt x="10" y="17"/>
                    <a:pt x="10" y="17"/>
                    <a:pt x="11" y="17"/>
                  </a:cubicBezTo>
                  <a:cubicBezTo>
                    <a:pt x="11" y="20"/>
                    <a:pt x="11" y="23"/>
                    <a:pt x="11" y="26"/>
                  </a:cubicBezTo>
                  <a:moveTo>
                    <a:pt x="7" y="23"/>
                  </a:moveTo>
                  <a:cubicBezTo>
                    <a:pt x="7" y="22"/>
                    <a:pt x="6" y="22"/>
                    <a:pt x="6" y="21"/>
                  </a:cubicBezTo>
                  <a:cubicBezTo>
                    <a:pt x="6" y="21"/>
                    <a:pt x="6" y="21"/>
                    <a:pt x="6" y="21"/>
                  </a:cubicBezTo>
                  <a:cubicBezTo>
                    <a:pt x="6" y="19"/>
                    <a:pt x="6" y="17"/>
                    <a:pt x="6" y="14"/>
                  </a:cubicBezTo>
                  <a:cubicBezTo>
                    <a:pt x="7" y="15"/>
                    <a:pt x="7" y="15"/>
                    <a:pt x="7" y="15"/>
                  </a:cubicBezTo>
                  <a:cubicBezTo>
                    <a:pt x="7" y="18"/>
                    <a:pt x="7" y="20"/>
                    <a:pt x="7" y="23"/>
                  </a:cubicBezTo>
                  <a:moveTo>
                    <a:pt x="79" y="26"/>
                  </a:moveTo>
                  <a:cubicBezTo>
                    <a:pt x="79" y="23"/>
                    <a:pt x="79" y="19"/>
                    <a:pt x="79" y="16"/>
                  </a:cubicBezTo>
                  <a:cubicBezTo>
                    <a:pt x="81" y="15"/>
                    <a:pt x="82" y="14"/>
                    <a:pt x="84" y="13"/>
                  </a:cubicBezTo>
                  <a:cubicBezTo>
                    <a:pt x="84" y="17"/>
                    <a:pt x="84" y="20"/>
                    <a:pt x="84" y="23"/>
                  </a:cubicBezTo>
                  <a:cubicBezTo>
                    <a:pt x="84" y="23"/>
                    <a:pt x="83" y="24"/>
                    <a:pt x="82" y="25"/>
                  </a:cubicBezTo>
                  <a:cubicBezTo>
                    <a:pt x="81" y="25"/>
                    <a:pt x="80" y="25"/>
                    <a:pt x="79" y="26"/>
                  </a:cubicBezTo>
                  <a:moveTo>
                    <a:pt x="4" y="15"/>
                  </a:moveTo>
                  <a:cubicBezTo>
                    <a:pt x="4" y="15"/>
                    <a:pt x="4" y="15"/>
                    <a:pt x="4" y="15"/>
                  </a:cubicBezTo>
                  <a:cubicBezTo>
                    <a:pt x="4" y="14"/>
                    <a:pt x="4" y="13"/>
                    <a:pt x="4" y="13"/>
                  </a:cubicBezTo>
                  <a:cubicBezTo>
                    <a:pt x="4" y="13"/>
                    <a:pt x="4" y="13"/>
                    <a:pt x="4" y="13"/>
                  </a:cubicBezTo>
                  <a:cubicBezTo>
                    <a:pt x="4" y="14"/>
                    <a:pt x="4" y="14"/>
                    <a:pt x="4" y="15"/>
                  </a:cubicBezTo>
                  <a:moveTo>
                    <a:pt x="86" y="21"/>
                  </a:moveTo>
                  <a:cubicBezTo>
                    <a:pt x="86" y="19"/>
                    <a:pt x="86" y="16"/>
                    <a:pt x="86" y="13"/>
                  </a:cubicBezTo>
                  <a:cubicBezTo>
                    <a:pt x="87" y="12"/>
                    <a:pt x="88" y="11"/>
                    <a:pt x="89" y="10"/>
                  </a:cubicBezTo>
                  <a:cubicBezTo>
                    <a:pt x="89" y="13"/>
                    <a:pt x="89" y="15"/>
                    <a:pt x="89" y="17"/>
                  </a:cubicBezTo>
                  <a:cubicBezTo>
                    <a:pt x="89" y="18"/>
                    <a:pt x="89" y="18"/>
                    <a:pt x="89" y="18"/>
                  </a:cubicBezTo>
                  <a:cubicBezTo>
                    <a:pt x="88" y="19"/>
                    <a:pt x="87" y="20"/>
                    <a:pt x="86" y="21"/>
                  </a:cubicBezTo>
                  <a:moveTo>
                    <a:pt x="91" y="0"/>
                  </a:moveTo>
                  <a:cubicBezTo>
                    <a:pt x="90" y="0"/>
                    <a:pt x="89" y="1"/>
                    <a:pt x="89" y="2"/>
                  </a:cubicBezTo>
                  <a:cubicBezTo>
                    <a:pt x="89" y="3"/>
                    <a:pt x="89" y="5"/>
                    <a:pt x="89" y="6"/>
                  </a:cubicBezTo>
                  <a:cubicBezTo>
                    <a:pt x="89" y="6"/>
                    <a:pt x="89" y="6"/>
                    <a:pt x="89" y="6"/>
                  </a:cubicBezTo>
                  <a:cubicBezTo>
                    <a:pt x="76" y="16"/>
                    <a:pt x="60" y="20"/>
                    <a:pt x="44" y="20"/>
                  </a:cubicBezTo>
                  <a:cubicBezTo>
                    <a:pt x="40" y="20"/>
                    <a:pt x="36" y="20"/>
                    <a:pt x="32" y="19"/>
                  </a:cubicBezTo>
                  <a:cubicBezTo>
                    <a:pt x="22" y="18"/>
                    <a:pt x="12" y="16"/>
                    <a:pt x="6" y="10"/>
                  </a:cubicBezTo>
                  <a:cubicBezTo>
                    <a:pt x="5" y="9"/>
                    <a:pt x="4" y="8"/>
                    <a:pt x="4" y="7"/>
                  </a:cubicBezTo>
                  <a:cubicBezTo>
                    <a:pt x="4" y="7"/>
                    <a:pt x="4" y="6"/>
                    <a:pt x="4" y="5"/>
                  </a:cubicBezTo>
                  <a:cubicBezTo>
                    <a:pt x="4" y="4"/>
                    <a:pt x="4" y="4"/>
                    <a:pt x="4" y="4"/>
                  </a:cubicBezTo>
                  <a:cubicBezTo>
                    <a:pt x="4" y="4"/>
                    <a:pt x="4" y="3"/>
                    <a:pt x="3" y="3"/>
                  </a:cubicBezTo>
                  <a:cubicBezTo>
                    <a:pt x="3" y="3"/>
                    <a:pt x="3" y="3"/>
                    <a:pt x="2" y="3"/>
                  </a:cubicBezTo>
                  <a:cubicBezTo>
                    <a:pt x="2" y="3"/>
                    <a:pt x="1" y="3"/>
                    <a:pt x="1" y="4"/>
                  </a:cubicBezTo>
                  <a:cubicBezTo>
                    <a:pt x="0" y="4"/>
                    <a:pt x="0" y="5"/>
                    <a:pt x="0" y="6"/>
                  </a:cubicBezTo>
                  <a:cubicBezTo>
                    <a:pt x="0" y="7"/>
                    <a:pt x="0" y="7"/>
                    <a:pt x="1" y="8"/>
                  </a:cubicBezTo>
                  <a:cubicBezTo>
                    <a:pt x="1" y="9"/>
                    <a:pt x="0" y="10"/>
                    <a:pt x="0" y="10"/>
                  </a:cubicBezTo>
                  <a:cubicBezTo>
                    <a:pt x="0" y="13"/>
                    <a:pt x="1" y="16"/>
                    <a:pt x="1" y="19"/>
                  </a:cubicBezTo>
                  <a:cubicBezTo>
                    <a:pt x="1" y="19"/>
                    <a:pt x="1" y="20"/>
                    <a:pt x="2" y="20"/>
                  </a:cubicBezTo>
                  <a:cubicBezTo>
                    <a:pt x="2" y="22"/>
                    <a:pt x="4" y="24"/>
                    <a:pt x="5" y="26"/>
                  </a:cubicBezTo>
                  <a:cubicBezTo>
                    <a:pt x="11" y="31"/>
                    <a:pt x="23" y="37"/>
                    <a:pt x="41" y="37"/>
                  </a:cubicBezTo>
                  <a:cubicBezTo>
                    <a:pt x="49" y="37"/>
                    <a:pt x="60" y="36"/>
                    <a:pt x="70" y="33"/>
                  </a:cubicBezTo>
                  <a:cubicBezTo>
                    <a:pt x="73" y="32"/>
                    <a:pt x="76" y="31"/>
                    <a:pt x="79" y="30"/>
                  </a:cubicBezTo>
                  <a:cubicBezTo>
                    <a:pt x="79" y="30"/>
                    <a:pt x="79" y="30"/>
                    <a:pt x="79" y="30"/>
                  </a:cubicBezTo>
                  <a:cubicBezTo>
                    <a:pt x="80" y="30"/>
                    <a:pt x="80" y="30"/>
                    <a:pt x="80" y="30"/>
                  </a:cubicBezTo>
                  <a:cubicBezTo>
                    <a:pt x="80" y="29"/>
                    <a:pt x="80" y="29"/>
                    <a:pt x="80" y="29"/>
                  </a:cubicBezTo>
                  <a:cubicBezTo>
                    <a:pt x="81" y="29"/>
                    <a:pt x="83" y="28"/>
                    <a:pt x="84" y="27"/>
                  </a:cubicBezTo>
                  <a:cubicBezTo>
                    <a:pt x="84" y="27"/>
                    <a:pt x="85" y="27"/>
                    <a:pt x="86" y="26"/>
                  </a:cubicBezTo>
                  <a:cubicBezTo>
                    <a:pt x="86" y="26"/>
                    <a:pt x="86" y="26"/>
                    <a:pt x="86" y="26"/>
                  </a:cubicBezTo>
                  <a:cubicBezTo>
                    <a:pt x="86" y="26"/>
                    <a:pt x="86" y="26"/>
                    <a:pt x="86" y="26"/>
                  </a:cubicBezTo>
                  <a:cubicBezTo>
                    <a:pt x="89" y="24"/>
                    <a:pt x="91" y="21"/>
                    <a:pt x="92" y="18"/>
                  </a:cubicBezTo>
                  <a:cubicBezTo>
                    <a:pt x="92" y="18"/>
                    <a:pt x="93" y="17"/>
                    <a:pt x="93" y="17"/>
                  </a:cubicBezTo>
                  <a:cubicBezTo>
                    <a:pt x="93" y="16"/>
                    <a:pt x="92" y="16"/>
                    <a:pt x="92" y="15"/>
                  </a:cubicBezTo>
                  <a:cubicBezTo>
                    <a:pt x="92" y="11"/>
                    <a:pt x="93" y="6"/>
                    <a:pt x="93" y="2"/>
                  </a:cubicBezTo>
                  <a:cubicBezTo>
                    <a:pt x="93" y="1"/>
                    <a:pt x="92" y="0"/>
                    <a:pt x="91" y="0"/>
                  </a:cubicBezTo>
                  <a:cubicBezTo>
                    <a:pt x="91" y="0"/>
                    <a:pt x="91" y="0"/>
                    <a:pt x="9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9" name="Freeform 788"/>
            <p:cNvSpPr>
              <a:spLocks noEditPoints="1"/>
            </p:cNvSpPr>
            <p:nvPr/>
          </p:nvSpPr>
          <p:spPr bwMode="auto">
            <a:xfrm>
              <a:off x="825425" y="4713479"/>
              <a:ext cx="197142" cy="77961"/>
            </a:xfrm>
            <a:custGeom>
              <a:avLst/>
              <a:gdLst>
                <a:gd name="T0" fmla="*/ 47 w 93"/>
                <a:gd name="T1" fmla="*/ 23 h 37"/>
                <a:gd name="T2" fmla="*/ 42 w 93"/>
                <a:gd name="T3" fmla="*/ 33 h 37"/>
                <a:gd name="T4" fmla="*/ 44 w 93"/>
                <a:gd name="T5" fmla="*/ 23 h 37"/>
                <a:gd name="T6" fmla="*/ 35 w 93"/>
                <a:gd name="T7" fmla="*/ 33 h 37"/>
                <a:gd name="T8" fmla="*/ 41 w 93"/>
                <a:gd name="T9" fmla="*/ 30 h 37"/>
                <a:gd name="T10" fmla="*/ 48 w 93"/>
                <a:gd name="T11" fmla="*/ 24 h 37"/>
                <a:gd name="T12" fmla="*/ 52 w 93"/>
                <a:gd name="T13" fmla="*/ 23 h 37"/>
                <a:gd name="T14" fmla="*/ 49 w 93"/>
                <a:gd name="T15" fmla="*/ 33 h 37"/>
                <a:gd name="T16" fmla="*/ 54 w 93"/>
                <a:gd name="T17" fmla="*/ 31 h 37"/>
                <a:gd name="T18" fmla="*/ 55 w 93"/>
                <a:gd name="T19" fmla="*/ 23 h 37"/>
                <a:gd name="T20" fmla="*/ 57 w 93"/>
                <a:gd name="T21" fmla="*/ 32 h 37"/>
                <a:gd name="T22" fmla="*/ 58 w 93"/>
                <a:gd name="T23" fmla="*/ 32 h 37"/>
                <a:gd name="T24" fmla="*/ 28 w 93"/>
                <a:gd name="T25" fmla="*/ 32 h 37"/>
                <a:gd name="T26" fmla="*/ 32 w 93"/>
                <a:gd name="T27" fmla="*/ 23 h 37"/>
                <a:gd name="T28" fmla="*/ 34 w 93"/>
                <a:gd name="T29" fmla="*/ 33 h 37"/>
                <a:gd name="T30" fmla="*/ 63 w 93"/>
                <a:gd name="T31" fmla="*/ 21 h 37"/>
                <a:gd name="T32" fmla="*/ 63 w 93"/>
                <a:gd name="T33" fmla="*/ 31 h 37"/>
                <a:gd name="T34" fmla="*/ 20 w 93"/>
                <a:gd name="T35" fmla="*/ 30 h 37"/>
                <a:gd name="T36" fmla="*/ 26 w 93"/>
                <a:gd name="T37" fmla="*/ 22 h 37"/>
                <a:gd name="T38" fmla="*/ 65 w 93"/>
                <a:gd name="T39" fmla="*/ 31 h 37"/>
                <a:gd name="T40" fmla="*/ 64 w 93"/>
                <a:gd name="T41" fmla="*/ 21 h 37"/>
                <a:gd name="T42" fmla="*/ 67 w 93"/>
                <a:gd name="T43" fmla="*/ 26 h 37"/>
                <a:gd name="T44" fmla="*/ 69 w 93"/>
                <a:gd name="T45" fmla="*/ 30 h 37"/>
                <a:gd name="T46" fmla="*/ 73 w 93"/>
                <a:gd name="T47" fmla="*/ 19 h 37"/>
                <a:gd name="T48" fmla="*/ 69 w 93"/>
                <a:gd name="T49" fmla="*/ 30 h 37"/>
                <a:gd name="T50" fmla="*/ 13 w 93"/>
                <a:gd name="T51" fmla="*/ 18 h 37"/>
                <a:gd name="T52" fmla="*/ 19 w 93"/>
                <a:gd name="T53" fmla="*/ 30 h 37"/>
                <a:gd name="T54" fmla="*/ 74 w 93"/>
                <a:gd name="T55" fmla="*/ 18 h 37"/>
                <a:gd name="T56" fmla="*/ 75 w 93"/>
                <a:gd name="T57" fmla="*/ 28 h 37"/>
                <a:gd name="T58" fmla="*/ 9 w 93"/>
                <a:gd name="T59" fmla="*/ 16 h 37"/>
                <a:gd name="T60" fmla="*/ 7 w 93"/>
                <a:gd name="T61" fmla="*/ 23 h 37"/>
                <a:gd name="T62" fmla="*/ 6 w 93"/>
                <a:gd name="T63" fmla="*/ 14 h 37"/>
                <a:gd name="T64" fmla="*/ 79 w 93"/>
                <a:gd name="T65" fmla="*/ 26 h 37"/>
                <a:gd name="T66" fmla="*/ 84 w 93"/>
                <a:gd name="T67" fmla="*/ 23 h 37"/>
                <a:gd name="T68" fmla="*/ 4 w 93"/>
                <a:gd name="T69" fmla="*/ 15 h 37"/>
                <a:gd name="T70" fmla="*/ 4 w 93"/>
                <a:gd name="T71" fmla="*/ 13 h 37"/>
                <a:gd name="T72" fmla="*/ 86 w 93"/>
                <a:gd name="T73" fmla="*/ 13 h 37"/>
                <a:gd name="T74" fmla="*/ 89 w 93"/>
                <a:gd name="T75" fmla="*/ 18 h 37"/>
                <a:gd name="T76" fmla="*/ 89 w 93"/>
                <a:gd name="T77" fmla="*/ 2 h 37"/>
                <a:gd name="T78" fmla="*/ 89 w 93"/>
                <a:gd name="T79" fmla="*/ 6 h 37"/>
                <a:gd name="T80" fmla="*/ 32 w 93"/>
                <a:gd name="T81" fmla="*/ 19 h 37"/>
                <a:gd name="T82" fmla="*/ 4 w 93"/>
                <a:gd name="T83" fmla="*/ 5 h 37"/>
                <a:gd name="T84" fmla="*/ 2 w 93"/>
                <a:gd name="T85" fmla="*/ 3 h 37"/>
                <a:gd name="T86" fmla="*/ 1 w 93"/>
                <a:gd name="T87" fmla="*/ 8 h 37"/>
                <a:gd name="T88" fmla="*/ 2 w 93"/>
                <a:gd name="T89" fmla="*/ 20 h 37"/>
                <a:gd name="T90" fmla="*/ 70 w 93"/>
                <a:gd name="T91" fmla="*/ 33 h 37"/>
                <a:gd name="T92" fmla="*/ 80 w 93"/>
                <a:gd name="T93" fmla="*/ 29 h 37"/>
                <a:gd name="T94" fmla="*/ 86 w 93"/>
                <a:gd name="T95" fmla="*/ 26 h 37"/>
                <a:gd name="T96" fmla="*/ 92 w 93"/>
                <a:gd name="T97" fmla="*/ 18 h 37"/>
                <a:gd name="T98" fmla="*/ 93 w 93"/>
                <a:gd name="T99"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3" h="37">
                  <a:moveTo>
                    <a:pt x="44" y="23"/>
                  </a:moveTo>
                  <a:cubicBezTo>
                    <a:pt x="45" y="23"/>
                    <a:pt x="46" y="23"/>
                    <a:pt x="47" y="23"/>
                  </a:cubicBezTo>
                  <a:cubicBezTo>
                    <a:pt x="47" y="23"/>
                    <a:pt x="47" y="23"/>
                    <a:pt x="47" y="23"/>
                  </a:cubicBezTo>
                  <a:cubicBezTo>
                    <a:pt x="47" y="23"/>
                    <a:pt x="47" y="23"/>
                    <a:pt x="47" y="23"/>
                  </a:cubicBezTo>
                  <a:cubicBezTo>
                    <a:pt x="47" y="27"/>
                    <a:pt x="47" y="30"/>
                    <a:pt x="48" y="33"/>
                  </a:cubicBezTo>
                  <a:cubicBezTo>
                    <a:pt x="46" y="33"/>
                    <a:pt x="44" y="33"/>
                    <a:pt x="42" y="33"/>
                  </a:cubicBezTo>
                  <a:cubicBezTo>
                    <a:pt x="42" y="32"/>
                    <a:pt x="42" y="31"/>
                    <a:pt x="42" y="30"/>
                  </a:cubicBezTo>
                  <a:cubicBezTo>
                    <a:pt x="42" y="28"/>
                    <a:pt x="42" y="25"/>
                    <a:pt x="43" y="23"/>
                  </a:cubicBezTo>
                  <a:cubicBezTo>
                    <a:pt x="44" y="23"/>
                    <a:pt x="44" y="23"/>
                    <a:pt x="44" y="23"/>
                  </a:cubicBezTo>
                  <a:moveTo>
                    <a:pt x="41" y="33"/>
                  </a:moveTo>
                  <a:cubicBezTo>
                    <a:pt x="39" y="33"/>
                    <a:pt x="37" y="33"/>
                    <a:pt x="35" y="33"/>
                  </a:cubicBezTo>
                  <a:cubicBezTo>
                    <a:pt x="35" y="33"/>
                    <a:pt x="35" y="33"/>
                    <a:pt x="35" y="33"/>
                  </a:cubicBezTo>
                  <a:cubicBezTo>
                    <a:pt x="35" y="30"/>
                    <a:pt x="35" y="26"/>
                    <a:pt x="35" y="23"/>
                  </a:cubicBezTo>
                  <a:cubicBezTo>
                    <a:pt x="37" y="23"/>
                    <a:pt x="39" y="23"/>
                    <a:pt x="41" y="23"/>
                  </a:cubicBezTo>
                  <a:cubicBezTo>
                    <a:pt x="41" y="25"/>
                    <a:pt x="41" y="28"/>
                    <a:pt x="41" y="30"/>
                  </a:cubicBezTo>
                  <a:cubicBezTo>
                    <a:pt x="41" y="31"/>
                    <a:pt x="41" y="32"/>
                    <a:pt x="41" y="33"/>
                  </a:cubicBezTo>
                  <a:moveTo>
                    <a:pt x="49" y="33"/>
                  </a:moveTo>
                  <a:cubicBezTo>
                    <a:pt x="49" y="30"/>
                    <a:pt x="49" y="27"/>
                    <a:pt x="48" y="24"/>
                  </a:cubicBezTo>
                  <a:cubicBezTo>
                    <a:pt x="49" y="23"/>
                    <a:pt x="49" y="23"/>
                    <a:pt x="49" y="23"/>
                  </a:cubicBezTo>
                  <a:cubicBezTo>
                    <a:pt x="49" y="23"/>
                    <a:pt x="49" y="23"/>
                    <a:pt x="49" y="23"/>
                  </a:cubicBezTo>
                  <a:cubicBezTo>
                    <a:pt x="50" y="23"/>
                    <a:pt x="51" y="23"/>
                    <a:pt x="52" y="23"/>
                  </a:cubicBezTo>
                  <a:cubicBezTo>
                    <a:pt x="52" y="25"/>
                    <a:pt x="52" y="27"/>
                    <a:pt x="52" y="29"/>
                  </a:cubicBezTo>
                  <a:cubicBezTo>
                    <a:pt x="52" y="30"/>
                    <a:pt x="52" y="32"/>
                    <a:pt x="52" y="33"/>
                  </a:cubicBezTo>
                  <a:cubicBezTo>
                    <a:pt x="51" y="33"/>
                    <a:pt x="50" y="33"/>
                    <a:pt x="49" y="33"/>
                  </a:cubicBezTo>
                  <a:moveTo>
                    <a:pt x="54" y="32"/>
                  </a:moveTo>
                  <a:cubicBezTo>
                    <a:pt x="54" y="32"/>
                    <a:pt x="54" y="32"/>
                    <a:pt x="54" y="31"/>
                  </a:cubicBezTo>
                  <a:cubicBezTo>
                    <a:pt x="54" y="31"/>
                    <a:pt x="54" y="31"/>
                    <a:pt x="54" y="31"/>
                  </a:cubicBezTo>
                  <a:cubicBezTo>
                    <a:pt x="54" y="30"/>
                    <a:pt x="54" y="30"/>
                    <a:pt x="54" y="29"/>
                  </a:cubicBezTo>
                  <a:cubicBezTo>
                    <a:pt x="54" y="27"/>
                    <a:pt x="54" y="25"/>
                    <a:pt x="54" y="23"/>
                  </a:cubicBezTo>
                  <a:cubicBezTo>
                    <a:pt x="54" y="23"/>
                    <a:pt x="55" y="23"/>
                    <a:pt x="55" y="23"/>
                  </a:cubicBezTo>
                  <a:cubicBezTo>
                    <a:pt x="55" y="26"/>
                    <a:pt x="55" y="29"/>
                    <a:pt x="55" y="32"/>
                  </a:cubicBezTo>
                  <a:cubicBezTo>
                    <a:pt x="54" y="32"/>
                    <a:pt x="54" y="32"/>
                    <a:pt x="54" y="32"/>
                  </a:cubicBezTo>
                  <a:moveTo>
                    <a:pt x="57" y="32"/>
                  </a:moveTo>
                  <a:cubicBezTo>
                    <a:pt x="57" y="29"/>
                    <a:pt x="57" y="26"/>
                    <a:pt x="57" y="22"/>
                  </a:cubicBezTo>
                  <a:cubicBezTo>
                    <a:pt x="58" y="22"/>
                    <a:pt x="58" y="22"/>
                    <a:pt x="58" y="22"/>
                  </a:cubicBezTo>
                  <a:cubicBezTo>
                    <a:pt x="58" y="25"/>
                    <a:pt x="58" y="29"/>
                    <a:pt x="58" y="32"/>
                  </a:cubicBezTo>
                  <a:cubicBezTo>
                    <a:pt x="58" y="32"/>
                    <a:pt x="57" y="32"/>
                    <a:pt x="57" y="32"/>
                  </a:cubicBezTo>
                  <a:moveTo>
                    <a:pt x="34" y="33"/>
                  </a:moveTo>
                  <a:cubicBezTo>
                    <a:pt x="32" y="33"/>
                    <a:pt x="30" y="33"/>
                    <a:pt x="28" y="32"/>
                  </a:cubicBezTo>
                  <a:cubicBezTo>
                    <a:pt x="28" y="31"/>
                    <a:pt x="28" y="30"/>
                    <a:pt x="28" y="29"/>
                  </a:cubicBezTo>
                  <a:cubicBezTo>
                    <a:pt x="28" y="27"/>
                    <a:pt x="28" y="24"/>
                    <a:pt x="28" y="22"/>
                  </a:cubicBezTo>
                  <a:cubicBezTo>
                    <a:pt x="29" y="22"/>
                    <a:pt x="31" y="22"/>
                    <a:pt x="32" y="23"/>
                  </a:cubicBezTo>
                  <a:cubicBezTo>
                    <a:pt x="32" y="23"/>
                    <a:pt x="33" y="23"/>
                    <a:pt x="33" y="23"/>
                  </a:cubicBezTo>
                  <a:cubicBezTo>
                    <a:pt x="34" y="26"/>
                    <a:pt x="34" y="30"/>
                    <a:pt x="34" y="33"/>
                  </a:cubicBezTo>
                  <a:cubicBezTo>
                    <a:pt x="34" y="33"/>
                    <a:pt x="34" y="33"/>
                    <a:pt x="34" y="33"/>
                  </a:cubicBezTo>
                  <a:moveTo>
                    <a:pt x="60" y="32"/>
                  </a:moveTo>
                  <a:cubicBezTo>
                    <a:pt x="60" y="28"/>
                    <a:pt x="60" y="25"/>
                    <a:pt x="59" y="22"/>
                  </a:cubicBezTo>
                  <a:cubicBezTo>
                    <a:pt x="61" y="22"/>
                    <a:pt x="62" y="22"/>
                    <a:pt x="63" y="21"/>
                  </a:cubicBezTo>
                  <a:cubicBezTo>
                    <a:pt x="63" y="24"/>
                    <a:pt x="63" y="27"/>
                    <a:pt x="63" y="30"/>
                  </a:cubicBezTo>
                  <a:cubicBezTo>
                    <a:pt x="63" y="31"/>
                    <a:pt x="63" y="31"/>
                    <a:pt x="63" y="31"/>
                  </a:cubicBezTo>
                  <a:cubicBezTo>
                    <a:pt x="63" y="31"/>
                    <a:pt x="63" y="31"/>
                    <a:pt x="63" y="31"/>
                  </a:cubicBezTo>
                  <a:cubicBezTo>
                    <a:pt x="62" y="31"/>
                    <a:pt x="61" y="31"/>
                    <a:pt x="60" y="32"/>
                  </a:cubicBezTo>
                  <a:moveTo>
                    <a:pt x="26" y="32"/>
                  </a:moveTo>
                  <a:cubicBezTo>
                    <a:pt x="24" y="31"/>
                    <a:pt x="22" y="31"/>
                    <a:pt x="20" y="30"/>
                  </a:cubicBezTo>
                  <a:cubicBezTo>
                    <a:pt x="20" y="29"/>
                    <a:pt x="20" y="28"/>
                    <a:pt x="20" y="26"/>
                  </a:cubicBezTo>
                  <a:cubicBezTo>
                    <a:pt x="20" y="24"/>
                    <a:pt x="20" y="23"/>
                    <a:pt x="21" y="21"/>
                  </a:cubicBezTo>
                  <a:cubicBezTo>
                    <a:pt x="23" y="21"/>
                    <a:pt x="24" y="22"/>
                    <a:pt x="26" y="22"/>
                  </a:cubicBezTo>
                  <a:cubicBezTo>
                    <a:pt x="26" y="24"/>
                    <a:pt x="26" y="27"/>
                    <a:pt x="26" y="29"/>
                  </a:cubicBezTo>
                  <a:cubicBezTo>
                    <a:pt x="26" y="30"/>
                    <a:pt x="26" y="31"/>
                    <a:pt x="26" y="32"/>
                  </a:cubicBezTo>
                  <a:moveTo>
                    <a:pt x="65" y="31"/>
                  </a:moveTo>
                  <a:cubicBezTo>
                    <a:pt x="65" y="30"/>
                    <a:pt x="65" y="30"/>
                    <a:pt x="65" y="30"/>
                  </a:cubicBezTo>
                  <a:cubicBezTo>
                    <a:pt x="64" y="30"/>
                    <a:pt x="64" y="30"/>
                    <a:pt x="64" y="30"/>
                  </a:cubicBezTo>
                  <a:cubicBezTo>
                    <a:pt x="64" y="27"/>
                    <a:pt x="64" y="24"/>
                    <a:pt x="64" y="21"/>
                  </a:cubicBezTo>
                  <a:cubicBezTo>
                    <a:pt x="64" y="21"/>
                    <a:pt x="64" y="21"/>
                    <a:pt x="64" y="21"/>
                  </a:cubicBezTo>
                  <a:cubicBezTo>
                    <a:pt x="65" y="21"/>
                    <a:pt x="66" y="21"/>
                    <a:pt x="67" y="20"/>
                  </a:cubicBezTo>
                  <a:cubicBezTo>
                    <a:pt x="67" y="22"/>
                    <a:pt x="67" y="24"/>
                    <a:pt x="67" y="26"/>
                  </a:cubicBezTo>
                  <a:cubicBezTo>
                    <a:pt x="67" y="27"/>
                    <a:pt x="67" y="29"/>
                    <a:pt x="67" y="30"/>
                  </a:cubicBezTo>
                  <a:cubicBezTo>
                    <a:pt x="66" y="30"/>
                    <a:pt x="66" y="31"/>
                    <a:pt x="65" y="31"/>
                  </a:cubicBezTo>
                  <a:moveTo>
                    <a:pt x="69" y="30"/>
                  </a:moveTo>
                  <a:cubicBezTo>
                    <a:pt x="69" y="28"/>
                    <a:pt x="69" y="27"/>
                    <a:pt x="69" y="26"/>
                  </a:cubicBezTo>
                  <a:cubicBezTo>
                    <a:pt x="69" y="24"/>
                    <a:pt x="69" y="22"/>
                    <a:pt x="69" y="20"/>
                  </a:cubicBezTo>
                  <a:cubicBezTo>
                    <a:pt x="70" y="19"/>
                    <a:pt x="71" y="19"/>
                    <a:pt x="73" y="19"/>
                  </a:cubicBezTo>
                  <a:cubicBezTo>
                    <a:pt x="73" y="22"/>
                    <a:pt x="73" y="25"/>
                    <a:pt x="73" y="27"/>
                  </a:cubicBezTo>
                  <a:cubicBezTo>
                    <a:pt x="73" y="28"/>
                    <a:pt x="73" y="28"/>
                    <a:pt x="73" y="28"/>
                  </a:cubicBezTo>
                  <a:cubicBezTo>
                    <a:pt x="72" y="29"/>
                    <a:pt x="70" y="29"/>
                    <a:pt x="69" y="30"/>
                  </a:cubicBezTo>
                  <a:moveTo>
                    <a:pt x="19" y="30"/>
                  </a:moveTo>
                  <a:cubicBezTo>
                    <a:pt x="17" y="29"/>
                    <a:pt x="15" y="28"/>
                    <a:pt x="13" y="27"/>
                  </a:cubicBezTo>
                  <a:cubicBezTo>
                    <a:pt x="13" y="24"/>
                    <a:pt x="13" y="21"/>
                    <a:pt x="13" y="18"/>
                  </a:cubicBezTo>
                  <a:cubicBezTo>
                    <a:pt x="15" y="19"/>
                    <a:pt x="17" y="20"/>
                    <a:pt x="19" y="20"/>
                  </a:cubicBezTo>
                  <a:cubicBezTo>
                    <a:pt x="19" y="22"/>
                    <a:pt x="19" y="24"/>
                    <a:pt x="19" y="26"/>
                  </a:cubicBezTo>
                  <a:cubicBezTo>
                    <a:pt x="19" y="27"/>
                    <a:pt x="19" y="29"/>
                    <a:pt x="19" y="30"/>
                  </a:cubicBezTo>
                  <a:moveTo>
                    <a:pt x="75" y="28"/>
                  </a:moveTo>
                  <a:cubicBezTo>
                    <a:pt x="75" y="27"/>
                    <a:pt x="75" y="27"/>
                    <a:pt x="75" y="27"/>
                  </a:cubicBezTo>
                  <a:cubicBezTo>
                    <a:pt x="75" y="24"/>
                    <a:pt x="75" y="21"/>
                    <a:pt x="74" y="18"/>
                  </a:cubicBezTo>
                  <a:cubicBezTo>
                    <a:pt x="75" y="18"/>
                    <a:pt x="76" y="17"/>
                    <a:pt x="77" y="17"/>
                  </a:cubicBezTo>
                  <a:cubicBezTo>
                    <a:pt x="78" y="20"/>
                    <a:pt x="78" y="23"/>
                    <a:pt x="78" y="27"/>
                  </a:cubicBezTo>
                  <a:cubicBezTo>
                    <a:pt x="77" y="27"/>
                    <a:pt x="76" y="27"/>
                    <a:pt x="75" y="28"/>
                  </a:cubicBezTo>
                  <a:moveTo>
                    <a:pt x="11" y="26"/>
                  </a:moveTo>
                  <a:cubicBezTo>
                    <a:pt x="10" y="26"/>
                    <a:pt x="10" y="25"/>
                    <a:pt x="9" y="25"/>
                  </a:cubicBezTo>
                  <a:cubicBezTo>
                    <a:pt x="9" y="22"/>
                    <a:pt x="9" y="19"/>
                    <a:pt x="9" y="16"/>
                  </a:cubicBezTo>
                  <a:cubicBezTo>
                    <a:pt x="10" y="17"/>
                    <a:pt x="10" y="17"/>
                    <a:pt x="11" y="17"/>
                  </a:cubicBezTo>
                  <a:cubicBezTo>
                    <a:pt x="11" y="20"/>
                    <a:pt x="11" y="23"/>
                    <a:pt x="11" y="26"/>
                  </a:cubicBezTo>
                  <a:moveTo>
                    <a:pt x="7" y="23"/>
                  </a:moveTo>
                  <a:cubicBezTo>
                    <a:pt x="7" y="22"/>
                    <a:pt x="6" y="22"/>
                    <a:pt x="6" y="21"/>
                  </a:cubicBezTo>
                  <a:cubicBezTo>
                    <a:pt x="6" y="21"/>
                    <a:pt x="6" y="21"/>
                    <a:pt x="6" y="21"/>
                  </a:cubicBezTo>
                  <a:cubicBezTo>
                    <a:pt x="6" y="19"/>
                    <a:pt x="6" y="17"/>
                    <a:pt x="6" y="14"/>
                  </a:cubicBezTo>
                  <a:cubicBezTo>
                    <a:pt x="7" y="15"/>
                    <a:pt x="7" y="15"/>
                    <a:pt x="7" y="15"/>
                  </a:cubicBezTo>
                  <a:cubicBezTo>
                    <a:pt x="7" y="18"/>
                    <a:pt x="7" y="20"/>
                    <a:pt x="7" y="23"/>
                  </a:cubicBezTo>
                  <a:moveTo>
                    <a:pt x="79" y="26"/>
                  </a:moveTo>
                  <a:cubicBezTo>
                    <a:pt x="79" y="23"/>
                    <a:pt x="79" y="19"/>
                    <a:pt x="79" y="16"/>
                  </a:cubicBezTo>
                  <a:cubicBezTo>
                    <a:pt x="81" y="15"/>
                    <a:pt x="82" y="14"/>
                    <a:pt x="84" y="13"/>
                  </a:cubicBezTo>
                  <a:cubicBezTo>
                    <a:pt x="84" y="17"/>
                    <a:pt x="84" y="20"/>
                    <a:pt x="84" y="23"/>
                  </a:cubicBezTo>
                  <a:cubicBezTo>
                    <a:pt x="84" y="23"/>
                    <a:pt x="83" y="24"/>
                    <a:pt x="82" y="25"/>
                  </a:cubicBezTo>
                  <a:cubicBezTo>
                    <a:pt x="81" y="25"/>
                    <a:pt x="80" y="25"/>
                    <a:pt x="79" y="26"/>
                  </a:cubicBezTo>
                  <a:moveTo>
                    <a:pt x="4" y="15"/>
                  </a:moveTo>
                  <a:cubicBezTo>
                    <a:pt x="4" y="15"/>
                    <a:pt x="4" y="15"/>
                    <a:pt x="4" y="15"/>
                  </a:cubicBezTo>
                  <a:cubicBezTo>
                    <a:pt x="4" y="14"/>
                    <a:pt x="4" y="13"/>
                    <a:pt x="4" y="13"/>
                  </a:cubicBezTo>
                  <a:cubicBezTo>
                    <a:pt x="4" y="13"/>
                    <a:pt x="4" y="13"/>
                    <a:pt x="4" y="13"/>
                  </a:cubicBezTo>
                  <a:cubicBezTo>
                    <a:pt x="4" y="14"/>
                    <a:pt x="4" y="14"/>
                    <a:pt x="4" y="15"/>
                  </a:cubicBezTo>
                  <a:moveTo>
                    <a:pt x="86" y="21"/>
                  </a:moveTo>
                  <a:cubicBezTo>
                    <a:pt x="86" y="18"/>
                    <a:pt x="86" y="15"/>
                    <a:pt x="86" y="13"/>
                  </a:cubicBezTo>
                  <a:cubicBezTo>
                    <a:pt x="87" y="12"/>
                    <a:pt x="88" y="11"/>
                    <a:pt x="89" y="10"/>
                  </a:cubicBezTo>
                  <a:cubicBezTo>
                    <a:pt x="89" y="13"/>
                    <a:pt x="89" y="15"/>
                    <a:pt x="89" y="17"/>
                  </a:cubicBezTo>
                  <a:cubicBezTo>
                    <a:pt x="89" y="18"/>
                    <a:pt x="89" y="18"/>
                    <a:pt x="89" y="18"/>
                  </a:cubicBezTo>
                  <a:cubicBezTo>
                    <a:pt x="88" y="19"/>
                    <a:pt x="87" y="20"/>
                    <a:pt x="86" y="21"/>
                  </a:cubicBezTo>
                  <a:moveTo>
                    <a:pt x="91" y="0"/>
                  </a:moveTo>
                  <a:cubicBezTo>
                    <a:pt x="90" y="0"/>
                    <a:pt x="89" y="1"/>
                    <a:pt x="89" y="2"/>
                  </a:cubicBezTo>
                  <a:cubicBezTo>
                    <a:pt x="89" y="2"/>
                    <a:pt x="89" y="2"/>
                    <a:pt x="89" y="2"/>
                  </a:cubicBezTo>
                  <a:cubicBezTo>
                    <a:pt x="89" y="3"/>
                    <a:pt x="89" y="5"/>
                    <a:pt x="89" y="6"/>
                  </a:cubicBezTo>
                  <a:cubicBezTo>
                    <a:pt x="89" y="6"/>
                    <a:pt x="89" y="6"/>
                    <a:pt x="89" y="6"/>
                  </a:cubicBezTo>
                  <a:cubicBezTo>
                    <a:pt x="76" y="16"/>
                    <a:pt x="60" y="20"/>
                    <a:pt x="44" y="20"/>
                  </a:cubicBezTo>
                  <a:cubicBezTo>
                    <a:pt x="44" y="20"/>
                    <a:pt x="44" y="20"/>
                    <a:pt x="44" y="20"/>
                  </a:cubicBezTo>
                  <a:cubicBezTo>
                    <a:pt x="40" y="20"/>
                    <a:pt x="36" y="20"/>
                    <a:pt x="32" y="19"/>
                  </a:cubicBezTo>
                  <a:cubicBezTo>
                    <a:pt x="22" y="18"/>
                    <a:pt x="12" y="16"/>
                    <a:pt x="6" y="9"/>
                  </a:cubicBezTo>
                  <a:cubicBezTo>
                    <a:pt x="5" y="9"/>
                    <a:pt x="4" y="8"/>
                    <a:pt x="4" y="7"/>
                  </a:cubicBezTo>
                  <a:cubicBezTo>
                    <a:pt x="4" y="7"/>
                    <a:pt x="4" y="6"/>
                    <a:pt x="4" y="5"/>
                  </a:cubicBezTo>
                  <a:cubicBezTo>
                    <a:pt x="4" y="4"/>
                    <a:pt x="4" y="4"/>
                    <a:pt x="4" y="4"/>
                  </a:cubicBezTo>
                  <a:cubicBezTo>
                    <a:pt x="4" y="4"/>
                    <a:pt x="4" y="3"/>
                    <a:pt x="3" y="3"/>
                  </a:cubicBezTo>
                  <a:cubicBezTo>
                    <a:pt x="3" y="3"/>
                    <a:pt x="3" y="3"/>
                    <a:pt x="2" y="3"/>
                  </a:cubicBezTo>
                  <a:cubicBezTo>
                    <a:pt x="2" y="3"/>
                    <a:pt x="1" y="3"/>
                    <a:pt x="1" y="4"/>
                  </a:cubicBezTo>
                  <a:cubicBezTo>
                    <a:pt x="0" y="4"/>
                    <a:pt x="0" y="5"/>
                    <a:pt x="0" y="6"/>
                  </a:cubicBezTo>
                  <a:cubicBezTo>
                    <a:pt x="0" y="7"/>
                    <a:pt x="0" y="7"/>
                    <a:pt x="1" y="8"/>
                  </a:cubicBezTo>
                  <a:cubicBezTo>
                    <a:pt x="1" y="9"/>
                    <a:pt x="0" y="10"/>
                    <a:pt x="0" y="10"/>
                  </a:cubicBezTo>
                  <a:cubicBezTo>
                    <a:pt x="0" y="13"/>
                    <a:pt x="1" y="16"/>
                    <a:pt x="1" y="19"/>
                  </a:cubicBezTo>
                  <a:cubicBezTo>
                    <a:pt x="1" y="19"/>
                    <a:pt x="1" y="20"/>
                    <a:pt x="2" y="20"/>
                  </a:cubicBezTo>
                  <a:cubicBezTo>
                    <a:pt x="2" y="22"/>
                    <a:pt x="4" y="24"/>
                    <a:pt x="5" y="26"/>
                  </a:cubicBezTo>
                  <a:cubicBezTo>
                    <a:pt x="11" y="31"/>
                    <a:pt x="23" y="37"/>
                    <a:pt x="41" y="37"/>
                  </a:cubicBezTo>
                  <a:cubicBezTo>
                    <a:pt x="49" y="37"/>
                    <a:pt x="60" y="36"/>
                    <a:pt x="70" y="33"/>
                  </a:cubicBezTo>
                  <a:cubicBezTo>
                    <a:pt x="73" y="32"/>
                    <a:pt x="76" y="31"/>
                    <a:pt x="79" y="30"/>
                  </a:cubicBezTo>
                  <a:cubicBezTo>
                    <a:pt x="79" y="30"/>
                    <a:pt x="79" y="30"/>
                    <a:pt x="79" y="30"/>
                  </a:cubicBezTo>
                  <a:cubicBezTo>
                    <a:pt x="80" y="29"/>
                    <a:pt x="80" y="29"/>
                    <a:pt x="80" y="29"/>
                  </a:cubicBezTo>
                  <a:cubicBezTo>
                    <a:pt x="80" y="29"/>
                    <a:pt x="80" y="29"/>
                    <a:pt x="80" y="29"/>
                  </a:cubicBezTo>
                  <a:cubicBezTo>
                    <a:pt x="81" y="29"/>
                    <a:pt x="83" y="28"/>
                    <a:pt x="84" y="27"/>
                  </a:cubicBezTo>
                  <a:cubicBezTo>
                    <a:pt x="84" y="27"/>
                    <a:pt x="85" y="26"/>
                    <a:pt x="86" y="26"/>
                  </a:cubicBezTo>
                  <a:cubicBezTo>
                    <a:pt x="86" y="26"/>
                    <a:pt x="86" y="26"/>
                    <a:pt x="86" y="26"/>
                  </a:cubicBezTo>
                  <a:cubicBezTo>
                    <a:pt x="86" y="26"/>
                    <a:pt x="86" y="26"/>
                    <a:pt x="86" y="26"/>
                  </a:cubicBezTo>
                  <a:cubicBezTo>
                    <a:pt x="89" y="24"/>
                    <a:pt x="91" y="21"/>
                    <a:pt x="92" y="18"/>
                  </a:cubicBezTo>
                  <a:cubicBezTo>
                    <a:pt x="92" y="18"/>
                    <a:pt x="93" y="17"/>
                    <a:pt x="93" y="16"/>
                  </a:cubicBezTo>
                  <a:cubicBezTo>
                    <a:pt x="93" y="16"/>
                    <a:pt x="92" y="16"/>
                    <a:pt x="92" y="15"/>
                  </a:cubicBezTo>
                  <a:cubicBezTo>
                    <a:pt x="92" y="11"/>
                    <a:pt x="93" y="6"/>
                    <a:pt x="93" y="2"/>
                  </a:cubicBezTo>
                  <a:cubicBezTo>
                    <a:pt x="93" y="1"/>
                    <a:pt x="92" y="0"/>
                    <a:pt x="91" y="0"/>
                  </a:cubicBezTo>
                  <a:cubicBezTo>
                    <a:pt x="91" y="0"/>
                    <a:pt x="91" y="0"/>
                    <a:pt x="9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23" name="Freeform 789"/>
          <p:cNvSpPr>
            <a:spLocks noEditPoints="1"/>
          </p:cNvSpPr>
          <p:nvPr/>
        </p:nvSpPr>
        <p:spPr bwMode="auto">
          <a:xfrm>
            <a:off x="2003866" y="2962625"/>
            <a:ext cx="121162" cy="104726"/>
          </a:xfrm>
          <a:custGeom>
            <a:avLst/>
            <a:gdLst>
              <a:gd name="T0" fmla="*/ 77 w 109"/>
              <a:gd name="T1" fmla="*/ 90 h 94"/>
              <a:gd name="T2" fmla="*/ 60 w 109"/>
              <a:gd name="T3" fmla="*/ 73 h 94"/>
              <a:gd name="T4" fmla="*/ 63 w 109"/>
              <a:gd name="T5" fmla="*/ 70 h 94"/>
              <a:gd name="T6" fmla="*/ 72 w 109"/>
              <a:gd name="T7" fmla="*/ 64 h 94"/>
              <a:gd name="T8" fmla="*/ 77 w 109"/>
              <a:gd name="T9" fmla="*/ 90 h 94"/>
              <a:gd name="T10" fmla="*/ 79 w 109"/>
              <a:gd name="T11" fmla="*/ 84 h 94"/>
              <a:gd name="T12" fmla="*/ 75 w 109"/>
              <a:gd name="T13" fmla="*/ 63 h 94"/>
              <a:gd name="T14" fmla="*/ 75 w 109"/>
              <a:gd name="T15" fmla="*/ 62 h 94"/>
              <a:gd name="T16" fmla="*/ 75 w 109"/>
              <a:gd name="T17" fmla="*/ 61 h 94"/>
              <a:gd name="T18" fmla="*/ 19 w 109"/>
              <a:gd name="T19" fmla="*/ 13 h 94"/>
              <a:gd name="T20" fmla="*/ 55 w 109"/>
              <a:gd name="T21" fmla="*/ 37 h 94"/>
              <a:gd name="T22" fmla="*/ 83 w 109"/>
              <a:gd name="T23" fmla="*/ 56 h 94"/>
              <a:gd name="T24" fmla="*/ 79 w 109"/>
              <a:gd name="T25" fmla="*/ 84 h 94"/>
              <a:gd name="T26" fmla="*/ 43 w 109"/>
              <a:gd name="T27" fmla="*/ 81 h 94"/>
              <a:gd name="T28" fmla="*/ 33 w 109"/>
              <a:gd name="T29" fmla="*/ 64 h 94"/>
              <a:gd name="T30" fmla="*/ 13 w 109"/>
              <a:gd name="T31" fmla="*/ 24 h 94"/>
              <a:gd name="T32" fmla="*/ 5 w 109"/>
              <a:gd name="T33" fmla="*/ 9 h 94"/>
              <a:gd name="T34" fmla="*/ 4 w 109"/>
              <a:gd name="T35" fmla="*/ 5 h 94"/>
              <a:gd name="T36" fmla="*/ 71 w 109"/>
              <a:gd name="T37" fmla="*/ 61 h 94"/>
              <a:gd name="T38" fmla="*/ 57 w 109"/>
              <a:gd name="T39" fmla="*/ 72 h 94"/>
              <a:gd name="T40" fmla="*/ 50 w 109"/>
              <a:gd name="T41" fmla="*/ 78 h 94"/>
              <a:gd name="T42" fmla="*/ 43 w 109"/>
              <a:gd name="T43" fmla="*/ 81 h 94"/>
              <a:gd name="T44" fmla="*/ 85 w 109"/>
              <a:gd name="T45" fmla="*/ 54 h 94"/>
              <a:gd name="T46" fmla="*/ 56 w 109"/>
              <a:gd name="T47" fmla="*/ 35 h 94"/>
              <a:gd name="T48" fmla="*/ 10 w 109"/>
              <a:gd name="T49" fmla="*/ 4 h 94"/>
              <a:gd name="T50" fmla="*/ 35 w 109"/>
              <a:gd name="T51" fmla="*/ 13 h 94"/>
              <a:gd name="T52" fmla="*/ 105 w 109"/>
              <a:gd name="T53" fmla="*/ 42 h 94"/>
              <a:gd name="T54" fmla="*/ 85 w 109"/>
              <a:gd name="T55" fmla="*/ 54 h 94"/>
              <a:gd name="T56" fmla="*/ 2 w 109"/>
              <a:gd name="T57" fmla="*/ 0 h 94"/>
              <a:gd name="T58" fmla="*/ 1 w 109"/>
              <a:gd name="T59" fmla="*/ 1 h 94"/>
              <a:gd name="T60" fmla="*/ 1 w 109"/>
              <a:gd name="T61" fmla="*/ 1 h 94"/>
              <a:gd name="T62" fmla="*/ 0 w 109"/>
              <a:gd name="T63" fmla="*/ 1 h 94"/>
              <a:gd name="T64" fmla="*/ 0 w 109"/>
              <a:gd name="T65" fmla="*/ 1 h 94"/>
              <a:gd name="T66" fmla="*/ 0 w 109"/>
              <a:gd name="T67" fmla="*/ 1 h 94"/>
              <a:gd name="T68" fmla="*/ 0 w 109"/>
              <a:gd name="T69" fmla="*/ 1 h 94"/>
              <a:gd name="T70" fmla="*/ 0 w 109"/>
              <a:gd name="T71" fmla="*/ 1 h 94"/>
              <a:gd name="T72" fmla="*/ 0 w 109"/>
              <a:gd name="T73" fmla="*/ 2 h 94"/>
              <a:gd name="T74" fmla="*/ 0 w 109"/>
              <a:gd name="T75" fmla="*/ 2 h 94"/>
              <a:gd name="T76" fmla="*/ 0 w 109"/>
              <a:gd name="T77" fmla="*/ 3 h 94"/>
              <a:gd name="T78" fmla="*/ 0 w 109"/>
              <a:gd name="T79" fmla="*/ 4 h 94"/>
              <a:gd name="T80" fmla="*/ 19 w 109"/>
              <a:gd name="T81" fmla="*/ 43 h 94"/>
              <a:gd name="T82" fmla="*/ 42 w 109"/>
              <a:gd name="T83" fmla="*/ 83 h 94"/>
              <a:gd name="T84" fmla="*/ 43 w 109"/>
              <a:gd name="T85" fmla="*/ 84 h 94"/>
              <a:gd name="T86" fmla="*/ 43 w 109"/>
              <a:gd name="T87" fmla="*/ 84 h 94"/>
              <a:gd name="T88" fmla="*/ 52 w 109"/>
              <a:gd name="T89" fmla="*/ 80 h 94"/>
              <a:gd name="T90" fmla="*/ 58 w 109"/>
              <a:gd name="T91" fmla="*/ 75 h 94"/>
              <a:gd name="T92" fmla="*/ 77 w 109"/>
              <a:gd name="T93" fmla="*/ 94 h 94"/>
              <a:gd name="T94" fmla="*/ 78 w 109"/>
              <a:gd name="T95" fmla="*/ 94 h 94"/>
              <a:gd name="T96" fmla="*/ 78 w 109"/>
              <a:gd name="T97" fmla="*/ 94 h 94"/>
              <a:gd name="T98" fmla="*/ 79 w 109"/>
              <a:gd name="T99" fmla="*/ 94 h 94"/>
              <a:gd name="T100" fmla="*/ 79 w 109"/>
              <a:gd name="T101" fmla="*/ 94 h 94"/>
              <a:gd name="T102" fmla="*/ 80 w 109"/>
              <a:gd name="T103" fmla="*/ 93 h 94"/>
              <a:gd name="T104" fmla="*/ 86 w 109"/>
              <a:gd name="T105" fmla="*/ 56 h 94"/>
              <a:gd name="T106" fmla="*/ 109 w 109"/>
              <a:gd name="T107" fmla="*/ 43 h 94"/>
              <a:gd name="T108" fmla="*/ 109 w 109"/>
              <a:gd name="T109" fmla="*/ 42 h 94"/>
              <a:gd name="T110" fmla="*/ 109 w 109"/>
              <a:gd name="T111" fmla="*/ 41 h 94"/>
              <a:gd name="T112" fmla="*/ 36 w 109"/>
              <a:gd name="T113" fmla="*/ 11 h 94"/>
              <a:gd name="T114" fmla="*/ 3 w 109"/>
              <a:gd name="T115" fmla="*/ 0 h 94"/>
              <a:gd name="T116" fmla="*/ 2 w 109"/>
              <a:gd name="T1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9" h="94">
                <a:moveTo>
                  <a:pt x="77" y="90"/>
                </a:moveTo>
                <a:cubicBezTo>
                  <a:pt x="71" y="84"/>
                  <a:pt x="66" y="79"/>
                  <a:pt x="60" y="73"/>
                </a:cubicBezTo>
                <a:cubicBezTo>
                  <a:pt x="61" y="72"/>
                  <a:pt x="62" y="71"/>
                  <a:pt x="63" y="70"/>
                </a:cubicBezTo>
                <a:cubicBezTo>
                  <a:pt x="66" y="67"/>
                  <a:pt x="69" y="65"/>
                  <a:pt x="72" y="64"/>
                </a:cubicBezTo>
                <a:cubicBezTo>
                  <a:pt x="74" y="70"/>
                  <a:pt x="75" y="78"/>
                  <a:pt x="77" y="90"/>
                </a:cubicBezTo>
                <a:moveTo>
                  <a:pt x="79" y="84"/>
                </a:moveTo>
                <a:cubicBezTo>
                  <a:pt x="77" y="75"/>
                  <a:pt x="76" y="68"/>
                  <a:pt x="75" y="63"/>
                </a:cubicBezTo>
                <a:cubicBezTo>
                  <a:pt x="75" y="62"/>
                  <a:pt x="75" y="62"/>
                  <a:pt x="75" y="62"/>
                </a:cubicBezTo>
                <a:cubicBezTo>
                  <a:pt x="75" y="62"/>
                  <a:pt x="75" y="61"/>
                  <a:pt x="75" y="61"/>
                </a:cubicBezTo>
                <a:cubicBezTo>
                  <a:pt x="53" y="42"/>
                  <a:pt x="39" y="29"/>
                  <a:pt x="19" y="13"/>
                </a:cubicBezTo>
                <a:cubicBezTo>
                  <a:pt x="30" y="21"/>
                  <a:pt x="39" y="28"/>
                  <a:pt x="55" y="37"/>
                </a:cubicBezTo>
                <a:cubicBezTo>
                  <a:pt x="64" y="43"/>
                  <a:pt x="75" y="49"/>
                  <a:pt x="83" y="56"/>
                </a:cubicBezTo>
                <a:cubicBezTo>
                  <a:pt x="82" y="65"/>
                  <a:pt x="80" y="75"/>
                  <a:pt x="79" y="84"/>
                </a:cubicBezTo>
                <a:moveTo>
                  <a:pt x="43" y="81"/>
                </a:moveTo>
                <a:cubicBezTo>
                  <a:pt x="41" y="78"/>
                  <a:pt x="37" y="71"/>
                  <a:pt x="33" y="64"/>
                </a:cubicBezTo>
                <a:cubicBezTo>
                  <a:pt x="27" y="52"/>
                  <a:pt x="19" y="37"/>
                  <a:pt x="13" y="24"/>
                </a:cubicBezTo>
                <a:cubicBezTo>
                  <a:pt x="10" y="18"/>
                  <a:pt x="7" y="13"/>
                  <a:pt x="5" y="9"/>
                </a:cubicBezTo>
                <a:cubicBezTo>
                  <a:pt x="5" y="7"/>
                  <a:pt x="4" y="6"/>
                  <a:pt x="4" y="5"/>
                </a:cubicBezTo>
                <a:cubicBezTo>
                  <a:pt x="30" y="24"/>
                  <a:pt x="46" y="39"/>
                  <a:pt x="71" y="61"/>
                </a:cubicBezTo>
                <a:cubicBezTo>
                  <a:pt x="66" y="63"/>
                  <a:pt x="61" y="67"/>
                  <a:pt x="57" y="72"/>
                </a:cubicBezTo>
                <a:cubicBezTo>
                  <a:pt x="55" y="74"/>
                  <a:pt x="53" y="76"/>
                  <a:pt x="50" y="78"/>
                </a:cubicBezTo>
                <a:cubicBezTo>
                  <a:pt x="48" y="80"/>
                  <a:pt x="46" y="81"/>
                  <a:pt x="43" y="81"/>
                </a:cubicBezTo>
                <a:moveTo>
                  <a:pt x="85" y="54"/>
                </a:moveTo>
                <a:cubicBezTo>
                  <a:pt x="76" y="47"/>
                  <a:pt x="66" y="40"/>
                  <a:pt x="56" y="35"/>
                </a:cubicBezTo>
                <a:cubicBezTo>
                  <a:pt x="36" y="23"/>
                  <a:pt x="27" y="14"/>
                  <a:pt x="10" y="4"/>
                </a:cubicBezTo>
                <a:cubicBezTo>
                  <a:pt x="20" y="7"/>
                  <a:pt x="23" y="8"/>
                  <a:pt x="35" y="13"/>
                </a:cubicBezTo>
                <a:cubicBezTo>
                  <a:pt x="59" y="23"/>
                  <a:pt x="84" y="33"/>
                  <a:pt x="105" y="42"/>
                </a:cubicBezTo>
                <a:cubicBezTo>
                  <a:pt x="98" y="46"/>
                  <a:pt x="92" y="49"/>
                  <a:pt x="85" y="54"/>
                </a:cubicBezTo>
                <a:moveTo>
                  <a:pt x="2" y="0"/>
                </a:moveTo>
                <a:cubicBezTo>
                  <a:pt x="2" y="0"/>
                  <a:pt x="1" y="0"/>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ubicBezTo>
                  <a:pt x="0" y="3"/>
                  <a:pt x="0" y="3"/>
                  <a:pt x="0" y="3"/>
                </a:cubicBezTo>
                <a:cubicBezTo>
                  <a:pt x="0" y="3"/>
                  <a:pt x="0" y="4"/>
                  <a:pt x="0" y="4"/>
                </a:cubicBezTo>
                <a:cubicBezTo>
                  <a:pt x="3" y="9"/>
                  <a:pt x="11" y="26"/>
                  <a:pt x="19" y="43"/>
                </a:cubicBezTo>
                <a:cubicBezTo>
                  <a:pt x="28" y="60"/>
                  <a:pt x="37" y="77"/>
                  <a:pt x="42" y="83"/>
                </a:cubicBezTo>
                <a:cubicBezTo>
                  <a:pt x="42" y="84"/>
                  <a:pt x="42" y="84"/>
                  <a:pt x="43" y="84"/>
                </a:cubicBezTo>
                <a:cubicBezTo>
                  <a:pt x="43" y="84"/>
                  <a:pt x="43" y="84"/>
                  <a:pt x="43" y="84"/>
                </a:cubicBezTo>
                <a:cubicBezTo>
                  <a:pt x="46" y="84"/>
                  <a:pt x="49" y="82"/>
                  <a:pt x="52" y="80"/>
                </a:cubicBezTo>
                <a:cubicBezTo>
                  <a:pt x="54" y="79"/>
                  <a:pt x="56" y="77"/>
                  <a:pt x="58" y="75"/>
                </a:cubicBezTo>
                <a:cubicBezTo>
                  <a:pt x="64" y="81"/>
                  <a:pt x="69" y="86"/>
                  <a:pt x="77" y="94"/>
                </a:cubicBezTo>
                <a:cubicBezTo>
                  <a:pt x="77" y="94"/>
                  <a:pt x="78" y="94"/>
                  <a:pt x="78" y="94"/>
                </a:cubicBezTo>
                <a:cubicBezTo>
                  <a:pt x="78" y="94"/>
                  <a:pt x="78" y="94"/>
                  <a:pt x="78" y="94"/>
                </a:cubicBezTo>
                <a:cubicBezTo>
                  <a:pt x="79" y="94"/>
                  <a:pt x="79" y="94"/>
                  <a:pt x="79" y="94"/>
                </a:cubicBezTo>
                <a:cubicBezTo>
                  <a:pt x="79" y="94"/>
                  <a:pt x="79" y="94"/>
                  <a:pt x="79" y="94"/>
                </a:cubicBezTo>
                <a:cubicBezTo>
                  <a:pt x="80" y="94"/>
                  <a:pt x="80" y="94"/>
                  <a:pt x="80" y="93"/>
                </a:cubicBezTo>
                <a:cubicBezTo>
                  <a:pt x="82" y="81"/>
                  <a:pt x="84" y="69"/>
                  <a:pt x="86" y="56"/>
                </a:cubicBezTo>
                <a:cubicBezTo>
                  <a:pt x="94" y="50"/>
                  <a:pt x="100" y="48"/>
                  <a:pt x="109" y="43"/>
                </a:cubicBezTo>
                <a:cubicBezTo>
                  <a:pt x="109" y="43"/>
                  <a:pt x="109" y="43"/>
                  <a:pt x="109" y="42"/>
                </a:cubicBezTo>
                <a:cubicBezTo>
                  <a:pt x="109" y="42"/>
                  <a:pt x="109" y="41"/>
                  <a:pt x="109" y="41"/>
                </a:cubicBezTo>
                <a:cubicBezTo>
                  <a:pt x="87" y="32"/>
                  <a:pt x="61" y="21"/>
                  <a:pt x="36" y="11"/>
                </a:cubicBezTo>
                <a:cubicBezTo>
                  <a:pt x="21" y="5"/>
                  <a:pt x="20" y="4"/>
                  <a:pt x="3" y="0"/>
                </a:cubicBezTo>
                <a:cubicBezTo>
                  <a:pt x="3" y="0"/>
                  <a:pt x="3"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6" name="Freeform 790"/>
          <p:cNvSpPr>
            <a:spLocks noEditPoints="1"/>
          </p:cNvSpPr>
          <p:nvPr/>
        </p:nvSpPr>
        <p:spPr bwMode="auto">
          <a:xfrm>
            <a:off x="3024868" y="3031684"/>
            <a:ext cx="123510" cy="105665"/>
          </a:xfrm>
          <a:custGeom>
            <a:avLst/>
            <a:gdLst>
              <a:gd name="T0" fmla="*/ 78 w 111"/>
              <a:gd name="T1" fmla="*/ 89 h 95"/>
              <a:gd name="T2" fmla="*/ 62 w 111"/>
              <a:gd name="T3" fmla="*/ 74 h 95"/>
              <a:gd name="T4" fmla="*/ 64 w 111"/>
              <a:gd name="T5" fmla="*/ 71 h 95"/>
              <a:gd name="T6" fmla="*/ 73 w 111"/>
              <a:gd name="T7" fmla="*/ 65 h 95"/>
              <a:gd name="T8" fmla="*/ 78 w 111"/>
              <a:gd name="T9" fmla="*/ 89 h 95"/>
              <a:gd name="T10" fmla="*/ 80 w 111"/>
              <a:gd name="T11" fmla="*/ 82 h 95"/>
              <a:gd name="T12" fmla="*/ 76 w 111"/>
              <a:gd name="T13" fmla="*/ 64 h 95"/>
              <a:gd name="T14" fmla="*/ 77 w 111"/>
              <a:gd name="T15" fmla="*/ 63 h 95"/>
              <a:gd name="T16" fmla="*/ 76 w 111"/>
              <a:gd name="T17" fmla="*/ 61 h 95"/>
              <a:gd name="T18" fmla="*/ 31 w 111"/>
              <a:gd name="T19" fmla="*/ 22 h 95"/>
              <a:gd name="T20" fmla="*/ 56 w 111"/>
              <a:gd name="T21" fmla="*/ 38 h 95"/>
              <a:gd name="T22" fmla="*/ 84 w 111"/>
              <a:gd name="T23" fmla="*/ 57 h 95"/>
              <a:gd name="T24" fmla="*/ 80 w 111"/>
              <a:gd name="T25" fmla="*/ 82 h 95"/>
              <a:gd name="T26" fmla="*/ 45 w 111"/>
              <a:gd name="T27" fmla="*/ 81 h 95"/>
              <a:gd name="T28" fmla="*/ 35 w 111"/>
              <a:gd name="T29" fmla="*/ 64 h 95"/>
              <a:gd name="T30" fmla="*/ 14 w 111"/>
              <a:gd name="T31" fmla="*/ 25 h 95"/>
              <a:gd name="T32" fmla="*/ 7 w 111"/>
              <a:gd name="T33" fmla="*/ 9 h 95"/>
              <a:gd name="T34" fmla="*/ 6 w 111"/>
              <a:gd name="T35" fmla="*/ 7 h 95"/>
              <a:gd name="T36" fmla="*/ 71 w 111"/>
              <a:gd name="T37" fmla="*/ 62 h 95"/>
              <a:gd name="T38" fmla="*/ 66 w 111"/>
              <a:gd name="T39" fmla="*/ 65 h 95"/>
              <a:gd name="T40" fmla="*/ 55 w 111"/>
              <a:gd name="T41" fmla="*/ 75 h 95"/>
              <a:gd name="T42" fmla="*/ 45 w 111"/>
              <a:gd name="T43" fmla="*/ 81 h 95"/>
              <a:gd name="T44" fmla="*/ 86 w 111"/>
              <a:gd name="T45" fmla="*/ 54 h 95"/>
              <a:gd name="T46" fmla="*/ 58 w 111"/>
              <a:gd name="T47" fmla="*/ 35 h 95"/>
              <a:gd name="T48" fmla="*/ 31 w 111"/>
              <a:gd name="T49" fmla="*/ 17 h 95"/>
              <a:gd name="T50" fmla="*/ 14 w 111"/>
              <a:gd name="T51" fmla="*/ 6 h 95"/>
              <a:gd name="T52" fmla="*/ 20 w 111"/>
              <a:gd name="T53" fmla="*/ 8 h 95"/>
              <a:gd name="T54" fmla="*/ 36 w 111"/>
              <a:gd name="T55" fmla="*/ 14 h 95"/>
              <a:gd name="T56" fmla="*/ 105 w 111"/>
              <a:gd name="T57" fmla="*/ 43 h 95"/>
              <a:gd name="T58" fmla="*/ 86 w 111"/>
              <a:gd name="T59" fmla="*/ 54 h 95"/>
              <a:gd name="T60" fmla="*/ 4 w 111"/>
              <a:gd name="T61" fmla="*/ 0 h 95"/>
              <a:gd name="T62" fmla="*/ 2 w 111"/>
              <a:gd name="T63" fmla="*/ 1 h 95"/>
              <a:gd name="T64" fmla="*/ 1 w 111"/>
              <a:gd name="T65" fmla="*/ 1 h 95"/>
              <a:gd name="T66" fmla="*/ 1 w 111"/>
              <a:gd name="T67" fmla="*/ 1 h 95"/>
              <a:gd name="T68" fmla="*/ 1 w 111"/>
              <a:gd name="T69" fmla="*/ 1 h 95"/>
              <a:gd name="T70" fmla="*/ 1 w 111"/>
              <a:gd name="T71" fmla="*/ 1 h 95"/>
              <a:gd name="T72" fmla="*/ 1 w 111"/>
              <a:gd name="T73" fmla="*/ 1 h 95"/>
              <a:gd name="T74" fmla="*/ 0 w 111"/>
              <a:gd name="T75" fmla="*/ 2 h 95"/>
              <a:gd name="T76" fmla="*/ 0 w 111"/>
              <a:gd name="T77" fmla="*/ 3 h 95"/>
              <a:gd name="T78" fmla="*/ 0 w 111"/>
              <a:gd name="T79" fmla="*/ 3 h 95"/>
              <a:gd name="T80" fmla="*/ 1 w 111"/>
              <a:gd name="T81" fmla="*/ 5 h 95"/>
              <a:gd name="T82" fmla="*/ 20 w 111"/>
              <a:gd name="T83" fmla="*/ 44 h 95"/>
              <a:gd name="T84" fmla="*/ 33 w 111"/>
              <a:gd name="T85" fmla="*/ 68 h 95"/>
              <a:gd name="T86" fmla="*/ 42 w 111"/>
              <a:gd name="T87" fmla="*/ 84 h 95"/>
              <a:gd name="T88" fmla="*/ 44 w 111"/>
              <a:gd name="T89" fmla="*/ 85 h 95"/>
              <a:gd name="T90" fmla="*/ 44 w 111"/>
              <a:gd name="T91" fmla="*/ 85 h 95"/>
              <a:gd name="T92" fmla="*/ 53 w 111"/>
              <a:gd name="T93" fmla="*/ 81 h 95"/>
              <a:gd name="T94" fmla="*/ 59 w 111"/>
              <a:gd name="T95" fmla="*/ 76 h 95"/>
              <a:gd name="T96" fmla="*/ 78 w 111"/>
              <a:gd name="T97" fmla="*/ 94 h 95"/>
              <a:gd name="T98" fmla="*/ 79 w 111"/>
              <a:gd name="T99" fmla="*/ 95 h 95"/>
              <a:gd name="T100" fmla="*/ 80 w 111"/>
              <a:gd name="T101" fmla="*/ 95 h 95"/>
              <a:gd name="T102" fmla="*/ 80 w 111"/>
              <a:gd name="T103" fmla="*/ 95 h 95"/>
              <a:gd name="T104" fmla="*/ 82 w 111"/>
              <a:gd name="T105" fmla="*/ 94 h 95"/>
              <a:gd name="T106" fmla="*/ 88 w 111"/>
              <a:gd name="T107" fmla="*/ 57 h 95"/>
              <a:gd name="T108" fmla="*/ 110 w 111"/>
              <a:gd name="T109" fmla="*/ 44 h 95"/>
              <a:gd name="T110" fmla="*/ 111 w 111"/>
              <a:gd name="T111" fmla="*/ 43 h 95"/>
              <a:gd name="T112" fmla="*/ 110 w 111"/>
              <a:gd name="T113" fmla="*/ 41 h 95"/>
              <a:gd name="T114" fmla="*/ 37 w 111"/>
              <a:gd name="T115" fmla="*/ 11 h 95"/>
              <a:gd name="T116" fmla="*/ 22 w 111"/>
              <a:gd name="T117" fmla="*/ 5 h 95"/>
              <a:gd name="T118" fmla="*/ 4 w 111"/>
              <a:gd name="T119" fmla="*/ 0 h 95"/>
              <a:gd name="T120" fmla="*/ 4 w 111"/>
              <a:gd name="T1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1" h="95">
                <a:moveTo>
                  <a:pt x="78" y="89"/>
                </a:moveTo>
                <a:cubicBezTo>
                  <a:pt x="72" y="84"/>
                  <a:pt x="67" y="79"/>
                  <a:pt x="62" y="74"/>
                </a:cubicBezTo>
                <a:cubicBezTo>
                  <a:pt x="62" y="73"/>
                  <a:pt x="63" y="72"/>
                  <a:pt x="64" y="71"/>
                </a:cubicBezTo>
                <a:cubicBezTo>
                  <a:pt x="67" y="68"/>
                  <a:pt x="70" y="66"/>
                  <a:pt x="73" y="65"/>
                </a:cubicBezTo>
                <a:cubicBezTo>
                  <a:pt x="74" y="71"/>
                  <a:pt x="76" y="78"/>
                  <a:pt x="78" y="89"/>
                </a:cubicBezTo>
                <a:moveTo>
                  <a:pt x="80" y="82"/>
                </a:moveTo>
                <a:cubicBezTo>
                  <a:pt x="79" y="74"/>
                  <a:pt x="78" y="69"/>
                  <a:pt x="76" y="64"/>
                </a:cubicBezTo>
                <a:cubicBezTo>
                  <a:pt x="77" y="63"/>
                  <a:pt x="77" y="63"/>
                  <a:pt x="77" y="63"/>
                </a:cubicBezTo>
                <a:cubicBezTo>
                  <a:pt x="77" y="62"/>
                  <a:pt x="77" y="61"/>
                  <a:pt x="76" y="61"/>
                </a:cubicBezTo>
                <a:cubicBezTo>
                  <a:pt x="59" y="46"/>
                  <a:pt x="46" y="34"/>
                  <a:pt x="31" y="22"/>
                </a:cubicBezTo>
                <a:cubicBezTo>
                  <a:pt x="38" y="27"/>
                  <a:pt x="46" y="32"/>
                  <a:pt x="56" y="38"/>
                </a:cubicBezTo>
                <a:cubicBezTo>
                  <a:pt x="65" y="44"/>
                  <a:pt x="76" y="50"/>
                  <a:pt x="84" y="57"/>
                </a:cubicBezTo>
                <a:cubicBezTo>
                  <a:pt x="83" y="65"/>
                  <a:pt x="81" y="74"/>
                  <a:pt x="80" y="82"/>
                </a:cubicBezTo>
                <a:moveTo>
                  <a:pt x="45" y="81"/>
                </a:moveTo>
                <a:cubicBezTo>
                  <a:pt x="42" y="78"/>
                  <a:pt x="39" y="72"/>
                  <a:pt x="35" y="64"/>
                </a:cubicBezTo>
                <a:cubicBezTo>
                  <a:pt x="28" y="52"/>
                  <a:pt x="21" y="37"/>
                  <a:pt x="14" y="25"/>
                </a:cubicBezTo>
                <a:cubicBezTo>
                  <a:pt x="11" y="18"/>
                  <a:pt x="9" y="13"/>
                  <a:pt x="7" y="9"/>
                </a:cubicBezTo>
                <a:cubicBezTo>
                  <a:pt x="6" y="8"/>
                  <a:pt x="6" y="7"/>
                  <a:pt x="6" y="7"/>
                </a:cubicBezTo>
                <a:cubicBezTo>
                  <a:pt x="31" y="25"/>
                  <a:pt x="47" y="40"/>
                  <a:pt x="71" y="62"/>
                </a:cubicBezTo>
                <a:cubicBezTo>
                  <a:pt x="69" y="62"/>
                  <a:pt x="67" y="63"/>
                  <a:pt x="66" y="65"/>
                </a:cubicBezTo>
                <a:cubicBezTo>
                  <a:pt x="62" y="68"/>
                  <a:pt x="58" y="72"/>
                  <a:pt x="55" y="75"/>
                </a:cubicBezTo>
                <a:cubicBezTo>
                  <a:pt x="51" y="79"/>
                  <a:pt x="48" y="81"/>
                  <a:pt x="45" y="81"/>
                </a:cubicBezTo>
                <a:moveTo>
                  <a:pt x="86" y="54"/>
                </a:moveTo>
                <a:cubicBezTo>
                  <a:pt x="77" y="47"/>
                  <a:pt x="67" y="40"/>
                  <a:pt x="58" y="35"/>
                </a:cubicBezTo>
                <a:cubicBezTo>
                  <a:pt x="46" y="28"/>
                  <a:pt x="38" y="22"/>
                  <a:pt x="31" y="17"/>
                </a:cubicBezTo>
                <a:cubicBezTo>
                  <a:pt x="25" y="13"/>
                  <a:pt x="20" y="10"/>
                  <a:pt x="14" y="6"/>
                </a:cubicBezTo>
                <a:cubicBezTo>
                  <a:pt x="17" y="7"/>
                  <a:pt x="19" y="7"/>
                  <a:pt x="20" y="8"/>
                </a:cubicBezTo>
                <a:cubicBezTo>
                  <a:pt x="24" y="10"/>
                  <a:pt x="29" y="11"/>
                  <a:pt x="36" y="14"/>
                </a:cubicBezTo>
                <a:cubicBezTo>
                  <a:pt x="59" y="23"/>
                  <a:pt x="84" y="34"/>
                  <a:pt x="105" y="43"/>
                </a:cubicBezTo>
                <a:cubicBezTo>
                  <a:pt x="98" y="46"/>
                  <a:pt x="93" y="49"/>
                  <a:pt x="86" y="54"/>
                </a:cubicBezTo>
                <a:moveTo>
                  <a:pt x="4" y="0"/>
                </a:moveTo>
                <a:cubicBezTo>
                  <a:pt x="3" y="0"/>
                  <a:pt x="2" y="0"/>
                  <a:pt x="2"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2"/>
                  <a:pt x="1" y="2"/>
                  <a:pt x="0" y="2"/>
                </a:cubicBezTo>
                <a:cubicBezTo>
                  <a:pt x="0" y="3"/>
                  <a:pt x="0" y="3"/>
                  <a:pt x="0" y="3"/>
                </a:cubicBezTo>
                <a:cubicBezTo>
                  <a:pt x="0" y="3"/>
                  <a:pt x="0" y="3"/>
                  <a:pt x="0" y="3"/>
                </a:cubicBezTo>
                <a:cubicBezTo>
                  <a:pt x="1" y="4"/>
                  <a:pt x="1" y="4"/>
                  <a:pt x="1" y="5"/>
                </a:cubicBezTo>
                <a:cubicBezTo>
                  <a:pt x="3" y="10"/>
                  <a:pt x="11" y="27"/>
                  <a:pt x="20" y="44"/>
                </a:cubicBezTo>
                <a:cubicBezTo>
                  <a:pt x="24" y="52"/>
                  <a:pt x="29" y="61"/>
                  <a:pt x="33" y="68"/>
                </a:cubicBezTo>
                <a:cubicBezTo>
                  <a:pt x="37" y="75"/>
                  <a:pt x="40" y="81"/>
                  <a:pt x="42" y="84"/>
                </a:cubicBezTo>
                <a:cubicBezTo>
                  <a:pt x="43" y="85"/>
                  <a:pt x="43" y="85"/>
                  <a:pt x="44" y="85"/>
                </a:cubicBezTo>
                <a:cubicBezTo>
                  <a:pt x="44" y="85"/>
                  <a:pt x="44" y="85"/>
                  <a:pt x="44" y="85"/>
                </a:cubicBezTo>
                <a:cubicBezTo>
                  <a:pt x="47" y="85"/>
                  <a:pt x="51" y="83"/>
                  <a:pt x="53" y="81"/>
                </a:cubicBezTo>
                <a:cubicBezTo>
                  <a:pt x="55" y="80"/>
                  <a:pt x="57" y="78"/>
                  <a:pt x="59" y="76"/>
                </a:cubicBezTo>
                <a:cubicBezTo>
                  <a:pt x="65" y="82"/>
                  <a:pt x="70" y="87"/>
                  <a:pt x="78" y="94"/>
                </a:cubicBezTo>
                <a:cubicBezTo>
                  <a:pt x="78" y="95"/>
                  <a:pt x="79" y="95"/>
                  <a:pt x="79" y="95"/>
                </a:cubicBezTo>
                <a:cubicBezTo>
                  <a:pt x="80" y="95"/>
                  <a:pt x="80" y="95"/>
                  <a:pt x="80" y="95"/>
                </a:cubicBezTo>
                <a:cubicBezTo>
                  <a:pt x="80" y="95"/>
                  <a:pt x="80" y="95"/>
                  <a:pt x="80" y="95"/>
                </a:cubicBezTo>
                <a:cubicBezTo>
                  <a:pt x="81" y="95"/>
                  <a:pt x="82" y="95"/>
                  <a:pt x="82" y="94"/>
                </a:cubicBezTo>
                <a:cubicBezTo>
                  <a:pt x="84" y="82"/>
                  <a:pt x="86" y="69"/>
                  <a:pt x="88" y="57"/>
                </a:cubicBezTo>
                <a:cubicBezTo>
                  <a:pt x="95" y="51"/>
                  <a:pt x="101" y="49"/>
                  <a:pt x="110" y="44"/>
                </a:cubicBezTo>
                <a:cubicBezTo>
                  <a:pt x="111" y="44"/>
                  <a:pt x="111" y="44"/>
                  <a:pt x="111" y="43"/>
                </a:cubicBezTo>
                <a:cubicBezTo>
                  <a:pt x="111" y="42"/>
                  <a:pt x="111" y="41"/>
                  <a:pt x="110" y="41"/>
                </a:cubicBezTo>
                <a:cubicBezTo>
                  <a:pt x="89" y="32"/>
                  <a:pt x="62" y="21"/>
                  <a:pt x="37" y="11"/>
                </a:cubicBezTo>
                <a:cubicBezTo>
                  <a:pt x="30" y="8"/>
                  <a:pt x="26" y="6"/>
                  <a:pt x="22" y="5"/>
                </a:cubicBezTo>
                <a:cubicBezTo>
                  <a:pt x="17" y="3"/>
                  <a:pt x="13" y="2"/>
                  <a:pt x="4" y="0"/>
                </a:cubicBezTo>
                <a:cubicBezTo>
                  <a:pt x="4" y="0"/>
                  <a:pt x="4" y="0"/>
                  <a:pt x="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57" name="组合 256"/>
          <p:cNvGrpSpPr/>
          <p:nvPr/>
        </p:nvGrpSpPr>
        <p:grpSpPr>
          <a:xfrm>
            <a:off x="1824769" y="3297917"/>
            <a:ext cx="170003" cy="161550"/>
            <a:chOff x="1224190" y="5289672"/>
            <a:chExt cx="324388" cy="308259"/>
          </a:xfrm>
        </p:grpSpPr>
        <p:sp>
          <p:nvSpPr>
            <p:cNvPr id="258" name="Freeform 791"/>
            <p:cNvSpPr>
              <a:spLocks noEditPoints="1"/>
            </p:cNvSpPr>
            <p:nvPr/>
          </p:nvSpPr>
          <p:spPr bwMode="auto">
            <a:xfrm>
              <a:off x="1224190" y="5289672"/>
              <a:ext cx="324388" cy="308259"/>
            </a:xfrm>
            <a:custGeom>
              <a:avLst/>
              <a:gdLst>
                <a:gd name="T0" fmla="*/ 43 w 153"/>
                <a:gd name="T1" fmla="*/ 141 h 145"/>
                <a:gd name="T2" fmla="*/ 13 w 153"/>
                <a:gd name="T3" fmla="*/ 127 h 145"/>
                <a:gd name="T4" fmla="*/ 85 w 153"/>
                <a:gd name="T5" fmla="*/ 135 h 145"/>
                <a:gd name="T6" fmla="*/ 93 w 153"/>
                <a:gd name="T7" fmla="*/ 134 h 145"/>
                <a:gd name="T8" fmla="*/ 101 w 153"/>
                <a:gd name="T9" fmla="*/ 114 h 145"/>
                <a:gd name="T10" fmla="*/ 106 w 153"/>
                <a:gd name="T11" fmla="*/ 74 h 145"/>
                <a:gd name="T12" fmla="*/ 108 w 153"/>
                <a:gd name="T13" fmla="*/ 53 h 145"/>
                <a:gd name="T14" fmla="*/ 126 w 153"/>
                <a:gd name="T15" fmla="*/ 42 h 145"/>
                <a:gd name="T16" fmla="*/ 137 w 153"/>
                <a:gd name="T17" fmla="*/ 49 h 145"/>
                <a:gd name="T18" fmla="*/ 118 w 153"/>
                <a:gd name="T19" fmla="*/ 78 h 145"/>
                <a:gd name="T20" fmla="*/ 107 w 153"/>
                <a:gd name="T21" fmla="*/ 41 h 145"/>
                <a:gd name="T22" fmla="*/ 124 w 153"/>
                <a:gd name="T23" fmla="*/ 29 h 145"/>
                <a:gd name="T24" fmla="*/ 137 w 153"/>
                <a:gd name="T25" fmla="*/ 32 h 145"/>
                <a:gd name="T26" fmla="*/ 140 w 153"/>
                <a:gd name="T27" fmla="*/ 83 h 145"/>
                <a:gd name="T28" fmla="*/ 106 w 153"/>
                <a:gd name="T29" fmla="*/ 89 h 145"/>
                <a:gd name="T30" fmla="*/ 118 w 153"/>
                <a:gd name="T31" fmla="*/ 82 h 145"/>
                <a:gd name="T32" fmla="*/ 140 w 153"/>
                <a:gd name="T33" fmla="*/ 47 h 145"/>
                <a:gd name="T34" fmla="*/ 126 w 153"/>
                <a:gd name="T35" fmla="*/ 39 h 145"/>
                <a:gd name="T36" fmla="*/ 126 w 153"/>
                <a:gd name="T37" fmla="*/ 39 h 145"/>
                <a:gd name="T38" fmla="*/ 125 w 153"/>
                <a:gd name="T39" fmla="*/ 39 h 145"/>
                <a:gd name="T40" fmla="*/ 107 w 153"/>
                <a:gd name="T41" fmla="*/ 48 h 145"/>
                <a:gd name="T42" fmla="*/ 86 w 153"/>
                <a:gd name="T43" fmla="*/ 45 h 145"/>
                <a:gd name="T44" fmla="*/ 104 w 153"/>
                <a:gd name="T45" fmla="*/ 28 h 145"/>
                <a:gd name="T46" fmla="*/ 86 w 153"/>
                <a:gd name="T47" fmla="*/ 56 h 145"/>
                <a:gd name="T48" fmla="*/ 90 w 153"/>
                <a:gd name="T49" fmla="*/ 52 h 145"/>
                <a:gd name="T50" fmla="*/ 102 w 153"/>
                <a:gd name="T51" fmla="*/ 60 h 145"/>
                <a:gd name="T52" fmla="*/ 89 w 153"/>
                <a:gd name="T53" fmla="*/ 80 h 145"/>
                <a:gd name="T54" fmla="*/ 102 w 153"/>
                <a:gd name="T55" fmla="*/ 74 h 145"/>
                <a:gd name="T56" fmla="*/ 87 w 153"/>
                <a:gd name="T57" fmla="*/ 92 h 145"/>
                <a:gd name="T58" fmla="*/ 88 w 153"/>
                <a:gd name="T59" fmla="*/ 93 h 145"/>
                <a:gd name="T60" fmla="*/ 99 w 153"/>
                <a:gd name="T61" fmla="*/ 113 h 145"/>
                <a:gd name="T62" fmla="*/ 84 w 153"/>
                <a:gd name="T63" fmla="*/ 131 h 145"/>
                <a:gd name="T64" fmla="*/ 51 w 153"/>
                <a:gd name="T65" fmla="*/ 136 h 145"/>
                <a:gd name="T66" fmla="*/ 6 w 153"/>
                <a:gd name="T67" fmla="*/ 29 h 145"/>
                <a:gd name="T68" fmla="*/ 81 w 153"/>
                <a:gd name="T69" fmla="*/ 36 h 145"/>
                <a:gd name="T70" fmla="*/ 85 w 153"/>
                <a:gd name="T71" fmla="*/ 43 h 145"/>
                <a:gd name="T72" fmla="*/ 15 w 153"/>
                <a:gd name="T73" fmla="*/ 29 h 145"/>
                <a:gd name="T74" fmla="*/ 5 w 153"/>
                <a:gd name="T75" fmla="*/ 22 h 145"/>
                <a:gd name="T76" fmla="*/ 33 w 153"/>
                <a:gd name="T77" fmla="*/ 6 h 145"/>
                <a:gd name="T78" fmla="*/ 91 w 153"/>
                <a:gd name="T79" fmla="*/ 7 h 145"/>
                <a:gd name="T80" fmla="*/ 104 w 153"/>
                <a:gd name="T81" fmla="*/ 20 h 145"/>
                <a:gd name="T82" fmla="*/ 58 w 153"/>
                <a:gd name="T83" fmla="*/ 17 h 145"/>
                <a:gd name="T84" fmla="*/ 57 w 153"/>
                <a:gd name="T85" fmla="*/ 0 h 145"/>
                <a:gd name="T86" fmla="*/ 5 w 153"/>
                <a:gd name="T87" fmla="*/ 15 h 145"/>
                <a:gd name="T88" fmla="*/ 0 w 153"/>
                <a:gd name="T89" fmla="*/ 23 h 145"/>
                <a:gd name="T90" fmla="*/ 10 w 153"/>
                <a:gd name="T91" fmla="*/ 124 h 145"/>
                <a:gd name="T92" fmla="*/ 10 w 153"/>
                <a:gd name="T93" fmla="*/ 131 h 145"/>
                <a:gd name="T94" fmla="*/ 11 w 153"/>
                <a:gd name="T95" fmla="*/ 133 h 145"/>
                <a:gd name="T96" fmla="*/ 43 w 153"/>
                <a:gd name="T97" fmla="*/ 144 h 145"/>
                <a:gd name="T98" fmla="*/ 95 w 153"/>
                <a:gd name="T99" fmla="*/ 137 h 145"/>
                <a:gd name="T100" fmla="*/ 98 w 153"/>
                <a:gd name="T101" fmla="*/ 132 h 145"/>
                <a:gd name="T102" fmla="*/ 104 w 153"/>
                <a:gd name="T103" fmla="*/ 123 h 145"/>
                <a:gd name="T104" fmla="*/ 104 w 153"/>
                <a:gd name="T105" fmla="*/ 122 h 145"/>
                <a:gd name="T106" fmla="*/ 119 w 153"/>
                <a:gd name="T107" fmla="*/ 96 h 145"/>
                <a:gd name="T108" fmla="*/ 138 w 153"/>
                <a:gd name="T109" fmla="*/ 28 h 145"/>
                <a:gd name="T110" fmla="*/ 113 w 153"/>
                <a:gd name="T111" fmla="*/ 28 h 145"/>
                <a:gd name="T112" fmla="*/ 107 w 153"/>
                <a:gd name="T113" fmla="*/ 32 h 145"/>
                <a:gd name="T114" fmla="*/ 108 w 153"/>
                <a:gd name="T115" fmla="*/ 19 h 145"/>
                <a:gd name="T116" fmla="*/ 79 w 153"/>
                <a:gd name="T117" fmla="*/ 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3" h="145">
                  <a:moveTo>
                    <a:pt x="57" y="141"/>
                  </a:moveTo>
                  <a:cubicBezTo>
                    <a:pt x="57" y="141"/>
                    <a:pt x="57" y="141"/>
                    <a:pt x="57" y="141"/>
                  </a:cubicBezTo>
                  <a:cubicBezTo>
                    <a:pt x="53" y="141"/>
                    <a:pt x="48" y="141"/>
                    <a:pt x="43" y="141"/>
                  </a:cubicBezTo>
                  <a:cubicBezTo>
                    <a:pt x="38" y="140"/>
                    <a:pt x="31" y="139"/>
                    <a:pt x="25" y="137"/>
                  </a:cubicBezTo>
                  <a:cubicBezTo>
                    <a:pt x="20" y="135"/>
                    <a:pt x="16" y="132"/>
                    <a:pt x="14" y="130"/>
                  </a:cubicBezTo>
                  <a:cubicBezTo>
                    <a:pt x="13" y="129"/>
                    <a:pt x="13" y="128"/>
                    <a:pt x="13" y="127"/>
                  </a:cubicBezTo>
                  <a:cubicBezTo>
                    <a:pt x="20" y="133"/>
                    <a:pt x="32" y="138"/>
                    <a:pt x="51" y="139"/>
                  </a:cubicBezTo>
                  <a:cubicBezTo>
                    <a:pt x="53" y="140"/>
                    <a:pt x="55" y="140"/>
                    <a:pt x="56" y="140"/>
                  </a:cubicBezTo>
                  <a:cubicBezTo>
                    <a:pt x="67" y="140"/>
                    <a:pt x="77" y="138"/>
                    <a:pt x="85" y="135"/>
                  </a:cubicBezTo>
                  <a:cubicBezTo>
                    <a:pt x="89" y="133"/>
                    <a:pt x="92" y="132"/>
                    <a:pt x="95" y="130"/>
                  </a:cubicBezTo>
                  <a:cubicBezTo>
                    <a:pt x="95" y="131"/>
                    <a:pt x="95" y="131"/>
                    <a:pt x="95" y="132"/>
                  </a:cubicBezTo>
                  <a:cubicBezTo>
                    <a:pt x="94" y="132"/>
                    <a:pt x="94" y="133"/>
                    <a:pt x="93" y="134"/>
                  </a:cubicBezTo>
                  <a:cubicBezTo>
                    <a:pt x="88" y="137"/>
                    <a:pt x="76" y="141"/>
                    <a:pt x="57" y="141"/>
                  </a:cubicBezTo>
                  <a:moveTo>
                    <a:pt x="87" y="130"/>
                  </a:moveTo>
                  <a:cubicBezTo>
                    <a:pt x="91" y="125"/>
                    <a:pt x="96" y="119"/>
                    <a:pt x="101" y="114"/>
                  </a:cubicBezTo>
                  <a:cubicBezTo>
                    <a:pt x="101" y="117"/>
                    <a:pt x="100" y="119"/>
                    <a:pt x="100" y="121"/>
                  </a:cubicBezTo>
                  <a:cubicBezTo>
                    <a:pt x="97" y="125"/>
                    <a:pt x="93" y="128"/>
                    <a:pt x="87" y="130"/>
                  </a:cubicBezTo>
                  <a:moveTo>
                    <a:pt x="106" y="74"/>
                  </a:moveTo>
                  <a:cubicBezTo>
                    <a:pt x="106" y="68"/>
                    <a:pt x="106" y="62"/>
                    <a:pt x="106" y="56"/>
                  </a:cubicBezTo>
                  <a:cubicBezTo>
                    <a:pt x="107" y="56"/>
                    <a:pt x="107" y="56"/>
                    <a:pt x="107" y="56"/>
                  </a:cubicBezTo>
                  <a:cubicBezTo>
                    <a:pt x="107" y="55"/>
                    <a:pt x="108" y="54"/>
                    <a:pt x="108" y="53"/>
                  </a:cubicBezTo>
                  <a:cubicBezTo>
                    <a:pt x="109" y="50"/>
                    <a:pt x="111" y="48"/>
                    <a:pt x="114" y="46"/>
                  </a:cubicBezTo>
                  <a:cubicBezTo>
                    <a:pt x="117" y="44"/>
                    <a:pt x="121" y="42"/>
                    <a:pt x="125" y="42"/>
                  </a:cubicBezTo>
                  <a:cubicBezTo>
                    <a:pt x="126" y="42"/>
                    <a:pt x="126" y="42"/>
                    <a:pt x="126" y="42"/>
                  </a:cubicBezTo>
                  <a:cubicBezTo>
                    <a:pt x="126" y="42"/>
                    <a:pt x="126" y="42"/>
                    <a:pt x="126" y="42"/>
                  </a:cubicBezTo>
                  <a:cubicBezTo>
                    <a:pt x="128" y="43"/>
                    <a:pt x="131" y="43"/>
                    <a:pt x="132" y="44"/>
                  </a:cubicBezTo>
                  <a:cubicBezTo>
                    <a:pt x="134" y="45"/>
                    <a:pt x="136" y="47"/>
                    <a:pt x="137" y="49"/>
                  </a:cubicBezTo>
                  <a:cubicBezTo>
                    <a:pt x="138" y="52"/>
                    <a:pt x="139" y="54"/>
                    <a:pt x="139" y="57"/>
                  </a:cubicBezTo>
                  <a:cubicBezTo>
                    <a:pt x="139" y="63"/>
                    <a:pt x="136" y="68"/>
                    <a:pt x="133" y="72"/>
                  </a:cubicBezTo>
                  <a:cubicBezTo>
                    <a:pt x="129" y="76"/>
                    <a:pt x="124" y="78"/>
                    <a:pt x="118" y="78"/>
                  </a:cubicBezTo>
                  <a:cubicBezTo>
                    <a:pt x="114" y="78"/>
                    <a:pt x="110" y="77"/>
                    <a:pt x="106" y="74"/>
                  </a:cubicBezTo>
                  <a:cubicBezTo>
                    <a:pt x="106" y="74"/>
                    <a:pt x="106" y="74"/>
                    <a:pt x="106" y="74"/>
                  </a:cubicBezTo>
                  <a:moveTo>
                    <a:pt x="107" y="41"/>
                  </a:moveTo>
                  <a:cubicBezTo>
                    <a:pt x="109" y="36"/>
                    <a:pt x="111" y="33"/>
                    <a:pt x="115" y="31"/>
                  </a:cubicBezTo>
                  <a:cubicBezTo>
                    <a:pt x="118" y="29"/>
                    <a:pt x="121" y="29"/>
                    <a:pt x="124" y="29"/>
                  </a:cubicBezTo>
                  <a:cubicBezTo>
                    <a:pt x="124" y="29"/>
                    <a:pt x="124" y="29"/>
                    <a:pt x="124" y="29"/>
                  </a:cubicBezTo>
                  <a:cubicBezTo>
                    <a:pt x="125" y="29"/>
                    <a:pt x="126" y="29"/>
                    <a:pt x="126" y="29"/>
                  </a:cubicBezTo>
                  <a:cubicBezTo>
                    <a:pt x="126" y="29"/>
                    <a:pt x="126" y="29"/>
                    <a:pt x="126" y="29"/>
                  </a:cubicBezTo>
                  <a:cubicBezTo>
                    <a:pt x="130" y="29"/>
                    <a:pt x="133" y="30"/>
                    <a:pt x="137" y="32"/>
                  </a:cubicBezTo>
                  <a:cubicBezTo>
                    <a:pt x="140" y="33"/>
                    <a:pt x="143" y="36"/>
                    <a:pt x="145" y="40"/>
                  </a:cubicBezTo>
                  <a:cubicBezTo>
                    <a:pt x="148" y="47"/>
                    <a:pt x="150" y="53"/>
                    <a:pt x="150" y="58"/>
                  </a:cubicBezTo>
                  <a:cubicBezTo>
                    <a:pt x="150" y="68"/>
                    <a:pt x="146" y="77"/>
                    <a:pt x="140" y="83"/>
                  </a:cubicBezTo>
                  <a:cubicBezTo>
                    <a:pt x="135" y="89"/>
                    <a:pt x="127" y="92"/>
                    <a:pt x="119" y="92"/>
                  </a:cubicBezTo>
                  <a:cubicBezTo>
                    <a:pt x="119" y="92"/>
                    <a:pt x="119" y="92"/>
                    <a:pt x="119" y="92"/>
                  </a:cubicBezTo>
                  <a:cubicBezTo>
                    <a:pt x="115" y="92"/>
                    <a:pt x="110" y="91"/>
                    <a:pt x="106" y="89"/>
                  </a:cubicBezTo>
                  <a:cubicBezTo>
                    <a:pt x="105" y="90"/>
                    <a:pt x="105" y="90"/>
                    <a:pt x="105" y="90"/>
                  </a:cubicBezTo>
                  <a:cubicBezTo>
                    <a:pt x="105" y="86"/>
                    <a:pt x="105" y="82"/>
                    <a:pt x="105" y="78"/>
                  </a:cubicBezTo>
                  <a:cubicBezTo>
                    <a:pt x="110" y="81"/>
                    <a:pt x="114" y="82"/>
                    <a:pt x="118" y="82"/>
                  </a:cubicBezTo>
                  <a:cubicBezTo>
                    <a:pt x="118" y="82"/>
                    <a:pt x="118" y="82"/>
                    <a:pt x="118" y="82"/>
                  </a:cubicBezTo>
                  <a:cubicBezTo>
                    <a:pt x="131" y="82"/>
                    <a:pt x="142" y="71"/>
                    <a:pt x="142" y="57"/>
                  </a:cubicBezTo>
                  <a:cubicBezTo>
                    <a:pt x="142" y="54"/>
                    <a:pt x="142" y="50"/>
                    <a:pt x="140" y="47"/>
                  </a:cubicBezTo>
                  <a:cubicBezTo>
                    <a:pt x="139" y="44"/>
                    <a:pt x="137" y="42"/>
                    <a:pt x="134" y="41"/>
                  </a:cubicBezTo>
                  <a:cubicBezTo>
                    <a:pt x="132" y="40"/>
                    <a:pt x="129" y="39"/>
                    <a:pt x="126" y="39"/>
                  </a:cubicBezTo>
                  <a:cubicBezTo>
                    <a:pt x="126" y="39"/>
                    <a:pt x="126" y="39"/>
                    <a:pt x="126" y="39"/>
                  </a:cubicBezTo>
                  <a:cubicBezTo>
                    <a:pt x="126" y="39"/>
                    <a:pt x="126" y="39"/>
                    <a:pt x="126" y="39"/>
                  </a:cubicBezTo>
                  <a:cubicBezTo>
                    <a:pt x="126" y="39"/>
                    <a:pt x="126" y="39"/>
                    <a:pt x="126" y="39"/>
                  </a:cubicBezTo>
                  <a:cubicBezTo>
                    <a:pt x="126" y="39"/>
                    <a:pt x="126" y="39"/>
                    <a:pt x="126" y="39"/>
                  </a:cubicBezTo>
                  <a:cubicBezTo>
                    <a:pt x="126" y="39"/>
                    <a:pt x="126" y="39"/>
                    <a:pt x="126" y="39"/>
                  </a:cubicBezTo>
                  <a:cubicBezTo>
                    <a:pt x="126" y="39"/>
                    <a:pt x="126" y="39"/>
                    <a:pt x="126" y="39"/>
                  </a:cubicBezTo>
                  <a:cubicBezTo>
                    <a:pt x="126" y="39"/>
                    <a:pt x="125" y="39"/>
                    <a:pt x="125" y="39"/>
                  </a:cubicBezTo>
                  <a:cubicBezTo>
                    <a:pt x="125" y="39"/>
                    <a:pt x="125" y="39"/>
                    <a:pt x="125" y="39"/>
                  </a:cubicBezTo>
                  <a:cubicBezTo>
                    <a:pt x="118" y="39"/>
                    <a:pt x="113" y="42"/>
                    <a:pt x="109" y="45"/>
                  </a:cubicBezTo>
                  <a:cubicBezTo>
                    <a:pt x="108" y="46"/>
                    <a:pt x="107" y="47"/>
                    <a:pt x="107" y="48"/>
                  </a:cubicBezTo>
                  <a:cubicBezTo>
                    <a:pt x="107" y="46"/>
                    <a:pt x="107" y="43"/>
                    <a:pt x="107" y="40"/>
                  </a:cubicBezTo>
                  <a:cubicBezTo>
                    <a:pt x="107" y="41"/>
                    <a:pt x="107" y="41"/>
                    <a:pt x="107" y="41"/>
                  </a:cubicBezTo>
                  <a:moveTo>
                    <a:pt x="86" y="45"/>
                  </a:moveTo>
                  <a:cubicBezTo>
                    <a:pt x="86" y="45"/>
                    <a:pt x="86" y="45"/>
                    <a:pt x="86" y="45"/>
                  </a:cubicBezTo>
                  <a:cubicBezTo>
                    <a:pt x="92" y="40"/>
                    <a:pt x="98" y="34"/>
                    <a:pt x="104" y="28"/>
                  </a:cubicBezTo>
                  <a:cubicBezTo>
                    <a:pt x="104" y="28"/>
                    <a:pt x="104" y="28"/>
                    <a:pt x="104" y="28"/>
                  </a:cubicBezTo>
                  <a:cubicBezTo>
                    <a:pt x="104" y="30"/>
                    <a:pt x="104" y="33"/>
                    <a:pt x="104" y="35"/>
                  </a:cubicBezTo>
                  <a:cubicBezTo>
                    <a:pt x="98" y="41"/>
                    <a:pt x="92" y="48"/>
                    <a:pt x="86" y="54"/>
                  </a:cubicBezTo>
                  <a:cubicBezTo>
                    <a:pt x="86" y="56"/>
                    <a:pt x="86" y="56"/>
                    <a:pt x="86" y="56"/>
                  </a:cubicBezTo>
                  <a:cubicBezTo>
                    <a:pt x="87" y="56"/>
                    <a:pt x="87" y="56"/>
                    <a:pt x="87" y="56"/>
                  </a:cubicBezTo>
                  <a:cubicBezTo>
                    <a:pt x="88" y="55"/>
                    <a:pt x="89" y="54"/>
                    <a:pt x="90" y="53"/>
                  </a:cubicBezTo>
                  <a:cubicBezTo>
                    <a:pt x="90" y="52"/>
                    <a:pt x="90" y="52"/>
                    <a:pt x="90" y="52"/>
                  </a:cubicBezTo>
                  <a:cubicBezTo>
                    <a:pt x="95" y="47"/>
                    <a:pt x="99" y="43"/>
                    <a:pt x="104" y="38"/>
                  </a:cubicBezTo>
                  <a:cubicBezTo>
                    <a:pt x="103" y="45"/>
                    <a:pt x="103" y="52"/>
                    <a:pt x="103" y="59"/>
                  </a:cubicBezTo>
                  <a:cubicBezTo>
                    <a:pt x="102" y="60"/>
                    <a:pt x="102" y="60"/>
                    <a:pt x="102" y="60"/>
                  </a:cubicBezTo>
                  <a:cubicBezTo>
                    <a:pt x="97" y="66"/>
                    <a:pt x="93" y="72"/>
                    <a:pt x="88" y="79"/>
                  </a:cubicBezTo>
                  <a:cubicBezTo>
                    <a:pt x="88" y="79"/>
                    <a:pt x="88" y="80"/>
                    <a:pt x="88" y="80"/>
                  </a:cubicBezTo>
                  <a:cubicBezTo>
                    <a:pt x="88" y="80"/>
                    <a:pt x="88" y="80"/>
                    <a:pt x="89" y="80"/>
                  </a:cubicBezTo>
                  <a:cubicBezTo>
                    <a:pt x="89" y="80"/>
                    <a:pt x="89" y="80"/>
                    <a:pt x="89" y="80"/>
                  </a:cubicBezTo>
                  <a:cubicBezTo>
                    <a:pt x="94" y="74"/>
                    <a:pt x="98" y="68"/>
                    <a:pt x="102" y="62"/>
                  </a:cubicBezTo>
                  <a:cubicBezTo>
                    <a:pt x="102" y="66"/>
                    <a:pt x="102" y="70"/>
                    <a:pt x="102" y="74"/>
                  </a:cubicBezTo>
                  <a:cubicBezTo>
                    <a:pt x="102" y="74"/>
                    <a:pt x="102" y="74"/>
                    <a:pt x="101" y="74"/>
                  </a:cubicBezTo>
                  <a:cubicBezTo>
                    <a:pt x="101" y="74"/>
                    <a:pt x="101" y="74"/>
                    <a:pt x="101" y="74"/>
                  </a:cubicBezTo>
                  <a:cubicBezTo>
                    <a:pt x="96" y="80"/>
                    <a:pt x="91" y="86"/>
                    <a:pt x="87" y="92"/>
                  </a:cubicBezTo>
                  <a:cubicBezTo>
                    <a:pt x="86" y="93"/>
                    <a:pt x="87" y="93"/>
                    <a:pt x="87" y="93"/>
                  </a:cubicBezTo>
                  <a:cubicBezTo>
                    <a:pt x="87" y="94"/>
                    <a:pt x="87" y="94"/>
                    <a:pt x="87" y="94"/>
                  </a:cubicBezTo>
                  <a:cubicBezTo>
                    <a:pt x="88" y="94"/>
                    <a:pt x="88" y="93"/>
                    <a:pt x="88" y="93"/>
                  </a:cubicBezTo>
                  <a:cubicBezTo>
                    <a:pt x="93" y="87"/>
                    <a:pt x="97" y="81"/>
                    <a:pt x="102" y="75"/>
                  </a:cubicBezTo>
                  <a:cubicBezTo>
                    <a:pt x="101" y="88"/>
                    <a:pt x="101" y="101"/>
                    <a:pt x="101" y="113"/>
                  </a:cubicBezTo>
                  <a:cubicBezTo>
                    <a:pt x="99" y="113"/>
                    <a:pt x="99" y="113"/>
                    <a:pt x="99" y="113"/>
                  </a:cubicBezTo>
                  <a:cubicBezTo>
                    <a:pt x="94" y="118"/>
                    <a:pt x="89" y="124"/>
                    <a:pt x="84" y="131"/>
                  </a:cubicBezTo>
                  <a:cubicBezTo>
                    <a:pt x="84" y="131"/>
                    <a:pt x="84" y="131"/>
                    <a:pt x="84" y="131"/>
                  </a:cubicBezTo>
                  <a:cubicBezTo>
                    <a:pt x="84" y="131"/>
                    <a:pt x="84" y="131"/>
                    <a:pt x="84" y="131"/>
                  </a:cubicBezTo>
                  <a:cubicBezTo>
                    <a:pt x="76" y="134"/>
                    <a:pt x="67" y="136"/>
                    <a:pt x="56" y="136"/>
                  </a:cubicBezTo>
                  <a:cubicBezTo>
                    <a:pt x="56" y="136"/>
                    <a:pt x="56" y="136"/>
                    <a:pt x="56" y="136"/>
                  </a:cubicBezTo>
                  <a:cubicBezTo>
                    <a:pt x="55" y="136"/>
                    <a:pt x="53" y="136"/>
                    <a:pt x="51" y="136"/>
                  </a:cubicBezTo>
                  <a:cubicBezTo>
                    <a:pt x="22" y="134"/>
                    <a:pt x="12" y="122"/>
                    <a:pt x="8" y="115"/>
                  </a:cubicBezTo>
                  <a:cubicBezTo>
                    <a:pt x="7" y="90"/>
                    <a:pt x="7" y="55"/>
                    <a:pt x="4" y="28"/>
                  </a:cubicBezTo>
                  <a:cubicBezTo>
                    <a:pt x="5" y="29"/>
                    <a:pt x="5" y="29"/>
                    <a:pt x="6" y="29"/>
                  </a:cubicBezTo>
                  <a:cubicBezTo>
                    <a:pt x="8" y="31"/>
                    <a:pt x="12" y="32"/>
                    <a:pt x="18" y="34"/>
                  </a:cubicBezTo>
                  <a:cubicBezTo>
                    <a:pt x="29" y="36"/>
                    <a:pt x="41" y="38"/>
                    <a:pt x="56" y="38"/>
                  </a:cubicBezTo>
                  <a:cubicBezTo>
                    <a:pt x="64" y="38"/>
                    <a:pt x="72" y="37"/>
                    <a:pt x="81" y="36"/>
                  </a:cubicBezTo>
                  <a:cubicBezTo>
                    <a:pt x="83" y="36"/>
                    <a:pt x="87" y="35"/>
                    <a:pt x="90" y="34"/>
                  </a:cubicBezTo>
                  <a:cubicBezTo>
                    <a:pt x="93" y="34"/>
                    <a:pt x="95" y="33"/>
                    <a:pt x="97" y="32"/>
                  </a:cubicBezTo>
                  <a:cubicBezTo>
                    <a:pt x="93" y="36"/>
                    <a:pt x="89" y="40"/>
                    <a:pt x="85" y="43"/>
                  </a:cubicBezTo>
                  <a:cubicBezTo>
                    <a:pt x="85" y="44"/>
                    <a:pt x="85" y="44"/>
                    <a:pt x="85" y="45"/>
                  </a:cubicBezTo>
                  <a:cubicBezTo>
                    <a:pt x="85" y="45"/>
                    <a:pt x="85" y="45"/>
                    <a:pt x="86" y="45"/>
                  </a:cubicBezTo>
                  <a:moveTo>
                    <a:pt x="15" y="29"/>
                  </a:moveTo>
                  <a:cubicBezTo>
                    <a:pt x="12" y="28"/>
                    <a:pt x="9" y="27"/>
                    <a:pt x="8" y="26"/>
                  </a:cubicBezTo>
                  <a:cubicBezTo>
                    <a:pt x="6" y="25"/>
                    <a:pt x="5" y="24"/>
                    <a:pt x="5" y="23"/>
                  </a:cubicBezTo>
                  <a:cubicBezTo>
                    <a:pt x="5" y="23"/>
                    <a:pt x="5" y="22"/>
                    <a:pt x="5" y="22"/>
                  </a:cubicBezTo>
                  <a:cubicBezTo>
                    <a:pt x="4" y="21"/>
                    <a:pt x="5" y="19"/>
                    <a:pt x="7" y="17"/>
                  </a:cubicBezTo>
                  <a:cubicBezTo>
                    <a:pt x="10" y="15"/>
                    <a:pt x="15" y="12"/>
                    <a:pt x="20" y="10"/>
                  </a:cubicBezTo>
                  <a:cubicBezTo>
                    <a:pt x="24" y="8"/>
                    <a:pt x="29" y="6"/>
                    <a:pt x="33" y="6"/>
                  </a:cubicBezTo>
                  <a:cubicBezTo>
                    <a:pt x="40" y="4"/>
                    <a:pt x="49" y="4"/>
                    <a:pt x="57" y="4"/>
                  </a:cubicBezTo>
                  <a:cubicBezTo>
                    <a:pt x="65" y="4"/>
                    <a:pt x="72" y="4"/>
                    <a:pt x="79" y="5"/>
                  </a:cubicBezTo>
                  <a:cubicBezTo>
                    <a:pt x="85" y="6"/>
                    <a:pt x="90" y="6"/>
                    <a:pt x="91" y="7"/>
                  </a:cubicBezTo>
                  <a:cubicBezTo>
                    <a:pt x="97" y="9"/>
                    <a:pt x="100" y="11"/>
                    <a:pt x="102" y="13"/>
                  </a:cubicBezTo>
                  <a:cubicBezTo>
                    <a:pt x="104" y="15"/>
                    <a:pt x="104" y="17"/>
                    <a:pt x="104" y="19"/>
                  </a:cubicBezTo>
                  <a:cubicBezTo>
                    <a:pt x="104" y="19"/>
                    <a:pt x="104" y="20"/>
                    <a:pt x="104" y="20"/>
                  </a:cubicBezTo>
                  <a:cubicBezTo>
                    <a:pt x="104" y="22"/>
                    <a:pt x="103" y="23"/>
                    <a:pt x="102" y="25"/>
                  </a:cubicBezTo>
                  <a:cubicBezTo>
                    <a:pt x="101" y="26"/>
                    <a:pt x="100" y="27"/>
                    <a:pt x="98" y="28"/>
                  </a:cubicBezTo>
                  <a:cubicBezTo>
                    <a:pt x="93" y="20"/>
                    <a:pt x="78" y="17"/>
                    <a:pt x="58" y="17"/>
                  </a:cubicBezTo>
                  <a:cubicBezTo>
                    <a:pt x="55" y="17"/>
                    <a:pt x="51" y="17"/>
                    <a:pt x="47" y="17"/>
                  </a:cubicBezTo>
                  <a:cubicBezTo>
                    <a:pt x="29" y="18"/>
                    <a:pt x="14" y="25"/>
                    <a:pt x="15" y="29"/>
                  </a:cubicBezTo>
                  <a:moveTo>
                    <a:pt x="57" y="0"/>
                  </a:moveTo>
                  <a:cubicBezTo>
                    <a:pt x="48" y="0"/>
                    <a:pt x="40" y="1"/>
                    <a:pt x="32" y="2"/>
                  </a:cubicBezTo>
                  <a:cubicBezTo>
                    <a:pt x="27" y="3"/>
                    <a:pt x="20" y="6"/>
                    <a:pt x="13" y="9"/>
                  </a:cubicBezTo>
                  <a:cubicBezTo>
                    <a:pt x="10" y="11"/>
                    <a:pt x="7" y="13"/>
                    <a:pt x="5" y="15"/>
                  </a:cubicBezTo>
                  <a:cubicBezTo>
                    <a:pt x="3" y="17"/>
                    <a:pt x="1" y="19"/>
                    <a:pt x="1" y="22"/>
                  </a:cubicBezTo>
                  <a:cubicBezTo>
                    <a:pt x="1" y="23"/>
                    <a:pt x="1" y="23"/>
                    <a:pt x="1" y="23"/>
                  </a:cubicBezTo>
                  <a:cubicBezTo>
                    <a:pt x="0" y="23"/>
                    <a:pt x="0" y="23"/>
                    <a:pt x="0" y="23"/>
                  </a:cubicBezTo>
                  <a:cubicBezTo>
                    <a:pt x="4" y="50"/>
                    <a:pt x="3" y="90"/>
                    <a:pt x="5" y="117"/>
                  </a:cubicBezTo>
                  <a:cubicBezTo>
                    <a:pt x="5" y="117"/>
                    <a:pt x="5" y="117"/>
                    <a:pt x="5" y="117"/>
                  </a:cubicBezTo>
                  <a:cubicBezTo>
                    <a:pt x="6" y="119"/>
                    <a:pt x="8" y="122"/>
                    <a:pt x="10" y="124"/>
                  </a:cubicBezTo>
                  <a:cubicBezTo>
                    <a:pt x="10" y="124"/>
                    <a:pt x="10" y="124"/>
                    <a:pt x="10" y="124"/>
                  </a:cubicBezTo>
                  <a:cubicBezTo>
                    <a:pt x="9" y="125"/>
                    <a:pt x="9" y="125"/>
                    <a:pt x="9" y="126"/>
                  </a:cubicBezTo>
                  <a:cubicBezTo>
                    <a:pt x="9" y="128"/>
                    <a:pt x="10" y="130"/>
                    <a:pt x="10" y="131"/>
                  </a:cubicBezTo>
                  <a:cubicBezTo>
                    <a:pt x="10" y="131"/>
                    <a:pt x="10" y="131"/>
                    <a:pt x="10" y="131"/>
                  </a:cubicBezTo>
                  <a:cubicBezTo>
                    <a:pt x="10" y="132"/>
                    <a:pt x="10" y="132"/>
                    <a:pt x="10" y="132"/>
                  </a:cubicBezTo>
                  <a:cubicBezTo>
                    <a:pt x="11" y="133"/>
                    <a:pt x="11" y="133"/>
                    <a:pt x="11" y="133"/>
                  </a:cubicBezTo>
                  <a:cubicBezTo>
                    <a:pt x="11" y="133"/>
                    <a:pt x="11" y="133"/>
                    <a:pt x="11" y="133"/>
                  </a:cubicBezTo>
                  <a:cubicBezTo>
                    <a:pt x="14" y="136"/>
                    <a:pt x="19" y="138"/>
                    <a:pt x="24" y="140"/>
                  </a:cubicBezTo>
                  <a:cubicBezTo>
                    <a:pt x="30" y="142"/>
                    <a:pt x="37" y="144"/>
                    <a:pt x="43" y="144"/>
                  </a:cubicBezTo>
                  <a:cubicBezTo>
                    <a:pt x="48" y="145"/>
                    <a:pt x="53" y="145"/>
                    <a:pt x="57" y="145"/>
                  </a:cubicBezTo>
                  <a:cubicBezTo>
                    <a:pt x="70" y="145"/>
                    <a:pt x="80" y="143"/>
                    <a:pt x="87" y="140"/>
                  </a:cubicBezTo>
                  <a:cubicBezTo>
                    <a:pt x="90" y="139"/>
                    <a:pt x="93" y="138"/>
                    <a:pt x="95" y="137"/>
                  </a:cubicBezTo>
                  <a:cubicBezTo>
                    <a:pt x="97" y="135"/>
                    <a:pt x="98" y="134"/>
                    <a:pt x="99" y="132"/>
                  </a:cubicBezTo>
                  <a:cubicBezTo>
                    <a:pt x="98" y="132"/>
                    <a:pt x="98" y="132"/>
                    <a:pt x="98" y="132"/>
                  </a:cubicBezTo>
                  <a:cubicBezTo>
                    <a:pt x="98" y="132"/>
                    <a:pt x="98" y="132"/>
                    <a:pt x="98" y="132"/>
                  </a:cubicBezTo>
                  <a:cubicBezTo>
                    <a:pt x="98" y="131"/>
                    <a:pt x="98" y="129"/>
                    <a:pt x="98" y="128"/>
                  </a:cubicBezTo>
                  <a:cubicBezTo>
                    <a:pt x="101" y="126"/>
                    <a:pt x="102" y="125"/>
                    <a:pt x="104" y="123"/>
                  </a:cubicBezTo>
                  <a:cubicBezTo>
                    <a:pt x="104" y="123"/>
                    <a:pt x="104" y="123"/>
                    <a:pt x="104" y="123"/>
                  </a:cubicBezTo>
                  <a:cubicBezTo>
                    <a:pt x="104" y="123"/>
                    <a:pt x="104" y="123"/>
                    <a:pt x="104" y="123"/>
                  </a:cubicBezTo>
                  <a:cubicBezTo>
                    <a:pt x="104" y="123"/>
                    <a:pt x="104" y="123"/>
                    <a:pt x="104" y="123"/>
                  </a:cubicBezTo>
                  <a:cubicBezTo>
                    <a:pt x="104" y="122"/>
                    <a:pt x="104" y="122"/>
                    <a:pt x="104" y="122"/>
                  </a:cubicBezTo>
                  <a:cubicBezTo>
                    <a:pt x="104" y="113"/>
                    <a:pt x="105" y="103"/>
                    <a:pt x="105" y="92"/>
                  </a:cubicBezTo>
                  <a:cubicBezTo>
                    <a:pt x="109" y="95"/>
                    <a:pt x="114" y="96"/>
                    <a:pt x="119" y="96"/>
                  </a:cubicBezTo>
                  <a:cubicBezTo>
                    <a:pt x="119" y="96"/>
                    <a:pt x="119" y="96"/>
                    <a:pt x="119" y="96"/>
                  </a:cubicBezTo>
                  <a:cubicBezTo>
                    <a:pt x="137" y="96"/>
                    <a:pt x="153" y="80"/>
                    <a:pt x="153" y="58"/>
                  </a:cubicBezTo>
                  <a:cubicBezTo>
                    <a:pt x="153" y="52"/>
                    <a:pt x="152" y="46"/>
                    <a:pt x="149" y="39"/>
                  </a:cubicBezTo>
                  <a:cubicBezTo>
                    <a:pt x="146" y="34"/>
                    <a:pt x="142" y="30"/>
                    <a:pt x="138" y="28"/>
                  </a:cubicBezTo>
                  <a:cubicBezTo>
                    <a:pt x="134" y="26"/>
                    <a:pt x="130" y="25"/>
                    <a:pt x="127" y="25"/>
                  </a:cubicBezTo>
                  <a:cubicBezTo>
                    <a:pt x="126" y="25"/>
                    <a:pt x="125" y="25"/>
                    <a:pt x="124" y="25"/>
                  </a:cubicBezTo>
                  <a:cubicBezTo>
                    <a:pt x="121" y="25"/>
                    <a:pt x="116" y="26"/>
                    <a:pt x="113" y="28"/>
                  </a:cubicBezTo>
                  <a:cubicBezTo>
                    <a:pt x="111" y="29"/>
                    <a:pt x="109" y="31"/>
                    <a:pt x="108" y="32"/>
                  </a:cubicBezTo>
                  <a:cubicBezTo>
                    <a:pt x="108" y="32"/>
                    <a:pt x="108" y="32"/>
                    <a:pt x="108" y="32"/>
                  </a:cubicBezTo>
                  <a:cubicBezTo>
                    <a:pt x="107" y="32"/>
                    <a:pt x="107" y="32"/>
                    <a:pt x="107" y="32"/>
                  </a:cubicBezTo>
                  <a:cubicBezTo>
                    <a:pt x="108" y="27"/>
                    <a:pt x="108" y="23"/>
                    <a:pt x="108" y="19"/>
                  </a:cubicBezTo>
                  <a:cubicBezTo>
                    <a:pt x="108" y="19"/>
                    <a:pt x="108" y="19"/>
                    <a:pt x="108" y="19"/>
                  </a:cubicBezTo>
                  <a:cubicBezTo>
                    <a:pt x="108" y="19"/>
                    <a:pt x="108" y="19"/>
                    <a:pt x="108" y="19"/>
                  </a:cubicBezTo>
                  <a:cubicBezTo>
                    <a:pt x="108" y="16"/>
                    <a:pt x="107" y="13"/>
                    <a:pt x="104" y="10"/>
                  </a:cubicBezTo>
                  <a:cubicBezTo>
                    <a:pt x="102" y="7"/>
                    <a:pt x="98" y="5"/>
                    <a:pt x="92" y="3"/>
                  </a:cubicBezTo>
                  <a:cubicBezTo>
                    <a:pt x="90" y="3"/>
                    <a:pt x="85" y="2"/>
                    <a:pt x="79" y="1"/>
                  </a:cubicBezTo>
                  <a:cubicBezTo>
                    <a:pt x="73" y="1"/>
                    <a:pt x="65" y="0"/>
                    <a:pt x="5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9" name="Freeform 792"/>
            <p:cNvSpPr>
              <a:spLocks/>
            </p:cNvSpPr>
            <p:nvPr/>
          </p:nvSpPr>
          <p:spPr bwMode="auto">
            <a:xfrm>
              <a:off x="1493916" y="534343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0" name="Freeform 793"/>
            <p:cNvSpPr>
              <a:spLocks/>
            </p:cNvSpPr>
            <p:nvPr/>
          </p:nvSpPr>
          <p:spPr bwMode="auto">
            <a:xfrm>
              <a:off x="1493916" y="534343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1" name="Rectangle 794"/>
            <p:cNvSpPr>
              <a:spLocks noChangeArrowheads="1"/>
            </p:cNvSpPr>
            <p:nvPr/>
          </p:nvSpPr>
          <p:spPr bwMode="auto">
            <a:xfrm>
              <a:off x="1491228" y="5373010"/>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2" name="Rectangle 795"/>
            <p:cNvSpPr>
              <a:spLocks noChangeArrowheads="1"/>
            </p:cNvSpPr>
            <p:nvPr/>
          </p:nvSpPr>
          <p:spPr bwMode="auto">
            <a:xfrm>
              <a:off x="1491228" y="5373010"/>
              <a:ext cx="896"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3" name="Rectangle 796"/>
            <p:cNvSpPr>
              <a:spLocks noChangeArrowheads="1"/>
            </p:cNvSpPr>
            <p:nvPr/>
          </p:nvSpPr>
          <p:spPr bwMode="auto">
            <a:xfrm>
              <a:off x="1491228" y="5373010"/>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4" name="Freeform 797"/>
            <p:cNvSpPr>
              <a:spLocks/>
            </p:cNvSpPr>
            <p:nvPr/>
          </p:nvSpPr>
          <p:spPr bwMode="auto">
            <a:xfrm>
              <a:off x="1491228" y="537301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5" name="Freeform 798"/>
            <p:cNvSpPr>
              <a:spLocks/>
            </p:cNvSpPr>
            <p:nvPr/>
          </p:nvSpPr>
          <p:spPr bwMode="auto">
            <a:xfrm>
              <a:off x="1410579" y="5390036"/>
              <a:ext cx="32260" cy="40325"/>
            </a:xfrm>
            <a:custGeom>
              <a:avLst/>
              <a:gdLst>
                <a:gd name="T0" fmla="*/ 14 w 15"/>
                <a:gd name="T1" fmla="*/ 0 h 19"/>
                <a:gd name="T2" fmla="*/ 13 w 15"/>
                <a:gd name="T3" fmla="*/ 0 h 19"/>
                <a:gd name="T4" fmla="*/ 1 w 15"/>
                <a:gd name="T5" fmla="*/ 17 h 19"/>
                <a:gd name="T6" fmla="*/ 1 w 15"/>
                <a:gd name="T7" fmla="*/ 19 h 19"/>
                <a:gd name="T8" fmla="*/ 1 w 15"/>
                <a:gd name="T9" fmla="*/ 19 h 19"/>
                <a:gd name="T10" fmla="*/ 2 w 15"/>
                <a:gd name="T11" fmla="*/ 18 h 19"/>
                <a:gd name="T12" fmla="*/ 15 w 15"/>
                <a:gd name="T13" fmla="*/ 1 h 19"/>
                <a:gd name="T14" fmla="*/ 14 w 15"/>
                <a:gd name="T15" fmla="*/ 0 h 19"/>
                <a:gd name="T16" fmla="*/ 14 w 1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9">
                  <a:moveTo>
                    <a:pt x="14" y="0"/>
                  </a:moveTo>
                  <a:cubicBezTo>
                    <a:pt x="14" y="0"/>
                    <a:pt x="13" y="0"/>
                    <a:pt x="13" y="0"/>
                  </a:cubicBezTo>
                  <a:cubicBezTo>
                    <a:pt x="9" y="6"/>
                    <a:pt x="5" y="12"/>
                    <a:pt x="1" y="17"/>
                  </a:cubicBezTo>
                  <a:cubicBezTo>
                    <a:pt x="0" y="18"/>
                    <a:pt x="0" y="18"/>
                    <a:pt x="1" y="19"/>
                  </a:cubicBezTo>
                  <a:cubicBezTo>
                    <a:pt x="1" y="19"/>
                    <a:pt x="1" y="19"/>
                    <a:pt x="1" y="19"/>
                  </a:cubicBezTo>
                  <a:cubicBezTo>
                    <a:pt x="2" y="19"/>
                    <a:pt x="2" y="19"/>
                    <a:pt x="2" y="18"/>
                  </a:cubicBezTo>
                  <a:cubicBezTo>
                    <a:pt x="6" y="13"/>
                    <a:pt x="10" y="7"/>
                    <a:pt x="15" y="1"/>
                  </a:cubicBezTo>
                  <a:cubicBezTo>
                    <a:pt x="15" y="1"/>
                    <a:pt x="15" y="0"/>
                    <a:pt x="14" y="0"/>
                  </a:cubicBezTo>
                  <a:cubicBezTo>
                    <a:pt x="14" y="0"/>
                    <a:pt x="14" y="0"/>
                    <a:pt x="1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6" name="Freeform 799"/>
            <p:cNvSpPr>
              <a:spLocks/>
            </p:cNvSpPr>
            <p:nvPr/>
          </p:nvSpPr>
          <p:spPr bwMode="auto">
            <a:xfrm>
              <a:off x="1408787" y="5480542"/>
              <a:ext cx="27779" cy="34052"/>
            </a:xfrm>
            <a:custGeom>
              <a:avLst/>
              <a:gdLst>
                <a:gd name="T0" fmla="*/ 12 w 13"/>
                <a:gd name="T1" fmla="*/ 0 h 16"/>
                <a:gd name="T2" fmla="*/ 11 w 13"/>
                <a:gd name="T3" fmla="*/ 0 h 16"/>
                <a:gd name="T4" fmla="*/ 1 w 13"/>
                <a:gd name="T5" fmla="*/ 15 h 16"/>
                <a:gd name="T6" fmla="*/ 1 w 13"/>
                <a:gd name="T7" fmla="*/ 16 h 16"/>
                <a:gd name="T8" fmla="*/ 1 w 13"/>
                <a:gd name="T9" fmla="*/ 16 h 16"/>
                <a:gd name="T10" fmla="*/ 2 w 13"/>
                <a:gd name="T11" fmla="*/ 16 h 16"/>
                <a:gd name="T12" fmla="*/ 13 w 13"/>
                <a:gd name="T13" fmla="*/ 1 h 16"/>
                <a:gd name="T14" fmla="*/ 13 w 13"/>
                <a:gd name="T15" fmla="*/ 0 h 16"/>
                <a:gd name="T16" fmla="*/ 12 w 13"/>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2" y="0"/>
                  </a:moveTo>
                  <a:cubicBezTo>
                    <a:pt x="12" y="0"/>
                    <a:pt x="11" y="0"/>
                    <a:pt x="11" y="0"/>
                  </a:cubicBezTo>
                  <a:cubicBezTo>
                    <a:pt x="8" y="5"/>
                    <a:pt x="4" y="10"/>
                    <a:pt x="1" y="15"/>
                  </a:cubicBezTo>
                  <a:cubicBezTo>
                    <a:pt x="0" y="15"/>
                    <a:pt x="1" y="16"/>
                    <a:pt x="1" y="16"/>
                  </a:cubicBezTo>
                  <a:cubicBezTo>
                    <a:pt x="1" y="16"/>
                    <a:pt x="1" y="16"/>
                    <a:pt x="1" y="16"/>
                  </a:cubicBezTo>
                  <a:cubicBezTo>
                    <a:pt x="2" y="16"/>
                    <a:pt x="2" y="16"/>
                    <a:pt x="2" y="16"/>
                  </a:cubicBezTo>
                  <a:cubicBezTo>
                    <a:pt x="6" y="11"/>
                    <a:pt x="9" y="6"/>
                    <a:pt x="13" y="1"/>
                  </a:cubicBezTo>
                  <a:cubicBezTo>
                    <a:pt x="13" y="1"/>
                    <a:pt x="13" y="0"/>
                    <a:pt x="13" y="0"/>
                  </a:cubicBezTo>
                  <a:cubicBezTo>
                    <a:pt x="12" y="0"/>
                    <a:pt x="12" y="0"/>
                    <a:pt x="1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7" name="Freeform 800"/>
            <p:cNvSpPr>
              <a:spLocks/>
            </p:cNvSpPr>
            <p:nvPr/>
          </p:nvSpPr>
          <p:spPr bwMode="auto">
            <a:xfrm>
              <a:off x="1406994" y="5508321"/>
              <a:ext cx="29571" cy="35844"/>
            </a:xfrm>
            <a:custGeom>
              <a:avLst/>
              <a:gdLst>
                <a:gd name="T0" fmla="*/ 13 w 14"/>
                <a:gd name="T1" fmla="*/ 0 h 17"/>
                <a:gd name="T2" fmla="*/ 13 w 14"/>
                <a:gd name="T3" fmla="*/ 0 h 17"/>
                <a:gd name="T4" fmla="*/ 0 w 14"/>
                <a:gd name="T5" fmla="*/ 15 h 17"/>
                <a:gd name="T6" fmla="*/ 0 w 14"/>
                <a:gd name="T7" fmla="*/ 16 h 17"/>
                <a:gd name="T8" fmla="*/ 1 w 14"/>
                <a:gd name="T9" fmla="*/ 17 h 17"/>
                <a:gd name="T10" fmla="*/ 1 w 14"/>
                <a:gd name="T11" fmla="*/ 16 h 17"/>
                <a:gd name="T12" fmla="*/ 14 w 14"/>
                <a:gd name="T13" fmla="*/ 1 h 17"/>
                <a:gd name="T14" fmla="*/ 14 w 14"/>
                <a:gd name="T15" fmla="*/ 0 h 17"/>
                <a:gd name="T16" fmla="*/ 13 w 14"/>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3" y="0"/>
                  </a:moveTo>
                  <a:cubicBezTo>
                    <a:pt x="13" y="0"/>
                    <a:pt x="13" y="0"/>
                    <a:pt x="13" y="0"/>
                  </a:cubicBezTo>
                  <a:cubicBezTo>
                    <a:pt x="8" y="5"/>
                    <a:pt x="4" y="10"/>
                    <a:pt x="0" y="15"/>
                  </a:cubicBezTo>
                  <a:cubicBezTo>
                    <a:pt x="0" y="16"/>
                    <a:pt x="0" y="16"/>
                    <a:pt x="0" y="16"/>
                  </a:cubicBezTo>
                  <a:cubicBezTo>
                    <a:pt x="0" y="17"/>
                    <a:pt x="0" y="17"/>
                    <a:pt x="1" y="17"/>
                  </a:cubicBezTo>
                  <a:cubicBezTo>
                    <a:pt x="1" y="17"/>
                    <a:pt x="1" y="16"/>
                    <a:pt x="1" y="16"/>
                  </a:cubicBezTo>
                  <a:cubicBezTo>
                    <a:pt x="5" y="11"/>
                    <a:pt x="10" y="6"/>
                    <a:pt x="14" y="1"/>
                  </a:cubicBezTo>
                  <a:cubicBezTo>
                    <a:pt x="14" y="1"/>
                    <a:pt x="14" y="0"/>
                    <a:pt x="14" y="0"/>
                  </a:cubicBezTo>
                  <a:cubicBezTo>
                    <a:pt x="14" y="0"/>
                    <a:pt x="13" y="0"/>
                    <a:pt x="1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68" name="组合 267"/>
          <p:cNvGrpSpPr/>
          <p:nvPr/>
        </p:nvGrpSpPr>
        <p:grpSpPr>
          <a:xfrm>
            <a:off x="1702718" y="3498351"/>
            <a:ext cx="183622" cy="162959"/>
            <a:chOff x="848724" y="5337166"/>
            <a:chExt cx="350375" cy="310947"/>
          </a:xfrm>
        </p:grpSpPr>
        <p:sp>
          <p:nvSpPr>
            <p:cNvPr id="269" name="Freeform 801"/>
            <p:cNvSpPr>
              <a:spLocks/>
            </p:cNvSpPr>
            <p:nvPr/>
          </p:nvSpPr>
          <p:spPr bwMode="auto">
            <a:xfrm>
              <a:off x="848724" y="5370322"/>
              <a:ext cx="350375" cy="277791"/>
            </a:xfrm>
            <a:custGeom>
              <a:avLst/>
              <a:gdLst>
                <a:gd name="T0" fmla="*/ 15 w 165"/>
                <a:gd name="T1" fmla="*/ 0 h 131"/>
                <a:gd name="T2" fmla="*/ 13 w 165"/>
                <a:gd name="T3" fmla="*/ 2 h 131"/>
                <a:gd name="T4" fmla="*/ 13 w 165"/>
                <a:gd name="T5" fmla="*/ 14 h 131"/>
                <a:gd name="T6" fmla="*/ 9 w 165"/>
                <a:gd name="T7" fmla="*/ 14 h 131"/>
                <a:gd name="T8" fmla="*/ 7 w 165"/>
                <a:gd name="T9" fmla="*/ 16 h 131"/>
                <a:gd name="T10" fmla="*/ 9 w 165"/>
                <a:gd name="T11" fmla="*/ 18 h 131"/>
                <a:gd name="T12" fmla="*/ 13 w 165"/>
                <a:gd name="T13" fmla="*/ 18 h 131"/>
                <a:gd name="T14" fmla="*/ 13 w 165"/>
                <a:gd name="T15" fmla="*/ 29 h 131"/>
                <a:gd name="T16" fmla="*/ 9 w 165"/>
                <a:gd name="T17" fmla="*/ 29 h 131"/>
                <a:gd name="T18" fmla="*/ 7 w 165"/>
                <a:gd name="T19" fmla="*/ 31 h 131"/>
                <a:gd name="T20" fmla="*/ 9 w 165"/>
                <a:gd name="T21" fmla="*/ 32 h 131"/>
                <a:gd name="T22" fmla="*/ 13 w 165"/>
                <a:gd name="T23" fmla="*/ 32 h 131"/>
                <a:gd name="T24" fmla="*/ 13 w 165"/>
                <a:gd name="T25" fmla="*/ 45 h 131"/>
                <a:gd name="T26" fmla="*/ 9 w 165"/>
                <a:gd name="T27" fmla="*/ 45 h 131"/>
                <a:gd name="T28" fmla="*/ 7 w 165"/>
                <a:gd name="T29" fmla="*/ 46 h 131"/>
                <a:gd name="T30" fmla="*/ 9 w 165"/>
                <a:gd name="T31" fmla="*/ 48 h 131"/>
                <a:gd name="T32" fmla="*/ 13 w 165"/>
                <a:gd name="T33" fmla="*/ 48 h 131"/>
                <a:gd name="T34" fmla="*/ 13 w 165"/>
                <a:gd name="T35" fmla="*/ 62 h 131"/>
                <a:gd name="T36" fmla="*/ 9 w 165"/>
                <a:gd name="T37" fmla="*/ 62 h 131"/>
                <a:gd name="T38" fmla="*/ 7 w 165"/>
                <a:gd name="T39" fmla="*/ 64 h 131"/>
                <a:gd name="T40" fmla="*/ 9 w 165"/>
                <a:gd name="T41" fmla="*/ 66 h 131"/>
                <a:gd name="T42" fmla="*/ 13 w 165"/>
                <a:gd name="T43" fmla="*/ 66 h 131"/>
                <a:gd name="T44" fmla="*/ 13 w 165"/>
                <a:gd name="T45" fmla="*/ 79 h 131"/>
                <a:gd name="T46" fmla="*/ 9 w 165"/>
                <a:gd name="T47" fmla="*/ 79 h 131"/>
                <a:gd name="T48" fmla="*/ 7 w 165"/>
                <a:gd name="T49" fmla="*/ 80 h 131"/>
                <a:gd name="T50" fmla="*/ 9 w 165"/>
                <a:gd name="T51" fmla="*/ 82 h 131"/>
                <a:gd name="T52" fmla="*/ 13 w 165"/>
                <a:gd name="T53" fmla="*/ 82 h 131"/>
                <a:gd name="T54" fmla="*/ 13 w 165"/>
                <a:gd name="T55" fmla="*/ 96 h 131"/>
                <a:gd name="T56" fmla="*/ 9 w 165"/>
                <a:gd name="T57" fmla="*/ 96 h 131"/>
                <a:gd name="T58" fmla="*/ 7 w 165"/>
                <a:gd name="T59" fmla="*/ 98 h 131"/>
                <a:gd name="T60" fmla="*/ 9 w 165"/>
                <a:gd name="T61" fmla="*/ 100 h 131"/>
                <a:gd name="T62" fmla="*/ 13 w 165"/>
                <a:gd name="T63" fmla="*/ 100 h 131"/>
                <a:gd name="T64" fmla="*/ 13 w 165"/>
                <a:gd name="T65" fmla="*/ 113 h 131"/>
                <a:gd name="T66" fmla="*/ 2 w 165"/>
                <a:gd name="T67" fmla="*/ 113 h 131"/>
                <a:gd name="T68" fmla="*/ 0 w 165"/>
                <a:gd name="T69" fmla="*/ 115 h 131"/>
                <a:gd name="T70" fmla="*/ 2 w 165"/>
                <a:gd name="T71" fmla="*/ 116 h 131"/>
                <a:gd name="T72" fmla="*/ 13 w 165"/>
                <a:gd name="T73" fmla="*/ 116 h 131"/>
                <a:gd name="T74" fmla="*/ 13 w 165"/>
                <a:gd name="T75" fmla="*/ 129 h 131"/>
                <a:gd name="T76" fmla="*/ 15 w 165"/>
                <a:gd name="T77" fmla="*/ 131 h 131"/>
                <a:gd name="T78" fmla="*/ 16 w 165"/>
                <a:gd name="T79" fmla="*/ 129 h 131"/>
                <a:gd name="T80" fmla="*/ 16 w 165"/>
                <a:gd name="T81" fmla="*/ 116 h 131"/>
                <a:gd name="T82" fmla="*/ 163 w 165"/>
                <a:gd name="T83" fmla="*/ 116 h 131"/>
                <a:gd name="T84" fmla="*/ 165 w 165"/>
                <a:gd name="T85" fmla="*/ 115 h 131"/>
                <a:gd name="T86" fmla="*/ 163 w 165"/>
                <a:gd name="T87" fmla="*/ 113 h 131"/>
                <a:gd name="T88" fmla="*/ 16 w 165"/>
                <a:gd name="T89" fmla="*/ 113 h 131"/>
                <a:gd name="T90" fmla="*/ 16 w 165"/>
                <a:gd name="T91" fmla="*/ 2 h 131"/>
                <a:gd name="T92" fmla="*/ 15 w 165"/>
                <a:gd name="T93"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131">
                  <a:moveTo>
                    <a:pt x="15" y="0"/>
                  </a:moveTo>
                  <a:cubicBezTo>
                    <a:pt x="14" y="0"/>
                    <a:pt x="13" y="1"/>
                    <a:pt x="13" y="2"/>
                  </a:cubicBezTo>
                  <a:cubicBezTo>
                    <a:pt x="13" y="14"/>
                    <a:pt x="13" y="14"/>
                    <a:pt x="13" y="14"/>
                  </a:cubicBezTo>
                  <a:cubicBezTo>
                    <a:pt x="11" y="14"/>
                    <a:pt x="10" y="14"/>
                    <a:pt x="9" y="14"/>
                  </a:cubicBezTo>
                  <a:cubicBezTo>
                    <a:pt x="8" y="14"/>
                    <a:pt x="7" y="15"/>
                    <a:pt x="7" y="16"/>
                  </a:cubicBezTo>
                  <a:cubicBezTo>
                    <a:pt x="7" y="17"/>
                    <a:pt x="8" y="18"/>
                    <a:pt x="9" y="18"/>
                  </a:cubicBezTo>
                  <a:cubicBezTo>
                    <a:pt x="10" y="18"/>
                    <a:pt x="11" y="18"/>
                    <a:pt x="13" y="18"/>
                  </a:cubicBezTo>
                  <a:cubicBezTo>
                    <a:pt x="13" y="29"/>
                    <a:pt x="13" y="29"/>
                    <a:pt x="13" y="29"/>
                  </a:cubicBezTo>
                  <a:cubicBezTo>
                    <a:pt x="11" y="29"/>
                    <a:pt x="10" y="29"/>
                    <a:pt x="9" y="29"/>
                  </a:cubicBezTo>
                  <a:cubicBezTo>
                    <a:pt x="8" y="29"/>
                    <a:pt x="7" y="30"/>
                    <a:pt x="7" y="31"/>
                  </a:cubicBezTo>
                  <a:cubicBezTo>
                    <a:pt x="7" y="32"/>
                    <a:pt x="8" y="32"/>
                    <a:pt x="9" y="32"/>
                  </a:cubicBezTo>
                  <a:cubicBezTo>
                    <a:pt x="10" y="32"/>
                    <a:pt x="11" y="32"/>
                    <a:pt x="13" y="32"/>
                  </a:cubicBezTo>
                  <a:cubicBezTo>
                    <a:pt x="13" y="45"/>
                    <a:pt x="13" y="45"/>
                    <a:pt x="13" y="45"/>
                  </a:cubicBezTo>
                  <a:cubicBezTo>
                    <a:pt x="11" y="45"/>
                    <a:pt x="10" y="45"/>
                    <a:pt x="9" y="45"/>
                  </a:cubicBezTo>
                  <a:cubicBezTo>
                    <a:pt x="8" y="45"/>
                    <a:pt x="7" y="45"/>
                    <a:pt x="7" y="46"/>
                  </a:cubicBezTo>
                  <a:cubicBezTo>
                    <a:pt x="7" y="47"/>
                    <a:pt x="8" y="48"/>
                    <a:pt x="9" y="48"/>
                  </a:cubicBezTo>
                  <a:cubicBezTo>
                    <a:pt x="10" y="48"/>
                    <a:pt x="11" y="48"/>
                    <a:pt x="13" y="48"/>
                  </a:cubicBezTo>
                  <a:cubicBezTo>
                    <a:pt x="13" y="62"/>
                    <a:pt x="13" y="62"/>
                    <a:pt x="13" y="62"/>
                  </a:cubicBezTo>
                  <a:cubicBezTo>
                    <a:pt x="11" y="62"/>
                    <a:pt x="10" y="62"/>
                    <a:pt x="9" y="62"/>
                  </a:cubicBezTo>
                  <a:cubicBezTo>
                    <a:pt x="8" y="62"/>
                    <a:pt x="7" y="63"/>
                    <a:pt x="7" y="64"/>
                  </a:cubicBezTo>
                  <a:cubicBezTo>
                    <a:pt x="7" y="65"/>
                    <a:pt x="8" y="66"/>
                    <a:pt x="9" y="66"/>
                  </a:cubicBezTo>
                  <a:cubicBezTo>
                    <a:pt x="10" y="66"/>
                    <a:pt x="11" y="66"/>
                    <a:pt x="13" y="66"/>
                  </a:cubicBezTo>
                  <a:cubicBezTo>
                    <a:pt x="13" y="79"/>
                    <a:pt x="13" y="79"/>
                    <a:pt x="13" y="79"/>
                  </a:cubicBezTo>
                  <a:cubicBezTo>
                    <a:pt x="11" y="79"/>
                    <a:pt x="10" y="79"/>
                    <a:pt x="9" y="79"/>
                  </a:cubicBezTo>
                  <a:cubicBezTo>
                    <a:pt x="8" y="79"/>
                    <a:pt x="7" y="79"/>
                    <a:pt x="7" y="80"/>
                  </a:cubicBezTo>
                  <a:cubicBezTo>
                    <a:pt x="7" y="81"/>
                    <a:pt x="8" y="82"/>
                    <a:pt x="9" y="82"/>
                  </a:cubicBezTo>
                  <a:cubicBezTo>
                    <a:pt x="10" y="82"/>
                    <a:pt x="11" y="82"/>
                    <a:pt x="13" y="82"/>
                  </a:cubicBezTo>
                  <a:cubicBezTo>
                    <a:pt x="13" y="96"/>
                    <a:pt x="13" y="96"/>
                    <a:pt x="13" y="96"/>
                  </a:cubicBezTo>
                  <a:cubicBezTo>
                    <a:pt x="11" y="96"/>
                    <a:pt x="10" y="96"/>
                    <a:pt x="9" y="96"/>
                  </a:cubicBezTo>
                  <a:cubicBezTo>
                    <a:pt x="8" y="96"/>
                    <a:pt x="7" y="97"/>
                    <a:pt x="7" y="98"/>
                  </a:cubicBezTo>
                  <a:cubicBezTo>
                    <a:pt x="7" y="99"/>
                    <a:pt x="8" y="100"/>
                    <a:pt x="9" y="100"/>
                  </a:cubicBezTo>
                  <a:cubicBezTo>
                    <a:pt x="10" y="100"/>
                    <a:pt x="11" y="100"/>
                    <a:pt x="13" y="100"/>
                  </a:cubicBezTo>
                  <a:cubicBezTo>
                    <a:pt x="13" y="113"/>
                    <a:pt x="13" y="113"/>
                    <a:pt x="13" y="113"/>
                  </a:cubicBezTo>
                  <a:cubicBezTo>
                    <a:pt x="2" y="113"/>
                    <a:pt x="2" y="113"/>
                    <a:pt x="2" y="113"/>
                  </a:cubicBezTo>
                  <a:cubicBezTo>
                    <a:pt x="1" y="113"/>
                    <a:pt x="0" y="114"/>
                    <a:pt x="0" y="115"/>
                  </a:cubicBezTo>
                  <a:cubicBezTo>
                    <a:pt x="0" y="116"/>
                    <a:pt x="1" y="116"/>
                    <a:pt x="2" y="116"/>
                  </a:cubicBezTo>
                  <a:cubicBezTo>
                    <a:pt x="13" y="116"/>
                    <a:pt x="13" y="116"/>
                    <a:pt x="13" y="116"/>
                  </a:cubicBezTo>
                  <a:cubicBezTo>
                    <a:pt x="13" y="129"/>
                    <a:pt x="13" y="129"/>
                    <a:pt x="13" y="129"/>
                  </a:cubicBezTo>
                  <a:cubicBezTo>
                    <a:pt x="13" y="130"/>
                    <a:pt x="14" y="131"/>
                    <a:pt x="15" y="131"/>
                  </a:cubicBezTo>
                  <a:cubicBezTo>
                    <a:pt x="16" y="131"/>
                    <a:pt x="16" y="130"/>
                    <a:pt x="16" y="129"/>
                  </a:cubicBezTo>
                  <a:cubicBezTo>
                    <a:pt x="16" y="116"/>
                    <a:pt x="16" y="116"/>
                    <a:pt x="16" y="116"/>
                  </a:cubicBezTo>
                  <a:cubicBezTo>
                    <a:pt x="163" y="116"/>
                    <a:pt x="163" y="116"/>
                    <a:pt x="163" y="116"/>
                  </a:cubicBezTo>
                  <a:cubicBezTo>
                    <a:pt x="164" y="116"/>
                    <a:pt x="165" y="116"/>
                    <a:pt x="165" y="115"/>
                  </a:cubicBezTo>
                  <a:cubicBezTo>
                    <a:pt x="165" y="114"/>
                    <a:pt x="164" y="113"/>
                    <a:pt x="163" y="113"/>
                  </a:cubicBezTo>
                  <a:cubicBezTo>
                    <a:pt x="16" y="113"/>
                    <a:pt x="16" y="113"/>
                    <a:pt x="16" y="113"/>
                  </a:cubicBezTo>
                  <a:cubicBezTo>
                    <a:pt x="16" y="2"/>
                    <a:pt x="16" y="2"/>
                    <a:pt x="16" y="2"/>
                  </a:cubicBezTo>
                  <a:cubicBezTo>
                    <a:pt x="16" y="1"/>
                    <a:pt x="16" y="0"/>
                    <a:pt x="1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0" name="Freeform 802"/>
            <p:cNvSpPr>
              <a:spLocks noEditPoints="1"/>
            </p:cNvSpPr>
            <p:nvPr/>
          </p:nvSpPr>
          <p:spPr bwMode="auto">
            <a:xfrm>
              <a:off x="975970" y="5393620"/>
              <a:ext cx="66311" cy="201623"/>
            </a:xfrm>
            <a:custGeom>
              <a:avLst/>
              <a:gdLst>
                <a:gd name="T0" fmla="*/ 28 w 31"/>
                <a:gd name="T1" fmla="*/ 85 h 95"/>
                <a:gd name="T2" fmla="*/ 27 w 31"/>
                <a:gd name="T3" fmla="*/ 87 h 95"/>
                <a:gd name="T4" fmla="*/ 21 w 31"/>
                <a:gd name="T5" fmla="*/ 88 h 95"/>
                <a:gd name="T6" fmla="*/ 28 w 31"/>
                <a:gd name="T7" fmla="*/ 82 h 95"/>
                <a:gd name="T8" fmla="*/ 27 w 31"/>
                <a:gd name="T9" fmla="*/ 83 h 95"/>
                <a:gd name="T10" fmla="*/ 21 w 31"/>
                <a:gd name="T11" fmla="*/ 91 h 95"/>
                <a:gd name="T12" fmla="*/ 21 w 31"/>
                <a:gd name="T13" fmla="*/ 80 h 95"/>
                <a:gd name="T14" fmla="*/ 28 w 31"/>
                <a:gd name="T15" fmla="*/ 70 h 95"/>
                <a:gd name="T16" fmla="*/ 21 w 31"/>
                <a:gd name="T17" fmla="*/ 84 h 95"/>
                <a:gd name="T18" fmla="*/ 21 w 31"/>
                <a:gd name="T19" fmla="*/ 72 h 95"/>
                <a:gd name="T20" fmla="*/ 27 w 31"/>
                <a:gd name="T21" fmla="*/ 68 h 95"/>
                <a:gd name="T22" fmla="*/ 21 w 31"/>
                <a:gd name="T23" fmla="*/ 77 h 95"/>
                <a:gd name="T24" fmla="*/ 21 w 31"/>
                <a:gd name="T25" fmla="*/ 64 h 95"/>
                <a:gd name="T26" fmla="*/ 27 w 31"/>
                <a:gd name="T27" fmla="*/ 53 h 95"/>
                <a:gd name="T28" fmla="*/ 27 w 31"/>
                <a:gd name="T29" fmla="*/ 59 h 95"/>
                <a:gd name="T30" fmla="*/ 21 w 31"/>
                <a:gd name="T31" fmla="*/ 61 h 95"/>
                <a:gd name="T32" fmla="*/ 27 w 31"/>
                <a:gd name="T33" fmla="*/ 42 h 95"/>
                <a:gd name="T34" fmla="*/ 21 w 31"/>
                <a:gd name="T35" fmla="*/ 61 h 95"/>
                <a:gd name="T36" fmla="*/ 20 w 31"/>
                <a:gd name="T37" fmla="*/ 43 h 95"/>
                <a:gd name="T38" fmla="*/ 27 w 31"/>
                <a:gd name="T39" fmla="*/ 39 h 95"/>
                <a:gd name="T40" fmla="*/ 21 w 31"/>
                <a:gd name="T41" fmla="*/ 49 h 95"/>
                <a:gd name="T42" fmla="*/ 20 w 31"/>
                <a:gd name="T43" fmla="*/ 38 h 95"/>
                <a:gd name="T44" fmla="*/ 21 w 31"/>
                <a:gd name="T45" fmla="*/ 36 h 95"/>
                <a:gd name="T46" fmla="*/ 27 w 31"/>
                <a:gd name="T47" fmla="*/ 26 h 95"/>
                <a:gd name="T48" fmla="*/ 26 w 31"/>
                <a:gd name="T49" fmla="*/ 32 h 95"/>
                <a:gd name="T50" fmla="*/ 17 w 31"/>
                <a:gd name="T51" fmla="*/ 92 h 95"/>
                <a:gd name="T52" fmla="*/ 4 w 31"/>
                <a:gd name="T53" fmla="*/ 57 h 95"/>
                <a:gd name="T54" fmla="*/ 12 w 31"/>
                <a:gd name="T55" fmla="*/ 13 h 95"/>
                <a:gd name="T56" fmla="*/ 17 w 31"/>
                <a:gd name="T57" fmla="*/ 36 h 95"/>
                <a:gd name="T58" fmla="*/ 17 w 31"/>
                <a:gd name="T59" fmla="*/ 92 h 95"/>
                <a:gd name="T60" fmla="*/ 20 w 31"/>
                <a:gd name="T61" fmla="*/ 25 h 95"/>
                <a:gd name="T62" fmla="*/ 27 w 31"/>
                <a:gd name="T63" fmla="*/ 23 h 95"/>
                <a:gd name="T64" fmla="*/ 20 w 31"/>
                <a:gd name="T65" fmla="*/ 21 h 95"/>
                <a:gd name="T66" fmla="*/ 20 w 31"/>
                <a:gd name="T67" fmla="*/ 13 h 95"/>
                <a:gd name="T68" fmla="*/ 27 w 31"/>
                <a:gd name="T69" fmla="*/ 7 h 95"/>
                <a:gd name="T70" fmla="*/ 27 w 31"/>
                <a:gd name="T71" fmla="*/ 10 h 95"/>
                <a:gd name="T72" fmla="*/ 18 w 31"/>
                <a:gd name="T73" fmla="*/ 10 h 95"/>
                <a:gd name="T74" fmla="*/ 14 w 31"/>
                <a:gd name="T75" fmla="*/ 4 h 95"/>
                <a:gd name="T76" fmla="*/ 25 w 31"/>
                <a:gd name="T77" fmla="*/ 4 h 95"/>
                <a:gd name="T78" fmla="*/ 23 w 31"/>
                <a:gd name="T79" fmla="*/ 0 h 95"/>
                <a:gd name="T80" fmla="*/ 12 w 31"/>
                <a:gd name="T81" fmla="*/ 1 h 95"/>
                <a:gd name="T82" fmla="*/ 1 w 31"/>
                <a:gd name="T83" fmla="*/ 10 h 95"/>
                <a:gd name="T84" fmla="*/ 1 w 31"/>
                <a:gd name="T85" fmla="*/ 10 h 95"/>
                <a:gd name="T86" fmla="*/ 0 w 31"/>
                <a:gd name="T87" fmla="*/ 11 h 95"/>
                <a:gd name="T88" fmla="*/ 0 w 31"/>
                <a:gd name="T89" fmla="*/ 11 h 95"/>
                <a:gd name="T90" fmla="*/ 0 w 31"/>
                <a:gd name="T91" fmla="*/ 57 h 95"/>
                <a:gd name="T92" fmla="*/ 1 w 31"/>
                <a:gd name="T93" fmla="*/ 93 h 95"/>
                <a:gd name="T94" fmla="*/ 18 w 31"/>
                <a:gd name="T95" fmla="*/ 95 h 95"/>
                <a:gd name="T96" fmla="*/ 20 w 31"/>
                <a:gd name="T97" fmla="*/ 95 h 95"/>
                <a:gd name="T98" fmla="*/ 30 w 31"/>
                <a:gd name="T99" fmla="*/ 89 h 95"/>
                <a:gd name="T100" fmla="*/ 31 w 31"/>
                <a:gd name="T101" fmla="*/ 88 h 95"/>
                <a:gd name="T102" fmla="*/ 31 w 31"/>
                <a:gd name="T103" fmla="*/ 87 h 95"/>
                <a:gd name="T104" fmla="*/ 31 w 31"/>
                <a:gd name="T105" fmla="*/ 3 h 95"/>
                <a:gd name="T106" fmla="*/ 31 w 31"/>
                <a:gd name="T107" fmla="*/ 2 h 95"/>
                <a:gd name="T108" fmla="*/ 31 w 31"/>
                <a:gd name="T109" fmla="*/ 2 h 95"/>
                <a:gd name="T110" fmla="*/ 31 w 31"/>
                <a:gd name="T111" fmla="*/ 1 h 95"/>
                <a:gd name="T112" fmla="*/ 30 w 31"/>
                <a:gd name="T113" fmla="*/ 1 h 95"/>
                <a:gd name="T114" fmla="*/ 23 w 31"/>
                <a:gd name="T11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 h="95">
                  <a:moveTo>
                    <a:pt x="27" y="87"/>
                  </a:moveTo>
                  <a:cubicBezTo>
                    <a:pt x="27" y="86"/>
                    <a:pt x="27" y="86"/>
                    <a:pt x="28" y="85"/>
                  </a:cubicBezTo>
                  <a:cubicBezTo>
                    <a:pt x="28" y="86"/>
                    <a:pt x="28" y="86"/>
                    <a:pt x="28" y="86"/>
                  </a:cubicBezTo>
                  <a:cubicBezTo>
                    <a:pt x="27" y="87"/>
                    <a:pt x="27" y="87"/>
                    <a:pt x="27" y="87"/>
                  </a:cubicBezTo>
                  <a:moveTo>
                    <a:pt x="21" y="91"/>
                  </a:moveTo>
                  <a:cubicBezTo>
                    <a:pt x="21" y="90"/>
                    <a:pt x="21" y="89"/>
                    <a:pt x="21" y="88"/>
                  </a:cubicBezTo>
                  <a:cubicBezTo>
                    <a:pt x="22" y="84"/>
                    <a:pt x="25" y="81"/>
                    <a:pt x="28" y="78"/>
                  </a:cubicBezTo>
                  <a:cubicBezTo>
                    <a:pt x="28" y="79"/>
                    <a:pt x="28" y="81"/>
                    <a:pt x="28" y="82"/>
                  </a:cubicBezTo>
                  <a:cubicBezTo>
                    <a:pt x="27" y="82"/>
                    <a:pt x="27" y="82"/>
                    <a:pt x="27" y="82"/>
                  </a:cubicBezTo>
                  <a:cubicBezTo>
                    <a:pt x="27" y="82"/>
                    <a:pt x="27" y="83"/>
                    <a:pt x="27" y="83"/>
                  </a:cubicBezTo>
                  <a:cubicBezTo>
                    <a:pt x="26" y="85"/>
                    <a:pt x="24" y="87"/>
                    <a:pt x="23" y="89"/>
                  </a:cubicBezTo>
                  <a:cubicBezTo>
                    <a:pt x="22" y="90"/>
                    <a:pt x="21" y="90"/>
                    <a:pt x="21" y="91"/>
                  </a:cubicBezTo>
                  <a:moveTo>
                    <a:pt x="21" y="84"/>
                  </a:moveTo>
                  <a:cubicBezTo>
                    <a:pt x="21" y="83"/>
                    <a:pt x="21" y="82"/>
                    <a:pt x="21" y="80"/>
                  </a:cubicBezTo>
                  <a:cubicBezTo>
                    <a:pt x="21" y="80"/>
                    <a:pt x="21" y="80"/>
                    <a:pt x="21" y="80"/>
                  </a:cubicBezTo>
                  <a:cubicBezTo>
                    <a:pt x="23" y="76"/>
                    <a:pt x="25" y="73"/>
                    <a:pt x="28" y="70"/>
                  </a:cubicBezTo>
                  <a:cubicBezTo>
                    <a:pt x="28" y="72"/>
                    <a:pt x="28" y="74"/>
                    <a:pt x="28" y="75"/>
                  </a:cubicBezTo>
                  <a:cubicBezTo>
                    <a:pt x="25" y="78"/>
                    <a:pt x="23" y="81"/>
                    <a:pt x="21" y="84"/>
                  </a:cubicBezTo>
                  <a:moveTo>
                    <a:pt x="21" y="77"/>
                  </a:moveTo>
                  <a:cubicBezTo>
                    <a:pt x="21" y="75"/>
                    <a:pt x="21" y="73"/>
                    <a:pt x="21" y="72"/>
                  </a:cubicBezTo>
                  <a:cubicBezTo>
                    <a:pt x="23" y="68"/>
                    <a:pt x="25" y="65"/>
                    <a:pt x="27" y="61"/>
                  </a:cubicBezTo>
                  <a:cubicBezTo>
                    <a:pt x="27" y="63"/>
                    <a:pt x="27" y="66"/>
                    <a:pt x="27" y="68"/>
                  </a:cubicBezTo>
                  <a:cubicBezTo>
                    <a:pt x="27" y="68"/>
                    <a:pt x="27" y="68"/>
                    <a:pt x="27" y="68"/>
                  </a:cubicBezTo>
                  <a:cubicBezTo>
                    <a:pt x="25" y="71"/>
                    <a:pt x="23" y="74"/>
                    <a:pt x="21" y="77"/>
                  </a:cubicBezTo>
                  <a:moveTo>
                    <a:pt x="21" y="68"/>
                  </a:moveTo>
                  <a:cubicBezTo>
                    <a:pt x="21" y="67"/>
                    <a:pt x="21" y="65"/>
                    <a:pt x="21" y="64"/>
                  </a:cubicBezTo>
                  <a:cubicBezTo>
                    <a:pt x="21" y="64"/>
                    <a:pt x="21" y="64"/>
                    <a:pt x="21" y="64"/>
                  </a:cubicBezTo>
                  <a:cubicBezTo>
                    <a:pt x="23" y="60"/>
                    <a:pt x="25" y="57"/>
                    <a:pt x="27" y="53"/>
                  </a:cubicBezTo>
                  <a:cubicBezTo>
                    <a:pt x="27" y="55"/>
                    <a:pt x="27" y="57"/>
                    <a:pt x="27" y="59"/>
                  </a:cubicBezTo>
                  <a:cubicBezTo>
                    <a:pt x="27" y="59"/>
                    <a:pt x="27" y="59"/>
                    <a:pt x="27" y="59"/>
                  </a:cubicBezTo>
                  <a:cubicBezTo>
                    <a:pt x="25" y="62"/>
                    <a:pt x="23" y="65"/>
                    <a:pt x="21" y="68"/>
                  </a:cubicBezTo>
                  <a:moveTo>
                    <a:pt x="21" y="61"/>
                  </a:moveTo>
                  <a:cubicBezTo>
                    <a:pt x="21" y="58"/>
                    <a:pt x="21" y="55"/>
                    <a:pt x="21" y="52"/>
                  </a:cubicBezTo>
                  <a:cubicBezTo>
                    <a:pt x="23" y="48"/>
                    <a:pt x="25" y="45"/>
                    <a:pt x="27" y="42"/>
                  </a:cubicBezTo>
                  <a:cubicBezTo>
                    <a:pt x="27" y="45"/>
                    <a:pt x="27" y="47"/>
                    <a:pt x="27" y="50"/>
                  </a:cubicBezTo>
                  <a:cubicBezTo>
                    <a:pt x="25" y="53"/>
                    <a:pt x="23" y="57"/>
                    <a:pt x="21" y="61"/>
                  </a:cubicBezTo>
                  <a:moveTo>
                    <a:pt x="21" y="49"/>
                  </a:moveTo>
                  <a:cubicBezTo>
                    <a:pt x="20" y="47"/>
                    <a:pt x="20" y="45"/>
                    <a:pt x="20" y="43"/>
                  </a:cubicBezTo>
                  <a:cubicBezTo>
                    <a:pt x="23" y="40"/>
                    <a:pt x="25" y="37"/>
                    <a:pt x="27" y="34"/>
                  </a:cubicBezTo>
                  <a:cubicBezTo>
                    <a:pt x="27" y="36"/>
                    <a:pt x="27" y="37"/>
                    <a:pt x="27" y="39"/>
                  </a:cubicBezTo>
                  <a:cubicBezTo>
                    <a:pt x="27" y="39"/>
                    <a:pt x="27" y="39"/>
                    <a:pt x="27" y="39"/>
                  </a:cubicBezTo>
                  <a:cubicBezTo>
                    <a:pt x="25" y="42"/>
                    <a:pt x="22" y="45"/>
                    <a:pt x="21" y="49"/>
                  </a:cubicBezTo>
                  <a:moveTo>
                    <a:pt x="20" y="40"/>
                  </a:moveTo>
                  <a:cubicBezTo>
                    <a:pt x="20" y="39"/>
                    <a:pt x="20" y="38"/>
                    <a:pt x="20" y="38"/>
                  </a:cubicBezTo>
                  <a:cubicBezTo>
                    <a:pt x="21" y="38"/>
                    <a:pt x="21" y="38"/>
                    <a:pt x="21" y="38"/>
                  </a:cubicBezTo>
                  <a:cubicBezTo>
                    <a:pt x="21" y="37"/>
                    <a:pt x="21" y="37"/>
                    <a:pt x="21" y="36"/>
                  </a:cubicBezTo>
                  <a:cubicBezTo>
                    <a:pt x="21" y="36"/>
                    <a:pt x="21" y="36"/>
                    <a:pt x="21" y="36"/>
                  </a:cubicBezTo>
                  <a:cubicBezTo>
                    <a:pt x="23" y="33"/>
                    <a:pt x="25" y="29"/>
                    <a:pt x="27" y="26"/>
                  </a:cubicBezTo>
                  <a:cubicBezTo>
                    <a:pt x="27" y="28"/>
                    <a:pt x="27" y="30"/>
                    <a:pt x="27" y="32"/>
                  </a:cubicBezTo>
                  <a:cubicBezTo>
                    <a:pt x="26" y="32"/>
                    <a:pt x="26" y="32"/>
                    <a:pt x="26" y="32"/>
                  </a:cubicBezTo>
                  <a:cubicBezTo>
                    <a:pt x="24" y="35"/>
                    <a:pt x="22" y="37"/>
                    <a:pt x="20" y="40"/>
                  </a:cubicBezTo>
                  <a:moveTo>
                    <a:pt x="17" y="92"/>
                  </a:moveTo>
                  <a:cubicBezTo>
                    <a:pt x="12" y="91"/>
                    <a:pt x="9" y="91"/>
                    <a:pt x="4" y="91"/>
                  </a:cubicBezTo>
                  <a:cubicBezTo>
                    <a:pt x="4" y="82"/>
                    <a:pt x="4" y="70"/>
                    <a:pt x="4" y="57"/>
                  </a:cubicBezTo>
                  <a:cubicBezTo>
                    <a:pt x="4" y="40"/>
                    <a:pt x="4" y="22"/>
                    <a:pt x="4" y="13"/>
                  </a:cubicBezTo>
                  <a:cubicBezTo>
                    <a:pt x="7" y="13"/>
                    <a:pt x="10" y="13"/>
                    <a:pt x="12" y="13"/>
                  </a:cubicBezTo>
                  <a:cubicBezTo>
                    <a:pt x="14" y="13"/>
                    <a:pt x="16" y="13"/>
                    <a:pt x="17" y="13"/>
                  </a:cubicBezTo>
                  <a:cubicBezTo>
                    <a:pt x="17" y="17"/>
                    <a:pt x="17" y="26"/>
                    <a:pt x="17" y="36"/>
                  </a:cubicBezTo>
                  <a:cubicBezTo>
                    <a:pt x="17" y="50"/>
                    <a:pt x="17" y="67"/>
                    <a:pt x="17" y="79"/>
                  </a:cubicBezTo>
                  <a:cubicBezTo>
                    <a:pt x="17" y="84"/>
                    <a:pt x="17" y="88"/>
                    <a:pt x="17" y="92"/>
                  </a:cubicBezTo>
                  <a:moveTo>
                    <a:pt x="20" y="33"/>
                  </a:moveTo>
                  <a:cubicBezTo>
                    <a:pt x="20" y="30"/>
                    <a:pt x="20" y="27"/>
                    <a:pt x="20" y="25"/>
                  </a:cubicBezTo>
                  <a:cubicBezTo>
                    <a:pt x="23" y="21"/>
                    <a:pt x="25" y="17"/>
                    <a:pt x="27" y="13"/>
                  </a:cubicBezTo>
                  <a:cubicBezTo>
                    <a:pt x="27" y="16"/>
                    <a:pt x="27" y="19"/>
                    <a:pt x="27" y="23"/>
                  </a:cubicBezTo>
                  <a:cubicBezTo>
                    <a:pt x="25" y="26"/>
                    <a:pt x="23" y="30"/>
                    <a:pt x="20" y="33"/>
                  </a:cubicBezTo>
                  <a:moveTo>
                    <a:pt x="20" y="21"/>
                  </a:moveTo>
                  <a:cubicBezTo>
                    <a:pt x="20" y="18"/>
                    <a:pt x="20" y="15"/>
                    <a:pt x="20" y="13"/>
                  </a:cubicBezTo>
                  <a:cubicBezTo>
                    <a:pt x="20" y="13"/>
                    <a:pt x="20" y="13"/>
                    <a:pt x="20" y="13"/>
                  </a:cubicBezTo>
                  <a:cubicBezTo>
                    <a:pt x="23" y="10"/>
                    <a:pt x="25" y="8"/>
                    <a:pt x="27" y="6"/>
                  </a:cubicBezTo>
                  <a:cubicBezTo>
                    <a:pt x="27" y="6"/>
                    <a:pt x="27" y="7"/>
                    <a:pt x="27" y="7"/>
                  </a:cubicBezTo>
                  <a:cubicBezTo>
                    <a:pt x="27" y="8"/>
                    <a:pt x="27" y="9"/>
                    <a:pt x="27" y="10"/>
                  </a:cubicBezTo>
                  <a:cubicBezTo>
                    <a:pt x="27" y="10"/>
                    <a:pt x="27" y="10"/>
                    <a:pt x="27" y="10"/>
                  </a:cubicBezTo>
                  <a:cubicBezTo>
                    <a:pt x="25" y="14"/>
                    <a:pt x="22" y="18"/>
                    <a:pt x="20" y="21"/>
                  </a:cubicBezTo>
                  <a:moveTo>
                    <a:pt x="18" y="10"/>
                  </a:moveTo>
                  <a:cubicBezTo>
                    <a:pt x="17" y="10"/>
                    <a:pt x="12" y="10"/>
                    <a:pt x="7" y="10"/>
                  </a:cubicBezTo>
                  <a:cubicBezTo>
                    <a:pt x="10" y="7"/>
                    <a:pt x="13" y="5"/>
                    <a:pt x="14" y="4"/>
                  </a:cubicBezTo>
                  <a:cubicBezTo>
                    <a:pt x="15" y="4"/>
                    <a:pt x="19" y="4"/>
                    <a:pt x="23" y="4"/>
                  </a:cubicBezTo>
                  <a:cubicBezTo>
                    <a:pt x="23" y="4"/>
                    <a:pt x="24" y="4"/>
                    <a:pt x="25" y="4"/>
                  </a:cubicBezTo>
                  <a:cubicBezTo>
                    <a:pt x="23" y="6"/>
                    <a:pt x="21" y="8"/>
                    <a:pt x="18" y="10"/>
                  </a:cubicBezTo>
                  <a:moveTo>
                    <a:pt x="23" y="0"/>
                  </a:moveTo>
                  <a:cubicBezTo>
                    <a:pt x="18" y="0"/>
                    <a:pt x="13" y="0"/>
                    <a:pt x="13" y="0"/>
                  </a:cubicBezTo>
                  <a:cubicBezTo>
                    <a:pt x="13" y="0"/>
                    <a:pt x="12" y="0"/>
                    <a:pt x="12" y="1"/>
                  </a:cubicBezTo>
                  <a:cubicBezTo>
                    <a:pt x="12" y="1"/>
                    <a:pt x="11" y="2"/>
                    <a:pt x="9" y="3"/>
                  </a:cubicBezTo>
                  <a:cubicBezTo>
                    <a:pt x="7" y="5"/>
                    <a:pt x="4" y="7"/>
                    <a:pt x="1" y="10"/>
                  </a:cubicBezTo>
                  <a:cubicBezTo>
                    <a:pt x="1" y="10"/>
                    <a:pt x="1" y="10"/>
                    <a:pt x="1" y="10"/>
                  </a:cubicBezTo>
                  <a:cubicBezTo>
                    <a:pt x="1" y="10"/>
                    <a:pt x="1" y="10"/>
                    <a:pt x="1" y="10"/>
                  </a:cubicBezTo>
                  <a:cubicBezTo>
                    <a:pt x="1" y="10"/>
                    <a:pt x="1" y="10"/>
                    <a:pt x="1" y="10"/>
                  </a:cubicBezTo>
                  <a:cubicBezTo>
                    <a:pt x="0" y="11"/>
                    <a:pt x="0" y="11"/>
                    <a:pt x="0" y="11"/>
                  </a:cubicBezTo>
                  <a:cubicBezTo>
                    <a:pt x="0" y="11"/>
                    <a:pt x="0" y="11"/>
                    <a:pt x="0" y="11"/>
                  </a:cubicBezTo>
                  <a:cubicBezTo>
                    <a:pt x="0" y="11"/>
                    <a:pt x="0" y="11"/>
                    <a:pt x="0" y="11"/>
                  </a:cubicBezTo>
                  <a:cubicBezTo>
                    <a:pt x="0" y="11"/>
                    <a:pt x="0" y="11"/>
                    <a:pt x="0" y="11"/>
                  </a:cubicBezTo>
                  <a:cubicBezTo>
                    <a:pt x="0" y="20"/>
                    <a:pt x="0" y="39"/>
                    <a:pt x="0" y="57"/>
                  </a:cubicBezTo>
                  <a:cubicBezTo>
                    <a:pt x="0" y="71"/>
                    <a:pt x="0" y="84"/>
                    <a:pt x="0" y="93"/>
                  </a:cubicBezTo>
                  <a:cubicBezTo>
                    <a:pt x="1" y="93"/>
                    <a:pt x="1" y="93"/>
                    <a:pt x="1" y="93"/>
                  </a:cubicBezTo>
                  <a:cubicBezTo>
                    <a:pt x="1" y="94"/>
                    <a:pt x="2" y="94"/>
                    <a:pt x="2" y="95"/>
                  </a:cubicBezTo>
                  <a:cubicBezTo>
                    <a:pt x="9" y="95"/>
                    <a:pt x="12" y="95"/>
                    <a:pt x="18" y="95"/>
                  </a:cubicBezTo>
                  <a:cubicBezTo>
                    <a:pt x="18" y="95"/>
                    <a:pt x="19" y="95"/>
                    <a:pt x="19" y="95"/>
                  </a:cubicBezTo>
                  <a:cubicBezTo>
                    <a:pt x="19" y="95"/>
                    <a:pt x="19" y="95"/>
                    <a:pt x="20" y="95"/>
                  </a:cubicBezTo>
                  <a:cubicBezTo>
                    <a:pt x="20" y="95"/>
                    <a:pt x="20" y="95"/>
                    <a:pt x="20" y="95"/>
                  </a:cubicBezTo>
                  <a:cubicBezTo>
                    <a:pt x="23" y="93"/>
                    <a:pt x="27" y="91"/>
                    <a:pt x="30" y="89"/>
                  </a:cubicBezTo>
                  <a:cubicBezTo>
                    <a:pt x="31" y="88"/>
                    <a:pt x="31" y="88"/>
                    <a:pt x="31" y="88"/>
                  </a:cubicBezTo>
                  <a:cubicBezTo>
                    <a:pt x="31" y="88"/>
                    <a:pt x="31" y="88"/>
                    <a:pt x="31" y="88"/>
                  </a:cubicBezTo>
                  <a:cubicBezTo>
                    <a:pt x="31" y="88"/>
                    <a:pt x="31" y="88"/>
                    <a:pt x="31" y="88"/>
                  </a:cubicBezTo>
                  <a:cubicBezTo>
                    <a:pt x="31" y="88"/>
                    <a:pt x="31" y="88"/>
                    <a:pt x="31" y="87"/>
                  </a:cubicBezTo>
                  <a:cubicBezTo>
                    <a:pt x="31" y="72"/>
                    <a:pt x="31" y="23"/>
                    <a:pt x="31" y="7"/>
                  </a:cubicBezTo>
                  <a:cubicBezTo>
                    <a:pt x="31" y="5"/>
                    <a:pt x="31" y="4"/>
                    <a:pt x="31" y="3"/>
                  </a:cubicBezTo>
                  <a:cubicBezTo>
                    <a:pt x="31" y="3"/>
                    <a:pt x="31" y="3"/>
                    <a:pt x="31" y="2"/>
                  </a:cubicBezTo>
                  <a:cubicBezTo>
                    <a:pt x="31" y="2"/>
                    <a:pt x="31" y="2"/>
                    <a:pt x="31" y="2"/>
                  </a:cubicBezTo>
                  <a:cubicBezTo>
                    <a:pt x="31" y="2"/>
                    <a:pt x="31" y="2"/>
                    <a:pt x="31" y="2"/>
                  </a:cubicBezTo>
                  <a:cubicBezTo>
                    <a:pt x="31" y="2"/>
                    <a:pt x="31" y="2"/>
                    <a:pt x="31" y="2"/>
                  </a:cubicBezTo>
                  <a:cubicBezTo>
                    <a:pt x="31" y="1"/>
                    <a:pt x="31" y="1"/>
                    <a:pt x="31" y="1"/>
                  </a:cubicBezTo>
                  <a:cubicBezTo>
                    <a:pt x="31" y="1"/>
                    <a:pt x="31" y="1"/>
                    <a:pt x="31" y="1"/>
                  </a:cubicBezTo>
                  <a:cubicBezTo>
                    <a:pt x="31" y="1"/>
                    <a:pt x="31" y="1"/>
                    <a:pt x="31" y="1"/>
                  </a:cubicBezTo>
                  <a:cubicBezTo>
                    <a:pt x="30" y="1"/>
                    <a:pt x="30" y="1"/>
                    <a:pt x="30" y="1"/>
                  </a:cubicBezTo>
                  <a:cubicBezTo>
                    <a:pt x="30" y="0"/>
                    <a:pt x="30" y="0"/>
                    <a:pt x="29" y="0"/>
                  </a:cubicBezTo>
                  <a:cubicBezTo>
                    <a:pt x="27" y="0"/>
                    <a:pt x="25" y="0"/>
                    <a:pt x="2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1" name="Freeform 803"/>
            <p:cNvSpPr>
              <a:spLocks noEditPoints="1"/>
            </p:cNvSpPr>
            <p:nvPr/>
          </p:nvSpPr>
          <p:spPr bwMode="auto">
            <a:xfrm>
              <a:off x="1048554" y="5337166"/>
              <a:ext cx="65415" cy="258077"/>
            </a:xfrm>
            <a:custGeom>
              <a:avLst/>
              <a:gdLst>
                <a:gd name="T0" fmla="*/ 28 w 31"/>
                <a:gd name="T1" fmla="*/ 109 h 122"/>
                <a:gd name="T2" fmla="*/ 22 w 31"/>
                <a:gd name="T3" fmla="*/ 117 h 122"/>
                <a:gd name="T4" fmla="*/ 21 w 31"/>
                <a:gd name="T5" fmla="*/ 110 h 122"/>
                <a:gd name="T6" fmla="*/ 28 w 31"/>
                <a:gd name="T7" fmla="*/ 101 h 122"/>
                <a:gd name="T8" fmla="*/ 21 w 31"/>
                <a:gd name="T9" fmla="*/ 115 h 122"/>
                <a:gd name="T10" fmla="*/ 21 w 31"/>
                <a:gd name="T11" fmla="*/ 104 h 122"/>
                <a:gd name="T12" fmla="*/ 28 w 31"/>
                <a:gd name="T13" fmla="*/ 94 h 122"/>
                <a:gd name="T14" fmla="*/ 21 w 31"/>
                <a:gd name="T15" fmla="*/ 107 h 122"/>
                <a:gd name="T16" fmla="*/ 21 w 31"/>
                <a:gd name="T17" fmla="*/ 96 h 122"/>
                <a:gd name="T18" fmla="*/ 28 w 31"/>
                <a:gd name="T19" fmla="*/ 91 h 122"/>
                <a:gd name="T20" fmla="*/ 21 w 31"/>
                <a:gd name="T21" fmla="*/ 93 h 122"/>
                <a:gd name="T22" fmla="*/ 28 w 31"/>
                <a:gd name="T23" fmla="*/ 78 h 122"/>
                <a:gd name="T24" fmla="*/ 27 w 31"/>
                <a:gd name="T25" fmla="*/ 84 h 122"/>
                <a:gd name="T26" fmla="*/ 21 w 31"/>
                <a:gd name="T27" fmla="*/ 84 h 122"/>
                <a:gd name="T28" fmla="*/ 28 w 31"/>
                <a:gd name="T29" fmla="*/ 70 h 122"/>
                <a:gd name="T30" fmla="*/ 27 w 31"/>
                <a:gd name="T31" fmla="*/ 75 h 122"/>
                <a:gd name="T32" fmla="*/ 21 w 31"/>
                <a:gd name="T33" fmla="*/ 77 h 122"/>
                <a:gd name="T34" fmla="*/ 27 w 31"/>
                <a:gd name="T35" fmla="*/ 58 h 122"/>
                <a:gd name="T36" fmla="*/ 21 w 31"/>
                <a:gd name="T37" fmla="*/ 77 h 122"/>
                <a:gd name="T38" fmla="*/ 21 w 31"/>
                <a:gd name="T39" fmla="*/ 60 h 122"/>
                <a:gd name="T40" fmla="*/ 21 w 31"/>
                <a:gd name="T41" fmla="*/ 58 h 122"/>
                <a:gd name="T42" fmla="*/ 27 w 31"/>
                <a:gd name="T43" fmla="*/ 48 h 122"/>
                <a:gd name="T44" fmla="*/ 21 w 31"/>
                <a:gd name="T45" fmla="*/ 65 h 122"/>
                <a:gd name="T46" fmla="*/ 20 w 31"/>
                <a:gd name="T47" fmla="*/ 51 h 122"/>
                <a:gd name="T48" fmla="*/ 27 w 31"/>
                <a:gd name="T49" fmla="*/ 45 h 122"/>
                <a:gd name="T50" fmla="*/ 20 w 31"/>
                <a:gd name="T51" fmla="*/ 46 h 122"/>
                <a:gd name="T52" fmla="*/ 21 w 31"/>
                <a:gd name="T53" fmla="*/ 36 h 122"/>
                <a:gd name="T54" fmla="*/ 27 w 31"/>
                <a:gd name="T55" fmla="*/ 34 h 122"/>
                <a:gd name="T56" fmla="*/ 20 w 31"/>
                <a:gd name="T57" fmla="*/ 33 h 122"/>
                <a:gd name="T58" fmla="*/ 27 w 31"/>
                <a:gd name="T59" fmla="*/ 14 h 122"/>
                <a:gd name="T60" fmla="*/ 26 w 31"/>
                <a:gd name="T61" fmla="*/ 26 h 122"/>
                <a:gd name="T62" fmla="*/ 17 w 31"/>
                <a:gd name="T63" fmla="*/ 119 h 122"/>
                <a:gd name="T64" fmla="*/ 4 w 31"/>
                <a:gd name="T65" fmla="*/ 73 h 122"/>
                <a:gd name="T66" fmla="*/ 13 w 31"/>
                <a:gd name="T67" fmla="*/ 13 h 122"/>
                <a:gd name="T68" fmla="*/ 17 w 31"/>
                <a:gd name="T69" fmla="*/ 21 h 122"/>
                <a:gd name="T70" fmla="*/ 17 w 31"/>
                <a:gd name="T71" fmla="*/ 119 h 122"/>
                <a:gd name="T72" fmla="*/ 20 w 31"/>
                <a:gd name="T73" fmla="*/ 13 h 122"/>
                <a:gd name="T74" fmla="*/ 27 w 31"/>
                <a:gd name="T75" fmla="*/ 6 h 122"/>
                <a:gd name="T76" fmla="*/ 20 w 31"/>
                <a:gd name="T77" fmla="*/ 21 h 122"/>
                <a:gd name="T78" fmla="*/ 7 w 31"/>
                <a:gd name="T79" fmla="*/ 9 h 122"/>
                <a:gd name="T80" fmla="*/ 23 w 31"/>
                <a:gd name="T81" fmla="*/ 3 h 122"/>
                <a:gd name="T82" fmla="*/ 18 w 31"/>
                <a:gd name="T83" fmla="*/ 10 h 122"/>
                <a:gd name="T84" fmla="*/ 28 w 31"/>
                <a:gd name="T85" fmla="*/ 0 h 122"/>
                <a:gd name="T86" fmla="*/ 13 w 31"/>
                <a:gd name="T87" fmla="*/ 0 h 122"/>
                <a:gd name="T88" fmla="*/ 9 w 31"/>
                <a:gd name="T89" fmla="*/ 3 h 122"/>
                <a:gd name="T90" fmla="*/ 1 w 31"/>
                <a:gd name="T91" fmla="*/ 10 h 122"/>
                <a:gd name="T92" fmla="*/ 1 w 31"/>
                <a:gd name="T93" fmla="*/ 10 h 122"/>
                <a:gd name="T94" fmla="*/ 0 w 31"/>
                <a:gd name="T95" fmla="*/ 11 h 122"/>
                <a:gd name="T96" fmla="*/ 0 w 31"/>
                <a:gd name="T97" fmla="*/ 11 h 122"/>
                <a:gd name="T98" fmla="*/ 0 w 31"/>
                <a:gd name="T99" fmla="*/ 120 h 122"/>
                <a:gd name="T100" fmla="*/ 2 w 31"/>
                <a:gd name="T101" fmla="*/ 122 h 122"/>
                <a:gd name="T102" fmla="*/ 19 w 31"/>
                <a:gd name="T103" fmla="*/ 122 h 122"/>
                <a:gd name="T104" fmla="*/ 30 w 31"/>
                <a:gd name="T105" fmla="*/ 116 h 122"/>
                <a:gd name="T106" fmla="*/ 31 w 31"/>
                <a:gd name="T107" fmla="*/ 115 h 122"/>
                <a:gd name="T108" fmla="*/ 31 w 31"/>
                <a:gd name="T109" fmla="*/ 114 h 122"/>
                <a:gd name="T110" fmla="*/ 31 w 31"/>
                <a:gd name="T111" fmla="*/ 17 h 122"/>
                <a:gd name="T112" fmla="*/ 29 w 31"/>
                <a:gd name="T113"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 h="122">
                  <a:moveTo>
                    <a:pt x="22" y="117"/>
                  </a:moveTo>
                  <a:cubicBezTo>
                    <a:pt x="24" y="114"/>
                    <a:pt x="26" y="111"/>
                    <a:pt x="28" y="109"/>
                  </a:cubicBezTo>
                  <a:cubicBezTo>
                    <a:pt x="28" y="110"/>
                    <a:pt x="28" y="112"/>
                    <a:pt x="28" y="113"/>
                  </a:cubicBezTo>
                  <a:cubicBezTo>
                    <a:pt x="26" y="115"/>
                    <a:pt x="24" y="116"/>
                    <a:pt x="22" y="117"/>
                  </a:cubicBezTo>
                  <a:moveTo>
                    <a:pt x="21" y="115"/>
                  </a:moveTo>
                  <a:cubicBezTo>
                    <a:pt x="21" y="114"/>
                    <a:pt x="21" y="112"/>
                    <a:pt x="21" y="110"/>
                  </a:cubicBezTo>
                  <a:cubicBezTo>
                    <a:pt x="21" y="110"/>
                    <a:pt x="21" y="110"/>
                    <a:pt x="21" y="110"/>
                  </a:cubicBezTo>
                  <a:cubicBezTo>
                    <a:pt x="23" y="107"/>
                    <a:pt x="25" y="104"/>
                    <a:pt x="28" y="101"/>
                  </a:cubicBezTo>
                  <a:cubicBezTo>
                    <a:pt x="28" y="102"/>
                    <a:pt x="28" y="104"/>
                    <a:pt x="28" y="106"/>
                  </a:cubicBezTo>
                  <a:cubicBezTo>
                    <a:pt x="25" y="109"/>
                    <a:pt x="23" y="112"/>
                    <a:pt x="21" y="115"/>
                  </a:cubicBezTo>
                  <a:moveTo>
                    <a:pt x="21" y="107"/>
                  </a:moveTo>
                  <a:cubicBezTo>
                    <a:pt x="21" y="106"/>
                    <a:pt x="21" y="105"/>
                    <a:pt x="21" y="104"/>
                  </a:cubicBezTo>
                  <a:cubicBezTo>
                    <a:pt x="21" y="103"/>
                    <a:pt x="21" y="103"/>
                    <a:pt x="21" y="103"/>
                  </a:cubicBezTo>
                  <a:cubicBezTo>
                    <a:pt x="23" y="100"/>
                    <a:pt x="25" y="97"/>
                    <a:pt x="28" y="94"/>
                  </a:cubicBezTo>
                  <a:cubicBezTo>
                    <a:pt x="28" y="95"/>
                    <a:pt x="28" y="97"/>
                    <a:pt x="28" y="98"/>
                  </a:cubicBezTo>
                  <a:cubicBezTo>
                    <a:pt x="25" y="101"/>
                    <a:pt x="23" y="104"/>
                    <a:pt x="21" y="107"/>
                  </a:cubicBezTo>
                  <a:moveTo>
                    <a:pt x="21" y="100"/>
                  </a:moveTo>
                  <a:cubicBezTo>
                    <a:pt x="21" y="99"/>
                    <a:pt x="21" y="97"/>
                    <a:pt x="21" y="96"/>
                  </a:cubicBezTo>
                  <a:cubicBezTo>
                    <a:pt x="23" y="93"/>
                    <a:pt x="25" y="89"/>
                    <a:pt x="28" y="86"/>
                  </a:cubicBezTo>
                  <a:cubicBezTo>
                    <a:pt x="28" y="88"/>
                    <a:pt x="28" y="90"/>
                    <a:pt x="28" y="91"/>
                  </a:cubicBezTo>
                  <a:cubicBezTo>
                    <a:pt x="25" y="94"/>
                    <a:pt x="23" y="97"/>
                    <a:pt x="21" y="100"/>
                  </a:cubicBezTo>
                  <a:moveTo>
                    <a:pt x="21" y="93"/>
                  </a:moveTo>
                  <a:cubicBezTo>
                    <a:pt x="21" y="91"/>
                    <a:pt x="21" y="89"/>
                    <a:pt x="21" y="87"/>
                  </a:cubicBezTo>
                  <a:cubicBezTo>
                    <a:pt x="23" y="84"/>
                    <a:pt x="25" y="81"/>
                    <a:pt x="28" y="78"/>
                  </a:cubicBezTo>
                  <a:cubicBezTo>
                    <a:pt x="28" y="80"/>
                    <a:pt x="28" y="82"/>
                    <a:pt x="28" y="84"/>
                  </a:cubicBezTo>
                  <a:cubicBezTo>
                    <a:pt x="27" y="84"/>
                    <a:pt x="27" y="84"/>
                    <a:pt x="27" y="84"/>
                  </a:cubicBezTo>
                  <a:cubicBezTo>
                    <a:pt x="25" y="87"/>
                    <a:pt x="23" y="90"/>
                    <a:pt x="21" y="93"/>
                  </a:cubicBezTo>
                  <a:moveTo>
                    <a:pt x="21" y="84"/>
                  </a:moveTo>
                  <a:cubicBezTo>
                    <a:pt x="21" y="83"/>
                    <a:pt x="21" y="81"/>
                    <a:pt x="21" y="80"/>
                  </a:cubicBezTo>
                  <a:cubicBezTo>
                    <a:pt x="23" y="76"/>
                    <a:pt x="25" y="73"/>
                    <a:pt x="28" y="70"/>
                  </a:cubicBezTo>
                  <a:cubicBezTo>
                    <a:pt x="28" y="72"/>
                    <a:pt x="28" y="74"/>
                    <a:pt x="28" y="75"/>
                  </a:cubicBezTo>
                  <a:cubicBezTo>
                    <a:pt x="27" y="75"/>
                    <a:pt x="27" y="75"/>
                    <a:pt x="27" y="75"/>
                  </a:cubicBezTo>
                  <a:cubicBezTo>
                    <a:pt x="25" y="78"/>
                    <a:pt x="23" y="81"/>
                    <a:pt x="21" y="84"/>
                  </a:cubicBezTo>
                  <a:moveTo>
                    <a:pt x="21" y="77"/>
                  </a:moveTo>
                  <a:cubicBezTo>
                    <a:pt x="21" y="74"/>
                    <a:pt x="21" y="71"/>
                    <a:pt x="21" y="69"/>
                  </a:cubicBezTo>
                  <a:cubicBezTo>
                    <a:pt x="23" y="65"/>
                    <a:pt x="25" y="62"/>
                    <a:pt x="27" y="58"/>
                  </a:cubicBezTo>
                  <a:cubicBezTo>
                    <a:pt x="27" y="61"/>
                    <a:pt x="27" y="65"/>
                    <a:pt x="28" y="68"/>
                  </a:cubicBezTo>
                  <a:cubicBezTo>
                    <a:pt x="25" y="70"/>
                    <a:pt x="23" y="73"/>
                    <a:pt x="21" y="77"/>
                  </a:cubicBezTo>
                  <a:moveTo>
                    <a:pt x="21" y="65"/>
                  </a:moveTo>
                  <a:cubicBezTo>
                    <a:pt x="21" y="63"/>
                    <a:pt x="21" y="62"/>
                    <a:pt x="21" y="60"/>
                  </a:cubicBezTo>
                  <a:cubicBezTo>
                    <a:pt x="21" y="59"/>
                    <a:pt x="21" y="59"/>
                    <a:pt x="21" y="59"/>
                  </a:cubicBezTo>
                  <a:cubicBezTo>
                    <a:pt x="21" y="59"/>
                    <a:pt x="22" y="59"/>
                    <a:pt x="21" y="58"/>
                  </a:cubicBezTo>
                  <a:cubicBezTo>
                    <a:pt x="21" y="58"/>
                    <a:pt x="21" y="58"/>
                    <a:pt x="21" y="58"/>
                  </a:cubicBezTo>
                  <a:cubicBezTo>
                    <a:pt x="23" y="55"/>
                    <a:pt x="25" y="52"/>
                    <a:pt x="27" y="48"/>
                  </a:cubicBezTo>
                  <a:cubicBezTo>
                    <a:pt x="27" y="51"/>
                    <a:pt x="27" y="53"/>
                    <a:pt x="27" y="55"/>
                  </a:cubicBezTo>
                  <a:cubicBezTo>
                    <a:pt x="25" y="59"/>
                    <a:pt x="23" y="62"/>
                    <a:pt x="21" y="65"/>
                  </a:cubicBezTo>
                  <a:moveTo>
                    <a:pt x="21" y="56"/>
                  </a:moveTo>
                  <a:cubicBezTo>
                    <a:pt x="21" y="54"/>
                    <a:pt x="21" y="52"/>
                    <a:pt x="20" y="51"/>
                  </a:cubicBezTo>
                  <a:cubicBezTo>
                    <a:pt x="22" y="46"/>
                    <a:pt x="25" y="42"/>
                    <a:pt x="27" y="38"/>
                  </a:cubicBezTo>
                  <a:cubicBezTo>
                    <a:pt x="27" y="40"/>
                    <a:pt x="27" y="42"/>
                    <a:pt x="27" y="45"/>
                  </a:cubicBezTo>
                  <a:cubicBezTo>
                    <a:pt x="25" y="49"/>
                    <a:pt x="23" y="52"/>
                    <a:pt x="21" y="56"/>
                  </a:cubicBezTo>
                  <a:moveTo>
                    <a:pt x="20" y="46"/>
                  </a:moveTo>
                  <a:cubicBezTo>
                    <a:pt x="20" y="43"/>
                    <a:pt x="20" y="39"/>
                    <a:pt x="20" y="36"/>
                  </a:cubicBezTo>
                  <a:cubicBezTo>
                    <a:pt x="21" y="36"/>
                    <a:pt x="21" y="36"/>
                    <a:pt x="21" y="36"/>
                  </a:cubicBezTo>
                  <a:cubicBezTo>
                    <a:pt x="23" y="33"/>
                    <a:pt x="25" y="30"/>
                    <a:pt x="27" y="27"/>
                  </a:cubicBezTo>
                  <a:cubicBezTo>
                    <a:pt x="27" y="29"/>
                    <a:pt x="27" y="32"/>
                    <a:pt x="27" y="34"/>
                  </a:cubicBezTo>
                  <a:cubicBezTo>
                    <a:pt x="25" y="38"/>
                    <a:pt x="22" y="42"/>
                    <a:pt x="20" y="46"/>
                  </a:cubicBezTo>
                  <a:moveTo>
                    <a:pt x="20" y="33"/>
                  </a:moveTo>
                  <a:cubicBezTo>
                    <a:pt x="20" y="30"/>
                    <a:pt x="20" y="27"/>
                    <a:pt x="20" y="24"/>
                  </a:cubicBezTo>
                  <a:cubicBezTo>
                    <a:pt x="23" y="21"/>
                    <a:pt x="25" y="17"/>
                    <a:pt x="27" y="14"/>
                  </a:cubicBezTo>
                  <a:cubicBezTo>
                    <a:pt x="27" y="17"/>
                    <a:pt x="27" y="21"/>
                    <a:pt x="27" y="24"/>
                  </a:cubicBezTo>
                  <a:cubicBezTo>
                    <a:pt x="27" y="25"/>
                    <a:pt x="26" y="25"/>
                    <a:pt x="26" y="26"/>
                  </a:cubicBezTo>
                  <a:cubicBezTo>
                    <a:pt x="24" y="28"/>
                    <a:pt x="22" y="31"/>
                    <a:pt x="20" y="33"/>
                  </a:cubicBezTo>
                  <a:moveTo>
                    <a:pt x="17" y="119"/>
                  </a:moveTo>
                  <a:cubicBezTo>
                    <a:pt x="12" y="118"/>
                    <a:pt x="9" y="118"/>
                    <a:pt x="4" y="118"/>
                  </a:cubicBezTo>
                  <a:cubicBezTo>
                    <a:pt x="4" y="109"/>
                    <a:pt x="4" y="91"/>
                    <a:pt x="4" y="73"/>
                  </a:cubicBezTo>
                  <a:cubicBezTo>
                    <a:pt x="4" y="49"/>
                    <a:pt x="4" y="23"/>
                    <a:pt x="4" y="13"/>
                  </a:cubicBezTo>
                  <a:cubicBezTo>
                    <a:pt x="7" y="13"/>
                    <a:pt x="10" y="13"/>
                    <a:pt x="13" y="13"/>
                  </a:cubicBezTo>
                  <a:cubicBezTo>
                    <a:pt x="14" y="13"/>
                    <a:pt x="16" y="13"/>
                    <a:pt x="17" y="13"/>
                  </a:cubicBezTo>
                  <a:cubicBezTo>
                    <a:pt x="17" y="15"/>
                    <a:pt x="17" y="18"/>
                    <a:pt x="17" y="21"/>
                  </a:cubicBezTo>
                  <a:cubicBezTo>
                    <a:pt x="17" y="40"/>
                    <a:pt x="17" y="80"/>
                    <a:pt x="17" y="104"/>
                  </a:cubicBezTo>
                  <a:cubicBezTo>
                    <a:pt x="17" y="110"/>
                    <a:pt x="17" y="115"/>
                    <a:pt x="17" y="119"/>
                  </a:cubicBezTo>
                  <a:moveTo>
                    <a:pt x="20" y="21"/>
                  </a:moveTo>
                  <a:cubicBezTo>
                    <a:pt x="20" y="17"/>
                    <a:pt x="20" y="14"/>
                    <a:pt x="20" y="13"/>
                  </a:cubicBezTo>
                  <a:cubicBezTo>
                    <a:pt x="20" y="13"/>
                    <a:pt x="20" y="13"/>
                    <a:pt x="20" y="13"/>
                  </a:cubicBezTo>
                  <a:cubicBezTo>
                    <a:pt x="23" y="10"/>
                    <a:pt x="25" y="8"/>
                    <a:pt x="27" y="6"/>
                  </a:cubicBezTo>
                  <a:cubicBezTo>
                    <a:pt x="27" y="7"/>
                    <a:pt x="27" y="9"/>
                    <a:pt x="27" y="11"/>
                  </a:cubicBezTo>
                  <a:cubicBezTo>
                    <a:pt x="25" y="14"/>
                    <a:pt x="23" y="17"/>
                    <a:pt x="20" y="21"/>
                  </a:cubicBezTo>
                  <a:moveTo>
                    <a:pt x="18" y="10"/>
                  </a:moveTo>
                  <a:cubicBezTo>
                    <a:pt x="17" y="10"/>
                    <a:pt x="12" y="9"/>
                    <a:pt x="7" y="9"/>
                  </a:cubicBezTo>
                  <a:cubicBezTo>
                    <a:pt x="10" y="6"/>
                    <a:pt x="13" y="4"/>
                    <a:pt x="14" y="3"/>
                  </a:cubicBezTo>
                  <a:cubicBezTo>
                    <a:pt x="15" y="3"/>
                    <a:pt x="19" y="3"/>
                    <a:pt x="23" y="3"/>
                  </a:cubicBezTo>
                  <a:cubicBezTo>
                    <a:pt x="23" y="3"/>
                    <a:pt x="24" y="3"/>
                    <a:pt x="25" y="3"/>
                  </a:cubicBezTo>
                  <a:cubicBezTo>
                    <a:pt x="23" y="5"/>
                    <a:pt x="21" y="7"/>
                    <a:pt x="18" y="10"/>
                  </a:cubicBezTo>
                  <a:moveTo>
                    <a:pt x="29" y="0"/>
                  </a:moveTo>
                  <a:cubicBezTo>
                    <a:pt x="28" y="0"/>
                    <a:pt x="28" y="0"/>
                    <a:pt x="28" y="0"/>
                  </a:cubicBezTo>
                  <a:cubicBezTo>
                    <a:pt x="27" y="0"/>
                    <a:pt x="25" y="0"/>
                    <a:pt x="23" y="0"/>
                  </a:cubicBezTo>
                  <a:cubicBezTo>
                    <a:pt x="18" y="0"/>
                    <a:pt x="13" y="0"/>
                    <a:pt x="13" y="0"/>
                  </a:cubicBezTo>
                  <a:cubicBezTo>
                    <a:pt x="13" y="0"/>
                    <a:pt x="12" y="0"/>
                    <a:pt x="12" y="0"/>
                  </a:cubicBezTo>
                  <a:cubicBezTo>
                    <a:pt x="12" y="0"/>
                    <a:pt x="11" y="1"/>
                    <a:pt x="9" y="3"/>
                  </a:cubicBezTo>
                  <a:cubicBezTo>
                    <a:pt x="7" y="5"/>
                    <a:pt x="4" y="7"/>
                    <a:pt x="1" y="10"/>
                  </a:cubicBezTo>
                  <a:cubicBezTo>
                    <a:pt x="1" y="10"/>
                    <a:pt x="1" y="10"/>
                    <a:pt x="1" y="10"/>
                  </a:cubicBezTo>
                  <a:cubicBezTo>
                    <a:pt x="1" y="10"/>
                    <a:pt x="1" y="10"/>
                    <a:pt x="1" y="10"/>
                  </a:cubicBezTo>
                  <a:cubicBezTo>
                    <a:pt x="1" y="10"/>
                    <a:pt x="1" y="10"/>
                    <a:pt x="1" y="10"/>
                  </a:cubicBezTo>
                  <a:cubicBezTo>
                    <a:pt x="0" y="10"/>
                    <a:pt x="0" y="10"/>
                    <a:pt x="0" y="10"/>
                  </a:cubicBezTo>
                  <a:cubicBezTo>
                    <a:pt x="0" y="11"/>
                    <a:pt x="0" y="11"/>
                    <a:pt x="0" y="11"/>
                  </a:cubicBezTo>
                  <a:cubicBezTo>
                    <a:pt x="0" y="11"/>
                    <a:pt x="0" y="11"/>
                    <a:pt x="0" y="11"/>
                  </a:cubicBezTo>
                  <a:cubicBezTo>
                    <a:pt x="0" y="11"/>
                    <a:pt x="0" y="11"/>
                    <a:pt x="0" y="11"/>
                  </a:cubicBezTo>
                  <a:cubicBezTo>
                    <a:pt x="0" y="19"/>
                    <a:pt x="1" y="47"/>
                    <a:pt x="1" y="73"/>
                  </a:cubicBezTo>
                  <a:cubicBezTo>
                    <a:pt x="1" y="93"/>
                    <a:pt x="1" y="111"/>
                    <a:pt x="0" y="120"/>
                  </a:cubicBezTo>
                  <a:cubicBezTo>
                    <a:pt x="1" y="120"/>
                    <a:pt x="1" y="120"/>
                    <a:pt x="1" y="120"/>
                  </a:cubicBezTo>
                  <a:cubicBezTo>
                    <a:pt x="1" y="121"/>
                    <a:pt x="2" y="121"/>
                    <a:pt x="2" y="122"/>
                  </a:cubicBezTo>
                  <a:cubicBezTo>
                    <a:pt x="9" y="122"/>
                    <a:pt x="12" y="122"/>
                    <a:pt x="18" y="122"/>
                  </a:cubicBezTo>
                  <a:cubicBezTo>
                    <a:pt x="18" y="122"/>
                    <a:pt x="19" y="122"/>
                    <a:pt x="19" y="122"/>
                  </a:cubicBezTo>
                  <a:cubicBezTo>
                    <a:pt x="19" y="122"/>
                    <a:pt x="19" y="122"/>
                    <a:pt x="20" y="122"/>
                  </a:cubicBezTo>
                  <a:cubicBezTo>
                    <a:pt x="23" y="120"/>
                    <a:pt x="27" y="118"/>
                    <a:pt x="30" y="116"/>
                  </a:cubicBezTo>
                  <a:cubicBezTo>
                    <a:pt x="31" y="115"/>
                    <a:pt x="31" y="115"/>
                    <a:pt x="31" y="115"/>
                  </a:cubicBezTo>
                  <a:cubicBezTo>
                    <a:pt x="31" y="115"/>
                    <a:pt x="31" y="115"/>
                    <a:pt x="31" y="115"/>
                  </a:cubicBezTo>
                  <a:cubicBezTo>
                    <a:pt x="31" y="115"/>
                    <a:pt x="31" y="115"/>
                    <a:pt x="31" y="115"/>
                  </a:cubicBezTo>
                  <a:cubicBezTo>
                    <a:pt x="31" y="115"/>
                    <a:pt x="31" y="115"/>
                    <a:pt x="31" y="114"/>
                  </a:cubicBezTo>
                  <a:cubicBezTo>
                    <a:pt x="31" y="106"/>
                    <a:pt x="31" y="77"/>
                    <a:pt x="31" y="51"/>
                  </a:cubicBezTo>
                  <a:cubicBezTo>
                    <a:pt x="31" y="38"/>
                    <a:pt x="31" y="26"/>
                    <a:pt x="31" y="17"/>
                  </a:cubicBezTo>
                  <a:cubicBezTo>
                    <a:pt x="31" y="7"/>
                    <a:pt x="31" y="1"/>
                    <a:pt x="31" y="1"/>
                  </a:cubicBezTo>
                  <a:cubicBezTo>
                    <a:pt x="31" y="0"/>
                    <a:pt x="30" y="0"/>
                    <a:pt x="2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2" name="Freeform 804"/>
            <p:cNvSpPr>
              <a:spLocks noEditPoints="1"/>
            </p:cNvSpPr>
            <p:nvPr/>
          </p:nvSpPr>
          <p:spPr bwMode="auto">
            <a:xfrm>
              <a:off x="906074" y="5450971"/>
              <a:ext cx="65415" cy="144272"/>
            </a:xfrm>
            <a:custGeom>
              <a:avLst/>
              <a:gdLst>
                <a:gd name="T0" fmla="*/ 21 w 31"/>
                <a:gd name="T1" fmla="*/ 61 h 68"/>
                <a:gd name="T2" fmla="*/ 28 w 31"/>
                <a:gd name="T3" fmla="*/ 56 h 68"/>
                <a:gd name="T4" fmla="*/ 21 w 31"/>
                <a:gd name="T5" fmla="*/ 64 h 68"/>
                <a:gd name="T6" fmla="*/ 21 w 31"/>
                <a:gd name="T7" fmla="*/ 55 h 68"/>
                <a:gd name="T8" fmla="*/ 28 w 31"/>
                <a:gd name="T9" fmla="*/ 43 h 68"/>
                <a:gd name="T10" fmla="*/ 27 w 31"/>
                <a:gd name="T11" fmla="*/ 49 h 68"/>
                <a:gd name="T12" fmla="*/ 21 w 31"/>
                <a:gd name="T13" fmla="*/ 51 h 68"/>
                <a:gd name="T14" fmla="*/ 28 w 31"/>
                <a:gd name="T15" fmla="*/ 34 h 68"/>
                <a:gd name="T16" fmla="*/ 28 w 31"/>
                <a:gd name="T17" fmla="*/ 41 h 68"/>
                <a:gd name="T18" fmla="*/ 26 w 31"/>
                <a:gd name="T19" fmla="*/ 41 h 68"/>
                <a:gd name="T20" fmla="*/ 21 w 31"/>
                <a:gd name="T21" fmla="*/ 42 h 68"/>
                <a:gd name="T22" fmla="*/ 28 w 31"/>
                <a:gd name="T23" fmla="*/ 24 h 68"/>
                <a:gd name="T24" fmla="*/ 26 w 31"/>
                <a:gd name="T25" fmla="*/ 33 h 68"/>
                <a:gd name="T26" fmla="*/ 21 w 31"/>
                <a:gd name="T27" fmla="*/ 32 h 68"/>
                <a:gd name="T28" fmla="*/ 28 w 31"/>
                <a:gd name="T29" fmla="*/ 16 h 68"/>
                <a:gd name="T30" fmla="*/ 27 w 31"/>
                <a:gd name="T31" fmla="*/ 21 h 68"/>
                <a:gd name="T32" fmla="*/ 17 w 31"/>
                <a:gd name="T33" fmla="*/ 65 h 68"/>
                <a:gd name="T34" fmla="*/ 4 w 31"/>
                <a:gd name="T35" fmla="*/ 41 h 68"/>
                <a:gd name="T36" fmla="*/ 13 w 31"/>
                <a:gd name="T37" fmla="*/ 14 h 68"/>
                <a:gd name="T38" fmla="*/ 17 w 31"/>
                <a:gd name="T39" fmla="*/ 26 h 68"/>
                <a:gd name="T40" fmla="*/ 17 w 31"/>
                <a:gd name="T41" fmla="*/ 65 h 68"/>
                <a:gd name="T42" fmla="*/ 21 w 31"/>
                <a:gd name="T43" fmla="*/ 20 h 68"/>
                <a:gd name="T44" fmla="*/ 28 w 31"/>
                <a:gd name="T45" fmla="*/ 13 h 68"/>
                <a:gd name="T46" fmla="*/ 21 w 31"/>
                <a:gd name="T47" fmla="*/ 23 h 68"/>
                <a:gd name="T48" fmla="*/ 20 w 31"/>
                <a:gd name="T49" fmla="*/ 13 h 68"/>
                <a:gd name="T50" fmla="*/ 27 w 31"/>
                <a:gd name="T51" fmla="*/ 8 h 68"/>
                <a:gd name="T52" fmla="*/ 18 w 31"/>
                <a:gd name="T53" fmla="*/ 10 h 68"/>
                <a:gd name="T54" fmla="*/ 14 w 31"/>
                <a:gd name="T55" fmla="*/ 4 h 68"/>
                <a:gd name="T56" fmla="*/ 25 w 31"/>
                <a:gd name="T57" fmla="*/ 4 h 68"/>
                <a:gd name="T58" fmla="*/ 23 w 31"/>
                <a:gd name="T59" fmla="*/ 0 h 68"/>
                <a:gd name="T60" fmla="*/ 12 w 31"/>
                <a:gd name="T61" fmla="*/ 1 h 68"/>
                <a:gd name="T62" fmla="*/ 1 w 31"/>
                <a:gd name="T63" fmla="*/ 10 h 68"/>
                <a:gd name="T64" fmla="*/ 1 w 31"/>
                <a:gd name="T65" fmla="*/ 10 h 68"/>
                <a:gd name="T66" fmla="*/ 1 w 31"/>
                <a:gd name="T67" fmla="*/ 11 h 68"/>
                <a:gd name="T68" fmla="*/ 1 w 31"/>
                <a:gd name="T69" fmla="*/ 11 h 68"/>
                <a:gd name="T70" fmla="*/ 1 w 31"/>
                <a:gd name="T71" fmla="*/ 41 h 68"/>
                <a:gd name="T72" fmla="*/ 1 w 31"/>
                <a:gd name="T73" fmla="*/ 66 h 68"/>
                <a:gd name="T74" fmla="*/ 18 w 31"/>
                <a:gd name="T75" fmla="*/ 68 h 68"/>
                <a:gd name="T76" fmla="*/ 20 w 31"/>
                <a:gd name="T77" fmla="*/ 68 h 68"/>
                <a:gd name="T78" fmla="*/ 23 w 31"/>
                <a:gd name="T79" fmla="*/ 67 h 68"/>
                <a:gd name="T80" fmla="*/ 24 w 31"/>
                <a:gd name="T81" fmla="*/ 66 h 68"/>
                <a:gd name="T82" fmla="*/ 31 w 31"/>
                <a:gd name="T83" fmla="*/ 61 h 68"/>
                <a:gd name="T84" fmla="*/ 31 w 31"/>
                <a:gd name="T85" fmla="*/ 61 h 68"/>
                <a:gd name="T86" fmla="*/ 31 w 31"/>
                <a:gd name="T87" fmla="*/ 5 h 68"/>
                <a:gd name="T88" fmla="*/ 31 w 31"/>
                <a:gd name="T89" fmla="*/ 2 h 68"/>
                <a:gd name="T90" fmla="*/ 31 w 31"/>
                <a:gd name="T91" fmla="*/ 2 h 68"/>
                <a:gd name="T92" fmla="*/ 31 w 31"/>
                <a:gd name="T93" fmla="*/ 2 h 68"/>
                <a:gd name="T94" fmla="*/ 31 w 31"/>
                <a:gd name="T95" fmla="*/ 1 h 68"/>
                <a:gd name="T96" fmla="*/ 29 w 31"/>
                <a:gd name="T9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 h="68">
                  <a:moveTo>
                    <a:pt x="21" y="64"/>
                  </a:moveTo>
                  <a:cubicBezTo>
                    <a:pt x="21" y="63"/>
                    <a:pt x="21" y="62"/>
                    <a:pt x="21" y="61"/>
                  </a:cubicBezTo>
                  <a:cubicBezTo>
                    <a:pt x="23" y="58"/>
                    <a:pt x="25" y="54"/>
                    <a:pt x="28" y="51"/>
                  </a:cubicBezTo>
                  <a:cubicBezTo>
                    <a:pt x="28" y="53"/>
                    <a:pt x="28" y="55"/>
                    <a:pt x="28" y="56"/>
                  </a:cubicBezTo>
                  <a:cubicBezTo>
                    <a:pt x="27" y="58"/>
                    <a:pt x="25" y="60"/>
                    <a:pt x="24" y="62"/>
                  </a:cubicBezTo>
                  <a:cubicBezTo>
                    <a:pt x="23" y="62"/>
                    <a:pt x="22" y="63"/>
                    <a:pt x="21" y="64"/>
                  </a:cubicBezTo>
                  <a:moveTo>
                    <a:pt x="21" y="58"/>
                  </a:moveTo>
                  <a:cubicBezTo>
                    <a:pt x="21" y="57"/>
                    <a:pt x="21" y="56"/>
                    <a:pt x="21" y="55"/>
                  </a:cubicBezTo>
                  <a:cubicBezTo>
                    <a:pt x="21" y="54"/>
                    <a:pt x="21" y="54"/>
                    <a:pt x="21" y="54"/>
                  </a:cubicBezTo>
                  <a:cubicBezTo>
                    <a:pt x="23" y="50"/>
                    <a:pt x="25" y="46"/>
                    <a:pt x="28" y="43"/>
                  </a:cubicBezTo>
                  <a:cubicBezTo>
                    <a:pt x="28" y="45"/>
                    <a:pt x="28" y="47"/>
                    <a:pt x="28" y="48"/>
                  </a:cubicBezTo>
                  <a:cubicBezTo>
                    <a:pt x="27" y="49"/>
                    <a:pt x="27" y="49"/>
                    <a:pt x="27" y="49"/>
                  </a:cubicBezTo>
                  <a:cubicBezTo>
                    <a:pt x="25" y="52"/>
                    <a:pt x="23" y="55"/>
                    <a:pt x="21" y="58"/>
                  </a:cubicBezTo>
                  <a:moveTo>
                    <a:pt x="21" y="51"/>
                  </a:moveTo>
                  <a:cubicBezTo>
                    <a:pt x="21" y="49"/>
                    <a:pt x="21" y="47"/>
                    <a:pt x="21" y="46"/>
                  </a:cubicBezTo>
                  <a:cubicBezTo>
                    <a:pt x="23" y="42"/>
                    <a:pt x="25" y="38"/>
                    <a:pt x="28" y="34"/>
                  </a:cubicBezTo>
                  <a:cubicBezTo>
                    <a:pt x="28" y="37"/>
                    <a:pt x="28" y="39"/>
                    <a:pt x="28" y="41"/>
                  </a:cubicBezTo>
                  <a:cubicBezTo>
                    <a:pt x="28" y="41"/>
                    <a:pt x="28" y="41"/>
                    <a:pt x="28" y="41"/>
                  </a:cubicBezTo>
                  <a:cubicBezTo>
                    <a:pt x="27" y="41"/>
                    <a:pt x="27" y="41"/>
                    <a:pt x="27" y="41"/>
                  </a:cubicBezTo>
                  <a:cubicBezTo>
                    <a:pt x="27" y="41"/>
                    <a:pt x="27" y="41"/>
                    <a:pt x="26" y="41"/>
                  </a:cubicBezTo>
                  <a:cubicBezTo>
                    <a:pt x="24" y="44"/>
                    <a:pt x="23" y="48"/>
                    <a:pt x="21" y="51"/>
                  </a:cubicBezTo>
                  <a:moveTo>
                    <a:pt x="21" y="42"/>
                  </a:moveTo>
                  <a:cubicBezTo>
                    <a:pt x="21" y="40"/>
                    <a:pt x="21" y="37"/>
                    <a:pt x="21" y="35"/>
                  </a:cubicBezTo>
                  <a:cubicBezTo>
                    <a:pt x="23" y="31"/>
                    <a:pt x="25" y="28"/>
                    <a:pt x="28" y="24"/>
                  </a:cubicBezTo>
                  <a:cubicBezTo>
                    <a:pt x="28" y="26"/>
                    <a:pt x="28" y="29"/>
                    <a:pt x="28" y="31"/>
                  </a:cubicBezTo>
                  <a:cubicBezTo>
                    <a:pt x="27" y="32"/>
                    <a:pt x="27" y="32"/>
                    <a:pt x="26" y="33"/>
                  </a:cubicBezTo>
                  <a:cubicBezTo>
                    <a:pt x="24" y="36"/>
                    <a:pt x="23" y="39"/>
                    <a:pt x="21" y="42"/>
                  </a:cubicBezTo>
                  <a:moveTo>
                    <a:pt x="21" y="32"/>
                  </a:moveTo>
                  <a:cubicBezTo>
                    <a:pt x="21" y="30"/>
                    <a:pt x="21" y="28"/>
                    <a:pt x="21" y="26"/>
                  </a:cubicBezTo>
                  <a:cubicBezTo>
                    <a:pt x="23" y="22"/>
                    <a:pt x="25" y="19"/>
                    <a:pt x="28" y="16"/>
                  </a:cubicBezTo>
                  <a:cubicBezTo>
                    <a:pt x="28" y="18"/>
                    <a:pt x="28" y="19"/>
                    <a:pt x="28" y="21"/>
                  </a:cubicBezTo>
                  <a:cubicBezTo>
                    <a:pt x="27" y="21"/>
                    <a:pt x="27" y="21"/>
                    <a:pt x="27" y="21"/>
                  </a:cubicBezTo>
                  <a:cubicBezTo>
                    <a:pt x="25" y="25"/>
                    <a:pt x="23" y="28"/>
                    <a:pt x="21" y="32"/>
                  </a:cubicBezTo>
                  <a:moveTo>
                    <a:pt x="17" y="65"/>
                  </a:moveTo>
                  <a:cubicBezTo>
                    <a:pt x="12" y="64"/>
                    <a:pt x="9" y="64"/>
                    <a:pt x="4" y="64"/>
                  </a:cubicBezTo>
                  <a:cubicBezTo>
                    <a:pt x="4" y="56"/>
                    <a:pt x="4" y="48"/>
                    <a:pt x="4" y="41"/>
                  </a:cubicBezTo>
                  <a:cubicBezTo>
                    <a:pt x="4" y="31"/>
                    <a:pt x="4" y="21"/>
                    <a:pt x="4" y="13"/>
                  </a:cubicBezTo>
                  <a:cubicBezTo>
                    <a:pt x="7" y="13"/>
                    <a:pt x="10" y="13"/>
                    <a:pt x="13" y="14"/>
                  </a:cubicBezTo>
                  <a:cubicBezTo>
                    <a:pt x="14" y="14"/>
                    <a:pt x="16" y="14"/>
                    <a:pt x="17" y="14"/>
                  </a:cubicBezTo>
                  <a:cubicBezTo>
                    <a:pt x="17" y="16"/>
                    <a:pt x="17" y="21"/>
                    <a:pt x="17" y="26"/>
                  </a:cubicBezTo>
                  <a:cubicBezTo>
                    <a:pt x="17" y="35"/>
                    <a:pt x="17" y="45"/>
                    <a:pt x="17" y="55"/>
                  </a:cubicBezTo>
                  <a:cubicBezTo>
                    <a:pt x="17" y="58"/>
                    <a:pt x="17" y="62"/>
                    <a:pt x="17" y="65"/>
                  </a:cubicBezTo>
                  <a:moveTo>
                    <a:pt x="21" y="23"/>
                  </a:moveTo>
                  <a:cubicBezTo>
                    <a:pt x="21" y="22"/>
                    <a:pt x="21" y="21"/>
                    <a:pt x="21" y="20"/>
                  </a:cubicBezTo>
                  <a:cubicBezTo>
                    <a:pt x="23" y="16"/>
                    <a:pt x="25" y="13"/>
                    <a:pt x="27" y="10"/>
                  </a:cubicBezTo>
                  <a:cubicBezTo>
                    <a:pt x="27" y="11"/>
                    <a:pt x="27" y="12"/>
                    <a:pt x="28" y="13"/>
                  </a:cubicBezTo>
                  <a:cubicBezTo>
                    <a:pt x="27" y="14"/>
                    <a:pt x="27" y="14"/>
                    <a:pt x="27" y="14"/>
                  </a:cubicBezTo>
                  <a:cubicBezTo>
                    <a:pt x="25" y="16"/>
                    <a:pt x="23" y="20"/>
                    <a:pt x="21" y="23"/>
                  </a:cubicBezTo>
                  <a:moveTo>
                    <a:pt x="20" y="17"/>
                  </a:moveTo>
                  <a:cubicBezTo>
                    <a:pt x="20" y="15"/>
                    <a:pt x="20" y="14"/>
                    <a:pt x="20" y="13"/>
                  </a:cubicBezTo>
                  <a:cubicBezTo>
                    <a:pt x="23" y="10"/>
                    <a:pt x="25" y="8"/>
                    <a:pt x="27" y="6"/>
                  </a:cubicBezTo>
                  <a:cubicBezTo>
                    <a:pt x="27" y="7"/>
                    <a:pt x="27" y="7"/>
                    <a:pt x="27" y="8"/>
                  </a:cubicBezTo>
                  <a:cubicBezTo>
                    <a:pt x="25" y="10"/>
                    <a:pt x="23" y="13"/>
                    <a:pt x="20" y="17"/>
                  </a:cubicBezTo>
                  <a:moveTo>
                    <a:pt x="18" y="10"/>
                  </a:moveTo>
                  <a:cubicBezTo>
                    <a:pt x="17" y="10"/>
                    <a:pt x="12" y="10"/>
                    <a:pt x="7" y="10"/>
                  </a:cubicBezTo>
                  <a:cubicBezTo>
                    <a:pt x="11" y="7"/>
                    <a:pt x="13" y="5"/>
                    <a:pt x="14" y="4"/>
                  </a:cubicBezTo>
                  <a:cubicBezTo>
                    <a:pt x="15" y="4"/>
                    <a:pt x="19" y="4"/>
                    <a:pt x="23" y="4"/>
                  </a:cubicBezTo>
                  <a:cubicBezTo>
                    <a:pt x="23" y="4"/>
                    <a:pt x="24" y="4"/>
                    <a:pt x="25" y="4"/>
                  </a:cubicBezTo>
                  <a:cubicBezTo>
                    <a:pt x="23" y="6"/>
                    <a:pt x="21" y="8"/>
                    <a:pt x="18" y="10"/>
                  </a:cubicBezTo>
                  <a:moveTo>
                    <a:pt x="23" y="0"/>
                  </a:moveTo>
                  <a:cubicBezTo>
                    <a:pt x="18" y="0"/>
                    <a:pt x="13" y="0"/>
                    <a:pt x="13" y="0"/>
                  </a:cubicBezTo>
                  <a:cubicBezTo>
                    <a:pt x="13" y="0"/>
                    <a:pt x="12" y="0"/>
                    <a:pt x="12" y="1"/>
                  </a:cubicBezTo>
                  <a:cubicBezTo>
                    <a:pt x="12" y="1"/>
                    <a:pt x="11" y="2"/>
                    <a:pt x="9" y="3"/>
                  </a:cubicBezTo>
                  <a:cubicBezTo>
                    <a:pt x="7" y="5"/>
                    <a:pt x="4" y="7"/>
                    <a:pt x="1" y="10"/>
                  </a:cubicBezTo>
                  <a:cubicBezTo>
                    <a:pt x="1" y="10"/>
                    <a:pt x="1" y="10"/>
                    <a:pt x="1" y="10"/>
                  </a:cubicBezTo>
                  <a:cubicBezTo>
                    <a:pt x="1" y="10"/>
                    <a:pt x="1" y="10"/>
                    <a:pt x="1" y="10"/>
                  </a:cubicBezTo>
                  <a:cubicBezTo>
                    <a:pt x="1" y="10"/>
                    <a:pt x="1" y="10"/>
                    <a:pt x="1" y="10"/>
                  </a:cubicBezTo>
                  <a:cubicBezTo>
                    <a:pt x="1" y="11"/>
                    <a:pt x="1" y="11"/>
                    <a:pt x="1" y="11"/>
                  </a:cubicBezTo>
                  <a:cubicBezTo>
                    <a:pt x="1" y="11"/>
                    <a:pt x="1" y="11"/>
                    <a:pt x="1" y="11"/>
                  </a:cubicBezTo>
                  <a:cubicBezTo>
                    <a:pt x="1" y="11"/>
                    <a:pt x="1" y="11"/>
                    <a:pt x="1" y="11"/>
                  </a:cubicBezTo>
                  <a:cubicBezTo>
                    <a:pt x="0" y="12"/>
                    <a:pt x="0" y="12"/>
                    <a:pt x="0" y="12"/>
                  </a:cubicBezTo>
                  <a:cubicBezTo>
                    <a:pt x="1" y="20"/>
                    <a:pt x="1" y="30"/>
                    <a:pt x="1" y="41"/>
                  </a:cubicBezTo>
                  <a:cubicBezTo>
                    <a:pt x="1" y="49"/>
                    <a:pt x="1" y="57"/>
                    <a:pt x="1" y="66"/>
                  </a:cubicBezTo>
                  <a:cubicBezTo>
                    <a:pt x="1" y="66"/>
                    <a:pt x="1" y="66"/>
                    <a:pt x="1" y="66"/>
                  </a:cubicBezTo>
                  <a:cubicBezTo>
                    <a:pt x="1" y="67"/>
                    <a:pt x="2" y="67"/>
                    <a:pt x="3" y="68"/>
                  </a:cubicBezTo>
                  <a:cubicBezTo>
                    <a:pt x="9" y="68"/>
                    <a:pt x="12" y="68"/>
                    <a:pt x="18" y="68"/>
                  </a:cubicBezTo>
                  <a:cubicBezTo>
                    <a:pt x="19" y="68"/>
                    <a:pt x="19" y="68"/>
                    <a:pt x="19" y="68"/>
                  </a:cubicBezTo>
                  <a:cubicBezTo>
                    <a:pt x="19" y="68"/>
                    <a:pt x="20" y="68"/>
                    <a:pt x="20" y="68"/>
                  </a:cubicBezTo>
                  <a:cubicBezTo>
                    <a:pt x="21" y="68"/>
                    <a:pt x="22" y="67"/>
                    <a:pt x="23" y="67"/>
                  </a:cubicBezTo>
                  <a:cubicBezTo>
                    <a:pt x="23" y="67"/>
                    <a:pt x="23" y="67"/>
                    <a:pt x="23" y="67"/>
                  </a:cubicBezTo>
                  <a:cubicBezTo>
                    <a:pt x="23" y="67"/>
                    <a:pt x="23" y="67"/>
                    <a:pt x="23" y="67"/>
                  </a:cubicBezTo>
                  <a:cubicBezTo>
                    <a:pt x="24" y="66"/>
                    <a:pt x="24" y="66"/>
                    <a:pt x="24" y="66"/>
                  </a:cubicBezTo>
                  <a:cubicBezTo>
                    <a:pt x="26" y="65"/>
                    <a:pt x="28" y="63"/>
                    <a:pt x="31" y="62"/>
                  </a:cubicBezTo>
                  <a:cubicBezTo>
                    <a:pt x="31" y="61"/>
                    <a:pt x="31" y="61"/>
                    <a:pt x="31" y="61"/>
                  </a:cubicBezTo>
                  <a:cubicBezTo>
                    <a:pt x="31" y="61"/>
                    <a:pt x="31" y="61"/>
                    <a:pt x="31" y="61"/>
                  </a:cubicBezTo>
                  <a:cubicBezTo>
                    <a:pt x="31" y="61"/>
                    <a:pt x="31" y="61"/>
                    <a:pt x="31" y="61"/>
                  </a:cubicBezTo>
                  <a:cubicBezTo>
                    <a:pt x="31" y="61"/>
                    <a:pt x="31" y="61"/>
                    <a:pt x="31" y="60"/>
                  </a:cubicBezTo>
                  <a:cubicBezTo>
                    <a:pt x="31" y="45"/>
                    <a:pt x="31" y="15"/>
                    <a:pt x="31" y="5"/>
                  </a:cubicBezTo>
                  <a:cubicBezTo>
                    <a:pt x="31" y="4"/>
                    <a:pt x="31" y="4"/>
                    <a:pt x="31" y="3"/>
                  </a:cubicBezTo>
                  <a:cubicBezTo>
                    <a:pt x="31" y="2"/>
                    <a:pt x="31" y="2"/>
                    <a:pt x="31" y="2"/>
                  </a:cubicBezTo>
                  <a:cubicBezTo>
                    <a:pt x="31" y="2"/>
                    <a:pt x="31" y="2"/>
                    <a:pt x="31" y="2"/>
                  </a:cubicBezTo>
                  <a:cubicBezTo>
                    <a:pt x="31" y="2"/>
                    <a:pt x="31" y="2"/>
                    <a:pt x="31" y="2"/>
                  </a:cubicBezTo>
                  <a:cubicBezTo>
                    <a:pt x="31" y="2"/>
                    <a:pt x="31" y="2"/>
                    <a:pt x="31" y="2"/>
                  </a:cubicBezTo>
                  <a:cubicBezTo>
                    <a:pt x="31" y="2"/>
                    <a:pt x="31" y="2"/>
                    <a:pt x="31" y="2"/>
                  </a:cubicBezTo>
                  <a:cubicBezTo>
                    <a:pt x="31" y="2"/>
                    <a:pt x="31" y="2"/>
                    <a:pt x="31" y="2"/>
                  </a:cubicBezTo>
                  <a:cubicBezTo>
                    <a:pt x="31" y="1"/>
                    <a:pt x="31" y="1"/>
                    <a:pt x="31" y="1"/>
                  </a:cubicBezTo>
                  <a:cubicBezTo>
                    <a:pt x="31" y="1"/>
                    <a:pt x="31" y="1"/>
                    <a:pt x="31" y="1"/>
                  </a:cubicBezTo>
                  <a:cubicBezTo>
                    <a:pt x="30" y="1"/>
                    <a:pt x="30" y="0"/>
                    <a:pt x="29" y="0"/>
                  </a:cubicBezTo>
                  <a:cubicBezTo>
                    <a:pt x="28" y="0"/>
                    <a:pt x="25" y="0"/>
                    <a:pt x="2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3" name="Freeform 805"/>
            <p:cNvSpPr>
              <a:spLocks noEditPoints="1"/>
            </p:cNvSpPr>
            <p:nvPr/>
          </p:nvSpPr>
          <p:spPr bwMode="auto">
            <a:xfrm>
              <a:off x="1122035" y="5427672"/>
              <a:ext cx="66311" cy="167571"/>
            </a:xfrm>
            <a:custGeom>
              <a:avLst/>
              <a:gdLst>
                <a:gd name="T0" fmla="*/ 27 w 31"/>
                <a:gd name="T1" fmla="*/ 67 h 79"/>
                <a:gd name="T2" fmla="*/ 23 w 31"/>
                <a:gd name="T3" fmla="*/ 73 h 79"/>
                <a:gd name="T4" fmla="*/ 20 w 31"/>
                <a:gd name="T5" fmla="*/ 67 h 79"/>
                <a:gd name="T6" fmla="*/ 20 w 31"/>
                <a:gd name="T7" fmla="*/ 67 h 79"/>
                <a:gd name="T8" fmla="*/ 27 w 31"/>
                <a:gd name="T9" fmla="*/ 64 h 79"/>
                <a:gd name="T10" fmla="*/ 20 w 31"/>
                <a:gd name="T11" fmla="*/ 64 h 79"/>
                <a:gd name="T12" fmla="*/ 21 w 31"/>
                <a:gd name="T13" fmla="*/ 59 h 79"/>
                <a:gd name="T14" fmla="*/ 27 w 31"/>
                <a:gd name="T15" fmla="*/ 56 h 79"/>
                <a:gd name="T16" fmla="*/ 20 w 31"/>
                <a:gd name="T17" fmla="*/ 64 h 79"/>
                <a:gd name="T18" fmla="*/ 20 w 31"/>
                <a:gd name="T19" fmla="*/ 51 h 79"/>
                <a:gd name="T20" fmla="*/ 27 w 31"/>
                <a:gd name="T21" fmla="*/ 43 h 79"/>
                <a:gd name="T22" fmla="*/ 26 w 31"/>
                <a:gd name="T23" fmla="*/ 47 h 79"/>
                <a:gd name="T24" fmla="*/ 20 w 31"/>
                <a:gd name="T25" fmla="*/ 48 h 79"/>
                <a:gd name="T26" fmla="*/ 27 w 31"/>
                <a:gd name="T27" fmla="*/ 33 h 79"/>
                <a:gd name="T28" fmla="*/ 27 w 31"/>
                <a:gd name="T29" fmla="*/ 40 h 79"/>
                <a:gd name="T30" fmla="*/ 20 w 31"/>
                <a:gd name="T31" fmla="*/ 39 h 79"/>
                <a:gd name="T32" fmla="*/ 21 w 31"/>
                <a:gd name="T33" fmla="*/ 33 h 79"/>
                <a:gd name="T34" fmla="*/ 27 w 31"/>
                <a:gd name="T35" fmla="*/ 30 h 79"/>
                <a:gd name="T36" fmla="*/ 20 w 31"/>
                <a:gd name="T37" fmla="*/ 39 h 79"/>
                <a:gd name="T38" fmla="*/ 20 w 31"/>
                <a:gd name="T39" fmla="*/ 27 h 79"/>
                <a:gd name="T40" fmla="*/ 22 w 31"/>
                <a:gd name="T41" fmla="*/ 26 h 79"/>
                <a:gd name="T42" fmla="*/ 27 w 31"/>
                <a:gd name="T43" fmla="*/ 19 h 79"/>
                <a:gd name="T44" fmla="*/ 27 w 31"/>
                <a:gd name="T45" fmla="*/ 24 h 79"/>
                <a:gd name="T46" fmla="*/ 26 w 31"/>
                <a:gd name="T47" fmla="*/ 24 h 79"/>
                <a:gd name="T48" fmla="*/ 17 w 31"/>
                <a:gd name="T49" fmla="*/ 76 h 79"/>
                <a:gd name="T50" fmla="*/ 4 w 31"/>
                <a:gd name="T51" fmla="*/ 47 h 79"/>
                <a:gd name="T52" fmla="*/ 12 w 31"/>
                <a:gd name="T53" fmla="*/ 13 h 79"/>
                <a:gd name="T54" fmla="*/ 16 w 31"/>
                <a:gd name="T55" fmla="*/ 30 h 79"/>
                <a:gd name="T56" fmla="*/ 17 w 31"/>
                <a:gd name="T57" fmla="*/ 76 h 79"/>
                <a:gd name="T58" fmla="*/ 20 w 31"/>
                <a:gd name="T59" fmla="*/ 21 h 79"/>
                <a:gd name="T60" fmla="*/ 27 w 31"/>
                <a:gd name="T61" fmla="*/ 17 h 79"/>
                <a:gd name="T62" fmla="*/ 20 w 31"/>
                <a:gd name="T63" fmla="*/ 24 h 79"/>
                <a:gd name="T64" fmla="*/ 20 w 31"/>
                <a:gd name="T65" fmla="*/ 13 h 79"/>
                <a:gd name="T66" fmla="*/ 27 w 31"/>
                <a:gd name="T67" fmla="*/ 9 h 79"/>
                <a:gd name="T68" fmla="*/ 20 w 31"/>
                <a:gd name="T69" fmla="*/ 18 h 79"/>
                <a:gd name="T70" fmla="*/ 6 w 31"/>
                <a:gd name="T71" fmla="*/ 9 h 79"/>
                <a:gd name="T72" fmla="*/ 22 w 31"/>
                <a:gd name="T73" fmla="*/ 3 h 79"/>
                <a:gd name="T74" fmla="*/ 18 w 31"/>
                <a:gd name="T75" fmla="*/ 10 h 79"/>
                <a:gd name="T76" fmla="*/ 12 w 31"/>
                <a:gd name="T77" fmla="*/ 0 h 79"/>
                <a:gd name="T78" fmla="*/ 8 w 31"/>
                <a:gd name="T79" fmla="*/ 3 h 79"/>
                <a:gd name="T80" fmla="*/ 0 w 31"/>
                <a:gd name="T81" fmla="*/ 10 h 79"/>
                <a:gd name="T82" fmla="*/ 0 w 31"/>
                <a:gd name="T83" fmla="*/ 10 h 79"/>
                <a:gd name="T84" fmla="*/ 0 w 31"/>
                <a:gd name="T85" fmla="*/ 11 h 79"/>
                <a:gd name="T86" fmla="*/ 0 w 31"/>
                <a:gd name="T87" fmla="*/ 11 h 79"/>
                <a:gd name="T88" fmla="*/ 0 w 31"/>
                <a:gd name="T89" fmla="*/ 77 h 79"/>
                <a:gd name="T90" fmla="*/ 2 w 31"/>
                <a:gd name="T91" fmla="*/ 79 h 79"/>
                <a:gd name="T92" fmla="*/ 18 w 31"/>
                <a:gd name="T93" fmla="*/ 79 h 79"/>
                <a:gd name="T94" fmla="*/ 30 w 31"/>
                <a:gd name="T95" fmla="*/ 73 h 79"/>
                <a:gd name="T96" fmla="*/ 30 w 31"/>
                <a:gd name="T97" fmla="*/ 72 h 79"/>
                <a:gd name="T98" fmla="*/ 31 w 31"/>
                <a:gd name="T99" fmla="*/ 71 h 79"/>
                <a:gd name="T100" fmla="*/ 30 w 31"/>
                <a:gd name="T101" fmla="*/ 3 h 79"/>
                <a:gd name="T102" fmla="*/ 30 w 31"/>
                <a:gd name="T103" fmla="*/ 2 h 79"/>
                <a:gd name="T104" fmla="*/ 30 w 31"/>
                <a:gd name="T105" fmla="*/ 2 h 79"/>
                <a:gd name="T106" fmla="*/ 30 w 31"/>
                <a:gd name="T107" fmla="*/ 1 h 79"/>
                <a:gd name="T108" fmla="*/ 30 w 31"/>
                <a:gd name="T109" fmla="*/ 1 h 79"/>
                <a:gd name="T110" fmla="*/ 22 w 31"/>
                <a:gd name="T11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 h="79">
                  <a:moveTo>
                    <a:pt x="23" y="73"/>
                  </a:moveTo>
                  <a:cubicBezTo>
                    <a:pt x="24" y="71"/>
                    <a:pt x="26" y="69"/>
                    <a:pt x="27" y="67"/>
                  </a:cubicBezTo>
                  <a:cubicBezTo>
                    <a:pt x="27" y="68"/>
                    <a:pt x="27" y="69"/>
                    <a:pt x="27" y="70"/>
                  </a:cubicBezTo>
                  <a:cubicBezTo>
                    <a:pt x="26" y="71"/>
                    <a:pt x="24" y="72"/>
                    <a:pt x="23" y="73"/>
                  </a:cubicBezTo>
                  <a:moveTo>
                    <a:pt x="20" y="74"/>
                  </a:moveTo>
                  <a:cubicBezTo>
                    <a:pt x="20" y="72"/>
                    <a:pt x="20" y="69"/>
                    <a:pt x="20" y="67"/>
                  </a:cubicBezTo>
                  <a:cubicBezTo>
                    <a:pt x="20" y="67"/>
                    <a:pt x="20" y="67"/>
                    <a:pt x="20" y="67"/>
                  </a:cubicBezTo>
                  <a:cubicBezTo>
                    <a:pt x="20" y="67"/>
                    <a:pt x="20" y="67"/>
                    <a:pt x="20" y="67"/>
                  </a:cubicBezTo>
                  <a:cubicBezTo>
                    <a:pt x="22" y="64"/>
                    <a:pt x="25" y="61"/>
                    <a:pt x="27" y="58"/>
                  </a:cubicBezTo>
                  <a:cubicBezTo>
                    <a:pt x="27" y="60"/>
                    <a:pt x="27" y="62"/>
                    <a:pt x="27" y="64"/>
                  </a:cubicBezTo>
                  <a:cubicBezTo>
                    <a:pt x="25" y="67"/>
                    <a:pt x="22" y="70"/>
                    <a:pt x="20" y="74"/>
                  </a:cubicBezTo>
                  <a:moveTo>
                    <a:pt x="20" y="64"/>
                  </a:moveTo>
                  <a:cubicBezTo>
                    <a:pt x="20" y="62"/>
                    <a:pt x="20" y="61"/>
                    <a:pt x="20" y="59"/>
                  </a:cubicBezTo>
                  <a:cubicBezTo>
                    <a:pt x="21" y="59"/>
                    <a:pt x="21" y="59"/>
                    <a:pt x="21" y="59"/>
                  </a:cubicBezTo>
                  <a:cubicBezTo>
                    <a:pt x="23" y="56"/>
                    <a:pt x="25" y="52"/>
                    <a:pt x="27" y="49"/>
                  </a:cubicBezTo>
                  <a:cubicBezTo>
                    <a:pt x="27" y="52"/>
                    <a:pt x="27" y="54"/>
                    <a:pt x="27" y="56"/>
                  </a:cubicBezTo>
                  <a:cubicBezTo>
                    <a:pt x="26" y="56"/>
                    <a:pt x="26" y="56"/>
                    <a:pt x="26" y="56"/>
                  </a:cubicBezTo>
                  <a:cubicBezTo>
                    <a:pt x="24" y="59"/>
                    <a:pt x="22" y="61"/>
                    <a:pt x="20" y="64"/>
                  </a:cubicBezTo>
                  <a:moveTo>
                    <a:pt x="20" y="56"/>
                  </a:moveTo>
                  <a:cubicBezTo>
                    <a:pt x="20" y="54"/>
                    <a:pt x="20" y="52"/>
                    <a:pt x="20" y="51"/>
                  </a:cubicBezTo>
                  <a:cubicBezTo>
                    <a:pt x="21" y="50"/>
                    <a:pt x="21" y="50"/>
                    <a:pt x="21" y="50"/>
                  </a:cubicBezTo>
                  <a:cubicBezTo>
                    <a:pt x="23" y="48"/>
                    <a:pt x="25" y="45"/>
                    <a:pt x="27" y="43"/>
                  </a:cubicBezTo>
                  <a:cubicBezTo>
                    <a:pt x="27" y="44"/>
                    <a:pt x="27" y="45"/>
                    <a:pt x="27" y="47"/>
                  </a:cubicBezTo>
                  <a:cubicBezTo>
                    <a:pt x="26" y="47"/>
                    <a:pt x="26" y="47"/>
                    <a:pt x="26" y="47"/>
                  </a:cubicBezTo>
                  <a:cubicBezTo>
                    <a:pt x="24" y="50"/>
                    <a:pt x="22" y="53"/>
                    <a:pt x="20" y="56"/>
                  </a:cubicBezTo>
                  <a:moveTo>
                    <a:pt x="20" y="48"/>
                  </a:moveTo>
                  <a:cubicBezTo>
                    <a:pt x="20" y="46"/>
                    <a:pt x="20" y="44"/>
                    <a:pt x="20" y="41"/>
                  </a:cubicBezTo>
                  <a:cubicBezTo>
                    <a:pt x="22" y="39"/>
                    <a:pt x="25" y="36"/>
                    <a:pt x="27" y="33"/>
                  </a:cubicBezTo>
                  <a:cubicBezTo>
                    <a:pt x="27" y="35"/>
                    <a:pt x="27" y="38"/>
                    <a:pt x="27" y="40"/>
                  </a:cubicBezTo>
                  <a:cubicBezTo>
                    <a:pt x="27" y="40"/>
                    <a:pt x="27" y="40"/>
                    <a:pt x="27" y="40"/>
                  </a:cubicBezTo>
                  <a:cubicBezTo>
                    <a:pt x="25" y="43"/>
                    <a:pt x="22" y="46"/>
                    <a:pt x="20" y="48"/>
                  </a:cubicBezTo>
                  <a:moveTo>
                    <a:pt x="20" y="39"/>
                  </a:moveTo>
                  <a:cubicBezTo>
                    <a:pt x="20" y="37"/>
                    <a:pt x="20" y="35"/>
                    <a:pt x="20" y="34"/>
                  </a:cubicBezTo>
                  <a:cubicBezTo>
                    <a:pt x="21" y="33"/>
                    <a:pt x="21" y="33"/>
                    <a:pt x="21" y="33"/>
                  </a:cubicBezTo>
                  <a:cubicBezTo>
                    <a:pt x="23" y="31"/>
                    <a:pt x="25" y="28"/>
                    <a:pt x="27" y="26"/>
                  </a:cubicBezTo>
                  <a:cubicBezTo>
                    <a:pt x="27" y="27"/>
                    <a:pt x="27" y="29"/>
                    <a:pt x="27" y="30"/>
                  </a:cubicBezTo>
                  <a:cubicBezTo>
                    <a:pt x="27" y="30"/>
                    <a:pt x="27" y="30"/>
                    <a:pt x="27" y="30"/>
                  </a:cubicBezTo>
                  <a:cubicBezTo>
                    <a:pt x="24" y="33"/>
                    <a:pt x="22" y="36"/>
                    <a:pt x="20" y="39"/>
                  </a:cubicBezTo>
                  <a:moveTo>
                    <a:pt x="20" y="32"/>
                  </a:moveTo>
                  <a:cubicBezTo>
                    <a:pt x="20" y="30"/>
                    <a:pt x="20" y="29"/>
                    <a:pt x="20" y="27"/>
                  </a:cubicBezTo>
                  <a:cubicBezTo>
                    <a:pt x="20" y="27"/>
                    <a:pt x="21" y="27"/>
                    <a:pt x="21" y="27"/>
                  </a:cubicBezTo>
                  <a:cubicBezTo>
                    <a:pt x="22" y="27"/>
                    <a:pt x="22" y="26"/>
                    <a:pt x="22" y="26"/>
                  </a:cubicBezTo>
                  <a:cubicBezTo>
                    <a:pt x="21" y="25"/>
                    <a:pt x="21" y="25"/>
                    <a:pt x="21" y="25"/>
                  </a:cubicBezTo>
                  <a:cubicBezTo>
                    <a:pt x="23" y="23"/>
                    <a:pt x="25" y="21"/>
                    <a:pt x="27" y="19"/>
                  </a:cubicBezTo>
                  <a:cubicBezTo>
                    <a:pt x="27" y="21"/>
                    <a:pt x="27" y="23"/>
                    <a:pt x="27" y="24"/>
                  </a:cubicBezTo>
                  <a:cubicBezTo>
                    <a:pt x="27" y="24"/>
                    <a:pt x="27" y="24"/>
                    <a:pt x="27" y="24"/>
                  </a:cubicBezTo>
                  <a:cubicBezTo>
                    <a:pt x="27" y="24"/>
                    <a:pt x="26" y="24"/>
                    <a:pt x="26" y="24"/>
                  </a:cubicBezTo>
                  <a:cubicBezTo>
                    <a:pt x="26" y="24"/>
                    <a:pt x="26" y="24"/>
                    <a:pt x="26" y="24"/>
                  </a:cubicBezTo>
                  <a:cubicBezTo>
                    <a:pt x="24" y="27"/>
                    <a:pt x="22" y="29"/>
                    <a:pt x="20" y="32"/>
                  </a:cubicBezTo>
                  <a:moveTo>
                    <a:pt x="17" y="76"/>
                  </a:moveTo>
                  <a:cubicBezTo>
                    <a:pt x="12" y="75"/>
                    <a:pt x="8" y="75"/>
                    <a:pt x="4" y="75"/>
                  </a:cubicBezTo>
                  <a:cubicBezTo>
                    <a:pt x="4" y="67"/>
                    <a:pt x="4" y="57"/>
                    <a:pt x="4" y="47"/>
                  </a:cubicBezTo>
                  <a:cubicBezTo>
                    <a:pt x="4" y="34"/>
                    <a:pt x="4" y="22"/>
                    <a:pt x="3" y="13"/>
                  </a:cubicBezTo>
                  <a:cubicBezTo>
                    <a:pt x="6" y="13"/>
                    <a:pt x="9" y="13"/>
                    <a:pt x="12" y="13"/>
                  </a:cubicBezTo>
                  <a:cubicBezTo>
                    <a:pt x="14" y="13"/>
                    <a:pt x="15" y="13"/>
                    <a:pt x="16" y="13"/>
                  </a:cubicBezTo>
                  <a:cubicBezTo>
                    <a:pt x="16" y="16"/>
                    <a:pt x="16" y="22"/>
                    <a:pt x="16" y="30"/>
                  </a:cubicBezTo>
                  <a:cubicBezTo>
                    <a:pt x="16" y="41"/>
                    <a:pt x="17" y="54"/>
                    <a:pt x="17" y="64"/>
                  </a:cubicBezTo>
                  <a:cubicBezTo>
                    <a:pt x="17" y="69"/>
                    <a:pt x="17" y="73"/>
                    <a:pt x="17" y="76"/>
                  </a:cubicBezTo>
                  <a:moveTo>
                    <a:pt x="20" y="24"/>
                  </a:moveTo>
                  <a:cubicBezTo>
                    <a:pt x="20" y="23"/>
                    <a:pt x="20" y="22"/>
                    <a:pt x="20" y="21"/>
                  </a:cubicBezTo>
                  <a:cubicBezTo>
                    <a:pt x="22" y="18"/>
                    <a:pt x="24" y="15"/>
                    <a:pt x="27" y="12"/>
                  </a:cubicBezTo>
                  <a:cubicBezTo>
                    <a:pt x="27" y="13"/>
                    <a:pt x="27" y="15"/>
                    <a:pt x="27" y="17"/>
                  </a:cubicBezTo>
                  <a:cubicBezTo>
                    <a:pt x="26" y="17"/>
                    <a:pt x="26" y="17"/>
                    <a:pt x="26" y="17"/>
                  </a:cubicBezTo>
                  <a:cubicBezTo>
                    <a:pt x="24" y="20"/>
                    <a:pt x="22" y="22"/>
                    <a:pt x="20" y="24"/>
                  </a:cubicBezTo>
                  <a:moveTo>
                    <a:pt x="20" y="18"/>
                  </a:moveTo>
                  <a:cubicBezTo>
                    <a:pt x="20" y="16"/>
                    <a:pt x="20" y="14"/>
                    <a:pt x="20" y="13"/>
                  </a:cubicBezTo>
                  <a:cubicBezTo>
                    <a:pt x="23" y="10"/>
                    <a:pt x="25" y="8"/>
                    <a:pt x="27" y="6"/>
                  </a:cubicBezTo>
                  <a:cubicBezTo>
                    <a:pt x="27" y="7"/>
                    <a:pt x="27" y="8"/>
                    <a:pt x="27" y="9"/>
                  </a:cubicBezTo>
                  <a:cubicBezTo>
                    <a:pt x="27" y="9"/>
                    <a:pt x="27" y="9"/>
                    <a:pt x="27" y="9"/>
                  </a:cubicBezTo>
                  <a:cubicBezTo>
                    <a:pt x="24" y="12"/>
                    <a:pt x="22" y="15"/>
                    <a:pt x="20" y="18"/>
                  </a:cubicBezTo>
                  <a:moveTo>
                    <a:pt x="18" y="10"/>
                  </a:moveTo>
                  <a:cubicBezTo>
                    <a:pt x="17" y="10"/>
                    <a:pt x="11" y="10"/>
                    <a:pt x="6" y="9"/>
                  </a:cubicBezTo>
                  <a:cubicBezTo>
                    <a:pt x="10" y="7"/>
                    <a:pt x="12" y="4"/>
                    <a:pt x="13" y="4"/>
                  </a:cubicBezTo>
                  <a:cubicBezTo>
                    <a:pt x="15" y="4"/>
                    <a:pt x="18" y="3"/>
                    <a:pt x="22" y="3"/>
                  </a:cubicBezTo>
                  <a:cubicBezTo>
                    <a:pt x="23" y="3"/>
                    <a:pt x="23" y="3"/>
                    <a:pt x="24" y="3"/>
                  </a:cubicBezTo>
                  <a:cubicBezTo>
                    <a:pt x="22" y="5"/>
                    <a:pt x="20" y="7"/>
                    <a:pt x="18" y="10"/>
                  </a:cubicBezTo>
                  <a:moveTo>
                    <a:pt x="22" y="0"/>
                  </a:moveTo>
                  <a:cubicBezTo>
                    <a:pt x="17" y="0"/>
                    <a:pt x="12" y="0"/>
                    <a:pt x="12" y="0"/>
                  </a:cubicBezTo>
                  <a:cubicBezTo>
                    <a:pt x="12" y="0"/>
                    <a:pt x="12" y="0"/>
                    <a:pt x="11" y="0"/>
                  </a:cubicBezTo>
                  <a:cubicBezTo>
                    <a:pt x="11" y="0"/>
                    <a:pt x="10" y="1"/>
                    <a:pt x="8" y="3"/>
                  </a:cubicBezTo>
                  <a:cubicBezTo>
                    <a:pt x="6" y="5"/>
                    <a:pt x="4" y="7"/>
                    <a:pt x="0" y="10"/>
                  </a:cubicBezTo>
                  <a:cubicBezTo>
                    <a:pt x="0" y="10"/>
                    <a:pt x="0" y="10"/>
                    <a:pt x="0" y="10"/>
                  </a:cubicBezTo>
                  <a:cubicBezTo>
                    <a:pt x="0" y="10"/>
                    <a:pt x="0" y="10"/>
                    <a:pt x="0" y="10"/>
                  </a:cubicBezTo>
                  <a:cubicBezTo>
                    <a:pt x="0" y="10"/>
                    <a:pt x="0" y="10"/>
                    <a:pt x="0" y="10"/>
                  </a:cubicBezTo>
                  <a:cubicBezTo>
                    <a:pt x="0" y="10"/>
                    <a:pt x="0" y="10"/>
                    <a:pt x="0" y="10"/>
                  </a:cubicBezTo>
                  <a:cubicBezTo>
                    <a:pt x="0" y="11"/>
                    <a:pt x="0" y="11"/>
                    <a:pt x="0" y="11"/>
                  </a:cubicBezTo>
                  <a:cubicBezTo>
                    <a:pt x="0" y="11"/>
                    <a:pt x="0" y="11"/>
                    <a:pt x="0" y="11"/>
                  </a:cubicBezTo>
                  <a:cubicBezTo>
                    <a:pt x="0" y="11"/>
                    <a:pt x="0" y="11"/>
                    <a:pt x="0" y="11"/>
                  </a:cubicBezTo>
                  <a:cubicBezTo>
                    <a:pt x="0" y="20"/>
                    <a:pt x="0" y="33"/>
                    <a:pt x="0" y="47"/>
                  </a:cubicBezTo>
                  <a:cubicBezTo>
                    <a:pt x="0" y="57"/>
                    <a:pt x="0" y="68"/>
                    <a:pt x="0" y="77"/>
                  </a:cubicBezTo>
                  <a:cubicBezTo>
                    <a:pt x="0" y="77"/>
                    <a:pt x="0" y="77"/>
                    <a:pt x="0" y="77"/>
                  </a:cubicBezTo>
                  <a:cubicBezTo>
                    <a:pt x="0" y="78"/>
                    <a:pt x="1" y="78"/>
                    <a:pt x="2" y="79"/>
                  </a:cubicBezTo>
                  <a:cubicBezTo>
                    <a:pt x="8" y="79"/>
                    <a:pt x="11" y="79"/>
                    <a:pt x="18" y="79"/>
                  </a:cubicBezTo>
                  <a:cubicBezTo>
                    <a:pt x="18" y="79"/>
                    <a:pt x="18" y="79"/>
                    <a:pt x="18" y="79"/>
                  </a:cubicBezTo>
                  <a:cubicBezTo>
                    <a:pt x="19" y="79"/>
                    <a:pt x="19" y="79"/>
                    <a:pt x="19" y="79"/>
                  </a:cubicBezTo>
                  <a:cubicBezTo>
                    <a:pt x="23" y="77"/>
                    <a:pt x="26" y="75"/>
                    <a:pt x="30" y="73"/>
                  </a:cubicBezTo>
                  <a:cubicBezTo>
                    <a:pt x="30" y="72"/>
                    <a:pt x="30" y="72"/>
                    <a:pt x="30" y="72"/>
                  </a:cubicBezTo>
                  <a:cubicBezTo>
                    <a:pt x="30" y="72"/>
                    <a:pt x="30" y="72"/>
                    <a:pt x="30" y="72"/>
                  </a:cubicBezTo>
                  <a:cubicBezTo>
                    <a:pt x="30" y="72"/>
                    <a:pt x="30" y="72"/>
                    <a:pt x="30" y="72"/>
                  </a:cubicBezTo>
                  <a:cubicBezTo>
                    <a:pt x="31" y="72"/>
                    <a:pt x="31" y="72"/>
                    <a:pt x="31" y="71"/>
                  </a:cubicBezTo>
                  <a:cubicBezTo>
                    <a:pt x="31" y="56"/>
                    <a:pt x="30" y="18"/>
                    <a:pt x="30" y="6"/>
                  </a:cubicBezTo>
                  <a:cubicBezTo>
                    <a:pt x="30" y="5"/>
                    <a:pt x="30" y="4"/>
                    <a:pt x="30" y="3"/>
                  </a:cubicBezTo>
                  <a:cubicBezTo>
                    <a:pt x="30" y="2"/>
                    <a:pt x="30" y="2"/>
                    <a:pt x="30" y="2"/>
                  </a:cubicBezTo>
                  <a:cubicBezTo>
                    <a:pt x="30" y="2"/>
                    <a:pt x="30" y="2"/>
                    <a:pt x="30" y="2"/>
                  </a:cubicBezTo>
                  <a:cubicBezTo>
                    <a:pt x="30" y="2"/>
                    <a:pt x="30" y="2"/>
                    <a:pt x="30" y="2"/>
                  </a:cubicBezTo>
                  <a:cubicBezTo>
                    <a:pt x="30" y="2"/>
                    <a:pt x="30" y="2"/>
                    <a:pt x="30" y="2"/>
                  </a:cubicBezTo>
                  <a:cubicBezTo>
                    <a:pt x="30" y="1"/>
                    <a:pt x="30" y="1"/>
                    <a:pt x="30" y="1"/>
                  </a:cubicBezTo>
                  <a:cubicBezTo>
                    <a:pt x="30" y="1"/>
                    <a:pt x="30" y="1"/>
                    <a:pt x="30" y="1"/>
                  </a:cubicBezTo>
                  <a:cubicBezTo>
                    <a:pt x="30" y="1"/>
                    <a:pt x="30" y="1"/>
                    <a:pt x="30" y="1"/>
                  </a:cubicBezTo>
                  <a:cubicBezTo>
                    <a:pt x="30" y="1"/>
                    <a:pt x="30" y="1"/>
                    <a:pt x="30" y="1"/>
                  </a:cubicBezTo>
                  <a:cubicBezTo>
                    <a:pt x="30" y="0"/>
                    <a:pt x="29" y="0"/>
                    <a:pt x="29" y="0"/>
                  </a:cubicBezTo>
                  <a:cubicBezTo>
                    <a:pt x="27" y="0"/>
                    <a:pt x="24" y="0"/>
                    <a:pt x="2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74" name="组合 273"/>
          <p:cNvGrpSpPr/>
          <p:nvPr/>
        </p:nvGrpSpPr>
        <p:grpSpPr>
          <a:xfrm>
            <a:off x="3207642" y="3242992"/>
            <a:ext cx="239038" cy="253127"/>
            <a:chOff x="2620314" y="3070030"/>
            <a:chExt cx="456115" cy="482999"/>
          </a:xfrm>
        </p:grpSpPr>
        <p:sp>
          <p:nvSpPr>
            <p:cNvPr id="275" name="Freeform 806"/>
            <p:cNvSpPr>
              <a:spLocks noEditPoints="1"/>
            </p:cNvSpPr>
            <p:nvPr/>
          </p:nvSpPr>
          <p:spPr bwMode="auto">
            <a:xfrm>
              <a:off x="2620314" y="3070030"/>
              <a:ext cx="456115" cy="482999"/>
            </a:xfrm>
            <a:custGeom>
              <a:avLst/>
              <a:gdLst>
                <a:gd name="T0" fmla="*/ 155 w 215"/>
                <a:gd name="T1" fmla="*/ 179 h 228"/>
                <a:gd name="T2" fmla="*/ 192 w 215"/>
                <a:gd name="T3" fmla="*/ 133 h 228"/>
                <a:gd name="T4" fmla="*/ 148 w 215"/>
                <a:gd name="T5" fmla="*/ 193 h 228"/>
                <a:gd name="T6" fmla="*/ 6 w 215"/>
                <a:gd name="T7" fmla="*/ 89 h 228"/>
                <a:gd name="T8" fmla="*/ 24 w 215"/>
                <a:gd name="T9" fmla="*/ 105 h 228"/>
                <a:gd name="T10" fmla="*/ 28 w 215"/>
                <a:gd name="T11" fmla="*/ 101 h 228"/>
                <a:gd name="T12" fmla="*/ 27 w 215"/>
                <a:gd name="T13" fmla="*/ 108 h 228"/>
                <a:gd name="T14" fmla="*/ 39 w 215"/>
                <a:gd name="T15" fmla="*/ 126 h 228"/>
                <a:gd name="T16" fmla="*/ 44 w 215"/>
                <a:gd name="T17" fmla="*/ 123 h 228"/>
                <a:gd name="T18" fmla="*/ 45 w 215"/>
                <a:gd name="T19" fmla="*/ 131 h 228"/>
                <a:gd name="T20" fmla="*/ 55 w 215"/>
                <a:gd name="T21" fmla="*/ 149 h 228"/>
                <a:gd name="T22" fmla="*/ 60 w 215"/>
                <a:gd name="T23" fmla="*/ 146 h 228"/>
                <a:gd name="T24" fmla="*/ 63 w 215"/>
                <a:gd name="T25" fmla="*/ 150 h 228"/>
                <a:gd name="T26" fmla="*/ 70 w 215"/>
                <a:gd name="T27" fmla="*/ 171 h 228"/>
                <a:gd name="T28" fmla="*/ 75 w 215"/>
                <a:gd name="T29" fmla="*/ 169 h 228"/>
                <a:gd name="T30" fmla="*/ 75 w 215"/>
                <a:gd name="T31" fmla="*/ 180 h 228"/>
                <a:gd name="T32" fmla="*/ 92 w 215"/>
                <a:gd name="T33" fmla="*/ 208 h 228"/>
                <a:gd name="T34" fmla="*/ 161 w 215"/>
                <a:gd name="T35" fmla="*/ 160 h 228"/>
                <a:gd name="T36" fmla="*/ 133 w 215"/>
                <a:gd name="T37" fmla="*/ 190 h 228"/>
                <a:gd name="T38" fmla="*/ 76 w 215"/>
                <a:gd name="T39" fmla="*/ 188 h 228"/>
                <a:gd name="T40" fmla="*/ 63 w 215"/>
                <a:gd name="T41" fmla="*/ 182 h 228"/>
                <a:gd name="T42" fmla="*/ 53 w 215"/>
                <a:gd name="T43" fmla="*/ 158 h 228"/>
                <a:gd name="T44" fmla="*/ 44 w 215"/>
                <a:gd name="T45" fmla="*/ 145 h 228"/>
                <a:gd name="T46" fmla="*/ 39 w 215"/>
                <a:gd name="T47" fmla="*/ 134 h 228"/>
                <a:gd name="T48" fmla="*/ 29 w 215"/>
                <a:gd name="T49" fmla="*/ 117 h 228"/>
                <a:gd name="T50" fmla="*/ 24 w 215"/>
                <a:gd name="T51" fmla="*/ 111 h 228"/>
                <a:gd name="T52" fmla="*/ 10 w 215"/>
                <a:gd name="T53" fmla="*/ 85 h 228"/>
                <a:gd name="T54" fmla="*/ 103 w 215"/>
                <a:gd name="T55" fmla="*/ 3 h 228"/>
                <a:gd name="T56" fmla="*/ 160 w 215"/>
                <a:gd name="T57" fmla="*/ 158 h 228"/>
                <a:gd name="T58" fmla="*/ 79 w 215"/>
                <a:gd name="T59" fmla="*/ 181 h 228"/>
                <a:gd name="T60" fmla="*/ 70 w 215"/>
                <a:gd name="T61" fmla="*/ 168 h 228"/>
                <a:gd name="T62" fmla="*/ 60 w 215"/>
                <a:gd name="T63" fmla="*/ 144 h 228"/>
                <a:gd name="T64" fmla="*/ 49 w 215"/>
                <a:gd name="T65" fmla="*/ 131 h 228"/>
                <a:gd name="T66" fmla="*/ 44 w 215"/>
                <a:gd name="T67" fmla="*/ 120 h 228"/>
                <a:gd name="T68" fmla="*/ 31 w 215"/>
                <a:gd name="T69" fmla="*/ 100 h 228"/>
                <a:gd name="T70" fmla="*/ 23 w 215"/>
                <a:gd name="T71" fmla="*/ 101 h 228"/>
                <a:gd name="T72" fmla="*/ 3 w 215"/>
                <a:gd name="T73" fmla="*/ 81 h 228"/>
                <a:gd name="T74" fmla="*/ 0 w 215"/>
                <a:gd name="T75" fmla="*/ 92 h 228"/>
                <a:gd name="T76" fmla="*/ 21 w 215"/>
                <a:gd name="T77" fmla="*/ 116 h 228"/>
                <a:gd name="T78" fmla="*/ 25 w 215"/>
                <a:gd name="T79" fmla="*/ 115 h 228"/>
                <a:gd name="T80" fmla="*/ 22 w 215"/>
                <a:gd name="T81" fmla="*/ 121 h 228"/>
                <a:gd name="T82" fmla="*/ 34 w 215"/>
                <a:gd name="T83" fmla="*/ 139 h 228"/>
                <a:gd name="T84" fmla="*/ 42 w 215"/>
                <a:gd name="T85" fmla="*/ 138 h 228"/>
                <a:gd name="T86" fmla="*/ 38 w 215"/>
                <a:gd name="T87" fmla="*/ 145 h 228"/>
                <a:gd name="T88" fmla="*/ 49 w 215"/>
                <a:gd name="T89" fmla="*/ 163 h 228"/>
                <a:gd name="T90" fmla="*/ 53 w 215"/>
                <a:gd name="T91" fmla="*/ 160 h 228"/>
                <a:gd name="T92" fmla="*/ 54 w 215"/>
                <a:gd name="T93" fmla="*/ 169 h 228"/>
                <a:gd name="T94" fmla="*/ 63 w 215"/>
                <a:gd name="T95" fmla="*/ 186 h 228"/>
                <a:gd name="T96" fmla="*/ 73 w 215"/>
                <a:gd name="T97" fmla="*/ 186 h 228"/>
                <a:gd name="T98" fmla="*/ 68 w 215"/>
                <a:gd name="T99" fmla="*/ 196 h 228"/>
                <a:gd name="T100" fmla="*/ 83 w 215"/>
                <a:gd name="T101" fmla="*/ 223 h 228"/>
                <a:gd name="T102" fmla="*/ 98 w 215"/>
                <a:gd name="T103" fmla="*/ 228 h 228"/>
                <a:gd name="T104" fmla="*/ 170 w 215"/>
                <a:gd name="T105" fmla="*/ 182 h 228"/>
                <a:gd name="T106" fmla="*/ 201 w 215"/>
                <a:gd name="T107" fmla="*/ 128 h 228"/>
                <a:gd name="T108" fmla="*/ 124 w 215"/>
                <a:gd name="T109" fmla="*/ 2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5" h="228">
                  <a:moveTo>
                    <a:pt x="99" y="224"/>
                  </a:moveTo>
                  <a:cubicBezTo>
                    <a:pt x="98" y="221"/>
                    <a:pt x="97" y="218"/>
                    <a:pt x="96" y="216"/>
                  </a:cubicBezTo>
                  <a:cubicBezTo>
                    <a:pt x="109" y="208"/>
                    <a:pt x="122" y="200"/>
                    <a:pt x="135" y="192"/>
                  </a:cubicBezTo>
                  <a:cubicBezTo>
                    <a:pt x="142" y="188"/>
                    <a:pt x="148" y="183"/>
                    <a:pt x="155" y="179"/>
                  </a:cubicBezTo>
                  <a:cubicBezTo>
                    <a:pt x="170" y="168"/>
                    <a:pt x="183" y="154"/>
                    <a:pt x="200" y="147"/>
                  </a:cubicBezTo>
                  <a:cubicBezTo>
                    <a:pt x="200" y="147"/>
                    <a:pt x="200" y="147"/>
                    <a:pt x="200" y="146"/>
                  </a:cubicBezTo>
                  <a:cubicBezTo>
                    <a:pt x="201" y="146"/>
                    <a:pt x="201" y="146"/>
                    <a:pt x="200" y="145"/>
                  </a:cubicBezTo>
                  <a:cubicBezTo>
                    <a:pt x="198" y="141"/>
                    <a:pt x="195" y="137"/>
                    <a:pt x="192" y="133"/>
                  </a:cubicBezTo>
                  <a:cubicBezTo>
                    <a:pt x="194" y="132"/>
                    <a:pt x="196" y="130"/>
                    <a:pt x="199" y="129"/>
                  </a:cubicBezTo>
                  <a:cubicBezTo>
                    <a:pt x="203" y="135"/>
                    <a:pt x="207" y="142"/>
                    <a:pt x="212" y="149"/>
                  </a:cubicBezTo>
                  <a:cubicBezTo>
                    <a:pt x="195" y="156"/>
                    <a:pt x="182" y="169"/>
                    <a:pt x="168" y="180"/>
                  </a:cubicBezTo>
                  <a:cubicBezTo>
                    <a:pt x="162" y="185"/>
                    <a:pt x="155" y="189"/>
                    <a:pt x="148" y="193"/>
                  </a:cubicBezTo>
                  <a:cubicBezTo>
                    <a:pt x="132" y="204"/>
                    <a:pt x="116" y="214"/>
                    <a:pt x="99" y="224"/>
                  </a:cubicBezTo>
                  <a:moveTo>
                    <a:pt x="19" y="113"/>
                  </a:moveTo>
                  <a:cubicBezTo>
                    <a:pt x="12" y="103"/>
                    <a:pt x="11" y="102"/>
                    <a:pt x="3" y="91"/>
                  </a:cubicBezTo>
                  <a:cubicBezTo>
                    <a:pt x="4" y="91"/>
                    <a:pt x="5" y="90"/>
                    <a:pt x="6" y="89"/>
                  </a:cubicBezTo>
                  <a:cubicBezTo>
                    <a:pt x="7" y="89"/>
                    <a:pt x="8" y="88"/>
                    <a:pt x="8" y="88"/>
                  </a:cubicBezTo>
                  <a:cubicBezTo>
                    <a:pt x="13" y="93"/>
                    <a:pt x="15" y="95"/>
                    <a:pt x="22" y="104"/>
                  </a:cubicBezTo>
                  <a:cubicBezTo>
                    <a:pt x="22" y="105"/>
                    <a:pt x="23" y="105"/>
                    <a:pt x="23" y="105"/>
                  </a:cubicBezTo>
                  <a:cubicBezTo>
                    <a:pt x="23" y="105"/>
                    <a:pt x="24" y="105"/>
                    <a:pt x="24" y="105"/>
                  </a:cubicBezTo>
                  <a:cubicBezTo>
                    <a:pt x="24" y="105"/>
                    <a:pt x="25" y="104"/>
                    <a:pt x="25" y="103"/>
                  </a:cubicBezTo>
                  <a:cubicBezTo>
                    <a:pt x="25" y="103"/>
                    <a:pt x="25" y="103"/>
                    <a:pt x="25" y="103"/>
                  </a:cubicBezTo>
                  <a:cubicBezTo>
                    <a:pt x="25" y="103"/>
                    <a:pt x="25" y="102"/>
                    <a:pt x="25" y="102"/>
                  </a:cubicBezTo>
                  <a:cubicBezTo>
                    <a:pt x="26" y="101"/>
                    <a:pt x="27" y="101"/>
                    <a:pt x="28" y="101"/>
                  </a:cubicBezTo>
                  <a:cubicBezTo>
                    <a:pt x="28" y="101"/>
                    <a:pt x="28" y="101"/>
                    <a:pt x="28" y="101"/>
                  </a:cubicBezTo>
                  <a:cubicBezTo>
                    <a:pt x="28" y="101"/>
                    <a:pt x="29" y="101"/>
                    <a:pt x="29" y="102"/>
                  </a:cubicBezTo>
                  <a:cubicBezTo>
                    <a:pt x="30" y="102"/>
                    <a:pt x="30" y="103"/>
                    <a:pt x="30" y="104"/>
                  </a:cubicBezTo>
                  <a:cubicBezTo>
                    <a:pt x="30" y="105"/>
                    <a:pt x="29" y="107"/>
                    <a:pt x="27" y="108"/>
                  </a:cubicBezTo>
                  <a:cubicBezTo>
                    <a:pt x="27" y="108"/>
                    <a:pt x="27" y="108"/>
                    <a:pt x="26" y="109"/>
                  </a:cubicBezTo>
                  <a:cubicBezTo>
                    <a:pt x="26" y="109"/>
                    <a:pt x="26" y="110"/>
                    <a:pt x="27" y="110"/>
                  </a:cubicBezTo>
                  <a:cubicBezTo>
                    <a:pt x="29" y="114"/>
                    <a:pt x="35" y="122"/>
                    <a:pt x="37" y="126"/>
                  </a:cubicBezTo>
                  <a:cubicBezTo>
                    <a:pt x="38" y="126"/>
                    <a:pt x="38" y="126"/>
                    <a:pt x="39" y="126"/>
                  </a:cubicBezTo>
                  <a:cubicBezTo>
                    <a:pt x="39" y="126"/>
                    <a:pt x="39" y="126"/>
                    <a:pt x="39" y="126"/>
                  </a:cubicBezTo>
                  <a:cubicBezTo>
                    <a:pt x="39" y="126"/>
                    <a:pt x="40" y="126"/>
                    <a:pt x="40" y="125"/>
                  </a:cubicBezTo>
                  <a:cubicBezTo>
                    <a:pt x="40" y="124"/>
                    <a:pt x="42" y="123"/>
                    <a:pt x="44" y="123"/>
                  </a:cubicBezTo>
                  <a:cubicBezTo>
                    <a:pt x="44" y="123"/>
                    <a:pt x="44" y="123"/>
                    <a:pt x="44" y="123"/>
                  </a:cubicBezTo>
                  <a:cubicBezTo>
                    <a:pt x="45" y="123"/>
                    <a:pt x="47" y="123"/>
                    <a:pt x="47" y="124"/>
                  </a:cubicBezTo>
                  <a:cubicBezTo>
                    <a:pt x="48" y="125"/>
                    <a:pt x="48" y="126"/>
                    <a:pt x="48" y="127"/>
                  </a:cubicBezTo>
                  <a:cubicBezTo>
                    <a:pt x="48" y="128"/>
                    <a:pt x="48" y="129"/>
                    <a:pt x="47" y="130"/>
                  </a:cubicBezTo>
                  <a:cubicBezTo>
                    <a:pt x="46" y="131"/>
                    <a:pt x="45" y="131"/>
                    <a:pt x="45" y="131"/>
                  </a:cubicBezTo>
                  <a:cubicBezTo>
                    <a:pt x="44" y="131"/>
                    <a:pt x="44" y="132"/>
                    <a:pt x="43" y="132"/>
                  </a:cubicBezTo>
                  <a:cubicBezTo>
                    <a:pt x="43" y="133"/>
                    <a:pt x="43" y="133"/>
                    <a:pt x="44" y="134"/>
                  </a:cubicBezTo>
                  <a:cubicBezTo>
                    <a:pt x="47" y="137"/>
                    <a:pt x="52" y="144"/>
                    <a:pt x="54" y="149"/>
                  </a:cubicBezTo>
                  <a:cubicBezTo>
                    <a:pt x="54" y="149"/>
                    <a:pt x="55" y="149"/>
                    <a:pt x="55" y="149"/>
                  </a:cubicBezTo>
                  <a:cubicBezTo>
                    <a:pt x="55" y="149"/>
                    <a:pt x="55" y="149"/>
                    <a:pt x="55" y="149"/>
                  </a:cubicBezTo>
                  <a:cubicBezTo>
                    <a:pt x="56" y="149"/>
                    <a:pt x="56" y="149"/>
                    <a:pt x="56" y="148"/>
                  </a:cubicBezTo>
                  <a:cubicBezTo>
                    <a:pt x="57" y="148"/>
                    <a:pt x="57" y="147"/>
                    <a:pt x="57" y="147"/>
                  </a:cubicBezTo>
                  <a:cubicBezTo>
                    <a:pt x="58" y="147"/>
                    <a:pt x="59" y="146"/>
                    <a:pt x="60" y="146"/>
                  </a:cubicBezTo>
                  <a:cubicBezTo>
                    <a:pt x="60" y="146"/>
                    <a:pt x="60" y="146"/>
                    <a:pt x="60" y="146"/>
                  </a:cubicBezTo>
                  <a:cubicBezTo>
                    <a:pt x="60" y="146"/>
                    <a:pt x="60" y="146"/>
                    <a:pt x="60" y="146"/>
                  </a:cubicBezTo>
                  <a:cubicBezTo>
                    <a:pt x="61" y="146"/>
                    <a:pt x="62" y="147"/>
                    <a:pt x="63" y="148"/>
                  </a:cubicBezTo>
                  <a:cubicBezTo>
                    <a:pt x="63" y="148"/>
                    <a:pt x="63" y="149"/>
                    <a:pt x="63" y="150"/>
                  </a:cubicBezTo>
                  <a:cubicBezTo>
                    <a:pt x="63" y="152"/>
                    <a:pt x="62" y="154"/>
                    <a:pt x="61" y="155"/>
                  </a:cubicBezTo>
                  <a:cubicBezTo>
                    <a:pt x="60" y="156"/>
                    <a:pt x="60" y="156"/>
                    <a:pt x="60" y="157"/>
                  </a:cubicBezTo>
                  <a:cubicBezTo>
                    <a:pt x="64" y="162"/>
                    <a:pt x="65" y="165"/>
                    <a:pt x="69" y="170"/>
                  </a:cubicBezTo>
                  <a:cubicBezTo>
                    <a:pt x="69" y="171"/>
                    <a:pt x="70" y="171"/>
                    <a:pt x="70" y="171"/>
                  </a:cubicBezTo>
                  <a:cubicBezTo>
                    <a:pt x="70" y="171"/>
                    <a:pt x="70" y="171"/>
                    <a:pt x="70" y="171"/>
                  </a:cubicBezTo>
                  <a:cubicBezTo>
                    <a:pt x="70" y="171"/>
                    <a:pt x="71" y="171"/>
                    <a:pt x="71" y="171"/>
                  </a:cubicBezTo>
                  <a:cubicBezTo>
                    <a:pt x="72" y="169"/>
                    <a:pt x="74" y="169"/>
                    <a:pt x="75" y="169"/>
                  </a:cubicBezTo>
                  <a:cubicBezTo>
                    <a:pt x="75" y="169"/>
                    <a:pt x="75" y="169"/>
                    <a:pt x="75" y="169"/>
                  </a:cubicBezTo>
                  <a:cubicBezTo>
                    <a:pt x="77" y="169"/>
                    <a:pt x="79" y="170"/>
                    <a:pt x="80" y="171"/>
                  </a:cubicBezTo>
                  <a:cubicBezTo>
                    <a:pt x="80" y="172"/>
                    <a:pt x="80" y="173"/>
                    <a:pt x="80" y="174"/>
                  </a:cubicBezTo>
                  <a:cubicBezTo>
                    <a:pt x="80" y="176"/>
                    <a:pt x="79" y="179"/>
                    <a:pt x="76" y="179"/>
                  </a:cubicBezTo>
                  <a:cubicBezTo>
                    <a:pt x="76" y="179"/>
                    <a:pt x="75" y="180"/>
                    <a:pt x="75" y="180"/>
                  </a:cubicBezTo>
                  <a:cubicBezTo>
                    <a:pt x="75" y="180"/>
                    <a:pt x="75" y="181"/>
                    <a:pt x="75" y="181"/>
                  </a:cubicBezTo>
                  <a:cubicBezTo>
                    <a:pt x="80" y="188"/>
                    <a:pt x="83" y="191"/>
                    <a:pt x="85" y="193"/>
                  </a:cubicBezTo>
                  <a:cubicBezTo>
                    <a:pt x="86" y="196"/>
                    <a:pt x="88" y="200"/>
                    <a:pt x="91" y="207"/>
                  </a:cubicBezTo>
                  <a:cubicBezTo>
                    <a:pt x="91" y="207"/>
                    <a:pt x="92" y="208"/>
                    <a:pt x="92" y="208"/>
                  </a:cubicBezTo>
                  <a:cubicBezTo>
                    <a:pt x="92" y="208"/>
                    <a:pt x="92" y="208"/>
                    <a:pt x="92" y="208"/>
                  </a:cubicBezTo>
                  <a:cubicBezTo>
                    <a:pt x="93" y="208"/>
                    <a:pt x="93" y="208"/>
                    <a:pt x="93" y="208"/>
                  </a:cubicBezTo>
                  <a:cubicBezTo>
                    <a:pt x="110" y="196"/>
                    <a:pt x="126" y="185"/>
                    <a:pt x="142" y="174"/>
                  </a:cubicBezTo>
                  <a:cubicBezTo>
                    <a:pt x="149" y="169"/>
                    <a:pt x="155" y="165"/>
                    <a:pt x="161" y="160"/>
                  </a:cubicBezTo>
                  <a:cubicBezTo>
                    <a:pt x="171" y="152"/>
                    <a:pt x="180" y="142"/>
                    <a:pt x="190" y="135"/>
                  </a:cubicBezTo>
                  <a:cubicBezTo>
                    <a:pt x="192" y="138"/>
                    <a:pt x="195" y="142"/>
                    <a:pt x="197" y="145"/>
                  </a:cubicBezTo>
                  <a:cubicBezTo>
                    <a:pt x="180" y="152"/>
                    <a:pt x="167" y="166"/>
                    <a:pt x="153" y="177"/>
                  </a:cubicBezTo>
                  <a:cubicBezTo>
                    <a:pt x="147" y="181"/>
                    <a:pt x="140" y="185"/>
                    <a:pt x="133" y="190"/>
                  </a:cubicBezTo>
                  <a:cubicBezTo>
                    <a:pt x="117" y="200"/>
                    <a:pt x="101" y="210"/>
                    <a:pt x="84" y="220"/>
                  </a:cubicBezTo>
                  <a:cubicBezTo>
                    <a:pt x="82" y="214"/>
                    <a:pt x="80" y="210"/>
                    <a:pt x="79" y="207"/>
                  </a:cubicBezTo>
                  <a:cubicBezTo>
                    <a:pt x="77" y="204"/>
                    <a:pt x="75" y="202"/>
                    <a:pt x="71" y="196"/>
                  </a:cubicBezTo>
                  <a:cubicBezTo>
                    <a:pt x="74" y="195"/>
                    <a:pt x="76" y="192"/>
                    <a:pt x="76" y="188"/>
                  </a:cubicBezTo>
                  <a:cubicBezTo>
                    <a:pt x="76" y="187"/>
                    <a:pt x="75" y="186"/>
                    <a:pt x="75" y="185"/>
                  </a:cubicBezTo>
                  <a:cubicBezTo>
                    <a:pt x="73" y="182"/>
                    <a:pt x="71" y="181"/>
                    <a:pt x="68" y="181"/>
                  </a:cubicBezTo>
                  <a:cubicBezTo>
                    <a:pt x="68" y="181"/>
                    <a:pt x="68" y="181"/>
                    <a:pt x="68" y="181"/>
                  </a:cubicBezTo>
                  <a:cubicBezTo>
                    <a:pt x="66" y="181"/>
                    <a:pt x="65" y="181"/>
                    <a:pt x="63" y="182"/>
                  </a:cubicBezTo>
                  <a:cubicBezTo>
                    <a:pt x="61" y="178"/>
                    <a:pt x="59" y="175"/>
                    <a:pt x="57" y="171"/>
                  </a:cubicBezTo>
                  <a:cubicBezTo>
                    <a:pt x="59" y="169"/>
                    <a:pt x="60" y="167"/>
                    <a:pt x="60" y="164"/>
                  </a:cubicBezTo>
                  <a:cubicBezTo>
                    <a:pt x="60" y="163"/>
                    <a:pt x="59" y="161"/>
                    <a:pt x="59" y="160"/>
                  </a:cubicBezTo>
                  <a:cubicBezTo>
                    <a:pt x="57" y="158"/>
                    <a:pt x="55" y="158"/>
                    <a:pt x="53" y="158"/>
                  </a:cubicBezTo>
                  <a:cubicBezTo>
                    <a:pt x="52" y="158"/>
                    <a:pt x="51" y="158"/>
                    <a:pt x="50" y="159"/>
                  </a:cubicBezTo>
                  <a:cubicBezTo>
                    <a:pt x="49" y="159"/>
                    <a:pt x="49" y="159"/>
                    <a:pt x="49" y="159"/>
                  </a:cubicBezTo>
                  <a:cubicBezTo>
                    <a:pt x="47" y="155"/>
                    <a:pt x="44" y="150"/>
                    <a:pt x="42" y="147"/>
                  </a:cubicBezTo>
                  <a:cubicBezTo>
                    <a:pt x="43" y="146"/>
                    <a:pt x="43" y="146"/>
                    <a:pt x="44" y="145"/>
                  </a:cubicBezTo>
                  <a:cubicBezTo>
                    <a:pt x="45" y="143"/>
                    <a:pt x="46" y="142"/>
                    <a:pt x="46" y="140"/>
                  </a:cubicBezTo>
                  <a:cubicBezTo>
                    <a:pt x="46" y="139"/>
                    <a:pt x="45" y="137"/>
                    <a:pt x="45" y="136"/>
                  </a:cubicBezTo>
                  <a:cubicBezTo>
                    <a:pt x="43" y="134"/>
                    <a:pt x="41" y="134"/>
                    <a:pt x="39" y="134"/>
                  </a:cubicBezTo>
                  <a:cubicBezTo>
                    <a:pt x="39" y="134"/>
                    <a:pt x="39" y="134"/>
                    <a:pt x="39" y="134"/>
                  </a:cubicBezTo>
                  <a:cubicBezTo>
                    <a:pt x="37" y="134"/>
                    <a:pt x="35" y="134"/>
                    <a:pt x="34" y="136"/>
                  </a:cubicBezTo>
                  <a:cubicBezTo>
                    <a:pt x="31" y="132"/>
                    <a:pt x="28" y="126"/>
                    <a:pt x="26" y="122"/>
                  </a:cubicBezTo>
                  <a:cubicBezTo>
                    <a:pt x="27" y="121"/>
                    <a:pt x="28" y="120"/>
                    <a:pt x="29" y="118"/>
                  </a:cubicBezTo>
                  <a:cubicBezTo>
                    <a:pt x="29" y="118"/>
                    <a:pt x="29" y="117"/>
                    <a:pt x="29" y="117"/>
                  </a:cubicBezTo>
                  <a:cubicBezTo>
                    <a:pt x="29" y="115"/>
                    <a:pt x="28" y="113"/>
                    <a:pt x="27" y="112"/>
                  </a:cubicBezTo>
                  <a:cubicBezTo>
                    <a:pt x="26" y="112"/>
                    <a:pt x="25" y="111"/>
                    <a:pt x="25" y="111"/>
                  </a:cubicBezTo>
                  <a:cubicBezTo>
                    <a:pt x="24" y="111"/>
                    <a:pt x="24" y="111"/>
                    <a:pt x="24" y="111"/>
                  </a:cubicBezTo>
                  <a:cubicBezTo>
                    <a:pt x="24" y="111"/>
                    <a:pt x="24" y="111"/>
                    <a:pt x="24" y="111"/>
                  </a:cubicBezTo>
                  <a:cubicBezTo>
                    <a:pt x="22" y="111"/>
                    <a:pt x="21" y="111"/>
                    <a:pt x="20" y="112"/>
                  </a:cubicBezTo>
                  <a:cubicBezTo>
                    <a:pt x="19" y="113"/>
                    <a:pt x="19" y="113"/>
                    <a:pt x="19" y="113"/>
                  </a:cubicBezTo>
                  <a:moveTo>
                    <a:pt x="23" y="101"/>
                  </a:moveTo>
                  <a:cubicBezTo>
                    <a:pt x="17" y="93"/>
                    <a:pt x="15" y="91"/>
                    <a:pt x="10" y="85"/>
                  </a:cubicBezTo>
                  <a:cubicBezTo>
                    <a:pt x="10" y="85"/>
                    <a:pt x="10" y="85"/>
                    <a:pt x="10" y="85"/>
                  </a:cubicBezTo>
                  <a:cubicBezTo>
                    <a:pt x="9" y="84"/>
                    <a:pt x="9" y="84"/>
                    <a:pt x="9" y="84"/>
                  </a:cubicBezTo>
                  <a:cubicBezTo>
                    <a:pt x="8" y="83"/>
                    <a:pt x="7" y="82"/>
                    <a:pt x="6" y="80"/>
                  </a:cubicBezTo>
                  <a:cubicBezTo>
                    <a:pt x="36" y="52"/>
                    <a:pt x="69" y="27"/>
                    <a:pt x="103" y="3"/>
                  </a:cubicBezTo>
                  <a:cubicBezTo>
                    <a:pt x="106" y="9"/>
                    <a:pt x="109" y="12"/>
                    <a:pt x="111" y="15"/>
                  </a:cubicBezTo>
                  <a:cubicBezTo>
                    <a:pt x="114" y="17"/>
                    <a:pt x="117" y="20"/>
                    <a:pt x="122" y="26"/>
                  </a:cubicBezTo>
                  <a:cubicBezTo>
                    <a:pt x="153" y="62"/>
                    <a:pt x="174" y="86"/>
                    <a:pt x="202" y="124"/>
                  </a:cubicBezTo>
                  <a:cubicBezTo>
                    <a:pt x="186" y="132"/>
                    <a:pt x="173" y="146"/>
                    <a:pt x="160" y="158"/>
                  </a:cubicBezTo>
                  <a:cubicBezTo>
                    <a:pt x="154" y="163"/>
                    <a:pt x="147" y="167"/>
                    <a:pt x="141" y="171"/>
                  </a:cubicBezTo>
                  <a:cubicBezTo>
                    <a:pt x="125" y="182"/>
                    <a:pt x="109" y="193"/>
                    <a:pt x="93" y="204"/>
                  </a:cubicBezTo>
                  <a:cubicBezTo>
                    <a:pt x="90" y="198"/>
                    <a:pt x="89" y="195"/>
                    <a:pt x="87" y="192"/>
                  </a:cubicBezTo>
                  <a:cubicBezTo>
                    <a:pt x="85" y="189"/>
                    <a:pt x="83" y="187"/>
                    <a:pt x="79" y="181"/>
                  </a:cubicBezTo>
                  <a:cubicBezTo>
                    <a:pt x="81" y="180"/>
                    <a:pt x="83" y="177"/>
                    <a:pt x="83" y="174"/>
                  </a:cubicBezTo>
                  <a:cubicBezTo>
                    <a:pt x="83" y="172"/>
                    <a:pt x="83" y="171"/>
                    <a:pt x="82" y="170"/>
                  </a:cubicBezTo>
                  <a:cubicBezTo>
                    <a:pt x="81" y="167"/>
                    <a:pt x="78" y="166"/>
                    <a:pt x="75" y="166"/>
                  </a:cubicBezTo>
                  <a:cubicBezTo>
                    <a:pt x="73" y="166"/>
                    <a:pt x="72" y="167"/>
                    <a:pt x="70" y="168"/>
                  </a:cubicBezTo>
                  <a:cubicBezTo>
                    <a:pt x="68" y="164"/>
                    <a:pt x="66" y="161"/>
                    <a:pt x="63" y="156"/>
                  </a:cubicBezTo>
                  <a:cubicBezTo>
                    <a:pt x="65" y="155"/>
                    <a:pt x="66" y="152"/>
                    <a:pt x="66" y="150"/>
                  </a:cubicBezTo>
                  <a:cubicBezTo>
                    <a:pt x="66" y="149"/>
                    <a:pt x="66" y="147"/>
                    <a:pt x="65" y="146"/>
                  </a:cubicBezTo>
                  <a:cubicBezTo>
                    <a:pt x="63" y="144"/>
                    <a:pt x="61" y="144"/>
                    <a:pt x="60" y="144"/>
                  </a:cubicBezTo>
                  <a:cubicBezTo>
                    <a:pt x="58" y="144"/>
                    <a:pt x="57" y="144"/>
                    <a:pt x="56" y="145"/>
                  </a:cubicBezTo>
                  <a:cubicBezTo>
                    <a:pt x="55" y="145"/>
                    <a:pt x="55" y="145"/>
                    <a:pt x="55" y="145"/>
                  </a:cubicBezTo>
                  <a:cubicBezTo>
                    <a:pt x="53" y="141"/>
                    <a:pt x="50" y="137"/>
                    <a:pt x="47" y="133"/>
                  </a:cubicBezTo>
                  <a:cubicBezTo>
                    <a:pt x="48" y="133"/>
                    <a:pt x="49" y="132"/>
                    <a:pt x="49" y="131"/>
                  </a:cubicBezTo>
                  <a:cubicBezTo>
                    <a:pt x="50" y="130"/>
                    <a:pt x="51" y="128"/>
                    <a:pt x="51" y="127"/>
                  </a:cubicBezTo>
                  <a:cubicBezTo>
                    <a:pt x="51" y="125"/>
                    <a:pt x="50" y="124"/>
                    <a:pt x="49" y="123"/>
                  </a:cubicBezTo>
                  <a:cubicBezTo>
                    <a:pt x="48" y="121"/>
                    <a:pt x="46" y="120"/>
                    <a:pt x="44" y="120"/>
                  </a:cubicBezTo>
                  <a:cubicBezTo>
                    <a:pt x="44" y="120"/>
                    <a:pt x="44" y="120"/>
                    <a:pt x="44" y="120"/>
                  </a:cubicBezTo>
                  <a:cubicBezTo>
                    <a:pt x="42" y="120"/>
                    <a:pt x="40" y="121"/>
                    <a:pt x="39" y="123"/>
                  </a:cubicBezTo>
                  <a:cubicBezTo>
                    <a:pt x="36" y="119"/>
                    <a:pt x="32" y="113"/>
                    <a:pt x="30" y="110"/>
                  </a:cubicBezTo>
                  <a:cubicBezTo>
                    <a:pt x="32" y="108"/>
                    <a:pt x="33" y="106"/>
                    <a:pt x="33" y="104"/>
                  </a:cubicBezTo>
                  <a:cubicBezTo>
                    <a:pt x="33" y="102"/>
                    <a:pt x="32" y="101"/>
                    <a:pt x="31" y="100"/>
                  </a:cubicBezTo>
                  <a:cubicBezTo>
                    <a:pt x="30" y="99"/>
                    <a:pt x="29" y="98"/>
                    <a:pt x="28" y="98"/>
                  </a:cubicBezTo>
                  <a:cubicBezTo>
                    <a:pt x="28" y="98"/>
                    <a:pt x="28" y="98"/>
                    <a:pt x="28" y="98"/>
                  </a:cubicBezTo>
                  <a:cubicBezTo>
                    <a:pt x="26" y="98"/>
                    <a:pt x="25" y="99"/>
                    <a:pt x="24" y="100"/>
                  </a:cubicBezTo>
                  <a:cubicBezTo>
                    <a:pt x="23" y="100"/>
                    <a:pt x="23" y="100"/>
                    <a:pt x="23" y="101"/>
                  </a:cubicBezTo>
                  <a:moveTo>
                    <a:pt x="103" y="0"/>
                  </a:moveTo>
                  <a:cubicBezTo>
                    <a:pt x="102" y="0"/>
                    <a:pt x="102" y="0"/>
                    <a:pt x="102" y="0"/>
                  </a:cubicBezTo>
                  <a:cubicBezTo>
                    <a:pt x="67" y="24"/>
                    <a:pt x="34" y="50"/>
                    <a:pt x="3" y="79"/>
                  </a:cubicBezTo>
                  <a:cubicBezTo>
                    <a:pt x="3" y="79"/>
                    <a:pt x="2" y="80"/>
                    <a:pt x="3" y="81"/>
                  </a:cubicBezTo>
                  <a:cubicBezTo>
                    <a:pt x="4" y="83"/>
                    <a:pt x="6" y="84"/>
                    <a:pt x="7" y="85"/>
                  </a:cubicBezTo>
                  <a:cubicBezTo>
                    <a:pt x="6" y="86"/>
                    <a:pt x="5" y="87"/>
                    <a:pt x="4" y="87"/>
                  </a:cubicBezTo>
                  <a:cubicBezTo>
                    <a:pt x="3" y="88"/>
                    <a:pt x="1" y="90"/>
                    <a:pt x="0" y="90"/>
                  </a:cubicBezTo>
                  <a:cubicBezTo>
                    <a:pt x="0" y="91"/>
                    <a:pt x="0" y="91"/>
                    <a:pt x="0" y="92"/>
                  </a:cubicBezTo>
                  <a:cubicBezTo>
                    <a:pt x="9" y="105"/>
                    <a:pt x="9" y="104"/>
                    <a:pt x="18" y="117"/>
                  </a:cubicBezTo>
                  <a:cubicBezTo>
                    <a:pt x="18" y="117"/>
                    <a:pt x="19" y="117"/>
                    <a:pt x="19" y="117"/>
                  </a:cubicBezTo>
                  <a:cubicBezTo>
                    <a:pt x="19" y="117"/>
                    <a:pt x="20" y="117"/>
                    <a:pt x="20" y="117"/>
                  </a:cubicBezTo>
                  <a:cubicBezTo>
                    <a:pt x="20" y="117"/>
                    <a:pt x="21" y="116"/>
                    <a:pt x="21" y="116"/>
                  </a:cubicBezTo>
                  <a:cubicBezTo>
                    <a:pt x="21" y="116"/>
                    <a:pt x="21" y="116"/>
                    <a:pt x="21" y="116"/>
                  </a:cubicBezTo>
                  <a:cubicBezTo>
                    <a:pt x="21" y="115"/>
                    <a:pt x="21" y="115"/>
                    <a:pt x="22" y="114"/>
                  </a:cubicBezTo>
                  <a:cubicBezTo>
                    <a:pt x="22" y="114"/>
                    <a:pt x="23" y="114"/>
                    <a:pt x="24" y="114"/>
                  </a:cubicBezTo>
                  <a:cubicBezTo>
                    <a:pt x="24" y="114"/>
                    <a:pt x="25" y="114"/>
                    <a:pt x="25" y="115"/>
                  </a:cubicBezTo>
                  <a:cubicBezTo>
                    <a:pt x="26" y="115"/>
                    <a:pt x="26" y="116"/>
                    <a:pt x="26" y="117"/>
                  </a:cubicBezTo>
                  <a:cubicBezTo>
                    <a:pt x="26" y="117"/>
                    <a:pt x="26" y="117"/>
                    <a:pt x="26" y="117"/>
                  </a:cubicBezTo>
                  <a:cubicBezTo>
                    <a:pt x="26" y="119"/>
                    <a:pt x="25" y="120"/>
                    <a:pt x="23" y="120"/>
                  </a:cubicBezTo>
                  <a:cubicBezTo>
                    <a:pt x="23" y="120"/>
                    <a:pt x="22" y="121"/>
                    <a:pt x="22" y="121"/>
                  </a:cubicBezTo>
                  <a:cubicBezTo>
                    <a:pt x="22" y="122"/>
                    <a:pt x="22" y="122"/>
                    <a:pt x="22" y="122"/>
                  </a:cubicBezTo>
                  <a:cubicBezTo>
                    <a:pt x="25" y="126"/>
                    <a:pt x="30" y="135"/>
                    <a:pt x="33" y="139"/>
                  </a:cubicBezTo>
                  <a:cubicBezTo>
                    <a:pt x="33" y="139"/>
                    <a:pt x="33" y="139"/>
                    <a:pt x="34" y="139"/>
                  </a:cubicBezTo>
                  <a:cubicBezTo>
                    <a:pt x="34" y="139"/>
                    <a:pt x="34" y="139"/>
                    <a:pt x="34" y="139"/>
                  </a:cubicBezTo>
                  <a:cubicBezTo>
                    <a:pt x="34" y="139"/>
                    <a:pt x="35" y="139"/>
                    <a:pt x="35" y="139"/>
                  </a:cubicBezTo>
                  <a:cubicBezTo>
                    <a:pt x="36" y="137"/>
                    <a:pt x="37" y="136"/>
                    <a:pt x="39" y="136"/>
                  </a:cubicBezTo>
                  <a:cubicBezTo>
                    <a:pt x="39" y="136"/>
                    <a:pt x="39" y="136"/>
                    <a:pt x="39" y="136"/>
                  </a:cubicBezTo>
                  <a:cubicBezTo>
                    <a:pt x="40" y="136"/>
                    <a:pt x="42" y="137"/>
                    <a:pt x="42" y="138"/>
                  </a:cubicBezTo>
                  <a:cubicBezTo>
                    <a:pt x="43" y="138"/>
                    <a:pt x="43" y="139"/>
                    <a:pt x="43" y="140"/>
                  </a:cubicBezTo>
                  <a:cubicBezTo>
                    <a:pt x="43" y="141"/>
                    <a:pt x="43" y="142"/>
                    <a:pt x="42" y="143"/>
                  </a:cubicBezTo>
                  <a:cubicBezTo>
                    <a:pt x="41" y="144"/>
                    <a:pt x="40" y="145"/>
                    <a:pt x="39" y="145"/>
                  </a:cubicBezTo>
                  <a:cubicBezTo>
                    <a:pt x="39" y="145"/>
                    <a:pt x="38" y="145"/>
                    <a:pt x="38" y="145"/>
                  </a:cubicBezTo>
                  <a:cubicBezTo>
                    <a:pt x="38" y="146"/>
                    <a:pt x="38" y="146"/>
                    <a:pt x="38" y="147"/>
                  </a:cubicBezTo>
                  <a:cubicBezTo>
                    <a:pt x="41" y="151"/>
                    <a:pt x="46" y="158"/>
                    <a:pt x="48" y="163"/>
                  </a:cubicBezTo>
                  <a:cubicBezTo>
                    <a:pt x="48" y="163"/>
                    <a:pt x="49" y="163"/>
                    <a:pt x="49" y="163"/>
                  </a:cubicBezTo>
                  <a:cubicBezTo>
                    <a:pt x="49" y="163"/>
                    <a:pt x="49" y="163"/>
                    <a:pt x="49" y="163"/>
                  </a:cubicBezTo>
                  <a:cubicBezTo>
                    <a:pt x="50" y="163"/>
                    <a:pt x="50" y="163"/>
                    <a:pt x="50" y="162"/>
                  </a:cubicBezTo>
                  <a:cubicBezTo>
                    <a:pt x="51" y="162"/>
                    <a:pt x="51" y="161"/>
                    <a:pt x="51" y="161"/>
                  </a:cubicBezTo>
                  <a:cubicBezTo>
                    <a:pt x="52" y="161"/>
                    <a:pt x="53" y="160"/>
                    <a:pt x="53" y="160"/>
                  </a:cubicBezTo>
                  <a:cubicBezTo>
                    <a:pt x="53" y="160"/>
                    <a:pt x="53" y="160"/>
                    <a:pt x="53" y="160"/>
                  </a:cubicBezTo>
                  <a:cubicBezTo>
                    <a:pt x="53" y="160"/>
                    <a:pt x="53" y="160"/>
                    <a:pt x="53" y="160"/>
                  </a:cubicBezTo>
                  <a:cubicBezTo>
                    <a:pt x="55" y="160"/>
                    <a:pt x="56" y="161"/>
                    <a:pt x="56" y="162"/>
                  </a:cubicBezTo>
                  <a:cubicBezTo>
                    <a:pt x="57" y="162"/>
                    <a:pt x="57" y="163"/>
                    <a:pt x="57" y="164"/>
                  </a:cubicBezTo>
                  <a:cubicBezTo>
                    <a:pt x="57" y="166"/>
                    <a:pt x="56" y="168"/>
                    <a:pt x="54" y="169"/>
                  </a:cubicBezTo>
                  <a:cubicBezTo>
                    <a:pt x="54" y="170"/>
                    <a:pt x="53" y="170"/>
                    <a:pt x="54" y="171"/>
                  </a:cubicBezTo>
                  <a:cubicBezTo>
                    <a:pt x="57" y="177"/>
                    <a:pt x="59" y="180"/>
                    <a:pt x="62" y="185"/>
                  </a:cubicBezTo>
                  <a:cubicBezTo>
                    <a:pt x="62" y="185"/>
                    <a:pt x="62" y="186"/>
                    <a:pt x="63" y="186"/>
                  </a:cubicBezTo>
                  <a:cubicBezTo>
                    <a:pt x="63" y="186"/>
                    <a:pt x="63" y="186"/>
                    <a:pt x="63" y="186"/>
                  </a:cubicBezTo>
                  <a:cubicBezTo>
                    <a:pt x="63" y="186"/>
                    <a:pt x="64" y="185"/>
                    <a:pt x="64" y="185"/>
                  </a:cubicBezTo>
                  <a:cubicBezTo>
                    <a:pt x="65" y="184"/>
                    <a:pt x="66" y="184"/>
                    <a:pt x="68" y="184"/>
                  </a:cubicBezTo>
                  <a:cubicBezTo>
                    <a:pt x="68" y="184"/>
                    <a:pt x="68" y="184"/>
                    <a:pt x="68" y="184"/>
                  </a:cubicBezTo>
                  <a:cubicBezTo>
                    <a:pt x="70" y="184"/>
                    <a:pt x="72" y="185"/>
                    <a:pt x="73" y="186"/>
                  </a:cubicBezTo>
                  <a:cubicBezTo>
                    <a:pt x="73" y="187"/>
                    <a:pt x="73" y="188"/>
                    <a:pt x="73" y="188"/>
                  </a:cubicBezTo>
                  <a:cubicBezTo>
                    <a:pt x="73" y="191"/>
                    <a:pt x="71" y="194"/>
                    <a:pt x="69" y="194"/>
                  </a:cubicBezTo>
                  <a:cubicBezTo>
                    <a:pt x="68" y="194"/>
                    <a:pt x="68" y="194"/>
                    <a:pt x="68" y="195"/>
                  </a:cubicBezTo>
                  <a:cubicBezTo>
                    <a:pt x="67" y="195"/>
                    <a:pt x="67" y="196"/>
                    <a:pt x="68" y="196"/>
                  </a:cubicBezTo>
                  <a:cubicBezTo>
                    <a:pt x="72" y="203"/>
                    <a:pt x="75" y="206"/>
                    <a:pt x="76" y="209"/>
                  </a:cubicBezTo>
                  <a:cubicBezTo>
                    <a:pt x="78" y="212"/>
                    <a:pt x="79" y="215"/>
                    <a:pt x="82" y="223"/>
                  </a:cubicBezTo>
                  <a:cubicBezTo>
                    <a:pt x="82" y="223"/>
                    <a:pt x="83" y="223"/>
                    <a:pt x="83" y="223"/>
                  </a:cubicBezTo>
                  <a:cubicBezTo>
                    <a:pt x="83" y="223"/>
                    <a:pt x="83" y="223"/>
                    <a:pt x="83" y="223"/>
                  </a:cubicBezTo>
                  <a:cubicBezTo>
                    <a:pt x="84" y="223"/>
                    <a:pt x="84" y="223"/>
                    <a:pt x="84" y="223"/>
                  </a:cubicBezTo>
                  <a:cubicBezTo>
                    <a:pt x="87" y="221"/>
                    <a:pt x="90" y="219"/>
                    <a:pt x="94" y="217"/>
                  </a:cubicBezTo>
                  <a:cubicBezTo>
                    <a:pt x="95" y="220"/>
                    <a:pt x="96" y="222"/>
                    <a:pt x="98" y="227"/>
                  </a:cubicBezTo>
                  <a:cubicBezTo>
                    <a:pt x="98" y="227"/>
                    <a:pt x="98" y="227"/>
                    <a:pt x="98" y="228"/>
                  </a:cubicBezTo>
                  <a:cubicBezTo>
                    <a:pt x="99" y="228"/>
                    <a:pt x="99" y="228"/>
                    <a:pt x="99" y="228"/>
                  </a:cubicBezTo>
                  <a:cubicBezTo>
                    <a:pt x="99" y="228"/>
                    <a:pt x="99" y="228"/>
                    <a:pt x="100" y="227"/>
                  </a:cubicBezTo>
                  <a:cubicBezTo>
                    <a:pt x="116" y="217"/>
                    <a:pt x="133" y="206"/>
                    <a:pt x="150" y="195"/>
                  </a:cubicBezTo>
                  <a:cubicBezTo>
                    <a:pt x="157" y="191"/>
                    <a:pt x="163" y="187"/>
                    <a:pt x="170" y="182"/>
                  </a:cubicBezTo>
                  <a:cubicBezTo>
                    <a:pt x="184" y="171"/>
                    <a:pt x="197" y="157"/>
                    <a:pt x="214" y="150"/>
                  </a:cubicBezTo>
                  <a:cubicBezTo>
                    <a:pt x="215" y="150"/>
                    <a:pt x="215" y="150"/>
                    <a:pt x="215" y="150"/>
                  </a:cubicBezTo>
                  <a:cubicBezTo>
                    <a:pt x="215" y="149"/>
                    <a:pt x="215" y="149"/>
                    <a:pt x="215" y="148"/>
                  </a:cubicBezTo>
                  <a:cubicBezTo>
                    <a:pt x="210" y="141"/>
                    <a:pt x="205" y="134"/>
                    <a:pt x="201" y="128"/>
                  </a:cubicBezTo>
                  <a:cubicBezTo>
                    <a:pt x="202" y="127"/>
                    <a:pt x="203" y="127"/>
                    <a:pt x="205" y="126"/>
                  </a:cubicBezTo>
                  <a:cubicBezTo>
                    <a:pt x="205" y="126"/>
                    <a:pt x="205" y="126"/>
                    <a:pt x="206" y="125"/>
                  </a:cubicBezTo>
                  <a:cubicBezTo>
                    <a:pt x="206" y="125"/>
                    <a:pt x="206" y="124"/>
                    <a:pt x="205" y="124"/>
                  </a:cubicBezTo>
                  <a:cubicBezTo>
                    <a:pt x="177" y="85"/>
                    <a:pt x="156" y="60"/>
                    <a:pt x="124" y="24"/>
                  </a:cubicBezTo>
                  <a:cubicBezTo>
                    <a:pt x="119" y="18"/>
                    <a:pt x="116" y="16"/>
                    <a:pt x="113" y="13"/>
                  </a:cubicBezTo>
                  <a:cubicBezTo>
                    <a:pt x="111" y="10"/>
                    <a:pt x="108" y="7"/>
                    <a:pt x="104" y="1"/>
                  </a:cubicBezTo>
                  <a:cubicBezTo>
                    <a:pt x="103" y="0"/>
                    <a:pt x="103" y="0"/>
                    <a:pt x="10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6" name="Freeform 807"/>
            <p:cNvSpPr>
              <a:spLocks/>
            </p:cNvSpPr>
            <p:nvPr/>
          </p:nvSpPr>
          <p:spPr bwMode="auto">
            <a:xfrm>
              <a:off x="2713508" y="3156951"/>
              <a:ext cx="153233" cy="107532"/>
            </a:xfrm>
            <a:custGeom>
              <a:avLst/>
              <a:gdLst>
                <a:gd name="T0" fmla="*/ 71 w 72"/>
                <a:gd name="T1" fmla="*/ 0 h 51"/>
                <a:gd name="T2" fmla="*/ 70 w 72"/>
                <a:gd name="T3" fmla="*/ 0 h 51"/>
                <a:gd name="T4" fmla="*/ 20 w 72"/>
                <a:gd name="T5" fmla="*/ 34 h 51"/>
                <a:gd name="T6" fmla="*/ 1 w 72"/>
                <a:gd name="T7" fmla="*/ 49 h 51"/>
                <a:gd name="T8" fmla="*/ 1 w 72"/>
                <a:gd name="T9" fmla="*/ 50 h 51"/>
                <a:gd name="T10" fmla="*/ 2 w 72"/>
                <a:gd name="T11" fmla="*/ 51 h 51"/>
                <a:gd name="T12" fmla="*/ 3 w 72"/>
                <a:gd name="T13" fmla="*/ 51 h 51"/>
                <a:gd name="T14" fmla="*/ 21 w 72"/>
                <a:gd name="T15" fmla="*/ 36 h 51"/>
                <a:gd name="T16" fmla="*/ 71 w 72"/>
                <a:gd name="T17" fmla="*/ 3 h 51"/>
                <a:gd name="T18" fmla="*/ 72 w 72"/>
                <a:gd name="T19" fmla="*/ 1 h 51"/>
                <a:gd name="T20" fmla="*/ 71 w 72"/>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51">
                  <a:moveTo>
                    <a:pt x="71" y="0"/>
                  </a:moveTo>
                  <a:cubicBezTo>
                    <a:pt x="71" y="0"/>
                    <a:pt x="70" y="0"/>
                    <a:pt x="70" y="0"/>
                  </a:cubicBezTo>
                  <a:cubicBezTo>
                    <a:pt x="52" y="9"/>
                    <a:pt x="36" y="21"/>
                    <a:pt x="20" y="34"/>
                  </a:cubicBezTo>
                  <a:cubicBezTo>
                    <a:pt x="13" y="39"/>
                    <a:pt x="7" y="44"/>
                    <a:pt x="1" y="49"/>
                  </a:cubicBezTo>
                  <a:cubicBezTo>
                    <a:pt x="0" y="49"/>
                    <a:pt x="0" y="50"/>
                    <a:pt x="1" y="50"/>
                  </a:cubicBezTo>
                  <a:cubicBezTo>
                    <a:pt x="1" y="51"/>
                    <a:pt x="1" y="51"/>
                    <a:pt x="2" y="51"/>
                  </a:cubicBezTo>
                  <a:cubicBezTo>
                    <a:pt x="2" y="51"/>
                    <a:pt x="2" y="51"/>
                    <a:pt x="3" y="51"/>
                  </a:cubicBezTo>
                  <a:cubicBezTo>
                    <a:pt x="9" y="46"/>
                    <a:pt x="15" y="41"/>
                    <a:pt x="21" y="36"/>
                  </a:cubicBezTo>
                  <a:cubicBezTo>
                    <a:pt x="37" y="24"/>
                    <a:pt x="53" y="11"/>
                    <a:pt x="71" y="3"/>
                  </a:cubicBezTo>
                  <a:cubicBezTo>
                    <a:pt x="72" y="2"/>
                    <a:pt x="72" y="1"/>
                    <a:pt x="72" y="1"/>
                  </a:cubicBezTo>
                  <a:cubicBezTo>
                    <a:pt x="72" y="0"/>
                    <a:pt x="71" y="0"/>
                    <a:pt x="7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7" name="Freeform 808"/>
            <p:cNvSpPr>
              <a:spLocks/>
            </p:cNvSpPr>
            <p:nvPr/>
          </p:nvSpPr>
          <p:spPr bwMode="auto">
            <a:xfrm>
              <a:off x="2741287" y="3197276"/>
              <a:ext cx="139792" cy="96779"/>
            </a:xfrm>
            <a:custGeom>
              <a:avLst/>
              <a:gdLst>
                <a:gd name="T0" fmla="*/ 65 w 66"/>
                <a:gd name="T1" fmla="*/ 0 h 46"/>
                <a:gd name="T2" fmla="*/ 64 w 66"/>
                <a:gd name="T3" fmla="*/ 0 h 46"/>
                <a:gd name="T4" fmla="*/ 1 w 66"/>
                <a:gd name="T5" fmla="*/ 43 h 46"/>
                <a:gd name="T6" fmla="*/ 0 w 66"/>
                <a:gd name="T7" fmla="*/ 45 h 46"/>
                <a:gd name="T8" fmla="*/ 1 w 66"/>
                <a:gd name="T9" fmla="*/ 46 h 46"/>
                <a:gd name="T10" fmla="*/ 2 w 66"/>
                <a:gd name="T11" fmla="*/ 45 h 46"/>
                <a:gd name="T12" fmla="*/ 65 w 66"/>
                <a:gd name="T13" fmla="*/ 2 h 46"/>
                <a:gd name="T14" fmla="*/ 66 w 66"/>
                <a:gd name="T15" fmla="*/ 0 h 46"/>
                <a:gd name="T16" fmla="*/ 65 w 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46">
                  <a:moveTo>
                    <a:pt x="65" y="0"/>
                  </a:moveTo>
                  <a:cubicBezTo>
                    <a:pt x="64" y="0"/>
                    <a:pt x="64" y="0"/>
                    <a:pt x="64" y="0"/>
                  </a:cubicBezTo>
                  <a:cubicBezTo>
                    <a:pt x="43" y="14"/>
                    <a:pt x="21" y="28"/>
                    <a:pt x="1" y="43"/>
                  </a:cubicBezTo>
                  <a:cubicBezTo>
                    <a:pt x="0" y="44"/>
                    <a:pt x="0" y="44"/>
                    <a:pt x="0" y="45"/>
                  </a:cubicBezTo>
                  <a:cubicBezTo>
                    <a:pt x="1" y="45"/>
                    <a:pt x="1" y="46"/>
                    <a:pt x="1" y="46"/>
                  </a:cubicBezTo>
                  <a:cubicBezTo>
                    <a:pt x="2" y="46"/>
                    <a:pt x="2" y="46"/>
                    <a:pt x="2" y="45"/>
                  </a:cubicBezTo>
                  <a:cubicBezTo>
                    <a:pt x="23" y="31"/>
                    <a:pt x="44" y="16"/>
                    <a:pt x="65" y="2"/>
                  </a:cubicBezTo>
                  <a:cubicBezTo>
                    <a:pt x="66" y="2"/>
                    <a:pt x="66" y="1"/>
                    <a:pt x="66" y="0"/>
                  </a:cubicBezTo>
                  <a:cubicBezTo>
                    <a:pt x="65" y="0"/>
                    <a:pt x="65" y="0"/>
                    <a:pt x="6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8" name="Freeform 809"/>
            <p:cNvSpPr>
              <a:spLocks/>
            </p:cNvSpPr>
            <p:nvPr/>
          </p:nvSpPr>
          <p:spPr bwMode="auto">
            <a:xfrm>
              <a:off x="2764586" y="3217886"/>
              <a:ext cx="144272" cy="112909"/>
            </a:xfrm>
            <a:custGeom>
              <a:avLst/>
              <a:gdLst>
                <a:gd name="T0" fmla="*/ 67 w 68"/>
                <a:gd name="T1" fmla="*/ 0 h 53"/>
                <a:gd name="T2" fmla="*/ 66 w 68"/>
                <a:gd name="T3" fmla="*/ 0 h 53"/>
                <a:gd name="T4" fmla="*/ 46 w 68"/>
                <a:gd name="T5" fmla="*/ 18 h 53"/>
                <a:gd name="T6" fmla="*/ 1 w 68"/>
                <a:gd name="T7" fmla="*/ 50 h 53"/>
                <a:gd name="T8" fmla="*/ 0 w 68"/>
                <a:gd name="T9" fmla="*/ 52 h 53"/>
                <a:gd name="T10" fmla="*/ 1 w 68"/>
                <a:gd name="T11" fmla="*/ 53 h 53"/>
                <a:gd name="T12" fmla="*/ 2 w 68"/>
                <a:gd name="T13" fmla="*/ 53 h 53"/>
                <a:gd name="T14" fmla="*/ 47 w 68"/>
                <a:gd name="T15" fmla="*/ 20 h 53"/>
                <a:gd name="T16" fmla="*/ 68 w 68"/>
                <a:gd name="T17" fmla="*/ 2 h 53"/>
                <a:gd name="T18" fmla="*/ 68 w 68"/>
                <a:gd name="T19" fmla="*/ 0 h 53"/>
                <a:gd name="T20" fmla="*/ 67 w 68"/>
                <a:gd name="T2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3">
                  <a:moveTo>
                    <a:pt x="67" y="0"/>
                  </a:moveTo>
                  <a:cubicBezTo>
                    <a:pt x="67" y="0"/>
                    <a:pt x="66" y="0"/>
                    <a:pt x="66" y="0"/>
                  </a:cubicBezTo>
                  <a:cubicBezTo>
                    <a:pt x="59" y="6"/>
                    <a:pt x="52" y="12"/>
                    <a:pt x="46" y="18"/>
                  </a:cubicBezTo>
                  <a:cubicBezTo>
                    <a:pt x="31" y="30"/>
                    <a:pt x="17" y="42"/>
                    <a:pt x="1" y="50"/>
                  </a:cubicBezTo>
                  <a:cubicBezTo>
                    <a:pt x="0" y="51"/>
                    <a:pt x="0" y="51"/>
                    <a:pt x="0" y="52"/>
                  </a:cubicBezTo>
                  <a:cubicBezTo>
                    <a:pt x="0" y="53"/>
                    <a:pt x="1" y="53"/>
                    <a:pt x="1" y="53"/>
                  </a:cubicBezTo>
                  <a:cubicBezTo>
                    <a:pt x="2" y="53"/>
                    <a:pt x="2" y="53"/>
                    <a:pt x="2" y="53"/>
                  </a:cubicBezTo>
                  <a:cubicBezTo>
                    <a:pt x="19" y="44"/>
                    <a:pt x="33" y="32"/>
                    <a:pt x="47" y="20"/>
                  </a:cubicBezTo>
                  <a:cubicBezTo>
                    <a:pt x="54" y="14"/>
                    <a:pt x="61" y="8"/>
                    <a:pt x="68" y="2"/>
                  </a:cubicBezTo>
                  <a:cubicBezTo>
                    <a:pt x="68" y="2"/>
                    <a:pt x="68" y="1"/>
                    <a:pt x="68" y="0"/>
                  </a:cubicBezTo>
                  <a:cubicBezTo>
                    <a:pt x="68" y="0"/>
                    <a:pt x="67" y="0"/>
                    <a:pt x="6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9" name="Freeform 810"/>
            <p:cNvSpPr>
              <a:spLocks/>
            </p:cNvSpPr>
            <p:nvPr/>
          </p:nvSpPr>
          <p:spPr bwMode="auto">
            <a:xfrm>
              <a:off x="2795949" y="3256419"/>
              <a:ext cx="137999" cy="114701"/>
            </a:xfrm>
            <a:custGeom>
              <a:avLst/>
              <a:gdLst>
                <a:gd name="T0" fmla="*/ 63 w 65"/>
                <a:gd name="T1" fmla="*/ 0 h 54"/>
                <a:gd name="T2" fmla="*/ 62 w 65"/>
                <a:gd name="T3" fmla="*/ 0 h 54"/>
                <a:gd name="T4" fmla="*/ 1 w 65"/>
                <a:gd name="T5" fmla="*/ 52 h 54"/>
                <a:gd name="T6" fmla="*/ 1 w 65"/>
                <a:gd name="T7" fmla="*/ 54 h 54"/>
                <a:gd name="T8" fmla="*/ 2 w 65"/>
                <a:gd name="T9" fmla="*/ 54 h 54"/>
                <a:gd name="T10" fmla="*/ 3 w 65"/>
                <a:gd name="T11" fmla="*/ 54 h 54"/>
                <a:gd name="T12" fmla="*/ 64 w 65"/>
                <a:gd name="T13" fmla="*/ 2 h 54"/>
                <a:gd name="T14" fmla="*/ 64 w 65"/>
                <a:gd name="T15" fmla="*/ 0 h 54"/>
                <a:gd name="T16" fmla="*/ 63 w 65"/>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4">
                  <a:moveTo>
                    <a:pt x="63" y="0"/>
                  </a:moveTo>
                  <a:cubicBezTo>
                    <a:pt x="63" y="0"/>
                    <a:pt x="63" y="0"/>
                    <a:pt x="62" y="0"/>
                  </a:cubicBezTo>
                  <a:cubicBezTo>
                    <a:pt x="42" y="17"/>
                    <a:pt x="21" y="34"/>
                    <a:pt x="1" y="52"/>
                  </a:cubicBezTo>
                  <a:cubicBezTo>
                    <a:pt x="0" y="52"/>
                    <a:pt x="0" y="53"/>
                    <a:pt x="1" y="54"/>
                  </a:cubicBezTo>
                  <a:cubicBezTo>
                    <a:pt x="1" y="54"/>
                    <a:pt x="1" y="54"/>
                    <a:pt x="2" y="54"/>
                  </a:cubicBezTo>
                  <a:cubicBezTo>
                    <a:pt x="2" y="54"/>
                    <a:pt x="2" y="54"/>
                    <a:pt x="3" y="54"/>
                  </a:cubicBezTo>
                  <a:cubicBezTo>
                    <a:pt x="23" y="37"/>
                    <a:pt x="44" y="19"/>
                    <a:pt x="64" y="2"/>
                  </a:cubicBezTo>
                  <a:cubicBezTo>
                    <a:pt x="65" y="2"/>
                    <a:pt x="65" y="1"/>
                    <a:pt x="64" y="0"/>
                  </a:cubicBezTo>
                  <a:cubicBezTo>
                    <a:pt x="64" y="0"/>
                    <a:pt x="64" y="0"/>
                    <a:pt x="6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0" name="Freeform 811"/>
            <p:cNvSpPr>
              <a:spLocks/>
            </p:cNvSpPr>
            <p:nvPr/>
          </p:nvSpPr>
          <p:spPr bwMode="auto">
            <a:xfrm>
              <a:off x="2819248" y="3287782"/>
              <a:ext cx="142480" cy="117389"/>
            </a:xfrm>
            <a:custGeom>
              <a:avLst/>
              <a:gdLst>
                <a:gd name="T0" fmla="*/ 66 w 67"/>
                <a:gd name="T1" fmla="*/ 0 h 55"/>
                <a:gd name="T2" fmla="*/ 65 w 67"/>
                <a:gd name="T3" fmla="*/ 0 h 55"/>
                <a:gd name="T4" fmla="*/ 1 w 67"/>
                <a:gd name="T5" fmla="*/ 52 h 55"/>
                <a:gd name="T6" fmla="*/ 1 w 67"/>
                <a:gd name="T7" fmla="*/ 54 h 55"/>
                <a:gd name="T8" fmla="*/ 2 w 67"/>
                <a:gd name="T9" fmla="*/ 55 h 55"/>
                <a:gd name="T10" fmla="*/ 3 w 67"/>
                <a:gd name="T11" fmla="*/ 54 h 55"/>
                <a:gd name="T12" fmla="*/ 67 w 67"/>
                <a:gd name="T13" fmla="*/ 2 h 55"/>
                <a:gd name="T14" fmla="*/ 67 w 67"/>
                <a:gd name="T15" fmla="*/ 0 h 55"/>
                <a:gd name="T16" fmla="*/ 66 w 6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55">
                  <a:moveTo>
                    <a:pt x="66" y="0"/>
                  </a:moveTo>
                  <a:cubicBezTo>
                    <a:pt x="66" y="0"/>
                    <a:pt x="65" y="0"/>
                    <a:pt x="65" y="0"/>
                  </a:cubicBezTo>
                  <a:cubicBezTo>
                    <a:pt x="44" y="17"/>
                    <a:pt x="22" y="35"/>
                    <a:pt x="1" y="52"/>
                  </a:cubicBezTo>
                  <a:cubicBezTo>
                    <a:pt x="0" y="53"/>
                    <a:pt x="0" y="53"/>
                    <a:pt x="1" y="54"/>
                  </a:cubicBezTo>
                  <a:cubicBezTo>
                    <a:pt x="1" y="54"/>
                    <a:pt x="1" y="55"/>
                    <a:pt x="2" y="55"/>
                  </a:cubicBezTo>
                  <a:cubicBezTo>
                    <a:pt x="2" y="55"/>
                    <a:pt x="2" y="54"/>
                    <a:pt x="3" y="54"/>
                  </a:cubicBezTo>
                  <a:cubicBezTo>
                    <a:pt x="24" y="37"/>
                    <a:pt x="45" y="19"/>
                    <a:pt x="67" y="2"/>
                  </a:cubicBezTo>
                  <a:cubicBezTo>
                    <a:pt x="67" y="2"/>
                    <a:pt x="67" y="1"/>
                    <a:pt x="67" y="0"/>
                  </a:cubicBezTo>
                  <a:cubicBezTo>
                    <a:pt x="67" y="0"/>
                    <a:pt x="66" y="0"/>
                    <a:pt x="66"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1" name="Freeform 812"/>
            <p:cNvSpPr>
              <a:spLocks/>
            </p:cNvSpPr>
            <p:nvPr/>
          </p:nvSpPr>
          <p:spPr bwMode="auto">
            <a:xfrm>
              <a:off x="2843443" y="3321834"/>
              <a:ext cx="141584" cy="110220"/>
            </a:xfrm>
            <a:custGeom>
              <a:avLst/>
              <a:gdLst>
                <a:gd name="T0" fmla="*/ 65 w 67"/>
                <a:gd name="T1" fmla="*/ 0 h 52"/>
                <a:gd name="T2" fmla="*/ 64 w 67"/>
                <a:gd name="T3" fmla="*/ 0 h 52"/>
                <a:gd name="T4" fmla="*/ 1 w 67"/>
                <a:gd name="T5" fmla="*/ 50 h 52"/>
                <a:gd name="T6" fmla="*/ 1 w 67"/>
                <a:gd name="T7" fmla="*/ 52 h 52"/>
                <a:gd name="T8" fmla="*/ 2 w 67"/>
                <a:gd name="T9" fmla="*/ 52 h 52"/>
                <a:gd name="T10" fmla="*/ 3 w 67"/>
                <a:gd name="T11" fmla="*/ 52 h 52"/>
                <a:gd name="T12" fmla="*/ 66 w 67"/>
                <a:gd name="T13" fmla="*/ 2 h 52"/>
                <a:gd name="T14" fmla="*/ 66 w 67"/>
                <a:gd name="T15" fmla="*/ 0 h 52"/>
                <a:gd name="T16" fmla="*/ 65 w 67"/>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52">
                  <a:moveTo>
                    <a:pt x="65" y="0"/>
                  </a:moveTo>
                  <a:cubicBezTo>
                    <a:pt x="65" y="0"/>
                    <a:pt x="64" y="0"/>
                    <a:pt x="64" y="0"/>
                  </a:cubicBezTo>
                  <a:cubicBezTo>
                    <a:pt x="43" y="17"/>
                    <a:pt x="22" y="33"/>
                    <a:pt x="1" y="50"/>
                  </a:cubicBezTo>
                  <a:cubicBezTo>
                    <a:pt x="0" y="50"/>
                    <a:pt x="0" y="51"/>
                    <a:pt x="1" y="52"/>
                  </a:cubicBezTo>
                  <a:cubicBezTo>
                    <a:pt x="1" y="52"/>
                    <a:pt x="1" y="52"/>
                    <a:pt x="2" y="52"/>
                  </a:cubicBezTo>
                  <a:cubicBezTo>
                    <a:pt x="2" y="52"/>
                    <a:pt x="2" y="52"/>
                    <a:pt x="3" y="52"/>
                  </a:cubicBezTo>
                  <a:cubicBezTo>
                    <a:pt x="24" y="35"/>
                    <a:pt x="45" y="19"/>
                    <a:pt x="66" y="2"/>
                  </a:cubicBezTo>
                  <a:cubicBezTo>
                    <a:pt x="66" y="2"/>
                    <a:pt x="67" y="1"/>
                    <a:pt x="66" y="0"/>
                  </a:cubicBezTo>
                  <a:cubicBezTo>
                    <a:pt x="66" y="0"/>
                    <a:pt x="65" y="0"/>
                    <a:pt x="6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82" name="组合 281"/>
          <p:cNvGrpSpPr/>
          <p:nvPr/>
        </p:nvGrpSpPr>
        <p:grpSpPr>
          <a:xfrm>
            <a:off x="2666007" y="3779386"/>
            <a:ext cx="88759" cy="87820"/>
            <a:chOff x="846932" y="3642638"/>
            <a:chExt cx="169363" cy="167571"/>
          </a:xfrm>
        </p:grpSpPr>
        <p:sp>
          <p:nvSpPr>
            <p:cNvPr id="283" name="Freeform 813"/>
            <p:cNvSpPr>
              <a:spLocks noEditPoints="1"/>
            </p:cNvSpPr>
            <p:nvPr/>
          </p:nvSpPr>
          <p:spPr bwMode="auto">
            <a:xfrm>
              <a:off x="846932" y="3642638"/>
              <a:ext cx="169363" cy="167571"/>
            </a:xfrm>
            <a:custGeom>
              <a:avLst/>
              <a:gdLst>
                <a:gd name="T0" fmla="*/ 6 w 80"/>
                <a:gd name="T1" fmla="*/ 69 h 79"/>
                <a:gd name="T2" fmla="*/ 21 w 80"/>
                <a:gd name="T3" fmla="*/ 14 h 79"/>
                <a:gd name="T4" fmla="*/ 38 w 80"/>
                <a:gd name="T5" fmla="*/ 17 h 79"/>
                <a:gd name="T6" fmla="*/ 35 w 80"/>
                <a:gd name="T7" fmla="*/ 23 h 79"/>
                <a:gd name="T8" fmla="*/ 34 w 80"/>
                <a:gd name="T9" fmla="*/ 25 h 79"/>
                <a:gd name="T10" fmla="*/ 36 w 80"/>
                <a:gd name="T11" fmla="*/ 26 h 79"/>
                <a:gd name="T12" fmla="*/ 48 w 80"/>
                <a:gd name="T13" fmla="*/ 28 h 79"/>
                <a:gd name="T14" fmla="*/ 49 w 80"/>
                <a:gd name="T15" fmla="*/ 28 h 79"/>
                <a:gd name="T16" fmla="*/ 51 w 80"/>
                <a:gd name="T17" fmla="*/ 28 h 79"/>
                <a:gd name="T18" fmla="*/ 51 w 80"/>
                <a:gd name="T19" fmla="*/ 28 h 79"/>
                <a:gd name="T20" fmla="*/ 53 w 80"/>
                <a:gd name="T21" fmla="*/ 25 h 79"/>
                <a:gd name="T22" fmla="*/ 57 w 80"/>
                <a:gd name="T23" fmla="*/ 17 h 79"/>
                <a:gd name="T24" fmla="*/ 76 w 80"/>
                <a:gd name="T25" fmla="*/ 18 h 79"/>
                <a:gd name="T26" fmla="*/ 72 w 80"/>
                <a:gd name="T27" fmla="*/ 45 h 79"/>
                <a:gd name="T28" fmla="*/ 62 w 80"/>
                <a:gd name="T29" fmla="*/ 73 h 79"/>
                <a:gd name="T30" fmla="*/ 62 w 80"/>
                <a:gd name="T31" fmla="*/ 75 h 79"/>
                <a:gd name="T32" fmla="*/ 61 w 80"/>
                <a:gd name="T33" fmla="*/ 76 h 79"/>
                <a:gd name="T34" fmla="*/ 61 w 80"/>
                <a:gd name="T35" fmla="*/ 76 h 79"/>
                <a:gd name="T36" fmla="*/ 61 w 80"/>
                <a:gd name="T37" fmla="*/ 76 h 79"/>
                <a:gd name="T38" fmla="*/ 60 w 80"/>
                <a:gd name="T39" fmla="*/ 76 h 79"/>
                <a:gd name="T40" fmla="*/ 25 w 80"/>
                <a:gd name="T41" fmla="*/ 71 h 79"/>
                <a:gd name="T42" fmla="*/ 7 w 80"/>
                <a:gd name="T43" fmla="*/ 69 h 79"/>
                <a:gd name="T44" fmla="*/ 6 w 80"/>
                <a:gd name="T45" fmla="*/ 69 h 79"/>
                <a:gd name="T46" fmla="*/ 49 w 80"/>
                <a:gd name="T47" fmla="*/ 24 h 79"/>
                <a:gd name="T48" fmla="*/ 48 w 80"/>
                <a:gd name="T49" fmla="*/ 24 h 79"/>
                <a:gd name="T50" fmla="*/ 39 w 80"/>
                <a:gd name="T51" fmla="*/ 23 h 79"/>
                <a:gd name="T52" fmla="*/ 48 w 80"/>
                <a:gd name="T53" fmla="*/ 3 h 79"/>
                <a:gd name="T54" fmla="*/ 58 w 80"/>
                <a:gd name="T55" fmla="*/ 6 h 79"/>
                <a:gd name="T56" fmla="*/ 50 w 80"/>
                <a:gd name="T57" fmla="*/ 23 h 79"/>
                <a:gd name="T58" fmla="*/ 50 w 80"/>
                <a:gd name="T59" fmla="*/ 24 h 79"/>
                <a:gd name="T60" fmla="*/ 49 w 80"/>
                <a:gd name="T61" fmla="*/ 24 h 79"/>
                <a:gd name="T62" fmla="*/ 49 w 80"/>
                <a:gd name="T63" fmla="*/ 24 h 79"/>
                <a:gd name="T64" fmla="*/ 47 w 80"/>
                <a:gd name="T65" fmla="*/ 0 h 79"/>
                <a:gd name="T66" fmla="*/ 45 w 80"/>
                <a:gd name="T67" fmla="*/ 1 h 79"/>
                <a:gd name="T68" fmla="*/ 40 w 80"/>
                <a:gd name="T69" fmla="*/ 13 h 79"/>
                <a:gd name="T70" fmla="*/ 21 w 80"/>
                <a:gd name="T71" fmla="*/ 10 h 79"/>
                <a:gd name="T72" fmla="*/ 20 w 80"/>
                <a:gd name="T73" fmla="*/ 9 h 79"/>
                <a:gd name="T74" fmla="*/ 19 w 80"/>
                <a:gd name="T75" fmla="*/ 10 h 79"/>
                <a:gd name="T76" fmla="*/ 18 w 80"/>
                <a:gd name="T77" fmla="*/ 11 h 79"/>
                <a:gd name="T78" fmla="*/ 1 w 80"/>
                <a:gd name="T79" fmla="*/ 70 h 79"/>
                <a:gd name="T80" fmla="*/ 1 w 80"/>
                <a:gd name="T81" fmla="*/ 72 h 79"/>
                <a:gd name="T82" fmla="*/ 2 w 80"/>
                <a:gd name="T83" fmla="*/ 73 h 79"/>
                <a:gd name="T84" fmla="*/ 2 w 80"/>
                <a:gd name="T85" fmla="*/ 73 h 79"/>
                <a:gd name="T86" fmla="*/ 7 w 80"/>
                <a:gd name="T87" fmla="*/ 72 h 79"/>
                <a:gd name="T88" fmla="*/ 7 w 80"/>
                <a:gd name="T89" fmla="*/ 72 h 79"/>
                <a:gd name="T90" fmla="*/ 24 w 80"/>
                <a:gd name="T91" fmla="*/ 74 h 79"/>
                <a:gd name="T92" fmla="*/ 59 w 80"/>
                <a:gd name="T93" fmla="*/ 79 h 79"/>
                <a:gd name="T94" fmla="*/ 59 w 80"/>
                <a:gd name="T95" fmla="*/ 79 h 79"/>
                <a:gd name="T96" fmla="*/ 61 w 80"/>
                <a:gd name="T97" fmla="*/ 79 h 79"/>
                <a:gd name="T98" fmla="*/ 63 w 80"/>
                <a:gd name="T99" fmla="*/ 79 h 79"/>
                <a:gd name="T100" fmla="*/ 64 w 80"/>
                <a:gd name="T101" fmla="*/ 78 h 79"/>
                <a:gd name="T102" fmla="*/ 65 w 80"/>
                <a:gd name="T103" fmla="*/ 76 h 79"/>
                <a:gd name="T104" fmla="*/ 65 w 80"/>
                <a:gd name="T105" fmla="*/ 75 h 79"/>
                <a:gd name="T106" fmla="*/ 76 w 80"/>
                <a:gd name="T107" fmla="*/ 45 h 79"/>
                <a:gd name="T108" fmla="*/ 80 w 80"/>
                <a:gd name="T109" fmla="*/ 17 h 79"/>
                <a:gd name="T110" fmla="*/ 80 w 80"/>
                <a:gd name="T111" fmla="*/ 16 h 79"/>
                <a:gd name="T112" fmla="*/ 79 w 80"/>
                <a:gd name="T113" fmla="*/ 15 h 79"/>
                <a:gd name="T114" fmla="*/ 58 w 80"/>
                <a:gd name="T115" fmla="*/ 13 h 79"/>
                <a:gd name="T116" fmla="*/ 62 w 80"/>
                <a:gd name="T117" fmla="*/ 5 h 79"/>
                <a:gd name="T118" fmla="*/ 62 w 80"/>
                <a:gd name="T119" fmla="*/ 4 h 79"/>
                <a:gd name="T120" fmla="*/ 61 w 80"/>
                <a:gd name="T121" fmla="*/ 3 h 79"/>
                <a:gd name="T122" fmla="*/ 47 w 80"/>
                <a:gd name="T123" fmla="*/ 0 h 79"/>
                <a:gd name="T124" fmla="*/ 47 w 80"/>
                <a:gd name="T1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0" h="79">
                  <a:moveTo>
                    <a:pt x="6" y="69"/>
                  </a:moveTo>
                  <a:cubicBezTo>
                    <a:pt x="16" y="52"/>
                    <a:pt x="18" y="30"/>
                    <a:pt x="21" y="14"/>
                  </a:cubicBezTo>
                  <a:cubicBezTo>
                    <a:pt x="27" y="16"/>
                    <a:pt x="32" y="17"/>
                    <a:pt x="38" y="17"/>
                  </a:cubicBezTo>
                  <a:cubicBezTo>
                    <a:pt x="37" y="19"/>
                    <a:pt x="36" y="21"/>
                    <a:pt x="35" y="23"/>
                  </a:cubicBezTo>
                  <a:cubicBezTo>
                    <a:pt x="34" y="24"/>
                    <a:pt x="34" y="24"/>
                    <a:pt x="34" y="25"/>
                  </a:cubicBezTo>
                  <a:cubicBezTo>
                    <a:pt x="35" y="25"/>
                    <a:pt x="35" y="26"/>
                    <a:pt x="36" y="26"/>
                  </a:cubicBezTo>
                  <a:cubicBezTo>
                    <a:pt x="40" y="27"/>
                    <a:pt x="44" y="27"/>
                    <a:pt x="48" y="28"/>
                  </a:cubicBezTo>
                  <a:cubicBezTo>
                    <a:pt x="48" y="28"/>
                    <a:pt x="49" y="28"/>
                    <a:pt x="49" y="28"/>
                  </a:cubicBezTo>
                  <a:cubicBezTo>
                    <a:pt x="50" y="28"/>
                    <a:pt x="50" y="28"/>
                    <a:pt x="51" y="28"/>
                  </a:cubicBezTo>
                  <a:cubicBezTo>
                    <a:pt x="51" y="28"/>
                    <a:pt x="51" y="28"/>
                    <a:pt x="51" y="28"/>
                  </a:cubicBezTo>
                  <a:cubicBezTo>
                    <a:pt x="52" y="27"/>
                    <a:pt x="53" y="26"/>
                    <a:pt x="53" y="25"/>
                  </a:cubicBezTo>
                  <a:cubicBezTo>
                    <a:pt x="54" y="22"/>
                    <a:pt x="56" y="20"/>
                    <a:pt x="57" y="17"/>
                  </a:cubicBezTo>
                  <a:cubicBezTo>
                    <a:pt x="63" y="17"/>
                    <a:pt x="70" y="17"/>
                    <a:pt x="76" y="18"/>
                  </a:cubicBezTo>
                  <a:cubicBezTo>
                    <a:pt x="74" y="26"/>
                    <a:pt x="74" y="35"/>
                    <a:pt x="72" y="45"/>
                  </a:cubicBezTo>
                  <a:cubicBezTo>
                    <a:pt x="70" y="55"/>
                    <a:pt x="68" y="65"/>
                    <a:pt x="62" y="73"/>
                  </a:cubicBezTo>
                  <a:cubicBezTo>
                    <a:pt x="62" y="74"/>
                    <a:pt x="62" y="75"/>
                    <a:pt x="62" y="75"/>
                  </a:cubicBezTo>
                  <a:cubicBezTo>
                    <a:pt x="61" y="76"/>
                    <a:pt x="61" y="76"/>
                    <a:pt x="61" y="76"/>
                  </a:cubicBezTo>
                  <a:cubicBezTo>
                    <a:pt x="61" y="76"/>
                    <a:pt x="61" y="76"/>
                    <a:pt x="61" y="76"/>
                  </a:cubicBezTo>
                  <a:cubicBezTo>
                    <a:pt x="61" y="76"/>
                    <a:pt x="61" y="76"/>
                    <a:pt x="61" y="76"/>
                  </a:cubicBezTo>
                  <a:cubicBezTo>
                    <a:pt x="61" y="76"/>
                    <a:pt x="60" y="76"/>
                    <a:pt x="60" y="76"/>
                  </a:cubicBezTo>
                  <a:cubicBezTo>
                    <a:pt x="48" y="74"/>
                    <a:pt x="36" y="72"/>
                    <a:pt x="25" y="71"/>
                  </a:cubicBezTo>
                  <a:cubicBezTo>
                    <a:pt x="19" y="70"/>
                    <a:pt x="13" y="69"/>
                    <a:pt x="7" y="69"/>
                  </a:cubicBezTo>
                  <a:cubicBezTo>
                    <a:pt x="7" y="69"/>
                    <a:pt x="6" y="69"/>
                    <a:pt x="6" y="69"/>
                  </a:cubicBezTo>
                  <a:moveTo>
                    <a:pt x="49" y="24"/>
                  </a:moveTo>
                  <a:cubicBezTo>
                    <a:pt x="48" y="24"/>
                    <a:pt x="48" y="24"/>
                    <a:pt x="48" y="24"/>
                  </a:cubicBezTo>
                  <a:cubicBezTo>
                    <a:pt x="45" y="24"/>
                    <a:pt x="42" y="23"/>
                    <a:pt x="39" y="23"/>
                  </a:cubicBezTo>
                  <a:cubicBezTo>
                    <a:pt x="43" y="17"/>
                    <a:pt x="46" y="10"/>
                    <a:pt x="48" y="3"/>
                  </a:cubicBezTo>
                  <a:cubicBezTo>
                    <a:pt x="51" y="4"/>
                    <a:pt x="55" y="4"/>
                    <a:pt x="58" y="6"/>
                  </a:cubicBezTo>
                  <a:cubicBezTo>
                    <a:pt x="55" y="11"/>
                    <a:pt x="53" y="17"/>
                    <a:pt x="50" y="23"/>
                  </a:cubicBezTo>
                  <a:cubicBezTo>
                    <a:pt x="50" y="24"/>
                    <a:pt x="50" y="24"/>
                    <a:pt x="50" y="24"/>
                  </a:cubicBezTo>
                  <a:cubicBezTo>
                    <a:pt x="49" y="24"/>
                    <a:pt x="49" y="24"/>
                    <a:pt x="49" y="24"/>
                  </a:cubicBezTo>
                  <a:cubicBezTo>
                    <a:pt x="49" y="24"/>
                    <a:pt x="49" y="24"/>
                    <a:pt x="49" y="24"/>
                  </a:cubicBezTo>
                  <a:moveTo>
                    <a:pt x="47" y="0"/>
                  </a:moveTo>
                  <a:cubicBezTo>
                    <a:pt x="46" y="0"/>
                    <a:pt x="45" y="0"/>
                    <a:pt x="45" y="1"/>
                  </a:cubicBezTo>
                  <a:cubicBezTo>
                    <a:pt x="44" y="5"/>
                    <a:pt x="42" y="9"/>
                    <a:pt x="40" y="13"/>
                  </a:cubicBezTo>
                  <a:cubicBezTo>
                    <a:pt x="33" y="13"/>
                    <a:pt x="26" y="13"/>
                    <a:pt x="21" y="10"/>
                  </a:cubicBezTo>
                  <a:cubicBezTo>
                    <a:pt x="20" y="10"/>
                    <a:pt x="20" y="9"/>
                    <a:pt x="20" y="9"/>
                  </a:cubicBezTo>
                  <a:cubicBezTo>
                    <a:pt x="20" y="9"/>
                    <a:pt x="19" y="9"/>
                    <a:pt x="19" y="10"/>
                  </a:cubicBezTo>
                  <a:cubicBezTo>
                    <a:pt x="18" y="10"/>
                    <a:pt x="18" y="10"/>
                    <a:pt x="18" y="11"/>
                  </a:cubicBezTo>
                  <a:cubicBezTo>
                    <a:pt x="15" y="28"/>
                    <a:pt x="13" y="53"/>
                    <a:pt x="1" y="70"/>
                  </a:cubicBezTo>
                  <a:cubicBezTo>
                    <a:pt x="0" y="70"/>
                    <a:pt x="0" y="71"/>
                    <a:pt x="1" y="72"/>
                  </a:cubicBezTo>
                  <a:cubicBezTo>
                    <a:pt x="1" y="72"/>
                    <a:pt x="2" y="73"/>
                    <a:pt x="2" y="73"/>
                  </a:cubicBezTo>
                  <a:cubicBezTo>
                    <a:pt x="2" y="73"/>
                    <a:pt x="2" y="73"/>
                    <a:pt x="2" y="73"/>
                  </a:cubicBezTo>
                  <a:cubicBezTo>
                    <a:pt x="4" y="73"/>
                    <a:pt x="6" y="72"/>
                    <a:pt x="7" y="72"/>
                  </a:cubicBezTo>
                  <a:cubicBezTo>
                    <a:pt x="7" y="72"/>
                    <a:pt x="7" y="72"/>
                    <a:pt x="7" y="72"/>
                  </a:cubicBezTo>
                  <a:cubicBezTo>
                    <a:pt x="13" y="72"/>
                    <a:pt x="18" y="73"/>
                    <a:pt x="24" y="74"/>
                  </a:cubicBezTo>
                  <a:cubicBezTo>
                    <a:pt x="36" y="76"/>
                    <a:pt x="48" y="78"/>
                    <a:pt x="59" y="79"/>
                  </a:cubicBezTo>
                  <a:cubicBezTo>
                    <a:pt x="59" y="79"/>
                    <a:pt x="59" y="79"/>
                    <a:pt x="59" y="79"/>
                  </a:cubicBezTo>
                  <a:cubicBezTo>
                    <a:pt x="60" y="79"/>
                    <a:pt x="60" y="79"/>
                    <a:pt x="61" y="79"/>
                  </a:cubicBezTo>
                  <a:cubicBezTo>
                    <a:pt x="61" y="79"/>
                    <a:pt x="62" y="79"/>
                    <a:pt x="63" y="79"/>
                  </a:cubicBezTo>
                  <a:cubicBezTo>
                    <a:pt x="63" y="79"/>
                    <a:pt x="64" y="78"/>
                    <a:pt x="64" y="78"/>
                  </a:cubicBezTo>
                  <a:cubicBezTo>
                    <a:pt x="65" y="77"/>
                    <a:pt x="65" y="77"/>
                    <a:pt x="65" y="76"/>
                  </a:cubicBezTo>
                  <a:cubicBezTo>
                    <a:pt x="65" y="76"/>
                    <a:pt x="65" y="75"/>
                    <a:pt x="65" y="75"/>
                  </a:cubicBezTo>
                  <a:cubicBezTo>
                    <a:pt x="71" y="66"/>
                    <a:pt x="74" y="56"/>
                    <a:pt x="76" y="45"/>
                  </a:cubicBezTo>
                  <a:cubicBezTo>
                    <a:pt x="77" y="35"/>
                    <a:pt x="78" y="25"/>
                    <a:pt x="80" y="17"/>
                  </a:cubicBezTo>
                  <a:cubicBezTo>
                    <a:pt x="80" y="17"/>
                    <a:pt x="80" y="16"/>
                    <a:pt x="80" y="16"/>
                  </a:cubicBezTo>
                  <a:cubicBezTo>
                    <a:pt x="79" y="15"/>
                    <a:pt x="79" y="15"/>
                    <a:pt x="79" y="15"/>
                  </a:cubicBezTo>
                  <a:cubicBezTo>
                    <a:pt x="71" y="14"/>
                    <a:pt x="65" y="14"/>
                    <a:pt x="58" y="13"/>
                  </a:cubicBezTo>
                  <a:cubicBezTo>
                    <a:pt x="60" y="11"/>
                    <a:pt x="61" y="8"/>
                    <a:pt x="62" y="5"/>
                  </a:cubicBezTo>
                  <a:cubicBezTo>
                    <a:pt x="62" y="5"/>
                    <a:pt x="62" y="4"/>
                    <a:pt x="62" y="4"/>
                  </a:cubicBezTo>
                  <a:cubicBezTo>
                    <a:pt x="62" y="3"/>
                    <a:pt x="61" y="3"/>
                    <a:pt x="61" y="3"/>
                  </a:cubicBezTo>
                  <a:cubicBezTo>
                    <a:pt x="56" y="1"/>
                    <a:pt x="52" y="0"/>
                    <a:pt x="47" y="0"/>
                  </a:cubicBezTo>
                  <a:cubicBezTo>
                    <a:pt x="47" y="0"/>
                    <a:pt x="47" y="0"/>
                    <a:pt x="4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4" name="Freeform 814"/>
            <p:cNvSpPr>
              <a:spLocks/>
            </p:cNvSpPr>
            <p:nvPr/>
          </p:nvSpPr>
          <p:spPr bwMode="auto">
            <a:xfrm>
              <a:off x="899802" y="3712534"/>
              <a:ext cx="82441" cy="14338"/>
            </a:xfrm>
            <a:custGeom>
              <a:avLst/>
              <a:gdLst>
                <a:gd name="T0" fmla="*/ 2 w 39"/>
                <a:gd name="T1" fmla="*/ 0 h 7"/>
                <a:gd name="T2" fmla="*/ 1 w 39"/>
                <a:gd name="T3" fmla="*/ 1 h 7"/>
                <a:gd name="T4" fmla="*/ 2 w 39"/>
                <a:gd name="T5" fmla="*/ 4 h 7"/>
                <a:gd name="T6" fmla="*/ 37 w 39"/>
                <a:gd name="T7" fmla="*/ 7 h 7"/>
                <a:gd name="T8" fmla="*/ 37 w 39"/>
                <a:gd name="T9" fmla="*/ 7 h 7"/>
                <a:gd name="T10" fmla="*/ 39 w 39"/>
                <a:gd name="T11" fmla="*/ 6 h 7"/>
                <a:gd name="T12" fmla="*/ 37 w 39"/>
                <a:gd name="T13" fmla="*/ 4 h 7"/>
                <a:gd name="T14" fmla="*/ 3 w 39"/>
                <a:gd name="T15" fmla="*/ 0 h 7"/>
                <a:gd name="T16" fmla="*/ 2 w 39"/>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7">
                  <a:moveTo>
                    <a:pt x="2" y="0"/>
                  </a:moveTo>
                  <a:cubicBezTo>
                    <a:pt x="1" y="0"/>
                    <a:pt x="1" y="1"/>
                    <a:pt x="1" y="1"/>
                  </a:cubicBezTo>
                  <a:cubicBezTo>
                    <a:pt x="0" y="2"/>
                    <a:pt x="1" y="3"/>
                    <a:pt x="2" y="4"/>
                  </a:cubicBezTo>
                  <a:cubicBezTo>
                    <a:pt x="13" y="6"/>
                    <a:pt x="25" y="7"/>
                    <a:pt x="37" y="7"/>
                  </a:cubicBezTo>
                  <a:cubicBezTo>
                    <a:pt x="37" y="7"/>
                    <a:pt x="37" y="7"/>
                    <a:pt x="37" y="7"/>
                  </a:cubicBezTo>
                  <a:cubicBezTo>
                    <a:pt x="38" y="7"/>
                    <a:pt x="39" y="7"/>
                    <a:pt x="39" y="6"/>
                  </a:cubicBezTo>
                  <a:cubicBezTo>
                    <a:pt x="39" y="5"/>
                    <a:pt x="38" y="4"/>
                    <a:pt x="37" y="4"/>
                  </a:cubicBezTo>
                  <a:cubicBezTo>
                    <a:pt x="26" y="4"/>
                    <a:pt x="14" y="2"/>
                    <a:pt x="3" y="0"/>
                  </a:cubicBezTo>
                  <a:cubicBezTo>
                    <a:pt x="3" y="0"/>
                    <a:pt x="2"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5" name="Freeform 815"/>
            <p:cNvSpPr>
              <a:spLocks/>
            </p:cNvSpPr>
            <p:nvPr/>
          </p:nvSpPr>
          <p:spPr bwMode="auto">
            <a:xfrm>
              <a:off x="890841" y="3735833"/>
              <a:ext cx="83337" cy="17026"/>
            </a:xfrm>
            <a:custGeom>
              <a:avLst/>
              <a:gdLst>
                <a:gd name="T0" fmla="*/ 2 w 39"/>
                <a:gd name="T1" fmla="*/ 0 h 8"/>
                <a:gd name="T2" fmla="*/ 0 w 39"/>
                <a:gd name="T3" fmla="*/ 2 h 8"/>
                <a:gd name="T4" fmla="*/ 2 w 39"/>
                <a:gd name="T5" fmla="*/ 4 h 8"/>
                <a:gd name="T6" fmla="*/ 2 w 39"/>
                <a:gd name="T7" fmla="*/ 4 h 8"/>
                <a:gd name="T8" fmla="*/ 37 w 39"/>
                <a:gd name="T9" fmla="*/ 8 h 8"/>
                <a:gd name="T10" fmla="*/ 37 w 39"/>
                <a:gd name="T11" fmla="*/ 8 h 8"/>
                <a:gd name="T12" fmla="*/ 39 w 39"/>
                <a:gd name="T13" fmla="*/ 6 h 8"/>
                <a:gd name="T14" fmla="*/ 37 w 39"/>
                <a:gd name="T15" fmla="*/ 4 h 8"/>
                <a:gd name="T16" fmla="*/ 3 w 39"/>
                <a:gd name="T17" fmla="*/ 0 h 8"/>
                <a:gd name="T18" fmla="*/ 2 w 39"/>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8">
                  <a:moveTo>
                    <a:pt x="2" y="0"/>
                  </a:moveTo>
                  <a:cubicBezTo>
                    <a:pt x="1" y="0"/>
                    <a:pt x="1" y="1"/>
                    <a:pt x="0" y="2"/>
                  </a:cubicBezTo>
                  <a:cubicBezTo>
                    <a:pt x="0" y="3"/>
                    <a:pt x="1" y="4"/>
                    <a:pt x="2" y="4"/>
                  </a:cubicBezTo>
                  <a:cubicBezTo>
                    <a:pt x="2" y="4"/>
                    <a:pt x="2" y="4"/>
                    <a:pt x="2" y="4"/>
                  </a:cubicBezTo>
                  <a:cubicBezTo>
                    <a:pt x="13" y="6"/>
                    <a:pt x="25" y="8"/>
                    <a:pt x="37" y="8"/>
                  </a:cubicBezTo>
                  <a:cubicBezTo>
                    <a:pt x="37" y="8"/>
                    <a:pt x="37" y="8"/>
                    <a:pt x="37" y="8"/>
                  </a:cubicBezTo>
                  <a:cubicBezTo>
                    <a:pt x="38" y="8"/>
                    <a:pt x="39" y="7"/>
                    <a:pt x="39" y="6"/>
                  </a:cubicBezTo>
                  <a:cubicBezTo>
                    <a:pt x="39" y="5"/>
                    <a:pt x="38" y="4"/>
                    <a:pt x="37" y="4"/>
                  </a:cubicBezTo>
                  <a:cubicBezTo>
                    <a:pt x="25" y="4"/>
                    <a:pt x="14" y="3"/>
                    <a:pt x="3" y="0"/>
                  </a:cubicBezTo>
                  <a:cubicBezTo>
                    <a:pt x="2" y="0"/>
                    <a:pt x="2"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6" name="Freeform 816"/>
            <p:cNvSpPr>
              <a:spLocks/>
            </p:cNvSpPr>
            <p:nvPr/>
          </p:nvSpPr>
          <p:spPr bwMode="auto">
            <a:xfrm>
              <a:off x="889049" y="3756443"/>
              <a:ext cx="29571" cy="13442"/>
            </a:xfrm>
            <a:custGeom>
              <a:avLst/>
              <a:gdLst>
                <a:gd name="T0" fmla="*/ 4 w 14"/>
                <a:gd name="T1" fmla="*/ 0 h 6"/>
                <a:gd name="T2" fmla="*/ 1 w 14"/>
                <a:gd name="T3" fmla="*/ 0 h 6"/>
                <a:gd name="T4" fmla="*/ 0 w 14"/>
                <a:gd name="T5" fmla="*/ 2 h 6"/>
                <a:gd name="T6" fmla="*/ 1 w 14"/>
                <a:gd name="T7" fmla="*/ 4 h 6"/>
                <a:gd name="T8" fmla="*/ 2 w 14"/>
                <a:gd name="T9" fmla="*/ 4 h 6"/>
                <a:gd name="T10" fmla="*/ 4 w 14"/>
                <a:gd name="T11" fmla="*/ 3 h 6"/>
                <a:gd name="T12" fmla="*/ 4 w 14"/>
                <a:gd name="T13" fmla="*/ 3 h 6"/>
                <a:gd name="T14" fmla="*/ 11 w 14"/>
                <a:gd name="T15" fmla="*/ 5 h 6"/>
                <a:gd name="T16" fmla="*/ 12 w 14"/>
                <a:gd name="T17" fmla="*/ 6 h 6"/>
                <a:gd name="T18" fmla="*/ 14 w 14"/>
                <a:gd name="T19" fmla="*/ 5 h 6"/>
                <a:gd name="T20" fmla="*/ 13 w 14"/>
                <a:gd name="T21" fmla="*/ 2 h 6"/>
                <a:gd name="T22" fmla="*/ 4 w 14"/>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6">
                  <a:moveTo>
                    <a:pt x="4" y="0"/>
                  </a:moveTo>
                  <a:cubicBezTo>
                    <a:pt x="3" y="0"/>
                    <a:pt x="2" y="0"/>
                    <a:pt x="1" y="0"/>
                  </a:cubicBezTo>
                  <a:cubicBezTo>
                    <a:pt x="0" y="0"/>
                    <a:pt x="0" y="1"/>
                    <a:pt x="0" y="2"/>
                  </a:cubicBezTo>
                  <a:cubicBezTo>
                    <a:pt x="0" y="3"/>
                    <a:pt x="1" y="4"/>
                    <a:pt x="1" y="4"/>
                  </a:cubicBezTo>
                  <a:cubicBezTo>
                    <a:pt x="2" y="4"/>
                    <a:pt x="2" y="4"/>
                    <a:pt x="2" y="4"/>
                  </a:cubicBezTo>
                  <a:cubicBezTo>
                    <a:pt x="3" y="4"/>
                    <a:pt x="3" y="3"/>
                    <a:pt x="4" y="3"/>
                  </a:cubicBezTo>
                  <a:cubicBezTo>
                    <a:pt x="4" y="3"/>
                    <a:pt x="4" y="3"/>
                    <a:pt x="4" y="3"/>
                  </a:cubicBezTo>
                  <a:cubicBezTo>
                    <a:pt x="7" y="3"/>
                    <a:pt x="9" y="4"/>
                    <a:pt x="11" y="5"/>
                  </a:cubicBezTo>
                  <a:cubicBezTo>
                    <a:pt x="12" y="6"/>
                    <a:pt x="12" y="6"/>
                    <a:pt x="12" y="6"/>
                  </a:cubicBezTo>
                  <a:cubicBezTo>
                    <a:pt x="13" y="6"/>
                    <a:pt x="13" y="5"/>
                    <a:pt x="14" y="5"/>
                  </a:cubicBezTo>
                  <a:cubicBezTo>
                    <a:pt x="14" y="4"/>
                    <a:pt x="14" y="3"/>
                    <a:pt x="13" y="2"/>
                  </a:cubicBezTo>
                  <a:cubicBezTo>
                    <a:pt x="10" y="1"/>
                    <a:pt x="7" y="0"/>
                    <a:pt x="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87" name="组合 286"/>
          <p:cNvGrpSpPr/>
          <p:nvPr/>
        </p:nvGrpSpPr>
        <p:grpSpPr>
          <a:xfrm>
            <a:off x="2821410" y="2930421"/>
            <a:ext cx="150279" cy="142296"/>
            <a:chOff x="2448263" y="5239491"/>
            <a:chExt cx="286752" cy="271519"/>
          </a:xfrm>
        </p:grpSpPr>
        <p:sp>
          <p:nvSpPr>
            <p:cNvPr id="288" name="Freeform 821"/>
            <p:cNvSpPr>
              <a:spLocks/>
            </p:cNvSpPr>
            <p:nvPr/>
          </p:nvSpPr>
          <p:spPr bwMode="auto">
            <a:xfrm>
              <a:off x="2522639" y="5334478"/>
              <a:ext cx="122766" cy="29571"/>
            </a:xfrm>
            <a:custGeom>
              <a:avLst/>
              <a:gdLst>
                <a:gd name="T0" fmla="*/ 2 w 58"/>
                <a:gd name="T1" fmla="*/ 0 h 14"/>
                <a:gd name="T2" fmla="*/ 0 w 58"/>
                <a:gd name="T3" fmla="*/ 1 h 14"/>
                <a:gd name="T4" fmla="*/ 1 w 58"/>
                <a:gd name="T5" fmla="*/ 4 h 14"/>
                <a:gd name="T6" fmla="*/ 13 w 58"/>
                <a:gd name="T7" fmla="*/ 8 h 14"/>
                <a:gd name="T8" fmla="*/ 39 w 58"/>
                <a:gd name="T9" fmla="*/ 12 h 14"/>
                <a:gd name="T10" fmla="*/ 50 w 58"/>
                <a:gd name="T11" fmla="*/ 14 h 14"/>
                <a:gd name="T12" fmla="*/ 56 w 58"/>
                <a:gd name="T13" fmla="*/ 14 h 14"/>
                <a:gd name="T14" fmla="*/ 56 w 58"/>
                <a:gd name="T15" fmla="*/ 14 h 14"/>
                <a:gd name="T16" fmla="*/ 58 w 58"/>
                <a:gd name="T17" fmla="*/ 12 h 14"/>
                <a:gd name="T18" fmla="*/ 56 w 58"/>
                <a:gd name="T19" fmla="*/ 10 h 14"/>
                <a:gd name="T20" fmla="*/ 56 w 58"/>
                <a:gd name="T21" fmla="*/ 10 h 14"/>
                <a:gd name="T22" fmla="*/ 56 w 58"/>
                <a:gd name="T23" fmla="*/ 10 h 14"/>
                <a:gd name="T24" fmla="*/ 56 w 58"/>
                <a:gd name="T25" fmla="*/ 10 h 14"/>
                <a:gd name="T26" fmla="*/ 47 w 58"/>
                <a:gd name="T27" fmla="*/ 9 h 14"/>
                <a:gd name="T28" fmla="*/ 22 w 58"/>
                <a:gd name="T29" fmla="*/ 5 h 14"/>
                <a:gd name="T30" fmla="*/ 10 w 58"/>
                <a:gd name="T31" fmla="*/ 3 h 14"/>
                <a:gd name="T32" fmla="*/ 3 w 58"/>
                <a:gd name="T33" fmla="*/ 0 h 14"/>
                <a:gd name="T34" fmla="*/ 2 w 5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4">
                  <a:moveTo>
                    <a:pt x="2" y="0"/>
                  </a:moveTo>
                  <a:cubicBezTo>
                    <a:pt x="1" y="0"/>
                    <a:pt x="0" y="0"/>
                    <a:pt x="0" y="1"/>
                  </a:cubicBezTo>
                  <a:cubicBezTo>
                    <a:pt x="0" y="2"/>
                    <a:pt x="0" y="3"/>
                    <a:pt x="1" y="4"/>
                  </a:cubicBezTo>
                  <a:cubicBezTo>
                    <a:pt x="4" y="5"/>
                    <a:pt x="8" y="6"/>
                    <a:pt x="13" y="8"/>
                  </a:cubicBezTo>
                  <a:cubicBezTo>
                    <a:pt x="21" y="9"/>
                    <a:pt x="31" y="11"/>
                    <a:pt x="39" y="12"/>
                  </a:cubicBezTo>
                  <a:cubicBezTo>
                    <a:pt x="43" y="13"/>
                    <a:pt x="47" y="13"/>
                    <a:pt x="50" y="14"/>
                  </a:cubicBezTo>
                  <a:cubicBezTo>
                    <a:pt x="53" y="14"/>
                    <a:pt x="55" y="14"/>
                    <a:pt x="56" y="14"/>
                  </a:cubicBezTo>
                  <a:cubicBezTo>
                    <a:pt x="56" y="14"/>
                    <a:pt x="56" y="14"/>
                    <a:pt x="56" y="14"/>
                  </a:cubicBezTo>
                  <a:cubicBezTo>
                    <a:pt x="57" y="14"/>
                    <a:pt x="58" y="13"/>
                    <a:pt x="58" y="12"/>
                  </a:cubicBezTo>
                  <a:cubicBezTo>
                    <a:pt x="58" y="11"/>
                    <a:pt x="57" y="10"/>
                    <a:pt x="56" y="10"/>
                  </a:cubicBezTo>
                  <a:cubicBezTo>
                    <a:pt x="56" y="10"/>
                    <a:pt x="56" y="10"/>
                    <a:pt x="56" y="10"/>
                  </a:cubicBezTo>
                  <a:cubicBezTo>
                    <a:pt x="56" y="10"/>
                    <a:pt x="56" y="10"/>
                    <a:pt x="56" y="10"/>
                  </a:cubicBezTo>
                  <a:cubicBezTo>
                    <a:pt x="56" y="10"/>
                    <a:pt x="56" y="10"/>
                    <a:pt x="56" y="10"/>
                  </a:cubicBezTo>
                  <a:cubicBezTo>
                    <a:pt x="55" y="10"/>
                    <a:pt x="51" y="10"/>
                    <a:pt x="47" y="9"/>
                  </a:cubicBezTo>
                  <a:cubicBezTo>
                    <a:pt x="40" y="8"/>
                    <a:pt x="31" y="7"/>
                    <a:pt x="22" y="5"/>
                  </a:cubicBezTo>
                  <a:cubicBezTo>
                    <a:pt x="18" y="4"/>
                    <a:pt x="14" y="4"/>
                    <a:pt x="10" y="3"/>
                  </a:cubicBezTo>
                  <a:cubicBezTo>
                    <a:pt x="7" y="2"/>
                    <a:pt x="4" y="1"/>
                    <a:pt x="3" y="0"/>
                  </a:cubicBezTo>
                  <a:cubicBezTo>
                    <a:pt x="3" y="0"/>
                    <a:pt x="2"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9" name="Freeform 822"/>
            <p:cNvSpPr>
              <a:spLocks/>
            </p:cNvSpPr>
            <p:nvPr/>
          </p:nvSpPr>
          <p:spPr bwMode="auto">
            <a:xfrm>
              <a:off x="2518158" y="5357776"/>
              <a:ext cx="110220" cy="35844"/>
            </a:xfrm>
            <a:custGeom>
              <a:avLst/>
              <a:gdLst>
                <a:gd name="T0" fmla="*/ 2 w 52"/>
                <a:gd name="T1" fmla="*/ 0 h 17"/>
                <a:gd name="T2" fmla="*/ 0 w 52"/>
                <a:gd name="T3" fmla="*/ 1 h 17"/>
                <a:gd name="T4" fmla="*/ 1 w 52"/>
                <a:gd name="T5" fmla="*/ 4 h 17"/>
                <a:gd name="T6" fmla="*/ 12 w 52"/>
                <a:gd name="T7" fmla="*/ 7 h 17"/>
                <a:gd name="T8" fmla="*/ 36 w 52"/>
                <a:gd name="T9" fmla="*/ 12 h 17"/>
                <a:gd name="T10" fmla="*/ 45 w 52"/>
                <a:gd name="T11" fmla="*/ 15 h 17"/>
                <a:gd name="T12" fmla="*/ 48 w 52"/>
                <a:gd name="T13" fmla="*/ 16 h 17"/>
                <a:gd name="T14" fmla="*/ 49 w 52"/>
                <a:gd name="T15" fmla="*/ 16 h 17"/>
                <a:gd name="T16" fmla="*/ 49 w 52"/>
                <a:gd name="T17" fmla="*/ 16 h 17"/>
                <a:gd name="T18" fmla="*/ 49 w 52"/>
                <a:gd name="T19" fmla="*/ 16 h 17"/>
                <a:gd name="T20" fmla="*/ 50 w 52"/>
                <a:gd name="T21" fmla="*/ 17 h 17"/>
                <a:gd name="T22" fmla="*/ 52 w 52"/>
                <a:gd name="T23" fmla="*/ 16 h 17"/>
                <a:gd name="T24" fmla="*/ 52 w 52"/>
                <a:gd name="T25" fmla="*/ 13 h 17"/>
                <a:gd name="T26" fmla="*/ 50 w 52"/>
                <a:gd name="T27" fmla="*/ 12 h 17"/>
                <a:gd name="T28" fmla="*/ 41 w 52"/>
                <a:gd name="T29" fmla="*/ 10 h 17"/>
                <a:gd name="T30" fmla="*/ 19 w 52"/>
                <a:gd name="T31" fmla="*/ 4 h 17"/>
                <a:gd name="T32" fmla="*/ 3 w 52"/>
                <a:gd name="T33" fmla="*/ 0 h 17"/>
                <a:gd name="T34" fmla="*/ 2 w 52"/>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7">
                  <a:moveTo>
                    <a:pt x="2" y="0"/>
                  </a:moveTo>
                  <a:cubicBezTo>
                    <a:pt x="1" y="0"/>
                    <a:pt x="0" y="0"/>
                    <a:pt x="0" y="1"/>
                  </a:cubicBezTo>
                  <a:cubicBezTo>
                    <a:pt x="0" y="2"/>
                    <a:pt x="0" y="4"/>
                    <a:pt x="1" y="4"/>
                  </a:cubicBezTo>
                  <a:cubicBezTo>
                    <a:pt x="3" y="5"/>
                    <a:pt x="7" y="6"/>
                    <a:pt x="12" y="7"/>
                  </a:cubicBezTo>
                  <a:cubicBezTo>
                    <a:pt x="19" y="9"/>
                    <a:pt x="28" y="11"/>
                    <a:pt x="36" y="12"/>
                  </a:cubicBezTo>
                  <a:cubicBezTo>
                    <a:pt x="39" y="13"/>
                    <a:pt x="43" y="14"/>
                    <a:pt x="45" y="15"/>
                  </a:cubicBezTo>
                  <a:cubicBezTo>
                    <a:pt x="46" y="15"/>
                    <a:pt x="47" y="16"/>
                    <a:pt x="48" y="16"/>
                  </a:cubicBezTo>
                  <a:cubicBezTo>
                    <a:pt x="49" y="16"/>
                    <a:pt x="49" y="16"/>
                    <a:pt x="49" y="16"/>
                  </a:cubicBezTo>
                  <a:cubicBezTo>
                    <a:pt x="49" y="16"/>
                    <a:pt x="49" y="16"/>
                    <a:pt x="49" y="16"/>
                  </a:cubicBezTo>
                  <a:cubicBezTo>
                    <a:pt x="49" y="16"/>
                    <a:pt x="49" y="16"/>
                    <a:pt x="49" y="16"/>
                  </a:cubicBezTo>
                  <a:cubicBezTo>
                    <a:pt x="49" y="16"/>
                    <a:pt x="50" y="17"/>
                    <a:pt x="50" y="17"/>
                  </a:cubicBezTo>
                  <a:cubicBezTo>
                    <a:pt x="51" y="17"/>
                    <a:pt x="51" y="16"/>
                    <a:pt x="52" y="16"/>
                  </a:cubicBezTo>
                  <a:cubicBezTo>
                    <a:pt x="52" y="15"/>
                    <a:pt x="52" y="14"/>
                    <a:pt x="52" y="13"/>
                  </a:cubicBezTo>
                  <a:cubicBezTo>
                    <a:pt x="51" y="13"/>
                    <a:pt x="51" y="13"/>
                    <a:pt x="50" y="12"/>
                  </a:cubicBezTo>
                  <a:cubicBezTo>
                    <a:pt x="49" y="12"/>
                    <a:pt x="45" y="11"/>
                    <a:pt x="41" y="10"/>
                  </a:cubicBezTo>
                  <a:cubicBezTo>
                    <a:pt x="35" y="8"/>
                    <a:pt x="27" y="6"/>
                    <a:pt x="19" y="4"/>
                  </a:cubicBezTo>
                  <a:cubicBezTo>
                    <a:pt x="12" y="3"/>
                    <a:pt x="5" y="1"/>
                    <a:pt x="3" y="0"/>
                  </a:cubicBezTo>
                  <a:cubicBezTo>
                    <a:pt x="2" y="0"/>
                    <a:pt x="2"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0" name="Freeform 823"/>
            <p:cNvSpPr>
              <a:spLocks/>
            </p:cNvSpPr>
            <p:nvPr/>
          </p:nvSpPr>
          <p:spPr bwMode="auto">
            <a:xfrm>
              <a:off x="2507405" y="5379283"/>
              <a:ext cx="32260" cy="17026"/>
            </a:xfrm>
            <a:custGeom>
              <a:avLst/>
              <a:gdLst>
                <a:gd name="T0" fmla="*/ 2 w 15"/>
                <a:gd name="T1" fmla="*/ 0 h 8"/>
                <a:gd name="T2" fmla="*/ 1 w 15"/>
                <a:gd name="T3" fmla="*/ 1 h 8"/>
                <a:gd name="T4" fmla="*/ 1 w 15"/>
                <a:gd name="T5" fmla="*/ 3 h 8"/>
                <a:gd name="T6" fmla="*/ 4 w 15"/>
                <a:gd name="T7" fmla="*/ 6 h 8"/>
                <a:gd name="T8" fmla="*/ 9 w 15"/>
                <a:gd name="T9" fmla="*/ 6 h 8"/>
                <a:gd name="T10" fmla="*/ 11 w 15"/>
                <a:gd name="T11" fmla="*/ 7 h 8"/>
                <a:gd name="T12" fmla="*/ 11 w 15"/>
                <a:gd name="T13" fmla="*/ 7 h 8"/>
                <a:gd name="T14" fmla="*/ 13 w 15"/>
                <a:gd name="T15" fmla="*/ 8 h 8"/>
                <a:gd name="T16" fmla="*/ 14 w 15"/>
                <a:gd name="T17" fmla="*/ 8 h 8"/>
                <a:gd name="T18" fmla="*/ 15 w 15"/>
                <a:gd name="T19" fmla="*/ 5 h 8"/>
                <a:gd name="T20" fmla="*/ 11 w 15"/>
                <a:gd name="T21" fmla="*/ 3 h 8"/>
                <a:gd name="T22" fmla="*/ 6 w 15"/>
                <a:gd name="T23" fmla="*/ 2 h 8"/>
                <a:gd name="T24" fmla="*/ 5 w 15"/>
                <a:gd name="T25" fmla="*/ 2 h 8"/>
                <a:gd name="T26" fmla="*/ 4 w 15"/>
                <a:gd name="T27" fmla="*/ 1 h 8"/>
                <a:gd name="T28" fmla="*/ 2 w 15"/>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8">
                  <a:moveTo>
                    <a:pt x="2" y="0"/>
                  </a:moveTo>
                  <a:cubicBezTo>
                    <a:pt x="2" y="0"/>
                    <a:pt x="2" y="0"/>
                    <a:pt x="1" y="1"/>
                  </a:cubicBezTo>
                  <a:cubicBezTo>
                    <a:pt x="0" y="1"/>
                    <a:pt x="0" y="2"/>
                    <a:pt x="1" y="3"/>
                  </a:cubicBezTo>
                  <a:cubicBezTo>
                    <a:pt x="2" y="5"/>
                    <a:pt x="3" y="5"/>
                    <a:pt x="4" y="6"/>
                  </a:cubicBezTo>
                  <a:cubicBezTo>
                    <a:pt x="6" y="6"/>
                    <a:pt x="8" y="6"/>
                    <a:pt x="9" y="6"/>
                  </a:cubicBezTo>
                  <a:cubicBezTo>
                    <a:pt x="10" y="6"/>
                    <a:pt x="10" y="7"/>
                    <a:pt x="11" y="7"/>
                  </a:cubicBezTo>
                  <a:cubicBezTo>
                    <a:pt x="11" y="7"/>
                    <a:pt x="11" y="7"/>
                    <a:pt x="11" y="7"/>
                  </a:cubicBezTo>
                  <a:cubicBezTo>
                    <a:pt x="12" y="8"/>
                    <a:pt x="12" y="8"/>
                    <a:pt x="13" y="8"/>
                  </a:cubicBezTo>
                  <a:cubicBezTo>
                    <a:pt x="13" y="8"/>
                    <a:pt x="14" y="8"/>
                    <a:pt x="14" y="8"/>
                  </a:cubicBezTo>
                  <a:cubicBezTo>
                    <a:pt x="15" y="7"/>
                    <a:pt x="15" y="6"/>
                    <a:pt x="15" y="5"/>
                  </a:cubicBezTo>
                  <a:cubicBezTo>
                    <a:pt x="14" y="4"/>
                    <a:pt x="12" y="3"/>
                    <a:pt x="11" y="3"/>
                  </a:cubicBezTo>
                  <a:cubicBezTo>
                    <a:pt x="9" y="2"/>
                    <a:pt x="8" y="2"/>
                    <a:pt x="6" y="2"/>
                  </a:cubicBezTo>
                  <a:cubicBezTo>
                    <a:pt x="6" y="2"/>
                    <a:pt x="5" y="2"/>
                    <a:pt x="5" y="2"/>
                  </a:cubicBezTo>
                  <a:cubicBezTo>
                    <a:pt x="4" y="1"/>
                    <a:pt x="4" y="1"/>
                    <a:pt x="4" y="1"/>
                  </a:cubicBezTo>
                  <a:cubicBezTo>
                    <a:pt x="4" y="1"/>
                    <a:pt x="3"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1" name="Freeform 824"/>
            <p:cNvSpPr>
              <a:spLocks noEditPoints="1"/>
            </p:cNvSpPr>
            <p:nvPr/>
          </p:nvSpPr>
          <p:spPr bwMode="auto">
            <a:xfrm>
              <a:off x="2448263" y="5239491"/>
              <a:ext cx="286752" cy="271519"/>
            </a:xfrm>
            <a:custGeom>
              <a:avLst/>
              <a:gdLst>
                <a:gd name="T0" fmla="*/ 22 w 135"/>
                <a:gd name="T1" fmla="*/ 91 h 128"/>
                <a:gd name="T2" fmla="*/ 91 w 135"/>
                <a:gd name="T3" fmla="*/ 124 h 128"/>
                <a:gd name="T4" fmla="*/ 88 w 135"/>
                <a:gd name="T5" fmla="*/ 122 h 128"/>
                <a:gd name="T6" fmla="*/ 86 w 135"/>
                <a:gd name="T7" fmla="*/ 121 h 128"/>
                <a:gd name="T8" fmla="*/ 84 w 135"/>
                <a:gd name="T9" fmla="*/ 119 h 128"/>
                <a:gd name="T10" fmla="*/ 34 w 135"/>
                <a:gd name="T11" fmla="*/ 102 h 128"/>
                <a:gd name="T12" fmla="*/ 17 w 135"/>
                <a:gd name="T13" fmla="*/ 99 h 128"/>
                <a:gd name="T14" fmla="*/ 119 w 135"/>
                <a:gd name="T15" fmla="*/ 37 h 128"/>
                <a:gd name="T16" fmla="*/ 116 w 135"/>
                <a:gd name="T17" fmla="*/ 63 h 128"/>
                <a:gd name="T18" fmla="*/ 20 w 135"/>
                <a:gd name="T19" fmla="*/ 87 h 128"/>
                <a:gd name="T20" fmla="*/ 42 w 135"/>
                <a:gd name="T21" fmla="*/ 11 h 128"/>
                <a:gd name="T22" fmla="*/ 64 w 135"/>
                <a:gd name="T23" fmla="*/ 17 h 128"/>
                <a:gd name="T24" fmla="*/ 60 w 135"/>
                <a:gd name="T25" fmla="*/ 31 h 128"/>
                <a:gd name="T26" fmla="*/ 77 w 135"/>
                <a:gd name="T27" fmla="*/ 36 h 128"/>
                <a:gd name="T28" fmla="*/ 85 w 135"/>
                <a:gd name="T29" fmla="*/ 33 h 128"/>
                <a:gd name="T30" fmla="*/ 88 w 135"/>
                <a:gd name="T31" fmla="*/ 21 h 128"/>
                <a:gd name="T32" fmla="*/ 118 w 135"/>
                <a:gd name="T33" fmla="*/ 24 h 128"/>
                <a:gd name="T34" fmla="*/ 95 w 135"/>
                <a:gd name="T35" fmla="*/ 110 h 128"/>
                <a:gd name="T36" fmla="*/ 22 w 135"/>
                <a:gd name="T37" fmla="*/ 86 h 128"/>
                <a:gd name="T38" fmla="*/ 20 w 135"/>
                <a:gd name="T39" fmla="*/ 87 h 128"/>
                <a:gd name="T40" fmla="*/ 74 w 135"/>
                <a:gd name="T41" fmla="*/ 4 h 128"/>
                <a:gd name="T42" fmla="*/ 87 w 135"/>
                <a:gd name="T43" fmla="*/ 6 h 128"/>
                <a:gd name="T44" fmla="*/ 84 w 135"/>
                <a:gd name="T45" fmla="*/ 23 h 128"/>
                <a:gd name="T46" fmla="*/ 81 w 135"/>
                <a:gd name="T47" fmla="*/ 31 h 128"/>
                <a:gd name="T48" fmla="*/ 77 w 135"/>
                <a:gd name="T49" fmla="*/ 32 h 128"/>
                <a:gd name="T50" fmla="*/ 77 w 135"/>
                <a:gd name="T51" fmla="*/ 32 h 128"/>
                <a:gd name="T52" fmla="*/ 64 w 135"/>
                <a:gd name="T53" fmla="*/ 29 h 128"/>
                <a:gd name="T54" fmla="*/ 72 w 135"/>
                <a:gd name="T55" fmla="*/ 4 h 128"/>
                <a:gd name="T56" fmla="*/ 74 w 135"/>
                <a:gd name="T57" fmla="*/ 0 h 128"/>
                <a:gd name="T58" fmla="*/ 67 w 135"/>
                <a:gd name="T59" fmla="*/ 5 h 128"/>
                <a:gd name="T60" fmla="*/ 44 w 135"/>
                <a:gd name="T61" fmla="*/ 7 h 128"/>
                <a:gd name="T62" fmla="*/ 42 w 135"/>
                <a:gd name="T63" fmla="*/ 6 h 128"/>
                <a:gd name="T64" fmla="*/ 39 w 135"/>
                <a:gd name="T65" fmla="*/ 7 h 128"/>
                <a:gd name="T66" fmla="*/ 0 w 135"/>
                <a:gd name="T67" fmla="*/ 86 h 128"/>
                <a:gd name="T68" fmla="*/ 17 w 135"/>
                <a:gd name="T69" fmla="*/ 90 h 128"/>
                <a:gd name="T70" fmla="*/ 12 w 135"/>
                <a:gd name="T71" fmla="*/ 102 h 128"/>
                <a:gd name="T72" fmla="*/ 14 w 135"/>
                <a:gd name="T73" fmla="*/ 103 h 128"/>
                <a:gd name="T74" fmla="*/ 17 w 135"/>
                <a:gd name="T75" fmla="*/ 103 h 128"/>
                <a:gd name="T76" fmla="*/ 84 w 135"/>
                <a:gd name="T77" fmla="*/ 125 h 128"/>
                <a:gd name="T78" fmla="*/ 91 w 135"/>
                <a:gd name="T79" fmla="*/ 128 h 128"/>
                <a:gd name="T80" fmla="*/ 94 w 135"/>
                <a:gd name="T81" fmla="*/ 127 h 128"/>
                <a:gd name="T82" fmla="*/ 134 w 135"/>
                <a:gd name="T83" fmla="*/ 40 h 128"/>
                <a:gd name="T84" fmla="*/ 133 w 135"/>
                <a:gd name="T85" fmla="*/ 37 h 128"/>
                <a:gd name="T86" fmla="*/ 124 w 135"/>
                <a:gd name="T87" fmla="*/ 26 h 128"/>
                <a:gd name="T88" fmla="*/ 125 w 135"/>
                <a:gd name="T89" fmla="*/ 24 h 128"/>
                <a:gd name="T90" fmla="*/ 126 w 135"/>
                <a:gd name="T91" fmla="*/ 22 h 128"/>
                <a:gd name="T92" fmla="*/ 124 w 135"/>
                <a:gd name="T93" fmla="*/ 20 h 128"/>
                <a:gd name="T94" fmla="*/ 122 w 135"/>
                <a:gd name="T95" fmla="*/ 20 h 128"/>
                <a:gd name="T96" fmla="*/ 119 w 135"/>
                <a:gd name="T97" fmla="*/ 20 h 128"/>
                <a:gd name="T98" fmla="*/ 89 w 135"/>
                <a:gd name="T99" fmla="*/ 17 h 128"/>
                <a:gd name="T100" fmla="*/ 92 w 135"/>
                <a:gd name="T101" fmla="*/ 5 h 128"/>
                <a:gd name="T102" fmla="*/ 90 w 135"/>
                <a:gd name="T103" fmla="*/ 2 h 128"/>
                <a:gd name="T104" fmla="*/ 74 w 135"/>
                <a:gd name="T10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5" h="128">
                  <a:moveTo>
                    <a:pt x="17" y="99"/>
                  </a:moveTo>
                  <a:cubicBezTo>
                    <a:pt x="19" y="96"/>
                    <a:pt x="20" y="94"/>
                    <a:pt x="22" y="91"/>
                  </a:cubicBezTo>
                  <a:cubicBezTo>
                    <a:pt x="47" y="96"/>
                    <a:pt x="71" y="104"/>
                    <a:pt x="95" y="114"/>
                  </a:cubicBezTo>
                  <a:cubicBezTo>
                    <a:pt x="93" y="117"/>
                    <a:pt x="92" y="120"/>
                    <a:pt x="91" y="124"/>
                  </a:cubicBezTo>
                  <a:cubicBezTo>
                    <a:pt x="90" y="123"/>
                    <a:pt x="90" y="123"/>
                    <a:pt x="89" y="123"/>
                  </a:cubicBezTo>
                  <a:cubicBezTo>
                    <a:pt x="89" y="123"/>
                    <a:pt x="89" y="122"/>
                    <a:pt x="88" y="122"/>
                  </a:cubicBezTo>
                  <a:cubicBezTo>
                    <a:pt x="88" y="122"/>
                    <a:pt x="87" y="121"/>
                    <a:pt x="86" y="121"/>
                  </a:cubicBezTo>
                  <a:cubicBezTo>
                    <a:pt x="86" y="121"/>
                    <a:pt x="86" y="121"/>
                    <a:pt x="86" y="121"/>
                  </a:cubicBezTo>
                  <a:cubicBezTo>
                    <a:pt x="86" y="120"/>
                    <a:pt x="85" y="119"/>
                    <a:pt x="84" y="119"/>
                  </a:cubicBezTo>
                  <a:cubicBezTo>
                    <a:pt x="84" y="119"/>
                    <a:pt x="84" y="119"/>
                    <a:pt x="84" y="119"/>
                  </a:cubicBezTo>
                  <a:cubicBezTo>
                    <a:pt x="83" y="120"/>
                    <a:pt x="83" y="120"/>
                    <a:pt x="83" y="120"/>
                  </a:cubicBezTo>
                  <a:cubicBezTo>
                    <a:pt x="67" y="114"/>
                    <a:pt x="50" y="108"/>
                    <a:pt x="34" y="102"/>
                  </a:cubicBezTo>
                  <a:cubicBezTo>
                    <a:pt x="29" y="101"/>
                    <a:pt x="23" y="99"/>
                    <a:pt x="17" y="99"/>
                  </a:cubicBezTo>
                  <a:cubicBezTo>
                    <a:pt x="17" y="99"/>
                    <a:pt x="17" y="99"/>
                    <a:pt x="17" y="99"/>
                  </a:cubicBezTo>
                  <a:moveTo>
                    <a:pt x="100" y="101"/>
                  </a:moveTo>
                  <a:cubicBezTo>
                    <a:pt x="104" y="79"/>
                    <a:pt x="111" y="57"/>
                    <a:pt x="119" y="37"/>
                  </a:cubicBezTo>
                  <a:cubicBezTo>
                    <a:pt x="122" y="38"/>
                    <a:pt x="125" y="40"/>
                    <a:pt x="129" y="40"/>
                  </a:cubicBezTo>
                  <a:cubicBezTo>
                    <a:pt x="123" y="47"/>
                    <a:pt x="120" y="55"/>
                    <a:pt x="116" y="63"/>
                  </a:cubicBezTo>
                  <a:cubicBezTo>
                    <a:pt x="111" y="76"/>
                    <a:pt x="106" y="88"/>
                    <a:pt x="100" y="101"/>
                  </a:cubicBezTo>
                  <a:moveTo>
                    <a:pt x="20" y="87"/>
                  </a:moveTo>
                  <a:cubicBezTo>
                    <a:pt x="15" y="86"/>
                    <a:pt x="10" y="85"/>
                    <a:pt x="5" y="84"/>
                  </a:cubicBezTo>
                  <a:cubicBezTo>
                    <a:pt x="20" y="61"/>
                    <a:pt x="33" y="37"/>
                    <a:pt x="42" y="11"/>
                  </a:cubicBezTo>
                  <a:cubicBezTo>
                    <a:pt x="42" y="11"/>
                    <a:pt x="42" y="11"/>
                    <a:pt x="42" y="11"/>
                  </a:cubicBezTo>
                  <a:cubicBezTo>
                    <a:pt x="50" y="13"/>
                    <a:pt x="57" y="15"/>
                    <a:pt x="64" y="17"/>
                  </a:cubicBezTo>
                  <a:cubicBezTo>
                    <a:pt x="63" y="21"/>
                    <a:pt x="61" y="25"/>
                    <a:pt x="59" y="29"/>
                  </a:cubicBezTo>
                  <a:cubicBezTo>
                    <a:pt x="59" y="30"/>
                    <a:pt x="59" y="31"/>
                    <a:pt x="60" y="31"/>
                  </a:cubicBezTo>
                  <a:cubicBezTo>
                    <a:pt x="61" y="33"/>
                    <a:pt x="64" y="34"/>
                    <a:pt x="67" y="35"/>
                  </a:cubicBezTo>
                  <a:cubicBezTo>
                    <a:pt x="71" y="35"/>
                    <a:pt x="74" y="36"/>
                    <a:pt x="77" y="36"/>
                  </a:cubicBezTo>
                  <a:cubicBezTo>
                    <a:pt x="79" y="36"/>
                    <a:pt x="80" y="36"/>
                    <a:pt x="81" y="36"/>
                  </a:cubicBezTo>
                  <a:cubicBezTo>
                    <a:pt x="83" y="35"/>
                    <a:pt x="84" y="35"/>
                    <a:pt x="85" y="33"/>
                  </a:cubicBezTo>
                  <a:cubicBezTo>
                    <a:pt x="85" y="33"/>
                    <a:pt x="86" y="32"/>
                    <a:pt x="86" y="31"/>
                  </a:cubicBezTo>
                  <a:cubicBezTo>
                    <a:pt x="87" y="28"/>
                    <a:pt x="88" y="25"/>
                    <a:pt x="88" y="21"/>
                  </a:cubicBezTo>
                  <a:cubicBezTo>
                    <a:pt x="98" y="23"/>
                    <a:pt x="108" y="23"/>
                    <a:pt x="118" y="24"/>
                  </a:cubicBezTo>
                  <a:cubicBezTo>
                    <a:pt x="118" y="24"/>
                    <a:pt x="118" y="24"/>
                    <a:pt x="118" y="24"/>
                  </a:cubicBezTo>
                  <a:cubicBezTo>
                    <a:pt x="119" y="24"/>
                    <a:pt x="119" y="24"/>
                    <a:pt x="120" y="24"/>
                  </a:cubicBezTo>
                  <a:cubicBezTo>
                    <a:pt x="108" y="51"/>
                    <a:pt x="99" y="80"/>
                    <a:pt x="95" y="110"/>
                  </a:cubicBezTo>
                  <a:cubicBezTo>
                    <a:pt x="71" y="100"/>
                    <a:pt x="47" y="92"/>
                    <a:pt x="23" y="87"/>
                  </a:cubicBezTo>
                  <a:cubicBezTo>
                    <a:pt x="23" y="87"/>
                    <a:pt x="23" y="87"/>
                    <a:pt x="22" y="86"/>
                  </a:cubicBezTo>
                  <a:cubicBezTo>
                    <a:pt x="22" y="86"/>
                    <a:pt x="21" y="86"/>
                    <a:pt x="21" y="86"/>
                  </a:cubicBezTo>
                  <a:cubicBezTo>
                    <a:pt x="21" y="86"/>
                    <a:pt x="20" y="86"/>
                    <a:pt x="20" y="87"/>
                  </a:cubicBezTo>
                  <a:moveTo>
                    <a:pt x="72" y="4"/>
                  </a:moveTo>
                  <a:cubicBezTo>
                    <a:pt x="73" y="4"/>
                    <a:pt x="73" y="4"/>
                    <a:pt x="74" y="4"/>
                  </a:cubicBezTo>
                  <a:cubicBezTo>
                    <a:pt x="74" y="4"/>
                    <a:pt x="75" y="4"/>
                    <a:pt x="76" y="4"/>
                  </a:cubicBezTo>
                  <a:cubicBezTo>
                    <a:pt x="80" y="5"/>
                    <a:pt x="83" y="5"/>
                    <a:pt x="87" y="6"/>
                  </a:cubicBezTo>
                  <a:cubicBezTo>
                    <a:pt x="87" y="7"/>
                    <a:pt x="87" y="8"/>
                    <a:pt x="86" y="10"/>
                  </a:cubicBezTo>
                  <a:cubicBezTo>
                    <a:pt x="85" y="14"/>
                    <a:pt x="85" y="18"/>
                    <a:pt x="84" y="23"/>
                  </a:cubicBezTo>
                  <a:cubicBezTo>
                    <a:pt x="83" y="25"/>
                    <a:pt x="83" y="27"/>
                    <a:pt x="82" y="28"/>
                  </a:cubicBezTo>
                  <a:cubicBezTo>
                    <a:pt x="82" y="30"/>
                    <a:pt x="82" y="31"/>
                    <a:pt x="81" y="31"/>
                  </a:cubicBezTo>
                  <a:cubicBezTo>
                    <a:pt x="81" y="31"/>
                    <a:pt x="81" y="31"/>
                    <a:pt x="80" y="32"/>
                  </a:cubicBezTo>
                  <a:cubicBezTo>
                    <a:pt x="80" y="32"/>
                    <a:pt x="79" y="32"/>
                    <a:pt x="77" y="32"/>
                  </a:cubicBezTo>
                  <a:cubicBezTo>
                    <a:pt x="77" y="32"/>
                    <a:pt x="77" y="32"/>
                    <a:pt x="77" y="32"/>
                  </a:cubicBezTo>
                  <a:cubicBezTo>
                    <a:pt x="77" y="32"/>
                    <a:pt x="77" y="32"/>
                    <a:pt x="77" y="32"/>
                  </a:cubicBezTo>
                  <a:cubicBezTo>
                    <a:pt x="75" y="32"/>
                    <a:pt x="71" y="31"/>
                    <a:pt x="69" y="31"/>
                  </a:cubicBezTo>
                  <a:cubicBezTo>
                    <a:pt x="67" y="30"/>
                    <a:pt x="65" y="29"/>
                    <a:pt x="64" y="29"/>
                  </a:cubicBezTo>
                  <a:cubicBezTo>
                    <a:pt x="67" y="21"/>
                    <a:pt x="70" y="11"/>
                    <a:pt x="71" y="5"/>
                  </a:cubicBezTo>
                  <a:cubicBezTo>
                    <a:pt x="71" y="5"/>
                    <a:pt x="72" y="5"/>
                    <a:pt x="72" y="4"/>
                  </a:cubicBezTo>
                  <a:cubicBezTo>
                    <a:pt x="72" y="4"/>
                    <a:pt x="72" y="4"/>
                    <a:pt x="72" y="4"/>
                  </a:cubicBezTo>
                  <a:moveTo>
                    <a:pt x="74" y="0"/>
                  </a:moveTo>
                  <a:cubicBezTo>
                    <a:pt x="73" y="0"/>
                    <a:pt x="71" y="0"/>
                    <a:pt x="70" y="1"/>
                  </a:cubicBezTo>
                  <a:cubicBezTo>
                    <a:pt x="69" y="2"/>
                    <a:pt x="68" y="3"/>
                    <a:pt x="67" y="5"/>
                  </a:cubicBezTo>
                  <a:cubicBezTo>
                    <a:pt x="67" y="7"/>
                    <a:pt x="66" y="10"/>
                    <a:pt x="65" y="13"/>
                  </a:cubicBezTo>
                  <a:cubicBezTo>
                    <a:pt x="58" y="11"/>
                    <a:pt x="51" y="9"/>
                    <a:pt x="44" y="7"/>
                  </a:cubicBezTo>
                  <a:cubicBezTo>
                    <a:pt x="43" y="7"/>
                    <a:pt x="43" y="7"/>
                    <a:pt x="43" y="7"/>
                  </a:cubicBezTo>
                  <a:cubicBezTo>
                    <a:pt x="43" y="7"/>
                    <a:pt x="42" y="6"/>
                    <a:pt x="42" y="6"/>
                  </a:cubicBezTo>
                  <a:cubicBezTo>
                    <a:pt x="42" y="6"/>
                    <a:pt x="41" y="6"/>
                    <a:pt x="41" y="6"/>
                  </a:cubicBezTo>
                  <a:cubicBezTo>
                    <a:pt x="40" y="6"/>
                    <a:pt x="39" y="6"/>
                    <a:pt x="39" y="7"/>
                  </a:cubicBezTo>
                  <a:cubicBezTo>
                    <a:pt x="29" y="34"/>
                    <a:pt x="16" y="60"/>
                    <a:pt x="0" y="84"/>
                  </a:cubicBezTo>
                  <a:cubicBezTo>
                    <a:pt x="0" y="85"/>
                    <a:pt x="0" y="86"/>
                    <a:pt x="0" y="86"/>
                  </a:cubicBezTo>
                  <a:cubicBezTo>
                    <a:pt x="0" y="87"/>
                    <a:pt x="1" y="88"/>
                    <a:pt x="1" y="88"/>
                  </a:cubicBezTo>
                  <a:cubicBezTo>
                    <a:pt x="7" y="88"/>
                    <a:pt x="12" y="89"/>
                    <a:pt x="17" y="90"/>
                  </a:cubicBezTo>
                  <a:cubicBezTo>
                    <a:pt x="15" y="94"/>
                    <a:pt x="14" y="97"/>
                    <a:pt x="12" y="100"/>
                  </a:cubicBezTo>
                  <a:cubicBezTo>
                    <a:pt x="11" y="101"/>
                    <a:pt x="11" y="102"/>
                    <a:pt x="12" y="102"/>
                  </a:cubicBezTo>
                  <a:cubicBezTo>
                    <a:pt x="12" y="103"/>
                    <a:pt x="13" y="103"/>
                    <a:pt x="13" y="103"/>
                  </a:cubicBezTo>
                  <a:cubicBezTo>
                    <a:pt x="14" y="103"/>
                    <a:pt x="14" y="103"/>
                    <a:pt x="14" y="103"/>
                  </a:cubicBezTo>
                  <a:cubicBezTo>
                    <a:pt x="15" y="103"/>
                    <a:pt x="16" y="103"/>
                    <a:pt x="17" y="103"/>
                  </a:cubicBezTo>
                  <a:cubicBezTo>
                    <a:pt x="17" y="103"/>
                    <a:pt x="17" y="103"/>
                    <a:pt x="17" y="103"/>
                  </a:cubicBezTo>
                  <a:cubicBezTo>
                    <a:pt x="22" y="103"/>
                    <a:pt x="27" y="105"/>
                    <a:pt x="32" y="106"/>
                  </a:cubicBezTo>
                  <a:cubicBezTo>
                    <a:pt x="50" y="112"/>
                    <a:pt x="67" y="118"/>
                    <a:pt x="84" y="125"/>
                  </a:cubicBezTo>
                  <a:cubicBezTo>
                    <a:pt x="85" y="125"/>
                    <a:pt x="85" y="126"/>
                    <a:pt x="86" y="126"/>
                  </a:cubicBezTo>
                  <a:cubicBezTo>
                    <a:pt x="88" y="127"/>
                    <a:pt x="90" y="128"/>
                    <a:pt x="91" y="128"/>
                  </a:cubicBezTo>
                  <a:cubicBezTo>
                    <a:pt x="91" y="128"/>
                    <a:pt x="92" y="128"/>
                    <a:pt x="92" y="128"/>
                  </a:cubicBezTo>
                  <a:cubicBezTo>
                    <a:pt x="93" y="128"/>
                    <a:pt x="93" y="128"/>
                    <a:pt x="94" y="127"/>
                  </a:cubicBezTo>
                  <a:cubicBezTo>
                    <a:pt x="102" y="106"/>
                    <a:pt x="111" y="86"/>
                    <a:pt x="120" y="65"/>
                  </a:cubicBezTo>
                  <a:cubicBezTo>
                    <a:pt x="124" y="56"/>
                    <a:pt x="128" y="47"/>
                    <a:pt x="134" y="40"/>
                  </a:cubicBezTo>
                  <a:cubicBezTo>
                    <a:pt x="135" y="40"/>
                    <a:pt x="135" y="39"/>
                    <a:pt x="134" y="38"/>
                  </a:cubicBezTo>
                  <a:cubicBezTo>
                    <a:pt x="134" y="37"/>
                    <a:pt x="133" y="37"/>
                    <a:pt x="133" y="37"/>
                  </a:cubicBezTo>
                  <a:cubicBezTo>
                    <a:pt x="129" y="36"/>
                    <a:pt x="125" y="35"/>
                    <a:pt x="121" y="33"/>
                  </a:cubicBezTo>
                  <a:cubicBezTo>
                    <a:pt x="122" y="30"/>
                    <a:pt x="123" y="28"/>
                    <a:pt x="124" y="26"/>
                  </a:cubicBezTo>
                  <a:cubicBezTo>
                    <a:pt x="124" y="25"/>
                    <a:pt x="124" y="25"/>
                    <a:pt x="124" y="25"/>
                  </a:cubicBezTo>
                  <a:cubicBezTo>
                    <a:pt x="125" y="24"/>
                    <a:pt x="125" y="24"/>
                    <a:pt x="125" y="24"/>
                  </a:cubicBezTo>
                  <a:cubicBezTo>
                    <a:pt x="125" y="24"/>
                    <a:pt x="125" y="24"/>
                    <a:pt x="126" y="23"/>
                  </a:cubicBezTo>
                  <a:cubicBezTo>
                    <a:pt x="126" y="23"/>
                    <a:pt x="126" y="23"/>
                    <a:pt x="126" y="22"/>
                  </a:cubicBezTo>
                  <a:cubicBezTo>
                    <a:pt x="126" y="22"/>
                    <a:pt x="126" y="21"/>
                    <a:pt x="126" y="21"/>
                  </a:cubicBezTo>
                  <a:cubicBezTo>
                    <a:pt x="125" y="20"/>
                    <a:pt x="124" y="20"/>
                    <a:pt x="124" y="20"/>
                  </a:cubicBezTo>
                  <a:cubicBezTo>
                    <a:pt x="123" y="20"/>
                    <a:pt x="123" y="20"/>
                    <a:pt x="123" y="20"/>
                  </a:cubicBezTo>
                  <a:cubicBezTo>
                    <a:pt x="122" y="20"/>
                    <a:pt x="122" y="20"/>
                    <a:pt x="122" y="20"/>
                  </a:cubicBezTo>
                  <a:cubicBezTo>
                    <a:pt x="122" y="20"/>
                    <a:pt x="122" y="20"/>
                    <a:pt x="121" y="20"/>
                  </a:cubicBezTo>
                  <a:cubicBezTo>
                    <a:pt x="120" y="20"/>
                    <a:pt x="120" y="20"/>
                    <a:pt x="119" y="20"/>
                  </a:cubicBezTo>
                  <a:cubicBezTo>
                    <a:pt x="108" y="19"/>
                    <a:pt x="99" y="19"/>
                    <a:pt x="89" y="17"/>
                  </a:cubicBezTo>
                  <a:cubicBezTo>
                    <a:pt x="89" y="17"/>
                    <a:pt x="89" y="17"/>
                    <a:pt x="89" y="17"/>
                  </a:cubicBezTo>
                  <a:cubicBezTo>
                    <a:pt x="90" y="14"/>
                    <a:pt x="90" y="12"/>
                    <a:pt x="91" y="10"/>
                  </a:cubicBezTo>
                  <a:cubicBezTo>
                    <a:pt x="91" y="8"/>
                    <a:pt x="92" y="6"/>
                    <a:pt x="92" y="5"/>
                  </a:cubicBezTo>
                  <a:cubicBezTo>
                    <a:pt x="92" y="4"/>
                    <a:pt x="92" y="4"/>
                    <a:pt x="92" y="3"/>
                  </a:cubicBezTo>
                  <a:cubicBezTo>
                    <a:pt x="92" y="3"/>
                    <a:pt x="91" y="2"/>
                    <a:pt x="90" y="2"/>
                  </a:cubicBezTo>
                  <a:cubicBezTo>
                    <a:pt x="86" y="1"/>
                    <a:pt x="81" y="1"/>
                    <a:pt x="76" y="0"/>
                  </a:cubicBezTo>
                  <a:cubicBezTo>
                    <a:pt x="76" y="0"/>
                    <a:pt x="75" y="0"/>
                    <a:pt x="7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92" name="组合 291"/>
          <p:cNvGrpSpPr/>
          <p:nvPr/>
        </p:nvGrpSpPr>
        <p:grpSpPr>
          <a:xfrm>
            <a:off x="1722136" y="2905120"/>
            <a:ext cx="191606" cy="177048"/>
            <a:chOff x="1058411" y="4657921"/>
            <a:chExt cx="365609" cy="337830"/>
          </a:xfrm>
        </p:grpSpPr>
        <p:sp>
          <p:nvSpPr>
            <p:cNvPr id="293" name="Freeform 825"/>
            <p:cNvSpPr>
              <a:spLocks noEditPoints="1"/>
            </p:cNvSpPr>
            <p:nvPr/>
          </p:nvSpPr>
          <p:spPr bwMode="auto">
            <a:xfrm>
              <a:off x="1058411" y="4657921"/>
              <a:ext cx="365609" cy="337830"/>
            </a:xfrm>
            <a:custGeom>
              <a:avLst/>
              <a:gdLst>
                <a:gd name="T0" fmla="*/ 167 w 172"/>
                <a:gd name="T1" fmla="*/ 113 h 159"/>
                <a:gd name="T2" fmla="*/ 152 w 172"/>
                <a:gd name="T3" fmla="*/ 152 h 159"/>
                <a:gd name="T4" fmla="*/ 130 w 172"/>
                <a:gd name="T5" fmla="*/ 117 h 159"/>
                <a:gd name="T6" fmla="*/ 142 w 172"/>
                <a:gd name="T7" fmla="*/ 102 h 159"/>
                <a:gd name="T8" fmla="*/ 146 w 172"/>
                <a:gd name="T9" fmla="*/ 102 h 159"/>
                <a:gd name="T10" fmla="*/ 140 w 172"/>
                <a:gd name="T11" fmla="*/ 78 h 159"/>
                <a:gd name="T12" fmla="*/ 140 w 172"/>
                <a:gd name="T13" fmla="*/ 100 h 159"/>
                <a:gd name="T14" fmla="*/ 97 w 172"/>
                <a:gd name="T15" fmla="*/ 91 h 159"/>
                <a:gd name="T16" fmla="*/ 114 w 172"/>
                <a:gd name="T17" fmla="*/ 77 h 159"/>
                <a:gd name="T18" fmla="*/ 119 w 172"/>
                <a:gd name="T19" fmla="*/ 92 h 159"/>
                <a:gd name="T20" fmla="*/ 92 w 172"/>
                <a:gd name="T21" fmla="*/ 68 h 159"/>
                <a:gd name="T22" fmla="*/ 110 w 172"/>
                <a:gd name="T23" fmla="*/ 76 h 159"/>
                <a:gd name="T24" fmla="*/ 83 w 172"/>
                <a:gd name="T25" fmla="*/ 55 h 159"/>
                <a:gd name="T26" fmla="*/ 79 w 172"/>
                <a:gd name="T27" fmla="*/ 65 h 159"/>
                <a:gd name="T28" fmla="*/ 64 w 172"/>
                <a:gd name="T29" fmla="*/ 46 h 159"/>
                <a:gd name="T30" fmla="*/ 83 w 172"/>
                <a:gd name="T31" fmla="*/ 42 h 159"/>
                <a:gd name="T32" fmla="*/ 61 w 172"/>
                <a:gd name="T33" fmla="*/ 29 h 159"/>
                <a:gd name="T34" fmla="*/ 45 w 172"/>
                <a:gd name="T35" fmla="*/ 41 h 159"/>
                <a:gd name="T36" fmla="*/ 5 w 172"/>
                <a:gd name="T37" fmla="*/ 155 h 159"/>
                <a:gd name="T38" fmla="*/ 24 w 172"/>
                <a:gd name="T39" fmla="*/ 23 h 159"/>
                <a:gd name="T40" fmla="*/ 35 w 172"/>
                <a:gd name="T41" fmla="*/ 46 h 159"/>
                <a:gd name="T42" fmla="*/ 60 w 172"/>
                <a:gd name="T43" fmla="*/ 47 h 159"/>
                <a:gd name="T44" fmla="*/ 62 w 172"/>
                <a:gd name="T45" fmla="*/ 69 h 159"/>
                <a:gd name="T46" fmla="*/ 62 w 172"/>
                <a:gd name="T47" fmla="*/ 70 h 159"/>
                <a:gd name="T48" fmla="*/ 63 w 172"/>
                <a:gd name="T49" fmla="*/ 70 h 159"/>
                <a:gd name="T50" fmla="*/ 79 w 172"/>
                <a:gd name="T51" fmla="*/ 69 h 159"/>
                <a:gd name="T52" fmla="*/ 92 w 172"/>
                <a:gd name="T53" fmla="*/ 95 h 159"/>
                <a:gd name="T54" fmla="*/ 120 w 172"/>
                <a:gd name="T55" fmla="*/ 118 h 159"/>
                <a:gd name="T56" fmla="*/ 130 w 172"/>
                <a:gd name="T57" fmla="*/ 121 h 159"/>
                <a:gd name="T58" fmla="*/ 5 w 172"/>
                <a:gd name="T59" fmla="*/ 155 h 159"/>
                <a:gd name="T60" fmla="*/ 56 w 172"/>
                <a:gd name="T61" fmla="*/ 13 h 159"/>
                <a:gd name="T62" fmla="*/ 8 w 172"/>
                <a:gd name="T63" fmla="*/ 19 h 159"/>
                <a:gd name="T64" fmla="*/ 51 w 172"/>
                <a:gd name="T65" fmla="*/ 4 h 159"/>
                <a:gd name="T66" fmla="*/ 58 w 172"/>
                <a:gd name="T67" fmla="*/ 0 h 159"/>
                <a:gd name="T68" fmla="*/ 29 w 172"/>
                <a:gd name="T69" fmla="*/ 2 h 159"/>
                <a:gd name="T70" fmla="*/ 2 w 172"/>
                <a:gd name="T71" fmla="*/ 20 h 159"/>
                <a:gd name="T72" fmla="*/ 1 w 172"/>
                <a:gd name="T73" fmla="*/ 21 h 159"/>
                <a:gd name="T74" fmla="*/ 0 w 172"/>
                <a:gd name="T75" fmla="*/ 157 h 159"/>
                <a:gd name="T76" fmla="*/ 149 w 172"/>
                <a:gd name="T77" fmla="*/ 157 h 159"/>
                <a:gd name="T78" fmla="*/ 152 w 172"/>
                <a:gd name="T79" fmla="*/ 158 h 159"/>
                <a:gd name="T80" fmla="*/ 155 w 172"/>
                <a:gd name="T81" fmla="*/ 154 h 159"/>
                <a:gd name="T82" fmla="*/ 171 w 172"/>
                <a:gd name="T83" fmla="*/ 131 h 159"/>
                <a:gd name="T84" fmla="*/ 171 w 172"/>
                <a:gd name="T85" fmla="*/ 99 h 159"/>
                <a:gd name="T86" fmla="*/ 171 w 172"/>
                <a:gd name="T87" fmla="*/ 98 h 159"/>
                <a:gd name="T88" fmla="*/ 152 w 172"/>
                <a:gd name="T89" fmla="*/ 98 h 159"/>
                <a:gd name="T90" fmla="*/ 143 w 172"/>
                <a:gd name="T91" fmla="*/ 99 h 159"/>
                <a:gd name="T92" fmla="*/ 144 w 172"/>
                <a:gd name="T93" fmla="*/ 74 h 159"/>
                <a:gd name="T94" fmla="*/ 143 w 172"/>
                <a:gd name="T95" fmla="*/ 73 h 159"/>
                <a:gd name="T96" fmla="*/ 126 w 172"/>
                <a:gd name="T97" fmla="*/ 73 h 159"/>
                <a:gd name="T98" fmla="*/ 114 w 172"/>
                <a:gd name="T99" fmla="*/ 48 h 159"/>
                <a:gd name="T100" fmla="*/ 113 w 172"/>
                <a:gd name="T101" fmla="*/ 47 h 159"/>
                <a:gd name="T102" fmla="*/ 112 w 172"/>
                <a:gd name="T103" fmla="*/ 46 h 159"/>
                <a:gd name="T104" fmla="*/ 87 w 172"/>
                <a:gd name="T105" fmla="*/ 26 h 159"/>
                <a:gd name="T106" fmla="*/ 86 w 172"/>
                <a:gd name="T107" fmla="*/ 25 h 159"/>
                <a:gd name="T108" fmla="*/ 85 w 172"/>
                <a:gd name="T109" fmla="*/ 24 h 159"/>
                <a:gd name="T110" fmla="*/ 59 w 172"/>
                <a:gd name="T111" fmla="*/ 13 h 159"/>
                <a:gd name="T112" fmla="*/ 59 w 172"/>
                <a:gd name="T113" fmla="*/ 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 h="159">
                  <a:moveTo>
                    <a:pt x="152" y="152"/>
                  </a:moveTo>
                  <a:cubicBezTo>
                    <a:pt x="151" y="141"/>
                    <a:pt x="150" y="130"/>
                    <a:pt x="150" y="119"/>
                  </a:cubicBezTo>
                  <a:cubicBezTo>
                    <a:pt x="156" y="113"/>
                    <a:pt x="161" y="108"/>
                    <a:pt x="168" y="103"/>
                  </a:cubicBezTo>
                  <a:cubicBezTo>
                    <a:pt x="168" y="106"/>
                    <a:pt x="167" y="110"/>
                    <a:pt x="167" y="113"/>
                  </a:cubicBezTo>
                  <a:cubicBezTo>
                    <a:pt x="167" y="116"/>
                    <a:pt x="167" y="118"/>
                    <a:pt x="167" y="120"/>
                  </a:cubicBezTo>
                  <a:cubicBezTo>
                    <a:pt x="167" y="124"/>
                    <a:pt x="167" y="128"/>
                    <a:pt x="167" y="131"/>
                  </a:cubicBezTo>
                  <a:cubicBezTo>
                    <a:pt x="167" y="131"/>
                    <a:pt x="168" y="132"/>
                    <a:pt x="168" y="132"/>
                  </a:cubicBezTo>
                  <a:cubicBezTo>
                    <a:pt x="163" y="139"/>
                    <a:pt x="158" y="146"/>
                    <a:pt x="152" y="152"/>
                  </a:cubicBezTo>
                  <a:moveTo>
                    <a:pt x="152" y="102"/>
                  </a:moveTo>
                  <a:cubicBezTo>
                    <a:pt x="156" y="102"/>
                    <a:pt x="159" y="102"/>
                    <a:pt x="163" y="102"/>
                  </a:cubicBezTo>
                  <a:cubicBezTo>
                    <a:pt x="157" y="106"/>
                    <a:pt x="152" y="112"/>
                    <a:pt x="147" y="117"/>
                  </a:cubicBezTo>
                  <a:cubicBezTo>
                    <a:pt x="139" y="117"/>
                    <a:pt x="136" y="117"/>
                    <a:pt x="130" y="117"/>
                  </a:cubicBezTo>
                  <a:cubicBezTo>
                    <a:pt x="129" y="117"/>
                    <a:pt x="128" y="117"/>
                    <a:pt x="126" y="117"/>
                  </a:cubicBezTo>
                  <a:cubicBezTo>
                    <a:pt x="128" y="116"/>
                    <a:pt x="131" y="113"/>
                    <a:pt x="133" y="111"/>
                  </a:cubicBezTo>
                  <a:cubicBezTo>
                    <a:pt x="136" y="108"/>
                    <a:pt x="139" y="105"/>
                    <a:pt x="141" y="103"/>
                  </a:cubicBezTo>
                  <a:cubicBezTo>
                    <a:pt x="142" y="102"/>
                    <a:pt x="142" y="102"/>
                    <a:pt x="142" y="102"/>
                  </a:cubicBezTo>
                  <a:cubicBezTo>
                    <a:pt x="142" y="102"/>
                    <a:pt x="142" y="102"/>
                    <a:pt x="143" y="102"/>
                  </a:cubicBezTo>
                  <a:cubicBezTo>
                    <a:pt x="143" y="102"/>
                    <a:pt x="143" y="102"/>
                    <a:pt x="143" y="102"/>
                  </a:cubicBezTo>
                  <a:cubicBezTo>
                    <a:pt x="144" y="102"/>
                    <a:pt x="144" y="102"/>
                    <a:pt x="144" y="102"/>
                  </a:cubicBezTo>
                  <a:cubicBezTo>
                    <a:pt x="144" y="102"/>
                    <a:pt x="145" y="102"/>
                    <a:pt x="146" y="102"/>
                  </a:cubicBezTo>
                  <a:cubicBezTo>
                    <a:pt x="148" y="102"/>
                    <a:pt x="150" y="102"/>
                    <a:pt x="152" y="102"/>
                  </a:cubicBezTo>
                  <a:moveTo>
                    <a:pt x="123" y="115"/>
                  </a:moveTo>
                  <a:cubicBezTo>
                    <a:pt x="123" y="107"/>
                    <a:pt x="123" y="104"/>
                    <a:pt x="122" y="94"/>
                  </a:cubicBezTo>
                  <a:cubicBezTo>
                    <a:pt x="128" y="88"/>
                    <a:pt x="133" y="83"/>
                    <a:pt x="140" y="78"/>
                  </a:cubicBezTo>
                  <a:cubicBezTo>
                    <a:pt x="140" y="80"/>
                    <a:pt x="140" y="83"/>
                    <a:pt x="140" y="86"/>
                  </a:cubicBezTo>
                  <a:cubicBezTo>
                    <a:pt x="140" y="87"/>
                    <a:pt x="140" y="89"/>
                    <a:pt x="140" y="91"/>
                  </a:cubicBezTo>
                  <a:cubicBezTo>
                    <a:pt x="140" y="93"/>
                    <a:pt x="140" y="96"/>
                    <a:pt x="140" y="99"/>
                  </a:cubicBezTo>
                  <a:cubicBezTo>
                    <a:pt x="140" y="100"/>
                    <a:pt x="140" y="100"/>
                    <a:pt x="140" y="100"/>
                  </a:cubicBezTo>
                  <a:cubicBezTo>
                    <a:pt x="139" y="100"/>
                    <a:pt x="139" y="100"/>
                    <a:pt x="139" y="100"/>
                  </a:cubicBezTo>
                  <a:cubicBezTo>
                    <a:pt x="137" y="102"/>
                    <a:pt x="134" y="105"/>
                    <a:pt x="130" y="109"/>
                  </a:cubicBezTo>
                  <a:cubicBezTo>
                    <a:pt x="128" y="111"/>
                    <a:pt x="126" y="113"/>
                    <a:pt x="123" y="115"/>
                  </a:cubicBezTo>
                  <a:moveTo>
                    <a:pt x="97" y="91"/>
                  </a:moveTo>
                  <a:cubicBezTo>
                    <a:pt x="100" y="89"/>
                    <a:pt x="103" y="87"/>
                    <a:pt x="106" y="84"/>
                  </a:cubicBezTo>
                  <a:cubicBezTo>
                    <a:pt x="108" y="83"/>
                    <a:pt x="110" y="81"/>
                    <a:pt x="111" y="80"/>
                  </a:cubicBezTo>
                  <a:cubicBezTo>
                    <a:pt x="112" y="79"/>
                    <a:pt x="113" y="78"/>
                    <a:pt x="113" y="78"/>
                  </a:cubicBezTo>
                  <a:cubicBezTo>
                    <a:pt x="114" y="77"/>
                    <a:pt x="114" y="77"/>
                    <a:pt x="114" y="77"/>
                  </a:cubicBezTo>
                  <a:cubicBezTo>
                    <a:pt x="114" y="77"/>
                    <a:pt x="114" y="77"/>
                    <a:pt x="114" y="77"/>
                  </a:cubicBezTo>
                  <a:cubicBezTo>
                    <a:pt x="117" y="77"/>
                    <a:pt x="121" y="77"/>
                    <a:pt x="126" y="77"/>
                  </a:cubicBezTo>
                  <a:cubicBezTo>
                    <a:pt x="129" y="77"/>
                    <a:pt x="133" y="77"/>
                    <a:pt x="136" y="77"/>
                  </a:cubicBezTo>
                  <a:cubicBezTo>
                    <a:pt x="130" y="81"/>
                    <a:pt x="125" y="87"/>
                    <a:pt x="119" y="92"/>
                  </a:cubicBezTo>
                  <a:cubicBezTo>
                    <a:pt x="114" y="91"/>
                    <a:pt x="110" y="91"/>
                    <a:pt x="106" y="91"/>
                  </a:cubicBezTo>
                  <a:cubicBezTo>
                    <a:pt x="103" y="91"/>
                    <a:pt x="101" y="91"/>
                    <a:pt x="97" y="91"/>
                  </a:cubicBezTo>
                  <a:moveTo>
                    <a:pt x="93" y="90"/>
                  </a:moveTo>
                  <a:cubicBezTo>
                    <a:pt x="93" y="81"/>
                    <a:pt x="92" y="77"/>
                    <a:pt x="92" y="68"/>
                  </a:cubicBezTo>
                  <a:cubicBezTo>
                    <a:pt x="98" y="62"/>
                    <a:pt x="103" y="56"/>
                    <a:pt x="110" y="52"/>
                  </a:cubicBezTo>
                  <a:cubicBezTo>
                    <a:pt x="110" y="52"/>
                    <a:pt x="110" y="53"/>
                    <a:pt x="110" y="54"/>
                  </a:cubicBezTo>
                  <a:cubicBezTo>
                    <a:pt x="110" y="59"/>
                    <a:pt x="110" y="66"/>
                    <a:pt x="110" y="72"/>
                  </a:cubicBezTo>
                  <a:cubicBezTo>
                    <a:pt x="110" y="73"/>
                    <a:pt x="110" y="74"/>
                    <a:pt x="110" y="76"/>
                  </a:cubicBezTo>
                  <a:cubicBezTo>
                    <a:pt x="108" y="77"/>
                    <a:pt x="105" y="80"/>
                    <a:pt x="102" y="83"/>
                  </a:cubicBezTo>
                  <a:cubicBezTo>
                    <a:pt x="99" y="86"/>
                    <a:pt x="96" y="88"/>
                    <a:pt x="93" y="90"/>
                  </a:cubicBezTo>
                  <a:moveTo>
                    <a:pt x="70" y="65"/>
                  </a:moveTo>
                  <a:cubicBezTo>
                    <a:pt x="75" y="62"/>
                    <a:pt x="80" y="58"/>
                    <a:pt x="83" y="55"/>
                  </a:cubicBezTo>
                  <a:cubicBezTo>
                    <a:pt x="85" y="53"/>
                    <a:pt x="85" y="53"/>
                    <a:pt x="87" y="52"/>
                  </a:cubicBezTo>
                  <a:cubicBezTo>
                    <a:pt x="91" y="51"/>
                    <a:pt x="98" y="51"/>
                    <a:pt x="105" y="51"/>
                  </a:cubicBezTo>
                  <a:cubicBezTo>
                    <a:pt x="100" y="55"/>
                    <a:pt x="95" y="60"/>
                    <a:pt x="89" y="65"/>
                  </a:cubicBezTo>
                  <a:cubicBezTo>
                    <a:pt x="85" y="65"/>
                    <a:pt x="82" y="65"/>
                    <a:pt x="79" y="65"/>
                  </a:cubicBezTo>
                  <a:cubicBezTo>
                    <a:pt x="76" y="65"/>
                    <a:pt x="73" y="65"/>
                    <a:pt x="70" y="65"/>
                  </a:cubicBezTo>
                  <a:moveTo>
                    <a:pt x="65" y="65"/>
                  </a:moveTo>
                  <a:cubicBezTo>
                    <a:pt x="64" y="59"/>
                    <a:pt x="63" y="57"/>
                    <a:pt x="63" y="53"/>
                  </a:cubicBezTo>
                  <a:cubicBezTo>
                    <a:pt x="63" y="51"/>
                    <a:pt x="64" y="49"/>
                    <a:pt x="64" y="46"/>
                  </a:cubicBezTo>
                  <a:cubicBezTo>
                    <a:pt x="64" y="46"/>
                    <a:pt x="64" y="46"/>
                    <a:pt x="64" y="46"/>
                  </a:cubicBezTo>
                  <a:cubicBezTo>
                    <a:pt x="71" y="40"/>
                    <a:pt x="76" y="34"/>
                    <a:pt x="83" y="29"/>
                  </a:cubicBezTo>
                  <a:cubicBezTo>
                    <a:pt x="83" y="32"/>
                    <a:pt x="83" y="34"/>
                    <a:pt x="83" y="37"/>
                  </a:cubicBezTo>
                  <a:cubicBezTo>
                    <a:pt x="83" y="39"/>
                    <a:pt x="83" y="40"/>
                    <a:pt x="83" y="42"/>
                  </a:cubicBezTo>
                  <a:cubicBezTo>
                    <a:pt x="83" y="45"/>
                    <a:pt x="83" y="47"/>
                    <a:pt x="83" y="50"/>
                  </a:cubicBezTo>
                  <a:cubicBezTo>
                    <a:pt x="82" y="51"/>
                    <a:pt x="81" y="51"/>
                    <a:pt x="80" y="52"/>
                  </a:cubicBezTo>
                  <a:cubicBezTo>
                    <a:pt x="77" y="56"/>
                    <a:pt x="70" y="61"/>
                    <a:pt x="65" y="65"/>
                  </a:cubicBezTo>
                  <a:moveTo>
                    <a:pt x="61" y="29"/>
                  </a:moveTo>
                  <a:cubicBezTo>
                    <a:pt x="66" y="29"/>
                    <a:pt x="72" y="28"/>
                    <a:pt x="79" y="28"/>
                  </a:cubicBezTo>
                  <a:cubicBezTo>
                    <a:pt x="72" y="33"/>
                    <a:pt x="68" y="38"/>
                    <a:pt x="62" y="43"/>
                  </a:cubicBezTo>
                  <a:cubicBezTo>
                    <a:pt x="62" y="43"/>
                    <a:pt x="62" y="43"/>
                    <a:pt x="62" y="43"/>
                  </a:cubicBezTo>
                  <a:cubicBezTo>
                    <a:pt x="56" y="42"/>
                    <a:pt x="51" y="41"/>
                    <a:pt x="45" y="41"/>
                  </a:cubicBezTo>
                  <a:cubicBezTo>
                    <a:pt x="44" y="41"/>
                    <a:pt x="42" y="41"/>
                    <a:pt x="41" y="41"/>
                  </a:cubicBezTo>
                  <a:cubicBezTo>
                    <a:pt x="46" y="37"/>
                    <a:pt x="52" y="33"/>
                    <a:pt x="58" y="29"/>
                  </a:cubicBezTo>
                  <a:cubicBezTo>
                    <a:pt x="59" y="29"/>
                    <a:pt x="60" y="29"/>
                    <a:pt x="61" y="29"/>
                  </a:cubicBezTo>
                  <a:moveTo>
                    <a:pt x="5" y="155"/>
                  </a:moveTo>
                  <a:cubicBezTo>
                    <a:pt x="5" y="143"/>
                    <a:pt x="6" y="133"/>
                    <a:pt x="6" y="124"/>
                  </a:cubicBezTo>
                  <a:cubicBezTo>
                    <a:pt x="6" y="98"/>
                    <a:pt x="5" y="78"/>
                    <a:pt x="5" y="52"/>
                  </a:cubicBezTo>
                  <a:cubicBezTo>
                    <a:pt x="5" y="43"/>
                    <a:pt x="5" y="34"/>
                    <a:pt x="5" y="23"/>
                  </a:cubicBezTo>
                  <a:cubicBezTo>
                    <a:pt x="12" y="23"/>
                    <a:pt x="18" y="23"/>
                    <a:pt x="24" y="23"/>
                  </a:cubicBezTo>
                  <a:cubicBezTo>
                    <a:pt x="27" y="23"/>
                    <a:pt x="29" y="23"/>
                    <a:pt x="32" y="23"/>
                  </a:cubicBezTo>
                  <a:cubicBezTo>
                    <a:pt x="33" y="31"/>
                    <a:pt x="33" y="35"/>
                    <a:pt x="34" y="43"/>
                  </a:cubicBezTo>
                  <a:cubicBezTo>
                    <a:pt x="34" y="44"/>
                    <a:pt x="34" y="45"/>
                    <a:pt x="34" y="45"/>
                  </a:cubicBezTo>
                  <a:cubicBezTo>
                    <a:pt x="35" y="45"/>
                    <a:pt x="35" y="46"/>
                    <a:pt x="35" y="46"/>
                  </a:cubicBezTo>
                  <a:cubicBezTo>
                    <a:pt x="36" y="46"/>
                    <a:pt x="36" y="46"/>
                    <a:pt x="36" y="46"/>
                  </a:cubicBezTo>
                  <a:cubicBezTo>
                    <a:pt x="36" y="46"/>
                    <a:pt x="36" y="46"/>
                    <a:pt x="36" y="46"/>
                  </a:cubicBezTo>
                  <a:cubicBezTo>
                    <a:pt x="39" y="45"/>
                    <a:pt x="42" y="45"/>
                    <a:pt x="45" y="45"/>
                  </a:cubicBezTo>
                  <a:cubicBezTo>
                    <a:pt x="50" y="45"/>
                    <a:pt x="55" y="45"/>
                    <a:pt x="60" y="47"/>
                  </a:cubicBezTo>
                  <a:cubicBezTo>
                    <a:pt x="60" y="49"/>
                    <a:pt x="60" y="51"/>
                    <a:pt x="60" y="53"/>
                  </a:cubicBezTo>
                  <a:cubicBezTo>
                    <a:pt x="60" y="58"/>
                    <a:pt x="60" y="61"/>
                    <a:pt x="61" y="68"/>
                  </a:cubicBezTo>
                  <a:cubicBezTo>
                    <a:pt x="61" y="68"/>
                    <a:pt x="61" y="68"/>
                    <a:pt x="61" y="68"/>
                  </a:cubicBezTo>
                  <a:cubicBezTo>
                    <a:pt x="62" y="69"/>
                    <a:pt x="62" y="69"/>
                    <a:pt x="62" y="69"/>
                  </a:cubicBezTo>
                  <a:cubicBezTo>
                    <a:pt x="62" y="69"/>
                    <a:pt x="62" y="69"/>
                    <a:pt x="62" y="69"/>
                  </a:cubicBezTo>
                  <a:cubicBezTo>
                    <a:pt x="62" y="69"/>
                    <a:pt x="62" y="69"/>
                    <a:pt x="62" y="69"/>
                  </a:cubicBezTo>
                  <a:cubicBezTo>
                    <a:pt x="62" y="69"/>
                    <a:pt x="62" y="69"/>
                    <a:pt x="62" y="69"/>
                  </a:cubicBezTo>
                  <a:cubicBezTo>
                    <a:pt x="62" y="70"/>
                    <a:pt x="62" y="70"/>
                    <a:pt x="62" y="70"/>
                  </a:cubicBezTo>
                  <a:cubicBezTo>
                    <a:pt x="62" y="70"/>
                    <a:pt x="62" y="70"/>
                    <a:pt x="62" y="70"/>
                  </a:cubicBezTo>
                  <a:cubicBezTo>
                    <a:pt x="63" y="70"/>
                    <a:pt x="63" y="70"/>
                    <a:pt x="63" y="70"/>
                  </a:cubicBezTo>
                  <a:cubicBezTo>
                    <a:pt x="63" y="70"/>
                    <a:pt x="63" y="70"/>
                    <a:pt x="63" y="70"/>
                  </a:cubicBezTo>
                  <a:cubicBezTo>
                    <a:pt x="63" y="70"/>
                    <a:pt x="63" y="70"/>
                    <a:pt x="63" y="70"/>
                  </a:cubicBezTo>
                  <a:cubicBezTo>
                    <a:pt x="63" y="70"/>
                    <a:pt x="63" y="70"/>
                    <a:pt x="63" y="70"/>
                  </a:cubicBezTo>
                  <a:cubicBezTo>
                    <a:pt x="63" y="70"/>
                    <a:pt x="63" y="70"/>
                    <a:pt x="63" y="70"/>
                  </a:cubicBezTo>
                  <a:cubicBezTo>
                    <a:pt x="63" y="70"/>
                    <a:pt x="63" y="70"/>
                    <a:pt x="63" y="70"/>
                  </a:cubicBezTo>
                  <a:cubicBezTo>
                    <a:pt x="70" y="69"/>
                    <a:pt x="74" y="69"/>
                    <a:pt x="79" y="69"/>
                  </a:cubicBezTo>
                  <a:cubicBezTo>
                    <a:pt x="82" y="69"/>
                    <a:pt x="85" y="69"/>
                    <a:pt x="88" y="69"/>
                  </a:cubicBezTo>
                  <a:cubicBezTo>
                    <a:pt x="89" y="79"/>
                    <a:pt x="89" y="83"/>
                    <a:pt x="90" y="94"/>
                  </a:cubicBezTo>
                  <a:cubicBezTo>
                    <a:pt x="90" y="94"/>
                    <a:pt x="90" y="95"/>
                    <a:pt x="91" y="95"/>
                  </a:cubicBezTo>
                  <a:cubicBezTo>
                    <a:pt x="91" y="95"/>
                    <a:pt x="91" y="95"/>
                    <a:pt x="92" y="95"/>
                  </a:cubicBezTo>
                  <a:cubicBezTo>
                    <a:pt x="92" y="95"/>
                    <a:pt x="92" y="95"/>
                    <a:pt x="92" y="95"/>
                  </a:cubicBezTo>
                  <a:cubicBezTo>
                    <a:pt x="98" y="95"/>
                    <a:pt x="102" y="95"/>
                    <a:pt x="106" y="95"/>
                  </a:cubicBezTo>
                  <a:cubicBezTo>
                    <a:pt x="110" y="95"/>
                    <a:pt x="113" y="95"/>
                    <a:pt x="118" y="95"/>
                  </a:cubicBezTo>
                  <a:cubicBezTo>
                    <a:pt x="119" y="105"/>
                    <a:pt x="120" y="108"/>
                    <a:pt x="120" y="118"/>
                  </a:cubicBezTo>
                  <a:cubicBezTo>
                    <a:pt x="120" y="118"/>
                    <a:pt x="120" y="119"/>
                    <a:pt x="120" y="119"/>
                  </a:cubicBezTo>
                  <a:cubicBezTo>
                    <a:pt x="120" y="120"/>
                    <a:pt x="120" y="120"/>
                    <a:pt x="120" y="120"/>
                  </a:cubicBezTo>
                  <a:cubicBezTo>
                    <a:pt x="120" y="120"/>
                    <a:pt x="121" y="121"/>
                    <a:pt x="122" y="121"/>
                  </a:cubicBezTo>
                  <a:cubicBezTo>
                    <a:pt x="125" y="121"/>
                    <a:pt x="128" y="121"/>
                    <a:pt x="130" y="121"/>
                  </a:cubicBezTo>
                  <a:cubicBezTo>
                    <a:pt x="135" y="121"/>
                    <a:pt x="139" y="121"/>
                    <a:pt x="146" y="120"/>
                  </a:cubicBezTo>
                  <a:cubicBezTo>
                    <a:pt x="147" y="132"/>
                    <a:pt x="148" y="143"/>
                    <a:pt x="148" y="154"/>
                  </a:cubicBezTo>
                  <a:cubicBezTo>
                    <a:pt x="124" y="153"/>
                    <a:pt x="104" y="152"/>
                    <a:pt x="84" y="152"/>
                  </a:cubicBezTo>
                  <a:cubicBezTo>
                    <a:pt x="59" y="152"/>
                    <a:pt x="35" y="153"/>
                    <a:pt x="5" y="155"/>
                  </a:cubicBezTo>
                  <a:moveTo>
                    <a:pt x="37" y="40"/>
                  </a:moveTo>
                  <a:cubicBezTo>
                    <a:pt x="37" y="33"/>
                    <a:pt x="36" y="29"/>
                    <a:pt x="35" y="21"/>
                  </a:cubicBezTo>
                  <a:cubicBezTo>
                    <a:pt x="42" y="15"/>
                    <a:pt x="49" y="10"/>
                    <a:pt x="56" y="6"/>
                  </a:cubicBezTo>
                  <a:cubicBezTo>
                    <a:pt x="56" y="8"/>
                    <a:pt x="56" y="10"/>
                    <a:pt x="56" y="13"/>
                  </a:cubicBezTo>
                  <a:cubicBezTo>
                    <a:pt x="56" y="15"/>
                    <a:pt x="56" y="16"/>
                    <a:pt x="56" y="18"/>
                  </a:cubicBezTo>
                  <a:cubicBezTo>
                    <a:pt x="56" y="21"/>
                    <a:pt x="55" y="23"/>
                    <a:pt x="55" y="26"/>
                  </a:cubicBezTo>
                  <a:cubicBezTo>
                    <a:pt x="49" y="30"/>
                    <a:pt x="43" y="35"/>
                    <a:pt x="37" y="40"/>
                  </a:cubicBezTo>
                  <a:moveTo>
                    <a:pt x="8" y="19"/>
                  </a:moveTo>
                  <a:cubicBezTo>
                    <a:pt x="13" y="16"/>
                    <a:pt x="18" y="13"/>
                    <a:pt x="24" y="9"/>
                  </a:cubicBezTo>
                  <a:cubicBezTo>
                    <a:pt x="26" y="8"/>
                    <a:pt x="28" y="7"/>
                    <a:pt x="30" y="6"/>
                  </a:cubicBezTo>
                  <a:cubicBezTo>
                    <a:pt x="32" y="5"/>
                    <a:pt x="37" y="5"/>
                    <a:pt x="42" y="5"/>
                  </a:cubicBezTo>
                  <a:cubicBezTo>
                    <a:pt x="45" y="5"/>
                    <a:pt x="48" y="4"/>
                    <a:pt x="51" y="4"/>
                  </a:cubicBezTo>
                  <a:cubicBezTo>
                    <a:pt x="44" y="9"/>
                    <a:pt x="37" y="14"/>
                    <a:pt x="32" y="19"/>
                  </a:cubicBezTo>
                  <a:cubicBezTo>
                    <a:pt x="29" y="19"/>
                    <a:pt x="27" y="19"/>
                    <a:pt x="24" y="19"/>
                  </a:cubicBezTo>
                  <a:cubicBezTo>
                    <a:pt x="19" y="19"/>
                    <a:pt x="14" y="19"/>
                    <a:pt x="8" y="19"/>
                  </a:cubicBezTo>
                  <a:moveTo>
                    <a:pt x="58" y="0"/>
                  </a:moveTo>
                  <a:cubicBezTo>
                    <a:pt x="58" y="0"/>
                    <a:pt x="58" y="0"/>
                    <a:pt x="58" y="0"/>
                  </a:cubicBezTo>
                  <a:cubicBezTo>
                    <a:pt x="58" y="0"/>
                    <a:pt x="58" y="0"/>
                    <a:pt x="58" y="0"/>
                  </a:cubicBezTo>
                  <a:cubicBezTo>
                    <a:pt x="53" y="1"/>
                    <a:pt x="47" y="1"/>
                    <a:pt x="42" y="1"/>
                  </a:cubicBezTo>
                  <a:cubicBezTo>
                    <a:pt x="37" y="1"/>
                    <a:pt x="32" y="2"/>
                    <a:pt x="29" y="2"/>
                  </a:cubicBezTo>
                  <a:cubicBezTo>
                    <a:pt x="28" y="2"/>
                    <a:pt x="28" y="2"/>
                    <a:pt x="28" y="2"/>
                  </a:cubicBezTo>
                  <a:cubicBezTo>
                    <a:pt x="26" y="3"/>
                    <a:pt x="24" y="5"/>
                    <a:pt x="22" y="6"/>
                  </a:cubicBezTo>
                  <a:cubicBezTo>
                    <a:pt x="15" y="10"/>
                    <a:pt x="9" y="14"/>
                    <a:pt x="3" y="18"/>
                  </a:cubicBezTo>
                  <a:cubicBezTo>
                    <a:pt x="2" y="18"/>
                    <a:pt x="2" y="19"/>
                    <a:pt x="2" y="20"/>
                  </a:cubicBezTo>
                  <a:cubicBezTo>
                    <a:pt x="2" y="20"/>
                    <a:pt x="2" y="20"/>
                    <a:pt x="2" y="20"/>
                  </a:cubicBezTo>
                  <a:cubicBezTo>
                    <a:pt x="2" y="20"/>
                    <a:pt x="2" y="20"/>
                    <a:pt x="2" y="20"/>
                  </a:cubicBezTo>
                  <a:cubicBezTo>
                    <a:pt x="2" y="21"/>
                    <a:pt x="2" y="21"/>
                    <a:pt x="2" y="21"/>
                  </a:cubicBezTo>
                  <a:cubicBezTo>
                    <a:pt x="1" y="21"/>
                    <a:pt x="1" y="21"/>
                    <a:pt x="1" y="21"/>
                  </a:cubicBezTo>
                  <a:cubicBezTo>
                    <a:pt x="1" y="33"/>
                    <a:pt x="1" y="43"/>
                    <a:pt x="1" y="52"/>
                  </a:cubicBezTo>
                  <a:cubicBezTo>
                    <a:pt x="1" y="78"/>
                    <a:pt x="2" y="98"/>
                    <a:pt x="2" y="124"/>
                  </a:cubicBezTo>
                  <a:cubicBezTo>
                    <a:pt x="2" y="133"/>
                    <a:pt x="2" y="143"/>
                    <a:pt x="2" y="155"/>
                  </a:cubicBezTo>
                  <a:cubicBezTo>
                    <a:pt x="1" y="155"/>
                    <a:pt x="0" y="156"/>
                    <a:pt x="0" y="157"/>
                  </a:cubicBezTo>
                  <a:cubicBezTo>
                    <a:pt x="0" y="158"/>
                    <a:pt x="1" y="158"/>
                    <a:pt x="2" y="158"/>
                  </a:cubicBezTo>
                  <a:cubicBezTo>
                    <a:pt x="2" y="158"/>
                    <a:pt x="2" y="158"/>
                    <a:pt x="2" y="158"/>
                  </a:cubicBezTo>
                  <a:cubicBezTo>
                    <a:pt x="33" y="157"/>
                    <a:pt x="58" y="156"/>
                    <a:pt x="84" y="156"/>
                  </a:cubicBezTo>
                  <a:cubicBezTo>
                    <a:pt x="104" y="156"/>
                    <a:pt x="125" y="157"/>
                    <a:pt x="149" y="157"/>
                  </a:cubicBezTo>
                  <a:cubicBezTo>
                    <a:pt x="149" y="158"/>
                    <a:pt x="150" y="159"/>
                    <a:pt x="150" y="159"/>
                  </a:cubicBezTo>
                  <a:cubicBezTo>
                    <a:pt x="150" y="159"/>
                    <a:pt x="150" y="159"/>
                    <a:pt x="150" y="159"/>
                  </a:cubicBezTo>
                  <a:cubicBezTo>
                    <a:pt x="151" y="159"/>
                    <a:pt x="152" y="158"/>
                    <a:pt x="152" y="158"/>
                  </a:cubicBezTo>
                  <a:cubicBezTo>
                    <a:pt x="152" y="158"/>
                    <a:pt x="152" y="158"/>
                    <a:pt x="152" y="158"/>
                  </a:cubicBezTo>
                  <a:cubicBezTo>
                    <a:pt x="153" y="158"/>
                    <a:pt x="153" y="158"/>
                    <a:pt x="154" y="158"/>
                  </a:cubicBezTo>
                  <a:cubicBezTo>
                    <a:pt x="154" y="158"/>
                    <a:pt x="154" y="158"/>
                    <a:pt x="154" y="158"/>
                  </a:cubicBezTo>
                  <a:cubicBezTo>
                    <a:pt x="155" y="158"/>
                    <a:pt x="156" y="157"/>
                    <a:pt x="156" y="156"/>
                  </a:cubicBezTo>
                  <a:cubicBezTo>
                    <a:pt x="156" y="155"/>
                    <a:pt x="155" y="155"/>
                    <a:pt x="155" y="154"/>
                  </a:cubicBezTo>
                  <a:cubicBezTo>
                    <a:pt x="161" y="148"/>
                    <a:pt x="167" y="141"/>
                    <a:pt x="172" y="133"/>
                  </a:cubicBezTo>
                  <a:cubicBezTo>
                    <a:pt x="172" y="133"/>
                    <a:pt x="172" y="132"/>
                    <a:pt x="171" y="131"/>
                  </a:cubicBezTo>
                  <a:cubicBezTo>
                    <a:pt x="171" y="131"/>
                    <a:pt x="171" y="131"/>
                    <a:pt x="171" y="131"/>
                  </a:cubicBezTo>
                  <a:cubicBezTo>
                    <a:pt x="171" y="131"/>
                    <a:pt x="171" y="131"/>
                    <a:pt x="171" y="131"/>
                  </a:cubicBezTo>
                  <a:cubicBezTo>
                    <a:pt x="171" y="128"/>
                    <a:pt x="171" y="124"/>
                    <a:pt x="171" y="120"/>
                  </a:cubicBezTo>
                  <a:cubicBezTo>
                    <a:pt x="171" y="118"/>
                    <a:pt x="171" y="116"/>
                    <a:pt x="171" y="113"/>
                  </a:cubicBezTo>
                  <a:cubicBezTo>
                    <a:pt x="171" y="108"/>
                    <a:pt x="171" y="103"/>
                    <a:pt x="171" y="100"/>
                  </a:cubicBezTo>
                  <a:cubicBezTo>
                    <a:pt x="171" y="99"/>
                    <a:pt x="171" y="99"/>
                    <a:pt x="171" y="99"/>
                  </a:cubicBezTo>
                  <a:cubicBezTo>
                    <a:pt x="171" y="99"/>
                    <a:pt x="171" y="99"/>
                    <a:pt x="171" y="99"/>
                  </a:cubicBezTo>
                  <a:cubicBezTo>
                    <a:pt x="171" y="99"/>
                    <a:pt x="171" y="99"/>
                    <a:pt x="171" y="99"/>
                  </a:cubicBezTo>
                  <a:cubicBezTo>
                    <a:pt x="171" y="98"/>
                    <a:pt x="171" y="98"/>
                    <a:pt x="171" y="98"/>
                  </a:cubicBezTo>
                  <a:cubicBezTo>
                    <a:pt x="171" y="98"/>
                    <a:pt x="171" y="98"/>
                    <a:pt x="171" y="98"/>
                  </a:cubicBezTo>
                  <a:cubicBezTo>
                    <a:pt x="170" y="98"/>
                    <a:pt x="170" y="98"/>
                    <a:pt x="170" y="98"/>
                  </a:cubicBezTo>
                  <a:cubicBezTo>
                    <a:pt x="170" y="98"/>
                    <a:pt x="170" y="98"/>
                    <a:pt x="170" y="98"/>
                  </a:cubicBezTo>
                  <a:cubicBezTo>
                    <a:pt x="170" y="98"/>
                    <a:pt x="170" y="98"/>
                    <a:pt x="170" y="98"/>
                  </a:cubicBezTo>
                  <a:cubicBezTo>
                    <a:pt x="163" y="98"/>
                    <a:pt x="157" y="98"/>
                    <a:pt x="152" y="98"/>
                  </a:cubicBezTo>
                  <a:cubicBezTo>
                    <a:pt x="150" y="98"/>
                    <a:pt x="148" y="98"/>
                    <a:pt x="146" y="98"/>
                  </a:cubicBezTo>
                  <a:cubicBezTo>
                    <a:pt x="145" y="98"/>
                    <a:pt x="145" y="98"/>
                    <a:pt x="145" y="98"/>
                  </a:cubicBezTo>
                  <a:cubicBezTo>
                    <a:pt x="144" y="99"/>
                    <a:pt x="144" y="99"/>
                    <a:pt x="143" y="99"/>
                  </a:cubicBezTo>
                  <a:cubicBezTo>
                    <a:pt x="143" y="99"/>
                    <a:pt x="143" y="99"/>
                    <a:pt x="143" y="99"/>
                  </a:cubicBezTo>
                  <a:cubicBezTo>
                    <a:pt x="143" y="96"/>
                    <a:pt x="143" y="93"/>
                    <a:pt x="143" y="91"/>
                  </a:cubicBezTo>
                  <a:cubicBezTo>
                    <a:pt x="143" y="89"/>
                    <a:pt x="143" y="87"/>
                    <a:pt x="143" y="86"/>
                  </a:cubicBezTo>
                  <a:cubicBezTo>
                    <a:pt x="143" y="82"/>
                    <a:pt x="143" y="78"/>
                    <a:pt x="144" y="75"/>
                  </a:cubicBezTo>
                  <a:cubicBezTo>
                    <a:pt x="144" y="74"/>
                    <a:pt x="144" y="74"/>
                    <a:pt x="144" y="74"/>
                  </a:cubicBezTo>
                  <a:cubicBezTo>
                    <a:pt x="144" y="74"/>
                    <a:pt x="144" y="74"/>
                    <a:pt x="144" y="74"/>
                  </a:cubicBezTo>
                  <a:cubicBezTo>
                    <a:pt x="144" y="74"/>
                    <a:pt x="144" y="74"/>
                    <a:pt x="144" y="74"/>
                  </a:cubicBezTo>
                  <a:cubicBezTo>
                    <a:pt x="143" y="73"/>
                    <a:pt x="143" y="73"/>
                    <a:pt x="143" y="73"/>
                  </a:cubicBezTo>
                  <a:cubicBezTo>
                    <a:pt x="143" y="73"/>
                    <a:pt x="143" y="73"/>
                    <a:pt x="143" y="73"/>
                  </a:cubicBezTo>
                  <a:cubicBezTo>
                    <a:pt x="142" y="73"/>
                    <a:pt x="142" y="73"/>
                    <a:pt x="142" y="73"/>
                  </a:cubicBezTo>
                  <a:cubicBezTo>
                    <a:pt x="142" y="73"/>
                    <a:pt x="142" y="73"/>
                    <a:pt x="142" y="73"/>
                  </a:cubicBezTo>
                  <a:cubicBezTo>
                    <a:pt x="142" y="73"/>
                    <a:pt x="142" y="73"/>
                    <a:pt x="142" y="73"/>
                  </a:cubicBezTo>
                  <a:cubicBezTo>
                    <a:pt x="137" y="73"/>
                    <a:pt x="131" y="73"/>
                    <a:pt x="126" y="73"/>
                  </a:cubicBezTo>
                  <a:cubicBezTo>
                    <a:pt x="121" y="73"/>
                    <a:pt x="117" y="73"/>
                    <a:pt x="114" y="74"/>
                  </a:cubicBezTo>
                  <a:cubicBezTo>
                    <a:pt x="114" y="73"/>
                    <a:pt x="114" y="73"/>
                    <a:pt x="114" y="72"/>
                  </a:cubicBezTo>
                  <a:cubicBezTo>
                    <a:pt x="114" y="66"/>
                    <a:pt x="114" y="59"/>
                    <a:pt x="114" y="54"/>
                  </a:cubicBezTo>
                  <a:cubicBezTo>
                    <a:pt x="114" y="52"/>
                    <a:pt x="114" y="50"/>
                    <a:pt x="114" y="48"/>
                  </a:cubicBezTo>
                  <a:cubicBezTo>
                    <a:pt x="114" y="48"/>
                    <a:pt x="114" y="48"/>
                    <a:pt x="114" y="48"/>
                  </a:cubicBezTo>
                  <a:cubicBezTo>
                    <a:pt x="114" y="48"/>
                    <a:pt x="114" y="48"/>
                    <a:pt x="114" y="48"/>
                  </a:cubicBezTo>
                  <a:cubicBezTo>
                    <a:pt x="114" y="48"/>
                    <a:pt x="114" y="48"/>
                    <a:pt x="114" y="48"/>
                  </a:cubicBezTo>
                  <a:cubicBezTo>
                    <a:pt x="113" y="47"/>
                    <a:pt x="113" y="47"/>
                    <a:pt x="113" y="47"/>
                  </a:cubicBezTo>
                  <a:cubicBezTo>
                    <a:pt x="113" y="47"/>
                    <a:pt x="113" y="47"/>
                    <a:pt x="113" y="47"/>
                  </a:cubicBezTo>
                  <a:cubicBezTo>
                    <a:pt x="112" y="46"/>
                    <a:pt x="112" y="46"/>
                    <a:pt x="112" y="46"/>
                  </a:cubicBezTo>
                  <a:cubicBezTo>
                    <a:pt x="112" y="46"/>
                    <a:pt x="112" y="46"/>
                    <a:pt x="112" y="46"/>
                  </a:cubicBezTo>
                  <a:cubicBezTo>
                    <a:pt x="112" y="46"/>
                    <a:pt x="112" y="46"/>
                    <a:pt x="112" y="46"/>
                  </a:cubicBezTo>
                  <a:cubicBezTo>
                    <a:pt x="103" y="47"/>
                    <a:pt x="92" y="47"/>
                    <a:pt x="86" y="49"/>
                  </a:cubicBezTo>
                  <a:cubicBezTo>
                    <a:pt x="86" y="46"/>
                    <a:pt x="86" y="44"/>
                    <a:pt x="86" y="42"/>
                  </a:cubicBezTo>
                  <a:cubicBezTo>
                    <a:pt x="86" y="40"/>
                    <a:pt x="86" y="39"/>
                    <a:pt x="86" y="37"/>
                  </a:cubicBezTo>
                  <a:cubicBezTo>
                    <a:pt x="86" y="33"/>
                    <a:pt x="86" y="29"/>
                    <a:pt x="87" y="26"/>
                  </a:cubicBezTo>
                  <a:cubicBezTo>
                    <a:pt x="87" y="25"/>
                    <a:pt x="87" y="25"/>
                    <a:pt x="87" y="25"/>
                  </a:cubicBezTo>
                  <a:cubicBezTo>
                    <a:pt x="87" y="25"/>
                    <a:pt x="87" y="25"/>
                    <a:pt x="87" y="25"/>
                  </a:cubicBezTo>
                  <a:cubicBezTo>
                    <a:pt x="87" y="25"/>
                    <a:pt x="87" y="25"/>
                    <a:pt x="87" y="25"/>
                  </a:cubicBezTo>
                  <a:cubicBezTo>
                    <a:pt x="86" y="25"/>
                    <a:pt x="86" y="25"/>
                    <a:pt x="86" y="25"/>
                  </a:cubicBezTo>
                  <a:cubicBezTo>
                    <a:pt x="86" y="24"/>
                    <a:pt x="86" y="24"/>
                    <a:pt x="86" y="24"/>
                  </a:cubicBezTo>
                  <a:cubicBezTo>
                    <a:pt x="85" y="24"/>
                    <a:pt x="85" y="24"/>
                    <a:pt x="85" y="24"/>
                  </a:cubicBezTo>
                  <a:cubicBezTo>
                    <a:pt x="85" y="24"/>
                    <a:pt x="85" y="24"/>
                    <a:pt x="85" y="24"/>
                  </a:cubicBezTo>
                  <a:cubicBezTo>
                    <a:pt x="85" y="24"/>
                    <a:pt x="85" y="24"/>
                    <a:pt x="85" y="24"/>
                  </a:cubicBezTo>
                  <a:cubicBezTo>
                    <a:pt x="77" y="25"/>
                    <a:pt x="67" y="25"/>
                    <a:pt x="61" y="25"/>
                  </a:cubicBezTo>
                  <a:cubicBezTo>
                    <a:pt x="60" y="25"/>
                    <a:pt x="60" y="25"/>
                    <a:pt x="59" y="25"/>
                  </a:cubicBezTo>
                  <a:cubicBezTo>
                    <a:pt x="59" y="23"/>
                    <a:pt x="59" y="20"/>
                    <a:pt x="59" y="18"/>
                  </a:cubicBezTo>
                  <a:cubicBezTo>
                    <a:pt x="59" y="16"/>
                    <a:pt x="59" y="15"/>
                    <a:pt x="59" y="13"/>
                  </a:cubicBezTo>
                  <a:cubicBezTo>
                    <a:pt x="59" y="9"/>
                    <a:pt x="59" y="6"/>
                    <a:pt x="59" y="2"/>
                  </a:cubicBezTo>
                  <a:cubicBezTo>
                    <a:pt x="59" y="2"/>
                    <a:pt x="59" y="2"/>
                    <a:pt x="59" y="2"/>
                  </a:cubicBezTo>
                  <a:cubicBezTo>
                    <a:pt x="59" y="2"/>
                    <a:pt x="59" y="2"/>
                    <a:pt x="59" y="2"/>
                  </a:cubicBezTo>
                  <a:cubicBezTo>
                    <a:pt x="59" y="2"/>
                    <a:pt x="59" y="2"/>
                    <a:pt x="59" y="2"/>
                  </a:cubicBezTo>
                  <a:cubicBezTo>
                    <a:pt x="59" y="1"/>
                    <a:pt x="59" y="1"/>
                    <a:pt x="59" y="1"/>
                  </a:cubicBezTo>
                  <a:cubicBezTo>
                    <a:pt x="59" y="1"/>
                    <a:pt x="59" y="1"/>
                    <a:pt x="59" y="1"/>
                  </a:cubicBezTo>
                  <a:cubicBezTo>
                    <a:pt x="58" y="0"/>
                    <a:pt x="58" y="0"/>
                    <a:pt x="58"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4" name="Freeform 826"/>
            <p:cNvSpPr>
              <a:spLocks noEditPoints="1"/>
            </p:cNvSpPr>
            <p:nvPr/>
          </p:nvSpPr>
          <p:spPr bwMode="auto">
            <a:xfrm>
              <a:off x="1317384" y="4918687"/>
              <a:ext cx="46597" cy="57350"/>
            </a:xfrm>
            <a:custGeom>
              <a:avLst/>
              <a:gdLst>
                <a:gd name="T0" fmla="*/ 6 w 22"/>
                <a:gd name="T1" fmla="*/ 14 h 27"/>
                <a:gd name="T2" fmla="*/ 6 w 22"/>
                <a:gd name="T3" fmla="*/ 4 h 27"/>
                <a:gd name="T4" fmla="*/ 10 w 22"/>
                <a:gd name="T5" fmla="*/ 3 h 27"/>
                <a:gd name="T6" fmla="*/ 16 w 22"/>
                <a:gd name="T7" fmla="*/ 3 h 27"/>
                <a:gd name="T8" fmla="*/ 17 w 22"/>
                <a:gd name="T9" fmla="*/ 3 h 27"/>
                <a:gd name="T10" fmla="*/ 18 w 22"/>
                <a:gd name="T11" fmla="*/ 4 h 27"/>
                <a:gd name="T12" fmla="*/ 16 w 22"/>
                <a:gd name="T13" fmla="*/ 7 h 27"/>
                <a:gd name="T14" fmla="*/ 12 w 22"/>
                <a:gd name="T15" fmla="*/ 7 h 27"/>
                <a:gd name="T16" fmla="*/ 10 w 22"/>
                <a:gd name="T17" fmla="*/ 11 h 27"/>
                <a:gd name="T18" fmla="*/ 11 w 22"/>
                <a:gd name="T19" fmla="*/ 11 h 27"/>
                <a:gd name="T20" fmla="*/ 15 w 22"/>
                <a:gd name="T21" fmla="*/ 23 h 27"/>
                <a:gd name="T22" fmla="*/ 9 w 22"/>
                <a:gd name="T23" fmla="*/ 24 h 27"/>
                <a:gd name="T24" fmla="*/ 4 w 22"/>
                <a:gd name="T25" fmla="*/ 24 h 27"/>
                <a:gd name="T26" fmla="*/ 5 w 22"/>
                <a:gd name="T27" fmla="*/ 21 h 27"/>
                <a:gd name="T28" fmla="*/ 5 w 22"/>
                <a:gd name="T29" fmla="*/ 21 h 27"/>
                <a:gd name="T30" fmla="*/ 9 w 22"/>
                <a:gd name="T31" fmla="*/ 21 h 27"/>
                <a:gd name="T32" fmla="*/ 13 w 22"/>
                <a:gd name="T33" fmla="*/ 15 h 27"/>
                <a:gd name="T34" fmla="*/ 8 w 22"/>
                <a:gd name="T35" fmla="*/ 14 h 27"/>
                <a:gd name="T36" fmla="*/ 6 w 22"/>
                <a:gd name="T37" fmla="*/ 14 h 27"/>
                <a:gd name="T38" fmla="*/ 10 w 22"/>
                <a:gd name="T39" fmla="*/ 0 h 27"/>
                <a:gd name="T40" fmla="*/ 3 w 22"/>
                <a:gd name="T41" fmla="*/ 4 h 27"/>
                <a:gd name="T42" fmla="*/ 3 w 22"/>
                <a:gd name="T43" fmla="*/ 14 h 27"/>
                <a:gd name="T44" fmla="*/ 4 w 22"/>
                <a:gd name="T45" fmla="*/ 16 h 27"/>
                <a:gd name="T46" fmla="*/ 6 w 22"/>
                <a:gd name="T47" fmla="*/ 17 h 27"/>
                <a:gd name="T48" fmla="*/ 6 w 22"/>
                <a:gd name="T49" fmla="*/ 17 h 27"/>
                <a:gd name="T50" fmla="*/ 8 w 22"/>
                <a:gd name="T51" fmla="*/ 17 h 27"/>
                <a:gd name="T52" fmla="*/ 11 w 22"/>
                <a:gd name="T53" fmla="*/ 17 h 27"/>
                <a:gd name="T54" fmla="*/ 9 w 22"/>
                <a:gd name="T55" fmla="*/ 18 h 27"/>
                <a:gd name="T56" fmla="*/ 8 w 22"/>
                <a:gd name="T57" fmla="*/ 18 h 27"/>
                <a:gd name="T58" fmla="*/ 5 w 22"/>
                <a:gd name="T59" fmla="*/ 18 h 27"/>
                <a:gd name="T60" fmla="*/ 2 w 22"/>
                <a:gd name="T61" fmla="*/ 20 h 27"/>
                <a:gd name="T62" fmla="*/ 2 w 22"/>
                <a:gd name="T63" fmla="*/ 20 h 27"/>
                <a:gd name="T64" fmla="*/ 1 w 22"/>
                <a:gd name="T65" fmla="*/ 25 h 27"/>
                <a:gd name="T66" fmla="*/ 3 w 22"/>
                <a:gd name="T67" fmla="*/ 26 h 27"/>
                <a:gd name="T68" fmla="*/ 9 w 22"/>
                <a:gd name="T69" fmla="*/ 27 h 27"/>
                <a:gd name="T70" fmla="*/ 16 w 22"/>
                <a:gd name="T71" fmla="*/ 26 h 27"/>
                <a:gd name="T72" fmla="*/ 22 w 22"/>
                <a:gd name="T73" fmla="*/ 16 h 27"/>
                <a:gd name="T74" fmla="*/ 17 w 22"/>
                <a:gd name="T75" fmla="*/ 10 h 27"/>
                <a:gd name="T76" fmla="*/ 20 w 22"/>
                <a:gd name="T77" fmla="*/ 8 h 27"/>
                <a:gd name="T78" fmla="*/ 21 w 22"/>
                <a:gd name="T79" fmla="*/ 5 h 27"/>
                <a:gd name="T80" fmla="*/ 21 w 22"/>
                <a:gd name="T81" fmla="*/ 4 h 27"/>
                <a:gd name="T82" fmla="*/ 17 w 22"/>
                <a:gd name="T83" fmla="*/ 0 h 27"/>
                <a:gd name="T84" fmla="*/ 16 w 22"/>
                <a:gd name="T85" fmla="*/ 0 h 27"/>
                <a:gd name="T86" fmla="*/ 16 w 22"/>
                <a:gd name="T87" fmla="*/ 0 h 27"/>
                <a:gd name="T88" fmla="*/ 14 w 22"/>
                <a:gd name="T89" fmla="*/ 0 h 27"/>
                <a:gd name="T90" fmla="*/ 10 w 22"/>
                <a:gd name="T9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27">
                  <a:moveTo>
                    <a:pt x="6" y="14"/>
                  </a:moveTo>
                  <a:cubicBezTo>
                    <a:pt x="6" y="11"/>
                    <a:pt x="6" y="7"/>
                    <a:pt x="6" y="4"/>
                  </a:cubicBezTo>
                  <a:cubicBezTo>
                    <a:pt x="6" y="3"/>
                    <a:pt x="7" y="3"/>
                    <a:pt x="10" y="3"/>
                  </a:cubicBezTo>
                  <a:cubicBezTo>
                    <a:pt x="12" y="3"/>
                    <a:pt x="14" y="3"/>
                    <a:pt x="16" y="3"/>
                  </a:cubicBezTo>
                  <a:cubicBezTo>
                    <a:pt x="16" y="3"/>
                    <a:pt x="17" y="3"/>
                    <a:pt x="17" y="3"/>
                  </a:cubicBezTo>
                  <a:cubicBezTo>
                    <a:pt x="18" y="3"/>
                    <a:pt x="18" y="3"/>
                    <a:pt x="18" y="4"/>
                  </a:cubicBezTo>
                  <a:cubicBezTo>
                    <a:pt x="18" y="6"/>
                    <a:pt x="19" y="7"/>
                    <a:pt x="16" y="7"/>
                  </a:cubicBezTo>
                  <a:cubicBezTo>
                    <a:pt x="15" y="7"/>
                    <a:pt x="13" y="7"/>
                    <a:pt x="12" y="7"/>
                  </a:cubicBezTo>
                  <a:cubicBezTo>
                    <a:pt x="10" y="7"/>
                    <a:pt x="10" y="7"/>
                    <a:pt x="10" y="11"/>
                  </a:cubicBezTo>
                  <a:cubicBezTo>
                    <a:pt x="10" y="11"/>
                    <a:pt x="11" y="11"/>
                    <a:pt x="11" y="11"/>
                  </a:cubicBezTo>
                  <a:cubicBezTo>
                    <a:pt x="19" y="11"/>
                    <a:pt x="22" y="20"/>
                    <a:pt x="15" y="23"/>
                  </a:cubicBezTo>
                  <a:cubicBezTo>
                    <a:pt x="13" y="24"/>
                    <a:pt x="11" y="24"/>
                    <a:pt x="9" y="24"/>
                  </a:cubicBezTo>
                  <a:cubicBezTo>
                    <a:pt x="7" y="24"/>
                    <a:pt x="5" y="24"/>
                    <a:pt x="4" y="24"/>
                  </a:cubicBezTo>
                  <a:cubicBezTo>
                    <a:pt x="4" y="23"/>
                    <a:pt x="5" y="21"/>
                    <a:pt x="5" y="21"/>
                  </a:cubicBezTo>
                  <a:cubicBezTo>
                    <a:pt x="5" y="21"/>
                    <a:pt x="5" y="21"/>
                    <a:pt x="5" y="21"/>
                  </a:cubicBezTo>
                  <a:cubicBezTo>
                    <a:pt x="6" y="21"/>
                    <a:pt x="8" y="21"/>
                    <a:pt x="9" y="21"/>
                  </a:cubicBezTo>
                  <a:cubicBezTo>
                    <a:pt x="13" y="21"/>
                    <a:pt x="17" y="17"/>
                    <a:pt x="13" y="15"/>
                  </a:cubicBezTo>
                  <a:cubicBezTo>
                    <a:pt x="11" y="14"/>
                    <a:pt x="10" y="14"/>
                    <a:pt x="8" y="14"/>
                  </a:cubicBezTo>
                  <a:cubicBezTo>
                    <a:pt x="7" y="14"/>
                    <a:pt x="6" y="14"/>
                    <a:pt x="6" y="14"/>
                  </a:cubicBezTo>
                  <a:moveTo>
                    <a:pt x="10" y="0"/>
                  </a:moveTo>
                  <a:cubicBezTo>
                    <a:pt x="4" y="0"/>
                    <a:pt x="3" y="2"/>
                    <a:pt x="3" y="4"/>
                  </a:cubicBezTo>
                  <a:cubicBezTo>
                    <a:pt x="3" y="14"/>
                    <a:pt x="3" y="14"/>
                    <a:pt x="3" y="14"/>
                  </a:cubicBezTo>
                  <a:cubicBezTo>
                    <a:pt x="3" y="15"/>
                    <a:pt x="3" y="16"/>
                    <a:pt x="4" y="16"/>
                  </a:cubicBezTo>
                  <a:cubicBezTo>
                    <a:pt x="4" y="17"/>
                    <a:pt x="5" y="17"/>
                    <a:pt x="6" y="17"/>
                  </a:cubicBezTo>
                  <a:cubicBezTo>
                    <a:pt x="6" y="17"/>
                    <a:pt x="6" y="17"/>
                    <a:pt x="6" y="17"/>
                  </a:cubicBezTo>
                  <a:cubicBezTo>
                    <a:pt x="7" y="17"/>
                    <a:pt x="8" y="17"/>
                    <a:pt x="8" y="17"/>
                  </a:cubicBezTo>
                  <a:cubicBezTo>
                    <a:pt x="10" y="17"/>
                    <a:pt x="11" y="17"/>
                    <a:pt x="11" y="17"/>
                  </a:cubicBezTo>
                  <a:cubicBezTo>
                    <a:pt x="11" y="18"/>
                    <a:pt x="10" y="18"/>
                    <a:pt x="9" y="18"/>
                  </a:cubicBezTo>
                  <a:cubicBezTo>
                    <a:pt x="9" y="18"/>
                    <a:pt x="8" y="18"/>
                    <a:pt x="8" y="18"/>
                  </a:cubicBezTo>
                  <a:cubicBezTo>
                    <a:pt x="7" y="18"/>
                    <a:pt x="6" y="18"/>
                    <a:pt x="5" y="18"/>
                  </a:cubicBezTo>
                  <a:cubicBezTo>
                    <a:pt x="3" y="18"/>
                    <a:pt x="2" y="19"/>
                    <a:pt x="2" y="20"/>
                  </a:cubicBezTo>
                  <a:cubicBezTo>
                    <a:pt x="2" y="20"/>
                    <a:pt x="2" y="20"/>
                    <a:pt x="2" y="20"/>
                  </a:cubicBezTo>
                  <a:cubicBezTo>
                    <a:pt x="1" y="22"/>
                    <a:pt x="0" y="23"/>
                    <a:pt x="1" y="25"/>
                  </a:cubicBezTo>
                  <a:cubicBezTo>
                    <a:pt x="2" y="26"/>
                    <a:pt x="2" y="26"/>
                    <a:pt x="3" y="26"/>
                  </a:cubicBezTo>
                  <a:cubicBezTo>
                    <a:pt x="5" y="27"/>
                    <a:pt x="7" y="27"/>
                    <a:pt x="9" y="27"/>
                  </a:cubicBezTo>
                  <a:cubicBezTo>
                    <a:pt x="12" y="27"/>
                    <a:pt x="14" y="27"/>
                    <a:pt x="16" y="26"/>
                  </a:cubicBezTo>
                  <a:cubicBezTo>
                    <a:pt x="20" y="24"/>
                    <a:pt x="22" y="20"/>
                    <a:pt x="22" y="16"/>
                  </a:cubicBezTo>
                  <a:cubicBezTo>
                    <a:pt x="21" y="13"/>
                    <a:pt x="19" y="11"/>
                    <a:pt x="17" y="10"/>
                  </a:cubicBezTo>
                  <a:cubicBezTo>
                    <a:pt x="18" y="9"/>
                    <a:pt x="19" y="9"/>
                    <a:pt x="20" y="8"/>
                  </a:cubicBezTo>
                  <a:cubicBezTo>
                    <a:pt x="21" y="7"/>
                    <a:pt x="21" y="6"/>
                    <a:pt x="21" y="5"/>
                  </a:cubicBezTo>
                  <a:cubicBezTo>
                    <a:pt x="21" y="4"/>
                    <a:pt x="21" y="4"/>
                    <a:pt x="21" y="4"/>
                  </a:cubicBezTo>
                  <a:cubicBezTo>
                    <a:pt x="21" y="0"/>
                    <a:pt x="18" y="0"/>
                    <a:pt x="17" y="0"/>
                  </a:cubicBezTo>
                  <a:cubicBezTo>
                    <a:pt x="16" y="0"/>
                    <a:pt x="16" y="0"/>
                    <a:pt x="16" y="0"/>
                  </a:cubicBezTo>
                  <a:cubicBezTo>
                    <a:pt x="16" y="0"/>
                    <a:pt x="16" y="0"/>
                    <a:pt x="16" y="0"/>
                  </a:cubicBezTo>
                  <a:cubicBezTo>
                    <a:pt x="15" y="0"/>
                    <a:pt x="14" y="0"/>
                    <a:pt x="14" y="0"/>
                  </a:cubicBezTo>
                  <a:cubicBezTo>
                    <a:pt x="12" y="0"/>
                    <a:pt x="11" y="0"/>
                    <a:pt x="1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5" name="Freeform 827"/>
            <p:cNvSpPr>
              <a:spLocks noEditPoints="1"/>
            </p:cNvSpPr>
            <p:nvPr/>
          </p:nvSpPr>
          <p:spPr bwMode="auto">
            <a:xfrm>
              <a:off x="1079918" y="4730505"/>
              <a:ext cx="51078" cy="67208"/>
            </a:xfrm>
            <a:custGeom>
              <a:avLst/>
              <a:gdLst>
                <a:gd name="T0" fmla="*/ 5 w 24"/>
                <a:gd name="T1" fmla="*/ 14 h 32"/>
                <a:gd name="T2" fmla="*/ 5 w 24"/>
                <a:gd name="T3" fmla="*/ 14 h 32"/>
                <a:gd name="T4" fmla="*/ 5 w 24"/>
                <a:gd name="T5" fmla="*/ 14 h 32"/>
                <a:gd name="T6" fmla="*/ 3 w 24"/>
                <a:gd name="T7" fmla="*/ 10 h 32"/>
                <a:gd name="T8" fmla="*/ 13 w 24"/>
                <a:gd name="T9" fmla="*/ 3 h 32"/>
                <a:gd name="T10" fmla="*/ 13 w 24"/>
                <a:gd name="T11" fmla="*/ 3 h 32"/>
                <a:gd name="T12" fmla="*/ 14 w 24"/>
                <a:gd name="T13" fmla="*/ 4 h 32"/>
                <a:gd name="T14" fmla="*/ 15 w 24"/>
                <a:gd name="T15" fmla="*/ 5 h 32"/>
                <a:gd name="T16" fmla="*/ 15 w 24"/>
                <a:gd name="T17" fmla="*/ 24 h 32"/>
                <a:gd name="T18" fmla="*/ 18 w 24"/>
                <a:gd name="T19" fmla="*/ 24 h 32"/>
                <a:gd name="T20" fmla="*/ 21 w 24"/>
                <a:gd name="T21" fmla="*/ 25 h 32"/>
                <a:gd name="T22" fmla="*/ 21 w 24"/>
                <a:gd name="T23" fmla="*/ 29 h 32"/>
                <a:gd name="T24" fmla="*/ 21 w 24"/>
                <a:gd name="T25" fmla="*/ 29 h 32"/>
                <a:gd name="T26" fmla="*/ 21 w 24"/>
                <a:gd name="T27" fmla="*/ 29 h 32"/>
                <a:gd name="T28" fmla="*/ 21 w 24"/>
                <a:gd name="T29" fmla="*/ 29 h 32"/>
                <a:gd name="T30" fmla="*/ 4 w 24"/>
                <a:gd name="T31" fmla="*/ 29 h 32"/>
                <a:gd name="T32" fmla="*/ 4 w 24"/>
                <a:gd name="T33" fmla="*/ 25 h 32"/>
                <a:gd name="T34" fmla="*/ 5 w 24"/>
                <a:gd name="T35" fmla="*/ 25 h 32"/>
                <a:gd name="T36" fmla="*/ 10 w 24"/>
                <a:gd name="T37" fmla="*/ 25 h 32"/>
                <a:gd name="T38" fmla="*/ 11 w 24"/>
                <a:gd name="T39" fmla="*/ 11 h 32"/>
                <a:gd name="T40" fmla="*/ 5 w 24"/>
                <a:gd name="T41" fmla="*/ 14 h 32"/>
                <a:gd name="T42" fmla="*/ 5 w 24"/>
                <a:gd name="T43" fmla="*/ 14 h 32"/>
                <a:gd name="T44" fmla="*/ 13 w 24"/>
                <a:gd name="T45" fmla="*/ 0 h 32"/>
                <a:gd name="T46" fmla="*/ 10 w 24"/>
                <a:gd name="T47" fmla="*/ 2 h 32"/>
                <a:gd name="T48" fmla="*/ 2 w 24"/>
                <a:gd name="T49" fmla="*/ 7 h 32"/>
                <a:gd name="T50" fmla="*/ 0 w 24"/>
                <a:gd name="T51" fmla="*/ 8 h 32"/>
                <a:gd name="T52" fmla="*/ 0 w 24"/>
                <a:gd name="T53" fmla="*/ 11 h 32"/>
                <a:gd name="T54" fmla="*/ 2 w 24"/>
                <a:gd name="T55" fmla="*/ 15 h 32"/>
                <a:gd name="T56" fmla="*/ 4 w 24"/>
                <a:gd name="T57" fmla="*/ 17 h 32"/>
                <a:gd name="T58" fmla="*/ 5 w 24"/>
                <a:gd name="T59" fmla="*/ 17 h 32"/>
                <a:gd name="T60" fmla="*/ 7 w 24"/>
                <a:gd name="T61" fmla="*/ 17 h 32"/>
                <a:gd name="T62" fmla="*/ 8 w 24"/>
                <a:gd name="T63" fmla="*/ 16 h 32"/>
                <a:gd name="T64" fmla="*/ 8 w 24"/>
                <a:gd name="T65" fmla="*/ 18 h 32"/>
                <a:gd name="T66" fmla="*/ 7 w 24"/>
                <a:gd name="T67" fmla="*/ 22 h 32"/>
                <a:gd name="T68" fmla="*/ 5 w 24"/>
                <a:gd name="T69" fmla="*/ 22 h 32"/>
                <a:gd name="T70" fmla="*/ 4 w 24"/>
                <a:gd name="T71" fmla="*/ 22 h 32"/>
                <a:gd name="T72" fmla="*/ 2 w 24"/>
                <a:gd name="T73" fmla="*/ 25 h 32"/>
                <a:gd name="T74" fmla="*/ 2 w 24"/>
                <a:gd name="T75" fmla="*/ 27 h 32"/>
                <a:gd name="T76" fmla="*/ 2 w 24"/>
                <a:gd name="T77" fmla="*/ 29 h 32"/>
                <a:gd name="T78" fmla="*/ 4 w 24"/>
                <a:gd name="T79" fmla="*/ 31 h 32"/>
                <a:gd name="T80" fmla="*/ 12 w 24"/>
                <a:gd name="T81" fmla="*/ 32 h 32"/>
                <a:gd name="T82" fmla="*/ 21 w 24"/>
                <a:gd name="T83" fmla="*/ 32 h 32"/>
                <a:gd name="T84" fmla="*/ 23 w 24"/>
                <a:gd name="T85" fmla="*/ 31 h 32"/>
                <a:gd name="T86" fmla="*/ 24 w 24"/>
                <a:gd name="T87" fmla="*/ 29 h 32"/>
                <a:gd name="T88" fmla="*/ 24 w 24"/>
                <a:gd name="T89" fmla="*/ 25 h 32"/>
                <a:gd name="T90" fmla="*/ 21 w 24"/>
                <a:gd name="T91" fmla="*/ 22 h 32"/>
                <a:gd name="T92" fmla="*/ 18 w 24"/>
                <a:gd name="T93" fmla="*/ 21 h 32"/>
                <a:gd name="T94" fmla="*/ 18 w 24"/>
                <a:gd name="T95" fmla="*/ 21 h 32"/>
                <a:gd name="T96" fmla="*/ 18 w 24"/>
                <a:gd name="T97" fmla="*/ 6 h 32"/>
                <a:gd name="T98" fmla="*/ 18 w 24"/>
                <a:gd name="T99" fmla="*/ 3 h 32"/>
                <a:gd name="T100" fmla="*/ 17 w 24"/>
                <a:gd name="T101" fmla="*/ 3 h 32"/>
                <a:gd name="T102" fmla="*/ 16 w 24"/>
                <a:gd name="T103" fmla="*/ 2 h 32"/>
                <a:gd name="T104" fmla="*/ 14 w 24"/>
                <a:gd name="T105" fmla="*/ 1 h 32"/>
                <a:gd name="T106" fmla="*/ 13 w 24"/>
                <a:gd name="T10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 h="32">
                  <a:moveTo>
                    <a:pt x="5" y="14"/>
                  </a:moveTo>
                  <a:cubicBezTo>
                    <a:pt x="5" y="14"/>
                    <a:pt x="5" y="14"/>
                    <a:pt x="5" y="14"/>
                  </a:cubicBezTo>
                  <a:cubicBezTo>
                    <a:pt x="5" y="14"/>
                    <a:pt x="5" y="14"/>
                    <a:pt x="5" y="14"/>
                  </a:cubicBezTo>
                  <a:cubicBezTo>
                    <a:pt x="4" y="13"/>
                    <a:pt x="3" y="11"/>
                    <a:pt x="3" y="10"/>
                  </a:cubicBezTo>
                  <a:cubicBezTo>
                    <a:pt x="6" y="8"/>
                    <a:pt x="13" y="3"/>
                    <a:pt x="13" y="3"/>
                  </a:cubicBezTo>
                  <a:cubicBezTo>
                    <a:pt x="13" y="3"/>
                    <a:pt x="13" y="3"/>
                    <a:pt x="13" y="3"/>
                  </a:cubicBezTo>
                  <a:cubicBezTo>
                    <a:pt x="14" y="4"/>
                    <a:pt x="14" y="4"/>
                    <a:pt x="14" y="4"/>
                  </a:cubicBezTo>
                  <a:cubicBezTo>
                    <a:pt x="14" y="4"/>
                    <a:pt x="15" y="5"/>
                    <a:pt x="15" y="5"/>
                  </a:cubicBezTo>
                  <a:cubicBezTo>
                    <a:pt x="15" y="12"/>
                    <a:pt x="15" y="18"/>
                    <a:pt x="15" y="24"/>
                  </a:cubicBezTo>
                  <a:cubicBezTo>
                    <a:pt x="16" y="24"/>
                    <a:pt x="17" y="24"/>
                    <a:pt x="18" y="24"/>
                  </a:cubicBezTo>
                  <a:cubicBezTo>
                    <a:pt x="19" y="24"/>
                    <a:pt x="20" y="24"/>
                    <a:pt x="21" y="25"/>
                  </a:cubicBezTo>
                  <a:cubicBezTo>
                    <a:pt x="21" y="26"/>
                    <a:pt x="21" y="27"/>
                    <a:pt x="21" y="29"/>
                  </a:cubicBezTo>
                  <a:cubicBezTo>
                    <a:pt x="21" y="29"/>
                    <a:pt x="21" y="29"/>
                    <a:pt x="21" y="29"/>
                  </a:cubicBezTo>
                  <a:cubicBezTo>
                    <a:pt x="21" y="29"/>
                    <a:pt x="21" y="29"/>
                    <a:pt x="21" y="29"/>
                  </a:cubicBezTo>
                  <a:cubicBezTo>
                    <a:pt x="21" y="29"/>
                    <a:pt x="21" y="29"/>
                    <a:pt x="21" y="29"/>
                  </a:cubicBezTo>
                  <a:cubicBezTo>
                    <a:pt x="15" y="29"/>
                    <a:pt x="10" y="29"/>
                    <a:pt x="4" y="29"/>
                  </a:cubicBezTo>
                  <a:cubicBezTo>
                    <a:pt x="4" y="27"/>
                    <a:pt x="4" y="26"/>
                    <a:pt x="4" y="25"/>
                  </a:cubicBezTo>
                  <a:cubicBezTo>
                    <a:pt x="5" y="25"/>
                    <a:pt x="5" y="25"/>
                    <a:pt x="5" y="25"/>
                  </a:cubicBezTo>
                  <a:cubicBezTo>
                    <a:pt x="7" y="25"/>
                    <a:pt x="9" y="25"/>
                    <a:pt x="10" y="25"/>
                  </a:cubicBezTo>
                  <a:cubicBezTo>
                    <a:pt x="10" y="20"/>
                    <a:pt x="11" y="15"/>
                    <a:pt x="11" y="11"/>
                  </a:cubicBezTo>
                  <a:cubicBezTo>
                    <a:pt x="9" y="12"/>
                    <a:pt x="7" y="13"/>
                    <a:pt x="5" y="14"/>
                  </a:cubicBezTo>
                  <a:cubicBezTo>
                    <a:pt x="5" y="14"/>
                    <a:pt x="5" y="14"/>
                    <a:pt x="5" y="14"/>
                  </a:cubicBezTo>
                  <a:moveTo>
                    <a:pt x="13" y="0"/>
                  </a:moveTo>
                  <a:cubicBezTo>
                    <a:pt x="12" y="0"/>
                    <a:pt x="12" y="1"/>
                    <a:pt x="10" y="2"/>
                  </a:cubicBezTo>
                  <a:cubicBezTo>
                    <a:pt x="8" y="3"/>
                    <a:pt x="4" y="6"/>
                    <a:pt x="2" y="7"/>
                  </a:cubicBezTo>
                  <a:cubicBezTo>
                    <a:pt x="1" y="7"/>
                    <a:pt x="0" y="8"/>
                    <a:pt x="0" y="8"/>
                  </a:cubicBezTo>
                  <a:cubicBezTo>
                    <a:pt x="0" y="9"/>
                    <a:pt x="0" y="10"/>
                    <a:pt x="0" y="11"/>
                  </a:cubicBezTo>
                  <a:cubicBezTo>
                    <a:pt x="1" y="12"/>
                    <a:pt x="2" y="14"/>
                    <a:pt x="2" y="15"/>
                  </a:cubicBezTo>
                  <a:cubicBezTo>
                    <a:pt x="3" y="16"/>
                    <a:pt x="3" y="17"/>
                    <a:pt x="4" y="17"/>
                  </a:cubicBezTo>
                  <a:cubicBezTo>
                    <a:pt x="4" y="17"/>
                    <a:pt x="5" y="17"/>
                    <a:pt x="5" y="17"/>
                  </a:cubicBezTo>
                  <a:cubicBezTo>
                    <a:pt x="6" y="17"/>
                    <a:pt x="6" y="17"/>
                    <a:pt x="7" y="17"/>
                  </a:cubicBezTo>
                  <a:cubicBezTo>
                    <a:pt x="8" y="16"/>
                    <a:pt x="8" y="16"/>
                    <a:pt x="8" y="16"/>
                  </a:cubicBezTo>
                  <a:cubicBezTo>
                    <a:pt x="8" y="17"/>
                    <a:pt x="8" y="17"/>
                    <a:pt x="8" y="18"/>
                  </a:cubicBezTo>
                  <a:cubicBezTo>
                    <a:pt x="7" y="19"/>
                    <a:pt x="7" y="20"/>
                    <a:pt x="7" y="22"/>
                  </a:cubicBezTo>
                  <a:cubicBezTo>
                    <a:pt x="7" y="22"/>
                    <a:pt x="6" y="22"/>
                    <a:pt x="5" y="22"/>
                  </a:cubicBezTo>
                  <a:cubicBezTo>
                    <a:pt x="4" y="22"/>
                    <a:pt x="4" y="22"/>
                    <a:pt x="4" y="22"/>
                  </a:cubicBezTo>
                  <a:cubicBezTo>
                    <a:pt x="3" y="22"/>
                    <a:pt x="2" y="23"/>
                    <a:pt x="2" y="25"/>
                  </a:cubicBezTo>
                  <a:cubicBezTo>
                    <a:pt x="2" y="27"/>
                    <a:pt x="2" y="27"/>
                    <a:pt x="2" y="27"/>
                  </a:cubicBezTo>
                  <a:cubicBezTo>
                    <a:pt x="2" y="29"/>
                    <a:pt x="2" y="29"/>
                    <a:pt x="2" y="29"/>
                  </a:cubicBezTo>
                  <a:cubicBezTo>
                    <a:pt x="2" y="30"/>
                    <a:pt x="3" y="31"/>
                    <a:pt x="4" y="31"/>
                  </a:cubicBezTo>
                  <a:cubicBezTo>
                    <a:pt x="7" y="31"/>
                    <a:pt x="10" y="32"/>
                    <a:pt x="12" y="32"/>
                  </a:cubicBezTo>
                  <a:cubicBezTo>
                    <a:pt x="15" y="32"/>
                    <a:pt x="18" y="32"/>
                    <a:pt x="21" y="32"/>
                  </a:cubicBezTo>
                  <a:cubicBezTo>
                    <a:pt x="22" y="32"/>
                    <a:pt x="22" y="32"/>
                    <a:pt x="23" y="31"/>
                  </a:cubicBezTo>
                  <a:cubicBezTo>
                    <a:pt x="23" y="31"/>
                    <a:pt x="24" y="30"/>
                    <a:pt x="24" y="29"/>
                  </a:cubicBezTo>
                  <a:cubicBezTo>
                    <a:pt x="24" y="25"/>
                    <a:pt x="24" y="25"/>
                    <a:pt x="24" y="25"/>
                  </a:cubicBezTo>
                  <a:cubicBezTo>
                    <a:pt x="24" y="23"/>
                    <a:pt x="23" y="22"/>
                    <a:pt x="21" y="22"/>
                  </a:cubicBezTo>
                  <a:cubicBezTo>
                    <a:pt x="21" y="21"/>
                    <a:pt x="20" y="21"/>
                    <a:pt x="18" y="21"/>
                  </a:cubicBezTo>
                  <a:cubicBezTo>
                    <a:pt x="18" y="21"/>
                    <a:pt x="18" y="21"/>
                    <a:pt x="18" y="21"/>
                  </a:cubicBezTo>
                  <a:cubicBezTo>
                    <a:pt x="18" y="16"/>
                    <a:pt x="18" y="11"/>
                    <a:pt x="18" y="6"/>
                  </a:cubicBezTo>
                  <a:cubicBezTo>
                    <a:pt x="18" y="5"/>
                    <a:pt x="18" y="4"/>
                    <a:pt x="18" y="3"/>
                  </a:cubicBezTo>
                  <a:cubicBezTo>
                    <a:pt x="17" y="3"/>
                    <a:pt x="17" y="3"/>
                    <a:pt x="17" y="3"/>
                  </a:cubicBezTo>
                  <a:cubicBezTo>
                    <a:pt x="16" y="2"/>
                    <a:pt x="16" y="2"/>
                    <a:pt x="16" y="2"/>
                  </a:cubicBezTo>
                  <a:cubicBezTo>
                    <a:pt x="16" y="1"/>
                    <a:pt x="15" y="1"/>
                    <a:pt x="14" y="1"/>
                  </a:cubicBezTo>
                  <a:cubicBezTo>
                    <a:pt x="13" y="0"/>
                    <a:pt x="13" y="0"/>
                    <a:pt x="1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6" name="Freeform 828"/>
            <p:cNvSpPr>
              <a:spLocks noEditPoints="1"/>
            </p:cNvSpPr>
            <p:nvPr/>
          </p:nvSpPr>
          <p:spPr bwMode="auto">
            <a:xfrm>
              <a:off x="1137268" y="4772622"/>
              <a:ext cx="46597" cy="65415"/>
            </a:xfrm>
            <a:custGeom>
              <a:avLst/>
              <a:gdLst>
                <a:gd name="T0" fmla="*/ 3 w 22"/>
                <a:gd name="T1" fmla="*/ 4 h 31"/>
                <a:gd name="T2" fmla="*/ 10 w 22"/>
                <a:gd name="T3" fmla="*/ 2 h 31"/>
                <a:gd name="T4" fmla="*/ 10 w 22"/>
                <a:gd name="T5" fmla="*/ 2 h 31"/>
                <a:gd name="T6" fmla="*/ 17 w 22"/>
                <a:gd name="T7" fmla="*/ 9 h 31"/>
                <a:gd name="T8" fmla="*/ 10 w 22"/>
                <a:gd name="T9" fmla="*/ 22 h 31"/>
                <a:gd name="T10" fmla="*/ 11 w 22"/>
                <a:gd name="T11" fmla="*/ 24 h 31"/>
                <a:gd name="T12" fmla="*/ 19 w 22"/>
                <a:gd name="T13" fmla="*/ 27 h 31"/>
                <a:gd name="T14" fmla="*/ 9 w 22"/>
                <a:gd name="T15" fmla="*/ 27 h 31"/>
                <a:gd name="T16" fmla="*/ 4 w 22"/>
                <a:gd name="T17" fmla="*/ 24 h 31"/>
                <a:gd name="T18" fmla="*/ 4 w 22"/>
                <a:gd name="T19" fmla="*/ 24 h 31"/>
                <a:gd name="T20" fmla="*/ 12 w 22"/>
                <a:gd name="T21" fmla="*/ 16 h 31"/>
                <a:gd name="T22" fmla="*/ 13 w 22"/>
                <a:gd name="T23" fmla="*/ 12 h 31"/>
                <a:gd name="T24" fmla="*/ 11 w 22"/>
                <a:gd name="T25" fmla="*/ 8 h 31"/>
                <a:gd name="T26" fmla="*/ 11 w 22"/>
                <a:gd name="T27" fmla="*/ 8 h 31"/>
                <a:gd name="T28" fmla="*/ 8 w 22"/>
                <a:gd name="T29" fmla="*/ 7 h 31"/>
                <a:gd name="T30" fmla="*/ 4 w 22"/>
                <a:gd name="T31" fmla="*/ 8 h 31"/>
                <a:gd name="T32" fmla="*/ 10 w 22"/>
                <a:gd name="T33" fmla="*/ 0 h 31"/>
                <a:gd name="T34" fmla="*/ 10 w 22"/>
                <a:gd name="T35" fmla="*/ 0 h 31"/>
                <a:gd name="T36" fmla="*/ 0 w 22"/>
                <a:gd name="T37" fmla="*/ 4 h 31"/>
                <a:gd name="T38" fmla="*/ 2 w 22"/>
                <a:gd name="T39" fmla="*/ 11 h 31"/>
                <a:gd name="T40" fmla="*/ 4 w 22"/>
                <a:gd name="T41" fmla="*/ 11 h 31"/>
                <a:gd name="T42" fmla="*/ 8 w 22"/>
                <a:gd name="T43" fmla="*/ 10 h 31"/>
                <a:gd name="T44" fmla="*/ 10 w 22"/>
                <a:gd name="T45" fmla="*/ 10 h 31"/>
                <a:gd name="T46" fmla="*/ 10 w 22"/>
                <a:gd name="T47" fmla="*/ 12 h 31"/>
                <a:gd name="T48" fmla="*/ 3 w 22"/>
                <a:gd name="T49" fmla="*/ 21 h 31"/>
                <a:gd name="T50" fmla="*/ 1 w 22"/>
                <a:gd name="T51" fmla="*/ 24 h 31"/>
                <a:gd name="T52" fmla="*/ 1 w 22"/>
                <a:gd name="T53" fmla="*/ 29 h 31"/>
                <a:gd name="T54" fmla="*/ 2 w 22"/>
                <a:gd name="T55" fmla="*/ 31 h 31"/>
                <a:gd name="T56" fmla="*/ 9 w 22"/>
                <a:gd name="T57" fmla="*/ 30 h 31"/>
                <a:gd name="T58" fmla="*/ 21 w 22"/>
                <a:gd name="T59" fmla="*/ 31 h 31"/>
                <a:gd name="T60" fmla="*/ 22 w 22"/>
                <a:gd name="T61" fmla="*/ 29 h 31"/>
                <a:gd name="T62" fmla="*/ 22 w 22"/>
                <a:gd name="T63" fmla="*/ 23 h 31"/>
                <a:gd name="T64" fmla="*/ 21 w 22"/>
                <a:gd name="T65" fmla="*/ 22 h 31"/>
                <a:gd name="T66" fmla="*/ 17 w 22"/>
                <a:gd name="T67" fmla="*/ 18 h 31"/>
                <a:gd name="T68" fmla="*/ 19 w 22"/>
                <a:gd name="T6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1">
                  <a:moveTo>
                    <a:pt x="4" y="8"/>
                  </a:moveTo>
                  <a:cubicBezTo>
                    <a:pt x="4" y="7"/>
                    <a:pt x="3" y="6"/>
                    <a:pt x="3" y="4"/>
                  </a:cubicBezTo>
                  <a:cubicBezTo>
                    <a:pt x="5" y="3"/>
                    <a:pt x="8" y="3"/>
                    <a:pt x="10" y="2"/>
                  </a:cubicBezTo>
                  <a:cubicBezTo>
                    <a:pt x="10" y="2"/>
                    <a:pt x="10" y="2"/>
                    <a:pt x="10" y="2"/>
                  </a:cubicBezTo>
                  <a:cubicBezTo>
                    <a:pt x="10" y="2"/>
                    <a:pt x="10" y="2"/>
                    <a:pt x="10" y="2"/>
                  </a:cubicBezTo>
                  <a:cubicBezTo>
                    <a:pt x="10" y="2"/>
                    <a:pt x="10" y="2"/>
                    <a:pt x="10" y="2"/>
                  </a:cubicBezTo>
                  <a:cubicBezTo>
                    <a:pt x="13" y="2"/>
                    <a:pt x="15" y="4"/>
                    <a:pt x="16" y="6"/>
                  </a:cubicBezTo>
                  <a:cubicBezTo>
                    <a:pt x="17" y="7"/>
                    <a:pt x="17" y="8"/>
                    <a:pt x="17" y="9"/>
                  </a:cubicBezTo>
                  <a:cubicBezTo>
                    <a:pt x="17" y="11"/>
                    <a:pt x="16" y="14"/>
                    <a:pt x="15" y="16"/>
                  </a:cubicBezTo>
                  <a:cubicBezTo>
                    <a:pt x="13" y="19"/>
                    <a:pt x="11" y="21"/>
                    <a:pt x="10" y="22"/>
                  </a:cubicBezTo>
                  <a:cubicBezTo>
                    <a:pt x="10" y="22"/>
                    <a:pt x="10" y="23"/>
                    <a:pt x="10" y="23"/>
                  </a:cubicBezTo>
                  <a:cubicBezTo>
                    <a:pt x="10" y="24"/>
                    <a:pt x="11" y="24"/>
                    <a:pt x="11" y="24"/>
                  </a:cubicBezTo>
                  <a:cubicBezTo>
                    <a:pt x="14" y="24"/>
                    <a:pt x="17" y="24"/>
                    <a:pt x="19" y="24"/>
                  </a:cubicBezTo>
                  <a:cubicBezTo>
                    <a:pt x="19" y="25"/>
                    <a:pt x="19" y="26"/>
                    <a:pt x="19" y="27"/>
                  </a:cubicBezTo>
                  <a:cubicBezTo>
                    <a:pt x="19" y="28"/>
                    <a:pt x="19" y="28"/>
                    <a:pt x="19" y="28"/>
                  </a:cubicBezTo>
                  <a:cubicBezTo>
                    <a:pt x="16" y="28"/>
                    <a:pt x="12" y="27"/>
                    <a:pt x="9" y="27"/>
                  </a:cubicBezTo>
                  <a:cubicBezTo>
                    <a:pt x="7" y="27"/>
                    <a:pt x="6" y="28"/>
                    <a:pt x="4" y="28"/>
                  </a:cubicBezTo>
                  <a:cubicBezTo>
                    <a:pt x="4" y="26"/>
                    <a:pt x="4" y="25"/>
                    <a:pt x="4" y="24"/>
                  </a:cubicBezTo>
                  <a:cubicBezTo>
                    <a:pt x="4" y="24"/>
                    <a:pt x="4" y="24"/>
                    <a:pt x="4" y="24"/>
                  </a:cubicBezTo>
                  <a:cubicBezTo>
                    <a:pt x="4" y="24"/>
                    <a:pt x="4" y="24"/>
                    <a:pt x="4" y="24"/>
                  </a:cubicBezTo>
                  <a:cubicBezTo>
                    <a:pt x="4" y="23"/>
                    <a:pt x="4" y="23"/>
                    <a:pt x="4" y="23"/>
                  </a:cubicBezTo>
                  <a:cubicBezTo>
                    <a:pt x="8" y="22"/>
                    <a:pt x="10" y="19"/>
                    <a:pt x="12" y="16"/>
                  </a:cubicBezTo>
                  <a:cubicBezTo>
                    <a:pt x="13" y="15"/>
                    <a:pt x="13" y="14"/>
                    <a:pt x="13" y="12"/>
                  </a:cubicBezTo>
                  <a:cubicBezTo>
                    <a:pt x="13" y="12"/>
                    <a:pt x="13" y="12"/>
                    <a:pt x="13" y="12"/>
                  </a:cubicBezTo>
                  <a:cubicBezTo>
                    <a:pt x="13" y="10"/>
                    <a:pt x="13" y="8"/>
                    <a:pt x="11" y="8"/>
                  </a:cubicBezTo>
                  <a:cubicBezTo>
                    <a:pt x="11" y="8"/>
                    <a:pt x="11" y="8"/>
                    <a:pt x="11" y="8"/>
                  </a:cubicBezTo>
                  <a:cubicBezTo>
                    <a:pt x="11" y="8"/>
                    <a:pt x="11" y="8"/>
                    <a:pt x="11" y="8"/>
                  </a:cubicBezTo>
                  <a:cubicBezTo>
                    <a:pt x="11" y="8"/>
                    <a:pt x="11" y="8"/>
                    <a:pt x="11" y="8"/>
                  </a:cubicBezTo>
                  <a:cubicBezTo>
                    <a:pt x="10" y="7"/>
                    <a:pt x="9" y="7"/>
                    <a:pt x="8" y="7"/>
                  </a:cubicBezTo>
                  <a:cubicBezTo>
                    <a:pt x="8" y="7"/>
                    <a:pt x="8" y="7"/>
                    <a:pt x="8" y="7"/>
                  </a:cubicBezTo>
                  <a:cubicBezTo>
                    <a:pt x="8" y="7"/>
                    <a:pt x="8" y="7"/>
                    <a:pt x="8" y="7"/>
                  </a:cubicBezTo>
                  <a:cubicBezTo>
                    <a:pt x="7" y="7"/>
                    <a:pt x="5" y="7"/>
                    <a:pt x="4" y="8"/>
                  </a:cubicBezTo>
                  <a:moveTo>
                    <a:pt x="10" y="0"/>
                  </a:moveTo>
                  <a:cubicBezTo>
                    <a:pt x="10" y="0"/>
                    <a:pt x="10" y="0"/>
                    <a:pt x="10" y="0"/>
                  </a:cubicBezTo>
                  <a:cubicBezTo>
                    <a:pt x="10" y="0"/>
                    <a:pt x="10" y="0"/>
                    <a:pt x="10" y="0"/>
                  </a:cubicBezTo>
                  <a:cubicBezTo>
                    <a:pt x="10" y="0"/>
                    <a:pt x="10" y="0"/>
                    <a:pt x="10" y="0"/>
                  </a:cubicBezTo>
                  <a:cubicBezTo>
                    <a:pt x="7" y="0"/>
                    <a:pt x="3" y="1"/>
                    <a:pt x="1" y="2"/>
                  </a:cubicBezTo>
                  <a:cubicBezTo>
                    <a:pt x="0" y="3"/>
                    <a:pt x="0" y="3"/>
                    <a:pt x="0" y="4"/>
                  </a:cubicBezTo>
                  <a:cubicBezTo>
                    <a:pt x="0" y="6"/>
                    <a:pt x="1" y="8"/>
                    <a:pt x="1" y="10"/>
                  </a:cubicBezTo>
                  <a:cubicBezTo>
                    <a:pt x="2" y="11"/>
                    <a:pt x="2" y="11"/>
                    <a:pt x="2" y="11"/>
                  </a:cubicBezTo>
                  <a:cubicBezTo>
                    <a:pt x="2" y="11"/>
                    <a:pt x="3" y="11"/>
                    <a:pt x="3" y="11"/>
                  </a:cubicBezTo>
                  <a:cubicBezTo>
                    <a:pt x="3" y="11"/>
                    <a:pt x="3" y="11"/>
                    <a:pt x="4" y="11"/>
                  </a:cubicBezTo>
                  <a:cubicBezTo>
                    <a:pt x="5" y="10"/>
                    <a:pt x="7" y="10"/>
                    <a:pt x="8" y="10"/>
                  </a:cubicBezTo>
                  <a:cubicBezTo>
                    <a:pt x="8" y="10"/>
                    <a:pt x="8" y="10"/>
                    <a:pt x="8" y="10"/>
                  </a:cubicBezTo>
                  <a:cubicBezTo>
                    <a:pt x="8" y="10"/>
                    <a:pt x="8" y="10"/>
                    <a:pt x="8" y="10"/>
                  </a:cubicBezTo>
                  <a:cubicBezTo>
                    <a:pt x="9" y="10"/>
                    <a:pt x="9" y="10"/>
                    <a:pt x="10" y="10"/>
                  </a:cubicBezTo>
                  <a:cubicBezTo>
                    <a:pt x="10" y="10"/>
                    <a:pt x="10" y="11"/>
                    <a:pt x="10" y="12"/>
                  </a:cubicBezTo>
                  <a:cubicBezTo>
                    <a:pt x="10" y="12"/>
                    <a:pt x="10" y="12"/>
                    <a:pt x="10" y="12"/>
                  </a:cubicBezTo>
                  <a:cubicBezTo>
                    <a:pt x="10" y="13"/>
                    <a:pt x="10" y="14"/>
                    <a:pt x="9" y="15"/>
                  </a:cubicBezTo>
                  <a:cubicBezTo>
                    <a:pt x="8" y="17"/>
                    <a:pt x="6" y="19"/>
                    <a:pt x="3" y="21"/>
                  </a:cubicBezTo>
                  <a:cubicBezTo>
                    <a:pt x="3" y="21"/>
                    <a:pt x="2" y="21"/>
                    <a:pt x="1" y="22"/>
                  </a:cubicBezTo>
                  <a:cubicBezTo>
                    <a:pt x="1" y="23"/>
                    <a:pt x="1" y="24"/>
                    <a:pt x="1" y="24"/>
                  </a:cubicBezTo>
                  <a:cubicBezTo>
                    <a:pt x="1" y="24"/>
                    <a:pt x="1" y="24"/>
                    <a:pt x="1" y="24"/>
                  </a:cubicBezTo>
                  <a:cubicBezTo>
                    <a:pt x="1" y="26"/>
                    <a:pt x="1" y="27"/>
                    <a:pt x="1" y="29"/>
                  </a:cubicBezTo>
                  <a:cubicBezTo>
                    <a:pt x="1" y="29"/>
                    <a:pt x="1" y="30"/>
                    <a:pt x="1" y="30"/>
                  </a:cubicBezTo>
                  <a:cubicBezTo>
                    <a:pt x="2" y="30"/>
                    <a:pt x="2" y="31"/>
                    <a:pt x="2" y="31"/>
                  </a:cubicBezTo>
                  <a:cubicBezTo>
                    <a:pt x="3" y="31"/>
                    <a:pt x="3" y="31"/>
                    <a:pt x="3" y="31"/>
                  </a:cubicBezTo>
                  <a:cubicBezTo>
                    <a:pt x="5" y="30"/>
                    <a:pt x="7" y="30"/>
                    <a:pt x="9" y="30"/>
                  </a:cubicBezTo>
                  <a:cubicBezTo>
                    <a:pt x="13" y="30"/>
                    <a:pt x="17" y="31"/>
                    <a:pt x="21" y="31"/>
                  </a:cubicBezTo>
                  <a:cubicBezTo>
                    <a:pt x="21" y="31"/>
                    <a:pt x="21" y="31"/>
                    <a:pt x="21" y="31"/>
                  </a:cubicBezTo>
                  <a:cubicBezTo>
                    <a:pt x="21" y="31"/>
                    <a:pt x="21" y="31"/>
                    <a:pt x="22" y="30"/>
                  </a:cubicBezTo>
                  <a:cubicBezTo>
                    <a:pt x="22" y="30"/>
                    <a:pt x="22" y="30"/>
                    <a:pt x="22" y="29"/>
                  </a:cubicBezTo>
                  <a:cubicBezTo>
                    <a:pt x="22" y="29"/>
                    <a:pt x="22" y="28"/>
                    <a:pt x="22" y="27"/>
                  </a:cubicBezTo>
                  <a:cubicBezTo>
                    <a:pt x="22" y="26"/>
                    <a:pt x="22" y="24"/>
                    <a:pt x="22" y="23"/>
                  </a:cubicBezTo>
                  <a:cubicBezTo>
                    <a:pt x="22" y="23"/>
                    <a:pt x="22" y="22"/>
                    <a:pt x="22" y="22"/>
                  </a:cubicBezTo>
                  <a:cubicBezTo>
                    <a:pt x="22" y="22"/>
                    <a:pt x="21" y="22"/>
                    <a:pt x="21" y="22"/>
                  </a:cubicBezTo>
                  <a:cubicBezTo>
                    <a:pt x="19" y="22"/>
                    <a:pt x="17" y="21"/>
                    <a:pt x="15" y="21"/>
                  </a:cubicBezTo>
                  <a:cubicBezTo>
                    <a:pt x="15" y="20"/>
                    <a:pt x="16" y="19"/>
                    <a:pt x="17" y="18"/>
                  </a:cubicBezTo>
                  <a:cubicBezTo>
                    <a:pt x="19" y="15"/>
                    <a:pt x="20" y="12"/>
                    <a:pt x="20" y="9"/>
                  </a:cubicBezTo>
                  <a:cubicBezTo>
                    <a:pt x="20" y="7"/>
                    <a:pt x="20" y="6"/>
                    <a:pt x="19" y="4"/>
                  </a:cubicBezTo>
                  <a:cubicBezTo>
                    <a:pt x="17" y="1"/>
                    <a:pt x="14" y="0"/>
                    <a:pt x="1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7" name="Rectangle 829"/>
            <p:cNvSpPr>
              <a:spLocks noChangeArrowheads="1"/>
            </p:cNvSpPr>
            <p:nvPr/>
          </p:nvSpPr>
          <p:spPr bwMode="auto">
            <a:xfrm>
              <a:off x="1160567" y="4789648"/>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8" name="Rectangle 830"/>
            <p:cNvSpPr>
              <a:spLocks noChangeArrowheads="1"/>
            </p:cNvSpPr>
            <p:nvPr/>
          </p:nvSpPr>
          <p:spPr bwMode="auto">
            <a:xfrm>
              <a:off x="1160567" y="4789648"/>
              <a:ext cx="896"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9" name="Freeform 831"/>
            <p:cNvSpPr>
              <a:spLocks noEditPoints="1"/>
            </p:cNvSpPr>
            <p:nvPr/>
          </p:nvSpPr>
          <p:spPr bwMode="auto">
            <a:xfrm>
              <a:off x="1196411" y="4819219"/>
              <a:ext cx="49286" cy="68104"/>
            </a:xfrm>
            <a:custGeom>
              <a:avLst/>
              <a:gdLst>
                <a:gd name="T0" fmla="*/ 5 w 23"/>
                <a:gd name="T1" fmla="*/ 4 h 32"/>
                <a:gd name="T2" fmla="*/ 5 w 23"/>
                <a:gd name="T3" fmla="*/ 4 h 32"/>
                <a:gd name="T4" fmla="*/ 11 w 23"/>
                <a:gd name="T5" fmla="*/ 3 h 32"/>
                <a:gd name="T6" fmla="*/ 17 w 23"/>
                <a:gd name="T7" fmla="*/ 8 h 32"/>
                <a:gd name="T8" fmla="*/ 13 w 23"/>
                <a:gd name="T9" fmla="*/ 13 h 32"/>
                <a:gd name="T10" fmla="*/ 14 w 23"/>
                <a:gd name="T11" fmla="*/ 16 h 32"/>
                <a:gd name="T12" fmla="*/ 20 w 23"/>
                <a:gd name="T13" fmla="*/ 23 h 32"/>
                <a:gd name="T14" fmla="*/ 13 w 23"/>
                <a:gd name="T15" fmla="*/ 29 h 32"/>
                <a:gd name="T16" fmla="*/ 11 w 23"/>
                <a:gd name="T17" fmla="*/ 29 h 32"/>
                <a:gd name="T18" fmla="*/ 4 w 23"/>
                <a:gd name="T19" fmla="*/ 28 h 32"/>
                <a:gd name="T20" fmla="*/ 9 w 23"/>
                <a:gd name="T21" fmla="*/ 26 h 32"/>
                <a:gd name="T22" fmla="*/ 15 w 23"/>
                <a:gd name="T23" fmla="*/ 24 h 32"/>
                <a:gd name="T24" fmla="*/ 12 w 23"/>
                <a:gd name="T25" fmla="*/ 17 h 32"/>
                <a:gd name="T26" fmla="*/ 8 w 23"/>
                <a:gd name="T27" fmla="*/ 17 h 32"/>
                <a:gd name="T28" fmla="*/ 11 w 23"/>
                <a:gd name="T29" fmla="*/ 14 h 32"/>
                <a:gd name="T30" fmla="*/ 13 w 23"/>
                <a:gd name="T31" fmla="*/ 9 h 32"/>
                <a:gd name="T32" fmla="*/ 8 w 23"/>
                <a:gd name="T33" fmla="*/ 6 h 32"/>
                <a:gd name="T34" fmla="*/ 5 w 23"/>
                <a:gd name="T35" fmla="*/ 6 h 32"/>
                <a:gd name="T36" fmla="*/ 11 w 23"/>
                <a:gd name="T37" fmla="*/ 0 h 32"/>
                <a:gd name="T38" fmla="*/ 2 w 23"/>
                <a:gd name="T39" fmla="*/ 2 h 32"/>
                <a:gd name="T40" fmla="*/ 2 w 23"/>
                <a:gd name="T41" fmla="*/ 4 h 32"/>
                <a:gd name="T42" fmla="*/ 2 w 23"/>
                <a:gd name="T43" fmla="*/ 8 h 32"/>
                <a:gd name="T44" fmla="*/ 3 w 23"/>
                <a:gd name="T45" fmla="*/ 9 h 32"/>
                <a:gd name="T46" fmla="*/ 5 w 23"/>
                <a:gd name="T47" fmla="*/ 9 h 32"/>
                <a:gd name="T48" fmla="*/ 8 w 23"/>
                <a:gd name="T49" fmla="*/ 9 h 32"/>
                <a:gd name="T50" fmla="*/ 10 w 23"/>
                <a:gd name="T51" fmla="*/ 10 h 32"/>
                <a:gd name="T52" fmla="*/ 10 w 23"/>
                <a:gd name="T53" fmla="*/ 11 h 32"/>
                <a:gd name="T54" fmla="*/ 7 w 23"/>
                <a:gd name="T55" fmla="*/ 12 h 32"/>
                <a:gd name="T56" fmla="*/ 7 w 23"/>
                <a:gd name="T57" fmla="*/ 12 h 32"/>
                <a:gd name="T58" fmla="*/ 6 w 23"/>
                <a:gd name="T59" fmla="*/ 11 h 32"/>
                <a:gd name="T60" fmla="*/ 5 w 23"/>
                <a:gd name="T61" fmla="*/ 13 h 32"/>
                <a:gd name="T62" fmla="*/ 5 w 23"/>
                <a:gd name="T63" fmla="*/ 18 h 32"/>
                <a:gd name="T64" fmla="*/ 5 w 23"/>
                <a:gd name="T65" fmla="*/ 19 h 32"/>
                <a:gd name="T66" fmla="*/ 6 w 23"/>
                <a:gd name="T67" fmla="*/ 20 h 32"/>
                <a:gd name="T68" fmla="*/ 11 w 23"/>
                <a:gd name="T69" fmla="*/ 20 h 32"/>
                <a:gd name="T70" fmla="*/ 12 w 23"/>
                <a:gd name="T71" fmla="*/ 22 h 32"/>
                <a:gd name="T72" fmla="*/ 9 w 23"/>
                <a:gd name="T73" fmla="*/ 23 h 32"/>
                <a:gd name="T74" fmla="*/ 4 w 23"/>
                <a:gd name="T75" fmla="*/ 22 h 32"/>
                <a:gd name="T76" fmla="*/ 0 w 23"/>
                <a:gd name="T77" fmla="*/ 29 h 32"/>
                <a:gd name="T78" fmla="*/ 11 w 23"/>
                <a:gd name="T79" fmla="*/ 32 h 32"/>
                <a:gd name="T80" fmla="*/ 20 w 23"/>
                <a:gd name="T81" fmla="*/ 29 h 32"/>
                <a:gd name="T82" fmla="*/ 23 w 23"/>
                <a:gd name="T83" fmla="*/ 23 h 32"/>
                <a:gd name="T84" fmla="*/ 18 w 23"/>
                <a:gd name="T85" fmla="*/ 12 h 32"/>
                <a:gd name="T86" fmla="*/ 18 w 23"/>
                <a:gd name="T8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 h="32">
                  <a:moveTo>
                    <a:pt x="5" y="6"/>
                  </a:moveTo>
                  <a:cubicBezTo>
                    <a:pt x="5" y="5"/>
                    <a:pt x="5" y="5"/>
                    <a:pt x="5" y="4"/>
                  </a:cubicBezTo>
                  <a:cubicBezTo>
                    <a:pt x="5" y="4"/>
                    <a:pt x="5" y="4"/>
                    <a:pt x="5" y="4"/>
                  </a:cubicBezTo>
                  <a:cubicBezTo>
                    <a:pt x="5" y="4"/>
                    <a:pt x="5" y="4"/>
                    <a:pt x="5" y="4"/>
                  </a:cubicBezTo>
                  <a:cubicBezTo>
                    <a:pt x="7" y="3"/>
                    <a:pt x="9" y="3"/>
                    <a:pt x="11" y="3"/>
                  </a:cubicBezTo>
                  <a:cubicBezTo>
                    <a:pt x="11" y="3"/>
                    <a:pt x="11" y="3"/>
                    <a:pt x="11" y="3"/>
                  </a:cubicBezTo>
                  <a:cubicBezTo>
                    <a:pt x="13" y="3"/>
                    <a:pt x="15" y="3"/>
                    <a:pt x="16" y="4"/>
                  </a:cubicBezTo>
                  <a:cubicBezTo>
                    <a:pt x="17" y="6"/>
                    <a:pt x="17" y="7"/>
                    <a:pt x="17" y="8"/>
                  </a:cubicBezTo>
                  <a:cubicBezTo>
                    <a:pt x="17" y="9"/>
                    <a:pt x="17" y="10"/>
                    <a:pt x="16" y="11"/>
                  </a:cubicBezTo>
                  <a:cubicBezTo>
                    <a:pt x="15" y="12"/>
                    <a:pt x="14" y="13"/>
                    <a:pt x="13" y="13"/>
                  </a:cubicBezTo>
                  <a:cubicBezTo>
                    <a:pt x="13" y="14"/>
                    <a:pt x="13" y="14"/>
                    <a:pt x="13" y="15"/>
                  </a:cubicBezTo>
                  <a:cubicBezTo>
                    <a:pt x="13" y="15"/>
                    <a:pt x="13" y="16"/>
                    <a:pt x="14" y="16"/>
                  </a:cubicBezTo>
                  <a:cubicBezTo>
                    <a:pt x="18" y="17"/>
                    <a:pt x="20" y="20"/>
                    <a:pt x="20" y="23"/>
                  </a:cubicBezTo>
                  <a:cubicBezTo>
                    <a:pt x="20" y="23"/>
                    <a:pt x="20" y="23"/>
                    <a:pt x="20" y="23"/>
                  </a:cubicBezTo>
                  <a:cubicBezTo>
                    <a:pt x="19" y="25"/>
                    <a:pt x="19" y="26"/>
                    <a:pt x="18" y="27"/>
                  </a:cubicBezTo>
                  <a:cubicBezTo>
                    <a:pt x="17" y="28"/>
                    <a:pt x="15" y="29"/>
                    <a:pt x="13" y="29"/>
                  </a:cubicBezTo>
                  <a:cubicBezTo>
                    <a:pt x="13" y="29"/>
                    <a:pt x="12" y="29"/>
                    <a:pt x="11" y="29"/>
                  </a:cubicBezTo>
                  <a:cubicBezTo>
                    <a:pt x="11" y="29"/>
                    <a:pt x="11" y="29"/>
                    <a:pt x="11" y="29"/>
                  </a:cubicBezTo>
                  <a:cubicBezTo>
                    <a:pt x="11" y="29"/>
                    <a:pt x="11" y="29"/>
                    <a:pt x="11" y="29"/>
                  </a:cubicBezTo>
                  <a:cubicBezTo>
                    <a:pt x="8" y="29"/>
                    <a:pt x="5" y="29"/>
                    <a:pt x="4" y="28"/>
                  </a:cubicBezTo>
                  <a:cubicBezTo>
                    <a:pt x="4" y="27"/>
                    <a:pt x="4" y="26"/>
                    <a:pt x="5" y="25"/>
                  </a:cubicBezTo>
                  <a:cubicBezTo>
                    <a:pt x="6" y="26"/>
                    <a:pt x="7" y="26"/>
                    <a:pt x="9" y="26"/>
                  </a:cubicBezTo>
                  <a:cubicBezTo>
                    <a:pt x="10" y="26"/>
                    <a:pt x="11" y="26"/>
                    <a:pt x="12" y="25"/>
                  </a:cubicBezTo>
                  <a:cubicBezTo>
                    <a:pt x="13" y="25"/>
                    <a:pt x="14" y="25"/>
                    <a:pt x="15" y="24"/>
                  </a:cubicBezTo>
                  <a:cubicBezTo>
                    <a:pt x="15" y="23"/>
                    <a:pt x="15" y="22"/>
                    <a:pt x="15" y="22"/>
                  </a:cubicBezTo>
                  <a:cubicBezTo>
                    <a:pt x="15" y="20"/>
                    <a:pt x="14" y="18"/>
                    <a:pt x="12" y="17"/>
                  </a:cubicBezTo>
                  <a:cubicBezTo>
                    <a:pt x="11" y="17"/>
                    <a:pt x="10" y="16"/>
                    <a:pt x="9" y="16"/>
                  </a:cubicBezTo>
                  <a:cubicBezTo>
                    <a:pt x="9" y="16"/>
                    <a:pt x="8" y="16"/>
                    <a:pt x="8" y="17"/>
                  </a:cubicBezTo>
                  <a:cubicBezTo>
                    <a:pt x="8" y="16"/>
                    <a:pt x="8" y="15"/>
                    <a:pt x="8" y="14"/>
                  </a:cubicBezTo>
                  <a:cubicBezTo>
                    <a:pt x="9" y="14"/>
                    <a:pt x="10" y="14"/>
                    <a:pt x="11" y="14"/>
                  </a:cubicBezTo>
                  <a:cubicBezTo>
                    <a:pt x="12" y="13"/>
                    <a:pt x="13" y="12"/>
                    <a:pt x="13" y="10"/>
                  </a:cubicBezTo>
                  <a:cubicBezTo>
                    <a:pt x="13" y="9"/>
                    <a:pt x="13" y="9"/>
                    <a:pt x="13" y="9"/>
                  </a:cubicBezTo>
                  <a:cubicBezTo>
                    <a:pt x="13" y="8"/>
                    <a:pt x="12" y="7"/>
                    <a:pt x="11" y="6"/>
                  </a:cubicBezTo>
                  <a:cubicBezTo>
                    <a:pt x="10" y="6"/>
                    <a:pt x="9" y="6"/>
                    <a:pt x="8" y="6"/>
                  </a:cubicBezTo>
                  <a:cubicBezTo>
                    <a:pt x="7" y="6"/>
                    <a:pt x="6" y="6"/>
                    <a:pt x="5" y="6"/>
                  </a:cubicBezTo>
                  <a:cubicBezTo>
                    <a:pt x="5" y="6"/>
                    <a:pt x="5" y="6"/>
                    <a:pt x="5" y="6"/>
                  </a:cubicBezTo>
                  <a:moveTo>
                    <a:pt x="11" y="0"/>
                  </a:moveTo>
                  <a:cubicBezTo>
                    <a:pt x="11" y="0"/>
                    <a:pt x="11" y="0"/>
                    <a:pt x="11" y="0"/>
                  </a:cubicBezTo>
                  <a:cubicBezTo>
                    <a:pt x="9" y="0"/>
                    <a:pt x="6" y="0"/>
                    <a:pt x="4" y="1"/>
                  </a:cubicBezTo>
                  <a:cubicBezTo>
                    <a:pt x="4" y="1"/>
                    <a:pt x="3" y="1"/>
                    <a:pt x="2" y="2"/>
                  </a:cubicBezTo>
                  <a:cubicBezTo>
                    <a:pt x="2" y="3"/>
                    <a:pt x="2" y="3"/>
                    <a:pt x="2" y="3"/>
                  </a:cubicBezTo>
                  <a:cubicBezTo>
                    <a:pt x="2" y="4"/>
                    <a:pt x="2" y="4"/>
                    <a:pt x="2" y="4"/>
                  </a:cubicBezTo>
                  <a:cubicBezTo>
                    <a:pt x="2" y="4"/>
                    <a:pt x="2" y="4"/>
                    <a:pt x="2" y="4"/>
                  </a:cubicBezTo>
                  <a:cubicBezTo>
                    <a:pt x="2" y="5"/>
                    <a:pt x="2" y="7"/>
                    <a:pt x="2" y="8"/>
                  </a:cubicBezTo>
                  <a:cubicBezTo>
                    <a:pt x="2" y="8"/>
                    <a:pt x="2" y="9"/>
                    <a:pt x="2" y="9"/>
                  </a:cubicBezTo>
                  <a:cubicBezTo>
                    <a:pt x="2" y="9"/>
                    <a:pt x="3" y="9"/>
                    <a:pt x="3" y="9"/>
                  </a:cubicBezTo>
                  <a:cubicBezTo>
                    <a:pt x="3" y="9"/>
                    <a:pt x="3" y="9"/>
                    <a:pt x="3" y="9"/>
                  </a:cubicBezTo>
                  <a:cubicBezTo>
                    <a:pt x="4" y="9"/>
                    <a:pt x="4" y="9"/>
                    <a:pt x="5" y="9"/>
                  </a:cubicBezTo>
                  <a:cubicBezTo>
                    <a:pt x="6" y="9"/>
                    <a:pt x="7" y="9"/>
                    <a:pt x="8" y="9"/>
                  </a:cubicBezTo>
                  <a:cubicBezTo>
                    <a:pt x="8" y="9"/>
                    <a:pt x="8" y="9"/>
                    <a:pt x="8" y="9"/>
                  </a:cubicBezTo>
                  <a:cubicBezTo>
                    <a:pt x="9" y="9"/>
                    <a:pt x="9" y="9"/>
                    <a:pt x="10" y="9"/>
                  </a:cubicBezTo>
                  <a:cubicBezTo>
                    <a:pt x="10" y="9"/>
                    <a:pt x="10" y="9"/>
                    <a:pt x="10" y="10"/>
                  </a:cubicBezTo>
                  <a:cubicBezTo>
                    <a:pt x="10" y="10"/>
                    <a:pt x="10" y="10"/>
                    <a:pt x="10" y="10"/>
                  </a:cubicBezTo>
                  <a:cubicBezTo>
                    <a:pt x="10" y="11"/>
                    <a:pt x="10" y="11"/>
                    <a:pt x="10" y="11"/>
                  </a:cubicBezTo>
                  <a:cubicBezTo>
                    <a:pt x="9" y="11"/>
                    <a:pt x="8" y="12"/>
                    <a:pt x="7" y="12"/>
                  </a:cubicBezTo>
                  <a:cubicBezTo>
                    <a:pt x="7" y="12"/>
                    <a:pt x="7" y="12"/>
                    <a:pt x="7" y="12"/>
                  </a:cubicBezTo>
                  <a:cubicBezTo>
                    <a:pt x="7" y="12"/>
                    <a:pt x="7" y="12"/>
                    <a:pt x="7" y="12"/>
                  </a:cubicBezTo>
                  <a:cubicBezTo>
                    <a:pt x="7" y="12"/>
                    <a:pt x="7" y="12"/>
                    <a:pt x="7" y="12"/>
                  </a:cubicBezTo>
                  <a:cubicBezTo>
                    <a:pt x="7" y="12"/>
                    <a:pt x="7" y="12"/>
                    <a:pt x="7" y="12"/>
                  </a:cubicBezTo>
                  <a:cubicBezTo>
                    <a:pt x="7" y="11"/>
                    <a:pt x="6" y="11"/>
                    <a:pt x="6" y="11"/>
                  </a:cubicBezTo>
                  <a:cubicBezTo>
                    <a:pt x="6" y="11"/>
                    <a:pt x="6" y="11"/>
                    <a:pt x="5" y="12"/>
                  </a:cubicBezTo>
                  <a:cubicBezTo>
                    <a:pt x="5" y="12"/>
                    <a:pt x="5" y="12"/>
                    <a:pt x="5" y="13"/>
                  </a:cubicBezTo>
                  <a:cubicBezTo>
                    <a:pt x="5" y="13"/>
                    <a:pt x="5" y="13"/>
                    <a:pt x="5" y="13"/>
                  </a:cubicBezTo>
                  <a:cubicBezTo>
                    <a:pt x="5" y="14"/>
                    <a:pt x="5" y="17"/>
                    <a:pt x="5" y="18"/>
                  </a:cubicBezTo>
                  <a:cubicBezTo>
                    <a:pt x="5" y="18"/>
                    <a:pt x="5" y="18"/>
                    <a:pt x="5" y="18"/>
                  </a:cubicBezTo>
                  <a:cubicBezTo>
                    <a:pt x="5" y="19"/>
                    <a:pt x="5" y="19"/>
                    <a:pt x="5" y="19"/>
                  </a:cubicBezTo>
                  <a:cubicBezTo>
                    <a:pt x="5" y="20"/>
                    <a:pt x="6" y="20"/>
                    <a:pt x="6" y="20"/>
                  </a:cubicBezTo>
                  <a:cubicBezTo>
                    <a:pt x="6" y="20"/>
                    <a:pt x="6" y="20"/>
                    <a:pt x="6" y="20"/>
                  </a:cubicBezTo>
                  <a:cubicBezTo>
                    <a:pt x="7" y="20"/>
                    <a:pt x="8" y="19"/>
                    <a:pt x="9" y="19"/>
                  </a:cubicBezTo>
                  <a:cubicBezTo>
                    <a:pt x="10" y="19"/>
                    <a:pt x="11" y="19"/>
                    <a:pt x="11" y="20"/>
                  </a:cubicBezTo>
                  <a:cubicBezTo>
                    <a:pt x="12" y="20"/>
                    <a:pt x="12" y="21"/>
                    <a:pt x="12" y="22"/>
                  </a:cubicBezTo>
                  <a:cubicBezTo>
                    <a:pt x="12" y="22"/>
                    <a:pt x="12" y="22"/>
                    <a:pt x="12" y="22"/>
                  </a:cubicBezTo>
                  <a:cubicBezTo>
                    <a:pt x="12" y="22"/>
                    <a:pt x="12" y="22"/>
                    <a:pt x="11" y="23"/>
                  </a:cubicBezTo>
                  <a:cubicBezTo>
                    <a:pt x="10" y="23"/>
                    <a:pt x="10" y="23"/>
                    <a:pt x="9" y="23"/>
                  </a:cubicBezTo>
                  <a:cubicBezTo>
                    <a:pt x="7" y="23"/>
                    <a:pt x="6" y="23"/>
                    <a:pt x="5" y="22"/>
                  </a:cubicBezTo>
                  <a:cubicBezTo>
                    <a:pt x="5" y="22"/>
                    <a:pt x="4" y="22"/>
                    <a:pt x="4" y="22"/>
                  </a:cubicBezTo>
                  <a:cubicBezTo>
                    <a:pt x="4" y="22"/>
                    <a:pt x="3" y="22"/>
                    <a:pt x="3" y="22"/>
                  </a:cubicBezTo>
                  <a:cubicBezTo>
                    <a:pt x="2" y="24"/>
                    <a:pt x="1" y="26"/>
                    <a:pt x="0" y="29"/>
                  </a:cubicBezTo>
                  <a:cubicBezTo>
                    <a:pt x="0" y="29"/>
                    <a:pt x="1" y="30"/>
                    <a:pt x="1" y="30"/>
                  </a:cubicBezTo>
                  <a:cubicBezTo>
                    <a:pt x="4" y="32"/>
                    <a:pt x="8" y="32"/>
                    <a:pt x="11" y="32"/>
                  </a:cubicBezTo>
                  <a:cubicBezTo>
                    <a:pt x="12" y="32"/>
                    <a:pt x="13" y="32"/>
                    <a:pt x="14" y="32"/>
                  </a:cubicBezTo>
                  <a:cubicBezTo>
                    <a:pt x="16" y="31"/>
                    <a:pt x="18" y="31"/>
                    <a:pt x="20" y="29"/>
                  </a:cubicBezTo>
                  <a:cubicBezTo>
                    <a:pt x="21" y="28"/>
                    <a:pt x="22" y="26"/>
                    <a:pt x="22" y="23"/>
                  </a:cubicBezTo>
                  <a:cubicBezTo>
                    <a:pt x="23" y="23"/>
                    <a:pt x="23" y="23"/>
                    <a:pt x="23" y="23"/>
                  </a:cubicBezTo>
                  <a:cubicBezTo>
                    <a:pt x="23" y="19"/>
                    <a:pt x="21" y="16"/>
                    <a:pt x="17" y="14"/>
                  </a:cubicBezTo>
                  <a:cubicBezTo>
                    <a:pt x="17" y="13"/>
                    <a:pt x="18" y="13"/>
                    <a:pt x="18" y="12"/>
                  </a:cubicBezTo>
                  <a:cubicBezTo>
                    <a:pt x="19" y="11"/>
                    <a:pt x="20" y="9"/>
                    <a:pt x="20" y="8"/>
                  </a:cubicBezTo>
                  <a:cubicBezTo>
                    <a:pt x="20" y="6"/>
                    <a:pt x="19" y="4"/>
                    <a:pt x="18" y="2"/>
                  </a:cubicBezTo>
                  <a:cubicBezTo>
                    <a:pt x="16" y="0"/>
                    <a:pt x="13" y="0"/>
                    <a:pt x="1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0" name="Freeform 832"/>
            <p:cNvSpPr>
              <a:spLocks noEditPoints="1"/>
            </p:cNvSpPr>
            <p:nvPr/>
          </p:nvSpPr>
          <p:spPr bwMode="auto">
            <a:xfrm>
              <a:off x="1264514" y="4882843"/>
              <a:ext cx="21506" cy="23299"/>
            </a:xfrm>
            <a:custGeom>
              <a:avLst/>
              <a:gdLst>
                <a:gd name="T0" fmla="*/ 7 w 10"/>
                <a:gd name="T1" fmla="*/ 8 h 11"/>
                <a:gd name="T2" fmla="*/ 5 w 10"/>
                <a:gd name="T3" fmla="*/ 7 h 11"/>
                <a:gd name="T4" fmla="*/ 7 w 10"/>
                <a:gd name="T5" fmla="*/ 5 h 11"/>
                <a:gd name="T6" fmla="*/ 7 w 10"/>
                <a:gd name="T7" fmla="*/ 8 h 11"/>
                <a:gd name="T8" fmla="*/ 9 w 10"/>
                <a:gd name="T9" fmla="*/ 0 h 11"/>
                <a:gd name="T10" fmla="*/ 8 w 10"/>
                <a:gd name="T11" fmla="*/ 0 h 11"/>
                <a:gd name="T12" fmla="*/ 8 w 10"/>
                <a:gd name="T13" fmla="*/ 0 h 11"/>
                <a:gd name="T14" fmla="*/ 7 w 10"/>
                <a:gd name="T15" fmla="*/ 1 h 11"/>
                <a:gd name="T16" fmla="*/ 0 w 10"/>
                <a:gd name="T17" fmla="*/ 8 h 11"/>
                <a:gd name="T18" fmla="*/ 0 w 10"/>
                <a:gd name="T19" fmla="*/ 10 h 11"/>
                <a:gd name="T20" fmla="*/ 1 w 10"/>
                <a:gd name="T21" fmla="*/ 11 h 11"/>
                <a:gd name="T22" fmla="*/ 1 w 10"/>
                <a:gd name="T23" fmla="*/ 11 h 11"/>
                <a:gd name="T24" fmla="*/ 4 w 10"/>
                <a:gd name="T25" fmla="*/ 10 h 11"/>
                <a:gd name="T26" fmla="*/ 8 w 10"/>
                <a:gd name="T27" fmla="*/ 11 h 11"/>
                <a:gd name="T28" fmla="*/ 8 w 10"/>
                <a:gd name="T29" fmla="*/ 11 h 11"/>
                <a:gd name="T30" fmla="*/ 9 w 10"/>
                <a:gd name="T31" fmla="*/ 9 h 11"/>
                <a:gd name="T32" fmla="*/ 10 w 10"/>
                <a:gd name="T33" fmla="*/ 2 h 11"/>
                <a:gd name="T34" fmla="*/ 9 w 10"/>
                <a:gd name="T35" fmla="*/ 0 h 11"/>
                <a:gd name="T36" fmla="*/ 9 w 10"/>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1">
                  <a:moveTo>
                    <a:pt x="7" y="8"/>
                  </a:moveTo>
                  <a:cubicBezTo>
                    <a:pt x="6" y="8"/>
                    <a:pt x="5" y="7"/>
                    <a:pt x="5" y="7"/>
                  </a:cubicBezTo>
                  <a:cubicBezTo>
                    <a:pt x="5" y="7"/>
                    <a:pt x="6" y="6"/>
                    <a:pt x="7" y="5"/>
                  </a:cubicBezTo>
                  <a:cubicBezTo>
                    <a:pt x="7" y="6"/>
                    <a:pt x="7" y="7"/>
                    <a:pt x="7" y="8"/>
                  </a:cubicBezTo>
                  <a:moveTo>
                    <a:pt x="9" y="0"/>
                  </a:moveTo>
                  <a:cubicBezTo>
                    <a:pt x="8" y="0"/>
                    <a:pt x="8" y="0"/>
                    <a:pt x="8" y="0"/>
                  </a:cubicBezTo>
                  <a:cubicBezTo>
                    <a:pt x="8" y="0"/>
                    <a:pt x="8" y="0"/>
                    <a:pt x="8" y="0"/>
                  </a:cubicBezTo>
                  <a:cubicBezTo>
                    <a:pt x="7" y="1"/>
                    <a:pt x="7" y="1"/>
                    <a:pt x="7" y="1"/>
                  </a:cubicBezTo>
                  <a:cubicBezTo>
                    <a:pt x="5" y="3"/>
                    <a:pt x="2" y="5"/>
                    <a:pt x="0" y="8"/>
                  </a:cubicBezTo>
                  <a:cubicBezTo>
                    <a:pt x="0" y="9"/>
                    <a:pt x="0" y="9"/>
                    <a:pt x="0" y="10"/>
                  </a:cubicBezTo>
                  <a:cubicBezTo>
                    <a:pt x="0" y="10"/>
                    <a:pt x="1" y="11"/>
                    <a:pt x="1" y="11"/>
                  </a:cubicBezTo>
                  <a:cubicBezTo>
                    <a:pt x="1" y="11"/>
                    <a:pt x="1" y="11"/>
                    <a:pt x="1" y="11"/>
                  </a:cubicBezTo>
                  <a:cubicBezTo>
                    <a:pt x="2" y="10"/>
                    <a:pt x="3" y="10"/>
                    <a:pt x="4" y="10"/>
                  </a:cubicBezTo>
                  <a:cubicBezTo>
                    <a:pt x="5" y="10"/>
                    <a:pt x="7" y="10"/>
                    <a:pt x="8" y="11"/>
                  </a:cubicBezTo>
                  <a:cubicBezTo>
                    <a:pt x="8" y="11"/>
                    <a:pt x="8" y="11"/>
                    <a:pt x="8" y="11"/>
                  </a:cubicBezTo>
                  <a:cubicBezTo>
                    <a:pt x="9" y="11"/>
                    <a:pt x="9" y="10"/>
                    <a:pt x="9" y="9"/>
                  </a:cubicBezTo>
                  <a:cubicBezTo>
                    <a:pt x="10" y="7"/>
                    <a:pt x="10" y="4"/>
                    <a:pt x="10" y="2"/>
                  </a:cubicBezTo>
                  <a:cubicBezTo>
                    <a:pt x="10" y="1"/>
                    <a:pt x="10" y="1"/>
                    <a:pt x="9" y="0"/>
                  </a:cubicBezTo>
                  <a:cubicBezTo>
                    <a:pt x="9" y="0"/>
                    <a:pt x="9" y="0"/>
                    <a:pt x="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1" name="Freeform 833"/>
            <p:cNvSpPr>
              <a:spLocks noEditPoints="1"/>
            </p:cNvSpPr>
            <p:nvPr/>
          </p:nvSpPr>
          <p:spPr bwMode="auto">
            <a:xfrm>
              <a:off x="1251969" y="4868505"/>
              <a:ext cx="54662" cy="67208"/>
            </a:xfrm>
            <a:custGeom>
              <a:avLst/>
              <a:gdLst>
                <a:gd name="T0" fmla="*/ 19 w 26"/>
                <a:gd name="T1" fmla="*/ 3 h 32"/>
                <a:gd name="T2" fmla="*/ 18 w 26"/>
                <a:gd name="T3" fmla="*/ 15 h 32"/>
                <a:gd name="T4" fmla="*/ 18 w 26"/>
                <a:gd name="T5" fmla="*/ 17 h 32"/>
                <a:gd name="T6" fmla="*/ 20 w 26"/>
                <a:gd name="T7" fmla="*/ 18 h 32"/>
                <a:gd name="T8" fmla="*/ 23 w 26"/>
                <a:gd name="T9" fmla="*/ 18 h 32"/>
                <a:gd name="T10" fmla="*/ 23 w 26"/>
                <a:gd name="T11" fmla="*/ 20 h 32"/>
                <a:gd name="T12" fmla="*/ 19 w 26"/>
                <a:gd name="T13" fmla="*/ 20 h 32"/>
                <a:gd name="T14" fmla="*/ 18 w 26"/>
                <a:gd name="T15" fmla="*/ 21 h 32"/>
                <a:gd name="T16" fmla="*/ 17 w 26"/>
                <a:gd name="T17" fmla="*/ 27 h 32"/>
                <a:gd name="T18" fmla="*/ 15 w 26"/>
                <a:gd name="T19" fmla="*/ 29 h 32"/>
                <a:gd name="T20" fmla="*/ 14 w 26"/>
                <a:gd name="T21" fmla="*/ 20 h 32"/>
                <a:gd name="T22" fmla="*/ 13 w 26"/>
                <a:gd name="T23" fmla="*/ 20 h 32"/>
                <a:gd name="T24" fmla="*/ 5 w 26"/>
                <a:gd name="T25" fmla="*/ 20 h 32"/>
                <a:gd name="T26" fmla="*/ 3 w 26"/>
                <a:gd name="T27" fmla="*/ 20 h 32"/>
                <a:gd name="T28" fmla="*/ 3 w 26"/>
                <a:gd name="T29" fmla="*/ 17 h 32"/>
                <a:gd name="T30" fmla="*/ 15 w 26"/>
                <a:gd name="T31" fmla="*/ 3 h 32"/>
                <a:gd name="T32" fmla="*/ 20 w 26"/>
                <a:gd name="T33" fmla="*/ 0 h 32"/>
                <a:gd name="T34" fmla="*/ 17 w 26"/>
                <a:gd name="T35" fmla="*/ 0 h 32"/>
                <a:gd name="T36" fmla="*/ 15 w 26"/>
                <a:gd name="T37" fmla="*/ 0 h 32"/>
                <a:gd name="T38" fmla="*/ 14 w 26"/>
                <a:gd name="T39" fmla="*/ 0 h 32"/>
                <a:gd name="T40" fmla="*/ 13 w 26"/>
                <a:gd name="T41" fmla="*/ 0 h 32"/>
                <a:gd name="T42" fmla="*/ 13 w 26"/>
                <a:gd name="T43" fmla="*/ 1 h 32"/>
                <a:gd name="T44" fmla="*/ 2 w 26"/>
                <a:gd name="T45" fmla="*/ 14 h 32"/>
                <a:gd name="T46" fmla="*/ 0 w 26"/>
                <a:gd name="T47" fmla="*/ 18 h 32"/>
                <a:gd name="T48" fmla="*/ 0 w 26"/>
                <a:gd name="T49" fmla="*/ 22 h 32"/>
                <a:gd name="T50" fmla="*/ 5 w 26"/>
                <a:gd name="T51" fmla="*/ 23 h 32"/>
                <a:gd name="T52" fmla="*/ 12 w 26"/>
                <a:gd name="T53" fmla="*/ 30 h 32"/>
                <a:gd name="T54" fmla="*/ 12 w 26"/>
                <a:gd name="T55" fmla="*/ 32 h 32"/>
                <a:gd name="T56" fmla="*/ 13 w 26"/>
                <a:gd name="T57" fmla="*/ 32 h 32"/>
                <a:gd name="T58" fmla="*/ 20 w 26"/>
                <a:gd name="T59" fmla="*/ 30 h 32"/>
                <a:gd name="T60" fmla="*/ 20 w 26"/>
                <a:gd name="T61" fmla="*/ 27 h 32"/>
                <a:gd name="T62" fmla="*/ 23 w 26"/>
                <a:gd name="T63" fmla="*/ 23 h 32"/>
                <a:gd name="T64" fmla="*/ 26 w 26"/>
                <a:gd name="T65" fmla="*/ 22 h 32"/>
                <a:gd name="T66" fmla="*/ 26 w 26"/>
                <a:gd name="T67" fmla="*/ 15 h 32"/>
                <a:gd name="T68" fmla="*/ 25 w 26"/>
                <a:gd name="T69" fmla="*/ 15 h 32"/>
                <a:gd name="T70" fmla="*/ 21 w 26"/>
                <a:gd name="T71" fmla="*/ 15 h 32"/>
                <a:gd name="T72" fmla="*/ 22 w 26"/>
                <a:gd name="T73" fmla="*/ 2 h 32"/>
                <a:gd name="T74" fmla="*/ 20 w 26"/>
                <a:gd name="T7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 h="32">
                  <a:moveTo>
                    <a:pt x="17" y="3"/>
                  </a:moveTo>
                  <a:cubicBezTo>
                    <a:pt x="17" y="3"/>
                    <a:pt x="18" y="3"/>
                    <a:pt x="19" y="3"/>
                  </a:cubicBezTo>
                  <a:cubicBezTo>
                    <a:pt x="18" y="7"/>
                    <a:pt x="18" y="9"/>
                    <a:pt x="18" y="13"/>
                  </a:cubicBezTo>
                  <a:cubicBezTo>
                    <a:pt x="18" y="14"/>
                    <a:pt x="18" y="15"/>
                    <a:pt x="18" y="15"/>
                  </a:cubicBezTo>
                  <a:cubicBezTo>
                    <a:pt x="18" y="16"/>
                    <a:pt x="18" y="16"/>
                    <a:pt x="18" y="16"/>
                  </a:cubicBezTo>
                  <a:cubicBezTo>
                    <a:pt x="18" y="17"/>
                    <a:pt x="18" y="17"/>
                    <a:pt x="18" y="17"/>
                  </a:cubicBezTo>
                  <a:cubicBezTo>
                    <a:pt x="18" y="17"/>
                    <a:pt x="19" y="17"/>
                    <a:pt x="19" y="18"/>
                  </a:cubicBezTo>
                  <a:cubicBezTo>
                    <a:pt x="20" y="18"/>
                    <a:pt x="20" y="18"/>
                    <a:pt x="20" y="18"/>
                  </a:cubicBezTo>
                  <a:cubicBezTo>
                    <a:pt x="20" y="18"/>
                    <a:pt x="20" y="18"/>
                    <a:pt x="20" y="18"/>
                  </a:cubicBezTo>
                  <a:cubicBezTo>
                    <a:pt x="21" y="18"/>
                    <a:pt x="22" y="18"/>
                    <a:pt x="23" y="18"/>
                  </a:cubicBezTo>
                  <a:cubicBezTo>
                    <a:pt x="23" y="18"/>
                    <a:pt x="23" y="18"/>
                    <a:pt x="23" y="18"/>
                  </a:cubicBezTo>
                  <a:cubicBezTo>
                    <a:pt x="23" y="19"/>
                    <a:pt x="23" y="19"/>
                    <a:pt x="23" y="20"/>
                  </a:cubicBezTo>
                  <a:cubicBezTo>
                    <a:pt x="23" y="20"/>
                    <a:pt x="23" y="20"/>
                    <a:pt x="23" y="20"/>
                  </a:cubicBezTo>
                  <a:cubicBezTo>
                    <a:pt x="22" y="20"/>
                    <a:pt x="21" y="20"/>
                    <a:pt x="19" y="20"/>
                  </a:cubicBezTo>
                  <a:cubicBezTo>
                    <a:pt x="19" y="20"/>
                    <a:pt x="19" y="20"/>
                    <a:pt x="19" y="20"/>
                  </a:cubicBezTo>
                  <a:cubicBezTo>
                    <a:pt x="19" y="20"/>
                    <a:pt x="19" y="20"/>
                    <a:pt x="18" y="21"/>
                  </a:cubicBezTo>
                  <a:cubicBezTo>
                    <a:pt x="18" y="21"/>
                    <a:pt x="18" y="21"/>
                    <a:pt x="18" y="22"/>
                  </a:cubicBezTo>
                  <a:cubicBezTo>
                    <a:pt x="18" y="24"/>
                    <a:pt x="18" y="26"/>
                    <a:pt x="17" y="27"/>
                  </a:cubicBezTo>
                  <a:cubicBezTo>
                    <a:pt x="17" y="28"/>
                    <a:pt x="17" y="29"/>
                    <a:pt x="17" y="29"/>
                  </a:cubicBezTo>
                  <a:cubicBezTo>
                    <a:pt x="16" y="29"/>
                    <a:pt x="16" y="29"/>
                    <a:pt x="15" y="29"/>
                  </a:cubicBezTo>
                  <a:cubicBezTo>
                    <a:pt x="15" y="27"/>
                    <a:pt x="15" y="25"/>
                    <a:pt x="15" y="22"/>
                  </a:cubicBezTo>
                  <a:cubicBezTo>
                    <a:pt x="15" y="21"/>
                    <a:pt x="15" y="20"/>
                    <a:pt x="14" y="20"/>
                  </a:cubicBezTo>
                  <a:cubicBezTo>
                    <a:pt x="13" y="20"/>
                    <a:pt x="13" y="20"/>
                    <a:pt x="13" y="20"/>
                  </a:cubicBezTo>
                  <a:cubicBezTo>
                    <a:pt x="13" y="20"/>
                    <a:pt x="13" y="20"/>
                    <a:pt x="13" y="20"/>
                  </a:cubicBezTo>
                  <a:cubicBezTo>
                    <a:pt x="13" y="20"/>
                    <a:pt x="13" y="20"/>
                    <a:pt x="13" y="20"/>
                  </a:cubicBezTo>
                  <a:cubicBezTo>
                    <a:pt x="10" y="20"/>
                    <a:pt x="8" y="20"/>
                    <a:pt x="5" y="20"/>
                  </a:cubicBezTo>
                  <a:cubicBezTo>
                    <a:pt x="4" y="20"/>
                    <a:pt x="4" y="20"/>
                    <a:pt x="3" y="20"/>
                  </a:cubicBezTo>
                  <a:cubicBezTo>
                    <a:pt x="3" y="20"/>
                    <a:pt x="3" y="20"/>
                    <a:pt x="3" y="20"/>
                  </a:cubicBezTo>
                  <a:cubicBezTo>
                    <a:pt x="3" y="19"/>
                    <a:pt x="3" y="19"/>
                    <a:pt x="3" y="18"/>
                  </a:cubicBezTo>
                  <a:cubicBezTo>
                    <a:pt x="3" y="18"/>
                    <a:pt x="3" y="18"/>
                    <a:pt x="3" y="17"/>
                  </a:cubicBezTo>
                  <a:cubicBezTo>
                    <a:pt x="5" y="14"/>
                    <a:pt x="11" y="7"/>
                    <a:pt x="14" y="3"/>
                  </a:cubicBezTo>
                  <a:cubicBezTo>
                    <a:pt x="15" y="3"/>
                    <a:pt x="15" y="3"/>
                    <a:pt x="15" y="3"/>
                  </a:cubicBezTo>
                  <a:cubicBezTo>
                    <a:pt x="15" y="3"/>
                    <a:pt x="16" y="3"/>
                    <a:pt x="17" y="3"/>
                  </a:cubicBezTo>
                  <a:moveTo>
                    <a:pt x="20" y="0"/>
                  </a:moveTo>
                  <a:cubicBezTo>
                    <a:pt x="20" y="0"/>
                    <a:pt x="20" y="0"/>
                    <a:pt x="20" y="0"/>
                  </a:cubicBezTo>
                  <a:cubicBezTo>
                    <a:pt x="19" y="0"/>
                    <a:pt x="18" y="0"/>
                    <a:pt x="17" y="0"/>
                  </a:cubicBezTo>
                  <a:cubicBezTo>
                    <a:pt x="17" y="0"/>
                    <a:pt x="17" y="0"/>
                    <a:pt x="17" y="0"/>
                  </a:cubicBezTo>
                  <a:cubicBezTo>
                    <a:pt x="16" y="0"/>
                    <a:pt x="15" y="0"/>
                    <a:pt x="15" y="0"/>
                  </a:cubicBezTo>
                  <a:cubicBezTo>
                    <a:pt x="14" y="0"/>
                    <a:pt x="14" y="0"/>
                    <a:pt x="14" y="0"/>
                  </a:cubicBezTo>
                  <a:cubicBezTo>
                    <a:pt x="14" y="0"/>
                    <a:pt x="14" y="0"/>
                    <a:pt x="14" y="0"/>
                  </a:cubicBezTo>
                  <a:cubicBezTo>
                    <a:pt x="13" y="0"/>
                    <a:pt x="13" y="0"/>
                    <a:pt x="13" y="0"/>
                  </a:cubicBezTo>
                  <a:cubicBezTo>
                    <a:pt x="13" y="0"/>
                    <a:pt x="13" y="0"/>
                    <a:pt x="13" y="0"/>
                  </a:cubicBezTo>
                  <a:cubicBezTo>
                    <a:pt x="13" y="1"/>
                    <a:pt x="13" y="1"/>
                    <a:pt x="13" y="1"/>
                  </a:cubicBezTo>
                  <a:cubicBezTo>
                    <a:pt x="13" y="1"/>
                    <a:pt x="13" y="1"/>
                    <a:pt x="13" y="1"/>
                  </a:cubicBezTo>
                  <a:cubicBezTo>
                    <a:pt x="10" y="3"/>
                    <a:pt x="7" y="7"/>
                    <a:pt x="5" y="10"/>
                  </a:cubicBezTo>
                  <a:cubicBezTo>
                    <a:pt x="4" y="11"/>
                    <a:pt x="2" y="13"/>
                    <a:pt x="2" y="14"/>
                  </a:cubicBezTo>
                  <a:cubicBezTo>
                    <a:pt x="1" y="15"/>
                    <a:pt x="1" y="16"/>
                    <a:pt x="1" y="16"/>
                  </a:cubicBezTo>
                  <a:cubicBezTo>
                    <a:pt x="0" y="17"/>
                    <a:pt x="0" y="17"/>
                    <a:pt x="0" y="18"/>
                  </a:cubicBezTo>
                  <a:cubicBezTo>
                    <a:pt x="0" y="18"/>
                    <a:pt x="0" y="19"/>
                    <a:pt x="0" y="20"/>
                  </a:cubicBezTo>
                  <a:cubicBezTo>
                    <a:pt x="0" y="20"/>
                    <a:pt x="0" y="21"/>
                    <a:pt x="0" y="22"/>
                  </a:cubicBezTo>
                  <a:cubicBezTo>
                    <a:pt x="0" y="23"/>
                    <a:pt x="1" y="23"/>
                    <a:pt x="2" y="23"/>
                  </a:cubicBezTo>
                  <a:cubicBezTo>
                    <a:pt x="3" y="23"/>
                    <a:pt x="4" y="23"/>
                    <a:pt x="5" y="23"/>
                  </a:cubicBezTo>
                  <a:cubicBezTo>
                    <a:pt x="7" y="23"/>
                    <a:pt x="10" y="23"/>
                    <a:pt x="12" y="23"/>
                  </a:cubicBezTo>
                  <a:cubicBezTo>
                    <a:pt x="12" y="25"/>
                    <a:pt x="12" y="27"/>
                    <a:pt x="12" y="30"/>
                  </a:cubicBezTo>
                  <a:cubicBezTo>
                    <a:pt x="12" y="30"/>
                    <a:pt x="12" y="30"/>
                    <a:pt x="12" y="31"/>
                  </a:cubicBezTo>
                  <a:cubicBezTo>
                    <a:pt x="12" y="31"/>
                    <a:pt x="12" y="32"/>
                    <a:pt x="12" y="32"/>
                  </a:cubicBezTo>
                  <a:cubicBezTo>
                    <a:pt x="13" y="32"/>
                    <a:pt x="13" y="32"/>
                    <a:pt x="13" y="32"/>
                  </a:cubicBezTo>
                  <a:cubicBezTo>
                    <a:pt x="13" y="32"/>
                    <a:pt x="13" y="32"/>
                    <a:pt x="13" y="32"/>
                  </a:cubicBezTo>
                  <a:cubicBezTo>
                    <a:pt x="15" y="32"/>
                    <a:pt x="17" y="32"/>
                    <a:pt x="19" y="32"/>
                  </a:cubicBezTo>
                  <a:cubicBezTo>
                    <a:pt x="20" y="32"/>
                    <a:pt x="20" y="31"/>
                    <a:pt x="20" y="30"/>
                  </a:cubicBezTo>
                  <a:cubicBezTo>
                    <a:pt x="20" y="30"/>
                    <a:pt x="20" y="30"/>
                    <a:pt x="20" y="30"/>
                  </a:cubicBezTo>
                  <a:cubicBezTo>
                    <a:pt x="20" y="30"/>
                    <a:pt x="20" y="29"/>
                    <a:pt x="20" y="27"/>
                  </a:cubicBezTo>
                  <a:cubicBezTo>
                    <a:pt x="21" y="26"/>
                    <a:pt x="21" y="25"/>
                    <a:pt x="21" y="23"/>
                  </a:cubicBezTo>
                  <a:cubicBezTo>
                    <a:pt x="21" y="23"/>
                    <a:pt x="22" y="23"/>
                    <a:pt x="23" y="23"/>
                  </a:cubicBezTo>
                  <a:cubicBezTo>
                    <a:pt x="24" y="23"/>
                    <a:pt x="24" y="23"/>
                    <a:pt x="25" y="23"/>
                  </a:cubicBezTo>
                  <a:cubicBezTo>
                    <a:pt x="26" y="23"/>
                    <a:pt x="26" y="23"/>
                    <a:pt x="26" y="22"/>
                  </a:cubicBezTo>
                  <a:cubicBezTo>
                    <a:pt x="26" y="21"/>
                    <a:pt x="26" y="18"/>
                    <a:pt x="26" y="16"/>
                  </a:cubicBezTo>
                  <a:cubicBezTo>
                    <a:pt x="26" y="16"/>
                    <a:pt x="26" y="16"/>
                    <a:pt x="26" y="15"/>
                  </a:cubicBezTo>
                  <a:cubicBezTo>
                    <a:pt x="26" y="15"/>
                    <a:pt x="25" y="15"/>
                    <a:pt x="25" y="15"/>
                  </a:cubicBezTo>
                  <a:cubicBezTo>
                    <a:pt x="25" y="15"/>
                    <a:pt x="25" y="15"/>
                    <a:pt x="25" y="15"/>
                  </a:cubicBezTo>
                  <a:cubicBezTo>
                    <a:pt x="24" y="15"/>
                    <a:pt x="24" y="15"/>
                    <a:pt x="23" y="15"/>
                  </a:cubicBezTo>
                  <a:cubicBezTo>
                    <a:pt x="22" y="15"/>
                    <a:pt x="22" y="15"/>
                    <a:pt x="21" y="15"/>
                  </a:cubicBezTo>
                  <a:cubicBezTo>
                    <a:pt x="21" y="14"/>
                    <a:pt x="21" y="14"/>
                    <a:pt x="21" y="13"/>
                  </a:cubicBezTo>
                  <a:cubicBezTo>
                    <a:pt x="21" y="9"/>
                    <a:pt x="21" y="6"/>
                    <a:pt x="22" y="2"/>
                  </a:cubicBezTo>
                  <a:cubicBezTo>
                    <a:pt x="22" y="1"/>
                    <a:pt x="21" y="1"/>
                    <a:pt x="21" y="0"/>
                  </a:cubicBezTo>
                  <a:cubicBezTo>
                    <a:pt x="21" y="0"/>
                    <a:pt x="20" y="0"/>
                    <a:pt x="2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02" name="组合 301"/>
          <p:cNvGrpSpPr/>
          <p:nvPr/>
        </p:nvGrpSpPr>
        <p:grpSpPr>
          <a:xfrm>
            <a:off x="1793773" y="2724869"/>
            <a:ext cx="291167" cy="162490"/>
            <a:chOff x="254610" y="4524402"/>
            <a:chExt cx="555582" cy="310051"/>
          </a:xfrm>
        </p:grpSpPr>
        <p:sp>
          <p:nvSpPr>
            <p:cNvPr id="303" name="Rectangle 834"/>
            <p:cNvSpPr>
              <a:spLocks noChangeArrowheads="1"/>
            </p:cNvSpPr>
            <p:nvPr/>
          </p:nvSpPr>
          <p:spPr bwMode="auto">
            <a:xfrm>
              <a:off x="384544" y="4581752"/>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4" name="Freeform 835"/>
            <p:cNvSpPr>
              <a:spLocks/>
            </p:cNvSpPr>
            <p:nvPr/>
          </p:nvSpPr>
          <p:spPr bwMode="auto">
            <a:xfrm>
              <a:off x="384544" y="458175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5" name="Rectangle 836"/>
            <p:cNvSpPr>
              <a:spLocks noChangeArrowheads="1"/>
            </p:cNvSpPr>
            <p:nvPr/>
          </p:nvSpPr>
          <p:spPr bwMode="auto">
            <a:xfrm>
              <a:off x="420388" y="4713479"/>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6" name="Rectangle 837"/>
            <p:cNvSpPr>
              <a:spLocks noChangeArrowheads="1"/>
            </p:cNvSpPr>
            <p:nvPr/>
          </p:nvSpPr>
          <p:spPr bwMode="auto">
            <a:xfrm>
              <a:off x="420388" y="4713479"/>
              <a:ext cx="896"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7" name="Freeform 838"/>
            <p:cNvSpPr>
              <a:spLocks noEditPoints="1"/>
            </p:cNvSpPr>
            <p:nvPr/>
          </p:nvSpPr>
          <p:spPr bwMode="auto">
            <a:xfrm>
              <a:off x="254610" y="4524402"/>
              <a:ext cx="555582" cy="310051"/>
            </a:xfrm>
            <a:custGeom>
              <a:avLst/>
              <a:gdLst>
                <a:gd name="T0" fmla="*/ 119 w 262"/>
                <a:gd name="T1" fmla="*/ 120 h 146"/>
                <a:gd name="T2" fmla="*/ 116 w 262"/>
                <a:gd name="T3" fmla="*/ 139 h 146"/>
                <a:gd name="T4" fmla="*/ 105 w 262"/>
                <a:gd name="T5" fmla="*/ 107 h 146"/>
                <a:gd name="T6" fmla="*/ 106 w 262"/>
                <a:gd name="T7" fmla="*/ 132 h 146"/>
                <a:gd name="T8" fmla="*/ 83 w 262"/>
                <a:gd name="T9" fmla="*/ 116 h 146"/>
                <a:gd name="T10" fmla="*/ 96 w 262"/>
                <a:gd name="T11" fmla="*/ 97 h 146"/>
                <a:gd name="T12" fmla="*/ 75 w 262"/>
                <a:gd name="T13" fmla="*/ 112 h 146"/>
                <a:gd name="T14" fmla="*/ 79 w 262"/>
                <a:gd name="T15" fmla="*/ 93 h 146"/>
                <a:gd name="T16" fmla="*/ 78 w 262"/>
                <a:gd name="T17" fmla="*/ 110 h 146"/>
                <a:gd name="T18" fmla="*/ 36 w 262"/>
                <a:gd name="T19" fmla="*/ 90 h 146"/>
                <a:gd name="T20" fmla="*/ 213 w 262"/>
                <a:gd name="T21" fmla="*/ 87 h 146"/>
                <a:gd name="T22" fmla="*/ 31 w 262"/>
                <a:gd name="T23" fmla="*/ 88 h 146"/>
                <a:gd name="T24" fmla="*/ 205 w 262"/>
                <a:gd name="T25" fmla="*/ 82 h 146"/>
                <a:gd name="T26" fmla="*/ 32 w 262"/>
                <a:gd name="T27" fmla="*/ 79 h 146"/>
                <a:gd name="T28" fmla="*/ 63 w 262"/>
                <a:gd name="T29" fmla="*/ 32 h 146"/>
                <a:gd name="T30" fmla="*/ 108 w 262"/>
                <a:gd name="T31" fmla="*/ 47 h 146"/>
                <a:gd name="T32" fmla="*/ 196 w 262"/>
                <a:gd name="T33" fmla="*/ 90 h 146"/>
                <a:gd name="T34" fmla="*/ 147 w 262"/>
                <a:gd name="T35" fmla="*/ 83 h 146"/>
                <a:gd name="T36" fmla="*/ 145 w 262"/>
                <a:gd name="T37" fmla="*/ 102 h 146"/>
                <a:gd name="T38" fmla="*/ 167 w 262"/>
                <a:gd name="T39" fmla="*/ 122 h 146"/>
                <a:gd name="T40" fmla="*/ 133 w 262"/>
                <a:gd name="T41" fmla="*/ 120 h 146"/>
                <a:gd name="T42" fmla="*/ 143 w 262"/>
                <a:gd name="T43" fmla="*/ 141 h 146"/>
                <a:gd name="T44" fmla="*/ 123 w 262"/>
                <a:gd name="T45" fmla="*/ 116 h 146"/>
                <a:gd name="T46" fmla="*/ 110 w 262"/>
                <a:gd name="T47" fmla="*/ 100 h 146"/>
                <a:gd name="T48" fmla="*/ 78 w 262"/>
                <a:gd name="T49" fmla="*/ 89 h 146"/>
                <a:gd name="T50" fmla="*/ 75 w 262"/>
                <a:gd name="T51" fmla="*/ 48 h 146"/>
                <a:gd name="T52" fmla="*/ 176 w 262"/>
                <a:gd name="T53" fmla="*/ 34 h 146"/>
                <a:gd name="T54" fmla="*/ 129 w 262"/>
                <a:gd name="T55" fmla="*/ 39 h 146"/>
                <a:gd name="T56" fmla="*/ 38 w 262"/>
                <a:gd name="T57" fmla="*/ 79 h 146"/>
                <a:gd name="T58" fmla="*/ 61 w 262"/>
                <a:gd name="T59" fmla="*/ 27 h 146"/>
                <a:gd name="T60" fmla="*/ 39 w 262"/>
                <a:gd name="T61" fmla="*/ 85 h 146"/>
                <a:gd name="T62" fmla="*/ 219 w 262"/>
                <a:gd name="T63" fmla="*/ 71 h 146"/>
                <a:gd name="T64" fmla="*/ 213 w 262"/>
                <a:gd name="T65" fmla="*/ 78 h 146"/>
                <a:gd name="T66" fmla="*/ 190 w 262"/>
                <a:gd name="T67" fmla="*/ 24 h 146"/>
                <a:gd name="T68" fmla="*/ 198 w 262"/>
                <a:gd name="T69" fmla="*/ 9 h 146"/>
                <a:gd name="T70" fmla="*/ 184 w 262"/>
                <a:gd name="T71" fmla="*/ 23 h 146"/>
                <a:gd name="T72" fmla="*/ 98 w 262"/>
                <a:gd name="T73" fmla="*/ 22 h 146"/>
                <a:gd name="T74" fmla="*/ 64 w 262"/>
                <a:gd name="T75" fmla="*/ 17 h 146"/>
                <a:gd name="T76" fmla="*/ 52 w 262"/>
                <a:gd name="T77" fmla="*/ 16 h 146"/>
                <a:gd name="T78" fmla="*/ 30 w 262"/>
                <a:gd name="T79" fmla="*/ 70 h 146"/>
                <a:gd name="T80" fmla="*/ 22 w 262"/>
                <a:gd name="T81" fmla="*/ 68 h 146"/>
                <a:gd name="T82" fmla="*/ 19 w 262"/>
                <a:gd name="T83" fmla="*/ 62 h 146"/>
                <a:gd name="T84" fmla="*/ 13 w 262"/>
                <a:gd name="T85" fmla="*/ 60 h 146"/>
                <a:gd name="T86" fmla="*/ 9 w 262"/>
                <a:gd name="T87" fmla="*/ 55 h 146"/>
                <a:gd name="T88" fmla="*/ 2 w 262"/>
                <a:gd name="T89" fmla="*/ 79 h 146"/>
                <a:gd name="T90" fmla="*/ 52 w 262"/>
                <a:gd name="T91" fmla="*/ 84 h 146"/>
                <a:gd name="T92" fmla="*/ 78 w 262"/>
                <a:gd name="T93" fmla="*/ 117 h 146"/>
                <a:gd name="T94" fmla="*/ 95 w 262"/>
                <a:gd name="T95" fmla="*/ 132 h 146"/>
                <a:gd name="T96" fmla="*/ 124 w 262"/>
                <a:gd name="T97" fmla="*/ 137 h 146"/>
                <a:gd name="T98" fmla="*/ 155 w 262"/>
                <a:gd name="T99" fmla="*/ 134 h 146"/>
                <a:gd name="T100" fmla="*/ 192 w 262"/>
                <a:gd name="T101" fmla="*/ 110 h 146"/>
                <a:gd name="T102" fmla="*/ 206 w 262"/>
                <a:gd name="T103" fmla="*/ 89 h 146"/>
                <a:gd name="T104" fmla="*/ 262 w 262"/>
                <a:gd name="T105" fmla="*/ 55 h 146"/>
                <a:gd name="T106" fmla="*/ 254 w 262"/>
                <a:gd name="T107" fmla="*/ 56 h 146"/>
                <a:gd name="T108" fmla="*/ 238 w 262"/>
                <a:gd name="T109" fmla="*/ 77 h 146"/>
                <a:gd name="T110" fmla="*/ 241 w 262"/>
                <a:gd name="T111" fmla="*/ 59 h 146"/>
                <a:gd name="T112" fmla="*/ 232 w 262"/>
                <a:gd name="T113" fmla="*/ 61 h 146"/>
                <a:gd name="T114" fmla="*/ 224 w 262"/>
                <a:gd name="T115" fmla="*/ 72 h 146"/>
                <a:gd name="T116" fmla="*/ 197 w 262"/>
                <a:gd name="T117" fmla="*/ 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2" h="146">
                  <a:moveTo>
                    <a:pt x="116" y="139"/>
                  </a:moveTo>
                  <a:cubicBezTo>
                    <a:pt x="114" y="139"/>
                    <a:pt x="114" y="139"/>
                    <a:pt x="113" y="139"/>
                  </a:cubicBezTo>
                  <a:cubicBezTo>
                    <a:pt x="112" y="138"/>
                    <a:pt x="111" y="135"/>
                    <a:pt x="111" y="133"/>
                  </a:cubicBezTo>
                  <a:cubicBezTo>
                    <a:pt x="111" y="133"/>
                    <a:pt x="112" y="132"/>
                    <a:pt x="112" y="131"/>
                  </a:cubicBezTo>
                  <a:cubicBezTo>
                    <a:pt x="113" y="129"/>
                    <a:pt x="114" y="125"/>
                    <a:pt x="115" y="123"/>
                  </a:cubicBezTo>
                  <a:cubicBezTo>
                    <a:pt x="115" y="122"/>
                    <a:pt x="115" y="122"/>
                    <a:pt x="116" y="122"/>
                  </a:cubicBezTo>
                  <a:cubicBezTo>
                    <a:pt x="116" y="122"/>
                    <a:pt x="116" y="122"/>
                    <a:pt x="116" y="122"/>
                  </a:cubicBezTo>
                  <a:cubicBezTo>
                    <a:pt x="116" y="121"/>
                    <a:pt x="116" y="121"/>
                    <a:pt x="117" y="120"/>
                  </a:cubicBezTo>
                  <a:cubicBezTo>
                    <a:pt x="118" y="120"/>
                    <a:pt x="118" y="120"/>
                    <a:pt x="119" y="120"/>
                  </a:cubicBezTo>
                  <a:cubicBezTo>
                    <a:pt x="119" y="120"/>
                    <a:pt x="119" y="120"/>
                    <a:pt x="119" y="120"/>
                  </a:cubicBezTo>
                  <a:cubicBezTo>
                    <a:pt x="119" y="120"/>
                    <a:pt x="120" y="120"/>
                    <a:pt x="121" y="120"/>
                  </a:cubicBezTo>
                  <a:cubicBezTo>
                    <a:pt x="122" y="121"/>
                    <a:pt x="123" y="122"/>
                    <a:pt x="123" y="122"/>
                  </a:cubicBezTo>
                  <a:cubicBezTo>
                    <a:pt x="124" y="123"/>
                    <a:pt x="124" y="124"/>
                    <a:pt x="124" y="125"/>
                  </a:cubicBezTo>
                  <a:cubicBezTo>
                    <a:pt x="124" y="125"/>
                    <a:pt x="124" y="125"/>
                    <a:pt x="124" y="125"/>
                  </a:cubicBezTo>
                  <a:cubicBezTo>
                    <a:pt x="124" y="125"/>
                    <a:pt x="124" y="126"/>
                    <a:pt x="123" y="128"/>
                  </a:cubicBezTo>
                  <a:cubicBezTo>
                    <a:pt x="122" y="131"/>
                    <a:pt x="120" y="135"/>
                    <a:pt x="118" y="138"/>
                  </a:cubicBezTo>
                  <a:cubicBezTo>
                    <a:pt x="118" y="139"/>
                    <a:pt x="117" y="139"/>
                    <a:pt x="116" y="139"/>
                  </a:cubicBezTo>
                  <a:cubicBezTo>
                    <a:pt x="116" y="139"/>
                    <a:pt x="116" y="139"/>
                    <a:pt x="116" y="139"/>
                  </a:cubicBezTo>
                  <a:cubicBezTo>
                    <a:pt x="116" y="139"/>
                    <a:pt x="116" y="139"/>
                    <a:pt x="116" y="139"/>
                  </a:cubicBezTo>
                  <a:moveTo>
                    <a:pt x="104" y="133"/>
                  </a:moveTo>
                  <a:cubicBezTo>
                    <a:pt x="102" y="133"/>
                    <a:pt x="100" y="131"/>
                    <a:pt x="99" y="130"/>
                  </a:cubicBezTo>
                  <a:cubicBezTo>
                    <a:pt x="98" y="129"/>
                    <a:pt x="98" y="127"/>
                    <a:pt x="98" y="126"/>
                  </a:cubicBezTo>
                  <a:cubicBezTo>
                    <a:pt x="98" y="125"/>
                    <a:pt x="98" y="124"/>
                    <a:pt x="99" y="122"/>
                  </a:cubicBezTo>
                  <a:cubicBezTo>
                    <a:pt x="99" y="122"/>
                    <a:pt x="99" y="122"/>
                    <a:pt x="99" y="122"/>
                  </a:cubicBezTo>
                  <a:cubicBezTo>
                    <a:pt x="99" y="121"/>
                    <a:pt x="100" y="120"/>
                    <a:pt x="100" y="119"/>
                  </a:cubicBezTo>
                  <a:cubicBezTo>
                    <a:pt x="102" y="116"/>
                    <a:pt x="103" y="113"/>
                    <a:pt x="104" y="110"/>
                  </a:cubicBezTo>
                  <a:cubicBezTo>
                    <a:pt x="104" y="109"/>
                    <a:pt x="104" y="108"/>
                    <a:pt x="105" y="107"/>
                  </a:cubicBezTo>
                  <a:cubicBezTo>
                    <a:pt x="105" y="106"/>
                    <a:pt x="107" y="105"/>
                    <a:pt x="109" y="105"/>
                  </a:cubicBezTo>
                  <a:cubicBezTo>
                    <a:pt x="109" y="105"/>
                    <a:pt x="109" y="105"/>
                    <a:pt x="109" y="105"/>
                  </a:cubicBezTo>
                  <a:cubicBezTo>
                    <a:pt x="109" y="105"/>
                    <a:pt x="109" y="105"/>
                    <a:pt x="109" y="105"/>
                  </a:cubicBezTo>
                  <a:cubicBezTo>
                    <a:pt x="109" y="105"/>
                    <a:pt x="109" y="105"/>
                    <a:pt x="109" y="105"/>
                  </a:cubicBezTo>
                  <a:cubicBezTo>
                    <a:pt x="111" y="105"/>
                    <a:pt x="113" y="107"/>
                    <a:pt x="113" y="109"/>
                  </a:cubicBezTo>
                  <a:cubicBezTo>
                    <a:pt x="113" y="109"/>
                    <a:pt x="113" y="109"/>
                    <a:pt x="113" y="110"/>
                  </a:cubicBezTo>
                  <a:cubicBezTo>
                    <a:pt x="113" y="111"/>
                    <a:pt x="113" y="112"/>
                    <a:pt x="112" y="114"/>
                  </a:cubicBezTo>
                  <a:cubicBezTo>
                    <a:pt x="111" y="119"/>
                    <a:pt x="109" y="125"/>
                    <a:pt x="107" y="130"/>
                  </a:cubicBezTo>
                  <a:cubicBezTo>
                    <a:pt x="107" y="132"/>
                    <a:pt x="106" y="132"/>
                    <a:pt x="106" y="132"/>
                  </a:cubicBezTo>
                  <a:cubicBezTo>
                    <a:pt x="105" y="133"/>
                    <a:pt x="105" y="133"/>
                    <a:pt x="105" y="133"/>
                  </a:cubicBezTo>
                  <a:cubicBezTo>
                    <a:pt x="104" y="133"/>
                    <a:pt x="104" y="133"/>
                    <a:pt x="104" y="133"/>
                  </a:cubicBezTo>
                  <a:cubicBezTo>
                    <a:pt x="104" y="133"/>
                    <a:pt x="104" y="133"/>
                    <a:pt x="104" y="133"/>
                  </a:cubicBezTo>
                  <a:moveTo>
                    <a:pt x="89" y="124"/>
                  </a:moveTo>
                  <a:cubicBezTo>
                    <a:pt x="89" y="124"/>
                    <a:pt x="89" y="124"/>
                    <a:pt x="89" y="124"/>
                  </a:cubicBezTo>
                  <a:cubicBezTo>
                    <a:pt x="88" y="124"/>
                    <a:pt x="86" y="124"/>
                    <a:pt x="86" y="123"/>
                  </a:cubicBezTo>
                  <a:cubicBezTo>
                    <a:pt x="85" y="123"/>
                    <a:pt x="84" y="123"/>
                    <a:pt x="84" y="122"/>
                  </a:cubicBezTo>
                  <a:cubicBezTo>
                    <a:pt x="84" y="122"/>
                    <a:pt x="84" y="121"/>
                    <a:pt x="83" y="121"/>
                  </a:cubicBezTo>
                  <a:cubicBezTo>
                    <a:pt x="83" y="119"/>
                    <a:pt x="83" y="117"/>
                    <a:pt x="83" y="116"/>
                  </a:cubicBezTo>
                  <a:cubicBezTo>
                    <a:pt x="83" y="116"/>
                    <a:pt x="83" y="116"/>
                    <a:pt x="83" y="116"/>
                  </a:cubicBezTo>
                  <a:cubicBezTo>
                    <a:pt x="83" y="113"/>
                    <a:pt x="84" y="110"/>
                    <a:pt x="86" y="106"/>
                  </a:cubicBezTo>
                  <a:cubicBezTo>
                    <a:pt x="87" y="105"/>
                    <a:pt x="87" y="104"/>
                    <a:pt x="87" y="104"/>
                  </a:cubicBezTo>
                  <a:cubicBezTo>
                    <a:pt x="88" y="103"/>
                    <a:pt x="88" y="103"/>
                    <a:pt x="88" y="103"/>
                  </a:cubicBezTo>
                  <a:cubicBezTo>
                    <a:pt x="88" y="102"/>
                    <a:pt x="88" y="102"/>
                    <a:pt x="88" y="102"/>
                  </a:cubicBezTo>
                  <a:cubicBezTo>
                    <a:pt x="89" y="101"/>
                    <a:pt x="89" y="100"/>
                    <a:pt x="90" y="99"/>
                  </a:cubicBezTo>
                  <a:cubicBezTo>
                    <a:pt x="91" y="98"/>
                    <a:pt x="93" y="97"/>
                    <a:pt x="94" y="97"/>
                  </a:cubicBezTo>
                  <a:cubicBezTo>
                    <a:pt x="94" y="97"/>
                    <a:pt x="94" y="97"/>
                    <a:pt x="94" y="97"/>
                  </a:cubicBezTo>
                  <a:cubicBezTo>
                    <a:pt x="95" y="97"/>
                    <a:pt x="96" y="97"/>
                    <a:pt x="96" y="97"/>
                  </a:cubicBezTo>
                  <a:cubicBezTo>
                    <a:pt x="97" y="97"/>
                    <a:pt x="98" y="98"/>
                    <a:pt x="99" y="99"/>
                  </a:cubicBezTo>
                  <a:cubicBezTo>
                    <a:pt x="99" y="101"/>
                    <a:pt x="100" y="102"/>
                    <a:pt x="100" y="104"/>
                  </a:cubicBezTo>
                  <a:cubicBezTo>
                    <a:pt x="100" y="104"/>
                    <a:pt x="100" y="105"/>
                    <a:pt x="100" y="106"/>
                  </a:cubicBezTo>
                  <a:cubicBezTo>
                    <a:pt x="100" y="106"/>
                    <a:pt x="100" y="106"/>
                    <a:pt x="100" y="106"/>
                  </a:cubicBezTo>
                  <a:cubicBezTo>
                    <a:pt x="100" y="107"/>
                    <a:pt x="100" y="107"/>
                    <a:pt x="99" y="108"/>
                  </a:cubicBezTo>
                  <a:cubicBezTo>
                    <a:pt x="98" y="111"/>
                    <a:pt x="97" y="114"/>
                    <a:pt x="96" y="117"/>
                  </a:cubicBezTo>
                  <a:cubicBezTo>
                    <a:pt x="94" y="120"/>
                    <a:pt x="93" y="122"/>
                    <a:pt x="91" y="123"/>
                  </a:cubicBezTo>
                  <a:cubicBezTo>
                    <a:pt x="90" y="124"/>
                    <a:pt x="90" y="124"/>
                    <a:pt x="89" y="124"/>
                  </a:cubicBezTo>
                  <a:moveTo>
                    <a:pt x="75" y="112"/>
                  </a:moveTo>
                  <a:cubicBezTo>
                    <a:pt x="75" y="112"/>
                    <a:pt x="75" y="112"/>
                    <a:pt x="75" y="112"/>
                  </a:cubicBezTo>
                  <a:cubicBezTo>
                    <a:pt x="74" y="112"/>
                    <a:pt x="74" y="112"/>
                    <a:pt x="74" y="112"/>
                  </a:cubicBezTo>
                  <a:cubicBezTo>
                    <a:pt x="74" y="112"/>
                    <a:pt x="73" y="112"/>
                    <a:pt x="72" y="111"/>
                  </a:cubicBezTo>
                  <a:cubicBezTo>
                    <a:pt x="72" y="110"/>
                    <a:pt x="72" y="110"/>
                    <a:pt x="72" y="109"/>
                  </a:cubicBezTo>
                  <a:cubicBezTo>
                    <a:pt x="72" y="109"/>
                    <a:pt x="72" y="109"/>
                    <a:pt x="72" y="109"/>
                  </a:cubicBezTo>
                  <a:cubicBezTo>
                    <a:pt x="72" y="108"/>
                    <a:pt x="72" y="108"/>
                    <a:pt x="72" y="107"/>
                  </a:cubicBezTo>
                  <a:cubicBezTo>
                    <a:pt x="73" y="103"/>
                    <a:pt x="74" y="100"/>
                    <a:pt x="76" y="97"/>
                  </a:cubicBezTo>
                  <a:cubicBezTo>
                    <a:pt x="76" y="96"/>
                    <a:pt x="77" y="95"/>
                    <a:pt x="77" y="94"/>
                  </a:cubicBezTo>
                  <a:cubicBezTo>
                    <a:pt x="78" y="94"/>
                    <a:pt x="78" y="93"/>
                    <a:pt x="79" y="93"/>
                  </a:cubicBezTo>
                  <a:cubicBezTo>
                    <a:pt x="79" y="93"/>
                    <a:pt x="79" y="93"/>
                    <a:pt x="79" y="93"/>
                  </a:cubicBezTo>
                  <a:cubicBezTo>
                    <a:pt x="79" y="93"/>
                    <a:pt x="79" y="93"/>
                    <a:pt x="79" y="93"/>
                  </a:cubicBezTo>
                  <a:cubicBezTo>
                    <a:pt x="79" y="93"/>
                    <a:pt x="79" y="93"/>
                    <a:pt x="79" y="93"/>
                  </a:cubicBezTo>
                  <a:cubicBezTo>
                    <a:pt x="80" y="93"/>
                    <a:pt x="81" y="94"/>
                    <a:pt x="82" y="94"/>
                  </a:cubicBezTo>
                  <a:cubicBezTo>
                    <a:pt x="83" y="95"/>
                    <a:pt x="84" y="96"/>
                    <a:pt x="84" y="98"/>
                  </a:cubicBezTo>
                  <a:cubicBezTo>
                    <a:pt x="84" y="99"/>
                    <a:pt x="84" y="100"/>
                    <a:pt x="83" y="101"/>
                  </a:cubicBezTo>
                  <a:cubicBezTo>
                    <a:pt x="83" y="102"/>
                    <a:pt x="82" y="103"/>
                    <a:pt x="82" y="104"/>
                  </a:cubicBezTo>
                  <a:cubicBezTo>
                    <a:pt x="81" y="106"/>
                    <a:pt x="80" y="107"/>
                    <a:pt x="79" y="109"/>
                  </a:cubicBezTo>
                  <a:cubicBezTo>
                    <a:pt x="79" y="109"/>
                    <a:pt x="78" y="110"/>
                    <a:pt x="78" y="110"/>
                  </a:cubicBezTo>
                  <a:cubicBezTo>
                    <a:pt x="78" y="111"/>
                    <a:pt x="76" y="112"/>
                    <a:pt x="75" y="112"/>
                  </a:cubicBezTo>
                  <a:moveTo>
                    <a:pt x="36" y="90"/>
                  </a:moveTo>
                  <a:cubicBezTo>
                    <a:pt x="36" y="90"/>
                    <a:pt x="35" y="90"/>
                    <a:pt x="34" y="90"/>
                  </a:cubicBezTo>
                  <a:cubicBezTo>
                    <a:pt x="34" y="90"/>
                    <a:pt x="34" y="90"/>
                    <a:pt x="33" y="89"/>
                  </a:cubicBezTo>
                  <a:cubicBezTo>
                    <a:pt x="34" y="89"/>
                    <a:pt x="34" y="88"/>
                    <a:pt x="34" y="88"/>
                  </a:cubicBezTo>
                  <a:cubicBezTo>
                    <a:pt x="35" y="88"/>
                    <a:pt x="35" y="88"/>
                    <a:pt x="35" y="88"/>
                  </a:cubicBezTo>
                  <a:cubicBezTo>
                    <a:pt x="35" y="89"/>
                    <a:pt x="36" y="89"/>
                    <a:pt x="36" y="89"/>
                  </a:cubicBezTo>
                  <a:cubicBezTo>
                    <a:pt x="36" y="90"/>
                    <a:pt x="36" y="90"/>
                    <a:pt x="36" y="90"/>
                  </a:cubicBezTo>
                  <a:cubicBezTo>
                    <a:pt x="36" y="90"/>
                    <a:pt x="36" y="90"/>
                    <a:pt x="36" y="90"/>
                  </a:cubicBezTo>
                  <a:cubicBezTo>
                    <a:pt x="36" y="90"/>
                    <a:pt x="36" y="90"/>
                    <a:pt x="36" y="90"/>
                  </a:cubicBezTo>
                  <a:cubicBezTo>
                    <a:pt x="36" y="90"/>
                    <a:pt x="36" y="90"/>
                    <a:pt x="36" y="90"/>
                  </a:cubicBezTo>
                  <a:cubicBezTo>
                    <a:pt x="36" y="90"/>
                    <a:pt x="36" y="90"/>
                    <a:pt x="36" y="90"/>
                  </a:cubicBezTo>
                  <a:moveTo>
                    <a:pt x="213" y="87"/>
                  </a:moveTo>
                  <a:cubicBezTo>
                    <a:pt x="212" y="87"/>
                    <a:pt x="212" y="87"/>
                    <a:pt x="211" y="87"/>
                  </a:cubicBezTo>
                  <a:cubicBezTo>
                    <a:pt x="212" y="86"/>
                    <a:pt x="212" y="86"/>
                    <a:pt x="212" y="86"/>
                  </a:cubicBezTo>
                  <a:cubicBezTo>
                    <a:pt x="213" y="86"/>
                    <a:pt x="213" y="86"/>
                    <a:pt x="214" y="86"/>
                  </a:cubicBezTo>
                  <a:cubicBezTo>
                    <a:pt x="214" y="86"/>
                    <a:pt x="214" y="86"/>
                    <a:pt x="214" y="86"/>
                  </a:cubicBezTo>
                  <a:cubicBezTo>
                    <a:pt x="214" y="86"/>
                    <a:pt x="213" y="87"/>
                    <a:pt x="213" y="87"/>
                  </a:cubicBezTo>
                  <a:moveTo>
                    <a:pt x="209" y="85"/>
                  </a:moveTo>
                  <a:cubicBezTo>
                    <a:pt x="208" y="85"/>
                    <a:pt x="208" y="85"/>
                    <a:pt x="208" y="85"/>
                  </a:cubicBezTo>
                  <a:cubicBezTo>
                    <a:pt x="208" y="85"/>
                    <a:pt x="208" y="85"/>
                    <a:pt x="208" y="85"/>
                  </a:cubicBezTo>
                  <a:cubicBezTo>
                    <a:pt x="208" y="84"/>
                    <a:pt x="208" y="84"/>
                    <a:pt x="208" y="84"/>
                  </a:cubicBezTo>
                  <a:cubicBezTo>
                    <a:pt x="209" y="84"/>
                    <a:pt x="209" y="85"/>
                    <a:pt x="210" y="85"/>
                  </a:cubicBezTo>
                  <a:cubicBezTo>
                    <a:pt x="210" y="85"/>
                    <a:pt x="210" y="85"/>
                    <a:pt x="210" y="85"/>
                  </a:cubicBezTo>
                  <a:cubicBezTo>
                    <a:pt x="210" y="85"/>
                    <a:pt x="210" y="85"/>
                    <a:pt x="210" y="85"/>
                  </a:cubicBezTo>
                  <a:cubicBezTo>
                    <a:pt x="209" y="85"/>
                    <a:pt x="209" y="85"/>
                    <a:pt x="209" y="85"/>
                  </a:cubicBezTo>
                  <a:moveTo>
                    <a:pt x="31" y="88"/>
                  </a:moveTo>
                  <a:cubicBezTo>
                    <a:pt x="31" y="88"/>
                    <a:pt x="31" y="88"/>
                    <a:pt x="31" y="88"/>
                  </a:cubicBezTo>
                  <a:cubicBezTo>
                    <a:pt x="31" y="88"/>
                    <a:pt x="30" y="88"/>
                    <a:pt x="30" y="87"/>
                  </a:cubicBezTo>
                  <a:cubicBezTo>
                    <a:pt x="30" y="87"/>
                    <a:pt x="30" y="87"/>
                    <a:pt x="30" y="87"/>
                  </a:cubicBezTo>
                  <a:cubicBezTo>
                    <a:pt x="31" y="85"/>
                    <a:pt x="32" y="83"/>
                    <a:pt x="33" y="82"/>
                  </a:cubicBezTo>
                  <a:cubicBezTo>
                    <a:pt x="33" y="82"/>
                    <a:pt x="33" y="83"/>
                    <a:pt x="33" y="83"/>
                  </a:cubicBezTo>
                  <a:cubicBezTo>
                    <a:pt x="33" y="84"/>
                    <a:pt x="33" y="84"/>
                    <a:pt x="33" y="85"/>
                  </a:cubicBezTo>
                  <a:cubicBezTo>
                    <a:pt x="32" y="86"/>
                    <a:pt x="32" y="87"/>
                    <a:pt x="31" y="88"/>
                  </a:cubicBezTo>
                  <a:moveTo>
                    <a:pt x="206" y="83"/>
                  </a:moveTo>
                  <a:cubicBezTo>
                    <a:pt x="206" y="82"/>
                    <a:pt x="205" y="82"/>
                    <a:pt x="205" y="82"/>
                  </a:cubicBezTo>
                  <a:cubicBezTo>
                    <a:pt x="206" y="81"/>
                    <a:pt x="206" y="81"/>
                    <a:pt x="206" y="81"/>
                  </a:cubicBezTo>
                  <a:cubicBezTo>
                    <a:pt x="206" y="82"/>
                    <a:pt x="206" y="82"/>
                    <a:pt x="206" y="82"/>
                  </a:cubicBezTo>
                  <a:cubicBezTo>
                    <a:pt x="206" y="83"/>
                    <a:pt x="206" y="83"/>
                    <a:pt x="206" y="83"/>
                  </a:cubicBezTo>
                  <a:moveTo>
                    <a:pt x="27" y="86"/>
                  </a:moveTo>
                  <a:cubicBezTo>
                    <a:pt x="27" y="86"/>
                    <a:pt x="26" y="86"/>
                    <a:pt x="26" y="85"/>
                  </a:cubicBezTo>
                  <a:cubicBezTo>
                    <a:pt x="28" y="82"/>
                    <a:pt x="30" y="78"/>
                    <a:pt x="33" y="75"/>
                  </a:cubicBezTo>
                  <a:cubicBezTo>
                    <a:pt x="33" y="76"/>
                    <a:pt x="33" y="77"/>
                    <a:pt x="33" y="79"/>
                  </a:cubicBezTo>
                  <a:cubicBezTo>
                    <a:pt x="33" y="79"/>
                    <a:pt x="33" y="79"/>
                    <a:pt x="33" y="79"/>
                  </a:cubicBezTo>
                  <a:cubicBezTo>
                    <a:pt x="32" y="79"/>
                    <a:pt x="32" y="79"/>
                    <a:pt x="32" y="79"/>
                  </a:cubicBezTo>
                  <a:cubicBezTo>
                    <a:pt x="30" y="81"/>
                    <a:pt x="29" y="84"/>
                    <a:pt x="27" y="86"/>
                  </a:cubicBezTo>
                  <a:moveTo>
                    <a:pt x="71" y="95"/>
                  </a:moveTo>
                  <a:cubicBezTo>
                    <a:pt x="65" y="86"/>
                    <a:pt x="56" y="80"/>
                    <a:pt x="45" y="76"/>
                  </a:cubicBezTo>
                  <a:cubicBezTo>
                    <a:pt x="46" y="61"/>
                    <a:pt x="51" y="45"/>
                    <a:pt x="61" y="33"/>
                  </a:cubicBezTo>
                  <a:cubicBezTo>
                    <a:pt x="61" y="32"/>
                    <a:pt x="62" y="32"/>
                    <a:pt x="62" y="32"/>
                  </a:cubicBezTo>
                  <a:cubicBezTo>
                    <a:pt x="62" y="32"/>
                    <a:pt x="62" y="32"/>
                    <a:pt x="62" y="32"/>
                  </a:cubicBezTo>
                  <a:cubicBezTo>
                    <a:pt x="62" y="32"/>
                    <a:pt x="62" y="32"/>
                    <a:pt x="62" y="32"/>
                  </a:cubicBezTo>
                  <a:cubicBezTo>
                    <a:pt x="63" y="32"/>
                    <a:pt x="63" y="32"/>
                    <a:pt x="63" y="32"/>
                  </a:cubicBezTo>
                  <a:cubicBezTo>
                    <a:pt x="63" y="32"/>
                    <a:pt x="63" y="32"/>
                    <a:pt x="63" y="32"/>
                  </a:cubicBezTo>
                  <a:cubicBezTo>
                    <a:pt x="63" y="32"/>
                    <a:pt x="63" y="32"/>
                    <a:pt x="64" y="32"/>
                  </a:cubicBezTo>
                  <a:cubicBezTo>
                    <a:pt x="69" y="33"/>
                    <a:pt x="74" y="34"/>
                    <a:pt x="80" y="36"/>
                  </a:cubicBezTo>
                  <a:cubicBezTo>
                    <a:pt x="78" y="38"/>
                    <a:pt x="76" y="39"/>
                    <a:pt x="73" y="41"/>
                  </a:cubicBezTo>
                  <a:cubicBezTo>
                    <a:pt x="71" y="43"/>
                    <a:pt x="70" y="45"/>
                    <a:pt x="70" y="48"/>
                  </a:cubicBezTo>
                  <a:cubicBezTo>
                    <a:pt x="70" y="50"/>
                    <a:pt x="70" y="51"/>
                    <a:pt x="71" y="53"/>
                  </a:cubicBezTo>
                  <a:cubicBezTo>
                    <a:pt x="72" y="54"/>
                    <a:pt x="74" y="56"/>
                    <a:pt x="76" y="56"/>
                  </a:cubicBezTo>
                  <a:cubicBezTo>
                    <a:pt x="78" y="57"/>
                    <a:pt x="81" y="57"/>
                    <a:pt x="83" y="57"/>
                  </a:cubicBezTo>
                  <a:cubicBezTo>
                    <a:pt x="85" y="57"/>
                    <a:pt x="87" y="57"/>
                    <a:pt x="88" y="57"/>
                  </a:cubicBezTo>
                  <a:cubicBezTo>
                    <a:pt x="96" y="55"/>
                    <a:pt x="102" y="50"/>
                    <a:pt x="108" y="47"/>
                  </a:cubicBezTo>
                  <a:cubicBezTo>
                    <a:pt x="112" y="44"/>
                    <a:pt x="118" y="42"/>
                    <a:pt x="122" y="42"/>
                  </a:cubicBezTo>
                  <a:cubicBezTo>
                    <a:pt x="123" y="42"/>
                    <a:pt x="123" y="42"/>
                    <a:pt x="123" y="42"/>
                  </a:cubicBezTo>
                  <a:cubicBezTo>
                    <a:pt x="125" y="42"/>
                    <a:pt x="127" y="43"/>
                    <a:pt x="128" y="44"/>
                  </a:cubicBezTo>
                  <a:cubicBezTo>
                    <a:pt x="128" y="44"/>
                    <a:pt x="128" y="44"/>
                    <a:pt x="128" y="44"/>
                  </a:cubicBezTo>
                  <a:cubicBezTo>
                    <a:pt x="131" y="48"/>
                    <a:pt x="134" y="52"/>
                    <a:pt x="138" y="55"/>
                  </a:cubicBezTo>
                  <a:cubicBezTo>
                    <a:pt x="142" y="57"/>
                    <a:pt x="146" y="59"/>
                    <a:pt x="149" y="61"/>
                  </a:cubicBezTo>
                  <a:cubicBezTo>
                    <a:pt x="164" y="68"/>
                    <a:pt x="177" y="76"/>
                    <a:pt x="190" y="86"/>
                  </a:cubicBezTo>
                  <a:cubicBezTo>
                    <a:pt x="190" y="86"/>
                    <a:pt x="191" y="86"/>
                    <a:pt x="191" y="87"/>
                  </a:cubicBezTo>
                  <a:cubicBezTo>
                    <a:pt x="193" y="88"/>
                    <a:pt x="194" y="89"/>
                    <a:pt x="196" y="90"/>
                  </a:cubicBezTo>
                  <a:cubicBezTo>
                    <a:pt x="197" y="91"/>
                    <a:pt x="198" y="92"/>
                    <a:pt x="199" y="93"/>
                  </a:cubicBezTo>
                  <a:cubicBezTo>
                    <a:pt x="200" y="95"/>
                    <a:pt x="200" y="96"/>
                    <a:pt x="200" y="97"/>
                  </a:cubicBezTo>
                  <a:cubicBezTo>
                    <a:pt x="200" y="99"/>
                    <a:pt x="200" y="100"/>
                    <a:pt x="199" y="101"/>
                  </a:cubicBezTo>
                  <a:cubicBezTo>
                    <a:pt x="198" y="103"/>
                    <a:pt x="195" y="105"/>
                    <a:pt x="193" y="105"/>
                  </a:cubicBezTo>
                  <a:cubicBezTo>
                    <a:pt x="193" y="105"/>
                    <a:pt x="193" y="105"/>
                    <a:pt x="193" y="105"/>
                  </a:cubicBezTo>
                  <a:cubicBezTo>
                    <a:pt x="192" y="105"/>
                    <a:pt x="192" y="105"/>
                    <a:pt x="192" y="105"/>
                  </a:cubicBezTo>
                  <a:cubicBezTo>
                    <a:pt x="191" y="105"/>
                    <a:pt x="189" y="104"/>
                    <a:pt x="188" y="103"/>
                  </a:cubicBezTo>
                  <a:cubicBezTo>
                    <a:pt x="174" y="98"/>
                    <a:pt x="161" y="91"/>
                    <a:pt x="148" y="84"/>
                  </a:cubicBezTo>
                  <a:cubicBezTo>
                    <a:pt x="147" y="83"/>
                    <a:pt x="147" y="83"/>
                    <a:pt x="147" y="83"/>
                  </a:cubicBezTo>
                  <a:cubicBezTo>
                    <a:pt x="146" y="83"/>
                    <a:pt x="145" y="84"/>
                    <a:pt x="145" y="84"/>
                  </a:cubicBezTo>
                  <a:cubicBezTo>
                    <a:pt x="144" y="86"/>
                    <a:pt x="144" y="87"/>
                    <a:pt x="145" y="88"/>
                  </a:cubicBezTo>
                  <a:cubicBezTo>
                    <a:pt x="158" y="95"/>
                    <a:pt x="171" y="102"/>
                    <a:pt x="185" y="107"/>
                  </a:cubicBezTo>
                  <a:cubicBezTo>
                    <a:pt x="185" y="108"/>
                    <a:pt x="185" y="109"/>
                    <a:pt x="185" y="109"/>
                  </a:cubicBezTo>
                  <a:cubicBezTo>
                    <a:pt x="185" y="112"/>
                    <a:pt x="183" y="115"/>
                    <a:pt x="180" y="116"/>
                  </a:cubicBezTo>
                  <a:cubicBezTo>
                    <a:pt x="179" y="117"/>
                    <a:pt x="177" y="118"/>
                    <a:pt x="175" y="118"/>
                  </a:cubicBezTo>
                  <a:cubicBezTo>
                    <a:pt x="173" y="118"/>
                    <a:pt x="172" y="117"/>
                    <a:pt x="170" y="117"/>
                  </a:cubicBezTo>
                  <a:cubicBezTo>
                    <a:pt x="167" y="116"/>
                    <a:pt x="163" y="114"/>
                    <a:pt x="160" y="112"/>
                  </a:cubicBezTo>
                  <a:cubicBezTo>
                    <a:pt x="155" y="109"/>
                    <a:pt x="150" y="105"/>
                    <a:pt x="145" y="102"/>
                  </a:cubicBezTo>
                  <a:cubicBezTo>
                    <a:pt x="146" y="101"/>
                    <a:pt x="146" y="100"/>
                    <a:pt x="145" y="100"/>
                  </a:cubicBezTo>
                  <a:cubicBezTo>
                    <a:pt x="145" y="99"/>
                    <a:pt x="144" y="99"/>
                    <a:pt x="143" y="99"/>
                  </a:cubicBezTo>
                  <a:cubicBezTo>
                    <a:pt x="143" y="99"/>
                    <a:pt x="142" y="99"/>
                    <a:pt x="142" y="99"/>
                  </a:cubicBezTo>
                  <a:cubicBezTo>
                    <a:pt x="141" y="99"/>
                    <a:pt x="140" y="100"/>
                    <a:pt x="140" y="100"/>
                  </a:cubicBezTo>
                  <a:cubicBezTo>
                    <a:pt x="139" y="101"/>
                    <a:pt x="139" y="102"/>
                    <a:pt x="139" y="102"/>
                  </a:cubicBezTo>
                  <a:cubicBezTo>
                    <a:pt x="139" y="103"/>
                    <a:pt x="139" y="104"/>
                    <a:pt x="140" y="104"/>
                  </a:cubicBezTo>
                  <a:cubicBezTo>
                    <a:pt x="146" y="108"/>
                    <a:pt x="151" y="112"/>
                    <a:pt x="157" y="116"/>
                  </a:cubicBezTo>
                  <a:cubicBezTo>
                    <a:pt x="160" y="118"/>
                    <a:pt x="164" y="120"/>
                    <a:pt x="167" y="121"/>
                  </a:cubicBezTo>
                  <a:cubicBezTo>
                    <a:pt x="167" y="122"/>
                    <a:pt x="167" y="122"/>
                    <a:pt x="167" y="122"/>
                  </a:cubicBezTo>
                  <a:cubicBezTo>
                    <a:pt x="167" y="123"/>
                    <a:pt x="167" y="124"/>
                    <a:pt x="167" y="125"/>
                  </a:cubicBezTo>
                  <a:cubicBezTo>
                    <a:pt x="167" y="126"/>
                    <a:pt x="166" y="126"/>
                    <a:pt x="165" y="127"/>
                  </a:cubicBezTo>
                  <a:cubicBezTo>
                    <a:pt x="164" y="129"/>
                    <a:pt x="162" y="130"/>
                    <a:pt x="159" y="130"/>
                  </a:cubicBezTo>
                  <a:cubicBezTo>
                    <a:pt x="158" y="130"/>
                    <a:pt x="157" y="130"/>
                    <a:pt x="157" y="129"/>
                  </a:cubicBezTo>
                  <a:cubicBezTo>
                    <a:pt x="153" y="129"/>
                    <a:pt x="150" y="126"/>
                    <a:pt x="147" y="124"/>
                  </a:cubicBezTo>
                  <a:cubicBezTo>
                    <a:pt x="143" y="121"/>
                    <a:pt x="139" y="119"/>
                    <a:pt x="136" y="116"/>
                  </a:cubicBezTo>
                  <a:cubicBezTo>
                    <a:pt x="135" y="116"/>
                    <a:pt x="135" y="116"/>
                    <a:pt x="134" y="116"/>
                  </a:cubicBezTo>
                  <a:cubicBezTo>
                    <a:pt x="134" y="116"/>
                    <a:pt x="133" y="116"/>
                    <a:pt x="132" y="117"/>
                  </a:cubicBezTo>
                  <a:cubicBezTo>
                    <a:pt x="132" y="118"/>
                    <a:pt x="132" y="119"/>
                    <a:pt x="133" y="120"/>
                  </a:cubicBezTo>
                  <a:cubicBezTo>
                    <a:pt x="137" y="123"/>
                    <a:pt x="140" y="125"/>
                    <a:pt x="144" y="128"/>
                  </a:cubicBezTo>
                  <a:cubicBezTo>
                    <a:pt x="145" y="129"/>
                    <a:pt x="146" y="129"/>
                    <a:pt x="147" y="130"/>
                  </a:cubicBezTo>
                  <a:cubicBezTo>
                    <a:pt x="148" y="131"/>
                    <a:pt x="148" y="132"/>
                    <a:pt x="149" y="133"/>
                  </a:cubicBezTo>
                  <a:cubicBezTo>
                    <a:pt x="149" y="134"/>
                    <a:pt x="149" y="135"/>
                    <a:pt x="149" y="135"/>
                  </a:cubicBezTo>
                  <a:cubicBezTo>
                    <a:pt x="149" y="136"/>
                    <a:pt x="149" y="136"/>
                    <a:pt x="149" y="136"/>
                  </a:cubicBezTo>
                  <a:cubicBezTo>
                    <a:pt x="149" y="138"/>
                    <a:pt x="148" y="139"/>
                    <a:pt x="147" y="140"/>
                  </a:cubicBezTo>
                  <a:cubicBezTo>
                    <a:pt x="146" y="140"/>
                    <a:pt x="145" y="141"/>
                    <a:pt x="144" y="141"/>
                  </a:cubicBezTo>
                  <a:cubicBezTo>
                    <a:pt x="143" y="141"/>
                    <a:pt x="143" y="141"/>
                    <a:pt x="143" y="141"/>
                  </a:cubicBezTo>
                  <a:cubicBezTo>
                    <a:pt x="143" y="141"/>
                    <a:pt x="143" y="141"/>
                    <a:pt x="143" y="141"/>
                  </a:cubicBezTo>
                  <a:cubicBezTo>
                    <a:pt x="142" y="141"/>
                    <a:pt x="141" y="141"/>
                    <a:pt x="140" y="140"/>
                  </a:cubicBezTo>
                  <a:cubicBezTo>
                    <a:pt x="140" y="140"/>
                    <a:pt x="140" y="140"/>
                    <a:pt x="140" y="140"/>
                  </a:cubicBezTo>
                  <a:cubicBezTo>
                    <a:pt x="134" y="138"/>
                    <a:pt x="132" y="136"/>
                    <a:pt x="126" y="133"/>
                  </a:cubicBezTo>
                  <a:cubicBezTo>
                    <a:pt x="126" y="133"/>
                    <a:pt x="126" y="133"/>
                    <a:pt x="126" y="133"/>
                  </a:cubicBezTo>
                  <a:cubicBezTo>
                    <a:pt x="127" y="132"/>
                    <a:pt x="127" y="131"/>
                    <a:pt x="128" y="129"/>
                  </a:cubicBezTo>
                  <a:cubicBezTo>
                    <a:pt x="128" y="128"/>
                    <a:pt x="129" y="126"/>
                    <a:pt x="129" y="125"/>
                  </a:cubicBezTo>
                  <a:cubicBezTo>
                    <a:pt x="129" y="125"/>
                    <a:pt x="129" y="125"/>
                    <a:pt x="129" y="125"/>
                  </a:cubicBezTo>
                  <a:cubicBezTo>
                    <a:pt x="129" y="123"/>
                    <a:pt x="128" y="121"/>
                    <a:pt x="127" y="119"/>
                  </a:cubicBezTo>
                  <a:cubicBezTo>
                    <a:pt x="126" y="118"/>
                    <a:pt x="125" y="117"/>
                    <a:pt x="123" y="116"/>
                  </a:cubicBezTo>
                  <a:cubicBezTo>
                    <a:pt x="122" y="115"/>
                    <a:pt x="120" y="115"/>
                    <a:pt x="119" y="115"/>
                  </a:cubicBezTo>
                  <a:cubicBezTo>
                    <a:pt x="119" y="115"/>
                    <a:pt x="119" y="115"/>
                    <a:pt x="119" y="115"/>
                  </a:cubicBezTo>
                  <a:cubicBezTo>
                    <a:pt x="118" y="115"/>
                    <a:pt x="118" y="115"/>
                    <a:pt x="117" y="115"/>
                  </a:cubicBezTo>
                  <a:cubicBezTo>
                    <a:pt x="118" y="113"/>
                    <a:pt x="118" y="112"/>
                    <a:pt x="118" y="110"/>
                  </a:cubicBezTo>
                  <a:cubicBezTo>
                    <a:pt x="118" y="109"/>
                    <a:pt x="118" y="108"/>
                    <a:pt x="118" y="108"/>
                  </a:cubicBezTo>
                  <a:cubicBezTo>
                    <a:pt x="117" y="104"/>
                    <a:pt x="114" y="101"/>
                    <a:pt x="110" y="100"/>
                  </a:cubicBezTo>
                  <a:cubicBezTo>
                    <a:pt x="110" y="100"/>
                    <a:pt x="110" y="100"/>
                    <a:pt x="110" y="100"/>
                  </a:cubicBezTo>
                  <a:cubicBezTo>
                    <a:pt x="110" y="100"/>
                    <a:pt x="110" y="100"/>
                    <a:pt x="110" y="100"/>
                  </a:cubicBezTo>
                  <a:cubicBezTo>
                    <a:pt x="110" y="100"/>
                    <a:pt x="110" y="100"/>
                    <a:pt x="110" y="100"/>
                  </a:cubicBezTo>
                  <a:cubicBezTo>
                    <a:pt x="109" y="100"/>
                    <a:pt x="109" y="100"/>
                    <a:pt x="109" y="100"/>
                  </a:cubicBezTo>
                  <a:cubicBezTo>
                    <a:pt x="107" y="100"/>
                    <a:pt x="106" y="100"/>
                    <a:pt x="105" y="101"/>
                  </a:cubicBezTo>
                  <a:cubicBezTo>
                    <a:pt x="104" y="99"/>
                    <a:pt x="103" y="98"/>
                    <a:pt x="102" y="96"/>
                  </a:cubicBezTo>
                  <a:cubicBezTo>
                    <a:pt x="101" y="95"/>
                    <a:pt x="99" y="94"/>
                    <a:pt x="98" y="93"/>
                  </a:cubicBezTo>
                  <a:cubicBezTo>
                    <a:pt x="97" y="92"/>
                    <a:pt x="96" y="92"/>
                    <a:pt x="94" y="92"/>
                  </a:cubicBezTo>
                  <a:cubicBezTo>
                    <a:pt x="92" y="92"/>
                    <a:pt x="90" y="93"/>
                    <a:pt x="88" y="95"/>
                  </a:cubicBezTo>
                  <a:cubicBezTo>
                    <a:pt x="87" y="93"/>
                    <a:pt x="86" y="91"/>
                    <a:pt x="85" y="90"/>
                  </a:cubicBezTo>
                  <a:cubicBezTo>
                    <a:pt x="83" y="89"/>
                    <a:pt x="81" y="88"/>
                    <a:pt x="79" y="88"/>
                  </a:cubicBezTo>
                  <a:cubicBezTo>
                    <a:pt x="79" y="88"/>
                    <a:pt x="78" y="88"/>
                    <a:pt x="78" y="89"/>
                  </a:cubicBezTo>
                  <a:cubicBezTo>
                    <a:pt x="78" y="89"/>
                    <a:pt x="78" y="89"/>
                    <a:pt x="78" y="89"/>
                  </a:cubicBezTo>
                  <a:cubicBezTo>
                    <a:pt x="78" y="89"/>
                    <a:pt x="78" y="89"/>
                    <a:pt x="78" y="89"/>
                  </a:cubicBezTo>
                  <a:cubicBezTo>
                    <a:pt x="76" y="89"/>
                    <a:pt x="75" y="90"/>
                    <a:pt x="74" y="91"/>
                  </a:cubicBezTo>
                  <a:cubicBezTo>
                    <a:pt x="73" y="92"/>
                    <a:pt x="72" y="94"/>
                    <a:pt x="71" y="95"/>
                  </a:cubicBezTo>
                  <a:cubicBezTo>
                    <a:pt x="71" y="95"/>
                    <a:pt x="71" y="95"/>
                    <a:pt x="71" y="95"/>
                  </a:cubicBezTo>
                  <a:moveTo>
                    <a:pt x="83" y="53"/>
                  </a:moveTo>
                  <a:cubicBezTo>
                    <a:pt x="81" y="53"/>
                    <a:pt x="79" y="52"/>
                    <a:pt x="77" y="52"/>
                  </a:cubicBezTo>
                  <a:cubicBezTo>
                    <a:pt x="76" y="51"/>
                    <a:pt x="76" y="51"/>
                    <a:pt x="75" y="50"/>
                  </a:cubicBezTo>
                  <a:cubicBezTo>
                    <a:pt x="75" y="50"/>
                    <a:pt x="75" y="49"/>
                    <a:pt x="75" y="48"/>
                  </a:cubicBezTo>
                  <a:cubicBezTo>
                    <a:pt x="75" y="47"/>
                    <a:pt x="75" y="46"/>
                    <a:pt x="76" y="45"/>
                  </a:cubicBezTo>
                  <a:cubicBezTo>
                    <a:pt x="81" y="41"/>
                    <a:pt x="85" y="38"/>
                    <a:pt x="88" y="34"/>
                  </a:cubicBezTo>
                  <a:cubicBezTo>
                    <a:pt x="90" y="32"/>
                    <a:pt x="92" y="30"/>
                    <a:pt x="94" y="29"/>
                  </a:cubicBezTo>
                  <a:cubicBezTo>
                    <a:pt x="95" y="28"/>
                    <a:pt x="97" y="27"/>
                    <a:pt x="99" y="26"/>
                  </a:cubicBezTo>
                  <a:cubicBezTo>
                    <a:pt x="108" y="24"/>
                    <a:pt x="117" y="22"/>
                    <a:pt x="125" y="22"/>
                  </a:cubicBezTo>
                  <a:cubicBezTo>
                    <a:pt x="136" y="22"/>
                    <a:pt x="147" y="24"/>
                    <a:pt x="157" y="28"/>
                  </a:cubicBezTo>
                  <a:cubicBezTo>
                    <a:pt x="162" y="31"/>
                    <a:pt x="168" y="33"/>
                    <a:pt x="174" y="34"/>
                  </a:cubicBezTo>
                  <a:cubicBezTo>
                    <a:pt x="174" y="34"/>
                    <a:pt x="174" y="34"/>
                    <a:pt x="174" y="34"/>
                  </a:cubicBezTo>
                  <a:cubicBezTo>
                    <a:pt x="175" y="34"/>
                    <a:pt x="176" y="34"/>
                    <a:pt x="176" y="34"/>
                  </a:cubicBezTo>
                  <a:cubicBezTo>
                    <a:pt x="182" y="34"/>
                    <a:pt x="188" y="32"/>
                    <a:pt x="192" y="28"/>
                  </a:cubicBezTo>
                  <a:cubicBezTo>
                    <a:pt x="192" y="28"/>
                    <a:pt x="192" y="28"/>
                    <a:pt x="192" y="28"/>
                  </a:cubicBezTo>
                  <a:cubicBezTo>
                    <a:pt x="197" y="34"/>
                    <a:pt x="201" y="41"/>
                    <a:pt x="204" y="48"/>
                  </a:cubicBezTo>
                  <a:cubicBezTo>
                    <a:pt x="207" y="56"/>
                    <a:pt x="209" y="65"/>
                    <a:pt x="210" y="74"/>
                  </a:cubicBezTo>
                  <a:cubicBezTo>
                    <a:pt x="204" y="77"/>
                    <a:pt x="198" y="79"/>
                    <a:pt x="193" y="82"/>
                  </a:cubicBezTo>
                  <a:cubicBezTo>
                    <a:pt x="180" y="72"/>
                    <a:pt x="166" y="63"/>
                    <a:pt x="151" y="56"/>
                  </a:cubicBezTo>
                  <a:cubicBezTo>
                    <a:pt x="148" y="55"/>
                    <a:pt x="144" y="53"/>
                    <a:pt x="141" y="51"/>
                  </a:cubicBezTo>
                  <a:cubicBezTo>
                    <a:pt x="137" y="48"/>
                    <a:pt x="134" y="44"/>
                    <a:pt x="131" y="40"/>
                  </a:cubicBezTo>
                  <a:cubicBezTo>
                    <a:pt x="131" y="39"/>
                    <a:pt x="130" y="39"/>
                    <a:pt x="129" y="39"/>
                  </a:cubicBezTo>
                  <a:cubicBezTo>
                    <a:pt x="127" y="38"/>
                    <a:pt x="125" y="37"/>
                    <a:pt x="123" y="37"/>
                  </a:cubicBezTo>
                  <a:cubicBezTo>
                    <a:pt x="123" y="37"/>
                    <a:pt x="123" y="37"/>
                    <a:pt x="123" y="37"/>
                  </a:cubicBezTo>
                  <a:cubicBezTo>
                    <a:pt x="117" y="37"/>
                    <a:pt x="111" y="40"/>
                    <a:pt x="106" y="42"/>
                  </a:cubicBezTo>
                  <a:cubicBezTo>
                    <a:pt x="99" y="46"/>
                    <a:pt x="93" y="51"/>
                    <a:pt x="87" y="52"/>
                  </a:cubicBezTo>
                  <a:cubicBezTo>
                    <a:pt x="86" y="53"/>
                    <a:pt x="85" y="53"/>
                    <a:pt x="83" y="53"/>
                  </a:cubicBezTo>
                  <a:moveTo>
                    <a:pt x="38" y="85"/>
                  </a:moveTo>
                  <a:cubicBezTo>
                    <a:pt x="38" y="84"/>
                    <a:pt x="38" y="84"/>
                    <a:pt x="38" y="84"/>
                  </a:cubicBezTo>
                  <a:cubicBezTo>
                    <a:pt x="38" y="84"/>
                    <a:pt x="38" y="83"/>
                    <a:pt x="38" y="83"/>
                  </a:cubicBezTo>
                  <a:cubicBezTo>
                    <a:pt x="38" y="81"/>
                    <a:pt x="38" y="80"/>
                    <a:pt x="38" y="79"/>
                  </a:cubicBezTo>
                  <a:cubicBezTo>
                    <a:pt x="38" y="60"/>
                    <a:pt x="44" y="42"/>
                    <a:pt x="54" y="27"/>
                  </a:cubicBezTo>
                  <a:cubicBezTo>
                    <a:pt x="56" y="25"/>
                    <a:pt x="57" y="23"/>
                    <a:pt x="59" y="23"/>
                  </a:cubicBezTo>
                  <a:cubicBezTo>
                    <a:pt x="59" y="22"/>
                    <a:pt x="60" y="22"/>
                    <a:pt x="61" y="22"/>
                  </a:cubicBezTo>
                  <a:cubicBezTo>
                    <a:pt x="62" y="22"/>
                    <a:pt x="63" y="23"/>
                    <a:pt x="63" y="23"/>
                  </a:cubicBezTo>
                  <a:cubicBezTo>
                    <a:pt x="63" y="24"/>
                    <a:pt x="64" y="24"/>
                    <a:pt x="64" y="26"/>
                  </a:cubicBezTo>
                  <a:cubicBezTo>
                    <a:pt x="64" y="26"/>
                    <a:pt x="64" y="26"/>
                    <a:pt x="64" y="27"/>
                  </a:cubicBezTo>
                  <a:cubicBezTo>
                    <a:pt x="63" y="27"/>
                    <a:pt x="63" y="27"/>
                    <a:pt x="63" y="27"/>
                  </a:cubicBezTo>
                  <a:cubicBezTo>
                    <a:pt x="62" y="27"/>
                    <a:pt x="62" y="27"/>
                    <a:pt x="61" y="27"/>
                  </a:cubicBezTo>
                  <a:cubicBezTo>
                    <a:pt x="61" y="27"/>
                    <a:pt x="61" y="27"/>
                    <a:pt x="61" y="27"/>
                  </a:cubicBezTo>
                  <a:cubicBezTo>
                    <a:pt x="61" y="27"/>
                    <a:pt x="61" y="27"/>
                    <a:pt x="61" y="27"/>
                  </a:cubicBezTo>
                  <a:cubicBezTo>
                    <a:pt x="60" y="27"/>
                    <a:pt x="59" y="28"/>
                    <a:pt x="59" y="28"/>
                  </a:cubicBezTo>
                  <a:cubicBezTo>
                    <a:pt x="58" y="29"/>
                    <a:pt x="58" y="29"/>
                    <a:pt x="57" y="30"/>
                  </a:cubicBezTo>
                  <a:cubicBezTo>
                    <a:pt x="46" y="43"/>
                    <a:pt x="40" y="61"/>
                    <a:pt x="40" y="78"/>
                  </a:cubicBezTo>
                  <a:cubicBezTo>
                    <a:pt x="40" y="78"/>
                    <a:pt x="40" y="78"/>
                    <a:pt x="40" y="78"/>
                  </a:cubicBezTo>
                  <a:cubicBezTo>
                    <a:pt x="40" y="79"/>
                    <a:pt x="41" y="80"/>
                    <a:pt x="42" y="81"/>
                  </a:cubicBezTo>
                  <a:cubicBezTo>
                    <a:pt x="43" y="81"/>
                    <a:pt x="43" y="81"/>
                    <a:pt x="43" y="81"/>
                  </a:cubicBezTo>
                  <a:cubicBezTo>
                    <a:pt x="42" y="82"/>
                    <a:pt x="41" y="83"/>
                    <a:pt x="40" y="84"/>
                  </a:cubicBezTo>
                  <a:cubicBezTo>
                    <a:pt x="39" y="85"/>
                    <a:pt x="39" y="85"/>
                    <a:pt x="39" y="85"/>
                  </a:cubicBezTo>
                  <a:cubicBezTo>
                    <a:pt x="38" y="85"/>
                    <a:pt x="38" y="85"/>
                    <a:pt x="38" y="85"/>
                  </a:cubicBezTo>
                  <a:moveTo>
                    <a:pt x="189" y="24"/>
                  </a:moveTo>
                  <a:cubicBezTo>
                    <a:pt x="189" y="24"/>
                    <a:pt x="189" y="24"/>
                    <a:pt x="189" y="23"/>
                  </a:cubicBezTo>
                  <a:cubicBezTo>
                    <a:pt x="189" y="22"/>
                    <a:pt x="189" y="21"/>
                    <a:pt x="190" y="20"/>
                  </a:cubicBezTo>
                  <a:cubicBezTo>
                    <a:pt x="190" y="19"/>
                    <a:pt x="191" y="18"/>
                    <a:pt x="191" y="18"/>
                  </a:cubicBezTo>
                  <a:cubicBezTo>
                    <a:pt x="191" y="18"/>
                    <a:pt x="191" y="18"/>
                    <a:pt x="191" y="18"/>
                  </a:cubicBezTo>
                  <a:cubicBezTo>
                    <a:pt x="192" y="18"/>
                    <a:pt x="193" y="18"/>
                    <a:pt x="195" y="19"/>
                  </a:cubicBezTo>
                  <a:cubicBezTo>
                    <a:pt x="201" y="22"/>
                    <a:pt x="211" y="34"/>
                    <a:pt x="218" y="65"/>
                  </a:cubicBezTo>
                  <a:cubicBezTo>
                    <a:pt x="219" y="67"/>
                    <a:pt x="219" y="69"/>
                    <a:pt x="219" y="71"/>
                  </a:cubicBezTo>
                  <a:cubicBezTo>
                    <a:pt x="219" y="74"/>
                    <a:pt x="219" y="77"/>
                    <a:pt x="218" y="79"/>
                  </a:cubicBezTo>
                  <a:cubicBezTo>
                    <a:pt x="217" y="80"/>
                    <a:pt x="217" y="80"/>
                    <a:pt x="217" y="80"/>
                  </a:cubicBezTo>
                  <a:cubicBezTo>
                    <a:pt x="217" y="80"/>
                    <a:pt x="216" y="81"/>
                    <a:pt x="216" y="81"/>
                  </a:cubicBezTo>
                  <a:cubicBezTo>
                    <a:pt x="215" y="81"/>
                    <a:pt x="214" y="81"/>
                    <a:pt x="214" y="81"/>
                  </a:cubicBezTo>
                  <a:cubicBezTo>
                    <a:pt x="213" y="81"/>
                    <a:pt x="213" y="81"/>
                    <a:pt x="212" y="81"/>
                  </a:cubicBezTo>
                  <a:cubicBezTo>
                    <a:pt x="212" y="81"/>
                    <a:pt x="212" y="81"/>
                    <a:pt x="212" y="81"/>
                  </a:cubicBezTo>
                  <a:cubicBezTo>
                    <a:pt x="212" y="81"/>
                    <a:pt x="212" y="81"/>
                    <a:pt x="212" y="81"/>
                  </a:cubicBezTo>
                  <a:cubicBezTo>
                    <a:pt x="211" y="80"/>
                    <a:pt x="211" y="80"/>
                    <a:pt x="210" y="79"/>
                  </a:cubicBezTo>
                  <a:cubicBezTo>
                    <a:pt x="211" y="79"/>
                    <a:pt x="212" y="79"/>
                    <a:pt x="213" y="78"/>
                  </a:cubicBezTo>
                  <a:cubicBezTo>
                    <a:pt x="213" y="78"/>
                    <a:pt x="213" y="78"/>
                    <a:pt x="213" y="78"/>
                  </a:cubicBezTo>
                  <a:cubicBezTo>
                    <a:pt x="214" y="78"/>
                    <a:pt x="215" y="77"/>
                    <a:pt x="215" y="76"/>
                  </a:cubicBezTo>
                  <a:cubicBezTo>
                    <a:pt x="214" y="66"/>
                    <a:pt x="212" y="56"/>
                    <a:pt x="208" y="46"/>
                  </a:cubicBezTo>
                  <a:cubicBezTo>
                    <a:pt x="205" y="38"/>
                    <a:pt x="201" y="30"/>
                    <a:pt x="194" y="24"/>
                  </a:cubicBezTo>
                  <a:cubicBezTo>
                    <a:pt x="194" y="23"/>
                    <a:pt x="193" y="23"/>
                    <a:pt x="193" y="23"/>
                  </a:cubicBezTo>
                  <a:cubicBezTo>
                    <a:pt x="193" y="23"/>
                    <a:pt x="193" y="23"/>
                    <a:pt x="193" y="23"/>
                  </a:cubicBezTo>
                  <a:cubicBezTo>
                    <a:pt x="192" y="23"/>
                    <a:pt x="192" y="23"/>
                    <a:pt x="192" y="23"/>
                  </a:cubicBezTo>
                  <a:cubicBezTo>
                    <a:pt x="192" y="23"/>
                    <a:pt x="192" y="23"/>
                    <a:pt x="192" y="23"/>
                  </a:cubicBezTo>
                  <a:cubicBezTo>
                    <a:pt x="191" y="23"/>
                    <a:pt x="190" y="23"/>
                    <a:pt x="190" y="24"/>
                  </a:cubicBezTo>
                  <a:cubicBezTo>
                    <a:pt x="190" y="24"/>
                    <a:pt x="190" y="24"/>
                    <a:pt x="190" y="24"/>
                  </a:cubicBezTo>
                  <a:cubicBezTo>
                    <a:pt x="189" y="24"/>
                    <a:pt x="189" y="24"/>
                    <a:pt x="189" y="24"/>
                  </a:cubicBezTo>
                  <a:moveTo>
                    <a:pt x="192" y="13"/>
                  </a:moveTo>
                  <a:cubicBezTo>
                    <a:pt x="192" y="12"/>
                    <a:pt x="192" y="12"/>
                    <a:pt x="192" y="12"/>
                  </a:cubicBezTo>
                  <a:cubicBezTo>
                    <a:pt x="192" y="13"/>
                    <a:pt x="192" y="13"/>
                    <a:pt x="192" y="13"/>
                  </a:cubicBezTo>
                  <a:moveTo>
                    <a:pt x="219" y="0"/>
                  </a:moveTo>
                  <a:cubicBezTo>
                    <a:pt x="219" y="0"/>
                    <a:pt x="218" y="0"/>
                    <a:pt x="218" y="0"/>
                  </a:cubicBezTo>
                  <a:cubicBezTo>
                    <a:pt x="217" y="1"/>
                    <a:pt x="215" y="2"/>
                    <a:pt x="212" y="3"/>
                  </a:cubicBezTo>
                  <a:cubicBezTo>
                    <a:pt x="208" y="5"/>
                    <a:pt x="202" y="8"/>
                    <a:pt x="198" y="9"/>
                  </a:cubicBezTo>
                  <a:cubicBezTo>
                    <a:pt x="196" y="10"/>
                    <a:pt x="194" y="11"/>
                    <a:pt x="193" y="12"/>
                  </a:cubicBezTo>
                  <a:cubicBezTo>
                    <a:pt x="192" y="12"/>
                    <a:pt x="191" y="12"/>
                    <a:pt x="191" y="12"/>
                  </a:cubicBezTo>
                  <a:cubicBezTo>
                    <a:pt x="190" y="12"/>
                    <a:pt x="190" y="12"/>
                    <a:pt x="190" y="12"/>
                  </a:cubicBezTo>
                  <a:cubicBezTo>
                    <a:pt x="190" y="13"/>
                    <a:pt x="190" y="13"/>
                    <a:pt x="190" y="13"/>
                  </a:cubicBezTo>
                  <a:cubicBezTo>
                    <a:pt x="190" y="13"/>
                    <a:pt x="190" y="13"/>
                    <a:pt x="190" y="13"/>
                  </a:cubicBezTo>
                  <a:cubicBezTo>
                    <a:pt x="189" y="13"/>
                    <a:pt x="189" y="13"/>
                    <a:pt x="189" y="13"/>
                  </a:cubicBezTo>
                  <a:cubicBezTo>
                    <a:pt x="189" y="13"/>
                    <a:pt x="189" y="13"/>
                    <a:pt x="189" y="13"/>
                  </a:cubicBezTo>
                  <a:cubicBezTo>
                    <a:pt x="187" y="14"/>
                    <a:pt x="186" y="16"/>
                    <a:pt x="185" y="18"/>
                  </a:cubicBezTo>
                  <a:cubicBezTo>
                    <a:pt x="185" y="19"/>
                    <a:pt x="184" y="21"/>
                    <a:pt x="184" y="23"/>
                  </a:cubicBezTo>
                  <a:cubicBezTo>
                    <a:pt x="184" y="24"/>
                    <a:pt x="185" y="25"/>
                    <a:pt x="185" y="26"/>
                  </a:cubicBezTo>
                  <a:cubicBezTo>
                    <a:pt x="185" y="27"/>
                    <a:pt x="185" y="27"/>
                    <a:pt x="185" y="27"/>
                  </a:cubicBezTo>
                  <a:cubicBezTo>
                    <a:pt x="182" y="28"/>
                    <a:pt x="179" y="29"/>
                    <a:pt x="176" y="29"/>
                  </a:cubicBezTo>
                  <a:cubicBezTo>
                    <a:pt x="176" y="29"/>
                    <a:pt x="176" y="29"/>
                    <a:pt x="176" y="29"/>
                  </a:cubicBezTo>
                  <a:cubicBezTo>
                    <a:pt x="176" y="29"/>
                    <a:pt x="175" y="29"/>
                    <a:pt x="175" y="29"/>
                  </a:cubicBezTo>
                  <a:cubicBezTo>
                    <a:pt x="175" y="29"/>
                    <a:pt x="175" y="29"/>
                    <a:pt x="175" y="29"/>
                  </a:cubicBezTo>
                  <a:cubicBezTo>
                    <a:pt x="169" y="29"/>
                    <a:pt x="164" y="26"/>
                    <a:pt x="159" y="24"/>
                  </a:cubicBezTo>
                  <a:cubicBezTo>
                    <a:pt x="148" y="20"/>
                    <a:pt x="137" y="18"/>
                    <a:pt x="125" y="18"/>
                  </a:cubicBezTo>
                  <a:cubicBezTo>
                    <a:pt x="116" y="18"/>
                    <a:pt x="107" y="19"/>
                    <a:pt x="98" y="22"/>
                  </a:cubicBezTo>
                  <a:cubicBezTo>
                    <a:pt x="96" y="23"/>
                    <a:pt x="93" y="23"/>
                    <a:pt x="91" y="25"/>
                  </a:cubicBezTo>
                  <a:cubicBezTo>
                    <a:pt x="89" y="27"/>
                    <a:pt x="87" y="29"/>
                    <a:pt x="85" y="31"/>
                  </a:cubicBezTo>
                  <a:cubicBezTo>
                    <a:pt x="84" y="31"/>
                    <a:pt x="84" y="31"/>
                    <a:pt x="84" y="32"/>
                  </a:cubicBezTo>
                  <a:cubicBezTo>
                    <a:pt x="83" y="32"/>
                    <a:pt x="83" y="32"/>
                    <a:pt x="83" y="32"/>
                  </a:cubicBezTo>
                  <a:cubicBezTo>
                    <a:pt x="78" y="30"/>
                    <a:pt x="73" y="29"/>
                    <a:pt x="68" y="28"/>
                  </a:cubicBezTo>
                  <a:cubicBezTo>
                    <a:pt x="68" y="27"/>
                    <a:pt x="68" y="26"/>
                    <a:pt x="68" y="26"/>
                  </a:cubicBezTo>
                  <a:cubicBezTo>
                    <a:pt x="68" y="24"/>
                    <a:pt x="68" y="22"/>
                    <a:pt x="67" y="20"/>
                  </a:cubicBezTo>
                  <a:cubicBezTo>
                    <a:pt x="66" y="20"/>
                    <a:pt x="66" y="19"/>
                    <a:pt x="65" y="19"/>
                  </a:cubicBezTo>
                  <a:cubicBezTo>
                    <a:pt x="65" y="18"/>
                    <a:pt x="65" y="18"/>
                    <a:pt x="64" y="17"/>
                  </a:cubicBezTo>
                  <a:cubicBezTo>
                    <a:pt x="64" y="17"/>
                    <a:pt x="62" y="16"/>
                    <a:pt x="61" y="15"/>
                  </a:cubicBezTo>
                  <a:cubicBezTo>
                    <a:pt x="55" y="12"/>
                    <a:pt x="46" y="7"/>
                    <a:pt x="40" y="4"/>
                  </a:cubicBezTo>
                  <a:cubicBezTo>
                    <a:pt x="40" y="4"/>
                    <a:pt x="40" y="4"/>
                    <a:pt x="40" y="4"/>
                  </a:cubicBezTo>
                  <a:cubicBezTo>
                    <a:pt x="40" y="4"/>
                    <a:pt x="39" y="4"/>
                    <a:pt x="39" y="4"/>
                  </a:cubicBezTo>
                  <a:cubicBezTo>
                    <a:pt x="38" y="4"/>
                    <a:pt x="37" y="4"/>
                    <a:pt x="37" y="5"/>
                  </a:cubicBezTo>
                  <a:cubicBezTo>
                    <a:pt x="36" y="6"/>
                    <a:pt x="36" y="7"/>
                    <a:pt x="38" y="8"/>
                  </a:cubicBezTo>
                  <a:cubicBezTo>
                    <a:pt x="38" y="8"/>
                    <a:pt x="38" y="8"/>
                    <a:pt x="38" y="8"/>
                  </a:cubicBezTo>
                  <a:cubicBezTo>
                    <a:pt x="38" y="8"/>
                    <a:pt x="38" y="8"/>
                    <a:pt x="38" y="8"/>
                  </a:cubicBezTo>
                  <a:cubicBezTo>
                    <a:pt x="41" y="10"/>
                    <a:pt x="47" y="13"/>
                    <a:pt x="52" y="16"/>
                  </a:cubicBezTo>
                  <a:cubicBezTo>
                    <a:pt x="53" y="17"/>
                    <a:pt x="55" y="18"/>
                    <a:pt x="56" y="18"/>
                  </a:cubicBezTo>
                  <a:cubicBezTo>
                    <a:pt x="53" y="20"/>
                    <a:pt x="52" y="22"/>
                    <a:pt x="50" y="24"/>
                  </a:cubicBezTo>
                  <a:cubicBezTo>
                    <a:pt x="40" y="39"/>
                    <a:pt x="34" y="56"/>
                    <a:pt x="33" y="73"/>
                  </a:cubicBezTo>
                  <a:cubicBezTo>
                    <a:pt x="33" y="73"/>
                    <a:pt x="33" y="73"/>
                    <a:pt x="33" y="73"/>
                  </a:cubicBezTo>
                  <a:cubicBezTo>
                    <a:pt x="33" y="73"/>
                    <a:pt x="33" y="73"/>
                    <a:pt x="32" y="73"/>
                  </a:cubicBezTo>
                  <a:cubicBezTo>
                    <a:pt x="32" y="73"/>
                    <a:pt x="32" y="73"/>
                    <a:pt x="31" y="73"/>
                  </a:cubicBezTo>
                  <a:cubicBezTo>
                    <a:pt x="28" y="76"/>
                    <a:pt x="26" y="80"/>
                    <a:pt x="23" y="84"/>
                  </a:cubicBezTo>
                  <a:cubicBezTo>
                    <a:pt x="22" y="84"/>
                    <a:pt x="21" y="83"/>
                    <a:pt x="20" y="83"/>
                  </a:cubicBezTo>
                  <a:cubicBezTo>
                    <a:pt x="23" y="78"/>
                    <a:pt x="26" y="74"/>
                    <a:pt x="30" y="70"/>
                  </a:cubicBezTo>
                  <a:cubicBezTo>
                    <a:pt x="30" y="70"/>
                    <a:pt x="30" y="69"/>
                    <a:pt x="29" y="69"/>
                  </a:cubicBezTo>
                  <a:cubicBezTo>
                    <a:pt x="29" y="68"/>
                    <a:pt x="29" y="68"/>
                    <a:pt x="29" y="68"/>
                  </a:cubicBezTo>
                  <a:cubicBezTo>
                    <a:pt x="28" y="68"/>
                    <a:pt x="28" y="68"/>
                    <a:pt x="28" y="69"/>
                  </a:cubicBezTo>
                  <a:cubicBezTo>
                    <a:pt x="24" y="73"/>
                    <a:pt x="21" y="77"/>
                    <a:pt x="18" y="81"/>
                  </a:cubicBezTo>
                  <a:cubicBezTo>
                    <a:pt x="17" y="81"/>
                    <a:pt x="16" y="81"/>
                    <a:pt x="16" y="80"/>
                  </a:cubicBezTo>
                  <a:cubicBezTo>
                    <a:pt x="18" y="77"/>
                    <a:pt x="21" y="73"/>
                    <a:pt x="24" y="69"/>
                  </a:cubicBezTo>
                  <a:cubicBezTo>
                    <a:pt x="24" y="68"/>
                    <a:pt x="24" y="68"/>
                    <a:pt x="23" y="67"/>
                  </a:cubicBezTo>
                  <a:cubicBezTo>
                    <a:pt x="23" y="67"/>
                    <a:pt x="23" y="67"/>
                    <a:pt x="23" y="67"/>
                  </a:cubicBezTo>
                  <a:cubicBezTo>
                    <a:pt x="22" y="67"/>
                    <a:pt x="22" y="67"/>
                    <a:pt x="22" y="68"/>
                  </a:cubicBezTo>
                  <a:cubicBezTo>
                    <a:pt x="19" y="72"/>
                    <a:pt x="16" y="75"/>
                    <a:pt x="13" y="79"/>
                  </a:cubicBezTo>
                  <a:cubicBezTo>
                    <a:pt x="12" y="79"/>
                    <a:pt x="12" y="79"/>
                    <a:pt x="12" y="79"/>
                  </a:cubicBezTo>
                  <a:cubicBezTo>
                    <a:pt x="13" y="78"/>
                    <a:pt x="13" y="78"/>
                    <a:pt x="12" y="77"/>
                  </a:cubicBezTo>
                  <a:cubicBezTo>
                    <a:pt x="12" y="77"/>
                    <a:pt x="12" y="77"/>
                    <a:pt x="12" y="77"/>
                  </a:cubicBezTo>
                  <a:cubicBezTo>
                    <a:pt x="12" y="77"/>
                    <a:pt x="12" y="77"/>
                    <a:pt x="12" y="77"/>
                  </a:cubicBezTo>
                  <a:cubicBezTo>
                    <a:pt x="15" y="72"/>
                    <a:pt x="18" y="68"/>
                    <a:pt x="21" y="63"/>
                  </a:cubicBezTo>
                  <a:cubicBezTo>
                    <a:pt x="22" y="63"/>
                    <a:pt x="22" y="62"/>
                    <a:pt x="21" y="62"/>
                  </a:cubicBezTo>
                  <a:cubicBezTo>
                    <a:pt x="21" y="62"/>
                    <a:pt x="21" y="61"/>
                    <a:pt x="20" y="61"/>
                  </a:cubicBezTo>
                  <a:cubicBezTo>
                    <a:pt x="20" y="61"/>
                    <a:pt x="20" y="62"/>
                    <a:pt x="19" y="62"/>
                  </a:cubicBezTo>
                  <a:cubicBezTo>
                    <a:pt x="16" y="66"/>
                    <a:pt x="13" y="71"/>
                    <a:pt x="10" y="75"/>
                  </a:cubicBezTo>
                  <a:cubicBezTo>
                    <a:pt x="10" y="76"/>
                    <a:pt x="10" y="76"/>
                    <a:pt x="9" y="77"/>
                  </a:cubicBezTo>
                  <a:cubicBezTo>
                    <a:pt x="8" y="76"/>
                    <a:pt x="7" y="76"/>
                    <a:pt x="6" y="75"/>
                  </a:cubicBezTo>
                  <a:cubicBezTo>
                    <a:pt x="9" y="71"/>
                    <a:pt x="12" y="66"/>
                    <a:pt x="15" y="62"/>
                  </a:cubicBezTo>
                  <a:cubicBezTo>
                    <a:pt x="16" y="61"/>
                    <a:pt x="16" y="61"/>
                    <a:pt x="16" y="60"/>
                  </a:cubicBezTo>
                  <a:cubicBezTo>
                    <a:pt x="17" y="60"/>
                    <a:pt x="16" y="59"/>
                    <a:pt x="16" y="59"/>
                  </a:cubicBezTo>
                  <a:cubicBezTo>
                    <a:pt x="16" y="58"/>
                    <a:pt x="15" y="58"/>
                    <a:pt x="15" y="58"/>
                  </a:cubicBezTo>
                  <a:cubicBezTo>
                    <a:pt x="15" y="58"/>
                    <a:pt x="14" y="59"/>
                    <a:pt x="14" y="59"/>
                  </a:cubicBezTo>
                  <a:cubicBezTo>
                    <a:pt x="14" y="59"/>
                    <a:pt x="14" y="60"/>
                    <a:pt x="13" y="60"/>
                  </a:cubicBezTo>
                  <a:cubicBezTo>
                    <a:pt x="10" y="65"/>
                    <a:pt x="7" y="69"/>
                    <a:pt x="4" y="73"/>
                  </a:cubicBezTo>
                  <a:cubicBezTo>
                    <a:pt x="4" y="73"/>
                    <a:pt x="4" y="73"/>
                    <a:pt x="4" y="73"/>
                  </a:cubicBezTo>
                  <a:cubicBezTo>
                    <a:pt x="4" y="73"/>
                    <a:pt x="4" y="73"/>
                    <a:pt x="4" y="73"/>
                  </a:cubicBezTo>
                  <a:cubicBezTo>
                    <a:pt x="4" y="72"/>
                    <a:pt x="4" y="72"/>
                    <a:pt x="4" y="72"/>
                  </a:cubicBezTo>
                  <a:cubicBezTo>
                    <a:pt x="7" y="67"/>
                    <a:pt x="9" y="62"/>
                    <a:pt x="11" y="57"/>
                  </a:cubicBezTo>
                  <a:cubicBezTo>
                    <a:pt x="11" y="57"/>
                    <a:pt x="11" y="56"/>
                    <a:pt x="11" y="56"/>
                  </a:cubicBezTo>
                  <a:cubicBezTo>
                    <a:pt x="11" y="55"/>
                    <a:pt x="11" y="55"/>
                    <a:pt x="11" y="55"/>
                  </a:cubicBezTo>
                  <a:cubicBezTo>
                    <a:pt x="11" y="55"/>
                    <a:pt x="10" y="55"/>
                    <a:pt x="10" y="55"/>
                  </a:cubicBezTo>
                  <a:cubicBezTo>
                    <a:pt x="10" y="55"/>
                    <a:pt x="9" y="55"/>
                    <a:pt x="9" y="55"/>
                  </a:cubicBezTo>
                  <a:cubicBezTo>
                    <a:pt x="9" y="55"/>
                    <a:pt x="9" y="56"/>
                    <a:pt x="9" y="57"/>
                  </a:cubicBezTo>
                  <a:cubicBezTo>
                    <a:pt x="6" y="62"/>
                    <a:pt x="4" y="67"/>
                    <a:pt x="1" y="72"/>
                  </a:cubicBezTo>
                  <a:cubicBezTo>
                    <a:pt x="1" y="73"/>
                    <a:pt x="1" y="73"/>
                    <a:pt x="1" y="73"/>
                  </a:cubicBezTo>
                  <a:cubicBezTo>
                    <a:pt x="1" y="74"/>
                    <a:pt x="1" y="74"/>
                    <a:pt x="1" y="74"/>
                  </a:cubicBezTo>
                  <a:cubicBezTo>
                    <a:pt x="0" y="74"/>
                    <a:pt x="0" y="75"/>
                    <a:pt x="0" y="76"/>
                  </a:cubicBezTo>
                  <a:cubicBezTo>
                    <a:pt x="0" y="76"/>
                    <a:pt x="0" y="76"/>
                    <a:pt x="0" y="76"/>
                  </a:cubicBezTo>
                  <a:cubicBezTo>
                    <a:pt x="0" y="77"/>
                    <a:pt x="1" y="78"/>
                    <a:pt x="1" y="78"/>
                  </a:cubicBezTo>
                  <a:cubicBezTo>
                    <a:pt x="2" y="79"/>
                    <a:pt x="2" y="79"/>
                    <a:pt x="2" y="79"/>
                  </a:cubicBezTo>
                  <a:cubicBezTo>
                    <a:pt x="2" y="79"/>
                    <a:pt x="2" y="79"/>
                    <a:pt x="2" y="79"/>
                  </a:cubicBezTo>
                  <a:cubicBezTo>
                    <a:pt x="3" y="79"/>
                    <a:pt x="3" y="79"/>
                    <a:pt x="3" y="79"/>
                  </a:cubicBezTo>
                  <a:cubicBezTo>
                    <a:pt x="11" y="83"/>
                    <a:pt x="17" y="87"/>
                    <a:pt x="26" y="91"/>
                  </a:cubicBezTo>
                  <a:cubicBezTo>
                    <a:pt x="27" y="91"/>
                    <a:pt x="28" y="92"/>
                    <a:pt x="30" y="93"/>
                  </a:cubicBezTo>
                  <a:cubicBezTo>
                    <a:pt x="31" y="94"/>
                    <a:pt x="32" y="94"/>
                    <a:pt x="33" y="94"/>
                  </a:cubicBezTo>
                  <a:cubicBezTo>
                    <a:pt x="34" y="95"/>
                    <a:pt x="35" y="95"/>
                    <a:pt x="36" y="95"/>
                  </a:cubicBezTo>
                  <a:cubicBezTo>
                    <a:pt x="36" y="95"/>
                    <a:pt x="36" y="95"/>
                    <a:pt x="36" y="95"/>
                  </a:cubicBezTo>
                  <a:cubicBezTo>
                    <a:pt x="36" y="95"/>
                    <a:pt x="36" y="95"/>
                    <a:pt x="36" y="95"/>
                  </a:cubicBezTo>
                  <a:cubicBezTo>
                    <a:pt x="38" y="95"/>
                    <a:pt x="41" y="94"/>
                    <a:pt x="44" y="92"/>
                  </a:cubicBezTo>
                  <a:cubicBezTo>
                    <a:pt x="46" y="91"/>
                    <a:pt x="49" y="88"/>
                    <a:pt x="52" y="84"/>
                  </a:cubicBezTo>
                  <a:cubicBezTo>
                    <a:pt x="59" y="88"/>
                    <a:pt x="65" y="94"/>
                    <a:pt x="69" y="100"/>
                  </a:cubicBezTo>
                  <a:cubicBezTo>
                    <a:pt x="69" y="101"/>
                    <a:pt x="69" y="101"/>
                    <a:pt x="69" y="101"/>
                  </a:cubicBezTo>
                  <a:cubicBezTo>
                    <a:pt x="69" y="102"/>
                    <a:pt x="68" y="104"/>
                    <a:pt x="68" y="105"/>
                  </a:cubicBezTo>
                  <a:cubicBezTo>
                    <a:pt x="67" y="106"/>
                    <a:pt x="67" y="107"/>
                    <a:pt x="67" y="109"/>
                  </a:cubicBezTo>
                  <a:cubicBezTo>
                    <a:pt x="67" y="109"/>
                    <a:pt x="67" y="109"/>
                    <a:pt x="67" y="109"/>
                  </a:cubicBezTo>
                  <a:cubicBezTo>
                    <a:pt x="67" y="111"/>
                    <a:pt x="68" y="113"/>
                    <a:pt x="69" y="114"/>
                  </a:cubicBezTo>
                  <a:cubicBezTo>
                    <a:pt x="70" y="116"/>
                    <a:pt x="71" y="117"/>
                    <a:pt x="73" y="117"/>
                  </a:cubicBezTo>
                  <a:cubicBezTo>
                    <a:pt x="74" y="117"/>
                    <a:pt x="74" y="117"/>
                    <a:pt x="75" y="117"/>
                  </a:cubicBezTo>
                  <a:cubicBezTo>
                    <a:pt x="76" y="117"/>
                    <a:pt x="77" y="117"/>
                    <a:pt x="78" y="117"/>
                  </a:cubicBezTo>
                  <a:cubicBezTo>
                    <a:pt x="78" y="119"/>
                    <a:pt x="78" y="120"/>
                    <a:pt x="79" y="122"/>
                  </a:cubicBezTo>
                  <a:cubicBezTo>
                    <a:pt x="79" y="123"/>
                    <a:pt x="79" y="124"/>
                    <a:pt x="80" y="125"/>
                  </a:cubicBezTo>
                  <a:cubicBezTo>
                    <a:pt x="82" y="124"/>
                    <a:pt x="82" y="124"/>
                    <a:pt x="82" y="124"/>
                  </a:cubicBezTo>
                  <a:cubicBezTo>
                    <a:pt x="80" y="125"/>
                    <a:pt x="80" y="125"/>
                    <a:pt x="80" y="125"/>
                  </a:cubicBezTo>
                  <a:cubicBezTo>
                    <a:pt x="81" y="126"/>
                    <a:pt x="83" y="127"/>
                    <a:pt x="84" y="128"/>
                  </a:cubicBezTo>
                  <a:cubicBezTo>
                    <a:pt x="85" y="128"/>
                    <a:pt x="87" y="129"/>
                    <a:pt x="89" y="129"/>
                  </a:cubicBezTo>
                  <a:cubicBezTo>
                    <a:pt x="90" y="129"/>
                    <a:pt x="92" y="128"/>
                    <a:pt x="93" y="128"/>
                  </a:cubicBezTo>
                  <a:cubicBezTo>
                    <a:pt x="93" y="127"/>
                    <a:pt x="93" y="127"/>
                    <a:pt x="93" y="127"/>
                  </a:cubicBezTo>
                  <a:cubicBezTo>
                    <a:pt x="93" y="129"/>
                    <a:pt x="94" y="131"/>
                    <a:pt x="95" y="132"/>
                  </a:cubicBezTo>
                  <a:cubicBezTo>
                    <a:pt x="97" y="135"/>
                    <a:pt x="100" y="138"/>
                    <a:pt x="104" y="138"/>
                  </a:cubicBezTo>
                  <a:cubicBezTo>
                    <a:pt x="104" y="138"/>
                    <a:pt x="105" y="138"/>
                    <a:pt x="105" y="138"/>
                  </a:cubicBezTo>
                  <a:cubicBezTo>
                    <a:pt x="105" y="138"/>
                    <a:pt x="106" y="137"/>
                    <a:pt x="107" y="137"/>
                  </a:cubicBezTo>
                  <a:cubicBezTo>
                    <a:pt x="107" y="139"/>
                    <a:pt x="108" y="141"/>
                    <a:pt x="110" y="142"/>
                  </a:cubicBezTo>
                  <a:cubicBezTo>
                    <a:pt x="112" y="144"/>
                    <a:pt x="114" y="144"/>
                    <a:pt x="116" y="144"/>
                  </a:cubicBezTo>
                  <a:cubicBezTo>
                    <a:pt x="116" y="144"/>
                    <a:pt x="116" y="144"/>
                    <a:pt x="116" y="144"/>
                  </a:cubicBezTo>
                  <a:cubicBezTo>
                    <a:pt x="116" y="144"/>
                    <a:pt x="116" y="144"/>
                    <a:pt x="116" y="144"/>
                  </a:cubicBezTo>
                  <a:cubicBezTo>
                    <a:pt x="118" y="144"/>
                    <a:pt x="121" y="143"/>
                    <a:pt x="122" y="140"/>
                  </a:cubicBezTo>
                  <a:cubicBezTo>
                    <a:pt x="123" y="139"/>
                    <a:pt x="124" y="138"/>
                    <a:pt x="124" y="137"/>
                  </a:cubicBezTo>
                  <a:cubicBezTo>
                    <a:pt x="129" y="141"/>
                    <a:pt x="132" y="143"/>
                    <a:pt x="138" y="145"/>
                  </a:cubicBezTo>
                  <a:cubicBezTo>
                    <a:pt x="140" y="145"/>
                    <a:pt x="141" y="146"/>
                    <a:pt x="143" y="146"/>
                  </a:cubicBezTo>
                  <a:cubicBezTo>
                    <a:pt x="144" y="146"/>
                    <a:pt x="144" y="146"/>
                    <a:pt x="144" y="146"/>
                  </a:cubicBezTo>
                  <a:cubicBezTo>
                    <a:pt x="144" y="146"/>
                    <a:pt x="144" y="146"/>
                    <a:pt x="144" y="146"/>
                  </a:cubicBezTo>
                  <a:cubicBezTo>
                    <a:pt x="146" y="145"/>
                    <a:pt x="148" y="145"/>
                    <a:pt x="150" y="144"/>
                  </a:cubicBezTo>
                  <a:cubicBezTo>
                    <a:pt x="152" y="142"/>
                    <a:pt x="153" y="140"/>
                    <a:pt x="154" y="138"/>
                  </a:cubicBezTo>
                  <a:cubicBezTo>
                    <a:pt x="154" y="137"/>
                    <a:pt x="154" y="136"/>
                    <a:pt x="154" y="135"/>
                  </a:cubicBezTo>
                  <a:cubicBezTo>
                    <a:pt x="154" y="135"/>
                    <a:pt x="154" y="134"/>
                    <a:pt x="154" y="134"/>
                  </a:cubicBezTo>
                  <a:cubicBezTo>
                    <a:pt x="154" y="134"/>
                    <a:pt x="155" y="134"/>
                    <a:pt x="155" y="134"/>
                  </a:cubicBezTo>
                  <a:cubicBezTo>
                    <a:pt x="155" y="134"/>
                    <a:pt x="155" y="134"/>
                    <a:pt x="155" y="134"/>
                  </a:cubicBezTo>
                  <a:cubicBezTo>
                    <a:pt x="157" y="134"/>
                    <a:pt x="158" y="135"/>
                    <a:pt x="159" y="135"/>
                  </a:cubicBezTo>
                  <a:cubicBezTo>
                    <a:pt x="163" y="135"/>
                    <a:pt x="167" y="133"/>
                    <a:pt x="169" y="130"/>
                  </a:cubicBezTo>
                  <a:cubicBezTo>
                    <a:pt x="170" y="129"/>
                    <a:pt x="171" y="128"/>
                    <a:pt x="172" y="126"/>
                  </a:cubicBezTo>
                  <a:cubicBezTo>
                    <a:pt x="172" y="125"/>
                    <a:pt x="172" y="124"/>
                    <a:pt x="172" y="122"/>
                  </a:cubicBezTo>
                  <a:cubicBezTo>
                    <a:pt x="173" y="122"/>
                    <a:pt x="174" y="123"/>
                    <a:pt x="175" y="123"/>
                  </a:cubicBezTo>
                  <a:cubicBezTo>
                    <a:pt x="178" y="123"/>
                    <a:pt x="180" y="122"/>
                    <a:pt x="183" y="120"/>
                  </a:cubicBezTo>
                  <a:cubicBezTo>
                    <a:pt x="187" y="118"/>
                    <a:pt x="190" y="114"/>
                    <a:pt x="190" y="109"/>
                  </a:cubicBezTo>
                  <a:cubicBezTo>
                    <a:pt x="190" y="109"/>
                    <a:pt x="191" y="110"/>
                    <a:pt x="192" y="110"/>
                  </a:cubicBezTo>
                  <a:cubicBezTo>
                    <a:pt x="192" y="110"/>
                    <a:pt x="192" y="110"/>
                    <a:pt x="192" y="110"/>
                  </a:cubicBezTo>
                  <a:cubicBezTo>
                    <a:pt x="192" y="110"/>
                    <a:pt x="193" y="110"/>
                    <a:pt x="193" y="110"/>
                  </a:cubicBezTo>
                  <a:cubicBezTo>
                    <a:pt x="197" y="110"/>
                    <a:pt x="201" y="107"/>
                    <a:pt x="203" y="104"/>
                  </a:cubicBezTo>
                  <a:cubicBezTo>
                    <a:pt x="205" y="102"/>
                    <a:pt x="205" y="100"/>
                    <a:pt x="205" y="97"/>
                  </a:cubicBezTo>
                  <a:cubicBezTo>
                    <a:pt x="205" y="95"/>
                    <a:pt x="205" y="93"/>
                    <a:pt x="203" y="91"/>
                  </a:cubicBezTo>
                  <a:cubicBezTo>
                    <a:pt x="202" y="89"/>
                    <a:pt x="200" y="87"/>
                    <a:pt x="199" y="86"/>
                  </a:cubicBezTo>
                  <a:cubicBezTo>
                    <a:pt x="198" y="86"/>
                    <a:pt x="198" y="85"/>
                    <a:pt x="197" y="85"/>
                  </a:cubicBezTo>
                  <a:cubicBezTo>
                    <a:pt x="198" y="84"/>
                    <a:pt x="199" y="84"/>
                    <a:pt x="200" y="84"/>
                  </a:cubicBezTo>
                  <a:cubicBezTo>
                    <a:pt x="201" y="85"/>
                    <a:pt x="203" y="87"/>
                    <a:pt x="206" y="89"/>
                  </a:cubicBezTo>
                  <a:cubicBezTo>
                    <a:pt x="209" y="91"/>
                    <a:pt x="212" y="93"/>
                    <a:pt x="215" y="93"/>
                  </a:cubicBezTo>
                  <a:cubicBezTo>
                    <a:pt x="215" y="93"/>
                    <a:pt x="215" y="93"/>
                    <a:pt x="215" y="93"/>
                  </a:cubicBezTo>
                  <a:cubicBezTo>
                    <a:pt x="216" y="93"/>
                    <a:pt x="216" y="93"/>
                    <a:pt x="216" y="93"/>
                  </a:cubicBezTo>
                  <a:cubicBezTo>
                    <a:pt x="216" y="93"/>
                    <a:pt x="217" y="93"/>
                    <a:pt x="217" y="93"/>
                  </a:cubicBezTo>
                  <a:cubicBezTo>
                    <a:pt x="218" y="93"/>
                    <a:pt x="220" y="92"/>
                    <a:pt x="221" y="91"/>
                  </a:cubicBezTo>
                  <a:cubicBezTo>
                    <a:pt x="223" y="90"/>
                    <a:pt x="224" y="90"/>
                    <a:pt x="224" y="90"/>
                  </a:cubicBezTo>
                  <a:cubicBezTo>
                    <a:pt x="234" y="85"/>
                    <a:pt x="241" y="81"/>
                    <a:pt x="251" y="76"/>
                  </a:cubicBezTo>
                  <a:cubicBezTo>
                    <a:pt x="251" y="76"/>
                    <a:pt x="252" y="75"/>
                    <a:pt x="252" y="74"/>
                  </a:cubicBezTo>
                  <a:cubicBezTo>
                    <a:pt x="255" y="68"/>
                    <a:pt x="259" y="62"/>
                    <a:pt x="262" y="55"/>
                  </a:cubicBezTo>
                  <a:cubicBezTo>
                    <a:pt x="262" y="55"/>
                    <a:pt x="262" y="54"/>
                    <a:pt x="261" y="54"/>
                  </a:cubicBezTo>
                  <a:cubicBezTo>
                    <a:pt x="261" y="53"/>
                    <a:pt x="261" y="53"/>
                    <a:pt x="261" y="53"/>
                  </a:cubicBezTo>
                  <a:cubicBezTo>
                    <a:pt x="260" y="53"/>
                    <a:pt x="260" y="54"/>
                    <a:pt x="260" y="54"/>
                  </a:cubicBezTo>
                  <a:cubicBezTo>
                    <a:pt x="257" y="60"/>
                    <a:pt x="254" y="66"/>
                    <a:pt x="251" y="72"/>
                  </a:cubicBezTo>
                  <a:cubicBezTo>
                    <a:pt x="250" y="71"/>
                    <a:pt x="250" y="71"/>
                    <a:pt x="250" y="71"/>
                  </a:cubicBezTo>
                  <a:cubicBezTo>
                    <a:pt x="249" y="71"/>
                    <a:pt x="249" y="71"/>
                    <a:pt x="249" y="72"/>
                  </a:cubicBezTo>
                  <a:cubicBezTo>
                    <a:pt x="248" y="72"/>
                    <a:pt x="248" y="72"/>
                    <a:pt x="248" y="72"/>
                  </a:cubicBezTo>
                  <a:cubicBezTo>
                    <a:pt x="250" y="67"/>
                    <a:pt x="253" y="63"/>
                    <a:pt x="255" y="58"/>
                  </a:cubicBezTo>
                  <a:cubicBezTo>
                    <a:pt x="255" y="57"/>
                    <a:pt x="255" y="57"/>
                    <a:pt x="254" y="56"/>
                  </a:cubicBezTo>
                  <a:cubicBezTo>
                    <a:pt x="254" y="56"/>
                    <a:pt x="254" y="56"/>
                    <a:pt x="254" y="56"/>
                  </a:cubicBezTo>
                  <a:cubicBezTo>
                    <a:pt x="254" y="56"/>
                    <a:pt x="253" y="57"/>
                    <a:pt x="253" y="57"/>
                  </a:cubicBezTo>
                  <a:cubicBezTo>
                    <a:pt x="250" y="63"/>
                    <a:pt x="247" y="68"/>
                    <a:pt x="244" y="74"/>
                  </a:cubicBezTo>
                  <a:cubicBezTo>
                    <a:pt x="244" y="74"/>
                    <a:pt x="243" y="74"/>
                    <a:pt x="242" y="75"/>
                  </a:cubicBezTo>
                  <a:cubicBezTo>
                    <a:pt x="246" y="69"/>
                    <a:pt x="248" y="63"/>
                    <a:pt x="251" y="56"/>
                  </a:cubicBezTo>
                  <a:cubicBezTo>
                    <a:pt x="251" y="55"/>
                    <a:pt x="251" y="55"/>
                    <a:pt x="250" y="54"/>
                  </a:cubicBezTo>
                  <a:cubicBezTo>
                    <a:pt x="250" y="54"/>
                    <a:pt x="250" y="54"/>
                    <a:pt x="250" y="54"/>
                  </a:cubicBezTo>
                  <a:cubicBezTo>
                    <a:pt x="249" y="54"/>
                    <a:pt x="249" y="55"/>
                    <a:pt x="249" y="55"/>
                  </a:cubicBezTo>
                  <a:cubicBezTo>
                    <a:pt x="246" y="63"/>
                    <a:pt x="242" y="70"/>
                    <a:pt x="238" y="77"/>
                  </a:cubicBezTo>
                  <a:cubicBezTo>
                    <a:pt x="237" y="77"/>
                    <a:pt x="236" y="78"/>
                    <a:pt x="235" y="78"/>
                  </a:cubicBezTo>
                  <a:cubicBezTo>
                    <a:pt x="240" y="72"/>
                    <a:pt x="243" y="64"/>
                    <a:pt x="246" y="57"/>
                  </a:cubicBezTo>
                  <a:cubicBezTo>
                    <a:pt x="246" y="56"/>
                    <a:pt x="246" y="55"/>
                    <a:pt x="245" y="55"/>
                  </a:cubicBezTo>
                  <a:cubicBezTo>
                    <a:pt x="245" y="55"/>
                    <a:pt x="245" y="55"/>
                    <a:pt x="245" y="55"/>
                  </a:cubicBezTo>
                  <a:cubicBezTo>
                    <a:pt x="244" y="55"/>
                    <a:pt x="244" y="55"/>
                    <a:pt x="244" y="56"/>
                  </a:cubicBezTo>
                  <a:cubicBezTo>
                    <a:pt x="241" y="64"/>
                    <a:pt x="237" y="72"/>
                    <a:pt x="232" y="80"/>
                  </a:cubicBezTo>
                  <a:cubicBezTo>
                    <a:pt x="232" y="80"/>
                    <a:pt x="232" y="80"/>
                    <a:pt x="232" y="80"/>
                  </a:cubicBezTo>
                  <a:cubicBezTo>
                    <a:pt x="231" y="81"/>
                    <a:pt x="230" y="81"/>
                    <a:pt x="230" y="81"/>
                  </a:cubicBezTo>
                  <a:cubicBezTo>
                    <a:pt x="234" y="74"/>
                    <a:pt x="238" y="67"/>
                    <a:pt x="241" y="59"/>
                  </a:cubicBezTo>
                  <a:cubicBezTo>
                    <a:pt x="241" y="58"/>
                    <a:pt x="241" y="57"/>
                    <a:pt x="240" y="57"/>
                  </a:cubicBezTo>
                  <a:cubicBezTo>
                    <a:pt x="240" y="57"/>
                    <a:pt x="240" y="57"/>
                    <a:pt x="240" y="57"/>
                  </a:cubicBezTo>
                  <a:cubicBezTo>
                    <a:pt x="239" y="57"/>
                    <a:pt x="239" y="57"/>
                    <a:pt x="239" y="58"/>
                  </a:cubicBezTo>
                  <a:cubicBezTo>
                    <a:pt x="235" y="67"/>
                    <a:pt x="231" y="75"/>
                    <a:pt x="226" y="83"/>
                  </a:cubicBezTo>
                  <a:cubicBezTo>
                    <a:pt x="225" y="84"/>
                    <a:pt x="224" y="84"/>
                    <a:pt x="223" y="85"/>
                  </a:cubicBezTo>
                  <a:cubicBezTo>
                    <a:pt x="227" y="77"/>
                    <a:pt x="232" y="70"/>
                    <a:pt x="235" y="62"/>
                  </a:cubicBezTo>
                  <a:cubicBezTo>
                    <a:pt x="235" y="61"/>
                    <a:pt x="234" y="60"/>
                    <a:pt x="234" y="60"/>
                  </a:cubicBezTo>
                  <a:cubicBezTo>
                    <a:pt x="234" y="60"/>
                    <a:pt x="233" y="60"/>
                    <a:pt x="233" y="60"/>
                  </a:cubicBezTo>
                  <a:cubicBezTo>
                    <a:pt x="233" y="60"/>
                    <a:pt x="232" y="60"/>
                    <a:pt x="232" y="61"/>
                  </a:cubicBezTo>
                  <a:cubicBezTo>
                    <a:pt x="230" y="70"/>
                    <a:pt x="224" y="77"/>
                    <a:pt x="220" y="86"/>
                  </a:cubicBezTo>
                  <a:cubicBezTo>
                    <a:pt x="220" y="87"/>
                    <a:pt x="219" y="87"/>
                    <a:pt x="219" y="87"/>
                  </a:cubicBezTo>
                  <a:cubicBezTo>
                    <a:pt x="218" y="87"/>
                    <a:pt x="217" y="88"/>
                    <a:pt x="216" y="88"/>
                  </a:cubicBezTo>
                  <a:cubicBezTo>
                    <a:pt x="216" y="88"/>
                    <a:pt x="216" y="88"/>
                    <a:pt x="216" y="88"/>
                  </a:cubicBezTo>
                  <a:cubicBezTo>
                    <a:pt x="215" y="88"/>
                    <a:pt x="215" y="88"/>
                    <a:pt x="215" y="88"/>
                  </a:cubicBezTo>
                  <a:cubicBezTo>
                    <a:pt x="216" y="87"/>
                    <a:pt x="217" y="86"/>
                    <a:pt x="218" y="85"/>
                  </a:cubicBezTo>
                  <a:cubicBezTo>
                    <a:pt x="218" y="85"/>
                    <a:pt x="219" y="85"/>
                    <a:pt x="220" y="84"/>
                  </a:cubicBezTo>
                  <a:cubicBezTo>
                    <a:pt x="221" y="83"/>
                    <a:pt x="222" y="82"/>
                    <a:pt x="222" y="81"/>
                  </a:cubicBezTo>
                  <a:cubicBezTo>
                    <a:pt x="223" y="78"/>
                    <a:pt x="224" y="75"/>
                    <a:pt x="224" y="72"/>
                  </a:cubicBezTo>
                  <a:cubicBezTo>
                    <a:pt x="224" y="72"/>
                    <a:pt x="224" y="72"/>
                    <a:pt x="224" y="72"/>
                  </a:cubicBezTo>
                  <a:cubicBezTo>
                    <a:pt x="225" y="70"/>
                    <a:pt x="226" y="67"/>
                    <a:pt x="227" y="64"/>
                  </a:cubicBezTo>
                  <a:cubicBezTo>
                    <a:pt x="227" y="64"/>
                    <a:pt x="227" y="63"/>
                    <a:pt x="226" y="63"/>
                  </a:cubicBezTo>
                  <a:cubicBezTo>
                    <a:pt x="226" y="63"/>
                    <a:pt x="226" y="63"/>
                    <a:pt x="226" y="63"/>
                  </a:cubicBezTo>
                  <a:cubicBezTo>
                    <a:pt x="226" y="63"/>
                    <a:pt x="225" y="63"/>
                    <a:pt x="225" y="64"/>
                  </a:cubicBezTo>
                  <a:cubicBezTo>
                    <a:pt x="225" y="65"/>
                    <a:pt x="224" y="66"/>
                    <a:pt x="224" y="67"/>
                  </a:cubicBezTo>
                  <a:cubicBezTo>
                    <a:pt x="224" y="66"/>
                    <a:pt x="223" y="65"/>
                    <a:pt x="223" y="64"/>
                  </a:cubicBezTo>
                  <a:cubicBezTo>
                    <a:pt x="218" y="43"/>
                    <a:pt x="212" y="30"/>
                    <a:pt x="206" y="22"/>
                  </a:cubicBezTo>
                  <a:cubicBezTo>
                    <a:pt x="203" y="19"/>
                    <a:pt x="200" y="16"/>
                    <a:pt x="197" y="15"/>
                  </a:cubicBezTo>
                  <a:cubicBezTo>
                    <a:pt x="197" y="15"/>
                    <a:pt x="197" y="15"/>
                    <a:pt x="197" y="15"/>
                  </a:cubicBezTo>
                  <a:cubicBezTo>
                    <a:pt x="200" y="14"/>
                    <a:pt x="203" y="13"/>
                    <a:pt x="206" y="11"/>
                  </a:cubicBezTo>
                  <a:cubicBezTo>
                    <a:pt x="209" y="10"/>
                    <a:pt x="212" y="9"/>
                    <a:pt x="215" y="7"/>
                  </a:cubicBezTo>
                  <a:cubicBezTo>
                    <a:pt x="217" y="6"/>
                    <a:pt x="219" y="5"/>
                    <a:pt x="220" y="4"/>
                  </a:cubicBezTo>
                  <a:cubicBezTo>
                    <a:pt x="222" y="4"/>
                    <a:pt x="222" y="2"/>
                    <a:pt x="221" y="1"/>
                  </a:cubicBezTo>
                  <a:cubicBezTo>
                    <a:pt x="221" y="0"/>
                    <a:pt x="220" y="0"/>
                    <a:pt x="21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8" name="Rectangle 839"/>
            <p:cNvSpPr>
              <a:spLocks noChangeArrowheads="1"/>
            </p:cNvSpPr>
            <p:nvPr/>
          </p:nvSpPr>
          <p:spPr bwMode="auto">
            <a:xfrm>
              <a:off x="488492" y="4736778"/>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9" name="Rectangle 840"/>
            <p:cNvSpPr>
              <a:spLocks noChangeArrowheads="1"/>
            </p:cNvSpPr>
            <p:nvPr/>
          </p:nvSpPr>
          <p:spPr bwMode="auto">
            <a:xfrm>
              <a:off x="488492" y="4736778"/>
              <a:ext cx="896"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0" name="Freeform 841"/>
            <p:cNvSpPr>
              <a:spLocks/>
            </p:cNvSpPr>
            <p:nvPr/>
          </p:nvSpPr>
          <p:spPr bwMode="auto">
            <a:xfrm>
              <a:off x="656063" y="455218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1" name="Freeform 842"/>
            <p:cNvSpPr>
              <a:spLocks/>
            </p:cNvSpPr>
            <p:nvPr/>
          </p:nvSpPr>
          <p:spPr bwMode="auto">
            <a:xfrm>
              <a:off x="656063" y="4552181"/>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2" name="组合 311"/>
          <p:cNvGrpSpPr/>
          <p:nvPr/>
        </p:nvGrpSpPr>
        <p:grpSpPr>
          <a:xfrm>
            <a:off x="1812265" y="3835442"/>
            <a:ext cx="271441" cy="231054"/>
            <a:chOff x="513583" y="4823700"/>
            <a:chExt cx="517945" cy="440881"/>
          </a:xfrm>
        </p:grpSpPr>
        <p:sp>
          <p:nvSpPr>
            <p:cNvPr id="313" name="Freeform 773"/>
            <p:cNvSpPr>
              <a:spLocks noEditPoints="1"/>
            </p:cNvSpPr>
            <p:nvPr/>
          </p:nvSpPr>
          <p:spPr bwMode="auto">
            <a:xfrm>
              <a:off x="861269" y="4846998"/>
              <a:ext cx="170259" cy="169363"/>
            </a:xfrm>
            <a:custGeom>
              <a:avLst/>
              <a:gdLst>
                <a:gd name="T0" fmla="*/ 48 w 80"/>
                <a:gd name="T1" fmla="*/ 76 h 80"/>
                <a:gd name="T2" fmla="*/ 43 w 80"/>
                <a:gd name="T3" fmla="*/ 76 h 80"/>
                <a:gd name="T4" fmla="*/ 43 w 80"/>
                <a:gd name="T5" fmla="*/ 77 h 80"/>
                <a:gd name="T6" fmla="*/ 37 w 80"/>
                <a:gd name="T7" fmla="*/ 77 h 80"/>
                <a:gd name="T8" fmla="*/ 39 w 80"/>
                <a:gd name="T9" fmla="*/ 77 h 80"/>
                <a:gd name="T10" fmla="*/ 35 w 80"/>
                <a:gd name="T11" fmla="*/ 74 h 80"/>
                <a:gd name="T12" fmla="*/ 32 w 80"/>
                <a:gd name="T13" fmla="*/ 76 h 80"/>
                <a:gd name="T14" fmla="*/ 34 w 80"/>
                <a:gd name="T15" fmla="*/ 74 h 80"/>
                <a:gd name="T16" fmla="*/ 27 w 80"/>
                <a:gd name="T17" fmla="*/ 75 h 80"/>
                <a:gd name="T18" fmla="*/ 29 w 80"/>
                <a:gd name="T19" fmla="*/ 75 h 80"/>
                <a:gd name="T20" fmla="*/ 27 w 80"/>
                <a:gd name="T21" fmla="*/ 70 h 80"/>
                <a:gd name="T22" fmla="*/ 23 w 80"/>
                <a:gd name="T23" fmla="*/ 73 h 80"/>
                <a:gd name="T24" fmla="*/ 25 w 80"/>
                <a:gd name="T25" fmla="*/ 69 h 80"/>
                <a:gd name="T26" fmla="*/ 13 w 80"/>
                <a:gd name="T27" fmla="*/ 64 h 80"/>
                <a:gd name="T28" fmla="*/ 16 w 80"/>
                <a:gd name="T29" fmla="*/ 68 h 80"/>
                <a:gd name="T30" fmla="*/ 13 w 80"/>
                <a:gd name="T31" fmla="*/ 55 h 80"/>
                <a:gd name="T32" fmla="*/ 9 w 80"/>
                <a:gd name="T33" fmla="*/ 58 h 80"/>
                <a:gd name="T34" fmla="*/ 11 w 80"/>
                <a:gd name="T35" fmla="*/ 50 h 80"/>
                <a:gd name="T36" fmla="*/ 9 w 80"/>
                <a:gd name="T37" fmla="*/ 58 h 80"/>
                <a:gd name="T38" fmla="*/ 9 w 80"/>
                <a:gd name="T39" fmla="*/ 44 h 80"/>
                <a:gd name="T40" fmla="*/ 6 w 80"/>
                <a:gd name="T41" fmla="*/ 53 h 80"/>
                <a:gd name="T42" fmla="*/ 7 w 80"/>
                <a:gd name="T43" fmla="*/ 36 h 80"/>
                <a:gd name="T44" fmla="*/ 9 w 80"/>
                <a:gd name="T45" fmla="*/ 42 h 80"/>
                <a:gd name="T46" fmla="*/ 4 w 80"/>
                <a:gd name="T47" fmla="*/ 34 h 80"/>
                <a:gd name="T48" fmla="*/ 6 w 80"/>
                <a:gd name="T49" fmla="*/ 35 h 80"/>
                <a:gd name="T50" fmla="*/ 5 w 80"/>
                <a:gd name="T51" fmla="*/ 29 h 80"/>
                <a:gd name="T52" fmla="*/ 4 w 80"/>
                <a:gd name="T53" fmla="*/ 31 h 80"/>
                <a:gd name="T54" fmla="*/ 10 w 80"/>
                <a:gd name="T55" fmla="*/ 21 h 80"/>
                <a:gd name="T56" fmla="*/ 5 w 80"/>
                <a:gd name="T57" fmla="*/ 27 h 80"/>
                <a:gd name="T58" fmla="*/ 12 w 80"/>
                <a:gd name="T59" fmla="*/ 17 h 80"/>
                <a:gd name="T60" fmla="*/ 9 w 80"/>
                <a:gd name="T61" fmla="*/ 20 h 80"/>
                <a:gd name="T62" fmla="*/ 15 w 80"/>
                <a:gd name="T63" fmla="*/ 50 h 80"/>
                <a:gd name="T64" fmla="*/ 32 w 80"/>
                <a:gd name="T65" fmla="*/ 5 h 80"/>
                <a:gd name="T66" fmla="*/ 75 w 80"/>
                <a:gd name="T67" fmla="*/ 30 h 80"/>
                <a:gd name="T68" fmla="*/ 55 w 80"/>
                <a:gd name="T69" fmla="*/ 72 h 80"/>
                <a:gd name="T70" fmla="*/ 40 w 80"/>
                <a:gd name="T71" fmla="*/ 0 h 80"/>
                <a:gd name="T72" fmla="*/ 22 w 80"/>
                <a:gd name="T73" fmla="*/ 6 h 80"/>
                <a:gd name="T74" fmla="*/ 8 w 80"/>
                <a:gd name="T75" fmla="*/ 14 h 80"/>
                <a:gd name="T76" fmla="*/ 0 w 80"/>
                <a:gd name="T77" fmla="*/ 39 h 80"/>
                <a:gd name="T78" fmla="*/ 34 w 80"/>
                <a:gd name="T79" fmla="*/ 80 h 80"/>
                <a:gd name="T80" fmla="*/ 41 w 80"/>
                <a:gd name="T81" fmla="*/ 80 h 80"/>
                <a:gd name="T82" fmla="*/ 46 w 80"/>
                <a:gd name="T83" fmla="*/ 80 h 80"/>
                <a:gd name="T84" fmla="*/ 48 w 80"/>
                <a:gd name="T85" fmla="*/ 80 h 80"/>
                <a:gd name="T86" fmla="*/ 74 w 80"/>
                <a:gd name="T87" fmla="*/ 62 h 80"/>
                <a:gd name="T88" fmla="*/ 63 w 80"/>
                <a:gd name="T89"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0" h="80">
                  <a:moveTo>
                    <a:pt x="46" y="77"/>
                  </a:moveTo>
                  <a:cubicBezTo>
                    <a:pt x="47" y="76"/>
                    <a:pt x="47" y="76"/>
                    <a:pt x="47" y="76"/>
                  </a:cubicBezTo>
                  <a:cubicBezTo>
                    <a:pt x="48" y="76"/>
                    <a:pt x="48" y="76"/>
                    <a:pt x="48" y="76"/>
                  </a:cubicBezTo>
                  <a:cubicBezTo>
                    <a:pt x="47" y="76"/>
                    <a:pt x="46" y="77"/>
                    <a:pt x="46" y="77"/>
                  </a:cubicBezTo>
                  <a:moveTo>
                    <a:pt x="41" y="77"/>
                  </a:moveTo>
                  <a:cubicBezTo>
                    <a:pt x="42" y="77"/>
                    <a:pt x="42" y="76"/>
                    <a:pt x="43" y="76"/>
                  </a:cubicBezTo>
                  <a:cubicBezTo>
                    <a:pt x="43" y="76"/>
                    <a:pt x="44" y="76"/>
                    <a:pt x="44" y="76"/>
                  </a:cubicBezTo>
                  <a:cubicBezTo>
                    <a:pt x="44" y="76"/>
                    <a:pt x="44" y="76"/>
                    <a:pt x="44" y="76"/>
                  </a:cubicBezTo>
                  <a:cubicBezTo>
                    <a:pt x="43" y="77"/>
                    <a:pt x="43" y="77"/>
                    <a:pt x="43" y="77"/>
                  </a:cubicBezTo>
                  <a:cubicBezTo>
                    <a:pt x="43" y="77"/>
                    <a:pt x="42" y="77"/>
                    <a:pt x="41" y="77"/>
                  </a:cubicBezTo>
                  <a:moveTo>
                    <a:pt x="39" y="77"/>
                  </a:moveTo>
                  <a:cubicBezTo>
                    <a:pt x="39" y="77"/>
                    <a:pt x="38" y="77"/>
                    <a:pt x="37" y="77"/>
                  </a:cubicBezTo>
                  <a:cubicBezTo>
                    <a:pt x="38" y="76"/>
                    <a:pt x="38" y="76"/>
                    <a:pt x="39" y="75"/>
                  </a:cubicBezTo>
                  <a:cubicBezTo>
                    <a:pt x="39" y="75"/>
                    <a:pt x="40" y="75"/>
                    <a:pt x="41" y="75"/>
                  </a:cubicBezTo>
                  <a:cubicBezTo>
                    <a:pt x="40" y="76"/>
                    <a:pt x="40" y="77"/>
                    <a:pt x="39" y="77"/>
                  </a:cubicBezTo>
                  <a:moveTo>
                    <a:pt x="35" y="77"/>
                  </a:moveTo>
                  <a:cubicBezTo>
                    <a:pt x="35" y="77"/>
                    <a:pt x="34" y="77"/>
                    <a:pt x="34" y="76"/>
                  </a:cubicBezTo>
                  <a:cubicBezTo>
                    <a:pt x="34" y="76"/>
                    <a:pt x="35" y="75"/>
                    <a:pt x="35" y="74"/>
                  </a:cubicBezTo>
                  <a:cubicBezTo>
                    <a:pt x="36" y="74"/>
                    <a:pt x="36" y="74"/>
                    <a:pt x="37" y="75"/>
                  </a:cubicBezTo>
                  <a:cubicBezTo>
                    <a:pt x="36" y="75"/>
                    <a:pt x="36" y="76"/>
                    <a:pt x="35" y="77"/>
                  </a:cubicBezTo>
                  <a:moveTo>
                    <a:pt x="32" y="76"/>
                  </a:moveTo>
                  <a:cubicBezTo>
                    <a:pt x="31" y="76"/>
                    <a:pt x="31" y="76"/>
                    <a:pt x="31" y="76"/>
                  </a:cubicBezTo>
                  <a:cubicBezTo>
                    <a:pt x="32" y="75"/>
                    <a:pt x="32" y="74"/>
                    <a:pt x="33" y="73"/>
                  </a:cubicBezTo>
                  <a:cubicBezTo>
                    <a:pt x="33" y="73"/>
                    <a:pt x="33" y="73"/>
                    <a:pt x="34" y="74"/>
                  </a:cubicBezTo>
                  <a:cubicBezTo>
                    <a:pt x="33" y="74"/>
                    <a:pt x="33" y="75"/>
                    <a:pt x="32" y="76"/>
                  </a:cubicBezTo>
                  <a:moveTo>
                    <a:pt x="29" y="75"/>
                  </a:moveTo>
                  <a:cubicBezTo>
                    <a:pt x="28" y="75"/>
                    <a:pt x="28" y="75"/>
                    <a:pt x="27" y="75"/>
                  </a:cubicBezTo>
                  <a:cubicBezTo>
                    <a:pt x="28" y="74"/>
                    <a:pt x="29" y="73"/>
                    <a:pt x="29" y="71"/>
                  </a:cubicBezTo>
                  <a:cubicBezTo>
                    <a:pt x="30" y="72"/>
                    <a:pt x="30" y="72"/>
                    <a:pt x="31" y="72"/>
                  </a:cubicBezTo>
                  <a:cubicBezTo>
                    <a:pt x="31" y="73"/>
                    <a:pt x="30" y="74"/>
                    <a:pt x="29" y="75"/>
                  </a:cubicBezTo>
                  <a:moveTo>
                    <a:pt x="25" y="74"/>
                  </a:moveTo>
                  <a:cubicBezTo>
                    <a:pt x="25" y="74"/>
                    <a:pt x="24" y="74"/>
                    <a:pt x="24" y="73"/>
                  </a:cubicBezTo>
                  <a:cubicBezTo>
                    <a:pt x="25" y="72"/>
                    <a:pt x="26" y="71"/>
                    <a:pt x="27" y="70"/>
                  </a:cubicBezTo>
                  <a:cubicBezTo>
                    <a:pt x="27" y="70"/>
                    <a:pt x="28" y="70"/>
                    <a:pt x="28" y="71"/>
                  </a:cubicBezTo>
                  <a:cubicBezTo>
                    <a:pt x="27" y="72"/>
                    <a:pt x="26" y="73"/>
                    <a:pt x="25" y="74"/>
                  </a:cubicBezTo>
                  <a:moveTo>
                    <a:pt x="23" y="73"/>
                  </a:moveTo>
                  <a:cubicBezTo>
                    <a:pt x="21" y="72"/>
                    <a:pt x="19" y="70"/>
                    <a:pt x="17" y="69"/>
                  </a:cubicBezTo>
                  <a:cubicBezTo>
                    <a:pt x="18" y="68"/>
                    <a:pt x="19" y="66"/>
                    <a:pt x="21" y="65"/>
                  </a:cubicBezTo>
                  <a:cubicBezTo>
                    <a:pt x="22" y="66"/>
                    <a:pt x="24" y="68"/>
                    <a:pt x="25" y="69"/>
                  </a:cubicBezTo>
                  <a:cubicBezTo>
                    <a:pt x="24" y="70"/>
                    <a:pt x="23" y="71"/>
                    <a:pt x="23" y="73"/>
                  </a:cubicBezTo>
                  <a:moveTo>
                    <a:pt x="16" y="68"/>
                  </a:moveTo>
                  <a:cubicBezTo>
                    <a:pt x="15" y="67"/>
                    <a:pt x="14" y="66"/>
                    <a:pt x="13" y="64"/>
                  </a:cubicBezTo>
                  <a:cubicBezTo>
                    <a:pt x="13" y="63"/>
                    <a:pt x="15" y="61"/>
                    <a:pt x="16" y="59"/>
                  </a:cubicBezTo>
                  <a:cubicBezTo>
                    <a:pt x="17" y="61"/>
                    <a:pt x="18" y="62"/>
                    <a:pt x="19" y="64"/>
                  </a:cubicBezTo>
                  <a:cubicBezTo>
                    <a:pt x="18" y="65"/>
                    <a:pt x="17" y="67"/>
                    <a:pt x="16" y="68"/>
                  </a:cubicBezTo>
                  <a:moveTo>
                    <a:pt x="11" y="63"/>
                  </a:moveTo>
                  <a:cubicBezTo>
                    <a:pt x="11" y="62"/>
                    <a:pt x="10" y="61"/>
                    <a:pt x="9" y="60"/>
                  </a:cubicBezTo>
                  <a:cubicBezTo>
                    <a:pt x="11" y="58"/>
                    <a:pt x="12" y="57"/>
                    <a:pt x="13" y="55"/>
                  </a:cubicBezTo>
                  <a:cubicBezTo>
                    <a:pt x="14" y="56"/>
                    <a:pt x="14" y="57"/>
                    <a:pt x="15" y="58"/>
                  </a:cubicBezTo>
                  <a:cubicBezTo>
                    <a:pt x="14" y="59"/>
                    <a:pt x="12" y="61"/>
                    <a:pt x="11" y="63"/>
                  </a:cubicBezTo>
                  <a:moveTo>
                    <a:pt x="9" y="58"/>
                  </a:moveTo>
                  <a:cubicBezTo>
                    <a:pt x="8" y="57"/>
                    <a:pt x="7" y="56"/>
                    <a:pt x="7" y="54"/>
                  </a:cubicBezTo>
                  <a:cubicBezTo>
                    <a:pt x="7" y="54"/>
                    <a:pt x="7" y="54"/>
                    <a:pt x="7" y="54"/>
                  </a:cubicBezTo>
                  <a:cubicBezTo>
                    <a:pt x="8" y="53"/>
                    <a:pt x="10" y="51"/>
                    <a:pt x="11" y="50"/>
                  </a:cubicBezTo>
                  <a:cubicBezTo>
                    <a:pt x="11" y="50"/>
                    <a:pt x="11" y="51"/>
                    <a:pt x="12" y="52"/>
                  </a:cubicBezTo>
                  <a:cubicBezTo>
                    <a:pt x="12" y="52"/>
                    <a:pt x="12" y="53"/>
                    <a:pt x="12" y="53"/>
                  </a:cubicBezTo>
                  <a:cubicBezTo>
                    <a:pt x="11" y="55"/>
                    <a:pt x="10" y="57"/>
                    <a:pt x="9" y="58"/>
                  </a:cubicBezTo>
                  <a:moveTo>
                    <a:pt x="6" y="53"/>
                  </a:moveTo>
                  <a:cubicBezTo>
                    <a:pt x="6" y="51"/>
                    <a:pt x="5" y="50"/>
                    <a:pt x="5" y="49"/>
                  </a:cubicBezTo>
                  <a:cubicBezTo>
                    <a:pt x="7" y="47"/>
                    <a:pt x="8" y="46"/>
                    <a:pt x="9" y="44"/>
                  </a:cubicBezTo>
                  <a:cubicBezTo>
                    <a:pt x="10" y="45"/>
                    <a:pt x="10" y="47"/>
                    <a:pt x="10" y="48"/>
                  </a:cubicBezTo>
                  <a:cubicBezTo>
                    <a:pt x="9" y="49"/>
                    <a:pt x="8" y="50"/>
                    <a:pt x="8" y="51"/>
                  </a:cubicBezTo>
                  <a:cubicBezTo>
                    <a:pt x="7" y="52"/>
                    <a:pt x="7" y="52"/>
                    <a:pt x="6" y="53"/>
                  </a:cubicBezTo>
                  <a:moveTo>
                    <a:pt x="5" y="47"/>
                  </a:moveTo>
                  <a:cubicBezTo>
                    <a:pt x="4" y="44"/>
                    <a:pt x="4" y="41"/>
                    <a:pt x="4" y="39"/>
                  </a:cubicBezTo>
                  <a:cubicBezTo>
                    <a:pt x="5" y="38"/>
                    <a:pt x="6" y="37"/>
                    <a:pt x="7" y="36"/>
                  </a:cubicBezTo>
                  <a:cubicBezTo>
                    <a:pt x="7" y="36"/>
                    <a:pt x="8" y="35"/>
                    <a:pt x="8" y="35"/>
                  </a:cubicBezTo>
                  <a:cubicBezTo>
                    <a:pt x="8" y="35"/>
                    <a:pt x="8" y="35"/>
                    <a:pt x="8" y="35"/>
                  </a:cubicBezTo>
                  <a:cubicBezTo>
                    <a:pt x="8" y="37"/>
                    <a:pt x="9" y="40"/>
                    <a:pt x="9" y="42"/>
                  </a:cubicBezTo>
                  <a:cubicBezTo>
                    <a:pt x="8" y="44"/>
                    <a:pt x="6" y="45"/>
                    <a:pt x="5" y="47"/>
                  </a:cubicBezTo>
                  <a:moveTo>
                    <a:pt x="4" y="37"/>
                  </a:moveTo>
                  <a:cubicBezTo>
                    <a:pt x="4" y="36"/>
                    <a:pt x="4" y="35"/>
                    <a:pt x="4" y="34"/>
                  </a:cubicBezTo>
                  <a:cubicBezTo>
                    <a:pt x="6" y="33"/>
                    <a:pt x="7" y="31"/>
                    <a:pt x="9" y="30"/>
                  </a:cubicBezTo>
                  <a:cubicBezTo>
                    <a:pt x="9" y="31"/>
                    <a:pt x="9" y="31"/>
                    <a:pt x="9" y="32"/>
                  </a:cubicBezTo>
                  <a:cubicBezTo>
                    <a:pt x="8" y="33"/>
                    <a:pt x="7" y="34"/>
                    <a:pt x="6" y="35"/>
                  </a:cubicBezTo>
                  <a:cubicBezTo>
                    <a:pt x="5" y="36"/>
                    <a:pt x="4" y="36"/>
                    <a:pt x="4" y="37"/>
                  </a:cubicBezTo>
                  <a:moveTo>
                    <a:pt x="4" y="31"/>
                  </a:moveTo>
                  <a:cubicBezTo>
                    <a:pt x="5" y="31"/>
                    <a:pt x="5" y="30"/>
                    <a:pt x="5" y="29"/>
                  </a:cubicBezTo>
                  <a:cubicBezTo>
                    <a:pt x="6" y="28"/>
                    <a:pt x="8" y="27"/>
                    <a:pt x="9" y="27"/>
                  </a:cubicBezTo>
                  <a:cubicBezTo>
                    <a:pt x="9" y="28"/>
                    <a:pt x="9" y="28"/>
                    <a:pt x="9" y="28"/>
                  </a:cubicBezTo>
                  <a:cubicBezTo>
                    <a:pt x="8" y="29"/>
                    <a:pt x="6" y="30"/>
                    <a:pt x="4" y="31"/>
                  </a:cubicBezTo>
                  <a:moveTo>
                    <a:pt x="5" y="27"/>
                  </a:moveTo>
                  <a:cubicBezTo>
                    <a:pt x="6" y="26"/>
                    <a:pt x="6" y="25"/>
                    <a:pt x="7" y="24"/>
                  </a:cubicBezTo>
                  <a:cubicBezTo>
                    <a:pt x="8" y="23"/>
                    <a:pt x="9" y="22"/>
                    <a:pt x="10" y="21"/>
                  </a:cubicBezTo>
                  <a:cubicBezTo>
                    <a:pt x="11" y="21"/>
                    <a:pt x="11" y="21"/>
                    <a:pt x="11" y="21"/>
                  </a:cubicBezTo>
                  <a:cubicBezTo>
                    <a:pt x="10" y="22"/>
                    <a:pt x="10" y="23"/>
                    <a:pt x="10" y="24"/>
                  </a:cubicBezTo>
                  <a:cubicBezTo>
                    <a:pt x="8" y="25"/>
                    <a:pt x="7" y="26"/>
                    <a:pt x="5" y="27"/>
                  </a:cubicBezTo>
                  <a:moveTo>
                    <a:pt x="8" y="21"/>
                  </a:moveTo>
                  <a:cubicBezTo>
                    <a:pt x="8" y="20"/>
                    <a:pt x="9" y="19"/>
                    <a:pt x="9" y="19"/>
                  </a:cubicBezTo>
                  <a:cubicBezTo>
                    <a:pt x="10" y="18"/>
                    <a:pt x="11" y="18"/>
                    <a:pt x="12" y="17"/>
                  </a:cubicBezTo>
                  <a:cubicBezTo>
                    <a:pt x="12" y="17"/>
                    <a:pt x="12" y="17"/>
                    <a:pt x="12" y="17"/>
                  </a:cubicBezTo>
                  <a:cubicBezTo>
                    <a:pt x="12" y="17"/>
                    <a:pt x="12" y="18"/>
                    <a:pt x="11" y="19"/>
                  </a:cubicBezTo>
                  <a:cubicBezTo>
                    <a:pt x="11" y="19"/>
                    <a:pt x="10" y="20"/>
                    <a:pt x="9" y="20"/>
                  </a:cubicBezTo>
                  <a:cubicBezTo>
                    <a:pt x="9" y="20"/>
                    <a:pt x="8" y="21"/>
                    <a:pt x="8" y="21"/>
                  </a:cubicBezTo>
                  <a:moveTo>
                    <a:pt x="47" y="73"/>
                  </a:moveTo>
                  <a:cubicBezTo>
                    <a:pt x="34" y="73"/>
                    <a:pt x="20" y="63"/>
                    <a:pt x="15" y="50"/>
                  </a:cubicBezTo>
                  <a:cubicBezTo>
                    <a:pt x="13" y="46"/>
                    <a:pt x="12" y="40"/>
                    <a:pt x="12" y="35"/>
                  </a:cubicBezTo>
                  <a:cubicBezTo>
                    <a:pt x="12" y="28"/>
                    <a:pt x="13" y="21"/>
                    <a:pt x="17" y="16"/>
                  </a:cubicBezTo>
                  <a:cubicBezTo>
                    <a:pt x="20" y="10"/>
                    <a:pt x="25" y="6"/>
                    <a:pt x="32" y="5"/>
                  </a:cubicBezTo>
                  <a:cubicBezTo>
                    <a:pt x="35" y="4"/>
                    <a:pt x="37" y="4"/>
                    <a:pt x="40" y="4"/>
                  </a:cubicBezTo>
                  <a:cubicBezTo>
                    <a:pt x="48" y="4"/>
                    <a:pt x="55" y="7"/>
                    <a:pt x="61" y="11"/>
                  </a:cubicBezTo>
                  <a:cubicBezTo>
                    <a:pt x="67" y="16"/>
                    <a:pt x="72" y="23"/>
                    <a:pt x="75" y="30"/>
                  </a:cubicBezTo>
                  <a:cubicBezTo>
                    <a:pt x="76" y="34"/>
                    <a:pt x="77" y="38"/>
                    <a:pt x="77" y="42"/>
                  </a:cubicBezTo>
                  <a:cubicBezTo>
                    <a:pt x="77" y="48"/>
                    <a:pt x="75" y="55"/>
                    <a:pt x="71" y="61"/>
                  </a:cubicBezTo>
                  <a:cubicBezTo>
                    <a:pt x="67" y="66"/>
                    <a:pt x="62" y="70"/>
                    <a:pt x="55" y="72"/>
                  </a:cubicBezTo>
                  <a:cubicBezTo>
                    <a:pt x="53" y="73"/>
                    <a:pt x="50" y="73"/>
                    <a:pt x="48" y="73"/>
                  </a:cubicBezTo>
                  <a:cubicBezTo>
                    <a:pt x="48" y="73"/>
                    <a:pt x="48" y="73"/>
                    <a:pt x="47" y="73"/>
                  </a:cubicBezTo>
                  <a:moveTo>
                    <a:pt x="40" y="0"/>
                  </a:moveTo>
                  <a:cubicBezTo>
                    <a:pt x="40" y="0"/>
                    <a:pt x="40" y="0"/>
                    <a:pt x="40" y="0"/>
                  </a:cubicBezTo>
                  <a:cubicBezTo>
                    <a:pt x="37" y="0"/>
                    <a:pt x="34" y="1"/>
                    <a:pt x="31" y="1"/>
                  </a:cubicBezTo>
                  <a:cubicBezTo>
                    <a:pt x="28" y="2"/>
                    <a:pt x="24" y="4"/>
                    <a:pt x="22" y="6"/>
                  </a:cubicBezTo>
                  <a:cubicBezTo>
                    <a:pt x="21" y="6"/>
                    <a:pt x="21" y="6"/>
                    <a:pt x="21" y="6"/>
                  </a:cubicBezTo>
                  <a:cubicBezTo>
                    <a:pt x="17" y="8"/>
                    <a:pt x="13" y="10"/>
                    <a:pt x="9" y="14"/>
                  </a:cubicBezTo>
                  <a:cubicBezTo>
                    <a:pt x="9" y="14"/>
                    <a:pt x="8" y="14"/>
                    <a:pt x="8" y="14"/>
                  </a:cubicBezTo>
                  <a:cubicBezTo>
                    <a:pt x="8" y="15"/>
                    <a:pt x="8" y="15"/>
                    <a:pt x="8" y="15"/>
                  </a:cubicBezTo>
                  <a:cubicBezTo>
                    <a:pt x="7" y="16"/>
                    <a:pt x="7" y="16"/>
                    <a:pt x="7" y="16"/>
                  </a:cubicBezTo>
                  <a:cubicBezTo>
                    <a:pt x="3" y="22"/>
                    <a:pt x="0" y="30"/>
                    <a:pt x="0" y="39"/>
                  </a:cubicBezTo>
                  <a:cubicBezTo>
                    <a:pt x="0" y="44"/>
                    <a:pt x="1" y="50"/>
                    <a:pt x="3" y="55"/>
                  </a:cubicBezTo>
                  <a:cubicBezTo>
                    <a:pt x="9" y="68"/>
                    <a:pt x="20" y="78"/>
                    <a:pt x="34" y="80"/>
                  </a:cubicBezTo>
                  <a:cubicBezTo>
                    <a:pt x="34" y="80"/>
                    <a:pt x="34" y="80"/>
                    <a:pt x="34" y="80"/>
                  </a:cubicBezTo>
                  <a:cubicBezTo>
                    <a:pt x="35" y="80"/>
                    <a:pt x="35" y="80"/>
                    <a:pt x="35" y="80"/>
                  </a:cubicBezTo>
                  <a:cubicBezTo>
                    <a:pt x="37" y="80"/>
                    <a:pt x="39" y="80"/>
                    <a:pt x="41" y="80"/>
                  </a:cubicBezTo>
                  <a:cubicBezTo>
                    <a:pt x="41" y="80"/>
                    <a:pt x="41" y="80"/>
                    <a:pt x="41" y="80"/>
                  </a:cubicBezTo>
                  <a:cubicBezTo>
                    <a:pt x="42" y="80"/>
                    <a:pt x="44" y="80"/>
                    <a:pt x="45" y="80"/>
                  </a:cubicBezTo>
                  <a:cubicBezTo>
                    <a:pt x="46" y="80"/>
                    <a:pt x="46" y="80"/>
                    <a:pt x="46" y="80"/>
                  </a:cubicBezTo>
                  <a:cubicBezTo>
                    <a:pt x="46" y="80"/>
                    <a:pt x="46" y="80"/>
                    <a:pt x="46" y="80"/>
                  </a:cubicBezTo>
                  <a:cubicBezTo>
                    <a:pt x="47" y="80"/>
                    <a:pt x="47" y="80"/>
                    <a:pt x="47" y="80"/>
                  </a:cubicBezTo>
                  <a:cubicBezTo>
                    <a:pt x="47" y="80"/>
                    <a:pt x="47" y="80"/>
                    <a:pt x="47" y="80"/>
                  </a:cubicBezTo>
                  <a:cubicBezTo>
                    <a:pt x="48" y="80"/>
                    <a:pt x="48" y="80"/>
                    <a:pt x="48" y="80"/>
                  </a:cubicBezTo>
                  <a:cubicBezTo>
                    <a:pt x="52" y="78"/>
                    <a:pt x="58" y="75"/>
                    <a:pt x="62" y="73"/>
                  </a:cubicBezTo>
                  <a:cubicBezTo>
                    <a:pt x="63" y="72"/>
                    <a:pt x="63" y="72"/>
                    <a:pt x="63" y="72"/>
                  </a:cubicBezTo>
                  <a:cubicBezTo>
                    <a:pt x="67" y="70"/>
                    <a:pt x="71" y="66"/>
                    <a:pt x="74" y="62"/>
                  </a:cubicBezTo>
                  <a:cubicBezTo>
                    <a:pt x="78" y="56"/>
                    <a:pt x="80" y="49"/>
                    <a:pt x="80" y="42"/>
                  </a:cubicBezTo>
                  <a:cubicBezTo>
                    <a:pt x="80" y="37"/>
                    <a:pt x="79" y="33"/>
                    <a:pt x="78" y="29"/>
                  </a:cubicBezTo>
                  <a:cubicBezTo>
                    <a:pt x="75" y="21"/>
                    <a:pt x="70" y="14"/>
                    <a:pt x="63" y="9"/>
                  </a:cubicBezTo>
                  <a:cubicBezTo>
                    <a:pt x="57" y="4"/>
                    <a:pt x="49" y="0"/>
                    <a:pt x="4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4" name="Freeform 774"/>
            <p:cNvSpPr>
              <a:spLocks noEditPoints="1"/>
            </p:cNvSpPr>
            <p:nvPr/>
          </p:nvSpPr>
          <p:spPr bwMode="auto">
            <a:xfrm>
              <a:off x="893529" y="4861336"/>
              <a:ext cx="124558" cy="131727"/>
            </a:xfrm>
            <a:custGeom>
              <a:avLst/>
              <a:gdLst>
                <a:gd name="T0" fmla="*/ 55 w 59"/>
                <a:gd name="T1" fmla="*/ 37 h 62"/>
                <a:gd name="T2" fmla="*/ 55 w 59"/>
                <a:gd name="T3" fmla="*/ 38 h 62"/>
                <a:gd name="T4" fmla="*/ 55 w 59"/>
                <a:gd name="T5" fmla="*/ 32 h 62"/>
                <a:gd name="T6" fmla="*/ 55 w 59"/>
                <a:gd name="T7" fmla="*/ 34 h 62"/>
                <a:gd name="T8" fmla="*/ 55 w 59"/>
                <a:gd name="T9" fmla="*/ 35 h 62"/>
                <a:gd name="T10" fmla="*/ 53 w 59"/>
                <a:gd name="T11" fmla="*/ 27 h 62"/>
                <a:gd name="T12" fmla="*/ 55 w 59"/>
                <a:gd name="T13" fmla="*/ 29 h 62"/>
                <a:gd name="T14" fmla="*/ 54 w 59"/>
                <a:gd name="T15" fmla="*/ 30 h 62"/>
                <a:gd name="T16" fmla="*/ 55 w 59"/>
                <a:gd name="T17" fmla="*/ 24 h 62"/>
                <a:gd name="T18" fmla="*/ 53 w 59"/>
                <a:gd name="T19" fmla="*/ 25 h 62"/>
                <a:gd name="T20" fmla="*/ 52 w 59"/>
                <a:gd name="T21" fmla="*/ 21 h 62"/>
                <a:gd name="T22" fmla="*/ 53 w 59"/>
                <a:gd name="T23" fmla="*/ 25 h 62"/>
                <a:gd name="T24" fmla="*/ 48 w 59"/>
                <a:gd name="T25" fmla="*/ 17 h 62"/>
                <a:gd name="T26" fmla="*/ 51 w 59"/>
                <a:gd name="T27" fmla="*/ 20 h 62"/>
                <a:gd name="T28" fmla="*/ 47 w 59"/>
                <a:gd name="T29" fmla="*/ 16 h 62"/>
                <a:gd name="T30" fmla="*/ 45 w 59"/>
                <a:gd name="T31" fmla="*/ 12 h 62"/>
                <a:gd name="T32" fmla="*/ 47 w 59"/>
                <a:gd name="T33" fmla="*/ 16 h 62"/>
                <a:gd name="T34" fmla="*/ 41 w 59"/>
                <a:gd name="T35" fmla="*/ 10 h 62"/>
                <a:gd name="T36" fmla="*/ 41 w 59"/>
                <a:gd name="T37" fmla="*/ 8 h 62"/>
                <a:gd name="T38" fmla="*/ 44 w 59"/>
                <a:gd name="T39" fmla="*/ 10 h 62"/>
                <a:gd name="T40" fmla="*/ 32 w 59"/>
                <a:gd name="T41" fmla="*/ 59 h 62"/>
                <a:gd name="T42" fmla="*/ 3 w 59"/>
                <a:gd name="T43" fmla="*/ 28 h 62"/>
                <a:gd name="T44" fmla="*/ 11 w 59"/>
                <a:gd name="T45" fmla="*/ 8 h 62"/>
                <a:gd name="T46" fmla="*/ 16 w 59"/>
                <a:gd name="T47" fmla="*/ 7 h 62"/>
                <a:gd name="T48" fmla="*/ 39 w 59"/>
                <a:gd name="T49" fmla="*/ 12 h 62"/>
                <a:gd name="T50" fmla="*/ 40 w 59"/>
                <a:gd name="T51" fmla="*/ 14 h 62"/>
                <a:gd name="T52" fmla="*/ 50 w 59"/>
                <a:gd name="T53" fmla="*/ 28 h 62"/>
                <a:gd name="T54" fmla="*/ 44 w 59"/>
                <a:gd name="T55" fmla="*/ 56 h 62"/>
                <a:gd name="T56" fmla="*/ 38 w 59"/>
                <a:gd name="T57" fmla="*/ 58 h 62"/>
                <a:gd name="T58" fmla="*/ 32 w 59"/>
                <a:gd name="T59" fmla="*/ 59 h 62"/>
                <a:gd name="T60" fmla="*/ 36 w 59"/>
                <a:gd name="T61" fmla="*/ 6 h 62"/>
                <a:gd name="T62" fmla="*/ 39 w 59"/>
                <a:gd name="T63" fmla="*/ 7 h 62"/>
                <a:gd name="T64" fmla="*/ 34 w 59"/>
                <a:gd name="T65" fmla="*/ 5 h 62"/>
                <a:gd name="T66" fmla="*/ 32 w 59"/>
                <a:gd name="T67" fmla="*/ 4 h 62"/>
                <a:gd name="T68" fmla="*/ 34 w 59"/>
                <a:gd name="T69" fmla="*/ 5 h 62"/>
                <a:gd name="T70" fmla="*/ 30 w 59"/>
                <a:gd name="T71" fmla="*/ 4 h 62"/>
                <a:gd name="T72" fmla="*/ 30 w 59"/>
                <a:gd name="T73" fmla="*/ 4 h 62"/>
                <a:gd name="T74" fmla="*/ 26 w 59"/>
                <a:gd name="T75" fmla="*/ 0 h 62"/>
                <a:gd name="T76" fmla="*/ 4 w 59"/>
                <a:gd name="T77" fmla="*/ 11 h 62"/>
                <a:gd name="T78" fmla="*/ 2 w 59"/>
                <a:gd name="T79" fmla="*/ 42 h 62"/>
                <a:gd name="T80" fmla="*/ 39 w 59"/>
                <a:gd name="T81" fmla="*/ 62 h 62"/>
                <a:gd name="T82" fmla="*/ 59 w 59"/>
                <a:gd name="T83" fmla="*/ 34 h 62"/>
                <a:gd name="T84" fmla="*/ 45 w 59"/>
                <a:gd name="T85"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 h="62">
                  <a:moveTo>
                    <a:pt x="55" y="38"/>
                  </a:moveTo>
                  <a:cubicBezTo>
                    <a:pt x="55" y="37"/>
                    <a:pt x="55" y="37"/>
                    <a:pt x="55" y="37"/>
                  </a:cubicBezTo>
                  <a:cubicBezTo>
                    <a:pt x="55" y="37"/>
                    <a:pt x="55" y="37"/>
                    <a:pt x="55" y="37"/>
                  </a:cubicBezTo>
                  <a:cubicBezTo>
                    <a:pt x="55" y="38"/>
                    <a:pt x="55" y="38"/>
                    <a:pt x="55" y="38"/>
                  </a:cubicBezTo>
                  <a:moveTo>
                    <a:pt x="55" y="35"/>
                  </a:moveTo>
                  <a:cubicBezTo>
                    <a:pt x="55" y="34"/>
                    <a:pt x="55" y="33"/>
                    <a:pt x="55" y="32"/>
                  </a:cubicBezTo>
                  <a:cubicBezTo>
                    <a:pt x="55" y="31"/>
                    <a:pt x="55" y="31"/>
                    <a:pt x="55" y="31"/>
                  </a:cubicBezTo>
                  <a:cubicBezTo>
                    <a:pt x="55" y="32"/>
                    <a:pt x="55" y="33"/>
                    <a:pt x="55" y="34"/>
                  </a:cubicBezTo>
                  <a:cubicBezTo>
                    <a:pt x="55" y="34"/>
                    <a:pt x="55" y="34"/>
                    <a:pt x="55" y="34"/>
                  </a:cubicBezTo>
                  <a:cubicBezTo>
                    <a:pt x="55" y="35"/>
                    <a:pt x="55" y="35"/>
                    <a:pt x="55" y="35"/>
                  </a:cubicBezTo>
                  <a:moveTo>
                    <a:pt x="54" y="30"/>
                  </a:moveTo>
                  <a:cubicBezTo>
                    <a:pt x="54" y="29"/>
                    <a:pt x="54" y="28"/>
                    <a:pt x="53" y="27"/>
                  </a:cubicBezTo>
                  <a:cubicBezTo>
                    <a:pt x="54" y="26"/>
                    <a:pt x="54" y="26"/>
                    <a:pt x="54" y="26"/>
                  </a:cubicBezTo>
                  <a:cubicBezTo>
                    <a:pt x="54" y="27"/>
                    <a:pt x="55" y="28"/>
                    <a:pt x="55" y="29"/>
                  </a:cubicBezTo>
                  <a:cubicBezTo>
                    <a:pt x="54" y="29"/>
                    <a:pt x="54" y="29"/>
                    <a:pt x="54" y="29"/>
                  </a:cubicBezTo>
                  <a:cubicBezTo>
                    <a:pt x="54" y="30"/>
                    <a:pt x="54" y="30"/>
                    <a:pt x="54" y="30"/>
                  </a:cubicBezTo>
                  <a:moveTo>
                    <a:pt x="55" y="25"/>
                  </a:moveTo>
                  <a:cubicBezTo>
                    <a:pt x="55" y="24"/>
                    <a:pt x="55" y="24"/>
                    <a:pt x="55" y="24"/>
                  </a:cubicBezTo>
                  <a:cubicBezTo>
                    <a:pt x="55" y="25"/>
                    <a:pt x="55" y="25"/>
                    <a:pt x="55" y="25"/>
                  </a:cubicBezTo>
                  <a:moveTo>
                    <a:pt x="53" y="25"/>
                  </a:moveTo>
                  <a:cubicBezTo>
                    <a:pt x="52" y="24"/>
                    <a:pt x="52" y="23"/>
                    <a:pt x="51" y="22"/>
                  </a:cubicBezTo>
                  <a:cubicBezTo>
                    <a:pt x="52" y="21"/>
                    <a:pt x="52" y="21"/>
                    <a:pt x="52" y="21"/>
                  </a:cubicBezTo>
                  <a:cubicBezTo>
                    <a:pt x="52" y="22"/>
                    <a:pt x="53" y="23"/>
                    <a:pt x="53" y="24"/>
                  </a:cubicBezTo>
                  <a:cubicBezTo>
                    <a:pt x="53" y="25"/>
                    <a:pt x="53" y="25"/>
                    <a:pt x="53" y="25"/>
                  </a:cubicBezTo>
                  <a:moveTo>
                    <a:pt x="50" y="20"/>
                  </a:moveTo>
                  <a:cubicBezTo>
                    <a:pt x="49" y="19"/>
                    <a:pt x="49" y="18"/>
                    <a:pt x="48" y="17"/>
                  </a:cubicBezTo>
                  <a:cubicBezTo>
                    <a:pt x="49" y="16"/>
                    <a:pt x="49" y="16"/>
                    <a:pt x="49" y="16"/>
                  </a:cubicBezTo>
                  <a:cubicBezTo>
                    <a:pt x="50" y="17"/>
                    <a:pt x="50" y="18"/>
                    <a:pt x="51" y="20"/>
                  </a:cubicBezTo>
                  <a:cubicBezTo>
                    <a:pt x="50" y="20"/>
                    <a:pt x="50" y="20"/>
                    <a:pt x="50" y="20"/>
                  </a:cubicBezTo>
                  <a:moveTo>
                    <a:pt x="47" y="16"/>
                  </a:moveTo>
                  <a:cubicBezTo>
                    <a:pt x="46" y="14"/>
                    <a:pt x="45" y="13"/>
                    <a:pt x="44" y="12"/>
                  </a:cubicBezTo>
                  <a:cubicBezTo>
                    <a:pt x="45" y="12"/>
                    <a:pt x="45" y="12"/>
                    <a:pt x="45" y="12"/>
                  </a:cubicBezTo>
                  <a:cubicBezTo>
                    <a:pt x="46" y="13"/>
                    <a:pt x="47" y="14"/>
                    <a:pt x="48" y="15"/>
                  </a:cubicBezTo>
                  <a:cubicBezTo>
                    <a:pt x="47" y="16"/>
                    <a:pt x="47" y="16"/>
                    <a:pt x="47" y="16"/>
                  </a:cubicBezTo>
                  <a:moveTo>
                    <a:pt x="43" y="11"/>
                  </a:moveTo>
                  <a:cubicBezTo>
                    <a:pt x="42" y="11"/>
                    <a:pt x="42" y="10"/>
                    <a:pt x="41" y="10"/>
                  </a:cubicBezTo>
                  <a:cubicBezTo>
                    <a:pt x="40" y="9"/>
                    <a:pt x="40" y="9"/>
                    <a:pt x="40" y="9"/>
                  </a:cubicBezTo>
                  <a:cubicBezTo>
                    <a:pt x="41" y="8"/>
                    <a:pt x="41" y="8"/>
                    <a:pt x="41" y="8"/>
                  </a:cubicBezTo>
                  <a:cubicBezTo>
                    <a:pt x="41" y="9"/>
                    <a:pt x="42" y="9"/>
                    <a:pt x="43" y="10"/>
                  </a:cubicBezTo>
                  <a:cubicBezTo>
                    <a:pt x="44" y="10"/>
                    <a:pt x="44" y="10"/>
                    <a:pt x="44" y="10"/>
                  </a:cubicBezTo>
                  <a:cubicBezTo>
                    <a:pt x="43" y="11"/>
                    <a:pt x="43" y="11"/>
                    <a:pt x="43" y="11"/>
                  </a:cubicBezTo>
                  <a:moveTo>
                    <a:pt x="32" y="59"/>
                  </a:moveTo>
                  <a:cubicBezTo>
                    <a:pt x="21" y="59"/>
                    <a:pt x="9" y="51"/>
                    <a:pt x="5" y="41"/>
                  </a:cubicBezTo>
                  <a:cubicBezTo>
                    <a:pt x="4" y="37"/>
                    <a:pt x="3" y="33"/>
                    <a:pt x="3" y="28"/>
                  </a:cubicBezTo>
                  <a:cubicBezTo>
                    <a:pt x="3" y="23"/>
                    <a:pt x="4" y="17"/>
                    <a:pt x="7" y="13"/>
                  </a:cubicBezTo>
                  <a:cubicBezTo>
                    <a:pt x="8" y="11"/>
                    <a:pt x="10" y="10"/>
                    <a:pt x="11" y="8"/>
                  </a:cubicBezTo>
                  <a:cubicBezTo>
                    <a:pt x="12" y="8"/>
                    <a:pt x="12" y="8"/>
                    <a:pt x="12" y="8"/>
                  </a:cubicBezTo>
                  <a:cubicBezTo>
                    <a:pt x="13" y="8"/>
                    <a:pt x="14" y="7"/>
                    <a:pt x="16" y="7"/>
                  </a:cubicBezTo>
                  <a:cubicBezTo>
                    <a:pt x="18" y="6"/>
                    <a:pt x="20" y="6"/>
                    <a:pt x="22" y="6"/>
                  </a:cubicBezTo>
                  <a:cubicBezTo>
                    <a:pt x="28" y="6"/>
                    <a:pt x="34" y="8"/>
                    <a:pt x="39" y="12"/>
                  </a:cubicBezTo>
                  <a:cubicBezTo>
                    <a:pt x="40" y="13"/>
                    <a:pt x="40" y="13"/>
                    <a:pt x="40" y="13"/>
                  </a:cubicBezTo>
                  <a:cubicBezTo>
                    <a:pt x="40" y="14"/>
                    <a:pt x="40" y="14"/>
                    <a:pt x="40" y="14"/>
                  </a:cubicBezTo>
                  <a:cubicBezTo>
                    <a:pt x="41" y="14"/>
                    <a:pt x="41" y="14"/>
                    <a:pt x="41" y="14"/>
                  </a:cubicBezTo>
                  <a:cubicBezTo>
                    <a:pt x="45" y="18"/>
                    <a:pt x="48" y="22"/>
                    <a:pt x="50" y="28"/>
                  </a:cubicBezTo>
                  <a:cubicBezTo>
                    <a:pt x="51" y="30"/>
                    <a:pt x="52" y="33"/>
                    <a:pt x="52" y="36"/>
                  </a:cubicBezTo>
                  <a:cubicBezTo>
                    <a:pt x="52" y="44"/>
                    <a:pt x="49" y="51"/>
                    <a:pt x="44" y="56"/>
                  </a:cubicBezTo>
                  <a:cubicBezTo>
                    <a:pt x="44" y="56"/>
                    <a:pt x="44" y="56"/>
                    <a:pt x="44" y="56"/>
                  </a:cubicBezTo>
                  <a:cubicBezTo>
                    <a:pt x="42" y="57"/>
                    <a:pt x="40" y="58"/>
                    <a:pt x="38" y="58"/>
                  </a:cubicBezTo>
                  <a:cubicBezTo>
                    <a:pt x="36" y="59"/>
                    <a:pt x="34" y="59"/>
                    <a:pt x="32" y="59"/>
                  </a:cubicBezTo>
                  <a:cubicBezTo>
                    <a:pt x="32" y="59"/>
                    <a:pt x="32" y="59"/>
                    <a:pt x="32" y="59"/>
                  </a:cubicBezTo>
                  <a:moveTo>
                    <a:pt x="39" y="8"/>
                  </a:moveTo>
                  <a:cubicBezTo>
                    <a:pt x="38" y="7"/>
                    <a:pt x="37" y="7"/>
                    <a:pt x="36" y="6"/>
                  </a:cubicBezTo>
                  <a:cubicBezTo>
                    <a:pt x="36" y="6"/>
                    <a:pt x="36" y="6"/>
                    <a:pt x="36" y="6"/>
                  </a:cubicBezTo>
                  <a:cubicBezTo>
                    <a:pt x="37" y="6"/>
                    <a:pt x="38" y="7"/>
                    <a:pt x="39" y="7"/>
                  </a:cubicBezTo>
                  <a:cubicBezTo>
                    <a:pt x="39" y="8"/>
                    <a:pt x="39" y="8"/>
                    <a:pt x="39" y="8"/>
                  </a:cubicBezTo>
                  <a:moveTo>
                    <a:pt x="34" y="5"/>
                  </a:moveTo>
                  <a:cubicBezTo>
                    <a:pt x="33" y="5"/>
                    <a:pt x="33" y="5"/>
                    <a:pt x="32" y="4"/>
                  </a:cubicBezTo>
                  <a:cubicBezTo>
                    <a:pt x="32" y="4"/>
                    <a:pt x="32" y="4"/>
                    <a:pt x="32" y="4"/>
                  </a:cubicBezTo>
                  <a:cubicBezTo>
                    <a:pt x="33" y="5"/>
                    <a:pt x="34" y="5"/>
                    <a:pt x="34" y="5"/>
                  </a:cubicBezTo>
                  <a:cubicBezTo>
                    <a:pt x="34" y="5"/>
                    <a:pt x="34" y="5"/>
                    <a:pt x="34" y="5"/>
                  </a:cubicBezTo>
                  <a:moveTo>
                    <a:pt x="30" y="4"/>
                  </a:moveTo>
                  <a:cubicBezTo>
                    <a:pt x="30" y="4"/>
                    <a:pt x="30" y="4"/>
                    <a:pt x="30" y="4"/>
                  </a:cubicBezTo>
                  <a:cubicBezTo>
                    <a:pt x="30" y="4"/>
                    <a:pt x="30" y="4"/>
                    <a:pt x="30" y="4"/>
                  </a:cubicBezTo>
                  <a:cubicBezTo>
                    <a:pt x="30" y="4"/>
                    <a:pt x="30" y="4"/>
                    <a:pt x="30" y="4"/>
                  </a:cubicBezTo>
                  <a:moveTo>
                    <a:pt x="26" y="0"/>
                  </a:moveTo>
                  <a:cubicBezTo>
                    <a:pt x="26" y="0"/>
                    <a:pt x="26" y="0"/>
                    <a:pt x="26" y="0"/>
                  </a:cubicBezTo>
                  <a:cubicBezTo>
                    <a:pt x="23" y="0"/>
                    <a:pt x="21" y="0"/>
                    <a:pt x="19" y="1"/>
                  </a:cubicBezTo>
                  <a:cubicBezTo>
                    <a:pt x="12" y="2"/>
                    <a:pt x="7" y="6"/>
                    <a:pt x="4" y="11"/>
                  </a:cubicBezTo>
                  <a:cubicBezTo>
                    <a:pt x="1" y="16"/>
                    <a:pt x="0" y="22"/>
                    <a:pt x="0" y="28"/>
                  </a:cubicBezTo>
                  <a:cubicBezTo>
                    <a:pt x="0" y="33"/>
                    <a:pt x="1" y="38"/>
                    <a:pt x="2" y="42"/>
                  </a:cubicBezTo>
                  <a:cubicBezTo>
                    <a:pt x="7" y="54"/>
                    <a:pt x="19" y="62"/>
                    <a:pt x="32" y="62"/>
                  </a:cubicBezTo>
                  <a:cubicBezTo>
                    <a:pt x="34" y="62"/>
                    <a:pt x="37" y="62"/>
                    <a:pt x="39" y="62"/>
                  </a:cubicBezTo>
                  <a:cubicBezTo>
                    <a:pt x="45" y="60"/>
                    <a:pt x="50" y="56"/>
                    <a:pt x="53" y="51"/>
                  </a:cubicBezTo>
                  <a:cubicBezTo>
                    <a:pt x="57" y="46"/>
                    <a:pt x="59" y="40"/>
                    <a:pt x="59" y="34"/>
                  </a:cubicBezTo>
                  <a:cubicBezTo>
                    <a:pt x="59" y="31"/>
                    <a:pt x="58" y="27"/>
                    <a:pt x="57" y="24"/>
                  </a:cubicBezTo>
                  <a:cubicBezTo>
                    <a:pt x="54" y="17"/>
                    <a:pt x="50" y="11"/>
                    <a:pt x="45" y="7"/>
                  </a:cubicBezTo>
                  <a:cubicBezTo>
                    <a:pt x="39" y="3"/>
                    <a:pt x="33" y="0"/>
                    <a:pt x="26"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5" name="Freeform 775"/>
            <p:cNvSpPr>
              <a:spLocks noEditPoints="1"/>
            </p:cNvSpPr>
            <p:nvPr/>
          </p:nvSpPr>
          <p:spPr bwMode="auto">
            <a:xfrm>
              <a:off x="916828" y="4884635"/>
              <a:ext cx="69896" cy="91402"/>
            </a:xfrm>
            <a:custGeom>
              <a:avLst/>
              <a:gdLst>
                <a:gd name="T0" fmla="*/ 4 w 33"/>
                <a:gd name="T1" fmla="*/ 19 h 43"/>
                <a:gd name="T2" fmla="*/ 4 w 33"/>
                <a:gd name="T3" fmla="*/ 12 h 43"/>
                <a:gd name="T4" fmla="*/ 7 w 33"/>
                <a:gd name="T5" fmla="*/ 8 h 43"/>
                <a:gd name="T6" fmla="*/ 6 w 33"/>
                <a:gd name="T7" fmla="*/ 4 h 43"/>
                <a:gd name="T8" fmla="*/ 7 w 33"/>
                <a:gd name="T9" fmla="*/ 3 h 43"/>
                <a:gd name="T10" fmla="*/ 8 w 33"/>
                <a:gd name="T11" fmla="*/ 4 h 43"/>
                <a:gd name="T12" fmla="*/ 11 w 33"/>
                <a:gd name="T13" fmla="*/ 8 h 43"/>
                <a:gd name="T14" fmla="*/ 15 w 33"/>
                <a:gd name="T15" fmla="*/ 7 h 43"/>
                <a:gd name="T16" fmla="*/ 18 w 33"/>
                <a:gd name="T17" fmla="*/ 10 h 43"/>
                <a:gd name="T18" fmla="*/ 15 w 33"/>
                <a:gd name="T19" fmla="*/ 9 h 43"/>
                <a:gd name="T20" fmla="*/ 8 w 33"/>
                <a:gd name="T21" fmla="*/ 13 h 43"/>
                <a:gd name="T22" fmla="*/ 9 w 33"/>
                <a:gd name="T23" fmla="*/ 20 h 43"/>
                <a:gd name="T24" fmla="*/ 13 w 33"/>
                <a:gd name="T25" fmla="*/ 20 h 43"/>
                <a:gd name="T26" fmla="*/ 27 w 33"/>
                <a:gd name="T27" fmla="*/ 21 h 43"/>
                <a:gd name="T28" fmla="*/ 30 w 33"/>
                <a:gd name="T29" fmla="*/ 27 h 43"/>
                <a:gd name="T30" fmla="*/ 27 w 33"/>
                <a:gd name="T31" fmla="*/ 33 h 43"/>
                <a:gd name="T32" fmla="*/ 27 w 33"/>
                <a:gd name="T33" fmla="*/ 36 h 43"/>
                <a:gd name="T34" fmla="*/ 29 w 33"/>
                <a:gd name="T35" fmla="*/ 39 h 43"/>
                <a:gd name="T36" fmla="*/ 26 w 33"/>
                <a:gd name="T37" fmla="*/ 36 h 43"/>
                <a:gd name="T38" fmla="*/ 22 w 33"/>
                <a:gd name="T39" fmla="*/ 36 h 43"/>
                <a:gd name="T40" fmla="*/ 14 w 33"/>
                <a:gd name="T41" fmla="*/ 34 h 43"/>
                <a:gd name="T42" fmla="*/ 24 w 33"/>
                <a:gd name="T43" fmla="*/ 32 h 43"/>
                <a:gd name="T44" fmla="*/ 21 w 33"/>
                <a:gd name="T45" fmla="*/ 22 h 43"/>
                <a:gd name="T46" fmla="*/ 12 w 33"/>
                <a:gd name="T47" fmla="*/ 23 h 43"/>
                <a:gd name="T48" fmla="*/ 12 w 33"/>
                <a:gd name="T49" fmla="*/ 23 h 43"/>
                <a:gd name="T50" fmla="*/ 3 w 33"/>
                <a:gd name="T51" fmla="*/ 2 h 43"/>
                <a:gd name="T52" fmla="*/ 2 w 33"/>
                <a:gd name="T53" fmla="*/ 3 h 43"/>
                <a:gd name="T54" fmla="*/ 3 w 33"/>
                <a:gd name="T55" fmla="*/ 8 h 43"/>
                <a:gd name="T56" fmla="*/ 0 w 33"/>
                <a:gd name="T57" fmla="*/ 15 h 43"/>
                <a:gd name="T58" fmla="*/ 12 w 33"/>
                <a:gd name="T59" fmla="*/ 26 h 43"/>
                <a:gd name="T60" fmla="*/ 20 w 33"/>
                <a:gd name="T61" fmla="*/ 25 h 43"/>
                <a:gd name="T62" fmla="*/ 23 w 33"/>
                <a:gd name="T63" fmla="*/ 26 h 43"/>
                <a:gd name="T64" fmla="*/ 20 w 33"/>
                <a:gd name="T65" fmla="*/ 30 h 43"/>
                <a:gd name="T66" fmla="*/ 17 w 33"/>
                <a:gd name="T67" fmla="*/ 29 h 43"/>
                <a:gd name="T68" fmla="*/ 11 w 33"/>
                <a:gd name="T69" fmla="*/ 32 h 43"/>
                <a:gd name="T70" fmla="*/ 23 w 33"/>
                <a:gd name="T71" fmla="*/ 39 h 43"/>
                <a:gd name="T72" fmla="*/ 26 w 33"/>
                <a:gd name="T73" fmla="*/ 42 h 43"/>
                <a:gd name="T74" fmla="*/ 28 w 33"/>
                <a:gd name="T75" fmla="*/ 43 h 43"/>
                <a:gd name="T76" fmla="*/ 29 w 33"/>
                <a:gd name="T77" fmla="*/ 43 h 43"/>
                <a:gd name="T78" fmla="*/ 33 w 33"/>
                <a:gd name="T79" fmla="*/ 40 h 43"/>
                <a:gd name="T80" fmla="*/ 31 w 33"/>
                <a:gd name="T81" fmla="*/ 35 h 43"/>
                <a:gd name="T82" fmla="*/ 33 w 33"/>
                <a:gd name="T83" fmla="*/ 27 h 43"/>
                <a:gd name="T84" fmla="*/ 21 w 33"/>
                <a:gd name="T85" fmla="*/ 17 h 43"/>
                <a:gd name="T86" fmla="*/ 12 w 33"/>
                <a:gd name="T87" fmla="*/ 17 h 43"/>
                <a:gd name="T88" fmla="*/ 10 w 33"/>
                <a:gd name="T89" fmla="*/ 16 h 43"/>
                <a:gd name="T90" fmla="*/ 15 w 33"/>
                <a:gd name="T91" fmla="*/ 12 h 43"/>
                <a:gd name="T92" fmla="*/ 16 w 33"/>
                <a:gd name="T93" fmla="*/ 13 h 43"/>
                <a:gd name="T94" fmla="*/ 18 w 33"/>
                <a:gd name="T95" fmla="*/ 13 h 43"/>
                <a:gd name="T96" fmla="*/ 24 w 33"/>
                <a:gd name="T97" fmla="*/ 9 h 43"/>
                <a:gd name="T98" fmla="*/ 11 w 33"/>
                <a:gd name="T99" fmla="*/ 4 h 43"/>
                <a:gd name="T100" fmla="*/ 8 w 33"/>
                <a:gd name="T101" fmla="*/ 0 h 43"/>
                <a:gd name="T102" fmla="*/ 8 w 33"/>
                <a:gd name="T10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43">
                  <a:moveTo>
                    <a:pt x="12" y="23"/>
                  </a:moveTo>
                  <a:cubicBezTo>
                    <a:pt x="11" y="23"/>
                    <a:pt x="9" y="22"/>
                    <a:pt x="7" y="21"/>
                  </a:cubicBezTo>
                  <a:cubicBezTo>
                    <a:pt x="6" y="21"/>
                    <a:pt x="5" y="20"/>
                    <a:pt x="4" y="19"/>
                  </a:cubicBezTo>
                  <a:cubicBezTo>
                    <a:pt x="4" y="18"/>
                    <a:pt x="3" y="17"/>
                    <a:pt x="3" y="15"/>
                  </a:cubicBezTo>
                  <a:cubicBezTo>
                    <a:pt x="3" y="14"/>
                    <a:pt x="3" y="14"/>
                    <a:pt x="3" y="14"/>
                  </a:cubicBezTo>
                  <a:cubicBezTo>
                    <a:pt x="4" y="13"/>
                    <a:pt x="4" y="12"/>
                    <a:pt x="4" y="12"/>
                  </a:cubicBezTo>
                  <a:cubicBezTo>
                    <a:pt x="5" y="11"/>
                    <a:pt x="5" y="10"/>
                    <a:pt x="6" y="10"/>
                  </a:cubicBezTo>
                  <a:cubicBezTo>
                    <a:pt x="7" y="10"/>
                    <a:pt x="7" y="10"/>
                    <a:pt x="7" y="9"/>
                  </a:cubicBezTo>
                  <a:cubicBezTo>
                    <a:pt x="7" y="9"/>
                    <a:pt x="7" y="8"/>
                    <a:pt x="7" y="8"/>
                  </a:cubicBezTo>
                  <a:cubicBezTo>
                    <a:pt x="7" y="7"/>
                    <a:pt x="6" y="6"/>
                    <a:pt x="6" y="5"/>
                  </a:cubicBezTo>
                  <a:cubicBezTo>
                    <a:pt x="6" y="4"/>
                    <a:pt x="6" y="4"/>
                    <a:pt x="6" y="4"/>
                  </a:cubicBezTo>
                  <a:cubicBezTo>
                    <a:pt x="6" y="4"/>
                    <a:pt x="6" y="4"/>
                    <a:pt x="6" y="4"/>
                  </a:cubicBezTo>
                  <a:cubicBezTo>
                    <a:pt x="7" y="4"/>
                    <a:pt x="7" y="3"/>
                    <a:pt x="7" y="3"/>
                  </a:cubicBezTo>
                  <a:cubicBezTo>
                    <a:pt x="7" y="3"/>
                    <a:pt x="7" y="3"/>
                    <a:pt x="7" y="3"/>
                  </a:cubicBezTo>
                  <a:cubicBezTo>
                    <a:pt x="7" y="3"/>
                    <a:pt x="7" y="3"/>
                    <a:pt x="7" y="3"/>
                  </a:cubicBezTo>
                  <a:cubicBezTo>
                    <a:pt x="7" y="3"/>
                    <a:pt x="7" y="3"/>
                    <a:pt x="7" y="3"/>
                  </a:cubicBezTo>
                  <a:cubicBezTo>
                    <a:pt x="7" y="3"/>
                    <a:pt x="7" y="3"/>
                    <a:pt x="7" y="3"/>
                  </a:cubicBezTo>
                  <a:cubicBezTo>
                    <a:pt x="7" y="3"/>
                    <a:pt x="8" y="4"/>
                    <a:pt x="8" y="4"/>
                  </a:cubicBezTo>
                  <a:cubicBezTo>
                    <a:pt x="8" y="5"/>
                    <a:pt x="8" y="5"/>
                    <a:pt x="8" y="5"/>
                  </a:cubicBezTo>
                  <a:cubicBezTo>
                    <a:pt x="9" y="6"/>
                    <a:pt x="9" y="7"/>
                    <a:pt x="10" y="7"/>
                  </a:cubicBezTo>
                  <a:cubicBezTo>
                    <a:pt x="10" y="7"/>
                    <a:pt x="10" y="8"/>
                    <a:pt x="11" y="8"/>
                  </a:cubicBezTo>
                  <a:cubicBezTo>
                    <a:pt x="11" y="8"/>
                    <a:pt x="11" y="8"/>
                    <a:pt x="11" y="7"/>
                  </a:cubicBezTo>
                  <a:cubicBezTo>
                    <a:pt x="12" y="7"/>
                    <a:pt x="14" y="7"/>
                    <a:pt x="15" y="7"/>
                  </a:cubicBezTo>
                  <a:cubicBezTo>
                    <a:pt x="15" y="7"/>
                    <a:pt x="15" y="7"/>
                    <a:pt x="15" y="7"/>
                  </a:cubicBezTo>
                  <a:cubicBezTo>
                    <a:pt x="17" y="7"/>
                    <a:pt x="19" y="7"/>
                    <a:pt x="20" y="9"/>
                  </a:cubicBezTo>
                  <a:cubicBezTo>
                    <a:pt x="20" y="9"/>
                    <a:pt x="19" y="10"/>
                    <a:pt x="18" y="10"/>
                  </a:cubicBezTo>
                  <a:cubicBezTo>
                    <a:pt x="18" y="10"/>
                    <a:pt x="18" y="10"/>
                    <a:pt x="18" y="10"/>
                  </a:cubicBezTo>
                  <a:cubicBezTo>
                    <a:pt x="18" y="10"/>
                    <a:pt x="18" y="10"/>
                    <a:pt x="18" y="10"/>
                  </a:cubicBezTo>
                  <a:cubicBezTo>
                    <a:pt x="18" y="10"/>
                    <a:pt x="18" y="10"/>
                    <a:pt x="18" y="10"/>
                  </a:cubicBezTo>
                  <a:cubicBezTo>
                    <a:pt x="17" y="9"/>
                    <a:pt x="16" y="9"/>
                    <a:pt x="15" y="9"/>
                  </a:cubicBezTo>
                  <a:cubicBezTo>
                    <a:pt x="15" y="9"/>
                    <a:pt x="15" y="9"/>
                    <a:pt x="15" y="9"/>
                  </a:cubicBezTo>
                  <a:cubicBezTo>
                    <a:pt x="13" y="9"/>
                    <a:pt x="11" y="10"/>
                    <a:pt x="10" y="11"/>
                  </a:cubicBezTo>
                  <a:cubicBezTo>
                    <a:pt x="9" y="12"/>
                    <a:pt x="8" y="12"/>
                    <a:pt x="8" y="13"/>
                  </a:cubicBezTo>
                  <a:cubicBezTo>
                    <a:pt x="7" y="14"/>
                    <a:pt x="6" y="15"/>
                    <a:pt x="6" y="16"/>
                  </a:cubicBezTo>
                  <a:cubicBezTo>
                    <a:pt x="6" y="16"/>
                    <a:pt x="7" y="17"/>
                    <a:pt x="7" y="17"/>
                  </a:cubicBezTo>
                  <a:cubicBezTo>
                    <a:pt x="7" y="19"/>
                    <a:pt x="8" y="20"/>
                    <a:pt x="9" y="20"/>
                  </a:cubicBezTo>
                  <a:cubicBezTo>
                    <a:pt x="10" y="20"/>
                    <a:pt x="12" y="20"/>
                    <a:pt x="13" y="20"/>
                  </a:cubicBezTo>
                  <a:cubicBezTo>
                    <a:pt x="13" y="20"/>
                    <a:pt x="13" y="20"/>
                    <a:pt x="13" y="20"/>
                  </a:cubicBezTo>
                  <a:cubicBezTo>
                    <a:pt x="13" y="20"/>
                    <a:pt x="13" y="20"/>
                    <a:pt x="13" y="20"/>
                  </a:cubicBezTo>
                  <a:cubicBezTo>
                    <a:pt x="15" y="20"/>
                    <a:pt x="18" y="20"/>
                    <a:pt x="21" y="20"/>
                  </a:cubicBezTo>
                  <a:cubicBezTo>
                    <a:pt x="21" y="20"/>
                    <a:pt x="21" y="20"/>
                    <a:pt x="21" y="20"/>
                  </a:cubicBezTo>
                  <a:cubicBezTo>
                    <a:pt x="23" y="20"/>
                    <a:pt x="25" y="20"/>
                    <a:pt x="27" y="21"/>
                  </a:cubicBezTo>
                  <a:cubicBezTo>
                    <a:pt x="27" y="21"/>
                    <a:pt x="27" y="21"/>
                    <a:pt x="27" y="21"/>
                  </a:cubicBezTo>
                  <a:cubicBezTo>
                    <a:pt x="29" y="22"/>
                    <a:pt x="30" y="25"/>
                    <a:pt x="30" y="27"/>
                  </a:cubicBezTo>
                  <a:cubicBezTo>
                    <a:pt x="30" y="27"/>
                    <a:pt x="30" y="27"/>
                    <a:pt x="30" y="27"/>
                  </a:cubicBezTo>
                  <a:cubicBezTo>
                    <a:pt x="30" y="28"/>
                    <a:pt x="29" y="29"/>
                    <a:pt x="28" y="31"/>
                  </a:cubicBezTo>
                  <a:cubicBezTo>
                    <a:pt x="28" y="31"/>
                    <a:pt x="28" y="32"/>
                    <a:pt x="27" y="32"/>
                  </a:cubicBezTo>
                  <a:cubicBezTo>
                    <a:pt x="27" y="33"/>
                    <a:pt x="27" y="33"/>
                    <a:pt x="27" y="33"/>
                  </a:cubicBezTo>
                  <a:cubicBezTo>
                    <a:pt x="27" y="33"/>
                    <a:pt x="27" y="33"/>
                    <a:pt x="27" y="33"/>
                  </a:cubicBezTo>
                  <a:cubicBezTo>
                    <a:pt x="26" y="34"/>
                    <a:pt x="26" y="35"/>
                    <a:pt x="27" y="35"/>
                  </a:cubicBezTo>
                  <a:cubicBezTo>
                    <a:pt x="27" y="35"/>
                    <a:pt x="27" y="36"/>
                    <a:pt x="27" y="36"/>
                  </a:cubicBezTo>
                  <a:cubicBezTo>
                    <a:pt x="28" y="36"/>
                    <a:pt x="28" y="37"/>
                    <a:pt x="29" y="38"/>
                  </a:cubicBezTo>
                  <a:cubicBezTo>
                    <a:pt x="29" y="39"/>
                    <a:pt x="29" y="39"/>
                    <a:pt x="29" y="39"/>
                  </a:cubicBezTo>
                  <a:cubicBezTo>
                    <a:pt x="29" y="39"/>
                    <a:pt x="29" y="39"/>
                    <a:pt x="29" y="39"/>
                  </a:cubicBezTo>
                  <a:cubicBezTo>
                    <a:pt x="29" y="39"/>
                    <a:pt x="28" y="39"/>
                    <a:pt x="28" y="39"/>
                  </a:cubicBezTo>
                  <a:cubicBezTo>
                    <a:pt x="27" y="38"/>
                    <a:pt x="27" y="38"/>
                    <a:pt x="26" y="37"/>
                  </a:cubicBezTo>
                  <a:cubicBezTo>
                    <a:pt x="26" y="36"/>
                    <a:pt x="26" y="36"/>
                    <a:pt x="26" y="36"/>
                  </a:cubicBezTo>
                  <a:cubicBezTo>
                    <a:pt x="25" y="36"/>
                    <a:pt x="25" y="35"/>
                    <a:pt x="24" y="35"/>
                  </a:cubicBezTo>
                  <a:cubicBezTo>
                    <a:pt x="24" y="35"/>
                    <a:pt x="24" y="35"/>
                    <a:pt x="24" y="35"/>
                  </a:cubicBezTo>
                  <a:cubicBezTo>
                    <a:pt x="23" y="35"/>
                    <a:pt x="22" y="36"/>
                    <a:pt x="22" y="36"/>
                  </a:cubicBezTo>
                  <a:cubicBezTo>
                    <a:pt x="21" y="36"/>
                    <a:pt x="20" y="36"/>
                    <a:pt x="20" y="36"/>
                  </a:cubicBezTo>
                  <a:cubicBezTo>
                    <a:pt x="20" y="36"/>
                    <a:pt x="20" y="36"/>
                    <a:pt x="19" y="36"/>
                  </a:cubicBezTo>
                  <a:cubicBezTo>
                    <a:pt x="17" y="36"/>
                    <a:pt x="15" y="35"/>
                    <a:pt x="14" y="34"/>
                  </a:cubicBezTo>
                  <a:cubicBezTo>
                    <a:pt x="15" y="33"/>
                    <a:pt x="15" y="33"/>
                    <a:pt x="16" y="33"/>
                  </a:cubicBezTo>
                  <a:cubicBezTo>
                    <a:pt x="17" y="33"/>
                    <a:pt x="18" y="33"/>
                    <a:pt x="20" y="33"/>
                  </a:cubicBezTo>
                  <a:cubicBezTo>
                    <a:pt x="21" y="33"/>
                    <a:pt x="23" y="33"/>
                    <a:pt x="24" y="32"/>
                  </a:cubicBezTo>
                  <a:cubicBezTo>
                    <a:pt x="26" y="31"/>
                    <a:pt x="27" y="29"/>
                    <a:pt x="27" y="27"/>
                  </a:cubicBezTo>
                  <a:cubicBezTo>
                    <a:pt x="27" y="25"/>
                    <a:pt x="27" y="24"/>
                    <a:pt x="26" y="23"/>
                  </a:cubicBezTo>
                  <a:cubicBezTo>
                    <a:pt x="24" y="22"/>
                    <a:pt x="23" y="22"/>
                    <a:pt x="21" y="22"/>
                  </a:cubicBezTo>
                  <a:cubicBezTo>
                    <a:pt x="21" y="22"/>
                    <a:pt x="20" y="22"/>
                    <a:pt x="19" y="22"/>
                  </a:cubicBezTo>
                  <a:cubicBezTo>
                    <a:pt x="19" y="22"/>
                    <a:pt x="19" y="22"/>
                    <a:pt x="19" y="22"/>
                  </a:cubicBezTo>
                  <a:cubicBezTo>
                    <a:pt x="17" y="22"/>
                    <a:pt x="15" y="22"/>
                    <a:pt x="12" y="23"/>
                  </a:cubicBezTo>
                  <a:cubicBezTo>
                    <a:pt x="12" y="23"/>
                    <a:pt x="12" y="23"/>
                    <a:pt x="12" y="23"/>
                  </a:cubicBezTo>
                  <a:cubicBezTo>
                    <a:pt x="12" y="23"/>
                    <a:pt x="12" y="23"/>
                    <a:pt x="12" y="23"/>
                  </a:cubicBezTo>
                  <a:cubicBezTo>
                    <a:pt x="12" y="23"/>
                    <a:pt x="12" y="23"/>
                    <a:pt x="12" y="23"/>
                  </a:cubicBezTo>
                  <a:moveTo>
                    <a:pt x="7" y="0"/>
                  </a:moveTo>
                  <a:cubicBezTo>
                    <a:pt x="6" y="0"/>
                    <a:pt x="5" y="1"/>
                    <a:pt x="4" y="1"/>
                  </a:cubicBezTo>
                  <a:cubicBezTo>
                    <a:pt x="3" y="2"/>
                    <a:pt x="3" y="2"/>
                    <a:pt x="3" y="2"/>
                  </a:cubicBezTo>
                  <a:cubicBezTo>
                    <a:pt x="3" y="2"/>
                    <a:pt x="3" y="2"/>
                    <a:pt x="3" y="2"/>
                  </a:cubicBezTo>
                  <a:cubicBezTo>
                    <a:pt x="3" y="2"/>
                    <a:pt x="3" y="2"/>
                    <a:pt x="3" y="2"/>
                  </a:cubicBezTo>
                  <a:cubicBezTo>
                    <a:pt x="3" y="2"/>
                    <a:pt x="2" y="3"/>
                    <a:pt x="2" y="3"/>
                  </a:cubicBezTo>
                  <a:cubicBezTo>
                    <a:pt x="2" y="4"/>
                    <a:pt x="2" y="4"/>
                    <a:pt x="2" y="5"/>
                  </a:cubicBezTo>
                  <a:cubicBezTo>
                    <a:pt x="2" y="5"/>
                    <a:pt x="2" y="5"/>
                    <a:pt x="3" y="6"/>
                  </a:cubicBezTo>
                  <a:cubicBezTo>
                    <a:pt x="3" y="7"/>
                    <a:pt x="3" y="7"/>
                    <a:pt x="3" y="8"/>
                  </a:cubicBezTo>
                  <a:cubicBezTo>
                    <a:pt x="3" y="9"/>
                    <a:pt x="2" y="9"/>
                    <a:pt x="2" y="10"/>
                  </a:cubicBezTo>
                  <a:cubicBezTo>
                    <a:pt x="1" y="11"/>
                    <a:pt x="0" y="13"/>
                    <a:pt x="0" y="14"/>
                  </a:cubicBezTo>
                  <a:cubicBezTo>
                    <a:pt x="0" y="14"/>
                    <a:pt x="0" y="15"/>
                    <a:pt x="0" y="15"/>
                  </a:cubicBezTo>
                  <a:cubicBezTo>
                    <a:pt x="0" y="18"/>
                    <a:pt x="1" y="19"/>
                    <a:pt x="2" y="21"/>
                  </a:cubicBezTo>
                  <a:cubicBezTo>
                    <a:pt x="3" y="23"/>
                    <a:pt x="5" y="24"/>
                    <a:pt x="7" y="25"/>
                  </a:cubicBezTo>
                  <a:cubicBezTo>
                    <a:pt x="9" y="26"/>
                    <a:pt x="11" y="26"/>
                    <a:pt x="12" y="26"/>
                  </a:cubicBezTo>
                  <a:cubicBezTo>
                    <a:pt x="13" y="26"/>
                    <a:pt x="13" y="26"/>
                    <a:pt x="13" y="26"/>
                  </a:cubicBezTo>
                  <a:cubicBezTo>
                    <a:pt x="13" y="26"/>
                    <a:pt x="13" y="26"/>
                    <a:pt x="13" y="26"/>
                  </a:cubicBezTo>
                  <a:cubicBezTo>
                    <a:pt x="15" y="26"/>
                    <a:pt x="17" y="25"/>
                    <a:pt x="20" y="25"/>
                  </a:cubicBezTo>
                  <a:cubicBezTo>
                    <a:pt x="20" y="25"/>
                    <a:pt x="21" y="25"/>
                    <a:pt x="21" y="25"/>
                  </a:cubicBezTo>
                  <a:cubicBezTo>
                    <a:pt x="21" y="25"/>
                    <a:pt x="21" y="25"/>
                    <a:pt x="21" y="25"/>
                  </a:cubicBezTo>
                  <a:cubicBezTo>
                    <a:pt x="22" y="25"/>
                    <a:pt x="23" y="25"/>
                    <a:pt x="23" y="26"/>
                  </a:cubicBezTo>
                  <a:cubicBezTo>
                    <a:pt x="24" y="26"/>
                    <a:pt x="24" y="26"/>
                    <a:pt x="24" y="27"/>
                  </a:cubicBezTo>
                  <a:cubicBezTo>
                    <a:pt x="24" y="28"/>
                    <a:pt x="23" y="29"/>
                    <a:pt x="22" y="29"/>
                  </a:cubicBezTo>
                  <a:cubicBezTo>
                    <a:pt x="22" y="30"/>
                    <a:pt x="21" y="30"/>
                    <a:pt x="20" y="30"/>
                  </a:cubicBezTo>
                  <a:cubicBezTo>
                    <a:pt x="20" y="30"/>
                    <a:pt x="20" y="30"/>
                    <a:pt x="20" y="30"/>
                  </a:cubicBezTo>
                  <a:cubicBezTo>
                    <a:pt x="20" y="30"/>
                    <a:pt x="20" y="30"/>
                    <a:pt x="20" y="30"/>
                  </a:cubicBezTo>
                  <a:cubicBezTo>
                    <a:pt x="19" y="30"/>
                    <a:pt x="18" y="30"/>
                    <a:pt x="17" y="29"/>
                  </a:cubicBezTo>
                  <a:cubicBezTo>
                    <a:pt x="17" y="29"/>
                    <a:pt x="16" y="29"/>
                    <a:pt x="16" y="29"/>
                  </a:cubicBezTo>
                  <a:cubicBezTo>
                    <a:pt x="16" y="29"/>
                    <a:pt x="15" y="29"/>
                    <a:pt x="15" y="29"/>
                  </a:cubicBezTo>
                  <a:cubicBezTo>
                    <a:pt x="14" y="30"/>
                    <a:pt x="12" y="31"/>
                    <a:pt x="11" y="32"/>
                  </a:cubicBezTo>
                  <a:cubicBezTo>
                    <a:pt x="10" y="33"/>
                    <a:pt x="10" y="33"/>
                    <a:pt x="10" y="34"/>
                  </a:cubicBezTo>
                  <a:cubicBezTo>
                    <a:pt x="12" y="38"/>
                    <a:pt x="16" y="39"/>
                    <a:pt x="20" y="39"/>
                  </a:cubicBezTo>
                  <a:cubicBezTo>
                    <a:pt x="21" y="39"/>
                    <a:pt x="22" y="39"/>
                    <a:pt x="23" y="39"/>
                  </a:cubicBezTo>
                  <a:cubicBezTo>
                    <a:pt x="24" y="39"/>
                    <a:pt x="24" y="39"/>
                    <a:pt x="24" y="39"/>
                  </a:cubicBezTo>
                  <a:cubicBezTo>
                    <a:pt x="24" y="39"/>
                    <a:pt x="24" y="39"/>
                    <a:pt x="24" y="39"/>
                  </a:cubicBezTo>
                  <a:cubicBezTo>
                    <a:pt x="24" y="40"/>
                    <a:pt x="25" y="41"/>
                    <a:pt x="26" y="42"/>
                  </a:cubicBezTo>
                  <a:cubicBezTo>
                    <a:pt x="26" y="42"/>
                    <a:pt x="26" y="42"/>
                    <a:pt x="26" y="42"/>
                  </a:cubicBezTo>
                  <a:cubicBezTo>
                    <a:pt x="26" y="42"/>
                    <a:pt x="26" y="42"/>
                    <a:pt x="26" y="42"/>
                  </a:cubicBezTo>
                  <a:cubicBezTo>
                    <a:pt x="27" y="43"/>
                    <a:pt x="27" y="43"/>
                    <a:pt x="28" y="43"/>
                  </a:cubicBezTo>
                  <a:cubicBezTo>
                    <a:pt x="28" y="43"/>
                    <a:pt x="28" y="43"/>
                    <a:pt x="28" y="43"/>
                  </a:cubicBezTo>
                  <a:cubicBezTo>
                    <a:pt x="29" y="43"/>
                    <a:pt x="29" y="43"/>
                    <a:pt x="29" y="43"/>
                  </a:cubicBezTo>
                  <a:cubicBezTo>
                    <a:pt x="29" y="43"/>
                    <a:pt x="29" y="43"/>
                    <a:pt x="29" y="43"/>
                  </a:cubicBezTo>
                  <a:cubicBezTo>
                    <a:pt x="29" y="42"/>
                    <a:pt x="30" y="42"/>
                    <a:pt x="30" y="42"/>
                  </a:cubicBezTo>
                  <a:cubicBezTo>
                    <a:pt x="31" y="42"/>
                    <a:pt x="32" y="41"/>
                    <a:pt x="32" y="41"/>
                  </a:cubicBezTo>
                  <a:cubicBezTo>
                    <a:pt x="33" y="41"/>
                    <a:pt x="33" y="40"/>
                    <a:pt x="33" y="40"/>
                  </a:cubicBezTo>
                  <a:cubicBezTo>
                    <a:pt x="33" y="40"/>
                    <a:pt x="33" y="40"/>
                    <a:pt x="33" y="40"/>
                  </a:cubicBezTo>
                  <a:cubicBezTo>
                    <a:pt x="33" y="39"/>
                    <a:pt x="33" y="39"/>
                    <a:pt x="33" y="38"/>
                  </a:cubicBezTo>
                  <a:cubicBezTo>
                    <a:pt x="32" y="37"/>
                    <a:pt x="31" y="36"/>
                    <a:pt x="31" y="35"/>
                  </a:cubicBezTo>
                  <a:cubicBezTo>
                    <a:pt x="30" y="34"/>
                    <a:pt x="30" y="34"/>
                    <a:pt x="30" y="34"/>
                  </a:cubicBezTo>
                  <a:cubicBezTo>
                    <a:pt x="30" y="34"/>
                    <a:pt x="31" y="33"/>
                    <a:pt x="31" y="33"/>
                  </a:cubicBezTo>
                  <a:cubicBezTo>
                    <a:pt x="32" y="31"/>
                    <a:pt x="33" y="29"/>
                    <a:pt x="33" y="27"/>
                  </a:cubicBezTo>
                  <a:cubicBezTo>
                    <a:pt x="33" y="27"/>
                    <a:pt x="33" y="27"/>
                    <a:pt x="33" y="27"/>
                  </a:cubicBezTo>
                  <a:cubicBezTo>
                    <a:pt x="33" y="23"/>
                    <a:pt x="31" y="20"/>
                    <a:pt x="28" y="18"/>
                  </a:cubicBezTo>
                  <a:cubicBezTo>
                    <a:pt x="26" y="17"/>
                    <a:pt x="23" y="17"/>
                    <a:pt x="21" y="17"/>
                  </a:cubicBezTo>
                  <a:cubicBezTo>
                    <a:pt x="18" y="17"/>
                    <a:pt x="15" y="17"/>
                    <a:pt x="13" y="17"/>
                  </a:cubicBezTo>
                  <a:cubicBezTo>
                    <a:pt x="13" y="17"/>
                    <a:pt x="13" y="17"/>
                    <a:pt x="13" y="17"/>
                  </a:cubicBezTo>
                  <a:cubicBezTo>
                    <a:pt x="13" y="17"/>
                    <a:pt x="13" y="17"/>
                    <a:pt x="12" y="17"/>
                  </a:cubicBezTo>
                  <a:cubicBezTo>
                    <a:pt x="12" y="17"/>
                    <a:pt x="11" y="17"/>
                    <a:pt x="11" y="17"/>
                  </a:cubicBezTo>
                  <a:cubicBezTo>
                    <a:pt x="10" y="17"/>
                    <a:pt x="10" y="16"/>
                    <a:pt x="10" y="16"/>
                  </a:cubicBezTo>
                  <a:cubicBezTo>
                    <a:pt x="10" y="16"/>
                    <a:pt x="10" y="16"/>
                    <a:pt x="10" y="16"/>
                  </a:cubicBezTo>
                  <a:cubicBezTo>
                    <a:pt x="10" y="16"/>
                    <a:pt x="10" y="16"/>
                    <a:pt x="10" y="15"/>
                  </a:cubicBezTo>
                  <a:cubicBezTo>
                    <a:pt x="11" y="15"/>
                    <a:pt x="11" y="14"/>
                    <a:pt x="12" y="14"/>
                  </a:cubicBezTo>
                  <a:cubicBezTo>
                    <a:pt x="13" y="13"/>
                    <a:pt x="14" y="12"/>
                    <a:pt x="15" y="12"/>
                  </a:cubicBezTo>
                  <a:cubicBezTo>
                    <a:pt x="15" y="12"/>
                    <a:pt x="15" y="12"/>
                    <a:pt x="15" y="12"/>
                  </a:cubicBezTo>
                  <a:cubicBezTo>
                    <a:pt x="16" y="12"/>
                    <a:pt x="16" y="13"/>
                    <a:pt x="16" y="13"/>
                  </a:cubicBezTo>
                  <a:cubicBezTo>
                    <a:pt x="16" y="13"/>
                    <a:pt x="16" y="13"/>
                    <a:pt x="16" y="13"/>
                  </a:cubicBezTo>
                  <a:cubicBezTo>
                    <a:pt x="17" y="13"/>
                    <a:pt x="17" y="13"/>
                    <a:pt x="17" y="13"/>
                  </a:cubicBezTo>
                  <a:cubicBezTo>
                    <a:pt x="17" y="13"/>
                    <a:pt x="18" y="14"/>
                    <a:pt x="18" y="14"/>
                  </a:cubicBezTo>
                  <a:cubicBezTo>
                    <a:pt x="18" y="14"/>
                    <a:pt x="18" y="14"/>
                    <a:pt x="18" y="13"/>
                  </a:cubicBezTo>
                  <a:cubicBezTo>
                    <a:pt x="19" y="13"/>
                    <a:pt x="19" y="13"/>
                    <a:pt x="19" y="13"/>
                  </a:cubicBezTo>
                  <a:cubicBezTo>
                    <a:pt x="20" y="13"/>
                    <a:pt x="20" y="13"/>
                    <a:pt x="20" y="13"/>
                  </a:cubicBezTo>
                  <a:cubicBezTo>
                    <a:pt x="21" y="12"/>
                    <a:pt x="23" y="11"/>
                    <a:pt x="24" y="9"/>
                  </a:cubicBezTo>
                  <a:cubicBezTo>
                    <a:pt x="24" y="9"/>
                    <a:pt x="24" y="8"/>
                    <a:pt x="24" y="7"/>
                  </a:cubicBezTo>
                  <a:cubicBezTo>
                    <a:pt x="22" y="5"/>
                    <a:pt x="18" y="3"/>
                    <a:pt x="15" y="3"/>
                  </a:cubicBezTo>
                  <a:cubicBezTo>
                    <a:pt x="14" y="3"/>
                    <a:pt x="13" y="4"/>
                    <a:pt x="11" y="4"/>
                  </a:cubicBezTo>
                  <a:cubicBezTo>
                    <a:pt x="11" y="4"/>
                    <a:pt x="11" y="3"/>
                    <a:pt x="11" y="3"/>
                  </a:cubicBezTo>
                  <a:cubicBezTo>
                    <a:pt x="10" y="2"/>
                    <a:pt x="10" y="2"/>
                    <a:pt x="10" y="1"/>
                  </a:cubicBezTo>
                  <a:cubicBezTo>
                    <a:pt x="9" y="1"/>
                    <a:pt x="8" y="0"/>
                    <a:pt x="8" y="0"/>
                  </a:cubicBezTo>
                  <a:cubicBezTo>
                    <a:pt x="8" y="0"/>
                    <a:pt x="8" y="0"/>
                    <a:pt x="8" y="0"/>
                  </a:cubicBezTo>
                  <a:cubicBezTo>
                    <a:pt x="7" y="0"/>
                    <a:pt x="7" y="0"/>
                    <a:pt x="7" y="0"/>
                  </a:cubicBezTo>
                  <a:cubicBezTo>
                    <a:pt x="8" y="0"/>
                    <a:pt x="8" y="0"/>
                    <a:pt x="8" y="0"/>
                  </a:cubicBezTo>
                  <a:cubicBezTo>
                    <a:pt x="7" y="0"/>
                    <a:pt x="7" y="0"/>
                    <a:pt x="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6" name="Freeform 776"/>
            <p:cNvSpPr>
              <a:spLocks noEditPoints="1"/>
            </p:cNvSpPr>
            <p:nvPr/>
          </p:nvSpPr>
          <p:spPr bwMode="auto">
            <a:xfrm>
              <a:off x="751049" y="5092530"/>
              <a:ext cx="167571" cy="172051"/>
            </a:xfrm>
            <a:custGeom>
              <a:avLst/>
              <a:gdLst>
                <a:gd name="T0" fmla="*/ 19 w 79"/>
                <a:gd name="T1" fmla="*/ 70 h 81"/>
                <a:gd name="T2" fmla="*/ 15 w 79"/>
                <a:gd name="T3" fmla="*/ 67 h 81"/>
                <a:gd name="T4" fmla="*/ 17 w 79"/>
                <a:gd name="T5" fmla="*/ 69 h 81"/>
                <a:gd name="T6" fmla="*/ 16 w 79"/>
                <a:gd name="T7" fmla="*/ 69 h 81"/>
                <a:gd name="T8" fmla="*/ 14 w 79"/>
                <a:gd name="T9" fmla="*/ 64 h 81"/>
                <a:gd name="T10" fmla="*/ 11 w 79"/>
                <a:gd name="T11" fmla="*/ 63 h 81"/>
                <a:gd name="T12" fmla="*/ 13 w 79"/>
                <a:gd name="T13" fmla="*/ 62 h 81"/>
                <a:gd name="T14" fmla="*/ 8 w 79"/>
                <a:gd name="T15" fmla="*/ 59 h 81"/>
                <a:gd name="T16" fmla="*/ 9 w 79"/>
                <a:gd name="T17" fmla="*/ 60 h 81"/>
                <a:gd name="T18" fmla="*/ 11 w 79"/>
                <a:gd name="T19" fmla="*/ 55 h 81"/>
                <a:gd name="T20" fmla="*/ 6 w 79"/>
                <a:gd name="T21" fmla="*/ 53 h 81"/>
                <a:gd name="T22" fmla="*/ 10 w 79"/>
                <a:gd name="T23" fmla="*/ 53 h 81"/>
                <a:gd name="T24" fmla="*/ 4 w 79"/>
                <a:gd name="T25" fmla="*/ 45 h 81"/>
                <a:gd name="T26" fmla="*/ 9 w 79"/>
                <a:gd name="T27" fmla="*/ 50 h 81"/>
                <a:gd name="T28" fmla="*/ 4 w 79"/>
                <a:gd name="T29" fmla="*/ 42 h 81"/>
                <a:gd name="T30" fmla="*/ 9 w 79"/>
                <a:gd name="T31" fmla="*/ 42 h 81"/>
                <a:gd name="T32" fmla="*/ 5 w 79"/>
                <a:gd name="T33" fmla="*/ 32 h 81"/>
                <a:gd name="T34" fmla="*/ 4 w 79"/>
                <a:gd name="T35" fmla="*/ 36 h 81"/>
                <a:gd name="T36" fmla="*/ 11 w 79"/>
                <a:gd name="T37" fmla="*/ 26 h 81"/>
                <a:gd name="T38" fmla="*/ 12 w 79"/>
                <a:gd name="T39" fmla="*/ 30 h 81"/>
                <a:gd name="T40" fmla="*/ 10 w 79"/>
                <a:gd name="T41" fmla="*/ 21 h 81"/>
                <a:gd name="T42" fmla="*/ 10 w 79"/>
                <a:gd name="T43" fmla="*/ 25 h 81"/>
                <a:gd name="T44" fmla="*/ 11 w 79"/>
                <a:gd name="T45" fmla="*/ 20 h 81"/>
                <a:gd name="T46" fmla="*/ 23 w 79"/>
                <a:gd name="T47" fmla="*/ 14 h 81"/>
                <a:gd name="T48" fmla="*/ 20 w 79"/>
                <a:gd name="T49" fmla="*/ 12 h 81"/>
                <a:gd name="T50" fmla="*/ 26 w 79"/>
                <a:gd name="T51" fmla="*/ 11 h 81"/>
                <a:gd name="T52" fmla="*/ 22 w 79"/>
                <a:gd name="T53" fmla="*/ 9 h 81"/>
                <a:gd name="T54" fmla="*/ 28 w 79"/>
                <a:gd name="T55" fmla="*/ 10 h 81"/>
                <a:gd name="T56" fmla="*/ 28 w 79"/>
                <a:gd name="T57" fmla="*/ 74 h 81"/>
                <a:gd name="T58" fmla="*/ 29 w 79"/>
                <a:gd name="T59" fmla="*/ 13 h 81"/>
                <a:gd name="T60" fmla="*/ 61 w 79"/>
                <a:gd name="T61" fmla="*/ 10 h 81"/>
                <a:gd name="T62" fmla="*/ 42 w 79"/>
                <a:gd name="T63" fmla="*/ 78 h 81"/>
                <a:gd name="T64" fmla="*/ 29 w 79"/>
                <a:gd name="T65" fmla="*/ 5 h 81"/>
                <a:gd name="T66" fmla="*/ 31 w 79"/>
                <a:gd name="T67" fmla="*/ 8 h 81"/>
                <a:gd name="T68" fmla="*/ 32 w 79"/>
                <a:gd name="T69" fmla="*/ 4 h 81"/>
                <a:gd name="T70" fmla="*/ 38 w 79"/>
                <a:gd name="T71" fmla="*/ 5 h 81"/>
                <a:gd name="T72" fmla="*/ 37 w 79"/>
                <a:gd name="T73" fmla="*/ 0 h 81"/>
                <a:gd name="T74" fmla="*/ 35 w 79"/>
                <a:gd name="T75" fmla="*/ 0 h 81"/>
                <a:gd name="T76" fmla="*/ 8 w 79"/>
                <a:gd name="T77" fmla="*/ 64 h 81"/>
                <a:gd name="T78" fmla="*/ 15 w 79"/>
                <a:gd name="T79" fmla="*/ 72 h 81"/>
                <a:gd name="T80" fmla="*/ 16 w 79"/>
                <a:gd name="T81" fmla="*/ 73 h 81"/>
                <a:gd name="T82" fmla="*/ 33 w 79"/>
                <a:gd name="T83" fmla="*/ 80 h 81"/>
                <a:gd name="T84" fmla="*/ 74 w 79"/>
                <a:gd name="T85" fmla="*/ 60 h 81"/>
                <a:gd name="T86" fmla="*/ 52 w 79"/>
                <a:gd name="T87" fmla="*/ 4 h 81"/>
                <a:gd name="T88" fmla="*/ 37 w 79"/>
                <a:gd name="T8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9" h="81">
                  <a:moveTo>
                    <a:pt x="20" y="71"/>
                  </a:moveTo>
                  <a:cubicBezTo>
                    <a:pt x="19" y="71"/>
                    <a:pt x="19" y="71"/>
                    <a:pt x="18" y="70"/>
                  </a:cubicBezTo>
                  <a:cubicBezTo>
                    <a:pt x="19" y="70"/>
                    <a:pt x="19" y="70"/>
                    <a:pt x="19" y="70"/>
                  </a:cubicBezTo>
                  <a:cubicBezTo>
                    <a:pt x="20" y="71"/>
                    <a:pt x="20" y="71"/>
                    <a:pt x="20" y="71"/>
                  </a:cubicBezTo>
                  <a:moveTo>
                    <a:pt x="16" y="69"/>
                  </a:moveTo>
                  <a:cubicBezTo>
                    <a:pt x="16" y="68"/>
                    <a:pt x="15" y="68"/>
                    <a:pt x="15" y="67"/>
                  </a:cubicBezTo>
                  <a:cubicBezTo>
                    <a:pt x="15" y="67"/>
                    <a:pt x="16" y="67"/>
                    <a:pt x="16" y="67"/>
                  </a:cubicBezTo>
                  <a:cubicBezTo>
                    <a:pt x="17" y="68"/>
                    <a:pt x="17" y="68"/>
                    <a:pt x="18" y="69"/>
                  </a:cubicBezTo>
                  <a:cubicBezTo>
                    <a:pt x="17" y="69"/>
                    <a:pt x="17" y="69"/>
                    <a:pt x="17" y="69"/>
                  </a:cubicBezTo>
                  <a:cubicBezTo>
                    <a:pt x="17" y="69"/>
                    <a:pt x="17" y="69"/>
                    <a:pt x="17" y="69"/>
                  </a:cubicBezTo>
                  <a:cubicBezTo>
                    <a:pt x="17" y="69"/>
                    <a:pt x="17" y="69"/>
                    <a:pt x="17" y="69"/>
                  </a:cubicBezTo>
                  <a:cubicBezTo>
                    <a:pt x="16" y="69"/>
                    <a:pt x="16" y="69"/>
                    <a:pt x="16" y="69"/>
                  </a:cubicBezTo>
                  <a:moveTo>
                    <a:pt x="13" y="66"/>
                  </a:moveTo>
                  <a:cubicBezTo>
                    <a:pt x="13" y="65"/>
                    <a:pt x="12" y="65"/>
                    <a:pt x="12" y="64"/>
                  </a:cubicBezTo>
                  <a:cubicBezTo>
                    <a:pt x="13" y="64"/>
                    <a:pt x="14" y="64"/>
                    <a:pt x="14" y="64"/>
                  </a:cubicBezTo>
                  <a:cubicBezTo>
                    <a:pt x="15" y="65"/>
                    <a:pt x="15" y="65"/>
                    <a:pt x="15" y="66"/>
                  </a:cubicBezTo>
                  <a:cubicBezTo>
                    <a:pt x="15" y="66"/>
                    <a:pt x="14" y="66"/>
                    <a:pt x="13" y="66"/>
                  </a:cubicBezTo>
                  <a:moveTo>
                    <a:pt x="11" y="63"/>
                  </a:moveTo>
                  <a:cubicBezTo>
                    <a:pt x="10" y="62"/>
                    <a:pt x="10" y="62"/>
                    <a:pt x="10" y="61"/>
                  </a:cubicBezTo>
                  <a:cubicBezTo>
                    <a:pt x="11" y="61"/>
                    <a:pt x="12" y="61"/>
                    <a:pt x="13" y="61"/>
                  </a:cubicBezTo>
                  <a:cubicBezTo>
                    <a:pt x="13" y="61"/>
                    <a:pt x="13" y="62"/>
                    <a:pt x="13" y="62"/>
                  </a:cubicBezTo>
                  <a:cubicBezTo>
                    <a:pt x="13" y="62"/>
                    <a:pt x="12" y="63"/>
                    <a:pt x="11" y="63"/>
                  </a:cubicBezTo>
                  <a:moveTo>
                    <a:pt x="9" y="60"/>
                  </a:moveTo>
                  <a:cubicBezTo>
                    <a:pt x="8" y="59"/>
                    <a:pt x="8" y="59"/>
                    <a:pt x="8" y="59"/>
                  </a:cubicBezTo>
                  <a:cubicBezTo>
                    <a:pt x="9" y="59"/>
                    <a:pt x="10" y="58"/>
                    <a:pt x="12" y="58"/>
                  </a:cubicBezTo>
                  <a:cubicBezTo>
                    <a:pt x="12" y="59"/>
                    <a:pt x="12" y="59"/>
                    <a:pt x="12" y="59"/>
                  </a:cubicBezTo>
                  <a:cubicBezTo>
                    <a:pt x="11" y="60"/>
                    <a:pt x="10" y="60"/>
                    <a:pt x="9" y="60"/>
                  </a:cubicBezTo>
                  <a:moveTo>
                    <a:pt x="7" y="57"/>
                  </a:moveTo>
                  <a:cubicBezTo>
                    <a:pt x="7" y="57"/>
                    <a:pt x="7" y="56"/>
                    <a:pt x="6" y="55"/>
                  </a:cubicBezTo>
                  <a:cubicBezTo>
                    <a:pt x="8" y="55"/>
                    <a:pt x="9" y="55"/>
                    <a:pt x="11" y="55"/>
                  </a:cubicBezTo>
                  <a:cubicBezTo>
                    <a:pt x="11" y="55"/>
                    <a:pt x="11" y="56"/>
                    <a:pt x="11" y="56"/>
                  </a:cubicBezTo>
                  <a:cubicBezTo>
                    <a:pt x="10" y="57"/>
                    <a:pt x="9" y="57"/>
                    <a:pt x="7" y="57"/>
                  </a:cubicBezTo>
                  <a:moveTo>
                    <a:pt x="6" y="53"/>
                  </a:moveTo>
                  <a:cubicBezTo>
                    <a:pt x="6" y="53"/>
                    <a:pt x="5" y="53"/>
                    <a:pt x="5" y="52"/>
                  </a:cubicBezTo>
                  <a:cubicBezTo>
                    <a:pt x="7" y="52"/>
                    <a:pt x="8" y="52"/>
                    <a:pt x="10" y="52"/>
                  </a:cubicBezTo>
                  <a:cubicBezTo>
                    <a:pt x="10" y="52"/>
                    <a:pt x="10" y="53"/>
                    <a:pt x="10" y="53"/>
                  </a:cubicBezTo>
                  <a:cubicBezTo>
                    <a:pt x="9" y="53"/>
                    <a:pt x="7" y="53"/>
                    <a:pt x="6" y="53"/>
                  </a:cubicBezTo>
                  <a:moveTo>
                    <a:pt x="5" y="51"/>
                  </a:moveTo>
                  <a:cubicBezTo>
                    <a:pt x="4" y="49"/>
                    <a:pt x="4" y="47"/>
                    <a:pt x="4" y="45"/>
                  </a:cubicBezTo>
                  <a:cubicBezTo>
                    <a:pt x="6" y="44"/>
                    <a:pt x="7" y="44"/>
                    <a:pt x="9" y="44"/>
                  </a:cubicBezTo>
                  <a:cubicBezTo>
                    <a:pt x="9" y="44"/>
                    <a:pt x="9" y="44"/>
                    <a:pt x="9" y="44"/>
                  </a:cubicBezTo>
                  <a:cubicBezTo>
                    <a:pt x="9" y="46"/>
                    <a:pt x="9" y="48"/>
                    <a:pt x="9" y="50"/>
                  </a:cubicBezTo>
                  <a:cubicBezTo>
                    <a:pt x="8" y="50"/>
                    <a:pt x="6" y="50"/>
                    <a:pt x="5" y="51"/>
                  </a:cubicBezTo>
                  <a:moveTo>
                    <a:pt x="4" y="43"/>
                  </a:moveTo>
                  <a:cubicBezTo>
                    <a:pt x="4" y="42"/>
                    <a:pt x="4" y="42"/>
                    <a:pt x="4" y="42"/>
                  </a:cubicBezTo>
                  <a:cubicBezTo>
                    <a:pt x="4" y="40"/>
                    <a:pt x="4" y="39"/>
                    <a:pt x="4" y="38"/>
                  </a:cubicBezTo>
                  <a:cubicBezTo>
                    <a:pt x="6" y="37"/>
                    <a:pt x="8" y="37"/>
                    <a:pt x="10" y="36"/>
                  </a:cubicBezTo>
                  <a:cubicBezTo>
                    <a:pt x="9" y="38"/>
                    <a:pt x="9" y="40"/>
                    <a:pt x="9" y="42"/>
                  </a:cubicBezTo>
                  <a:cubicBezTo>
                    <a:pt x="7" y="42"/>
                    <a:pt x="6" y="43"/>
                    <a:pt x="4" y="43"/>
                  </a:cubicBezTo>
                  <a:moveTo>
                    <a:pt x="4" y="36"/>
                  </a:moveTo>
                  <a:cubicBezTo>
                    <a:pt x="4" y="35"/>
                    <a:pt x="5" y="33"/>
                    <a:pt x="5" y="32"/>
                  </a:cubicBezTo>
                  <a:cubicBezTo>
                    <a:pt x="7" y="32"/>
                    <a:pt x="9" y="32"/>
                    <a:pt x="11" y="32"/>
                  </a:cubicBezTo>
                  <a:cubicBezTo>
                    <a:pt x="11" y="33"/>
                    <a:pt x="10" y="34"/>
                    <a:pt x="10" y="35"/>
                  </a:cubicBezTo>
                  <a:cubicBezTo>
                    <a:pt x="8" y="35"/>
                    <a:pt x="6" y="35"/>
                    <a:pt x="4" y="36"/>
                  </a:cubicBezTo>
                  <a:moveTo>
                    <a:pt x="5" y="31"/>
                  </a:moveTo>
                  <a:cubicBezTo>
                    <a:pt x="6" y="29"/>
                    <a:pt x="6" y="28"/>
                    <a:pt x="7" y="27"/>
                  </a:cubicBezTo>
                  <a:cubicBezTo>
                    <a:pt x="8" y="27"/>
                    <a:pt x="9" y="26"/>
                    <a:pt x="11" y="26"/>
                  </a:cubicBezTo>
                  <a:cubicBezTo>
                    <a:pt x="11" y="26"/>
                    <a:pt x="12" y="26"/>
                    <a:pt x="13" y="26"/>
                  </a:cubicBezTo>
                  <a:cubicBezTo>
                    <a:pt x="13" y="27"/>
                    <a:pt x="13" y="28"/>
                    <a:pt x="12" y="28"/>
                  </a:cubicBezTo>
                  <a:cubicBezTo>
                    <a:pt x="12" y="29"/>
                    <a:pt x="12" y="29"/>
                    <a:pt x="12" y="30"/>
                  </a:cubicBezTo>
                  <a:cubicBezTo>
                    <a:pt x="9" y="30"/>
                    <a:pt x="7" y="30"/>
                    <a:pt x="5" y="31"/>
                  </a:cubicBezTo>
                  <a:moveTo>
                    <a:pt x="8" y="25"/>
                  </a:moveTo>
                  <a:cubicBezTo>
                    <a:pt x="9" y="24"/>
                    <a:pt x="9" y="22"/>
                    <a:pt x="10" y="21"/>
                  </a:cubicBezTo>
                  <a:cubicBezTo>
                    <a:pt x="12" y="21"/>
                    <a:pt x="14" y="21"/>
                    <a:pt x="16" y="22"/>
                  </a:cubicBezTo>
                  <a:cubicBezTo>
                    <a:pt x="16" y="23"/>
                    <a:pt x="15" y="24"/>
                    <a:pt x="14" y="25"/>
                  </a:cubicBezTo>
                  <a:cubicBezTo>
                    <a:pt x="13" y="25"/>
                    <a:pt x="11" y="25"/>
                    <a:pt x="10" y="25"/>
                  </a:cubicBezTo>
                  <a:cubicBezTo>
                    <a:pt x="9" y="25"/>
                    <a:pt x="9" y="25"/>
                    <a:pt x="8" y="25"/>
                  </a:cubicBezTo>
                  <a:moveTo>
                    <a:pt x="17" y="20"/>
                  </a:moveTo>
                  <a:cubicBezTo>
                    <a:pt x="15" y="20"/>
                    <a:pt x="13" y="20"/>
                    <a:pt x="11" y="20"/>
                  </a:cubicBezTo>
                  <a:cubicBezTo>
                    <a:pt x="13" y="18"/>
                    <a:pt x="14" y="15"/>
                    <a:pt x="16" y="14"/>
                  </a:cubicBezTo>
                  <a:cubicBezTo>
                    <a:pt x="17" y="14"/>
                    <a:pt x="19" y="14"/>
                    <a:pt x="20" y="14"/>
                  </a:cubicBezTo>
                  <a:cubicBezTo>
                    <a:pt x="21" y="14"/>
                    <a:pt x="22" y="14"/>
                    <a:pt x="23" y="14"/>
                  </a:cubicBezTo>
                  <a:cubicBezTo>
                    <a:pt x="21" y="16"/>
                    <a:pt x="19" y="18"/>
                    <a:pt x="17" y="20"/>
                  </a:cubicBezTo>
                  <a:moveTo>
                    <a:pt x="24" y="13"/>
                  </a:moveTo>
                  <a:cubicBezTo>
                    <a:pt x="23" y="12"/>
                    <a:pt x="22" y="12"/>
                    <a:pt x="20" y="12"/>
                  </a:cubicBezTo>
                  <a:cubicBezTo>
                    <a:pt x="19" y="12"/>
                    <a:pt x="19" y="12"/>
                    <a:pt x="18" y="12"/>
                  </a:cubicBezTo>
                  <a:cubicBezTo>
                    <a:pt x="19" y="12"/>
                    <a:pt x="19" y="11"/>
                    <a:pt x="20" y="10"/>
                  </a:cubicBezTo>
                  <a:cubicBezTo>
                    <a:pt x="22" y="11"/>
                    <a:pt x="24" y="11"/>
                    <a:pt x="26" y="11"/>
                  </a:cubicBezTo>
                  <a:cubicBezTo>
                    <a:pt x="25" y="12"/>
                    <a:pt x="25" y="12"/>
                    <a:pt x="24" y="13"/>
                  </a:cubicBezTo>
                  <a:moveTo>
                    <a:pt x="28" y="10"/>
                  </a:moveTo>
                  <a:cubicBezTo>
                    <a:pt x="26" y="9"/>
                    <a:pt x="24" y="9"/>
                    <a:pt x="22" y="9"/>
                  </a:cubicBezTo>
                  <a:cubicBezTo>
                    <a:pt x="23" y="9"/>
                    <a:pt x="23" y="8"/>
                    <a:pt x="24" y="8"/>
                  </a:cubicBezTo>
                  <a:cubicBezTo>
                    <a:pt x="25" y="8"/>
                    <a:pt x="27" y="9"/>
                    <a:pt x="29" y="9"/>
                  </a:cubicBezTo>
                  <a:cubicBezTo>
                    <a:pt x="28" y="10"/>
                    <a:pt x="28" y="10"/>
                    <a:pt x="28" y="10"/>
                  </a:cubicBezTo>
                  <a:moveTo>
                    <a:pt x="42" y="78"/>
                  </a:moveTo>
                  <a:cubicBezTo>
                    <a:pt x="42" y="78"/>
                    <a:pt x="42" y="78"/>
                    <a:pt x="42" y="78"/>
                  </a:cubicBezTo>
                  <a:cubicBezTo>
                    <a:pt x="37" y="78"/>
                    <a:pt x="32" y="76"/>
                    <a:pt x="28" y="74"/>
                  </a:cubicBezTo>
                  <a:cubicBezTo>
                    <a:pt x="18" y="67"/>
                    <a:pt x="12" y="56"/>
                    <a:pt x="12" y="44"/>
                  </a:cubicBezTo>
                  <a:cubicBezTo>
                    <a:pt x="12" y="39"/>
                    <a:pt x="13" y="34"/>
                    <a:pt x="15" y="30"/>
                  </a:cubicBezTo>
                  <a:cubicBezTo>
                    <a:pt x="18" y="23"/>
                    <a:pt x="23" y="18"/>
                    <a:pt x="29" y="13"/>
                  </a:cubicBezTo>
                  <a:cubicBezTo>
                    <a:pt x="34" y="9"/>
                    <a:pt x="41" y="6"/>
                    <a:pt x="47" y="6"/>
                  </a:cubicBezTo>
                  <a:cubicBezTo>
                    <a:pt x="47" y="6"/>
                    <a:pt x="47" y="6"/>
                    <a:pt x="47" y="6"/>
                  </a:cubicBezTo>
                  <a:cubicBezTo>
                    <a:pt x="52" y="6"/>
                    <a:pt x="56" y="7"/>
                    <a:pt x="61" y="10"/>
                  </a:cubicBezTo>
                  <a:cubicBezTo>
                    <a:pt x="71" y="17"/>
                    <a:pt x="76" y="28"/>
                    <a:pt x="76" y="39"/>
                  </a:cubicBezTo>
                  <a:cubicBezTo>
                    <a:pt x="76" y="46"/>
                    <a:pt x="74" y="53"/>
                    <a:pt x="71" y="59"/>
                  </a:cubicBezTo>
                  <a:cubicBezTo>
                    <a:pt x="66" y="70"/>
                    <a:pt x="54" y="78"/>
                    <a:pt x="42" y="78"/>
                  </a:cubicBezTo>
                  <a:moveTo>
                    <a:pt x="31" y="8"/>
                  </a:moveTo>
                  <a:cubicBezTo>
                    <a:pt x="29" y="7"/>
                    <a:pt x="28" y="7"/>
                    <a:pt x="26" y="7"/>
                  </a:cubicBezTo>
                  <a:cubicBezTo>
                    <a:pt x="27" y="6"/>
                    <a:pt x="28" y="6"/>
                    <a:pt x="29" y="5"/>
                  </a:cubicBezTo>
                  <a:cubicBezTo>
                    <a:pt x="30" y="6"/>
                    <a:pt x="32" y="6"/>
                    <a:pt x="33" y="6"/>
                  </a:cubicBezTo>
                  <a:cubicBezTo>
                    <a:pt x="34" y="6"/>
                    <a:pt x="34" y="6"/>
                    <a:pt x="34" y="6"/>
                  </a:cubicBezTo>
                  <a:cubicBezTo>
                    <a:pt x="33" y="7"/>
                    <a:pt x="32" y="7"/>
                    <a:pt x="31" y="8"/>
                  </a:cubicBezTo>
                  <a:moveTo>
                    <a:pt x="36" y="5"/>
                  </a:moveTo>
                  <a:cubicBezTo>
                    <a:pt x="35" y="5"/>
                    <a:pt x="34" y="5"/>
                    <a:pt x="34" y="5"/>
                  </a:cubicBezTo>
                  <a:cubicBezTo>
                    <a:pt x="33" y="4"/>
                    <a:pt x="33" y="4"/>
                    <a:pt x="32" y="4"/>
                  </a:cubicBezTo>
                  <a:cubicBezTo>
                    <a:pt x="33" y="4"/>
                    <a:pt x="34" y="4"/>
                    <a:pt x="34" y="4"/>
                  </a:cubicBezTo>
                  <a:cubicBezTo>
                    <a:pt x="35" y="4"/>
                    <a:pt x="37" y="4"/>
                    <a:pt x="38" y="5"/>
                  </a:cubicBezTo>
                  <a:cubicBezTo>
                    <a:pt x="38" y="5"/>
                    <a:pt x="38" y="5"/>
                    <a:pt x="38" y="5"/>
                  </a:cubicBezTo>
                  <a:cubicBezTo>
                    <a:pt x="37" y="5"/>
                    <a:pt x="37" y="5"/>
                    <a:pt x="36" y="5"/>
                  </a:cubicBezTo>
                  <a:moveTo>
                    <a:pt x="37" y="0"/>
                  </a:moveTo>
                  <a:cubicBezTo>
                    <a:pt x="37" y="0"/>
                    <a:pt x="37" y="0"/>
                    <a:pt x="37" y="0"/>
                  </a:cubicBezTo>
                  <a:cubicBezTo>
                    <a:pt x="36" y="0"/>
                    <a:pt x="36" y="0"/>
                    <a:pt x="36" y="0"/>
                  </a:cubicBezTo>
                  <a:cubicBezTo>
                    <a:pt x="36" y="0"/>
                    <a:pt x="36" y="0"/>
                    <a:pt x="36" y="0"/>
                  </a:cubicBezTo>
                  <a:cubicBezTo>
                    <a:pt x="35" y="0"/>
                    <a:pt x="35" y="0"/>
                    <a:pt x="35" y="0"/>
                  </a:cubicBezTo>
                  <a:cubicBezTo>
                    <a:pt x="22" y="2"/>
                    <a:pt x="10" y="12"/>
                    <a:pt x="4" y="25"/>
                  </a:cubicBezTo>
                  <a:cubicBezTo>
                    <a:pt x="2" y="30"/>
                    <a:pt x="0" y="36"/>
                    <a:pt x="0" y="42"/>
                  </a:cubicBezTo>
                  <a:cubicBezTo>
                    <a:pt x="0" y="49"/>
                    <a:pt x="3" y="57"/>
                    <a:pt x="8" y="64"/>
                  </a:cubicBezTo>
                  <a:cubicBezTo>
                    <a:pt x="8" y="64"/>
                    <a:pt x="8" y="64"/>
                    <a:pt x="8" y="64"/>
                  </a:cubicBezTo>
                  <a:cubicBezTo>
                    <a:pt x="8" y="65"/>
                    <a:pt x="8" y="65"/>
                    <a:pt x="8" y="65"/>
                  </a:cubicBezTo>
                  <a:cubicBezTo>
                    <a:pt x="10" y="67"/>
                    <a:pt x="13" y="70"/>
                    <a:pt x="15" y="72"/>
                  </a:cubicBezTo>
                  <a:cubicBezTo>
                    <a:pt x="16" y="73"/>
                    <a:pt x="16" y="73"/>
                    <a:pt x="16" y="73"/>
                  </a:cubicBezTo>
                  <a:cubicBezTo>
                    <a:pt x="16" y="73"/>
                    <a:pt x="16" y="73"/>
                    <a:pt x="16" y="73"/>
                  </a:cubicBezTo>
                  <a:cubicBezTo>
                    <a:pt x="16" y="73"/>
                    <a:pt x="16" y="73"/>
                    <a:pt x="16" y="73"/>
                  </a:cubicBezTo>
                  <a:cubicBezTo>
                    <a:pt x="17" y="74"/>
                    <a:pt x="17" y="74"/>
                    <a:pt x="17" y="74"/>
                  </a:cubicBezTo>
                  <a:cubicBezTo>
                    <a:pt x="22" y="76"/>
                    <a:pt x="27" y="78"/>
                    <a:pt x="32" y="80"/>
                  </a:cubicBezTo>
                  <a:cubicBezTo>
                    <a:pt x="32" y="80"/>
                    <a:pt x="33" y="80"/>
                    <a:pt x="33" y="80"/>
                  </a:cubicBezTo>
                  <a:cubicBezTo>
                    <a:pt x="33" y="80"/>
                    <a:pt x="33" y="80"/>
                    <a:pt x="33" y="80"/>
                  </a:cubicBezTo>
                  <a:cubicBezTo>
                    <a:pt x="36" y="80"/>
                    <a:pt x="39" y="81"/>
                    <a:pt x="42" y="81"/>
                  </a:cubicBezTo>
                  <a:cubicBezTo>
                    <a:pt x="55" y="81"/>
                    <a:pt x="69" y="73"/>
                    <a:pt x="74" y="60"/>
                  </a:cubicBezTo>
                  <a:cubicBezTo>
                    <a:pt x="78" y="54"/>
                    <a:pt x="79" y="47"/>
                    <a:pt x="79" y="39"/>
                  </a:cubicBezTo>
                  <a:cubicBezTo>
                    <a:pt x="79" y="27"/>
                    <a:pt x="74" y="15"/>
                    <a:pt x="62" y="8"/>
                  </a:cubicBezTo>
                  <a:cubicBezTo>
                    <a:pt x="59" y="5"/>
                    <a:pt x="56" y="4"/>
                    <a:pt x="52" y="4"/>
                  </a:cubicBezTo>
                  <a:cubicBezTo>
                    <a:pt x="52" y="3"/>
                    <a:pt x="52" y="3"/>
                    <a:pt x="52" y="3"/>
                  </a:cubicBezTo>
                  <a:cubicBezTo>
                    <a:pt x="48" y="2"/>
                    <a:pt x="43" y="1"/>
                    <a:pt x="38" y="0"/>
                  </a:cubicBezTo>
                  <a:cubicBezTo>
                    <a:pt x="38" y="0"/>
                    <a:pt x="37" y="0"/>
                    <a:pt x="3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7" name="Freeform 777"/>
            <p:cNvSpPr>
              <a:spLocks noEditPoints="1"/>
            </p:cNvSpPr>
            <p:nvPr/>
          </p:nvSpPr>
          <p:spPr bwMode="auto">
            <a:xfrm>
              <a:off x="783309" y="5114037"/>
              <a:ext cx="122766" cy="136207"/>
            </a:xfrm>
            <a:custGeom>
              <a:avLst/>
              <a:gdLst>
                <a:gd name="T0" fmla="*/ 43 w 58"/>
                <a:gd name="T1" fmla="*/ 55 h 64"/>
                <a:gd name="T2" fmla="*/ 43 w 58"/>
                <a:gd name="T3" fmla="*/ 56 h 64"/>
                <a:gd name="T4" fmla="*/ 45 w 58"/>
                <a:gd name="T5" fmla="*/ 53 h 64"/>
                <a:gd name="T6" fmla="*/ 48 w 58"/>
                <a:gd name="T7" fmla="*/ 51 h 64"/>
                <a:gd name="T8" fmla="*/ 48 w 58"/>
                <a:gd name="T9" fmla="*/ 49 h 64"/>
                <a:gd name="T10" fmla="*/ 51 w 58"/>
                <a:gd name="T11" fmla="*/ 47 h 64"/>
                <a:gd name="T12" fmla="*/ 48 w 58"/>
                <a:gd name="T13" fmla="*/ 49 h 64"/>
                <a:gd name="T14" fmla="*/ 51 w 58"/>
                <a:gd name="T15" fmla="*/ 45 h 64"/>
                <a:gd name="T16" fmla="*/ 52 w 58"/>
                <a:gd name="T17" fmla="*/ 41 h 64"/>
                <a:gd name="T18" fmla="*/ 51 w 58"/>
                <a:gd name="T19" fmla="*/ 45 h 64"/>
                <a:gd name="T20" fmla="*/ 52 w 58"/>
                <a:gd name="T21" fmla="*/ 40 h 64"/>
                <a:gd name="T22" fmla="*/ 54 w 58"/>
                <a:gd name="T23" fmla="*/ 36 h 64"/>
                <a:gd name="T24" fmla="*/ 54 w 58"/>
                <a:gd name="T25" fmla="*/ 35 h 64"/>
                <a:gd name="T26" fmla="*/ 54 w 58"/>
                <a:gd name="T27" fmla="*/ 30 h 64"/>
                <a:gd name="T28" fmla="*/ 55 w 58"/>
                <a:gd name="T29" fmla="*/ 30 h 64"/>
                <a:gd name="T30" fmla="*/ 55 w 58"/>
                <a:gd name="T31" fmla="*/ 28 h 64"/>
                <a:gd name="T32" fmla="*/ 53 w 58"/>
                <a:gd name="T33" fmla="*/ 25 h 64"/>
                <a:gd name="T34" fmla="*/ 55 w 58"/>
                <a:gd name="T35" fmla="*/ 28 h 64"/>
                <a:gd name="T36" fmla="*/ 53 w 58"/>
                <a:gd name="T37" fmla="*/ 23 h 64"/>
                <a:gd name="T38" fmla="*/ 53 w 58"/>
                <a:gd name="T39" fmla="*/ 20 h 64"/>
                <a:gd name="T40" fmla="*/ 52 w 58"/>
                <a:gd name="T41" fmla="*/ 18 h 64"/>
                <a:gd name="T42" fmla="*/ 51 w 58"/>
                <a:gd name="T43" fmla="*/ 16 h 64"/>
                <a:gd name="T44" fmla="*/ 52 w 58"/>
                <a:gd name="T45" fmla="*/ 18 h 64"/>
                <a:gd name="T46" fmla="*/ 50 w 58"/>
                <a:gd name="T47" fmla="*/ 14 h 64"/>
                <a:gd name="T48" fmla="*/ 50 w 58"/>
                <a:gd name="T49" fmla="*/ 14 h 64"/>
                <a:gd name="T50" fmla="*/ 22 w 58"/>
                <a:gd name="T51" fmla="*/ 60 h 64"/>
                <a:gd name="T52" fmla="*/ 4 w 58"/>
                <a:gd name="T53" fmla="*/ 34 h 64"/>
                <a:gd name="T54" fmla="*/ 17 w 58"/>
                <a:gd name="T55" fmla="*/ 9 h 64"/>
                <a:gd name="T56" fmla="*/ 32 w 58"/>
                <a:gd name="T57" fmla="*/ 3 h 64"/>
                <a:gd name="T58" fmla="*/ 34 w 58"/>
                <a:gd name="T59" fmla="*/ 4 h 64"/>
                <a:gd name="T60" fmla="*/ 50 w 58"/>
                <a:gd name="T61" fmla="*/ 28 h 64"/>
                <a:gd name="T62" fmla="*/ 50 w 58"/>
                <a:gd name="T63" fmla="*/ 29 h 64"/>
                <a:gd name="T64" fmla="*/ 23 w 58"/>
                <a:gd name="T65" fmla="*/ 60 h 64"/>
                <a:gd name="T66" fmla="*/ 22 w 58"/>
                <a:gd name="T67" fmla="*/ 60 h 64"/>
                <a:gd name="T68" fmla="*/ 32 w 58"/>
                <a:gd name="T69" fmla="*/ 0 h 64"/>
                <a:gd name="T70" fmla="*/ 15 w 58"/>
                <a:gd name="T71" fmla="*/ 6 h 64"/>
                <a:gd name="T72" fmla="*/ 0 w 58"/>
                <a:gd name="T73" fmla="*/ 34 h 64"/>
                <a:gd name="T74" fmla="*/ 28 w 58"/>
                <a:gd name="T75" fmla="*/ 64 h 64"/>
                <a:gd name="T76" fmla="*/ 58 w 58"/>
                <a:gd name="T77" fmla="*/ 30 h 64"/>
                <a:gd name="T78" fmla="*/ 32 w 58"/>
                <a:gd name="T7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8" h="64">
                  <a:moveTo>
                    <a:pt x="43" y="56"/>
                  </a:moveTo>
                  <a:cubicBezTo>
                    <a:pt x="43" y="55"/>
                    <a:pt x="43" y="55"/>
                    <a:pt x="43" y="55"/>
                  </a:cubicBezTo>
                  <a:cubicBezTo>
                    <a:pt x="43" y="55"/>
                    <a:pt x="43" y="55"/>
                    <a:pt x="43" y="55"/>
                  </a:cubicBezTo>
                  <a:cubicBezTo>
                    <a:pt x="43" y="56"/>
                    <a:pt x="43" y="56"/>
                    <a:pt x="43" y="56"/>
                  </a:cubicBezTo>
                  <a:moveTo>
                    <a:pt x="45" y="53"/>
                  </a:moveTo>
                  <a:cubicBezTo>
                    <a:pt x="45" y="53"/>
                    <a:pt x="45" y="53"/>
                    <a:pt x="45" y="53"/>
                  </a:cubicBezTo>
                  <a:cubicBezTo>
                    <a:pt x="46" y="53"/>
                    <a:pt x="46" y="52"/>
                    <a:pt x="47" y="51"/>
                  </a:cubicBezTo>
                  <a:cubicBezTo>
                    <a:pt x="48" y="51"/>
                    <a:pt x="48" y="51"/>
                    <a:pt x="48" y="51"/>
                  </a:cubicBezTo>
                  <a:cubicBezTo>
                    <a:pt x="47" y="52"/>
                    <a:pt x="46" y="53"/>
                    <a:pt x="45" y="53"/>
                  </a:cubicBezTo>
                  <a:moveTo>
                    <a:pt x="48" y="49"/>
                  </a:moveTo>
                  <a:cubicBezTo>
                    <a:pt x="49" y="48"/>
                    <a:pt x="49" y="48"/>
                    <a:pt x="50" y="47"/>
                  </a:cubicBezTo>
                  <a:cubicBezTo>
                    <a:pt x="51" y="47"/>
                    <a:pt x="51" y="47"/>
                    <a:pt x="51" y="47"/>
                  </a:cubicBezTo>
                  <a:cubicBezTo>
                    <a:pt x="50" y="48"/>
                    <a:pt x="50" y="49"/>
                    <a:pt x="49" y="50"/>
                  </a:cubicBezTo>
                  <a:cubicBezTo>
                    <a:pt x="48" y="49"/>
                    <a:pt x="48" y="49"/>
                    <a:pt x="48" y="49"/>
                  </a:cubicBezTo>
                  <a:cubicBezTo>
                    <a:pt x="48" y="49"/>
                    <a:pt x="48" y="49"/>
                    <a:pt x="48" y="49"/>
                  </a:cubicBezTo>
                  <a:moveTo>
                    <a:pt x="51" y="45"/>
                  </a:moveTo>
                  <a:cubicBezTo>
                    <a:pt x="51" y="45"/>
                    <a:pt x="51" y="45"/>
                    <a:pt x="50" y="45"/>
                  </a:cubicBezTo>
                  <a:cubicBezTo>
                    <a:pt x="51" y="44"/>
                    <a:pt x="51" y="43"/>
                    <a:pt x="52" y="41"/>
                  </a:cubicBezTo>
                  <a:cubicBezTo>
                    <a:pt x="52" y="42"/>
                    <a:pt x="52" y="42"/>
                    <a:pt x="53" y="42"/>
                  </a:cubicBezTo>
                  <a:cubicBezTo>
                    <a:pt x="52" y="43"/>
                    <a:pt x="52" y="44"/>
                    <a:pt x="51" y="45"/>
                  </a:cubicBezTo>
                  <a:moveTo>
                    <a:pt x="53" y="40"/>
                  </a:moveTo>
                  <a:cubicBezTo>
                    <a:pt x="53" y="40"/>
                    <a:pt x="52" y="40"/>
                    <a:pt x="52" y="40"/>
                  </a:cubicBezTo>
                  <a:cubicBezTo>
                    <a:pt x="52" y="39"/>
                    <a:pt x="53" y="37"/>
                    <a:pt x="53" y="36"/>
                  </a:cubicBezTo>
                  <a:cubicBezTo>
                    <a:pt x="53" y="36"/>
                    <a:pt x="54" y="36"/>
                    <a:pt x="54" y="36"/>
                  </a:cubicBezTo>
                  <a:cubicBezTo>
                    <a:pt x="54" y="38"/>
                    <a:pt x="54" y="39"/>
                    <a:pt x="53" y="40"/>
                  </a:cubicBezTo>
                  <a:moveTo>
                    <a:pt x="54" y="35"/>
                  </a:moveTo>
                  <a:cubicBezTo>
                    <a:pt x="54" y="34"/>
                    <a:pt x="54" y="34"/>
                    <a:pt x="53" y="34"/>
                  </a:cubicBezTo>
                  <a:cubicBezTo>
                    <a:pt x="53" y="33"/>
                    <a:pt x="54" y="31"/>
                    <a:pt x="54" y="30"/>
                  </a:cubicBezTo>
                  <a:cubicBezTo>
                    <a:pt x="54" y="30"/>
                    <a:pt x="54" y="30"/>
                    <a:pt x="55" y="30"/>
                  </a:cubicBezTo>
                  <a:cubicBezTo>
                    <a:pt x="55" y="30"/>
                    <a:pt x="55" y="30"/>
                    <a:pt x="55" y="30"/>
                  </a:cubicBezTo>
                  <a:cubicBezTo>
                    <a:pt x="55" y="32"/>
                    <a:pt x="55" y="33"/>
                    <a:pt x="54" y="35"/>
                  </a:cubicBezTo>
                  <a:moveTo>
                    <a:pt x="55" y="28"/>
                  </a:moveTo>
                  <a:cubicBezTo>
                    <a:pt x="54" y="28"/>
                    <a:pt x="54" y="28"/>
                    <a:pt x="54" y="28"/>
                  </a:cubicBezTo>
                  <a:cubicBezTo>
                    <a:pt x="54" y="27"/>
                    <a:pt x="53" y="26"/>
                    <a:pt x="53" y="25"/>
                  </a:cubicBezTo>
                  <a:cubicBezTo>
                    <a:pt x="54" y="25"/>
                    <a:pt x="54" y="25"/>
                    <a:pt x="54" y="25"/>
                  </a:cubicBezTo>
                  <a:cubicBezTo>
                    <a:pt x="54" y="26"/>
                    <a:pt x="55" y="27"/>
                    <a:pt x="55" y="28"/>
                  </a:cubicBezTo>
                  <a:moveTo>
                    <a:pt x="54" y="23"/>
                  </a:moveTo>
                  <a:cubicBezTo>
                    <a:pt x="53" y="23"/>
                    <a:pt x="53" y="23"/>
                    <a:pt x="53" y="23"/>
                  </a:cubicBezTo>
                  <a:cubicBezTo>
                    <a:pt x="53" y="22"/>
                    <a:pt x="53" y="21"/>
                    <a:pt x="52" y="20"/>
                  </a:cubicBezTo>
                  <a:cubicBezTo>
                    <a:pt x="53" y="20"/>
                    <a:pt x="53" y="20"/>
                    <a:pt x="53" y="20"/>
                  </a:cubicBezTo>
                  <a:cubicBezTo>
                    <a:pt x="53" y="21"/>
                    <a:pt x="54" y="22"/>
                    <a:pt x="54" y="23"/>
                  </a:cubicBezTo>
                  <a:moveTo>
                    <a:pt x="52" y="18"/>
                  </a:moveTo>
                  <a:cubicBezTo>
                    <a:pt x="52" y="18"/>
                    <a:pt x="52" y="18"/>
                    <a:pt x="52" y="18"/>
                  </a:cubicBezTo>
                  <a:cubicBezTo>
                    <a:pt x="51" y="17"/>
                    <a:pt x="51" y="17"/>
                    <a:pt x="51" y="16"/>
                  </a:cubicBezTo>
                  <a:cubicBezTo>
                    <a:pt x="51" y="16"/>
                    <a:pt x="51" y="16"/>
                    <a:pt x="51" y="16"/>
                  </a:cubicBezTo>
                  <a:cubicBezTo>
                    <a:pt x="52" y="17"/>
                    <a:pt x="52" y="17"/>
                    <a:pt x="52" y="18"/>
                  </a:cubicBezTo>
                  <a:moveTo>
                    <a:pt x="50" y="14"/>
                  </a:moveTo>
                  <a:cubicBezTo>
                    <a:pt x="50" y="14"/>
                    <a:pt x="50" y="14"/>
                    <a:pt x="50" y="14"/>
                  </a:cubicBezTo>
                  <a:cubicBezTo>
                    <a:pt x="50" y="14"/>
                    <a:pt x="50" y="14"/>
                    <a:pt x="50" y="14"/>
                  </a:cubicBezTo>
                  <a:cubicBezTo>
                    <a:pt x="50" y="14"/>
                    <a:pt x="50" y="14"/>
                    <a:pt x="50" y="14"/>
                  </a:cubicBezTo>
                  <a:cubicBezTo>
                    <a:pt x="50" y="14"/>
                    <a:pt x="50" y="14"/>
                    <a:pt x="50" y="14"/>
                  </a:cubicBezTo>
                  <a:moveTo>
                    <a:pt x="22" y="60"/>
                  </a:moveTo>
                  <a:cubicBezTo>
                    <a:pt x="20" y="59"/>
                    <a:pt x="18" y="59"/>
                    <a:pt x="16" y="57"/>
                  </a:cubicBezTo>
                  <a:cubicBezTo>
                    <a:pt x="8" y="53"/>
                    <a:pt x="4" y="43"/>
                    <a:pt x="4" y="34"/>
                  </a:cubicBezTo>
                  <a:cubicBezTo>
                    <a:pt x="4" y="30"/>
                    <a:pt x="4" y="26"/>
                    <a:pt x="6" y="22"/>
                  </a:cubicBezTo>
                  <a:cubicBezTo>
                    <a:pt x="8" y="17"/>
                    <a:pt x="12" y="12"/>
                    <a:pt x="17" y="9"/>
                  </a:cubicBezTo>
                  <a:cubicBezTo>
                    <a:pt x="21" y="6"/>
                    <a:pt x="27" y="3"/>
                    <a:pt x="32" y="3"/>
                  </a:cubicBezTo>
                  <a:cubicBezTo>
                    <a:pt x="32" y="3"/>
                    <a:pt x="32" y="3"/>
                    <a:pt x="32" y="3"/>
                  </a:cubicBezTo>
                  <a:cubicBezTo>
                    <a:pt x="32" y="3"/>
                    <a:pt x="33" y="3"/>
                    <a:pt x="34" y="3"/>
                  </a:cubicBezTo>
                  <a:cubicBezTo>
                    <a:pt x="34" y="4"/>
                    <a:pt x="34" y="4"/>
                    <a:pt x="34" y="4"/>
                  </a:cubicBezTo>
                  <a:cubicBezTo>
                    <a:pt x="36" y="4"/>
                    <a:pt x="37" y="5"/>
                    <a:pt x="38" y="6"/>
                  </a:cubicBezTo>
                  <a:cubicBezTo>
                    <a:pt x="46" y="11"/>
                    <a:pt x="50" y="19"/>
                    <a:pt x="50" y="28"/>
                  </a:cubicBezTo>
                  <a:cubicBezTo>
                    <a:pt x="50" y="29"/>
                    <a:pt x="50" y="29"/>
                    <a:pt x="50" y="29"/>
                  </a:cubicBezTo>
                  <a:cubicBezTo>
                    <a:pt x="50" y="29"/>
                    <a:pt x="50" y="29"/>
                    <a:pt x="50" y="29"/>
                  </a:cubicBezTo>
                  <a:cubicBezTo>
                    <a:pt x="50" y="35"/>
                    <a:pt x="49" y="40"/>
                    <a:pt x="47" y="45"/>
                  </a:cubicBezTo>
                  <a:cubicBezTo>
                    <a:pt x="43" y="54"/>
                    <a:pt x="33" y="60"/>
                    <a:pt x="23" y="60"/>
                  </a:cubicBezTo>
                  <a:cubicBezTo>
                    <a:pt x="23" y="60"/>
                    <a:pt x="23" y="60"/>
                    <a:pt x="23" y="60"/>
                  </a:cubicBezTo>
                  <a:cubicBezTo>
                    <a:pt x="23" y="60"/>
                    <a:pt x="22" y="60"/>
                    <a:pt x="22" y="60"/>
                  </a:cubicBezTo>
                  <a:cubicBezTo>
                    <a:pt x="22" y="60"/>
                    <a:pt x="22" y="60"/>
                    <a:pt x="22" y="60"/>
                  </a:cubicBezTo>
                  <a:moveTo>
                    <a:pt x="32" y="0"/>
                  </a:moveTo>
                  <a:cubicBezTo>
                    <a:pt x="32" y="0"/>
                    <a:pt x="32" y="0"/>
                    <a:pt x="32" y="0"/>
                  </a:cubicBezTo>
                  <a:cubicBezTo>
                    <a:pt x="26" y="0"/>
                    <a:pt x="20" y="3"/>
                    <a:pt x="15" y="6"/>
                  </a:cubicBezTo>
                  <a:cubicBezTo>
                    <a:pt x="10" y="10"/>
                    <a:pt x="6" y="15"/>
                    <a:pt x="3" y="21"/>
                  </a:cubicBezTo>
                  <a:cubicBezTo>
                    <a:pt x="1" y="25"/>
                    <a:pt x="0" y="29"/>
                    <a:pt x="0" y="34"/>
                  </a:cubicBezTo>
                  <a:cubicBezTo>
                    <a:pt x="0" y="44"/>
                    <a:pt x="5" y="55"/>
                    <a:pt x="14" y="60"/>
                  </a:cubicBezTo>
                  <a:cubicBezTo>
                    <a:pt x="19" y="63"/>
                    <a:pt x="23" y="64"/>
                    <a:pt x="28" y="64"/>
                  </a:cubicBezTo>
                  <a:cubicBezTo>
                    <a:pt x="39" y="64"/>
                    <a:pt x="49" y="57"/>
                    <a:pt x="54" y="47"/>
                  </a:cubicBezTo>
                  <a:cubicBezTo>
                    <a:pt x="57" y="42"/>
                    <a:pt x="58" y="36"/>
                    <a:pt x="58" y="30"/>
                  </a:cubicBezTo>
                  <a:cubicBezTo>
                    <a:pt x="58" y="20"/>
                    <a:pt x="54" y="10"/>
                    <a:pt x="44" y="4"/>
                  </a:cubicBezTo>
                  <a:cubicBezTo>
                    <a:pt x="40" y="1"/>
                    <a:pt x="36" y="0"/>
                    <a:pt x="3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8" name="Freeform 778"/>
            <p:cNvSpPr>
              <a:spLocks noEditPoints="1"/>
            </p:cNvSpPr>
            <p:nvPr/>
          </p:nvSpPr>
          <p:spPr bwMode="auto">
            <a:xfrm>
              <a:off x="812880" y="5132855"/>
              <a:ext cx="61831" cy="102156"/>
            </a:xfrm>
            <a:custGeom>
              <a:avLst/>
              <a:gdLst>
                <a:gd name="T0" fmla="*/ 17 w 29"/>
                <a:gd name="T1" fmla="*/ 7 h 48"/>
                <a:gd name="T2" fmla="*/ 19 w 29"/>
                <a:gd name="T3" fmla="*/ 4 h 48"/>
                <a:gd name="T4" fmla="*/ 20 w 29"/>
                <a:gd name="T5" fmla="*/ 6 h 48"/>
                <a:gd name="T6" fmla="*/ 20 w 29"/>
                <a:gd name="T7" fmla="*/ 10 h 48"/>
                <a:gd name="T8" fmla="*/ 23 w 29"/>
                <a:gd name="T9" fmla="*/ 16 h 48"/>
                <a:gd name="T10" fmla="*/ 20 w 29"/>
                <a:gd name="T11" fmla="*/ 13 h 48"/>
                <a:gd name="T12" fmla="*/ 12 w 29"/>
                <a:gd name="T13" fmla="*/ 11 h 48"/>
                <a:gd name="T14" fmla="*/ 12 w 29"/>
                <a:gd name="T15" fmla="*/ 19 h 48"/>
                <a:gd name="T16" fmla="*/ 21 w 29"/>
                <a:gd name="T17" fmla="*/ 32 h 48"/>
                <a:gd name="T18" fmla="*/ 13 w 29"/>
                <a:gd name="T19" fmla="*/ 38 h 48"/>
                <a:gd name="T20" fmla="*/ 11 w 29"/>
                <a:gd name="T21" fmla="*/ 40 h 48"/>
                <a:gd name="T22" fmla="*/ 10 w 29"/>
                <a:gd name="T23" fmla="*/ 44 h 48"/>
                <a:gd name="T24" fmla="*/ 9 w 29"/>
                <a:gd name="T25" fmla="*/ 40 h 48"/>
                <a:gd name="T26" fmla="*/ 3 w 29"/>
                <a:gd name="T27" fmla="*/ 30 h 48"/>
                <a:gd name="T28" fmla="*/ 11 w 29"/>
                <a:gd name="T29" fmla="*/ 36 h 48"/>
                <a:gd name="T30" fmla="*/ 19 w 29"/>
                <a:gd name="T31" fmla="*/ 31 h 48"/>
                <a:gd name="T32" fmla="*/ 15 w 29"/>
                <a:gd name="T33" fmla="*/ 25 h 48"/>
                <a:gd name="T34" fmla="*/ 7 w 29"/>
                <a:gd name="T35" fmla="*/ 14 h 48"/>
                <a:gd name="T36" fmla="*/ 13 w 29"/>
                <a:gd name="T37" fmla="*/ 7 h 48"/>
                <a:gd name="T38" fmla="*/ 17 w 29"/>
                <a:gd name="T39" fmla="*/ 0 h 48"/>
                <a:gd name="T40" fmla="*/ 15 w 29"/>
                <a:gd name="T41" fmla="*/ 3 h 48"/>
                <a:gd name="T42" fmla="*/ 8 w 29"/>
                <a:gd name="T43" fmla="*/ 6 h 48"/>
                <a:gd name="T44" fmla="*/ 8 w 29"/>
                <a:gd name="T45" fmla="*/ 23 h 48"/>
                <a:gd name="T46" fmla="*/ 15 w 29"/>
                <a:gd name="T47" fmla="*/ 31 h 48"/>
                <a:gd name="T48" fmla="*/ 13 w 29"/>
                <a:gd name="T49" fmla="*/ 33 h 48"/>
                <a:gd name="T50" fmla="*/ 8 w 29"/>
                <a:gd name="T51" fmla="*/ 29 h 48"/>
                <a:gd name="T52" fmla="*/ 2 w 29"/>
                <a:gd name="T53" fmla="*/ 26 h 48"/>
                <a:gd name="T54" fmla="*/ 6 w 29"/>
                <a:gd name="T55" fmla="*/ 40 h 48"/>
                <a:gd name="T56" fmla="*/ 5 w 29"/>
                <a:gd name="T57" fmla="*/ 44 h 48"/>
                <a:gd name="T58" fmla="*/ 6 w 29"/>
                <a:gd name="T59" fmla="*/ 46 h 48"/>
                <a:gd name="T60" fmla="*/ 10 w 29"/>
                <a:gd name="T61" fmla="*/ 48 h 48"/>
                <a:gd name="T62" fmla="*/ 13 w 29"/>
                <a:gd name="T63" fmla="*/ 47 h 48"/>
                <a:gd name="T64" fmla="*/ 16 w 29"/>
                <a:gd name="T65" fmla="*/ 41 h 48"/>
                <a:gd name="T66" fmla="*/ 24 w 29"/>
                <a:gd name="T67" fmla="*/ 29 h 48"/>
                <a:gd name="T68" fmla="*/ 13 w 29"/>
                <a:gd name="T69" fmla="*/ 15 h 48"/>
                <a:gd name="T70" fmla="*/ 14 w 29"/>
                <a:gd name="T71" fmla="*/ 14 h 48"/>
                <a:gd name="T72" fmla="*/ 20 w 29"/>
                <a:gd name="T73" fmla="*/ 17 h 48"/>
                <a:gd name="T74" fmla="*/ 21 w 29"/>
                <a:gd name="T75" fmla="*/ 19 h 48"/>
                <a:gd name="T76" fmla="*/ 26 w 29"/>
                <a:gd name="T77" fmla="*/ 20 h 48"/>
                <a:gd name="T78" fmla="*/ 29 w 29"/>
                <a:gd name="T79" fmla="*/ 17 h 48"/>
                <a:gd name="T80" fmla="*/ 24 w 29"/>
                <a:gd name="T81" fmla="*/ 4 h 48"/>
                <a:gd name="T82" fmla="*/ 20 w 29"/>
                <a:gd name="T83" fmla="*/ 0 h 48"/>
                <a:gd name="T84" fmla="*/ 18 w 29"/>
                <a:gd name="T8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48">
                  <a:moveTo>
                    <a:pt x="15" y="8"/>
                  </a:moveTo>
                  <a:cubicBezTo>
                    <a:pt x="15" y="8"/>
                    <a:pt x="16" y="8"/>
                    <a:pt x="16" y="8"/>
                  </a:cubicBezTo>
                  <a:cubicBezTo>
                    <a:pt x="16" y="8"/>
                    <a:pt x="17" y="7"/>
                    <a:pt x="17" y="7"/>
                  </a:cubicBezTo>
                  <a:cubicBezTo>
                    <a:pt x="17" y="6"/>
                    <a:pt x="18" y="5"/>
                    <a:pt x="18" y="4"/>
                  </a:cubicBezTo>
                  <a:cubicBezTo>
                    <a:pt x="18" y="3"/>
                    <a:pt x="18" y="3"/>
                    <a:pt x="18" y="3"/>
                  </a:cubicBezTo>
                  <a:cubicBezTo>
                    <a:pt x="19" y="4"/>
                    <a:pt x="19" y="4"/>
                    <a:pt x="19" y="4"/>
                  </a:cubicBezTo>
                  <a:cubicBezTo>
                    <a:pt x="20" y="4"/>
                    <a:pt x="20" y="4"/>
                    <a:pt x="20" y="4"/>
                  </a:cubicBezTo>
                  <a:cubicBezTo>
                    <a:pt x="20" y="4"/>
                    <a:pt x="20" y="4"/>
                    <a:pt x="20" y="5"/>
                  </a:cubicBezTo>
                  <a:cubicBezTo>
                    <a:pt x="20" y="5"/>
                    <a:pt x="20" y="6"/>
                    <a:pt x="20" y="6"/>
                  </a:cubicBezTo>
                  <a:cubicBezTo>
                    <a:pt x="19" y="6"/>
                    <a:pt x="19" y="7"/>
                    <a:pt x="19" y="8"/>
                  </a:cubicBezTo>
                  <a:cubicBezTo>
                    <a:pt x="19" y="8"/>
                    <a:pt x="19" y="8"/>
                    <a:pt x="19" y="8"/>
                  </a:cubicBezTo>
                  <a:cubicBezTo>
                    <a:pt x="19" y="9"/>
                    <a:pt x="20" y="9"/>
                    <a:pt x="20" y="10"/>
                  </a:cubicBezTo>
                  <a:cubicBezTo>
                    <a:pt x="23" y="11"/>
                    <a:pt x="25" y="14"/>
                    <a:pt x="25" y="17"/>
                  </a:cubicBezTo>
                  <a:cubicBezTo>
                    <a:pt x="25" y="17"/>
                    <a:pt x="24" y="17"/>
                    <a:pt x="23" y="16"/>
                  </a:cubicBezTo>
                  <a:cubicBezTo>
                    <a:pt x="23" y="16"/>
                    <a:pt x="23" y="16"/>
                    <a:pt x="23" y="16"/>
                  </a:cubicBezTo>
                  <a:cubicBezTo>
                    <a:pt x="23" y="16"/>
                    <a:pt x="23" y="16"/>
                    <a:pt x="23" y="16"/>
                  </a:cubicBezTo>
                  <a:cubicBezTo>
                    <a:pt x="23" y="16"/>
                    <a:pt x="23" y="16"/>
                    <a:pt x="23" y="16"/>
                  </a:cubicBezTo>
                  <a:cubicBezTo>
                    <a:pt x="23" y="15"/>
                    <a:pt x="21" y="13"/>
                    <a:pt x="20" y="13"/>
                  </a:cubicBezTo>
                  <a:cubicBezTo>
                    <a:pt x="19" y="12"/>
                    <a:pt x="18" y="11"/>
                    <a:pt x="17" y="11"/>
                  </a:cubicBezTo>
                  <a:cubicBezTo>
                    <a:pt x="16" y="11"/>
                    <a:pt x="15" y="11"/>
                    <a:pt x="14" y="11"/>
                  </a:cubicBezTo>
                  <a:cubicBezTo>
                    <a:pt x="13" y="11"/>
                    <a:pt x="13" y="11"/>
                    <a:pt x="12" y="11"/>
                  </a:cubicBezTo>
                  <a:cubicBezTo>
                    <a:pt x="11" y="12"/>
                    <a:pt x="10" y="12"/>
                    <a:pt x="10" y="13"/>
                  </a:cubicBezTo>
                  <a:cubicBezTo>
                    <a:pt x="9" y="14"/>
                    <a:pt x="9" y="14"/>
                    <a:pt x="9" y="15"/>
                  </a:cubicBezTo>
                  <a:cubicBezTo>
                    <a:pt x="9" y="17"/>
                    <a:pt x="11" y="18"/>
                    <a:pt x="12" y="19"/>
                  </a:cubicBezTo>
                  <a:cubicBezTo>
                    <a:pt x="14" y="21"/>
                    <a:pt x="16" y="23"/>
                    <a:pt x="17" y="25"/>
                  </a:cubicBezTo>
                  <a:cubicBezTo>
                    <a:pt x="19" y="26"/>
                    <a:pt x="20" y="28"/>
                    <a:pt x="21" y="30"/>
                  </a:cubicBezTo>
                  <a:cubicBezTo>
                    <a:pt x="21" y="31"/>
                    <a:pt x="21" y="31"/>
                    <a:pt x="21" y="32"/>
                  </a:cubicBezTo>
                  <a:cubicBezTo>
                    <a:pt x="21" y="34"/>
                    <a:pt x="20" y="35"/>
                    <a:pt x="19" y="37"/>
                  </a:cubicBezTo>
                  <a:cubicBezTo>
                    <a:pt x="19" y="37"/>
                    <a:pt x="17" y="38"/>
                    <a:pt x="15" y="38"/>
                  </a:cubicBezTo>
                  <a:cubicBezTo>
                    <a:pt x="14" y="38"/>
                    <a:pt x="14" y="38"/>
                    <a:pt x="13" y="38"/>
                  </a:cubicBezTo>
                  <a:cubicBezTo>
                    <a:pt x="12" y="38"/>
                    <a:pt x="12" y="38"/>
                    <a:pt x="12" y="38"/>
                  </a:cubicBezTo>
                  <a:cubicBezTo>
                    <a:pt x="12" y="38"/>
                    <a:pt x="12" y="38"/>
                    <a:pt x="12" y="38"/>
                  </a:cubicBezTo>
                  <a:cubicBezTo>
                    <a:pt x="11" y="38"/>
                    <a:pt x="11" y="39"/>
                    <a:pt x="11" y="40"/>
                  </a:cubicBezTo>
                  <a:cubicBezTo>
                    <a:pt x="11" y="40"/>
                    <a:pt x="11" y="40"/>
                    <a:pt x="11" y="41"/>
                  </a:cubicBezTo>
                  <a:cubicBezTo>
                    <a:pt x="10" y="42"/>
                    <a:pt x="10" y="43"/>
                    <a:pt x="10" y="44"/>
                  </a:cubicBezTo>
                  <a:cubicBezTo>
                    <a:pt x="10" y="44"/>
                    <a:pt x="10" y="44"/>
                    <a:pt x="10" y="44"/>
                  </a:cubicBezTo>
                  <a:cubicBezTo>
                    <a:pt x="10" y="44"/>
                    <a:pt x="9" y="44"/>
                    <a:pt x="9" y="44"/>
                  </a:cubicBezTo>
                  <a:cubicBezTo>
                    <a:pt x="9" y="43"/>
                    <a:pt x="9" y="42"/>
                    <a:pt x="9" y="41"/>
                  </a:cubicBezTo>
                  <a:cubicBezTo>
                    <a:pt x="9" y="40"/>
                    <a:pt x="9" y="40"/>
                    <a:pt x="9" y="40"/>
                  </a:cubicBezTo>
                  <a:cubicBezTo>
                    <a:pt x="9" y="39"/>
                    <a:pt x="9" y="39"/>
                    <a:pt x="9" y="38"/>
                  </a:cubicBezTo>
                  <a:cubicBezTo>
                    <a:pt x="8" y="37"/>
                    <a:pt x="8" y="37"/>
                    <a:pt x="7" y="37"/>
                  </a:cubicBezTo>
                  <a:cubicBezTo>
                    <a:pt x="5" y="36"/>
                    <a:pt x="3" y="33"/>
                    <a:pt x="3" y="30"/>
                  </a:cubicBezTo>
                  <a:cubicBezTo>
                    <a:pt x="3" y="30"/>
                    <a:pt x="3" y="30"/>
                    <a:pt x="3" y="30"/>
                  </a:cubicBezTo>
                  <a:cubicBezTo>
                    <a:pt x="4" y="30"/>
                    <a:pt x="5" y="30"/>
                    <a:pt x="5" y="30"/>
                  </a:cubicBezTo>
                  <a:cubicBezTo>
                    <a:pt x="6" y="33"/>
                    <a:pt x="9" y="35"/>
                    <a:pt x="11" y="36"/>
                  </a:cubicBezTo>
                  <a:cubicBezTo>
                    <a:pt x="12" y="36"/>
                    <a:pt x="12" y="36"/>
                    <a:pt x="13" y="36"/>
                  </a:cubicBezTo>
                  <a:cubicBezTo>
                    <a:pt x="14" y="36"/>
                    <a:pt x="15" y="36"/>
                    <a:pt x="17" y="35"/>
                  </a:cubicBezTo>
                  <a:cubicBezTo>
                    <a:pt x="18" y="34"/>
                    <a:pt x="19" y="33"/>
                    <a:pt x="19" y="31"/>
                  </a:cubicBezTo>
                  <a:cubicBezTo>
                    <a:pt x="19" y="31"/>
                    <a:pt x="19" y="31"/>
                    <a:pt x="19" y="31"/>
                  </a:cubicBezTo>
                  <a:cubicBezTo>
                    <a:pt x="19" y="29"/>
                    <a:pt x="18" y="28"/>
                    <a:pt x="17" y="27"/>
                  </a:cubicBezTo>
                  <a:cubicBezTo>
                    <a:pt x="17" y="27"/>
                    <a:pt x="16" y="26"/>
                    <a:pt x="15" y="25"/>
                  </a:cubicBezTo>
                  <a:cubicBezTo>
                    <a:pt x="13" y="24"/>
                    <a:pt x="12" y="22"/>
                    <a:pt x="10" y="21"/>
                  </a:cubicBezTo>
                  <a:cubicBezTo>
                    <a:pt x="10" y="21"/>
                    <a:pt x="9" y="20"/>
                    <a:pt x="8" y="18"/>
                  </a:cubicBezTo>
                  <a:cubicBezTo>
                    <a:pt x="7" y="17"/>
                    <a:pt x="7" y="16"/>
                    <a:pt x="7" y="14"/>
                  </a:cubicBezTo>
                  <a:cubicBezTo>
                    <a:pt x="7" y="12"/>
                    <a:pt x="7" y="11"/>
                    <a:pt x="10" y="9"/>
                  </a:cubicBezTo>
                  <a:cubicBezTo>
                    <a:pt x="11" y="8"/>
                    <a:pt x="12" y="7"/>
                    <a:pt x="13" y="7"/>
                  </a:cubicBezTo>
                  <a:cubicBezTo>
                    <a:pt x="13" y="7"/>
                    <a:pt x="13" y="7"/>
                    <a:pt x="13" y="7"/>
                  </a:cubicBezTo>
                  <a:cubicBezTo>
                    <a:pt x="14" y="7"/>
                    <a:pt x="14" y="7"/>
                    <a:pt x="14" y="8"/>
                  </a:cubicBezTo>
                  <a:cubicBezTo>
                    <a:pt x="15" y="8"/>
                    <a:pt x="15" y="8"/>
                    <a:pt x="15" y="8"/>
                  </a:cubicBezTo>
                  <a:moveTo>
                    <a:pt x="17" y="0"/>
                  </a:moveTo>
                  <a:cubicBezTo>
                    <a:pt x="17" y="0"/>
                    <a:pt x="17" y="0"/>
                    <a:pt x="17" y="0"/>
                  </a:cubicBezTo>
                  <a:cubicBezTo>
                    <a:pt x="16" y="0"/>
                    <a:pt x="16" y="1"/>
                    <a:pt x="16" y="1"/>
                  </a:cubicBezTo>
                  <a:cubicBezTo>
                    <a:pt x="16" y="1"/>
                    <a:pt x="15" y="2"/>
                    <a:pt x="15" y="3"/>
                  </a:cubicBezTo>
                  <a:cubicBezTo>
                    <a:pt x="15" y="3"/>
                    <a:pt x="14" y="4"/>
                    <a:pt x="14" y="4"/>
                  </a:cubicBezTo>
                  <a:cubicBezTo>
                    <a:pt x="14" y="4"/>
                    <a:pt x="13" y="4"/>
                    <a:pt x="13" y="4"/>
                  </a:cubicBezTo>
                  <a:cubicBezTo>
                    <a:pt x="11" y="4"/>
                    <a:pt x="9" y="5"/>
                    <a:pt x="8" y="6"/>
                  </a:cubicBezTo>
                  <a:cubicBezTo>
                    <a:pt x="5" y="8"/>
                    <a:pt x="3" y="11"/>
                    <a:pt x="3" y="14"/>
                  </a:cubicBezTo>
                  <a:cubicBezTo>
                    <a:pt x="3" y="16"/>
                    <a:pt x="4" y="18"/>
                    <a:pt x="5" y="20"/>
                  </a:cubicBezTo>
                  <a:cubicBezTo>
                    <a:pt x="6" y="22"/>
                    <a:pt x="7" y="23"/>
                    <a:pt x="8" y="23"/>
                  </a:cubicBezTo>
                  <a:cubicBezTo>
                    <a:pt x="10" y="25"/>
                    <a:pt x="11" y="26"/>
                    <a:pt x="13" y="28"/>
                  </a:cubicBezTo>
                  <a:cubicBezTo>
                    <a:pt x="14" y="28"/>
                    <a:pt x="14" y="29"/>
                    <a:pt x="15" y="29"/>
                  </a:cubicBezTo>
                  <a:cubicBezTo>
                    <a:pt x="15" y="30"/>
                    <a:pt x="15" y="30"/>
                    <a:pt x="15" y="31"/>
                  </a:cubicBezTo>
                  <a:cubicBezTo>
                    <a:pt x="15" y="31"/>
                    <a:pt x="15" y="31"/>
                    <a:pt x="15" y="31"/>
                  </a:cubicBezTo>
                  <a:cubicBezTo>
                    <a:pt x="15" y="31"/>
                    <a:pt x="15" y="32"/>
                    <a:pt x="15" y="32"/>
                  </a:cubicBezTo>
                  <a:cubicBezTo>
                    <a:pt x="14" y="32"/>
                    <a:pt x="13" y="33"/>
                    <a:pt x="13" y="33"/>
                  </a:cubicBezTo>
                  <a:cubicBezTo>
                    <a:pt x="13" y="33"/>
                    <a:pt x="13" y="33"/>
                    <a:pt x="13" y="33"/>
                  </a:cubicBezTo>
                  <a:cubicBezTo>
                    <a:pt x="12" y="33"/>
                    <a:pt x="12" y="33"/>
                    <a:pt x="12" y="33"/>
                  </a:cubicBezTo>
                  <a:cubicBezTo>
                    <a:pt x="10" y="32"/>
                    <a:pt x="9" y="31"/>
                    <a:pt x="8" y="29"/>
                  </a:cubicBezTo>
                  <a:cubicBezTo>
                    <a:pt x="8" y="28"/>
                    <a:pt x="8" y="28"/>
                    <a:pt x="7" y="27"/>
                  </a:cubicBezTo>
                  <a:cubicBezTo>
                    <a:pt x="5" y="27"/>
                    <a:pt x="4" y="26"/>
                    <a:pt x="2" y="26"/>
                  </a:cubicBezTo>
                  <a:cubicBezTo>
                    <a:pt x="2" y="26"/>
                    <a:pt x="2" y="26"/>
                    <a:pt x="2" y="26"/>
                  </a:cubicBezTo>
                  <a:cubicBezTo>
                    <a:pt x="1" y="26"/>
                    <a:pt x="0" y="27"/>
                    <a:pt x="0" y="27"/>
                  </a:cubicBezTo>
                  <a:cubicBezTo>
                    <a:pt x="0" y="28"/>
                    <a:pt x="0" y="29"/>
                    <a:pt x="0" y="30"/>
                  </a:cubicBezTo>
                  <a:cubicBezTo>
                    <a:pt x="0" y="34"/>
                    <a:pt x="2" y="38"/>
                    <a:pt x="6" y="40"/>
                  </a:cubicBezTo>
                  <a:cubicBezTo>
                    <a:pt x="6" y="40"/>
                    <a:pt x="6" y="40"/>
                    <a:pt x="6" y="40"/>
                  </a:cubicBezTo>
                  <a:cubicBezTo>
                    <a:pt x="6" y="40"/>
                    <a:pt x="6" y="40"/>
                    <a:pt x="6" y="40"/>
                  </a:cubicBezTo>
                  <a:cubicBezTo>
                    <a:pt x="6" y="41"/>
                    <a:pt x="6" y="43"/>
                    <a:pt x="5" y="44"/>
                  </a:cubicBezTo>
                  <a:cubicBezTo>
                    <a:pt x="5" y="44"/>
                    <a:pt x="5" y="44"/>
                    <a:pt x="5" y="44"/>
                  </a:cubicBezTo>
                  <a:cubicBezTo>
                    <a:pt x="5" y="45"/>
                    <a:pt x="5" y="45"/>
                    <a:pt x="5" y="45"/>
                  </a:cubicBezTo>
                  <a:cubicBezTo>
                    <a:pt x="5" y="45"/>
                    <a:pt x="6" y="46"/>
                    <a:pt x="6" y="46"/>
                  </a:cubicBezTo>
                  <a:cubicBezTo>
                    <a:pt x="7" y="46"/>
                    <a:pt x="7" y="46"/>
                    <a:pt x="7" y="46"/>
                  </a:cubicBezTo>
                  <a:cubicBezTo>
                    <a:pt x="7" y="47"/>
                    <a:pt x="7" y="47"/>
                    <a:pt x="7" y="47"/>
                  </a:cubicBezTo>
                  <a:cubicBezTo>
                    <a:pt x="8" y="47"/>
                    <a:pt x="9" y="48"/>
                    <a:pt x="10" y="48"/>
                  </a:cubicBezTo>
                  <a:cubicBezTo>
                    <a:pt x="11" y="48"/>
                    <a:pt x="11" y="48"/>
                    <a:pt x="11" y="48"/>
                  </a:cubicBezTo>
                  <a:cubicBezTo>
                    <a:pt x="11" y="48"/>
                    <a:pt x="12" y="48"/>
                    <a:pt x="12" y="48"/>
                  </a:cubicBezTo>
                  <a:cubicBezTo>
                    <a:pt x="12" y="47"/>
                    <a:pt x="13" y="47"/>
                    <a:pt x="13" y="47"/>
                  </a:cubicBezTo>
                  <a:cubicBezTo>
                    <a:pt x="13" y="45"/>
                    <a:pt x="13" y="44"/>
                    <a:pt x="14" y="43"/>
                  </a:cubicBezTo>
                  <a:cubicBezTo>
                    <a:pt x="14" y="42"/>
                    <a:pt x="14" y="42"/>
                    <a:pt x="14" y="42"/>
                  </a:cubicBezTo>
                  <a:cubicBezTo>
                    <a:pt x="14" y="42"/>
                    <a:pt x="15" y="41"/>
                    <a:pt x="16" y="41"/>
                  </a:cubicBezTo>
                  <a:cubicBezTo>
                    <a:pt x="18" y="41"/>
                    <a:pt x="20" y="40"/>
                    <a:pt x="21" y="39"/>
                  </a:cubicBezTo>
                  <a:cubicBezTo>
                    <a:pt x="23" y="37"/>
                    <a:pt x="24" y="34"/>
                    <a:pt x="24" y="32"/>
                  </a:cubicBezTo>
                  <a:cubicBezTo>
                    <a:pt x="24" y="31"/>
                    <a:pt x="24" y="30"/>
                    <a:pt x="24" y="29"/>
                  </a:cubicBezTo>
                  <a:cubicBezTo>
                    <a:pt x="23" y="26"/>
                    <a:pt x="21" y="24"/>
                    <a:pt x="20" y="22"/>
                  </a:cubicBezTo>
                  <a:cubicBezTo>
                    <a:pt x="18" y="20"/>
                    <a:pt x="16" y="19"/>
                    <a:pt x="14" y="17"/>
                  </a:cubicBezTo>
                  <a:cubicBezTo>
                    <a:pt x="13" y="16"/>
                    <a:pt x="13" y="15"/>
                    <a:pt x="13" y="15"/>
                  </a:cubicBezTo>
                  <a:cubicBezTo>
                    <a:pt x="13" y="15"/>
                    <a:pt x="13" y="15"/>
                    <a:pt x="13" y="15"/>
                  </a:cubicBezTo>
                  <a:cubicBezTo>
                    <a:pt x="13" y="14"/>
                    <a:pt x="13" y="14"/>
                    <a:pt x="13" y="14"/>
                  </a:cubicBezTo>
                  <a:cubicBezTo>
                    <a:pt x="13" y="14"/>
                    <a:pt x="14" y="14"/>
                    <a:pt x="14" y="14"/>
                  </a:cubicBezTo>
                  <a:cubicBezTo>
                    <a:pt x="15" y="14"/>
                    <a:pt x="15" y="14"/>
                    <a:pt x="16" y="14"/>
                  </a:cubicBezTo>
                  <a:cubicBezTo>
                    <a:pt x="17" y="14"/>
                    <a:pt x="18" y="15"/>
                    <a:pt x="19" y="15"/>
                  </a:cubicBezTo>
                  <a:cubicBezTo>
                    <a:pt x="19" y="16"/>
                    <a:pt x="20" y="16"/>
                    <a:pt x="20" y="17"/>
                  </a:cubicBezTo>
                  <a:cubicBezTo>
                    <a:pt x="20" y="17"/>
                    <a:pt x="20" y="17"/>
                    <a:pt x="20" y="17"/>
                  </a:cubicBezTo>
                  <a:cubicBezTo>
                    <a:pt x="20" y="18"/>
                    <a:pt x="20" y="18"/>
                    <a:pt x="20" y="18"/>
                  </a:cubicBezTo>
                  <a:cubicBezTo>
                    <a:pt x="20" y="18"/>
                    <a:pt x="20" y="19"/>
                    <a:pt x="21" y="19"/>
                  </a:cubicBezTo>
                  <a:cubicBezTo>
                    <a:pt x="21" y="19"/>
                    <a:pt x="21" y="19"/>
                    <a:pt x="21" y="19"/>
                  </a:cubicBezTo>
                  <a:cubicBezTo>
                    <a:pt x="22" y="20"/>
                    <a:pt x="22" y="20"/>
                    <a:pt x="22" y="20"/>
                  </a:cubicBezTo>
                  <a:cubicBezTo>
                    <a:pt x="23" y="20"/>
                    <a:pt x="24" y="20"/>
                    <a:pt x="26" y="20"/>
                  </a:cubicBezTo>
                  <a:cubicBezTo>
                    <a:pt x="26" y="20"/>
                    <a:pt x="27" y="20"/>
                    <a:pt x="27" y="20"/>
                  </a:cubicBezTo>
                  <a:cubicBezTo>
                    <a:pt x="28" y="20"/>
                    <a:pt x="29" y="19"/>
                    <a:pt x="29" y="19"/>
                  </a:cubicBezTo>
                  <a:cubicBezTo>
                    <a:pt x="29" y="18"/>
                    <a:pt x="29" y="18"/>
                    <a:pt x="29" y="17"/>
                  </a:cubicBezTo>
                  <a:cubicBezTo>
                    <a:pt x="29" y="13"/>
                    <a:pt x="26" y="9"/>
                    <a:pt x="23" y="7"/>
                  </a:cubicBezTo>
                  <a:cubicBezTo>
                    <a:pt x="23" y="7"/>
                    <a:pt x="23" y="6"/>
                    <a:pt x="23" y="6"/>
                  </a:cubicBezTo>
                  <a:cubicBezTo>
                    <a:pt x="23" y="5"/>
                    <a:pt x="23" y="5"/>
                    <a:pt x="24" y="4"/>
                  </a:cubicBezTo>
                  <a:cubicBezTo>
                    <a:pt x="24" y="3"/>
                    <a:pt x="23" y="2"/>
                    <a:pt x="23" y="2"/>
                  </a:cubicBezTo>
                  <a:cubicBezTo>
                    <a:pt x="23" y="2"/>
                    <a:pt x="23" y="2"/>
                    <a:pt x="23" y="2"/>
                  </a:cubicBezTo>
                  <a:cubicBezTo>
                    <a:pt x="22" y="1"/>
                    <a:pt x="20" y="0"/>
                    <a:pt x="20" y="0"/>
                  </a:cubicBezTo>
                  <a:cubicBezTo>
                    <a:pt x="19" y="0"/>
                    <a:pt x="19" y="0"/>
                    <a:pt x="18" y="0"/>
                  </a:cubicBezTo>
                  <a:cubicBezTo>
                    <a:pt x="18" y="0"/>
                    <a:pt x="18" y="0"/>
                    <a:pt x="18" y="0"/>
                  </a:cubicBezTo>
                  <a:cubicBezTo>
                    <a:pt x="18" y="0"/>
                    <a:pt x="18" y="0"/>
                    <a:pt x="18" y="0"/>
                  </a:cubicBezTo>
                  <a:cubicBezTo>
                    <a:pt x="18" y="0"/>
                    <a:pt x="18" y="0"/>
                    <a:pt x="1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9" name="Rectangle 779"/>
            <p:cNvSpPr>
              <a:spLocks noChangeArrowheads="1"/>
            </p:cNvSpPr>
            <p:nvPr/>
          </p:nvSpPr>
          <p:spPr bwMode="auto">
            <a:xfrm>
              <a:off x="831698" y="5213504"/>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0" name="Freeform 780"/>
            <p:cNvSpPr>
              <a:spLocks/>
            </p:cNvSpPr>
            <p:nvPr/>
          </p:nvSpPr>
          <p:spPr bwMode="auto">
            <a:xfrm>
              <a:off x="831698" y="5213504"/>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1" name="Freeform 781"/>
            <p:cNvSpPr>
              <a:spLocks/>
            </p:cNvSpPr>
            <p:nvPr/>
          </p:nvSpPr>
          <p:spPr bwMode="auto">
            <a:xfrm>
              <a:off x="834386" y="516063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2" name="Freeform 782"/>
            <p:cNvSpPr>
              <a:spLocks/>
            </p:cNvSpPr>
            <p:nvPr/>
          </p:nvSpPr>
          <p:spPr bwMode="auto">
            <a:xfrm>
              <a:off x="834386" y="5160634"/>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3" name="Freeform 847"/>
            <p:cNvSpPr>
              <a:spLocks noEditPoints="1"/>
            </p:cNvSpPr>
            <p:nvPr/>
          </p:nvSpPr>
          <p:spPr bwMode="auto">
            <a:xfrm>
              <a:off x="586167" y="4857752"/>
              <a:ext cx="211480" cy="201623"/>
            </a:xfrm>
            <a:custGeom>
              <a:avLst/>
              <a:gdLst>
                <a:gd name="T0" fmla="*/ 51 w 100"/>
                <a:gd name="T1" fmla="*/ 88 h 95"/>
                <a:gd name="T2" fmla="*/ 11 w 100"/>
                <a:gd name="T3" fmla="*/ 35 h 95"/>
                <a:gd name="T4" fmla="*/ 49 w 100"/>
                <a:gd name="T5" fmla="*/ 6 h 95"/>
                <a:gd name="T6" fmla="*/ 89 w 100"/>
                <a:gd name="T7" fmla="*/ 59 h 95"/>
                <a:gd name="T8" fmla="*/ 51 w 100"/>
                <a:gd name="T9" fmla="*/ 88 h 95"/>
                <a:gd name="T10" fmla="*/ 49 w 100"/>
                <a:gd name="T11" fmla="*/ 0 h 95"/>
                <a:gd name="T12" fmla="*/ 5 w 100"/>
                <a:gd name="T13" fmla="*/ 33 h 95"/>
                <a:gd name="T14" fmla="*/ 11 w 100"/>
                <a:gd name="T15" fmla="*/ 75 h 95"/>
                <a:gd name="T16" fmla="*/ 51 w 100"/>
                <a:gd name="T17" fmla="*/ 95 h 95"/>
                <a:gd name="T18" fmla="*/ 95 w 100"/>
                <a:gd name="T19" fmla="*/ 61 h 95"/>
                <a:gd name="T20" fmla="*/ 89 w 100"/>
                <a:gd name="T21" fmla="*/ 19 h 95"/>
                <a:gd name="T22" fmla="*/ 49 w 100"/>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95">
                  <a:moveTo>
                    <a:pt x="51" y="88"/>
                  </a:moveTo>
                  <a:cubicBezTo>
                    <a:pt x="26" y="88"/>
                    <a:pt x="1" y="67"/>
                    <a:pt x="11" y="35"/>
                  </a:cubicBezTo>
                  <a:cubicBezTo>
                    <a:pt x="17" y="14"/>
                    <a:pt x="33" y="6"/>
                    <a:pt x="49" y="6"/>
                  </a:cubicBezTo>
                  <a:cubicBezTo>
                    <a:pt x="74" y="6"/>
                    <a:pt x="99" y="27"/>
                    <a:pt x="89" y="59"/>
                  </a:cubicBezTo>
                  <a:cubicBezTo>
                    <a:pt x="83" y="80"/>
                    <a:pt x="67" y="88"/>
                    <a:pt x="51" y="88"/>
                  </a:cubicBezTo>
                  <a:moveTo>
                    <a:pt x="49" y="0"/>
                  </a:moveTo>
                  <a:cubicBezTo>
                    <a:pt x="28" y="0"/>
                    <a:pt x="11" y="12"/>
                    <a:pt x="5" y="33"/>
                  </a:cubicBezTo>
                  <a:cubicBezTo>
                    <a:pt x="0" y="48"/>
                    <a:pt x="2" y="63"/>
                    <a:pt x="11" y="75"/>
                  </a:cubicBezTo>
                  <a:cubicBezTo>
                    <a:pt x="20" y="87"/>
                    <a:pt x="35" y="95"/>
                    <a:pt x="51" y="95"/>
                  </a:cubicBezTo>
                  <a:cubicBezTo>
                    <a:pt x="72" y="95"/>
                    <a:pt x="88" y="82"/>
                    <a:pt x="95" y="61"/>
                  </a:cubicBezTo>
                  <a:cubicBezTo>
                    <a:pt x="100" y="46"/>
                    <a:pt x="98" y="31"/>
                    <a:pt x="89" y="19"/>
                  </a:cubicBezTo>
                  <a:cubicBezTo>
                    <a:pt x="80" y="7"/>
                    <a:pt x="65" y="0"/>
                    <a:pt x="4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4" name="Freeform 848"/>
            <p:cNvSpPr>
              <a:spLocks noEditPoints="1"/>
            </p:cNvSpPr>
            <p:nvPr/>
          </p:nvSpPr>
          <p:spPr bwMode="auto">
            <a:xfrm>
              <a:off x="513583" y="4823700"/>
              <a:ext cx="330661" cy="423856"/>
            </a:xfrm>
            <a:custGeom>
              <a:avLst/>
              <a:gdLst>
                <a:gd name="T0" fmla="*/ 13 w 156"/>
                <a:gd name="T1" fmla="*/ 191 h 200"/>
                <a:gd name="T2" fmla="*/ 15 w 156"/>
                <a:gd name="T3" fmla="*/ 191 h 200"/>
                <a:gd name="T4" fmla="*/ 21 w 156"/>
                <a:gd name="T5" fmla="*/ 194 h 200"/>
                <a:gd name="T6" fmla="*/ 21 w 156"/>
                <a:gd name="T7" fmla="*/ 162 h 200"/>
                <a:gd name="T8" fmla="*/ 33 w 156"/>
                <a:gd name="T9" fmla="*/ 141 h 200"/>
                <a:gd name="T10" fmla="*/ 44 w 156"/>
                <a:gd name="T11" fmla="*/ 144 h 200"/>
                <a:gd name="T12" fmla="*/ 40 w 156"/>
                <a:gd name="T13" fmla="*/ 146 h 200"/>
                <a:gd name="T14" fmla="*/ 47 w 156"/>
                <a:gd name="T15" fmla="*/ 146 h 200"/>
                <a:gd name="T16" fmla="*/ 49 w 156"/>
                <a:gd name="T17" fmla="*/ 148 h 200"/>
                <a:gd name="T18" fmla="*/ 48 w 156"/>
                <a:gd name="T19" fmla="*/ 148 h 200"/>
                <a:gd name="T20" fmla="*/ 39 w 156"/>
                <a:gd name="T21" fmla="*/ 155 h 200"/>
                <a:gd name="T22" fmla="*/ 45 w 156"/>
                <a:gd name="T23" fmla="*/ 156 h 200"/>
                <a:gd name="T24" fmla="*/ 35 w 156"/>
                <a:gd name="T25" fmla="*/ 159 h 200"/>
                <a:gd name="T26" fmla="*/ 43 w 156"/>
                <a:gd name="T27" fmla="*/ 159 h 200"/>
                <a:gd name="T28" fmla="*/ 40 w 156"/>
                <a:gd name="T29" fmla="*/ 161 h 200"/>
                <a:gd name="T30" fmla="*/ 32 w 156"/>
                <a:gd name="T31" fmla="*/ 169 h 200"/>
                <a:gd name="T32" fmla="*/ 38 w 156"/>
                <a:gd name="T33" fmla="*/ 169 h 200"/>
                <a:gd name="T34" fmla="*/ 27 w 156"/>
                <a:gd name="T35" fmla="*/ 173 h 200"/>
                <a:gd name="T36" fmla="*/ 37 w 156"/>
                <a:gd name="T37" fmla="*/ 171 h 200"/>
                <a:gd name="T38" fmla="*/ 34 w 156"/>
                <a:gd name="T39" fmla="*/ 177 h 200"/>
                <a:gd name="T40" fmla="*/ 24 w 156"/>
                <a:gd name="T41" fmla="*/ 180 h 200"/>
                <a:gd name="T42" fmla="*/ 33 w 156"/>
                <a:gd name="T43" fmla="*/ 179 h 200"/>
                <a:gd name="T44" fmla="*/ 30 w 156"/>
                <a:gd name="T45" fmla="*/ 183 h 200"/>
                <a:gd name="T46" fmla="*/ 21 w 156"/>
                <a:gd name="T47" fmla="*/ 189 h 200"/>
                <a:gd name="T48" fmla="*/ 28 w 156"/>
                <a:gd name="T49" fmla="*/ 188 h 200"/>
                <a:gd name="T50" fmla="*/ 25 w 156"/>
                <a:gd name="T51" fmla="*/ 193 h 200"/>
                <a:gd name="T52" fmla="*/ 24 w 156"/>
                <a:gd name="T53" fmla="*/ 193 h 200"/>
                <a:gd name="T54" fmla="*/ 15 w 156"/>
                <a:gd name="T55" fmla="*/ 187 h 200"/>
                <a:gd name="T56" fmla="*/ 7 w 156"/>
                <a:gd name="T57" fmla="*/ 187 h 200"/>
                <a:gd name="T58" fmla="*/ 7 w 156"/>
                <a:gd name="T59" fmla="*/ 188 h 200"/>
                <a:gd name="T60" fmla="*/ 7 w 156"/>
                <a:gd name="T61" fmla="*/ 185 h 200"/>
                <a:gd name="T62" fmla="*/ 7 w 156"/>
                <a:gd name="T63" fmla="*/ 185 h 200"/>
                <a:gd name="T64" fmla="*/ 43 w 156"/>
                <a:gd name="T65" fmla="*/ 137 h 200"/>
                <a:gd name="T66" fmla="*/ 46 w 156"/>
                <a:gd name="T67" fmla="*/ 123 h 200"/>
                <a:gd name="T68" fmla="*/ 49 w 156"/>
                <a:gd name="T69" fmla="*/ 115 h 200"/>
                <a:gd name="T70" fmla="*/ 49 w 156"/>
                <a:gd name="T71" fmla="*/ 140 h 200"/>
                <a:gd name="T72" fmla="*/ 50 w 156"/>
                <a:gd name="T73" fmla="*/ 108 h 200"/>
                <a:gd name="T74" fmla="*/ 50 w 156"/>
                <a:gd name="T75" fmla="*/ 108 h 200"/>
                <a:gd name="T76" fmla="*/ 82 w 156"/>
                <a:gd name="T77" fmla="*/ 6 h 200"/>
                <a:gd name="T78" fmla="*/ 86 w 156"/>
                <a:gd name="T79" fmla="*/ 120 h 200"/>
                <a:gd name="T80" fmla="*/ 28 w 156"/>
                <a:gd name="T81" fmla="*/ 35 h 200"/>
                <a:gd name="T82" fmla="*/ 44 w 156"/>
                <a:gd name="T83" fmla="*/ 111 h 200"/>
                <a:gd name="T84" fmla="*/ 33 w 156"/>
                <a:gd name="T85" fmla="*/ 135 h 200"/>
                <a:gd name="T86" fmla="*/ 27 w 156"/>
                <a:gd name="T87" fmla="*/ 136 h 200"/>
                <a:gd name="T88" fmla="*/ 27 w 156"/>
                <a:gd name="T89" fmla="*/ 136 h 200"/>
                <a:gd name="T90" fmla="*/ 27 w 156"/>
                <a:gd name="T91" fmla="*/ 137 h 200"/>
                <a:gd name="T92" fmla="*/ 3 w 156"/>
                <a:gd name="T93" fmla="*/ 179 h 200"/>
                <a:gd name="T94" fmla="*/ 2 w 156"/>
                <a:gd name="T95" fmla="*/ 182 h 200"/>
                <a:gd name="T96" fmla="*/ 0 w 156"/>
                <a:gd name="T97" fmla="*/ 188 h 200"/>
                <a:gd name="T98" fmla="*/ 1 w 156"/>
                <a:gd name="T99" fmla="*/ 190 h 200"/>
                <a:gd name="T100" fmla="*/ 13 w 156"/>
                <a:gd name="T101" fmla="*/ 198 h 200"/>
                <a:gd name="T102" fmla="*/ 28 w 156"/>
                <a:gd name="T103" fmla="*/ 199 h 200"/>
                <a:gd name="T104" fmla="*/ 32 w 156"/>
                <a:gd name="T105" fmla="*/ 194 h 200"/>
                <a:gd name="T106" fmla="*/ 56 w 156"/>
                <a:gd name="T107" fmla="*/ 148 h 200"/>
                <a:gd name="T108" fmla="*/ 56 w 156"/>
                <a:gd name="T109" fmla="*/ 148 h 200"/>
                <a:gd name="T110" fmla="*/ 56 w 156"/>
                <a:gd name="T111" fmla="*/ 148 h 200"/>
                <a:gd name="T112" fmla="*/ 66 w 156"/>
                <a:gd name="T113" fmla="*/ 123 h 200"/>
                <a:gd name="T114" fmla="*/ 140 w 156"/>
                <a:gd name="T115" fmla="*/ 91 h 200"/>
                <a:gd name="T116" fmla="*/ 82 w 156"/>
                <a:gd name="T11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 h="200">
                  <a:moveTo>
                    <a:pt x="21" y="194"/>
                  </a:moveTo>
                  <a:cubicBezTo>
                    <a:pt x="18" y="194"/>
                    <a:pt x="15" y="193"/>
                    <a:pt x="13" y="191"/>
                  </a:cubicBezTo>
                  <a:cubicBezTo>
                    <a:pt x="12" y="191"/>
                    <a:pt x="11" y="190"/>
                    <a:pt x="10" y="190"/>
                  </a:cubicBezTo>
                  <a:cubicBezTo>
                    <a:pt x="12" y="190"/>
                    <a:pt x="13" y="190"/>
                    <a:pt x="15" y="191"/>
                  </a:cubicBezTo>
                  <a:cubicBezTo>
                    <a:pt x="16" y="191"/>
                    <a:pt x="17" y="191"/>
                    <a:pt x="18" y="191"/>
                  </a:cubicBezTo>
                  <a:cubicBezTo>
                    <a:pt x="19" y="192"/>
                    <a:pt x="20" y="193"/>
                    <a:pt x="21" y="194"/>
                  </a:cubicBezTo>
                  <a:moveTo>
                    <a:pt x="7" y="185"/>
                  </a:moveTo>
                  <a:cubicBezTo>
                    <a:pt x="13" y="175"/>
                    <a:pt x="17" y="169"/>
                    <a:pt x="21" y="162"/>
                  </a:cubicBezTo>
                  <a:cubicBezTo>
                    <a:pt x="25" y="156"/>
                    <a:pt x="28" y="150"/>
                    <a:pt x="32" y="141"/>
                  </a:cubicBezTo>
                  <a:cubicBezTo>
                    <a:pt x="32" y="141"/>
                    <a:pt x="33" y="141"/>
                    <a:pt x="33" y="141"/>
                  </a:cubicBezTo>
                  <a:cubicBezTo>
                    <a:pt x="33" y="141"/>
                    <a:pt x="33" y="141"/>
                    <a:pt x="33" y="141"/>
                  </a:cubicBezTo>
                  <a:cubicBezTo>
                    <a:pt x="36" y="141"/>
                    <a:pt x="40" y="142"/>
                    <a:pt x="44" y="144"/>
                  </a:cubicBezTo>
                  <a:cubicBezTo>
                    <a:pt x="44" y="144"/>
                    <a:pt x="44" y="144"/>
                    <a:pt x="44" y="144"/>
                  </a:cubicBezTo>
                  <a:cubicBezTo>
                    <a:pt x="43" y="145"/>
                    <a:pt x="41" y="146"/>
                    <a:pt x="40" y="146"/>
                  </a:cubicBezTo>
                  <a:cubicBezTo>
                    <a:pt x="41" y="149"/>
                    <a:pt x="41" y="149"/>
                    <a:pt x="41" y="149"/>
                  </a:cubicBezTo>
                  <a:cubicBezTo>
                    <a:pt x="43" y="148"/>
                    <a:pt x="45" y="147"/>
                    <a:pt x="47" y="146"/>
                  </a:cubicBezTo>
                  <a:cubicBezTo>
                    <a:pt x="48" y="147"/>
                    <a:pt x="48" y="147"/>
                    <a:pt x="48" y="147"/>
                  </a:cubicBezTo>
                  <a:cubicBezTo>
                    <a:pt x="48" y="147"/>
                    <a:pt x="49" y="148"/>
                    <a:pt x="49" y="148"/>
                  </a:cubicBezTo>
                  <a:cubicBezTo>
                    <a:pt x="48" y="149"/>
                    <a:pt x="48" y="149"/>
                    <a:pt x="48" y="149"/>
                  </a:cubicBezTo>
                  <a:cubicBezTo>
                    <a:pt x="48" y="148"/>
                    <a:pt x="48" y="148"/>
                    <a:pt x="48" y="148"/>
                  </a:cubicBezTo>
                  <a:cubicBezTo>
                    <a:pt x="44" y="149"/>
                    <a:pt x="41" y="151"/>
                    <a:pt x="37" y="152"/>
                  </a:cubicBezTo>
                  <a:cubicBezTo>
                    <a:pt x="39" y="155"/>
                    <a:pt x="39" y="155"/>
                    <a:pt x="39" y="155"/>
                  </a:cubicBezTo>
                  <a:cubicBezTo>
                    <a:pt x="41" y="154"/>
                    <a:pt x="44" y="153"/>
                    <a:pt x="47" y="151"/>
                  </a:cubicBezTo>
                  <a:cubicBezTo>
                    <a:pt x="46" y="153"/>
                    <a:pt x="45" y="154"/>
                    <a:pt x="45" y="156"/>
                  </a:cubicBezTo>
                  <a:cubicBezTo>
                    <a:pt x="44" y="155"/>
                    <a:pt x="44" y="155"/>
                    <a:pt x="44" y="155"/>
                  </a:cubicBezTo>
                  <a:cubicBezTo>
                    <a:pt x="41" y="156"/>
                    <a:pt x="38" y="158"/>
                    <a:pt x="35" y="159"/>
                  </a:cubicBezTo>
                  <a:cubicBezTo>
                    <a:pt x="36" y="162"/>
                    <a:pt x="36" y="162"/>
                    <a:pt x="36" y="162"/>
                  </a:cubicBezTo>
                  <a:cubicBezTo>
                    <a:pt x="38" y="161"/>
                    <a:pt x="41" y="160"/>
                    <a:pt x="43" y="159"/>
                  </a:cubicBezTo>
                  <a:cubicBezTo>
                    <a:pt x="42" y="160"/>
                    <a:pt x="42" y="162"/>
                    <a:pt x="41" y="163"/>
                  </a:cubicBezTo>
                  <a:cubicBezTo>
                    <a:pt x="40" y="161"/>
                    <a:pt x="40" y="161"/>
                    <a:pt x="40" y="161"/>
                  </a:cubicBezTo>
                  <a:cubicBezTo>
                    <a:pt x="37" y="163"/>
                    <a:pt x="33" y="164"/>
                    <a:pt x="30" y="166"/>
                  </a:cubicBezTo>
                  <a:cubicBezTo>
                    <a:pt x="32" y="169"/>
                    <a:pt x="32" y="169"/>
                    <a:pt x="32" y="169"/>
                  </a:cubicBezTo>
                  <a:cubicBezTo>
                    <a:pt x="34" y="167"/>
                    <a:pt x="37" y="166"/>
                    <a:pt x="40" y="165"/>
                  </a:cubicBezTo>
                  <a:cubicBezTo>
                    <a:pt x="40" y="166"/>
                    <a:pt x="39" y="167"/>
                    <a:pt x="38" y="169"/>
                  </a:cubicBezTo>
                  <a:cubicBezTo>
                    <a:pt x="38" y="167"/>
                    <a:pt x="38" y="167"/>
                    <a:pt x="38" y="167"/>
                  </a:cubicBezTo>
                  <a:cubicBezTo>
                    <a:pt x="34" y="168"/>
                    <a:pt x="30" y="170"/>
                    <a:pt x="27" y="173"/>
                  </a:cubicBezTo>
                  <a:cubicBezTo>
                    <a:pt x="29" y="175"/>
                    <a:pt x="29" y="175"/>
                    <a:pt x="29" y="175"/>
                  </a:cubicBezTo>
                  <a:cubicBezTo>
                    <a:pt x="31" y="173"/>
                    <a:pt x="34" y="172"/>
                    <a:pt x="37" y="171"/>
                  </a:cubicBezTo>
                  <a:cubicBezTo>
                    <a:pt x="36" y="172"/>
                    <a:pt x="36" y="174"/>
                    <a:pt x="35" y="175"/>
                  </a:cubicBezTo>
                  <a:cubicBezTo>
                    <a:pt x="35" y="176"/>
                    <a:pt x="34" y="176"/>
                    <a:pt x="34" y="177"/>
                  </a:cubicBezTo>
                  <a:cubicBezTo>
                    <a:pt x="34" y="175"/>
                    <a:pt x="34" y="175"/>
                    <a:pt x="34" y="175"/>
                  </a:cubicBezTo>
                  <a:cubicBezTo>
                    <a:pt x="30" y="177"/>
                    <a:pt x="27" y="178"/>
                    <a:pt x="24" y="180"/>
                  </a:cubicBezTo>
                  <a:cubicBezTo>
                    <a:pt x="26" y="183"/>
                    <a:pt x="26" y="183"/>
                    <a:pt x="26" y="183"/>
                  </a:cubicBezTo>
                  <a:cubicBezTo>
                    <a:pt x="28" y="181"/>
                    <a:pt x="31" y="180"/>
                    <a:pt x="33" y="179"/>
                  </a:cubicBezTo>
                  <a:cubicBezTo>
                    <a:pt x="32" y="181"/>
                    <a:pt x="31" y="183"/>
                    <a:pt x="30" y="185"/>
                  </a:cubicBezTo>
                  <a:cubicBezTo>
                    <a:pt x="30" y="183"/>
                    <a:pt x="30" y="183"/>
                    <a:pt x="30" y="183"/>
                  </a:cubicBezTo>
                  <a:cubicBezTo>
                    <a:pt x="26" y="184"/>
                    <a:pt x="23" y="185"/>
                    <a:pt x="20" y="186"/>
                  </a:cubicBezTo>
                  <a:cubicBezTo>
                    <a:pt x="21" y="189"/>
                    <a:pt x="21" y="189"/>
                    <a:pt x="21" y="189"/>
                  </a:cubicBezTo>
                  <a:cubicBezTo>
                    <a:pt x="24" y="188"/>
                    <a:pt x="27" y="187"/>
                    <a:pt x="29" y="186"/>
                  </a:cubicBezTo>
                  <a:cubicBezTo>
                    <a:pt x="29" y="187"/>
                    <a:pt x="28" y="187"/>
                    <a:pt x="28" y="188"/>
                  </a:cubicBezTo>
                  <a:cubicBezTo>
                    <a:pt x="27" y="190"/>
                    <a:pt x="26" y="191"/>
                    <a:pt x="26" y="192"/>
                  </a:cubicBezTo>
                  <a:cubicBezTo>
                    <a:pt x="25" y="193"/>
                    <a:pt x="25" y="193"/>
                    <a:pt x="25" y="193"/>
                  </a:cubicBezTo>
                  <a:cubicBezTo>
                    <a:pt x="25" y="193"/>
                    <a:pt x="25" y="193"/>
                    <a:pt x="25" y="193"/>
                  </a:cubicBezTo>
                  <a:cubicBezTo>
                    <a:pt x="24" y="193"/>
                    <a:pt x="24" y="193"/>
                    <a:pt x="24" y="193"/>
                  </a:cubicBezTo>
                  <a:cubicBezTo>
                    <a:pt x="23" y="192"/>
                    <a:pt x="22" y="190"/>
                    <a:pt x="20" y="188"/>
                  </a:cubicBezTo>
                  <a:cubicBezTo>
                    <a:pt x="18" y="188"/>
                    <a:pt x="16" y="188"/>
                    <a:pt x="15" y="187"/>
                  </a:cubicBezTo>
                  <a:cubicBezTo>
                    <a:pt x="13" y="187"/>
                    <a:pt x="11" y="187"/>
                    <a:pt x="8" y="187"/>
                  </a:cubicBezTo>
                  <a:cubicBezTo>
                    <a:pt x="7" y="187"/>
                    <a:pt x="7" y="187"/>
                    <a:pt x="7" y="187"/>
                  </a:cubicBezTo>
                  <a:cubicBezTo>
                    <a:pt x="7" y="187"/>
                    <a:pt x="7" y="187"/>
                    <a:pt x="7" y="187"/>
                  </a:cubicBezTo>
                  <a:cubicBezTo>
                    <a:pt x="7" y="188"/>
                    <a:pt x="7" y="188"/>
                    <a:pt x="7" y="188"/>
                  </a:cubicBezTo>
                  <a:cubicBezTo>
                    <a:pt x="7" y="187"/>
                    <a:pt x="7" y="187"/>
                    <a:pt x="7" y="187"/>
                  </a:cubicBezTo>
                  <a:cubicBezTo>
                    <a:pt x="7" y="187"/>
                    <a:pt x="7" y="186"/>
                    <a:pt x="7" y="185"/>
                  </a:cubicBezTo>
                  <a:cubicBezTo>
                    <a:pt x="7" y="185"/>
                    <a:pt x="7" y="185"/>
                    <a:pt x="7" y="185"/>
                  </a:cubicBezTo>
                  <a:cubicBezTo>
                    <a:pt x="7" y="185"/>
                    <a:pt x="7" y="185"/>
                    <a:pt x="7" y="185"/>
                  </a:cubicBezTo>
                  <a:moveTo>
                    <a:pt x="49" y="140"/>
                  </a:moveTo>
                  <a:cubicBezTo>
                    <a:pt x="47" y="139"/>
                    <a:pt x="45" y="138"/>
                    <a:pt x="43" y="137"/>
                  </a:cubicBezTo>
                  <a:cubicBezTo>
                    <a:pt x="42" y="136"/>
                    <a:pt x="41" y="136"/>
                    <a:pt x="40" y="136"/>
                  </a:cubicBezTo>
                  <a:cubicBezTo>
                    <a:pt x="42" y="132"/>
                    <a:pt x="44" y="127"/>
                    <a:pt x="46" y="123"/>
                  </a:cubicBezTo>
                  <a:cubicBezTo>
                    <a:pt x="47" y="120"/>
                    <a:pt x="49" y="117"/>
                    <a:pt x="49" y="115"/>
                  </a:cubicBezTo>
                  <a:cubicBezTo>
                    <a:pt x="49" y="115"/>
                    <a:pt x="49" y="115"/>
                    <a:pt x="49" y="115"/>
                  </a:cubicBezTo>
                  <a:cubicBezTo>
                    <a:pt x="53" y="117"/>
                    <a:pt x="56" y="119"/>
                    <a:pt x="60" y="121"/>
                  </a:cubicBezTo>
                  <a:cubicBezTo>
                    <a:pt x="56" y="127"/>
                    <a:pt x="52" y="133"/>
                    <a:pt x="49" y="140"/>
                  </a:cubicBezTo>
                  <a:moveTo>
                    <a:pt x="86" y="120"/>
                  </a:moveTo>
                  <a:cubicBezTo>
                    <a:pt x="73" y="120"/>
                    <a:pt x="61" y="115"/>
                    <a:pt x="50" y="108"/>
                  </a:cubicBezTo>
                  <a:cubicBezTo>
                    <a:pt x="50" y="108"/>
                    <a:pt x="50" y="108"/>
                    <a:pt x="50" y="108"/>
                  </a:cubicBezTo>
                  <a:cubicBezTo>
                    <a:pt x="50" y="108"/>
                    <a:pt x="50" y="108"/>
                    <a:pt x="50" y="108"/>
                  </a:cubicBezTo>
                  <a:cubicBezTo>
                    <a:pt x="30" y="94"/>
                    <a:pt x="19" y="67"/>
                    <a:pt x="34" y="38"/>
                  </a:cubicBezTo>
                  <a:cubicBezTo>
                    <a:pt x="45" y="16"/>
                    <a:pt x="63" y="6"/>
                    <a:pt x="82" y="6"/>
                  </a:cubicBezTo>
                  <a:cubicBezTo>
                    <a:pt x="119" y="6"/>
                    <a:pt x="156" y="43"/>
                    <a:pt x="134" y="88"/>
                  </a:cubicBezTo>
                  <a:cubicBezTo>
                    <a:pt x="123" y="110"/>
                    <a:pt x="104" y="120"/>
                    <a:pt x="86" y="120"/>
                  </a:cubicBezTo>
                  <a:moveTo>
                    <a:pt x="82" y="0"/>
                  </a:moveTo>
                  <a:cubicBezTo>
                    <a:pt x="59" y="0"/>
                    <a:pt x="39" y="13"/>
                    <a:pt x="28" y="35"/>
                  </a:cubicBezTo>
                  <a:cubicBezTo>
                    <a:pt x="18" y="56"/>
                    <a:pt x="18" y="77"/>
                    <a:pt x="29" y="95"/>
                  </a:cubicBezTo>
                  <a:cubicBezTo>
                    <a:pt x="33" y="101"/>
                    <a:pt x="38" y="107"/>
                    <a:pt x="44" y="111"/>
                  </a:cubicBezTo>
                  <a:cubicBezTo>
                    <a:pt x="43" y="114"/>
                    <a:pt x="42" y="117"/>
                    <a:pt x="40" y="121"/>
                  </a:cubicBezTo>
                  <a:cubicBezTo>
                    <a:pt x="38" y="126"/>
                    <a:pt x="35" y="131"/>
                    <a:pt x="33" y="135"/>
                  </a:cubicBezTo>
                  <a:cubicBezTo>
                    <a:pt x="32" y="135"/>
                    <a:pt x="31" y="135"/>
                    <a:pt x="30" y="135"/>
                  </a:cubicBezTo>
                  <a:cubicBezTo>
                    <a:pt x="29" y="135"/>
                    <a:pt x="28" y="136"/>
                    <a:pt x="27" y="136"/>
                  </a:cubicBezTo>
                  <a:cubicBezTo>
                    <a:pt x="27" y="136"/>
                    <a:pt x="27" y="136"/>
                    <a:pt x="27" y="136"/>
                  </a:cubicBezTo>
                  <a:cubicBezTo>
                    <a:pt x="27" y="136"/>
                    <a:pt x="27" y="136"/>
                    <a:pt x="27" y="136"/>
                  </a:cubicBezTo>
                  <a:cubicBezTo>
                    <a:pt x="27" y="137"/>
                    <a:pt x="27" y="137"/>
                    <a:pt x="27" y="137"/>
                  </a:cubicBezTo>
                  <a:cubicBezTo>
                    <a:pt x="27" y="137"/>
                    <a:pt x="27" y="137"/>
                    <a:pt x="27" y="137"/>
                  </a:cubicBezTo>
                  <a:cubicBezTo>
                    <a:pt x="23" y="147"/>
                    <a:pt x="19" y="153"/>
                    <a:pt x="16" y="159"/>
                  </a:cubicBezTo>
                  <a:cubicBezTo>
                    <a:pt x="12" y="165"/>
                    <a:pt x="8" y="171"/>
                    <a:pt x="3" y="179"/>
                  </a:cubicBezTo>
                  <a:cubicBezTo>
                    <a:pt x="3" y="180"/>
                    <a:pt x="3" y="180"/>
                    <a:pt x="3" y="180"/>
                  </a:cubicBezTo>
                  <a:cubicBezTo>
                    <a:pt x="2" y="180"/>
                    <a:pt x="2" y="181"/>
                    <a:pt x="2" y="182"/>
                  </a:cubicBezTo>
                  <a:cubicBezTo>
                    <a:pt x="1" y="182"/>
                    <a:pt x="1" y="184"/>
                    <a:pt x="1" y="185"/>
                  </a:cubicBezTo>
                  <a:cubicBezTo>
                    <a:pt x="0" y="186"/>
                    <a:pt x="0" y="187"/>
                    <a:pt x="0" y="188"/>
                  </a:cubicBezTo>
                  <a:cubicBezTo>
                    <a:pt x="0" y="188"/>
                    <a:pt x="0" y="188"/>
                    <a:pt x="0" y="189"/>
                  </a:cubicBezTo>
                  <a:cubicBezTo>
                    <a:pt x="1" y="189"/>
                    <a:pt x="1" y="190"/>
                    <a:pt x="1" y="190"/>
                  </a:cubicBezTo>
                  <a:cubicBezTo>
                    <a:pt x="2" y="192"/>
                    <a:pt x="3" y="193"/>
                    <a:pt x="5" y="194"/>
                  </a:cubicBezTo>
                  <a:cubicBezTo>
                    <a:pt x="7" y="196"/>
                    <a:pt x="10" y="197"/>
                    <a:pt x="13" y="198"/>
                  </a:cubicBezTo>
                  <a:cubicBezTo>
                    <a:pt x="16" y="199"/>
                    <a:pt x="19" y="200"/>
                    <a:pt x="22" y="200"/>
                  </a:cubicBezTo>
                  <a:cubicBezTo>
                    <a:pt x="24" y="200"/>
                    <a:pt x="26" y="200"/>
                    <a:pt x="28" y="199"/>
                  </a:cubicBezTo>
                  <a:cubicBezTo>
                    <a:pt x="29" y="198"/>
                    <a:pt x="29" y="198"/>
                    <a:pt x="29" y="197"/>
                  </a:cubicBezTo>
                  <a:cubicBezTo>
                    <a:pt x="30" y="196"/>
                    <a:pt x="31" y="195"/>
                    <a:pt x="32" y="194"/>
                  </a:cubicBezTo>
                  <a:cubicBezTo>
                    <a:pt x="35" y="189"/>
                    <a:pt x="39" y="181"/>
                    <a:pt x="43" y="172"/>
                  </a:cubicBezTo>
                  <a:cubicBezTo>
                    <a:pt x="48" y="164"/>
                    <a:pt x="52" y="155"/>
                    <a:pt x="56" y="148"/>
                  </a:cubicBezTo>
                  <a:cubicBezTo>
                    <a:pt x="56" y="148"/>
                    <a:pt x="56" y="148"/>
                    <a:pt x="56" y="148"/>
                  </a:cubicBezTo>
                  <a:cubicBezTo>
                    <a:pt x="56" y="148"/>
                    <a:pt x="56" y="148"/>
                    <a:pt x="56" y="148"/>
                  </a:cubicBezTo>
                  <a:cubicBezTo>
                    <a:pt x="56" y="148"/>
                    <a:pt x="56" y="148"/>
                    <a:pt x="56" y="148"/>
                  </a:cubicBezTo>
                  <a:cubicBezTo>
                    <a:pt x="56" y="148"/>
                    <a:pt x="56" y="148"/>
                    <a:pt x="56" y="148"/>
                  </a:cubicBezTo>
                  <a:cubicBezTo>
                    <a:pt x="55" y="147"/>
                    <a:pt x="55" y="145"/>
                    <a:pt x="54" y="144"/>
                  </a:cubicBezTo>
                  <a:cubicBezTo>
                    <a:pt x="58" y="136"/>
                    <a:pt x="61" y="130"/>
                    <a:pt x="66" y="123"/>
                  </a:cubicBezTo>
                  <a:cubicBezTo>
                    <a:pt x="72" y="125"/>
                    <a:pt x="79" y="126"/>
                    <a:pt x="86" y="126"/>
                  </a:cubicBezTo>
                  <a:cubicBezTo>
                    <a:pt x="109" y="126"/>
                    <a:pt x="129" y="113"/>
                    <a:pt x="140" y="91"/>
                  </a:cubicBezTo>
                  <a:cubicBezTo>
                    <a:pt x="150" y="70"/>
                    <a:pt x="149" y="49"/>
                    <a:pt x="138" y="31"/>
                  </a:cubicBezTo>
                  <a:cubicBezTo>
                    <a:pt x="127" y="12"/>
                    <a:pt x="105" y="0"/>
                    <a:pt x="8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5" name="Freeform 849"/>
            <p:cNvSpPr>
              <a:spLocks noEditPoints="1"/>
            </p:cNvSpPr>
            <p:nvPr/>
          </p:nvSpPr>
          <p:spPr bwMode="auto">
            <a:xfrm>
              <a:off x="628283" y="4887323"/>
              <a:ext cx="99467" cy="57350"/>
            </a:xfrm>
            <a:custGeom>
              <a:avLst/>
              <a:gdLst>
                <a:gd name="T0" fmla="*/ 7 w 47"/>
                <a:gd name="T1" fmla="*/ 24 h 27"/>
                <a:gd name="T2" fmla="*/ 7 w 47"/>
                <a:gd name="T3" fmla="*/ 24 h 27"/>
                <a:gd name="T4" fmla="*/ 6 w 47"/>
                <a:gd name="T5" fmla="*/ 24 h 27"/>
                <a:gd name="T6" fmla="*/ 4 w 47"/>
                <a:gd name="T7" fmla="*/ 23 h 27"/>
                <a:gd name="T8" fmla="*/ 4 w 47"/>
                <a:gd name="T9" fmla="*/ 21 h 27"/>
                <a:gd name="T10" fmla="*/ 8 w 47"/>
                <a:gd name="T11" fmla="*/ 13 h 27"/>
                <a:gd name="T12" fmla="*/ 15 w 47"/>
                <a:gd name="T13" fmla="*/ 7 h 27"/>
                <a:gd name="T14" fmla="*/ 29 w 47"/>
                <a:gd name="T15" fmla="*/ 3 h 27"/>
                <a:gd name="T16" fmla="*/ 29 w 47"/>
                <a:gd name="T17" fmla="*/ 3 h 27"/>
                <a:gd name="T18" fmla="*/ 29 w 47"/>
                <a:gd name="T19" fmla="*/ 3 h 27"/>
                <a:gd name="T20" fmla="*/ 41 w 47"/>
                <a:gd name="T21" fmla="*/ 8 h 27"/>
                <a:gd name="T22" fmla="*/ 44 w 47"/>
                <a:gd name="T23" fmla="*/ 12 h 27"/>
                <a:gd name="T24" fmla="*/ 44 w 47"/>
                <a:gd name="T25" fmla="*/ 12 h 27"/>
                <a:gd name="T26" fmla="*/ 43 w 47"/>
                <a:gd name="T27" fmla="*/ 13 h 27"/>
                <a:gd name="T28" fmla="*/ 42 w 47"/>
                <a:gd name="T29" fmla="*/ 14 h 27"/>
                <a:gd name="T30" fmla="*/ 42 w 47"/>
                <a:gd name="T31" fmla="*/ 14 h 27"/>
                <a:gd name="T32" fmla="*/ 42 w 47"/>
                <a:gd name="T33" fmla="*/ 14 h 27"/>
                <a:gd name="T34" fmla="*/ 40 w 47"/>
                <a:gd name="T35" fmla="*/ 13 h 27"/>
                <a:gd name="T36" fmla="*/ 39 w 47"/>
                <a:gd name="T37" fmla="*/ 15 h 27"/>
                <a:gd name="T38" fmla="*/ 40 w 47"/>
                <a:gd name="T39" fmla="*/ 13 h 27"/>
                <a:gd name="T40" fmla="*/ 31 w 47"/>
                <a:gd name="T41" fmla="*/ 11 h 27"/>
                <a:gd name="T42" fmla="*/ 18 w 47"/>
                <a:gd name="T43" fmla="*/ 16 h 27"/>
                <a:gd name="T44" fmla="*/ 12 w 47"/>
                <a:gd name="T45" fmla="*/ 22 h 27"/>
                <a:gd name="T46" fmla="*/ 7 w 47"/>
                <a:gd name="T47" fmla="*/ 24 h 27"/>
                <a:gd name="T48" fmla="*/ 29 w 47"/>
                <a:gd name="T49" fmla="*/ 0 h 27"/>
                <a:gd name="T50" fmla="*/ 28 w 47"/>
                <a:gd name="T51" fmla="*/ 0 h 27"/>
                <a:gd name="T52" fmla="*/ 28 w 47"/>
                <a:gd name="T53" fmla="*/ 0 h 27"/>
                <a:gd name="T54" fmla="*/ 14 w 47"/>
                <a:gd name="T55" fmla="*/ 4 h 27"/>
                <a:gd name="T56" fmla="*/ 6 w 47"/>
                <a:gd name="T57" fmla="*/ 11 h 27"/>
                <a:gd name="T58" fmla="*/ 1 w 47"/>
                <a:gd name="T59" fmla="*/ 21 h 27"/>
                <a:gd name="T60" fmla="*/ 1 w 47"/>
                <a:gd name="T61" fmla="*/ 24 h 27"/>
                <a:gd name="T62" fmla="*/ 4 w 47"/>
                <a:gd name="T63" fmla="*/ 27 h 27"/>
                <a:gd name="T64" fmla="*/ 7 w 47"/>
                <a:gd name="T65" fmla="*/ 27 h 27"/>
                <a:gd name="T66" fmla="*/ 14 w 47"/>
                <a:gd name="T67" fmla="*/ 25 h 27"/>
                <a:gd name="T68" fmla="*/ 20 w 47"/>
                <a:gd name="T69" fmla="*/ 19 h 27"/>
                <a:gd name="T70" fmla="*/ 31 w 47"/>
                <a:gd name="T71" fmla="*/ 14 h 27"/>
                <a:gd name="T72" fmla="*/ 31 w 47"/>
                <a:gd name="T73" fmla="*/ 14 h 27"/>
                <a:gd name="T74" fmla="*/ 39 w 47"/>
                <a:gd name="T75" fmla="*/ 16 h 27"/>
                <a:gd name="T76" fmla="*/ 41 w 47"/>
                <a:gd name="T77" fmla="*/ 17 h 27"/>
                <a:gd name="T78" fmla="*/ 41 w 47"/>
                <a:gd name="T79" fmla="*/ 17 h 27"/>
                <a:gd name="T80" fmla="*/ 42 w 47"/>
                <a:gd name="T81" fmla="*/ 17 h 27"/>
                <a:gd name="T82" fmla="*/ 45 w 47"/>
                <a:gd name="T83" fmla="*/ 15 h 27"/>
                <a:gd name="T84" fmla="*/ 47 w 47"/>
                <a:gd name="T85" fmla="*/ 12 h 27"/>
                <a:gd name="T86" fmla="*/ 47 w 47"/>
                <a:gd name="T87" fmla="*/ 12 h 27"/>
                <a:gd name="T88" fmla="*/ 43 w 47"/>
                <a:gd name="T89" fmla="*/ 5 h 27"/>
                <a:gd name="T90" fmla="*/ 29 w 47"/>
                <a:gd name="T9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27">
                  <a:moveTo>
                    <a:pt x="7" y="24"/>
                  </a:moveTo>
                  <a:cubicBezTo>
                    <a:pt x="7" y="24"/>
                    <a:pt x="7" y="24"/>
                    <a:pt x="7" y="24"/>
                  </a:cubicBezTo>
                  <a:cubicBezTo>
                    <a:pt x="6" y="24"/>
                    <a:pt x="6" y="24"/>
                    <a:pt x="6" y="24"/>
                  </a:cubicBezTo>
                  <a:cubicBezTo>
                    <a:pt x="5" y="24"/>
                    <a:pt x="4" y="23"/>
                    <a:pt x="4" y="23"/>
                  </a:cubicBezTo>
                  <a:cubicBezTo>
                    <a:pt x="4" y="22"/>
                    <a:pt x="4" y="22"/>
                    <a:pt x="4" y="21"/>
                  </a:cubicBezTo>
                  <a:cubicBezTo>
                    <a:pt x="4" y="19"/>
                    <a:pt x="6" y="15"/>
                    <a:pt x="8" y="13"/>
                  </a:cubicBezTo>
                  <a:cubicBezTo>
                    <a:pt x="11" y="10"/>
                    <a:pt x="14" y="8"/>
                    <a:pt x="15" y="7"/>
                  </a:cubicBezTo>
                  <a:cubicBezTo>
                    <a:pt x="19" y="5"/>
                    <a:pt x="24" y="3"/>
                    <a:pt x="29" y="3"/>
                  </a:cubicBezTo>
                  <a:cubicBezTo>
                    <a:pt x="29" y="3"/>
                    <a:pt x="29" y="3"/>
                    <a:pt x="29" y="3"/>
                  </a:cubicBezTo>
                  <a:cubicBezTo>
                    <a:pt x="29" y="3"/>
                    <a:pt x="29" y="3"/>
                    <a:pt x="29" y="3"/>
                  </a:cubicBezTo>
                  <a:cubicBezTo>
                    <a:pt x="33" y="3"/>
                    <a:pt x="38" y="5"/>
                    <a:pt x="41" y="8"/>
                  </a:cubicBezTo>
                  <a:cubicBezTo>
                    <a:pt x="43" y="9"/>
                    <a:pt x="44" y="10"/>
                    <a:pt x="44" y="12"/>
                  </a:cubicBezTo>
                  <a:cubicBezTo>
                    <a:pt x="44" y="12"/>
                    <a:pt x="44" y="12"/>
                    <a:pt x="44" y="12"/>
                  </a:cubicBezTo>
                  <a:cubicBezTo>
                    <a:pt x="44" y="12"/>
                    <a:pt x="43" y="13"/>
                    <a:pt x="43" y="13"/>
                  </a:cubicBezTo>
                  <a:cubicBezTo>
                    <a:pt x="43" y="14"/>
                    <a:pt x="42" y="14"/>
                    <a:pt x="42" y="14"/>
                  </a:cubicBezTo>
                  <a:cubicBezTo>
                    <a:pt x="42" y="14"/>
                    <a:pt x="42" y="14"/>
                    <a:pt x="42" y="14"/>
                  </a:cubicBezTo>
                  <a:cubicBezTo>
                    <a:pt x="42" y="14"/>
                    <a:pt x="42" y="14"/>
                    <a:pt x="42" y="14"/>
                  </a:cubicBezTo>
                  <a:cubicBezTo>
                    <a:pt x="41" y="14"/>
                    <a:pt x="41" y="14"/>
                    <a:pt x="40" y="13"/>
                  </a:cubicBezTo>
                  <a:cubicBezTo>
                    <a:pt x="39" y="15"/>
                    <a:pt x="39" y="15"/>
                    <a:pt x="39" y="15"/>
                  </a:cubicBezTo>
                  <a:cubicBezTo>
                    <a:pt x="40" y="13"/>
                    <a:pt x="40" y="13"/>
                    <a:pt x="40" y="13"/>
                  </a:cubicBezTo>
                  <a:cubicBezTo>
                    <a:pt x="37" y="12"/>
                    <a:pt x="34" y="11"/>
                    <a:pt x="31" y="11"/>
                  </a:cubicBezTo>
                  <a:cubicBezTo>
                    <a:pt x="26" y="11"/>
                    <a:pt x="21" y="13"/>
                    <a:pt x="18" y="16"/>
                  </a:cubicBezTo>
                  <a:cubicBezTo>
                    <a:pt x="16" y="18"/>
                    <a:pt x="14" y="21"/>
                    <a:pt x="12" y="22"/>
                  </a:cubicBezTo>
                  <a:cubicBezTo>
                    <a:pt x="10" y="23"/>
                    <a:pt x="8" y="24"/>
                    <a:pt x="7" y="24"/>
                  </a:cubicBezTo>
                  <a:moveTo>
                    <a:pt x="29" y="0"/>
                  </a:moveTo>
                  <a:cubicBezTo>
                    <a:pt x="28" y="0"/>
                    <a:pt x="28" y="0"/>
                    <a:pt x="28" y="0"/>
                  </a:cubicBezTo>
                  <a:cubicBezTo>
                    <a:pt x="28" y="0"/>
                    <a:pt x="28" y="0"/>
                    <a:pt x="28" y="0"/>
                  </a:cubicBezTo>
                  <a:cubicBezTo>
                    <a:pt x="23" y="0"/>
                    <a:pt x="18" y="2"/>
                    <a:pt x="14" y="4"/>
                  </a:cubicBezTo>
                  <a:cubicBezTo>
                    <a:pt x="12" y="5"/>
                    <a:pt x="9" y="8"/>
                    <a:pt x="6" y="11"/>
                  </a:cubicBezTo>
                  <a:cubicBezTo>
                    <a:pt x="3" y="14"/>
                    <a:pt x="1" y="17"/>
                    <a:pt x="1" y="21"/>
                  </a:cubicBezTo>
                  <a:cubicBezTo>
                    <a:pt x="0" y="22"/>
                    <a:pt x="1" y="23"/>
                    <a:pt x="1" y="24"/>
                  </a:cubicBezTo>
                  <a:cubicBezTo>
                    <a:pt x="2" y="25"/>
                    <a:pt x="3" y="26"/>
                    <a:pt x="4" y="27"/>
                  </a:cubicBezTo>
                  <a:cubicBezTo>
                    <a:pt x="5" y="27"/>
                    <a:pt x="6" y="27"/>
                    <a:pt x="7" y="27"/>
                  </a:cubicBezTo>
                  <a:cubicBezTo>
                    <a:pt x="10" y="27"/>
                    <a:pt x="12" y="26"/>
                    <a:pt x="14" y="25"/>
                  </a:cubicBezTo>
                  <a:cubicBezTo>
                    <a:pt x="16" y="23"/>
                    <a:pt x="18" y="20"/>
                    <a:pt x="20" y="19"/>
                  </a:cubicBezTo>
                  <a:cubicBezTo>
                    <a:pt x="23" y="16"/>
                    <a:pt x="27" y="14"/>
                    <a:pt x="31" y="14"/>
                  </a:cubicBezTo>
                  <a:cubicBezTo>
                    <a:pt x="31" y="14"/>
                    <a:pt x="31" y="14"/>
                    <a:pt x="31" y="14"/>
                  </a:cubicBezTo>
                  <a:cubicBezTo>
                    <a:pt x="34" y="14"/>
                    <a:pt x="36" y="15"/>
                    <a:pt x="39" y="16"/>
                  </a:cubicBezTo>
                  <a:cubicBezTo>
                    <a:pt x="39" y="16"/>
                    <a:pt x="40" y="17"/>
                    <a:pt x="41" y="17"/>
                  </a:cubicBezTo>
                  <a:cubicBezTo>
                    <a:pt x="41" y="17"/>
                    <a:pt x="41" y="17"/>
                    <a:pt x="41" y="17"/>
                  </a:cubicBezTo>
                  <a:cubicBezTo>
                    <a:pt x="42" y="17"/>
                    <a:pt x="42" y="17"/>
                    <a:pt x="42" y="17"/>
                  </a:cubicBezTo>
                  <a:cubicBezTo>
                    <a:pt x="43" y="17"/>
                    <a:pt x="45" y="16"/>
                    <a:pt x="45" y="15"/>
                  </a:cubicBezTo>
                  <a:cubicBezTo>
                    <a:pt x="46" y="14"/>
                    <a:pt x="47" y="13"/>
                    <a:pt x="47" y="12"/>
                  </a:cubicBezTo>
                  <a:cubicBezTo>
                    <a:pt x="47" y="12"/>
                    <a:pt x="47" y="12"/>
                    <a:pt x="47" y="12"/>
                  </a:cubicBezTo>
                  <a:cubicBezTo>
                    <a:pt x="47" y="9"/>
                    <a:pt x="45" y="7"/>
                    <a:pt x="43" y="5"/>
                  </a:cubicBezTo>
                  <a:cubicBezTo>
                    <a:pt x="39" y="2"/>
                    <a:pt x="34" y="0"/>
                    <a:pt x="2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6" name="Rectangle 850"/>
            <p:cNvSpPr>
              <a:spLocks noChangeArrowheads="1"/>
            </p:cNvSpPr>
            <p:nvPr/>
          </p:nvSpPr>
          <p:spPr bwMode="auto">
            <a:xfrm>
              <a:off x="742984" y="4916894"/>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7" name="Freeform 851"/>
            <p:cNvSpPr>
              <a:spLocks/>
            </p:cNvSpPr>
            <p:nvPr/>
          </p:nvSpPr>
          <p:spPr bwMode="auto">
            <a:xfrm>
              <a:off x="742984" y="4916894"/>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8" name="Freeform 852"/>
            <p:cNvSpPr>
              <a:spLocks noEditPoints="1"/>
            </p:cNvSpPr>
            <p:nvPr/>
          </p:nvSpPr>
          <p:spPr bwMode="auto">
            <a:xfrm>
              <a:off x="727751" y="4916894"/>
              <a:ext cx="27779" cy="27779"/>
            </a:xfrm>
            <a:custGeom>
              <a:avLst/>
              <a:gdLst>
                <a:gd name="T0" fmla="*/ 6 w 13"/>
                <a:gd name="T1" fmla="*/ 10 h 13"/>
                <a:gd name="T2" fmla="*/ 6 w 13"/>
                <a:gd name="T3" fmla="*/ 10 h 13"/>
                <a:gd name="T4" fmla="*/ 5 w 13"/>
                <a:gd name="T5" fmla="*/ 10 h 13"/>
                <a:gd name="T6" fmla="*/ 3 w 13"/>
                <a:gd name="T7" fmla="*/ 7 h 13"/>
                <a:gd name="T8" fmla="*/ 4 w 13"/>
                <a:gd name="T9" fmla="*/ 5 h 13"/>
                <a:gd name="T10" fmla="*/ 7 w 13"/>
                <a:gd name="T11" fmla="*/ 3 h 13"/>
                <a:gd name="T12" fmla="*/ 7 w 13"/>
                <a:gd name="T13" fmla="*/ 3 h 13"/>
                <a:gd name="T14" fmla="*/ 7 w 13"/>
                <a:gd name="T15" fmla="*/ 3 h 13"/>
                <a:gd name="T16" fmla="*/ 7 w 13"/>
                <a:gd name="T17" fmla="*/ 3 h 13"/>
                <a:gd name="T18" fmla="*/ 10 w 13"/>
                <a:gd name="T19" fmla="*/ 5 h 13"/>
                <a:gd name="T20" fmla="*/ 10 w 13"/>
                <a:gd name="T21" fmla="*/ 5 h 13"/>
                <a:gd name="T22" fmla="*/ 10 w 13"/>
                <a:gd name="T23" fmla="*/ 6 h 13"/>
                <a:gd name="T24" fmla="*/ 10 w 13"/>
                <a:gd name="T25" fmla="*/ 6 h 13"/>
                <a:gd name="T26" fmla="*/ 8 w 13"/>
                <a:gd name="T27" fmla="*/ 9 h 13"/>
                <a:gd name="T28" fmla="*/ 6 w 13"/>
                <a:gd name="T29" fmla="*/ 10 h 13"/>
                <a:gd name="T30" fmla="*/ 7 w 13"/>
                <a:gd name="T31" fmla="*/ 0 h 13"/>
                <a:gd name="T32" fmla="*/ 7 w 13"/>
                <a:gd name="T33" fmla="*/ 0 h 13"/>
                <a:gd name="T34" fmla="*/ 7 w 13"/>
                <a:gd name="T35" fmla="*/ 0 h 13"/>
                <a:gd name="T36" fmla="*/ 7 w 13"/>
                <a:gd name="T37" fmla="*/ 0 h 13"/>
                <a:gd name="T38" fmla="*/ 1 w 13"/>
                <a:gd name="T39" fmla="*/ 4 h 13"/>
                <a:gd name="T40" fmla="*/ 0 w 13"/>
                <a:gd name="T41" fmla="*/ 7 h 13"/>
                <a:gd name="T42" fmla="*/ 3 w 13"/>
                <a:gd name="T43" fmla="*/ 12 h 13"/>
                <a:gd name="T44" fmla="*/ 6 w 13"/>
                <a:gd name="T45" fmla="*/ 13 h 13"/>
                <a:gd name="T46" fmla="*/ 10 w 13"/>
                <a:gd name="T47" fmla="*/ 12 h 13"/>
                <a:gd name="T48" fmla="*/ 13 w 13"/>
                <a:gd name="T49" fmla="*/ 7 h 13"/>
                <a:gd name="T50" fmla="*/ 13 w 13"/>
                <a:gd name="T51" fmla="*/ 6 h 13"/>
                <a:gd name="T52" fmla="*/ 13 w 13"/>
                <a:gd name="T53" fmla="*/ 4 h 13"/>
                <a:gd name="T54" fmla="*/ 7 w 13"/>
                <a:gd name="T5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 h="13">
                  <a:moveTo>
                    <a:pt x="6" y="10"/>
                  </a:moveTo>
                  <a:cubicBezTo>
                    <a:pt x="6" y="10"/>
                    <a:pt x="6" y="10"/>
                    <a:pt x="6" y="10"/>
                  </a:cubicBezTo>
                  <a:cubicBezTo>
                    <a:pt x="6" y="10"/>
                    <a:pt x="5" y="10"/>
                    <a:pt x="5" y="10"/>
                  </a:cubicBezTo>
                  <a:cubicBezTo>
                    <a:pt x="4" y="9"/>
                    <a:pt x="3" y="8"/>
                    <a:pt x="3" y="7"/>
                  </a:cubicBezTo>
                  <a:cubicBezTo>
                    <a:pt x="3" y="6"/>
                    <a:pt x="3" y="6"/>
                    <a:pt x="4" y="5"/>
                  </a:cubicBezTo>
                  <a:cubicBezTo>
                    <a:pt x="4" y="4"/>
                    <a:pt x="6" y="3"/>
                    <a:pt x="7" y="3"/>
                  </a:cubicBezTo>
                  <a:cubicBezTo>
                    <a:pt x="7" y="3"/>
                    <a:pt x="7" y="3"/>
                    <a:pt x="7" y="3"/>
                  </a:cubicBezTo>
                  <a:cubicBezTo>
                    <a:pt x="7" y="3"/>
                    <a:pt x="7" y="3"/>
                    <a:pt x="7" y="3"/>
                  </a:cubicBezTo>
                  <a:cubicBezTo>
                    <a:pt x="7" y="3"/>
                    <a:pt x="7" y="3"/>
                    <a:pt x="7" y="3"/>
                  </a:cubicBezTo>
                  <a:cubicBezTo>
                    <a:pt x="8" y="3"/>
                    <a:pt x="9" y="4"/>
                    <a:pt x="10" y="5"/>
                  </a:cubicBezTo>
                  <a:cubicBezTo>
                    <a:pt x="10" y="5"/>
                    <a:pt x="10" y="5"/>
                    <a:pt x="10" y="5"/>
                  </a:cubicBezTo>
                  <a:cubicBezTo>
                    <a:pt x="10" y="6"/>
                    <a:pt x="10" y="6"/>
                    <a:pt x="10" y="6"/>
                  </a:cubicBezTo>
                  <a:cubicBezTo>
                    <a:pt x="10" y="6"/>
                    <a:pt x="10" y="6"/>
                    <a:pt x="10" y="6"/>
                  </a:cubicBezTo>
                  <a:cubicBezTo>
                    <a:pt x="10" y="8"/>
                    <a:pt x="9" y="9"/>
                    <a:pt x="8" y="9"/>
                  </a:cubicBezTo>
                  <a:cubicBezTo>
                    <a:pt x="8" y="10"/>
                    <a:pt x="7" y="10"/>
                    <a:pt x="6" y="10"/>
                  </a:cubicBezTo>
                  <a:moveTo>
                    <a:pt x="7" y="0"/>
                  </a:moveTo>
                  <a:cubicBezTo>
                    <a:pt x="7" y="0"/>
                    <a:pt x="7" y="0"/>
                    <a:pt x="7" y="0"/>
                  </a:cubicBezTo>
                  <a:cubicBezTo>
                    <a:pt x="7" y="0"/>
                    <a:pt x="7" y="0"/>
                    <a:pt x="7" y="0"/>
                  </a:cubicBezTo>
                  <a:cubicBezTo>
                    <a:pt x="7" y="0"/>
                    <a:pt x="7" y="0"/>
                    <a:pt x="7" y="0"/>
                  </a:cubicBezTo>
                  <a:cubicBezTo>
                    <a:pt x="4" y="0"/>
                    <a:pt x="2" y="2"/>
                    <a:pt x="1" y="4"/>
                  </a:cubicBezTo>
                  <a:cubicBezTo>
                    <a:pt x="0" y="5"/>
                    <a:pt x="0" y="6"/>
                    <a:pt x="0" y="7"/>
                  </a:cubicBezTo>
                  <a:cubicBezTo>
                    <a:pt x="0" y="9"/>
                    <a:pt x="1" y="11"/>
                    <a:pt x="3" y="12"/>
                  </a:cubicBezTo>
                  <a:cubicBezTo>
                    <a:pt x="4" y="13"/>
                    <a:pt x="5" y="13"/>
                    <a:pt x="6" y="13"/>
                  </a:cubicBezTo>
                  <a:cubicBezTo>
                    <a:pt x="7" y="13"/>
                    <a:pt x="9" y="13"/>
                    <a:pt x="10" y="12"/>
                  </a:cubicBezTo>
                  <a:cubicBezTo>
                    <a:pt x="12" y="11"/>
                    <a:pt x="13" y="9"/>
                    <a:pt x="13" y="7"/>
                  </a:cubicBezTo>
                  <a:cubicBezTo>
                    <a:pt x="13" y="6"/>
                    <a:pt x="13" y="6"/>
                    <a:pt x="13" y="6"/>
                  </a:cubicBezTo>
                  <a:cubicBezTo>
                    <a:pt x="13" y="5"/>
                    <a:pt x="13" y="5"/>
                    <a:pt x="13" y="4"/>
                  </a:cubicBezTo>
                  <a:cubicBezTo>
                    <a:pt x="12" y="2"/>
                    <a:pt x="9" y="0"/>
                    <a:pt x="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9" name="组合 328"/>
          <p:cNvGrpSpPr/>
          <p:nvPr/>
        </p:nvGrpSpPr>
        <p:grpSpPr>
          <a:xfrm>
            <a:off x="2352853" y="2229868"/>
            <a:ext cx="271442" cy="250309"/>
            <a:chOff x="2603288" y="4218831"/>
            <a:chExt cx="517946" cy="477622"/>
          </a:xfrm>
        </p:grpSpPr>
        <p:sp>
          <p:nvSpPr>
            <p:cNvPr id="330" name="Freeform 843"/>
            <p:cNvSpPr>
              <a:spLocks noEditPoints="1"/>
            </p:cNvSpPr>
            <p:nvPr/>
          </p:nvSpPr>
          <p:spPr bwMode="auto">
            <a:xfrm>
              <a:off x="2603288" y="4218831"/>
              <a:ext cx="352167" cy="477622"/>
            </a:xfrm>
            <a:custGeom>
              <a:avLst/>
              <a:gdLst>
                <a:gd name="T0" fmla="*/ 67 w 166"/>
                <a:gd name="T1" fmla="*/ 201 h 225"/>
                <a:gd name="T2" fmla="*/ 50 w 166"/>
                <a:gd name="T3" fmla="*/ 81 h 225"/>
                <a:gd name="T4" fmla="*/ 60 w 166"/>
                <a:gd name="T5" fmla="*/ 211 h 225"/>
                <a:gd name="T6" fmla="*/ 51 w 166"/>
                <a:gd name="T7" fmla="*/ 219 h 225"/>
                <a:gd name="T8" fmla="*/ 18 w 166"/>
                <a:gd name="T9" fmla="*/ 215 h 225"/>
                <a:gd name="T10" fmla="*/ 91 w 166"/>
                <a:gd name="T11" fmla="*/ 85 h 225"/>
                <a:gd name="T12" fmla="*/ 113 w 166"/>
                <a:gd name="T13" fmla="*/ 211 h 225"/>
                <a:gd name="T14" fmla="*/ 104 w 166"/>
                <a:gd name="T15" fmla="*/ 219 h 225"/>
                <a:gd name="T16" fmla="*/ 72 w 166"/>
                <a:gd name="T17" fmla="*/ 215 h 225"/>
                <a:gd name="T18" fmla="*/ 111 w 166"/>
                <a:gd name="T19" fmla="*/ 73 h 225"/>
                <a:gd name="T20" fmla="*/ 117 w 166"/>
                <a:gd name="T21" fmla="*/ 206 h 225"/>
                <a:gd name="T22" fmla="*/ 66 w 166"/>
                <a:gd name="T23" fmla="*/ 75 h 225"/>
                <a:gd name="T24" fmla="*/ 67 w 166"/>
                <a:gd name="T25" fmla="*/ 82 h 225"/>
                <a:gd name="T26" fmla="*/ 14 w 166"/>
                <a:gd name="T27" fmla="*/ 82 h 225"/>
                <a:gd name="T28" fmla="*/ 11 w 166"/>
                <a:gd name="T29" fmla="*/ 78 h 225"/>
                <a:gd name="T30" fmla="*/ 14 w 166"/>
                <a:gd name="T31" fmla="*/ 81 h 225"/>
                <a:gd name="T32" fmla="*/ 72 w 166"/>
                <a:gd name="T33" fmla="*/ 83 h 225"/>
                <a:gd name="T34" fmla="*/ 123 w 166"/>
                <a:gd name="T35" fmla="*/ 20 h 225"/>
                <a:gd name="T36" fmla="*/ 80 w 166"/>
                <a:gd name="T37" fmla="*/ 78 h 225"/>
                <a:gd name="T38" fmla="*/ 133 w 166"/>
                <a:gd name="T39" fmla="*/ 22 h 225"/>
                <a:gd name="T40" fmla="*/ 95 w 166"/>
                <a:gd name="T41" fmla="*/ 74 h 225"/>
                <a:gd name="T42" fmla="*/ 115 w 166"/>
                <a:gd name="T43" fmla="*/ 62 h 225"/>
                <a:gd name="T44" fmla="*/ 107 w 166"/>
                <a:gd name="T45" fmla="*/ 70 h 225"/>
                <a:gd name="T46" fmla="*/ 40 w 166"/>
                <a:gd name="T47" fmla="*/ 75 h 225"/>
                <a:gd name="T48" fmla="*/ 89 w 166"/>
                <a:gd name="T49" fmla="*/ 20 h 225"/>
                <a:gd name="T50" fmla="*/ 57 w 166"/>
                <a:gd name="T51" fmla="*/ 70 h 225"/>
                <a:gd name="T52" fmla="*/ 47 w 166"/>
                <a:gd name="T53" fmla="*/ 78 h 225"/>
                <a:gd name="T54" fmla="*/ 19 w 166"/>
                <a:gd name="T55" fmla="*/ 83 h 225"/>
                <a:gd name="T56" fmla="*/ 70 w 166"/>
                <a:gd name="T57" fmla="*/ 20 h 225"/>
                <a:gd name="T58" fmla="*/ 27 w 166"/>
                <a:gd name="T59" fmla="*/ 78 h 225"/>
                <a:gd name="T60" fmla="*/ 79 w 166"/>
                <a:gd name="T61" fmla="*/ 22 h 225"/>
                <a:gd name="T62" fmla="*/ 45 w 166"/>
                <a:gd name="T63" fmla="*/ 40 h 225"/>
                <a:gd name="T64" fmla="*/ 45 w 166"/>
                <a:gd name="T65" fmla="*/ 40 h 225"/>
                <a:gd name="T66" fmla="*/ 120 w 166"/>
                <a:gd name="T67" fmla="*/ 18 h 225"/>
                <a:gd name="T68" fmla="*/ 118 w 166"/>
                <a:gd name="T69" fmla="*/ 64 h 225"/>
                <a:gd name="T70" fmla="*/ 123 w 166"/>
                <a:gd name="T71" fmla="*/ 197 h 225"/>
                <a:gd name="T72" fmla="*/ 87 w 166"/>
                <a:gd name="T73" fmla="*/ 32 h 225"/>
                <a:gd name="T74" fmla="*/ 5 w 166"/>
                <a:gd name="T75" fmla="*/ 78 h 225"/>
                <a:gd name="T76" fmla="*/ 64 w 166"/>
                <a:gd name="T77" fmla="*/ 6 h 225"/>
                <a:gd name="T78" fmla="*/ 9 w 166"/>
                <a:gd name="T79" fmla="*/ 79 h 225"/>
                <a:gd name="T80" fmla="*/ 59 w 166"/>
                <a:gd name="T81" fmla="*/ 78 h 225"/>
                <a:gd name="T82" fmla="*/ 100 w 166"/>
                <a:gd name="T83" fmla="*/ 23 h 225"/>
                <a:gd name="T84" fmla="*/ 65 w 166"/>
                <a:gd name="T85" fmla="*/ 74 h 225"/>
                <a:gd name="T86" fmla="*/ 118 w 166"/>
                <a:gd name="T87" fmla="*/ 0 h 225"/>
                <a:gd name="T88" fmla="*/ 98 w 166"/>
                <a:gd name="T89" fmla="*/ 7 h 225"/>
                <a:gd name="T90" fmla="*/ 91 w 166"/>
                <a:gd name="T91" fmla="*/ 15 h 225"/>
                <a:gd name="T92" fmla="*/ 79 w 166"/>
                <a:gd name="T93" fmla="*/ 18 h 225"/>
                <a:gd name="T94" fmla="*/ 75 w 166"/>
                <a:gd name="T95" fmla="*/ 17 h 225"/>
                <a:gd name="T96" fmla="*/ 67 w 166"/>
                <a:gd name="T97" fmla="*/ 1 h 225"/>
                <a:gd name="T98" fmla="*/ 2 w 166"/>
                <a:gd name="T99" fmla="*/ 74 h 225"/>
                <a:gd name="T100" fmla="*/ 3 w 166"/>
                <a:gd name="T101" fmla="*/ 81 h 225"/>
                <a:gd name="T102" fmla="*/ 14 w 166"/>
                <a:gd name="T103" fmla="*/ 216 h 225"/>
                <a:gd name="T104" fmla="*/ 40 w 166"/>
                <a:gd name="T105" fmla="*/ 225 h 225"/>
                <a:gd name="T106" fmla="*/ 62 w 166"/>
                <a:gd name="T107" fmla="*/ 217 h 225"/>
                <a:gd name="T108" fmla="*/ 68 w 166"/>
                <a:gd name="T109" fmla="*/ 216 h 225"/>
                <a:gd name="T110" fmla="*/ 68 w 166"/>
                <a:gd name="T111" fmla="*/ 217 h 225"/>
                <a:gd name="T112" fmla="*/ 114 w 166"/>
                <a:gd name="T113" fmla="*/ 217 h 225"/>
                <a:gd name="T114" fmla="*/ 163 w 166"/>
                <a:gd name="T115" fmla="*/ 154 h 225"/>
                <a:gd name="T116" fmla="*/ 149 w 166"/>
                <a:gd name="T117" fmla="*/ 7 h 225"/>
                <a:gd name="T118" fmla="*/ 132 w 166"/>
                <a:gd name="T119" fmla="*/ 18 h 225"/>
                <a:gd name="T120" fmla="*/ 130 w 166"/>
                <a:gd name="T121" fmla="*/ 16 h 225"/>
                <a:gd name="T122" fmla="*/ 123 w 166"/>
                <a:gd name="T123" fmla="*/ 13 h 225"/>
                <a:gd name="T124" fmla="*/ 118 w 166"/>
                <a:gd name="T12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 h="225">
                  <a:moveTo>
                    <a:pt x="63" y="206"/>
                  </a:moveTo>
                  <a:cubicBezTo>
                    <a:pt x="62" y="171"/>
                    <a:pt x="61" y="140"/>
                    <a:pt x="59" y="107"/>
                  </a:cubicBezTo>
                  <a:cubicBezTo>
                    <a:pt x="64" y="138"/>
                    <a:pt x="66" y="169"/>
                    <a:pt x="67" y="200"/>
                  </a:cubicBezTo>
                  <a:cubicBezTo>
                    <a:pt x="67" y="201"/>
                    <a:pt x="67" y="201"/>
                    <a:pt x="67" y="201"/>
                  </a:cubicBezTo>
                  <a:cubicBezTo>
                    <a:pt x="66" y="202"/>
                    <a:pt x="64" y="204"/>
                    <a:pt x="63" y="206"/>
                  </a:cubicBezTo>
                  <a:moveTo>
                    <a:pt x="22" y="87"/>
                  </a:moveTo>
                  <a:cubicBezTo>
                    <a:pt x="27" y="87"/>
                    <a:pt x="33" y="86"/>
                    <a:pt x="38" y="85"/>
                  </a:cubicBezTo>
                  <a:cubicBezTo>
                    <a:pt x="42" y="84"/>
                    <a:pt x="46" y="83"/>
                    <a:pt x="50" y="81"/>
                  </a:cubicBezTo>
                  <a:cubicBezTo>
                    <a:pt x="51" y="80"/>
                    <a:pt x="53" y="79"/>
                    <a:pt x="54" y="77"/>
                  </a:cubicBezTo>
                  <a:cubicBezTo>
                    <a:pt x="54" y="78"/>
                    <a:pt x="54" y="78"/>
                    <a:pt x="54" y="79"/>
                  </a:cubicBezTo>
                  <a:cubicBezTo>
                    <a:pt x="56" y="124"/>
                    <a:pt x="57" y="164"/>
                    <a:pt x="59" y="210"/>
                  </a:cubicBezTo>
                  <a:cubicBezTo>
                    <a:pt x="60" y="211"/>
                    <a:pt x="60" y="211"/>
                    <a:pt x="60" y="211"/>
                  </a:cubicBezTo>
                  <a:cubicBezTo>
                    <a:pt x="59" y="211"/>
                    <a:pt x="59" y="212"/>
                    <a:pt x="59" y="212"/>
                  </a:cubicBezTo>
                  <a:cubicBezTo>
                    <a:pt x="59" y="212"/>
                    <a:pt x="59" y="212"/>
                    <a:pt x="59" y="212"/>
                  </a:cubicBezTo>
                  <a:cubicBezTo>
                    <a:pt x="59" y="212"/>
                    <a:pt x="59" y="212"/>
                    <a:pt x="59" y="212"/>
                  </a:cubicBezTo>
                  <a:cubicBezTo>
                    <a:pt x="57" y="215"/>
                    <a:pt x="54" y="218"/>
                    <a:pt x="51" y="219"/>
                  </a:cubicBezTo>
                  <a:cubicBezTo>
                    <a:pt x="48" y="221"/>
                    <a:pt x="44" y="221"/>
                    <a:pt x="40" y="221"/>
                  </a:cubicBezTo>
                  <a:cubicBezTo>
                    <a:pt x="40" y="221"/>
                    <a:pt x="40" y="221"/>
                    <a:pt x="40" y="221"/>
                  </a:cubicBezTo>
                  <a:cubicBezTo>
                    <a:pt x="40" y="221"/>
                    <a:pt x="40" y="221"/>
                    <a:pt x="40" y="221"/>
                  </a:cubicBezTo>
                  <a:cubicBezTo>
                    <a:pt x="32" y="221"/>
                    <a:pt x="24" y="219"/>
                    <a:pt x="18" y="215"/>
                  </a:cubicBezTo>
                  <a:cubicBezTo>
                    <a:pt x="18" y="171"/>
                    <a:pt x="14" y="127"/>
                    <a:pt x="6" y="84"/>
                  </a:cubicBezTo>
                  <a:cubicBezTo>
                    <a:pt x="11" y="86"/>
                    <a:pt x="16" y="87"/>
                    <a:pt x="22" y="87"/>
                  </a:cubicBezTo>
                  <a:moveTo>
                    <a:pt x="75" y="87"/>
                  </a:moveTo>
                  <a:cubicBezTo>
                    <a:pt x="80" y="87"/>
                    <a:pt x="86" y="86"/>
                    <a:pt x="91" y="85"/>
                  </a:cubicBezTo>
                  <a:cubicBezTo>
                    <a:pt x="95" y="84"/>
                    <a:pt x="99" y="83"/>
                    <a:pt x="103" y="81"/>
                  </a:cubicBezTo>
                  <a:cubicBezTo>
                    <a:pt x="104" y="80"/>
                    <a:pt x="106" y="79"/>
                    <a:pt x="107" y="77"/>
                  </a:cubicBezTo>
                  <a:cubicBezTo>
                    <a:pt x="109" y="124"/>
                    <a:pt x="111" y="163"/>
                    <a:pt x="113" y="210"/>
                  </a:cubicBezTo>
                  <a:cubicBezTo>
                    <a:pt x="113" y="211"/>
                    <a:pt x="113" y="211"/>
                    <a:pt x="113" y="211"/>
                  </a:cubicBezTo>
                  <a:cubicBezTo>
                    <a:pt x="113" y="211"/>
                    <a:pt x="112" y="212"/>
                    <a:pt x="112" y="212"/>
                  </a:cubicBezTo>
                  <a:cubicBezTo>
                    <a:pt x="112" y="212"/>
                    <a:pt x="112" y="212"/>
                    <a:pt x="112" y="212"/>
                  </a:cubicBezTo>
                  <a:cubicBezTo>
                    <a:pt x="112" y="212"/>
                    <a:pt x="112" y="212"/>
                    <a:pt x="112" y="212"/>
                  </a:cubicBezTo>
                  <a:cubicBezTo>
                    <a:pt x="110" y="215"/>
                    <a:pt x="108" y="218"/>
                    <a:pt x="104" y="219"/>
                  </a:cubicBezTo>
                  <a:cubicBezTo>
                    <a:pt x="101" y="221"/>
                    <a:pt x="97" y="221"/>
                    <a:pt x="93" y="221"/>
                  </a:cubicBezTo>
                  <a:cubicBezTo>
                    <a:pt x="93" y="221"/>
                    <a:pt x="93" y="221"/>
                    <a:pt x="93" y="221"/>
                  </a:cubicBezTo>
                  <a:cubicBezTo>
                    <a:pt x="93" y="221"/>
                    <a:pt x="93" y="221"/>
                    <a:pt x="93" y="221"/>
                  </a:cubicBezTo>
                  <a:cubicBezTo>
                    <a:pt x="85" y="221"/>
                    <a:pt x="77" y="219"/>
                    <a:pt x="72" y="215"/>
                  </a:cubicBezTo>
                  <a:cubicBezTo>
                    <a:pt x="71" y="171"/>
                    <a:pt x="67" y="127"/>
                    <a:pt x="60" y="84"/>
                  </a:cubicBezTo>
                  <a:cubicBezTo>
                    <a:pt x="64" y="86"/>
                    <a:pt x="70" y="87"/>
                    <a:pt x="75" y="87"/>
                  </a:cubicBezTo>
                  <a:moveTo>
                    <a:pt x="117" y="206"/>
                  </a:moveTo>
                  <a:cubicBezTo>
                    <a:pt x="115" y="159"/>
                    <a:pt x="113" y="120"/>
                    <a:pt x="111" y="73"/>
                  </a:cubicBezTo>
                  <a:cubicBezTo>
                    <a:pt x="112" y="72"/>
                    <a:pt x="112" y="72"/>
                    <a:pt x="112" y="72"/>
                  </a:cubicBezTo>
                  <a:cubicBezTo>
                    <a:pt x="114" y="116"/>
                    <a:pt x="116" y="158"/>
                    <a:pt x="119" y="202"/>
                  </a:cubicBezTo>
                  <a:cubicBezTo>
                    <a:pt x="119" y="202"/>
                    <a:pt x="119" y="202"/>
                    <a:pt x="119" y="202"/>
                  </a:cubicBezTo>
                  <a:cubicBezTo>
                    <a:pt x="118" y="204"/>
                    <a:pt x="117" y="205"/>
                    <a:pt x="117" y="206"/>
                  </a:cubicBezTo>
                  <a:moveTo>
                    <a:pt x="66" y="82"/>
                  </a:moveTo>
                  <a:cubicBezTo>
                    <a:pt x="65" y="82"/>
                    <a:pt x="64" y="80"/>
                    <a:pt x="64" y="79"/>
                  </a:cubicBezTo>
                  <a:cubicBezTo>
                    <a:pt x="64" y="78"/>
                    <a:pt x="64" y="78"/>
                    <a:pt x="64" y="78"/>
                  </a:cubicBezTo>
                  <a:cubicBezTo>
                    <a:pt x="65" y="77"/>
                    <a:pt x="65" y="76"/>
                    <a:pt x="66" y="75"/>
                  </a:cubicBezTo>
                  <a:cubicBezTo>
                    <a:pt x="74" y="67"/>
                    <a:pt x="81" y="58"/>
                    <a:pt x="89" y="50"/>
                  </a:cubicBezTo>
                  <a:cubicBezTo>
                    <a:pt x="83" y="57"/>
                    <a:pt x="76" y="64"/>
                    <a:pt x="70" y="72"/>
                  </a:cubicBezTo>
                  <a:cubicBezTo>
                    <a:pt x="69" y="74"/>
                    <a:pt x="67" y="77"/>
                    <a:pt x="67" y="81"/>
                  </a:cubicBezTo>
                  <a:cubicBezTo>
                    <a:pt x="67" y="81"/>
                    <a:pt x="67" y="82"/>
                    <a:pt x="67" y="82"/>
                  </a:cubicBezTo>
                  <a:cubicBezTo>
                    <a:pt x="67" y="82"/>
                    <a:pt x="66" y="82"/>
                    <a:pt x="66" y="82"/>
                  </a:cubicBezTo>
                  <a:cubicBezTo>
                    <a:pt x="66" y="82"/>
                    <a:pt x="66" y="82"/>
                    <a:pt x="66" y="82"/>
                  </a:cubicBezTo>
                  <a:cubicBezTo>
                    <a:pt x="66" y="82"/>
                    <a:pt x="66" y="82"/>
                    <a:pt x="66" y="82"/>
                  </a:cubicBezTo>
                  <a:moveTo>
                    <a:pt x="14" y="82"/>
                  </a:moveTo>
                  <a:cubicBezTo>
                    <a:pt x="13" y="82"/>
                    <a:pt x="13" y="82"/>
                    <a:pt x="12" y="82"/>
                  </a:cubicBezTo>
                  <a:cubicBezTo>
                    <a:pt x="12" y="82"/>
                    <a:pt x="12" y="82"/>
                    <a:pt x="12" y="82"/>
                  </a:cubicBezTo>
                  <a:cubicBezTo>
                    <a:pt x="11" y="82"/>
                    <a:pt x="11" y="80"/>
                    <a:pt x="11" y="79"/>
                  </a:cubicBezTo>
                  <a:cubicBezTo>
                    <a:pt x="11" y="78"/>
                    <a:pt x="11" y="78"/>
                    <a:pt x="11" y="78"/>
                  </a:cubicBezTo>
                  <a:cubicBezTo>
                    <a:pt x="11" y="77"/>
                    <a:pt x="12" y="76"/>
                    <a:pt x="13" y="75"/>
                  </a:cubicBezTo>
                  <a:cubicBezTo>
                    <a:pt x="20" y="67"/>
                    <a:pt x="28" y="58"/>
                    <a:pt x="36" y="50"/>
                  </a:cubicBezTo>
                  <a:cubicBezTo>
                    <a:pt x="29" y="57"/>
                    <a:pt x="23" y="64"/>
                    <a:pt x="17" y="72"/>
                  </a:cubicBezTo>
                  <a:cubicBezTo>
                    <a:pt x="15" y="74"/>
                    <a:pt x="14" y="77"/>
                    <a:pt x="14" y="81"/>
                  </a:cubicBezTo>
                  <a:cubicBezTo>
                    <a:pt x="13" y="81"/>
                    <a:pt x="14" y="82"/>
                    <a:pt x="14" y="82"/>
                  </a:cubicBezTo>
                  <a:moveTo>
                    <a:pt x="75" y="83"/>
                  </a:moveTo>
                  <a:cubicBezTo>
                    <a:pt x="75" y="83"/>
                    <a:pt x="75" y="83"/>
                    <a:pt x="75" y="83"/>
                  </a:cubicBezTo>
                  <a:cubicBezTo>
                    <a:pt x="74" y="83"/>
                    <a:pt x="73" y="83"/>
                    <a:pt x="72" y="83"/>
                  </a:cubicBezTo>
                  <a:cubicBezTo>
                    <a:pt x="72" y="83"/>
                    <a:pt x="72" y="83"/>
                    <a:pt x="72" y="83"/>
                  </a:cubicBezTo>
                  <a:cubicBezTo>
                    <a:pt x="71" y="82"/>
                    <a:pt x="71" y="82"/>
                    <a:pt x="71" y="81"/>
                  </a:cubicBezTo>
                  <a:cubicBezTo>
                    <a:pt x="71" y="79"/>
                    <a:pt x="72" y="76"/>
                    <a:pt x="74" y="75"/>
                  </a:cubicBezTo>
                  <a:cubicBezTo>
                    <a:pt x="88" y="55"/>
                    <a:pt x="105" y="37"/>
                    <a:pt x="123" y="20"/>
                  </a:cubicBezTo>
                  <a:cubicBezTo>
                    <a:pt x="124" y="21"/>
                    <a:pt x="124" y="21"/>
                    <a:pt x="125" y="21"/>
                  </a:cubicBezTo>
                  <a:cubicBezTo>
                    <a:pt x="109" y="38"/>
                    <a:pt x="93" y="56"/>
                    <a:pt x="79" y="74"/>
                  </a:cubicBezTo>
                  <a:cubicBezTo>
                    <a:pt x="78" y="75"/>
                    <a:pt x="78" y="76"/>
                    <a:pt x="79" y="77"/>
                  </a:cubicBezTo>
                  <a:cubicBezTo>
                    <a:pt x="80" y="77"/>
                    <a:pt x="80" y="78"/>
                    <a:pt x="80" y="78"/>
                  </a:cubicBezTo>
                  <a:cubicBezTo>
                    <a:pt x="81" y="78"/>
                    <a:pt x="82" y="77"/>
                    <a:pt x="82" y="77"/>
                  </a:cubicBezTo>
                  <a:cubicBezTo>
                    <a:pt x="97" y="57"/>
                    <a:pt x="113" y="39"/>
                    <a:pt x="130" y="21"/>
                  </a:cubicBezTo>
                  <a:cubicBezTo>
                    <a:pt x="131" y="21"/>
                    <a:pt x="131" y="22"/>
                    <a:pt x="132" y="22"/>
                  </a:cubicBezTo>
                  <a:cubicBezTo>
                    <a:pt x="133" y="22"/>
                    <a:pt x="133" y="22"/>
                    <a:pt x="133" y="22"/>
                  </a:cubicBezTo>
                  <a:cubicBezTo>
                    <a:pt x="119" y="38"/>
                    <a:pt x="105" y="55"/>
                    <a:pt x="92" y="72"/>
                  </a:cubicBezTo>
                  <a:cubicBezTo>
                    <a:pt x="91" y="72"/>
                    <a:pt x="91" y="74"/>
                    <a:pt x="92" y="74"/>
                  </a:cubicBezTo>
                  <a:cubicBezTo>
                    <a:pt x="92" y="75"/>
                    <a:pt x="93" y="75"/>
                    <a:pt x="93" y="75"/>
                  </a:cubicBezTo>
                  <a:cubicBezTo>
                    <a:pt x="94" y="75"/>
                    <a:pt x="95" y="75"/>
                    <a:pt x="95" y="74"/>
                  </a:cubicBezTo>
                  <a:cubicBezTo>
                    <a:pt x="109" y="56"/>
                    <a:pt x="124" y="39"/>
                    <a:pt x="138" y="21"/>
                  </a:cubicBezTo>
                  <a:cubicBezTo>
                    <a:pt x="138" y="21"/>
                    <a:pt x="138" y="21"/>
                    <a:pt x="138" y="21"/>
                  </a:cubicBezTo>
                  <a:cubicBezTo>
                    <a:pt x="139" y="21"/>
                    <a:pt x="140" y="21"/>
                    <a:pt x="140" y="21"/>
                  </a:cubicBezTo>
                  <a:cubicBezTo>
                    <a:pt x="133" y="35"/>
                    <a:pt x="124" y="49"/>
                    <a:pt x="115" y="62"/>
                  </a:cubicBezTo>
                  <a:cubicBezTo>
                    <a:pt x="113" y="64"/>
                    <a:pt x="111" y="66"/>
                    <a:pt x="110" y="68"/>
                  </a:cubicBezTo>
                  <a:cubicBezTo>
                    <a:pt x="109" y="68"/>
                    <a:pt x="109" y="68"/>
                    <a:pt x="109" y="68"/>
                  </a:cubicBezTo>
                  <a:cubicBezTo>
                    <a:pt x="109" y="68"/>
                    <a:pt x="109" y="68"/>
                    <a:pt x="109" y="68"/>
                  </a:cubicBezTo>
                  <a:cubicBezTo>
                    <a:pt x="108" y="68"/>
                    <a:pt x="107" y="69"/>
                    <a:pt x="107" y="70"/>
                  </a:cubicBezTo>
                  <a:cubicBezTo>
                    <a:pt x="106" y="73"/>
                    <a:pt x="104" y="76"/>
                    <a:pt x="101" y="78"/>
                  </a:cubicBezTo>
                  <a:cubicBezTo>
                    <a:pt x="98" y="80"/>
                    <a:pt x="94" y="81"/>
                    <a:pt x="90" y="81"/>
                  </a:cubicBezTo>
                  <a:cubicBezTo>
                    <a:pt x="85" y="82"/>
                    <a:pt x="80" y="83"/>
                    <a:pt x="75" y="83"/>
                  </a:cubicBezTo>
                  <a:moveTo>
                    <a:pt x="40" y="75"/>
                  </a:moveTo>
                  <a:cubicBezTo>
                    <a:pt x="41" y="75"/>
                    <a:pt x="41" y="75"/>
                    <a:pt x="42" y="74"/>
                  </a:cubicBezTo>
                  <a:cubicBezTo>
                    <a:pt x="56" y="56"/>
                    <a:pt x="70" y="39"/>
                    <a:pt x="85" y="21"/>
                  </a:cubicBezTo>
                  <a:cubicBezTo>
                    <a:pt x="85" y="21"/>
                    <a:pt x="85" y="21"/>
                    <a:pt x="85" y="21"/>
                  </a:cubicBezTo>
                  <a:cubicBezTo>
                    <a:pt x="86" y="21"/>
                    <a:pt x="88" y="20"/>
                    <a:pt x="89" y="20"/>
                  </a:cubicBezTo>
                  <a:cubicBezTo>
                    <a:pt x="84" y="30"/>
                    <a:pt x="78" y="39"/>
                    <a:pt x="72" y="48"/>
                  </a:cubicBezTo>
                  <a:cubicBezTo>
                    <a:pt x="72" y="49"/>
                    <a:pt x="72" y="49"/>
                    <a:pt x="72" y="50"/>
                  </a:cubicBezTo>
                  <a:cubicBezTo>
                    <a:pt x="67" y="56"/>
                    <a:pt x="62" y="63"/>
                    <a:pt x="57" y="70"/>
                  </a:cubicBezTo>
                  <a:cubicBezTo>
                    <a:pt x="57" y="70"/>
                    <a:pt x="57" y="70"/>
                    <a:pt x="57" y="70"/>
                  </a:cubicBezTo>
                  <a:cubicBezTo>
                    <a:pt x="57" y="69"/>
                    <a:pt x="56" y="68"/>
                    <a:pt x="56" y="68"/>
                  </a:cubicBezTo>
                  <a:cubicBezTo>
                    <a:pt x="55" y="68"/>
                    <a:pt x="55" y="68"/>
                    <a:pt x="55" y="68"/>
                  </a:cubicBezTo>
                  <a:cubicBezTo>
                    <a:pt x="54" y="68"/>
                    <a:pt x="53" y="69"/>
                    <a:pt x="53" y="70"/>
                  </a:cubicBezTo>
                  <a:cubicBezTo>
                    <a:pt x="53" y="73"/>
                    <a:pt x="50" y="76"/>
                    <a:pt x="47" y="78"/>
                  </a:cubicBezTo>
                  <a:cubicBezTo>
                    <a:pt x="44" y="80"/>
                    <a:pt x="41" y="81"/>
                    <a:pt x="37" y="81"/>
                  </a:cubicBezTo>
                  <a:cubicBezTo>
                    <a:pt x="32" y="82"/>
                    <a:pt x="27" y="83"/>
                    <a:pt x="22" y="83"/>
                  </a:cubicBezTo>
                  <a:cubicBezTo>
                    <a:pt x="22" y="83"/>
                    <a:pt x="22" y="83"/>
                    <a:pt x="22" y="83"/>
                  </a:cubicBezTo>
                  <a:cubicBezTo>
                    <a:pt x="21" y="83"/>
                    <a:pt x="20" y="83"/>
                    <a:pt x="19" y="83"/>
                  </a:cubicBezTo>
                  <a:cubicBezTo>
                    <a:pt x="18" y="83"/>
                    <a:pt x="18" y="83"/>
                    <a:pt x="18" y="83"/>
                  </a:cubicBezTo>
                  <a:cubicBezTo>
                    <a:pt x="18" y="82"/>
                    <a:pt x="18" y="82"/>
                    <a:pt x="18" y="81"/>
                  </a:cubicBezTo>
                  <a:cubicBezTo>
                    <a:pt x="17" y="79"/>
                    <a:pt x="19" y="76"/>
                    <a:pt x="20" y="75"/>
                  </a:cubicBezTo>
                  <a:cubicBezTo>
                    <a:pt x="35" y="55"/>
                    <a:pt x="52" y="37"/>
                    <a:pt x="70" y="20"/>
                  </a:cubicBezTo>
                  <a:cubicBezTo>
                    <a:pt x="70" y="21"/>
                    <a:pt x="71" y="21"/>
                    <a:pt x="72" y="21"/>
                  </a:cubicBezTo>
                  <a:cubicBezTo>
                    <a:pt x="55" y="38"/>
                    <a:pt x="40" y="56"/>
                    <a:pt x="26" y="74"/>
                  </a:cubicBezTo>
                  <a:cubicBezTo>
                    <a:pt x="25" y="75"/>
                    <a:pt x="25" y="76"/>
                    <a:pt x="26" y="77"/>
                  </a:cubicBezTo>
                  <a:cubicBezTo>
                    <a:pt x="26" y="77"/>
                    <a:pt x="27" y="78"/>
                    <a:pt x="27" y="78"/>
                  </a:cubicBezTo>
                  <a:cubicBezTo>
                    <a:pt x="28" y="78"/>
                    <a:pt x="28" y="77"/>
                    <a:pt x="29" y="77"/>
                  </a:cubicBezTo>
                  <a:cubicBezTo>
                    <a:pt x="44" y="57"/>
                    <a:pt x="60" y="39"/>
                    <a:pt x="77" y="21"/>
                  </a:cubicBezTo>
                  <a:cubicBezTo>
                    <a:pt x="77" y="21"/>
                    <a:pt x="78" y="22"/>
                    <a:pt x="79" y="22"/>
                  </a:cubicBezTo>
                  <a:cubicBezTo>
                    <a:pt x="79" y="22"/>
                    <a:pt x="79" y="22"/>
                    <a:pt x="79" y="22"/>
                  </a:cubicBezTo>
                  <a:cubicBezTo>
                    <a:pt x="66" y="38"/>
                    <a:pt x="52" y="55"/>
                    <a:pt x="38" y="72"/>
                  </a:cubicBezTo>
                  <a:cubicBezTo>
                    <a:pt x="38" y="72"/>
                    <a:pt x="38" y="74"/>
                    <a:pt x="39" y="74"/>
                  </a:cubicBezTo>
                  <a:cubicBezTo>
                    <a:pt x="39" y="75"/>
                    <a:pt x="40" y="75"/>
                    <a:pt x="40" y="75"/>
                  </a:cubicBezTo>
                  <a:moveTo>
                    <a:pt x="45" y="40"/>
                  </a:moveTo>
                  <a:cubicBezTo>
                    <a:pt x="52" y="32"/>
                    <a:pt x="59" y="24"/>
                    <a:pt x="66" y="17"/>
                  </a:cubicBezTo>
                  <a:cubicBezTo>
                    <a:pt x="66" y="17"/>
                    <a:pt x="66" y="17"/>
                    <a:pt x="66" y="17"/>
                  </a:cubicBezTo>
                  <a:cubicBezTo>
                    <a:pt x="66" y="18"/>
                    <a:pt x="66" y="18"/>
                    <a:pt x="66" y="18"/>
                  </a:cubicBezTo>
                  <a:cubicBezTo>
                    <a:pt x="59" y="25"/>
                    <a:pt x="52" y="32"/>
                    <a:pt x="45" y="40"/>
                  </a:cubicBezTo>
                  <a:moveTo>
                    <a:pt x="98" y="40"/>
                  </a:moveTo>
                  <a:cubicBezTo>
                    <a:pt x="105" y="32"/>
                    <a:pt x="112" y="24"/>
                    <a:pt x="119" y="17"/>
                  </a:cubicBezTo>
                  <a:cubicBezTo>
                    <a:pt x="120" y="17"/>
                    <a:pt x="120" y="17"/>
                    <a:pt x="120" y="17"/>
                  </a:cubicBezTo>
                  <a:cubicBezTo>
                    <a:pt x="120" y="18"/>
                    <a:pt x="120" y="18"/>
                    <a:pt x="120" y="18"/>
                  </a:cubicBezTo>
                  <a:cubicBezTo>
                    <a:pt x="112" y="25"/>
                    <a:pt x="105" y="32"/>
                    <a:pt x="98" y="40"/>
                  </a:cubicBezTo>
                  <a:moveTo>
                    <a:pt x="123" y="197"/>
                  </a:moveTo>
                  <a:cubicBezTo>
                    <a:pt x="120" y="153"/>
                    <a:pt x="118" y="112"/>
                    <a:pt x="116" y="67"/>
                  </a:cubicBezTo>
                  <a:cubicBezTo>
                    <a:pt x="116" y="66"/>
                    <a:pt x="117" y="65"/>
                    <a:pt x="118" y="64"/>
                  </a:cubicBezTo>
                  <a:cubicBezTo>
                    <a:pt x="130" y="49"/>
                    <a:pt x="139" y="32"/>
                    <a:pt x="148" y="15"/>
                  </a:cubicBezTo>
                  <a:cubicBezTo>
                    <a:pt x="155" y="60"/>
                    <a:pt x="161" y="105"/>
                    <a:pt x="162" y="150"/>
                  </a:cubicBezTo>
                  <a:cubicBezTo>
                    <a:pt x="161" y="150"/>
                    <a:pt x="161" y="150"/>
                    <a:pt x="161" y="150"/>
                  </a:cubicBezTo>
                  <a:cubicBezTo>
                    <a:pt x="148" y="165"/>
                    <a:pt x="135" y="181"/>
                    <a:pt x="123" y="197"/>
                  </a:cubicBezTo>
                  <a:moveTo>
                    <a:pt x="87" y="32"/>
                  </a:moveTo>
                  <a:cubicBezTo>
                    <a:pt x="90" y="27"/>
                    <a:pt x="93" y="21"/>
                    <a:pt x="96" y="15"/>
                  </a:cubicBezTo>
                  <a:cubicBezTo>
                    <a:pt x="96" y="17"/>
                    <a:pt x="97" y="19"/>
                    <a:pt x="97" y="21"/>
                  </a:cubicBezTo>
                  <a:cubicBezTo>
                    <a:pt x="93" y="24"/>
                    <a:pt x="90" y="28"/>
                    <a:pt x="87" y="32"/>
                  </a:cubicBezTo>
                  <a:moveTo>
                    <a:pt x="9" y="80"/>
                  </a:moveTo>
                  <a:cubicBezTo>
                    <a:pt x="8" y="80"/>
                    <a:pt x="8" y="80"/>
                    <a:pt x="8" y="80"/>
                  </a:cubicBezTo>
                  <a:cubicBezTo>
                    <a:pt x="7" y="80"/>
                    <a:pt x="6" y="79"/>
                    <a:pt x="5" y="78"/>
                  </a:cubicBezTo>
                  <a:cubicBezTo>
                    <a:pt x="5" y="78"/>
                    <a:pt x="5" y="78"/>
                    <a:pt x="5" y="78"/>
                  </a:cubicBezTo>
                  <a:cubicBezTo>
                    <a:pt x="4" y="77"/>
                    <a:pt x="4" y="77"/>
                    <a:pt x="4" y="77"/>
                  </a:cubicBezTo>
                  <a:cubicBezTo>
                    <a:pt x="4" y="77"/>
                    <a:pt x="4" y="77"/>
                    <a:pt x="4" y="77"/>
                  </a:cubicBezTo>
                  <a:cubicBezTo>
                    <a:pt x="5" y="77"/>
                    <a:pt x="5" y="76"/>
                    <a:pt x="5" y="76"/>
                  </a:cubicBezTo>
                  <a:cubicBezTo>
                    <a:pt x="22" y="50"/>
                    <a:pt x="42" y="27"/>
                    <a:pt x="64" y="6"/>
                  </a:cubicBezTo>
                  <a:cubicBezTo>
                    <a:pt x="64" y="9"/>
                    <a:pt x="65" y="11"/>
                    <a:pt x="66" y="14"/>
                  </a:cubicBezTo>
                  <a:cubicBezTo>
                    <a:pt x="47" y="34"/>
                    <a:pt x="29" y="54"/>
                    <a:pt x="11" y="74"/>
                  </a:cubicBezTo>
                  <a:cubicBezTo>
                    <a:pt x="10" y="75"/>
                    <a:pt x="9" y="76"/>
                    <a:pt x="9" y="78"/>
                  </a:cubicBezTo>
                  <a:cubicBezTo>
                    <a:pt x="9" y="78"/>
                    <a:pt x="9" y="79"/>
                    <a:pt x="9" y="79"/>
                  </a:cubicBezTo>
                  <a:cubicBezTo>
                    <a:pt x="9" y="80"/>
                    <a:pt x="9" y="80"/>
                    <a:pt x="9" y="80"/>
                  </a:cubicBezTo>
                  <a:moveTo>
                    <a:pt x="62" y="80"/>
                  </a:moveTo>
                  <a:cubicBezTo>
                    <a:pt x="62" y="80"/>
                    <a:pt x="62" y="80"/>
                    <a:pt x="62" y="80"/>
                  </a:cubicBezTo>
                  <a:cubicBezTo>
                    <a:pt x="61" y="80"/>
                    <a:pt x="59" y="79"/>
                    <a:pt x="59" y="78"/>
                  </a:cubicBezTo>
                  <a:cubicBezTo>
                    <a:pt x="58" y="78"/>
                    <a:pt x="58" y="78"/>
                    <a:pt x="58" y="78"/>
                  </a:cubicBezTo>
                  <a:cubicBezTo>
                    <a:pt x="58" y="77"/>
                    <a:pt x="58" y="77"/>
                    <a:pt x="58" y="77"/>
                  </a:cubicBezTo>
                  <a:cubicBezTo>
                    <a:pt x="58" y="76"/>
                    <a:pt x="58" y="76"/>
                    <a:pt x="58" y="76"/>
                  </a:cubicBezTo>
                  <a:cubicBezTo>
                    <a:pt x="71" y="57"/>
                    <a:pt x="85" y="40"/>
                    <a:pt x="100" y="23"/>
                  </a:cubicBezTo>
                  <a:cubicBezTo>
                    <a:pt x="101" y="23"/>
                    <a:pt x="101" y="23"/>
                    <a:pt x="101" y="22"/>
                  </a:cubicBezTo>
                  <a:cubicBezTo>
                    <a:pt x="106" y="17"/>
                    <a:pt x="112" y="11"/>
                    <a:pt x="117" y="6"/>
                  </a:cubicBezTo>
                  <a:cubicBezTo>
                    <a:pt x="118" y="9"/>
                    <a:pt x="118" y="11"/>
                    <a:pt x="119" y="14"/>
                  </a:cubicBezTo>
                  <a:cubicBezTo>
                    <a:pt x="100" y="34"/>
                    <a:pt x="82" y="54"/>
                    <a:pt x="65" y="74"/>
                  </a:cubicBezTo>
                  <a:cubicBezTo>
                    <a:pt x="64" y="75"/>
                    <a:pt x="63" y="76"/>
                    <a:pt x="62" y="78"/>
                  </a:cubicBezTo>
                  <a:cubicBezTo>
                    <a:pt x="62" y="78"/>
                    <a:pt x="62" y="79"/>
                    <a:pt x="62" y="79"/>
                  </a:cubicBezTo>
                  <a:cubicBezTo>
                    <a:pt x="62" y="80"/>
                    <a:pt x="62" y="80"/>
                    <a:pt x="62" y="80"/>
                  </a:cubicBezTo>
                  <a:moveTo>
                    <a:pt x="118" y="0"/>
                  </a:moveTo>
                  <a:cubicBezTo>
                    <a:pt x="118" y="0"/>
                    <a:pt x="117" y="0"/>
                    <a:pt x="117" y="0"/>
                  </a:cubicBezTo>
                  <a:cubicBezTo>
                    <a:pt x="111" y="6"/>
                    <a:pt x="106" y="11"/>
                    <a:pt x="100" y="17"/>
                  </a:cubicBezTo>
                  <a:cubicBezTo>
                    <a:pt x="100" y="14"/>
                    <a:pt x="100" y="11"/>
                    <a:pt x="99" y="9"/>
                  </a:cubicBezTo>
                  <a:cubicBezTo>
                    <a:pt x="99" y="8"/>
                    <a:pt x="98" y="7"/>
                    <a:pt x="98" y="7"/>
                  </a:cubicBezTo>
                  <a:cubicBezTo>
                    <a:pt x="97" y="7"/>
                    <a:pt x="97" y="7"/>
                    <a:pt x="97" y="7"/>
                  </a:cubicBezTo>
                  <a:cubicBezTo>
                    <a:pt x="96" y="7"/>
                    <a:pt x="96" y="7"/>
                    <a:pt x="95" y="8"/>
                  </a:cubicBezTo>
                  <a:cubicBezTo>
                    <a:pt x="94" y="10"/>
                    <a:pt x="93" y="13"/>
                    <a:pt x="91" y="15"/>
                  </a:cubicBezTo>
                  <a:cubicBezTo>
                    <a:pt x="91" y="15"/>
                    <a:pt x="91" y="15"/>
                    <a:pt x="91" y="15"/>
                  </a:cubicBezTo>
                  <a:cubicBezTo>
                    <a:pt x="91" y="15"/>
                    <a:pt x="90" y="15"/>
                    <a:pt x="90" y="15"/>
                  </a:cubicBezTo>
                  <a:cubicBezTo>
                    <a:pt x="87" y="17"/>
                    <a:pt x="83" y="18"/>
                    <a:pt x="79" y="18"/>
                  </a:cubicBezTo>
                  <a:cubicBezTo>
                    <a:pt x="79" y="18"/>
                    <a:pt x="79" y="18"/>
                    <a:pt x="79" y="18"/>
                  </a:cubicBezTo>
                  <a:cubicBezTo>
                    <a:pt x="79" y="18"/>
                    <a:pt x="79" y="18"/>
                    <a:pt x="79" y="18"/>
                  </a:cubicBezTo>
                  <a:cubicBezTo>
                    <a:pt x="78" y="17"/>
                    <a:pt x="78" y="17"/>
                    <a:pt x="78" y="17"/>
                  </a:cubicBezTo>
                  <a:cubicBezTo>
                    <a:pt x="78" y="17"/>
                    <a:pt x="77" y="16"/>
                    <a:pt x="77" y="16"/>
                  </a:cubicBezTo>
                  <a:cubicBezTo>
                    <a:pt x="76" y="16"/>
                    <a:pt x="76" y="17"/>
                    <a:pt x="75" y="17"/>
                  </a:cubicBezTo>
                  <a:cubicBezTo>
                    <a:pt x="75" y="17"/>
                    <a:pt x="75" y="17"/>
                    <a:pt x="75" y="17"/>
                  </a:cubicBezTo>
                  <a:cubicBezTo>
                    <a:pt x="73" y="17"/>
                    <a:pt x="72" y="17"/>
                    <a:pt x="70" y="16"/>
                  </a:cubicBezTo>
                  <a:cubicBezTo>
                    <a:pt x="70" y="15"/>
                    <a:pt x="70" y="14"/>
                    <a:pt x="69" y="13"/>
                  </a:cubicBezTo>
                  <a:cubicBezTo>
                    <a:pt x="69" y="12"/>
                    <a:pt x="69" y="12"/>
                    <a:pt x="69" y="12"/>
                  </a:cubicBezTo>
                  <a:cubicBezTo>
                    <a:pt x="68" y="9"/>
                    <a:pt x="68" y="5"/>
                    <a:pt x="67" y="1"/>
                  </a:cubicBezTo>
                  <a:cubicBezTo>
                    <a:pt x="67" y="1"/>
                    <a:pt x="66" y="0"/>
                    <a:pt x="66" y="0"/>
                  </a:cubicBezTo>
                  <a:cubicBezTo>
                    <a:pt x="65" y="0"/>
                    <a:pt x="65" y="0"/>
                    <a:pt x="65" y="0"/>
                  </a:cubicBezTo>
                  <a:cubicBezTo>
                    <a:pt x="64" y="0"/>
                    <a:pt x="64" y="0"/>
                    <a:pt x="64" y="0"/>
                  </a:cubicBezTo>
                  <a:cubicBezTo>
                    <a:pt x="40" y="22"/>
                    <a:pt x="20" y="47"/>
                    <a:pt x="2" y="74"/>
                  </a:cubicBezTo>
                  <a:cubicBezTo>
                    <a:pt x="1" y="74"/>
                    <a:pt x="1" y="75"/>
                    <a:pt x="1" y="76"/>
                  </a:cubicBezTo>
                  <a:cubicBezTo>
                    <a:pt x="0" y="77"/>
                    <a:pt x="0" y="77"/>
                    <a:pt x="0" y="77"/>
                  </a:cubicBezTo>
                  <a:cubicBezTo>
                    <a:pt x="0" y="78"/>
                    <a:pt x="1" y="79"/>
                    <a:pt x="1" y="80"/>
                  </a:cubicBezTo>
                  <a:cubicBezTo>
                    <a:pt x="2" y="80"/>
                    <a:pt x="2" y="81"/>
                    <a:pt x="3" y="81"/>
                  </a:cubicBezTo>
                  <a:cubicBezTo>
                    <a:pt x="3" y="81"/>
                    <a:pt x="3" y="81"/>
                    <a:pt x="3" y="81"/>
                  </a:cubicBezTo>
                  <a:cubicBezTo>
                    <a:pt x="2" y="82"/>
                    <a:pt x="2" y="83"/>
                    <a:pt x="2" y="83"/>
                  </a:cubicBezTo>
                  <a:cubicBezTo>
                    <a:pt x="10" y="127"/>
                    <a:pt x="14" y="171"/>
                    <a:pt x="14" y="216"/>
                  </a:cubicBezTo>
                  <a:cubicBezTo>
                    <a:pt x="14" y="216"/>
                    <a:pt x="14" y="216"/>
                    <a:pt x="14" y="216"/>
                  </a:cubicBezTo>
                  <a:cubicBezTo>
                    <a:pt x="14" y="216"/>
                    <a:pt x="14" y="216"/>
                    <a:pt x="14" y="216"/>
                  </a:cubicBezTo>
                  <a:cubicBezTo>
                    <a:pt x="14" y="216"/>
                    <a:pt x="14" y="216"/>
                    <a:pt x="14" y="216"/>
                  </a:cubicBezTo>
                  <a:cubicBezTo>
                    <a:pt x="15" y="217"/>
                    <a:pt x="15" y="217"/>
                    <a:pt x="15" y="217"/>
                  </a:cubicBezTo>
                  <a:cubicBezTo>
                    <a:pt x="22" y="223"/>
                    <a:pt x="31" y="225"/>
                    <a:pt x="40" y="225"/>
                  </a:cubicBezTo>
                  <a:cubicBezTo>
                    <a:pt x="44" y="225"/>
                    <a:pt x="49" y="225"/>
                    <a:pt x="53" y="223"/>
                  </a:cubicBezTo>
                  <a:cubicBezTo>
                    <a:pt x="56" y="221"/>
                    <a:pt x="58" y="219"/>
                    <a:pt x="60" y="217"/>
                  </a:cubicBezTo>
                  <a:cubicBezTo>
                    <a:pt x="61" y="217"/>
                    <a:pt x="61" y="217"/>
                    <a:pt x="61" y="217"/>
                  </a:cubicBezTo>
                  <a:cubicBezTo>
                    <a:pt x="61" y="217"/>
                    <a:pt x="61" y="217"/>
                    <a:pt x="62" y="217"/>
                  </a:cubicBezTo>
                  <a:cubicBezTo>
                    <a:pt x="63" y="216"/>
                    <a:pt x="63" y="215"/>
                    <a:pt x="63" y="214"/>
                  </a:cubicBezTo>
                  <a:cubicBezTo>
                    <a:pt x="62" y="214"/>
                    <a:pt x="62" y="214"/>
                    <a:pt x="62" y="214"/>
                  </a:cubicBezTo>
                  <a:cubicBezTo>
                    <a:pt x="64" y="211"/>
                    <a:pt x="66" y="209"/>
                    <a:pt x="67" y="207"/>
                  </a:cubicBezTo>
                  <a:cubicBezTo>
                    <a:pt x="68" y="210"/>
                    <a:pt x="68" y="213"/>
                    <a:pt x="68" y="216"/>
                  </a:cubicBezTo>
                  <a:cubicBezTo>
                    <a:pt x="68" y="216"/>
                    <a:pt x="68" y="216"/>
                    <a:pt x="68" y="216"/>
                  </a:cubicBezTo>
                  <a:cubicBezTo>
                    <a:pt x="68" y="216"/>
                    <a:pt x="68" y="216"/>
                    <a:pt x="68" y="216"/>
                  </a:cubicBezTo>
                  <a:cubicBezTo>
                    <a:pt x="68" y="216"/>
                    <a:pt x="68" y="216"/>
                    <a:pt x="68" y="216"/>
                  </a:cubicBezTo>
                  <a:cubicBezTo>
                    <a:pt x="68" y="217"/>
                    <a:pt x="68" y="217"/>
                    <a:pt x="68" y="217"/>
                  </a:cubicBezTo>
                  <a:cubicBezTo>
                    <a:pt x="75" y="223"/>
                    <a:pt x="84" y="225"/>
                    <a:pt x="93" y="225"/>
                  </a:cubicBezTo>
                  <a:cubicBezTo>
                    <a:pt x="98" y="225"/>
                    <a:pt x="102" y="225"/>
                    <a:pt x="106" y="223"/>
                  </a:cubicBezTo>
                  <a:cubicBezTo>
                    <a:pt x="109" y="221"/>
                    <a:pt x="112" y="219"/>
                    <a:pt x="114" y="217"/>
                  </a:cubicBezTo>
                  <a:cubicBezTo>
                    <a:pt x="114" y="217"/>
                    <a:pt x="114" y="217"/>
                    <a:pt x="114" y="217"/>
                  </a:cubicBezTo>
                  <a:cubicBezTo>
                    <a:pt x="114" y="217"/>
                    <a:pt x="115" y="217"/>
                    <a:pt x="115" y="217"/>
                  </a:cubicBezTo>
                  <a:cubicBezTo>
                    <a:pt x="116" y="216"/>
                    <a:pt x="116" y="215"/>
                    <a:pt x="116" y="214"/>
                  </a:cubicBezTo>
                  <a:cubicBezTo>
                    <a:pt x="116" y="214"/>
                    <a:pt x="116" y="214"/>
                    <a:pt x="116" y="214"/>
                  </a:cubicBezTo>
                  <a:cubicBezTo>
                    <a:pt x="130" y="193"/>
                    <a:pt x="146" y="173"/>
                    <a:pt x="163" y="154"/>
                  </a:cubicBezTo>
                  <a:cubicBezTo>
                    <a:pt x="164" y="155"/>
                    <a:pt x="164" y="155"/>
                    <a:pt x="164" y="155"/>
                  </a:cubicBezTo>
                  <a:cubicBezTo>
                    <a:pt x="165" y="155"/>
                    <a:pt x="166" y="154"/>
                    <a:pt x="166" y="153"/>
                  </a:cubicBezTo>
                  <a:cubicBezTo>
                    <a:pt x="165" y="105"/>
                    <a:pt x="159" y="56"/>
                    <a:pt x="151" y="9"/>
                  </a:cubicBezTo>
                  <a:cubicBezTo>
                    <a:pt x="151" y="8"/>
                    <a:pt x="150" y="7"/>
                    <a:pt x="149" y="7"/>
                  </a:cubicBezTo>
                  <a:cubicBezTo>
                    <a:pt x="149" y="7"/>
                    <a:pt x="149" y="7"/>
                    <a:pt x="149" y="7"/>
                  </a:cubicBezTo>
                  <a:cubicBezTo>
                    <a:pt x="148" y="7"/>
                    <a:pt x="148" y="7"/>
                    <a:pt x="147" y="8"/>
                  </a:cubicBezTo>
                  <a:cubicBezTo>
                    <a:pt x="146" y="10"/>
                    <a:pt x="145" y="13"/>
                    <a:pt x="143" y="15"/>
                  </a:cubicBezTo>
                  <a:cubicBezTo>
                    <a:pt x="140" y="17"/>
                    <a:pt x="136" y="18"/>
                    <a:pt x="132" y="18"/>
                  </a:cubicBezTo>
                  <a:cubicBezTo>
                    <a:pt x="132" y="18"/>
                    <a:pt x="132" y="18"/>
                    <a:pt x="132" y="18"/>
                  </a:cubicBezTo>
                  <a:cubicBezTo>
                    <a:pt x="132" y="18"/>
                    <a:pt x="132" y="18"/>
                    <a:pt x="132" y="18"/>
                  </a:cubicBezTo>
                  <a:cubicBezTo>
                    <a:pt x="131" y="17"/>
                    <a:pt x="131" y="17"/>
                    <a:pt x="131" y="17"/>
                  </a:cubicBezTo>
                  <a:cubicBezTo>
                    <a:pt x="131" y="17"/>
                    <a:pt x="131" y="16"/>
                    <a:pt x="130" y="16"/>
                  </a:cubicBezTo>
                  <a:cubicBezTo>
                    <a:pt x="130" y="16"/>
                    <a:pt x="129" y="17"/>
                    <a:pt x="129" y="17"/>
                  </a:cubicBezTo>
                  <a:cubicBezTo>
                    <a:pt x="128" y="17"/>
                    <a:pt x="128" y="17"/>
                    <a:pt x="128" y="17"/>
                  </a:cubicBezTo>
                  <a:cubicBezTo>
                    <a:pt x="127" y="17"/>
                    <a:pt x="125" y="17"/>
                    <a:pt x="123" y="16"/>
                  </a:cubicBezTo>
                  <a:cubicBezTo>
                    <a:pt x="123" y="15"/>
                    <a:pt x="123" y="14"/>
                    <a:pt x="123" y="13"/>
                  </a:cubicBezTo>
                  <a:cubicBezTo>
                    <a:pt x="122" y="12"/>
                    <a:pt x="122" y="12"/>
                    <a:pt x="122" y="12"/>
                  </a:cubicBezTo>
                  <a:cubicBezTo>
                    <a:pt x="122" y="9"/>
                    <a:pt x="121" y="5"/>
                    <a:pt x="120" y="1"/>
                  </a:cubicBezTo>
                  <a:cubicBezTo>
                    <a:pt x="120" y="1"/>
                    <a:pt x="120" y="0"/>
                    <a:pt x="119" y="0"/>
                  </a:cubicBezTo>
                  <a:cubicBezTo>
                    <a:pt x="119" y="0"/>
                    <a:pt x="118" y="0"/>
                    <a:pt x="118"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1" name="Freeform 844"/>
            <p:cNvSpPr>
              <a:spLocks noEditPoints="1"/>
            </p:cNvSpPr>
            <p:nvPr/>
          </p:nvSpPr>
          <p:spPr bwMode="auto">
            <a:xfrm>
              <a:off x="2862261" y="4342493"/>
              <a:ext cx="74376" cy="144272"/>
            </a:xfrm>
            <a:custGeom>
              <a:avLst/>
              <a:gdLst>
                <a:gd name="T0" fmla="*/ 5 w 35"/>
                <a:gd name="T1" fmla="*/ 30 h 68"/>
                <a:gd name="T2" fmla="*/ 8 w 35"/>
                <a:gd name="T3" fmla="*/ 26 h 68"/>
                <a:gd name="T4" fmla="*/ 27 w 35"/>
                <a:gd name="T5" fmla="*/ 7 h 68"/>
                <a:gd name="T6" fmla="*/ 31 w 35"/>
                <a:gd name="T7" fmla="*/ 34 h 68"/>
                <a:gd name="T8" fmla="*/ 6 w 35"/>
                <a:gd name="T9" fmla="*/ 61 h 68"/>
                <a:gd name="T10" fmla="*/ 4 w 35"/>
                <a:gd name="T11" fmla="*/ 34 h 68"/>
                <a:gd name="T12" fmla="*/ 4 w 35"/>
                <a:gd name="T13" fmla="*/ 33 h 68"/>
                <a:gd name="T14" fmla="*/ 5 w 35"/>
                <a:gd name="T15" fmla="*/ 30 h 68"/>
                <a:gd name="T16" fmla="*/ 3 w 35"/>
                <a:gd name="T17" fmla="*/ 29 h 68"/>
                <a:gd name="T18" fmla="*/ 5 w 35"/>
                <a:gd name="T19" fmla="*/ 30 h 68"/>
                <a:gd name="T20" fmla="*/ 28 w 35"/>
                <a:gd name="T21" fmla="*/ 0 h 68"/>
                <a:gd name="T22" fmla="*/ 27 w 35"/>
                <a:gd name="T23" fmla="*/ 1 h 68"/>
                <a:gd name="T24" fmla="*/ 6 w 35"/>
                <a:gd name="T25" fmla="*/ 23 h 68"/>
                <a:gd name="T26" fmla="*/ 1 w 35"/>
                <a:gd name="T27" fmla="*/ 28 h 68"/>
                <a:gd name="T28" fmla="*/ 0 w 35"/>
                <a:gd name="T29" fmla="*/ 33 h 68"/>
                <a:gd name="T30" fmla="*/ 0 w 35"/>
                <a:gd name="T31" fmla="*/ 34 h 68"/>
                <a:gd name="T32" fmla="*/ 2 w 35"/>
                <a:gd name="T33" fmla="*/ 66 h 68"/>
                <a:gd name="T34" fmla="*/ 4 w 35"/>
                <a:gd name="T35" fmla="*/ 68 h 68"/>
                <a:gd name="T36" fmla="*/ 4 w 35"/>
                <a:gd name="T37" fmla="*/ 68 h 68"/>
                <a:gd name="T38" fmla="*/ 6 w 35"/>
                <a:gd name="T39" fmla="*/ 67 h 68"/>
                <a:gd name="T40" fmla="*/ 34 w 35"/>
                <a:gd name="T41" fmla="*/ 36 h 68"/>
                <a:gd name="T42" fmla="*/ 35 w 35"/>
                <a:gd name="T43" fmla="*/ 34 h 68"/>
                <a:gd name="T44" fmla="*/ 30 w 35"/>
                <a:gd name="T45" fmla="*/ 2 h 68"/>
                <a:gd name="T46" fmla="*/ 29 w 35"/>
                <a:gd name="T47" fmla="*/ 0 h 68"/>
                <a:gd name="T48" fmla="*/ 28 w 35"/>
                <a:gd name="T4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68">
                  <a:moveTo>
                    <a:pt x="5" y="30"/>
                  </a:moveTo>
                  <a:cubicBezTo>
                    <a:pt x="5" y="29"/>
                    <a:pt x="7" y="27"/>
                    <a:pt x="8" y="26"/>
                  </a:cubicBezTo>
                  <a:cubicBezTo>
                    <a:pt x="15" y="20"/>
                    <a:pt x="21" y="14"/>
                    <a:pt x="27" y="7"/>
                  </a:cubicBezTo>
                  <a:cubicBezTo>
                    <a:pt x="27" y="16"/>
                    <a:pt x="29" y="25"/>
                    <a:pt x="31" y="34"/>
                  </a:cubicBezTo>
                  <a:cubicBezTo>
                    <a:pt x="22" y="42"/>
                    <a:pt x="13" y="51"/>
                    <a:pt x="6" y="61"/>
                  </a:cubicBezTo>
                  <a:cubicBezTo>
                    <a:pt x="5" y="52"/>
                    <a:pt x="5" y="43"/>
                    <a:pt x="4" y="34"/>
                  </a:cubicBezTo>
                  <a:cubicBezTo>
                    <a:pt x="4" y="34"/>
                    <a:pt x="4" y="33"/>
                    <a:pt x="4" y="33"/>
                  </a:cubicBezTo>
                  <a:cubicBezTo>
                    <a:pt x="4" y="32"/>
                    <a:pt x="4" y="31"/>
                    <a:pt x="5" y="30"/>
                  </a:cubicBezTo>
                  <a:cubicBezTo>
                    <a:pt x="3" y="29"/>
                    <a:pt x="3" y="29"/>
                    <a:pt x="3" y="29"/>
                  </a:cubicBezTo>
                  <a:cubicBezTo>
                    <a:pt x="5" y="30"/>
                    <a:pt x="5" y="30"/>
                    <a:pt x="5" y="30"/>
                  </a:cubicBezTo>
                  <a:moveTo>
                    <a:pt x="28" y="0"/>
                  </a:moveTo>
                  <a:cubicBezTo>
                    <a:pt x="28" y="0"/>
                    <a:pt x="27" y="0"/>
                    <a:pt x="27" y="1"/>
                  </a:cubicBezTo>
                  <a:cubicBezTo>
                    <a:pt x="21" y="9"/>
                    <a:pt x="14" y="16"/>
                    <a:pt x="6" y="23"/>
                  </a:cubicBezTo>
                  <a:cubicBezTo>
                    <a:pt x="4" y="24"/>
                    <a:pt x="2" y="26"/>
                    <a:pt x="1" y="28"/>
                  </a:cubicBezTo>
                  <a:cubicBezTo>
                    <a:pt x="0" y="30"/>
                    <a:pt x="0" y="32"/>
                    <a:pt x="0" y="33"/>
                  </a:cubicBezTo>
                  <a:cubicBezTo>
                    <a:pt x="0" y="34"/>
                    <a:pt x="0" y="34"/>
                    <a:pt x="0" y="34"/>
                  </a:cubicBezTo>
                  <a:cubicBezTo>
                    <a:pt x="1" y="45"/>
                    <a:pt x="1" y="56"/>
                    <a:pt x="2" y="66"/>
                  </a:cubicBezTo>
                  <a:cubicBezTo>
                    <a:pt x="2" y="67"/>
                    <a:pt x="3" y="68"/>
                    <a:pt x="4" y="68"/>
                  </a:cubicBezTo>
                  <a:cubicBezTo>
                    <a:pt x="4" y="68"/>
                    <a:pt x="4" y="68"/>
                    <a:pt x="4" y="68"/>
                  </a:cubicBezTo>
                  <a:cubicBezTo>
                    <a:pt x="5" y="68"/>
                    <a:pt x="6" y="68"/>
                    <a:pt x="6" y="67"/>
                  </a:cubicBezTo>
                  <a:cubicBezTo>
                    <a:pt x="14" y="56"/>
                    <a:pt x="24" y="46"/>
                    <a:pt x="34" y="36"/>
                  </a:cubicBezTo>
                  <a:cubicBezTo>
                    <a:pt x="35" y="36"/>
                    <a:pt x="35" y="35"/>
                    <a:pt x="35" y="34"/>
                  </a:cubicBezTo>
                  <a:cubicBezTo>
                    <a:pt x="32" y="24"/>
                    <a:pt x="31" y="13"/>
                    <a:pt x="30" y="2"/>
                  </a:cubicBezTo>
                  <a:cubicBezTo>
                    <a:pt x="30" y="1"/>
                    <a:pt x="30" y="0"/>
                    <a:pt x="29" y="0"/>
                  </a:cubicBezTo>
                  <a:cubicBezTo>
                    <a:pt x="29" y="0"/>
                    <a:pt x="28" y="0"/>
                    <a:pt x="28"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2" name="Freeform 845"/>
            <p:cNvSpPr>
              <a:spLocks/>
            </p:cNvSpPr>
            <p:nvPr/>
          </p:nvSpPr>
          <p:spPr bwMode="auto">
            <a:xfrm>
              <a:off x="2764586" y="4516337"/>
              <a:ext cx="52870" cy="144272"/>
            </a:xfrm>
            <a:custGeom>
              <a:avLst/>
              <a:gdLst>
                <a:gd name="T0" fmla="*/ 7 w 25"/>
                <a:gd name="T1" fmla="*/ 0 h 68"/>
                <a:gd name="T2" fmla="*/ 0 w 25"/>
                <a:gd name="T3" fmla="*/ 15 h 68"/>
                <a:gd name="T4" fmla="*/ 5 w 25"/>
                <a:gd name="T5" fmla="*/ 23 h 68"/>
                <a:gd name="T6" fmla="*/ 10 w 25"/>
                <a:gd name="T7" fmla="*/ 21 h 68"/>
                <a:gd name="T8" fmla="*/ 5 w 25"/>
                <a:gd name="T9" fmla="*/ 29 h 68"/>
                <a:gd name="T10" fmla="*/ 3 w 25"/>
                <a:gd name="T11" fmla="*/ 36 h 68"/>
                <a:gd name="T12" fmla="*/ 8 w 25"/>
                <a:gd name="T13" fmla="*/ 39 h 68"/>
                <a:gd name="T14" fmla="*/ 6 w 25"/>
                <a:gd name="T15" fmla="*/ 49 h 68"/>
                <a:gd name="T16" fmla="*/ 17 w 25"/>
                <a:gd name="T17" fmla="*/ 49 h 68"/>
                <a:gd name="T18" fmla="*/ 8 w 25"/>
                <a:gd name="T19" fmla="*/ 63 h 68"/>
                <a:gd name="T20" fmla="*/ 10 w 25"/>
                <a:gd name="T21" fmla="*/ 67 h 68"/>
                <a:gd name="T22" fmla="*/ 15 w 25"/>
                <a:gd name="T23" fmla="*/ 68 h 68"/>
                <a:gd name="T24" fmla="*/ 20 w 25"/>
                <a:gd name="T25" fmla="*/ 66 h 68"/>
                <a:gd name="T26" fmla="*/ 20 w 25"/>
                <a:gd name="T27" fmla="*/ 66 h 68"/>
                <a:gd name="T28" fmla="*/ 21 w 25"/>
                <a:gd name="T29" fmla="*/ 63 h 68"/>
                <a:gd name="T30" fmla="*/ 14 w 25"/>
                <a:gd name="T31" fmla="*/ 64 h 68"/>
                <a:gd name="T32" fmla="*/ 14 w 25"/>
                <a:gd name="T33" fmla="*/ 64 h 68"/>
                <a:gd name="T34" fmla="*/ 12 w 25"/>
                <a:gd name="T35" fmla="*/ 63 h 68"/>
                <a:gd name="T36" fmla="*/ 24 w 25"/>
                <a:gd name="T37" fmla="*/ 46 h 68"/>
                <a:gd name="T38" fmla="*/ 23 w 25"/>
                <a:gd name="T39" fmla="*/ 43 h 68"/>
                <a:gd name="T40" fmla="*/ 12 w 25"/>
                <a:gd name="T41" fmla="*/ 46 h 68"/>
                <a:gd name="T42" fmla="*/ 14 w 25"/>
                <a:gd name="T43" fmla="*/ 39 h 68"/>
                <a:gd name="T44" fmla="*/ 23 w 25"/>
                <a:gd name="T45" fmla="*/ 32 h 68"/>
                <a:gd name="T46" fmla="*/ 21 w 25"/>
                <a:gd name="T47" fmla="*/ 31 h 68"/>
                <a:gd name="T48" fmla="*/ 11 w 25"/>
                <a:gd name="T49" fmla="*/ 35 h 68"/>
                <a:gd name="T50" fmla="*/ 9 w 25"/>
                <a:gd name="T51" fmla="*/ 35 h 68"/>
                <a:gd name="T52" fmla="*/ 7 w 25"/>
                <a:gd name="T53" fmla="*/ 34 h 68"/>
                <a:gd name="T54" fmla="*/ 8 w 25"/>
                <a:gd name="T55" fmla="*/ 32 h 68"/>
                <a:gd name="T56" fmla="*/ 22 w 25"/>
                <a:gd name="T57" fmla="*/ 12 h 68"/>
                <a:gd name="T58" fmla="*/ 19 w 25"/>
                <a:gd name="T59" fmla="*/ 11 h 68"/>
                <a:gd name="T60" fmla="*/ 6 w 25"/>
                <a:gd name="T61" fmla="*/ 19 h 68"/>
                <a:gd name="T62" fmla="*/ 5 w 25"/>
                <a:gd name="T63" fmla="*/ 19 h 68"/>
                <a:gd name="T64" fmla="*/ 4 w 25"/>
                <a:gd name="T65" fmla="*/ 15 h 68"/>
                <a:gd name="T66" fmla="*/ 10 w 25"/>
                <a:gd name="T67" fmla="*/ 3 h 68"/>
                <a:gd name="T68" fmla="*/ 8 w 25"/>
                <a:gd name="T6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68">
                  <a:moveTo>
                    <a:pt x="8" y="0"/>
                  </a:moveTo>
                  <a:cubicBezTo>
                    <a:pt x="8" y="0"/>
                    <a:pt x="7" y="0"/>
                    <a:pt x="7" y="0"/>
                  </a:cubicBezTo>
                  <a:cubicBezTo>
                    <a:pt x="4" y="4"/>
                    <a:pt x="1" y="8"/>
                    <a:pt x="0" y="12"/>
                  </a:cubicBezTo>
                  <a:cubicBezTo>
                    <a:pt x="0" y="13"/>
                    <a:pt x="0" y="14"/>
                    <a:pt x="0" y="15"/>
                  </a:cubicBezTo>
                  <a:cubicBezTo>
                    <a:pt x="0" y="17"/>
                    <a:pt x="0" y="18"/>
                    <a:pt x="1" y="20"/>
                  </a:cubicBezTo>
                  <a:cubicBezTo>
                    <a:pt x="1" y="21"/>
                    <a:pt x="3" y="23"/>
                    <a:pt x="5" y="23"/>
                  </a:cubicBezTo>
                  <a:cubicBezTo>
                    <a:pt x="5" y="23"/>
                    <a:pt x="5" y="23"/>
                    <a:pt x="5" y="23"/>
                  </a:cubicBezTo>
                  <a:cubicBezTo>
                    <a:pt x="7" y="23"/>
                    <a:pt x="9" y="22"/>
                    <a:pt x="10" y="21"/>
                  </a:cubicBezTo>
                  <a:cubicBezTo>
                    <a:pt x="11" y="21"/>
                    <a:pt x="12" y="20"/>
                    <a:pt x="12" y="20"/>
                  </a:cubicBezTo>
                  <a:cubicBezTo>
                    <a:pt x="10" y="23"/>
                    <a:pt x="8" y="26"/>
                    <a:pt x="5" y="29"/>
                  </a:cubicBezTo>
                  <a:cubicBezTo>
                    <a:pt x="4" y="30"/>
                    <a:pt x="3" y="32"/>
                    <a:pt x="3" y="34"/>
                  </a:cubicBezTo>
                  <a:cubicBezTo>
                    <a:pt x="3" y="35"/>
                    <a:pt x="3" y="35"/>
                    <a:pt x="3" y="36"/>
                  </a:cubicBezTo>
                  <a:cubicBezTo>
                    <a:pt x="4" y="37"/>
                    <a:pt x="5" y="38"/>
                    <a:pt x="6" y="38"/>
                  </a:cubicBezTo>
                  <a:cubicBezTo>
                    <a:pt x="7" y="39"/>
                    <a:pt x="8" y="39"/>
                    <a:pt x="8" y="39"/>
                  </a:cubicBezTo>
                  <a:cubicBezTo>
                    <a:pt x="7" y="41"/>
                    <a:pt x="6" y="44"/>
                    <a:pt x="5" y="47"/>
                  </a:cubicBezTo>
                  <a:cubicBezTo>
                    <a:pt x="5" y="48"/>
                    <a:pt x="5" y="49"/>
                    <a:pt x="6" y="49"/>
                  </a:cubicBezTo>
                  <a:cubicBezTo>
                    <a:pt x="8" y="50"/>
                    <a:pt x="10" y="50"/>
                    <a:pt x="12" y="50"/>
                  </a:cubicBezTo>
                  <a:cubicBezTo>
                    <a:pt x="13" y="50"/>
                    <a:pt x="15" y="50"/>
                    <a:pt x="17" y="49"/>
                  </a:cubicBezTo>
                  <a:cubicBezTo>
                    <a:pt x="15" y="53"/>
                    <a:pt x="12" y="56"/>
                    <a:pt x="9" y="60"/>
                  </a:cubicBezTo>
                  <a:cubicBezTo>
                    <a:pt x="9" y="60"/>
                    <a:pt x="9" y="61"/>
                    <a:pt x="8" y="63"/>
                  </a:cubicBezTo>
                  <a:cubicBezTo>
                    <a:pt x="8" y="63"/>
                    <a:pt x="8" y="63"/>
                    <a:pt x="8" y="63"/>
                  </a:cubicBezTo>
                  <a:cubicBezTo>
                    <a:pt x="8" y="65"/>
                    <a:pt x="9" y="66"/>
                    <a:pt x="10" y="67"/>
                  </a:cubicBezTo>
                  <a:cubicBezTo>
                    <a:pt x="11" y="67"/>
                    <a:pt x="13" y="68"/>
                    <a:pt x="14" y="68"/>
                  </a:cubicBezTo>
                  <a:cubicBezTo>
                    <a:pt x="15" y="68"/>
                    <a:pt x="15" y="68"/>
                    <a:pt x="15" y="68"/>
                  </a:cubicBezTo>
                  <a:cubicBezTo>
                    <a:pt x="17" y="67"/>
                    <a:pt x="19" y="66"/>
                    <a:pt x="20" y="66"/>
                  </a:cubicBezTo>
                  <a:cubicBezTo>
                    <a:pt x="20" y="66"/>
                    <a:pt x="20" y="66"/>
                    <a:pt x="20" y="66"/>
                  </a:cubicBezTo>
                  <a:cubicBezTo>
                    <a:pt x="20" y="66"/>
                    <a:pt x="20" y="66"/>
                    <a:pt x="20" y="66"/>
                  </a:cubicBezTo>
                  <a:cubicBezTo>
                    <a:pt x="20" y="66"/>
                    <a:pt x="20" y="66"/>
                    <a:pt x="20" y="66"/>
                  </a:cubicBezTo>
                  <a:cubicBezTo>
                    <a:pt x="21" y="66"/>
                    <a:pt x="22" y="66"/>
                    <a:pt x="22" y="65"/>
                  </a:cubicBezTo>
                  <a:cubicBezTo>
                    <a:pt x="23" y="64"/>
                    <a:pt x="22" y="63"/>
                    <a:pt x="21" y="63"/>
                  </a:cubicBezTo>
                  <a:cubicBezTo>
                    <a:pt x="20" y="62"/>
                    <a:pt x="20" y="62"/>
                    <a:pt x="20" y="62"/>
                  </a:cubicBezTo>
                  <a:cubicBezTo>
                    <a:pt x="17" y="62"/>
                    <a:pt x="16" y="63"/>
                    <a:pt x="14" y="64"/>
                  </a:cubicBezTo>
                  <a:cubicBezTo>
                    <a:pt x="14" y="64"/>
                    <a:pt x="14" y="64"/>
                    <a:pt x="14" y="64"/>
                  </a:cubicBezTo>
                  <a:cubicBezTo>
                    <a:pt x="14" y="64"/>
                    <a:pt x="14" y="64"/>
                    <a:pt x="14" y="64"/>
                  </a:cubicBezTo>
                  <a:cubicBezTo>
                    <a:pt x="13" y="64"/>
                    <a:pt x="13" y="63"/>
                    <a:pt x="13" y="63"/>
                  </a:cubicBezTo>
                  <a:cubicBezTo>
                    <a:pt x="12" y="63"/>
                    <a:pt x="12" y="63"/>
                    <a:pt x="12" y="63"/>
                  </a:cubicBezTo>
                  <a:cubicBezTo>
                    <a:pt x="12" y="63"/>
                    <a:pt x="12" y="63"/>
                    <a:pt x="13" y="62"/>
                  </a:cubicBezTo>
                  <a:cubicBezTo>
                    <a:pt x="17" y="57"/>
                    <a:pt x="20" y="51"/>
                    <a:pt x="24" y="46"/>
                  </a:cubicBezTo>
                  <a:cubicBezTo>
                    <a:pt x="25" y="45"/>
                    <a:pt x="25" y="44"/>
                    <a:pt x="24" y="43"/>
                  </a:cubicBezTo>
                  <a:cubicBezTo>
                    <a:pt x="24" y="43"/>
                    <a:pt x="23" y="43"/>
                    <a:pt x="23" y="43"/>
                  </a:cubicBezTo>
                  <a:cubicBezTo>
                    <a:pt x="22" y="43"/>
                    <a:pt x="22" y="43"/>
                    <a:pt x="22" y="43"/>
                  </a:cubicBezTo>
                  <a:cubicBezTo>
                    <a:pt x="19" y="45"/>
                    <a:pt x="15" y="46"/>
                    <a:pt x="12" y="46"/>
                  </a:cubicBezTo>
                  <a:cubicBezTo>
                    <a:pt x="11" y="46"/>
                    <a:pt x="10" y="46"/>
                    <a:pt x="9" y="46"/>
                  </a:cubicBezTo>
                  <a:cubicBezTo>
                    <a:pt x="10" y="43"/>
                    <a:pt x="12" y="41"/>
                    <a:pt x="14" y="39"/>
                  </a:cubicBezTo>
                  <a:cubicBezTo>
                    <a:pt x="17" y="38"/>
                    <a:pt x="20" y="37"/>
                    <a:pt x="23" y="34"/>
                  </a:cubicBezTo>
                  <a:cubicBezTo>
                    <a:pt x="23" y="33"/>
                    <a:pt x="23" y="32"/>
                    <a:pt x="23" y="32"/>
                  </a:cubicBezTo>
                  <a:cubicBezTo>
                    <a:pt x="22" y="31"/>
                    <a:pt x="22" y="31"/>
                    <a:pt x="21" y="31"/>
                  </a:cubicBezTo>
                  <a:cubicBezTo>
                    <a:pt x="21" y="31"/>
                    <a:pt x="21" y="31"/>
                    <a:pt x="21" y="31"/>
                  </a:cubicBezTo>
                  <a:cubicBezTo>
                    <a:pt x="17" y="32"/>
                    <a:pt x="15" y="33"/>
                    <a:pt x="12" y="35"/>
                  </a:cubicBezTo>
                  <a:cubicBezTo>
                    <a:pt x="12" y="35"/>
                    <a:pt x="11" y="35"/>
                    <a:pt x="11" y="35"/>
                  </a:cubicBezTo>
                  <a:cubicBezTo>
                    <a:pt x="11" y="35"/>
                    <a:pt x="11" y="35"/>
                    <a:pt x="11" y="35"/>
                  </a:cubicBezTo>
                  <a:cubicBezTo>
                    <a:pt x="10" y="35"/>
                    <a:pt x="9" y="35"/>
                    <a:pt x="9" y="35"/>
                  </a:cubicBezTo>
                  <a:cubicBezTo>
                    <a:pt x="8" y="35"/>
                    <a:pt x="8" y="35"/>
                    <a:pt x="8" y="35"/>
                  </a:cubicBezTo>
                  <a:cubicBezTo>
                    <a:pt x="7" y="34"/>
                    <a:pt x="7" y="34"/>
                    <a:pt x="7" y="34"/>
                  </a:cubicBezTo>
                  <a:cubicBezTo>
                    <a:pt x="7" y="34"/>
                    <a:pt x="7" y="34"/>
                    <a:pt x="7" y="34"/>
                  </a:cubicBezTo>
                  <a:cubicBezTo>
                    <a:pt x="7" y="34"/>
                    <a:pt x="7" y="33"/>
                    <a:pt x="8" y="32"/>
                  </a:cubicBezTo>
                  <a:cubicBezTo>
                    <a:pt x="13" y="26"/>
                    <a:pt x="17" y="20"/>
                    <a:pt x="22" y="14"/>
                  </a:cubicBezTo>
                  <a:cubicBezTo>
                    <a:pt x="22" y="13"/>
                    <a:pt x="22" y="12"/>
                    <a:pt x="22" y="12"/>
                  </a:cubicBezTo>
                  <a:cubicBezTo>
                    <a:pt x="21" y="11"/>
                    <a:pt x="21" y="11"/>
                    <a:pt x="20" y="11"/>
                  </a:cubicBezTo>
                  <a:cubicBezTo>
                    <a:pt x="20" y="11"/>
                    <a:pt x="20" y="11"/>
                    <a:pt x="19" y="11"/>
                  </a:cubicBezTo>
                  <a:cubicBezTo>
                    <a:pt x="16" y="13"/>
                    <a:pt x="12" y="16"/>
                    <a:pt x="8" y="18"/>
                  </a:cubicBezTo>
                  <a:cubicBezTo>
                    <a:pt x="7" y="18"/>
                    <a:pt x="6" y="19"/>
                    <a:pt x="6" y="19"/>
                  </a:cubicBezTo>
                  <a:cubicBezTo>
                    <a:pt x="6" y="19"/>
                    <a:pt x="6" y="19"/>
                    <a:pt x="5" y="19"/>
                  </a:cubicBezTo>
                  <a:cubicBezTo>
                    <a:pt x="5" y="19"/>
                    <a:pt x="5" y="19"/>
                    <a:pt x="5" y="19"/>
                  </a:cubicBezTo>
                  <a:cubicBezTo>
                    <a:pt x="5" y="19"/>
                    <a:pt x="5" y="19"/>
                    <a:pt x="4" y="18"/>
                  </a:cubicBezTo>
                  <a:cubicBezTo>
                    <a:pt x="4" y="17"/>
                    <a:pt x="4" y="16"/>
                    <a:pt x="4" y="15"/>
                  </a:cubicBezTo>
                  <a:cubicBezTo>
                    <a:pt x="4" y="15"/>
                    <a:pt x="4" y="14"/>
                    <a:pt x="4" y="13"/>
                  </a:cubicBezTo>
                  <a:cubicBezTo>
                    <a:pt x="5" y="10"/>
                    <a:pt x="7" y="6"/>
                    <a:pt x="10" y="3"/>
                  </a:cubicBezTo>
                  <a:cubicBezTo>
                    <a:pt x="10" y="2"/>
                    <a:pt x="10" y="1"/>
                    <a:pt x="10" y="0"/>
                  </a:cubicBezTo>
                  <a:cubicBezTo>
                    <a:pt x="9" y="0"/>
                    <a:pt x="9" y="0"/>
                    <a:pt x="8"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3" name="Freeform 846"/>
            <p:cNvSpPr>
              <a:spLocks/>
            </p:cNvSpPr>
            <p:nvPr/>
          </p:nvSpPr>
          <p:spPr bwMode="auto">
            <a:xfrm>
              <a:off x="2649885" y="4516337"/>
              <a:ext cx="52870" cy="144272"/>
            </a:xfrm>
            <a:custGeom>
              <a:avLst/>
              <a:gdLst>
                <a:gd name="T0" fmla="*/ 7 w 25"/>
                <a:gd name="T1" fmla="*/ 0 h 68"/>
                <a:gd name="T2" fmla="*/ 0 w 25"/>
                <a:gd name="T3" fmla="*/ 15 h 68"/>
                <a:gd name="T4" fmla="*/ 5 w 25"/>
                <a:gd name="T5" fmla="*/ 23 h 68"/>
                <a:gd name="T6" fmla="*/ 11 w 25"/>
                <a:gd name="T7" fmla="*/ 21 h 68"/>
                <a:gd name="T8" fmla="*/ 6 w 25"/>
                <a:gd name="T9" fmla="*/ 29 h 68"/>
                <a:gd name="T10" fmla="*/ 4 w 25"/>
                <a:gd name="T11" fmla="*/ 36 h 68"/>
                <a:gd name="T12" fmla="*/ 9 w 25"/>
                <a:gd name="T13" fmla="*/ 39 h 68"/>
                <a:gd name="T14" fmla="*/ 7 w 25"/>
                <a:gd name="T15" fmla="*/ 49 h 68"/>
                <a:gd name="T16" fmla="*/ 18 w 25"/>
                <a:gd name="T17" fmla="*/ 49 h 68"/>
                <a:gd name="T18" fmla="*/ 9 w 25"/>
                <a:gd name="T19" fmla="*/ 63 h 68"/>
                <a:gd name="T20" fmla="*/ 11 w 25"/>
                <a:gd name="T21" fmla="*/ 67 h 68"/>
                <a:gd name="T22" fmla="*/ 16 w 25"/>
                <a:gd name="T23" fmla="*/ 68 h 68"/>
                <a:gd name="T24" fmla="*/ 20 w 25"/>
                <a:gd name="T25" fmla="*/ 66 h 68"/>
                <a:gd name="T26" fmla="*/ 21 w 25"/>
                <a:gd name="T27" fmla="*/ 66 h 68"/>
                <a:gd name="T28" fmla="*/ 21 w 25"/>
                <a:gd name="T29" fmla="*/ 63 h 68"/>
                <a:gd name="T30" fmla="*/ 15 w 25"/>
                <a:gd name="T31" fmla="*/ 64 h 68"/>
                <a:gd name="T32" fmla="*/ 15 w 25"/>
                <a:gd name="T33" fmla="*/ 64 h 68"/>
                <a:gd name="T34" fmla="*/ 13 w 25"/>
                <a:gd name="T35" fmla="*/ 63 h 68"/>
                <a:gd name="T36" fmla="*/ 25 w 25"/>
                <a:gd name="T37" fmla="*/ 46 h 68"/>
                <a:gd name="T38" fmla="*/ 23 w 25"/>
                <a:gd name="T39" fmla="*/ 43 h 68"/>
                <a:gd name="T40" fmla="*/ 12 w 25"/>
                <a:gd name="T41" fmla="*/ 46 h 68"/>
                <a:gd name="T42" fmla="*/ 14 w 25"/>
                <a:gd name="T43" fmla="*/ 39 h 68"/>
                <a:gd name="T44" fmla="*/ 23 w 25"/>
                <a:gd name="T45" fmla="*/ 32 h 68"/>
                <a:gd name="T46" fmla="*/ 21 w 25"/>
                <a:gd name="T47" fmla="*/ 31 h 68"/>
                <a:gd name="T48" fmla="*/ 11 w 25"/>
                <a:gd name="T49" fmla="*/ 35 h 68"/>
                <a:gd name="T50" fmla="*/ 10 w 25"/>
                <a:gd name="T51" fmla="*/ 35 h 68"/>
                <a:gd name="T52" fmla="*/ 8 w 25"/>
                <a:gd name="T53" fmla="*/ 34 h 68"/>
                <a:gd name="T54" fmla="*/ 9 w 25"/>
                <a:gd name="T55" fmla="*/ 32 h 68"/>
                <a:gd name="T56" fmla="*/ 22 w 25"/>
                <a:gd name="T57" fmla="*/ 12 h 68"/>
                <a:gd name="T58" fmla="*/ 20 w 25"/>
                <a:gd name="T59" fmla="*/ 11 h 68"/>
                <a:gd name="T60" fmla="*/ 6 w 25"/>
                <a:gd name="T61" fmla="*/ 19 h 68"/>
                <a:gd name="T62" fmla="*/ 6 w 25"/>
                <a:gd name="T63" fmla="*/ 19 h 68"/>
                <a:gd name="T64" fmla="*/ 4 w 25"/>
                <a:gd name="T65" fmla="*/ 15 h 68"/>
                <a:gd name="T66" fmla="*/ 10 w 25"/>
                <a:gd name="T67" fmla="*/ 3 h 68"/>
                <a:gd name="T68" fmla="*/ 9 w 25"/>
                <a:gd name="T6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68">
                  <a:moveTo>
                    <a:pt x="9" y="0"/>
                  </a:moveTo>
                  <a:cubicBezTo>
                    <a:pt x="8" y="0"/>
                    <a:pt x="8" y="0"/>
                    <a:pt x="7" y="0"/>
                  </a:cubicBezTo>
                  <a:cubicBezTo>
                    <a:pt x="4" y="4"/>
                    <a:pt x="2" y="8"/>
                    <a:pt x="1" y="12"/>
                  </a:cubicBezTo>
                  <a:cubicBezTo>
                    <a:pt x="0" y="13"/>
                    <a:pt x="0" y="14"/>
                    <a:pt x="0" y="15"/>
                  </a:cubicBezTo>
                  <a:cubicBezTo>
                    <a:pt x="0" y="17"/>
                    <a:pt x="1" y="18"/>
                    <a:pt x="1" y="20"/>
                  </a:cubicBezTo>
                  <a:cubicBezTo>
                    <a:pt x="2" y="21"/>
                    <a:pt x="4" y="23"/>
                    <a:pt x="5" y="23"/>
                  </a:cubicBezTo>
                  <a:cubicBezTo>
                    <a:pt x="6" y="23"/>
                    <a:pt x="6" y="23"/>
                    <a:pt x="6" y="23"/>
                  </a:cubicBezTo>
                  <a:cubicBezTo>
                    <a:pt x="8" y="23"/>
                    <a:pt x="10" y="22"/>
                    <a:pt x="11" y="21"/>
                  </a:cubicBezTo>
                  <a:cubicBezTo>
                    <a:pt x="12" y="21"/>
                    <a:pt x="12" y="20"/>
                    <a:pt x="13" y="20"/>
                  </a:cubicBezTo>
                  <a:cubicBezTo>
                    <a:pt x="11" y="23"/>
                    <a:pt x="8" y="26"/>
                    <a:pt x="6" y="29"/>
                  </a:cubicBezTo>
                  <a:cubicBezTo>
                    <a:pt x="5" y="30"/>
                    <a:pt x="4" y="32"/>
                    <a:pt x="4" y="34"/>
                  </a:cubicBezTo>
                  <a:cubicBezTo>
                    <a:pt x="4" y="35"/>
                    <a:pt x="4" y="35"/>
                    <a:pt x="4" y="36"/>
                  </a:cubicBezTo>
                  <a:cubicBezTo>
                    <a:pt x="5" y="37"/>
                    <a:pt x="6" y="38"/>
                    <a:pt x="6" y="38"/>
                  </a:cubicBezTo>
                  <a:cubicBezTo>
                    <a:pt x="7" y="39"/>
                    <a:pt x="8" y="39"/>
                    <a:pt x="9" y="39"/>
                  </a:cubicBezTo>
                  <a:cubicBezTo>
                    <a:pt x="7" y="41"/>
                    <a:pt x="6" y="44"/>
                    <a:pt x="6" y="47"/>
                  </a:cubicBezTo>
                  <a:cubicBezTo>
                    <a:pt x="5" y="48"/>
                    <a:pt x="6" y="49"/>
                    <a:pt x="7" y="49"/>
                  </a:cubicBezTo>
                  <a:cubicBezTo>
                    <a:pt x="9" y="50"/>
                    <a:pt x="11" y="50"/>
                    <a:pt x="12" y="50"/>
                  </a:cubicBezTo>
                  <a:cubicBezTo>
                    <a:pt x="14" y="50"/>
                    <a:pt x="16" y="50"/>
                    <a:pt x="18" y="49"/>
                  </a:cubicBezTo>
                  <a:cubicBezTo>
                    <a:pt x="15" y="53"/>
                    <a:pt x="13" y="56"/>
                    <a:pt x="10" y="60"/>
                  </a:cubicBezTo>
                  <a:cubicBezTo>
                    <a:pt x="10" y="60"/>
                    <a:pt x="9" y="61"/>
                    <a:pt x="9" y="63"/>
                  </a:cubicBezTo>
                  <a:cubicBezTo>
                    <a:pt x="9" y="63"/>
                    <a:pt x="9" y="63"/>
                    <a:pt x="9" y="63"/>
                  </a:cubicBezTo>
                  <a:cubicBezTo>
                    <a:pt x="9" y="65"/>
                    <a:pt x="10" y="66"/>
                    <a:pt x="11" y="67"/>
                  </a:cubicBezTo>
                  <a:cubicBezTo>
                    <a:pt x="12" y="67"/>
                    <a:pt x="13" y="68"/>
                    <a:pt x="15" y="68"/>
                  </a:cubicBezTo>
                  <a:cubicBezTo>
                    <a:pt x="16" y="68"/>
                    <a:pt x="16" y="68"/>
                    <a:pt x="16" y="68"/>
                  </a:cubicBezTo>
                  <a:cubicBezTo>
                    <a:pt x="18" y="67"/>
                    <a:pt x="19" y="66"/>
                    <a:pt x="20" y="66"/>
                  </a:cubicBezTo>
                  <a:cubicBezTo>
                    <a:pt x="20" y="66"/>
                    <a:pt x="20" y="66"/>
                    <a:pt x="20" y="66"/>
                  </a:cubicBezTo>
                  <a:cubicBezTo>
                    <a:pt x="21" y="66"/>
                    <a:pt x="21" y="66"/>
                    <a:pt x="21" y="66"/>
                  </a:cubicBezTo>
                  <a:cubicBezTo>
                    <a:pt x="21" y="66"/>
                    <a:pt x="21" y="66"/>
                    <a:pt x="21" y="66"/>
                  </a:cubicBezTo>
                  <a:cubicBezTo>
                    <a:pt x="22" y="66"/>
                    <a:pt x="23" y="66"/>
                    <a:pt x="23" y="65"/>
                  </a:cubicBezTo>
                  <a:cubicBezTo>
                    <a:pt x="23" y="64"/>
                    <a:pt x="23" y="63"/>
                    <a:pt x="21" y="63"/>
                  </a:cubicBezTo>
                  <a:cubicBezTo>
                    <a:pt x="21" y="62"/>
                    <a:pt x="21" y="62"/>
                    <a:pt x="20" y="62"/>
                  </a:cubicBezTo>
                  <a:cubicBezTo>
                    <a:pt x="18" y="62"/>
                    <a:pt x="16" y="63"/>
                    <a:pt x="15" y="64"/>
                  </a:cubicBezTo>
                  <a:cubicBezTo>
                    <a:pt x="15" y="64"/>
                    <a:pt x="15" y="64"/>
                    <a:pt x="15" y="64"/>
                  </a:cubicBezTo>
                  <a:cubicBezTo>
                    <a:pt x="15" y="64"/>
                    <a:pt x="15" y="64"/>
                    <a:pt x="15" y="64"/>
                  </a:cubicBezTo>
                  <a:cubicBezTo>
                    <a:pt x="14" y="64"/>
                    <a:pt x="13" y="63"/>
                    <a:pt x="13" y="63"/>
                  </a:cubicBezTo>
                  <a:cubicBezTo>
                    <a:pt x="13" y="63"/>
                    <a:pt x="13" y="63"/>
                    <a:pt x="13" y="63"/>
                  </a:cubicBezTo>
                  <a:cubicBezTo>
                    <a:pt x="13" y="63"/>
                    <a:pt x="13" y="63"/>
                    <a:pt x="13" y="62"/>
                  </a:cubicBezTo>
                  <a:cubicBezTo>
                    <a:pt x="17" y="57"/>
                    <a:pt x="21" y="51"/>
                    <a:pt x="25" y="46"/>
                  </a:cubicBezTo>
                  <a:cubicBezTo>
                    <a:pt x="25" y="45"/>
                    <a:pt x="25" y="44"/>
                    <a:pt x="25" y="43"/>
                  </a:cubicBezTo>
                  <a:cubicBezTo>
                    <a:pt x="24" y="43"/>
                    <a:pt x="24" y="43"/>
                    <a:pt x="23" y="43"/>
                  </a:cubicBezTo>
                  <a:cubicBezTo>
                    <a:pt x="23" y="43"/>
                    <a:pt x="23" y="43"/>
                    <a:pt x="22" y="43"/>
                  </a:cubicBezTo>
                  <a:cubicBezTo>
                    <a:pt x="19" y="45"/>
                    <a:pt x="16" y="46"/>
                    <a:pt x="12" y="46"/>
                  </a:cubicBezTo>
                  <a:cubicBezTo>
                    <a:pt x="12" y="46"/>
                    <a:pt x="11" y="46"/>
                    <a:pt x="10" y="46"/>
                  </a:cubicBezTo>
                  <a:cubicBezTo>
                    <a:pt x="11" y="43"/>
                    <a:pt x="13" y="41"/>
                    <a:pt x="14" y="39"/>
                  </a:cubicBezTo>
                  <a:cubicBezTo>
                    <a:pt x="18" y="38"/>
                    <a:pt x="21" y="37"/>
                    <a:pt x="23" y="34"/>
                  </a:cubicBezTo>
                  <a:cubicBezTo>
                    <a:pt x="24" y="33"/>
                    <a:pt x="24" y="32"/>
                    <a:pt x="23" y="32"/>
                  </a:cubicBezTo>
                  <a:cubicBezTo>
                    <a:pt x="23" y="31"/>
                    <a:pt x="22" y="31"/>
                    <a:pt x="22" y="31"/>
                  </a:cubicBezTo>
                  <a:cubicBezTo>
                    <a:pt x="22" y="31"/>
                    <a:pt x="21" y="31"/>
                    <a:pt x="21" y="31"/>
                  </a:cubicBezTo>
                  <a:cubicBezTo>
                    <a:pt x="18" y="32"/>
                    <a:pt x="15" y="33"/>
                    <a:pt x="13" y="35"/>
                  </a:cubicBezTo>
                  <a:cubicBezTo>
                    <a:pt x="12" y="35"/>
                    <a:pt x="12" y="35"/>
                    <a:pt x="11" y="35"/>
                  </a:cubicBezTo>
                  <a:cubicBezTo>
                    <a:pt x="11" y="35"/>
                    <a:pt x="11" y="35"/>
                    <a:pt x="11" y="35"/>
                  </a:cubicBezTo>
                  <a:cubicBezTo>
                    <a:pt x="11" y="35"/>
                    <a:pt x="10" y="35"/>
                    <a:pt x="10" y="35"/>
                  </a:cubicBezTo>
                  <a:cubicBezTo>
                    <a:pt x="9" y="35"/>
                    <a:pt x="9" y="35"/>
                    <a:pt x="8" y="35"/>
                  </a:cubicBezTo>
                  <a:cubicBezTo>
                    <a:pt x="8" y="34"/>
                    <a:pt x="8" y="34"/>
                    <a:pt x="8" y="34"/>
                  </a:cubicBezTo>
                  <a:cubicBezTo>
                    <a:pt x="8" y="34"/>
                    <a:pt x="8" y="34"/>
                    <a:pt x="8" y="34"/>
                  </a:cubicBezTo>
                  <a:cubicBezTo>
                    <a:pt x="8" y="34"/>
                    <a:pt x="8" y="33"/>
                    <a:pt x="9" y="32"/>
                  </a:cubicBezTo>
                  <a:cubicBezTo>
                    <a:pt x="13" y="26"/>
                    <a:pt x="18" y="20"/>
                    <a:pt x="23" y="14"/>
                  </a:cubicBezTo>
                  <a:cubicBezTo>
                    <a:pt x="23" y="13"/>
                    <a:pt x="23" y="12"/>
                    <a:pt x="22" y="12"/>
                  </a:cubicBezTo>
                  <a:cubicBezTo>
                    <a:pt x="22" y="11"/>
                    <a:pt x="21" y="11"/>
                    <a:pt x="21" y="11"/>
                  </a:cubicBezTo>
                  <a:cubicBezTo>
                    <a:pt x="21" y="11"/>
                    <a:pt x="20" y="11"/>
                    <a:pt x="20" y="11"/>
                  </a:cubicBezTo>
                  <a:cubicBezTo>
                    <a:pt x="16" y="13"/>
                    <a:pt x="12" y="16"/>
                    <a:pt x="9" y="18"/>
                  </a:cubicBezTo>
                  <a:cubicBezTo>
                    <a:pt x="8" y="18"/>
                    <a:pt x="7" y="19"/>
                    <a:pt x="6" y="19"/>
                  </a:cubicBezTo>
                  <a:cubicBezTo>
                    <a:pt x="6" y="19"/>
                    <a:pt x="6" y="19"/>
                    <a:pt x="6" y="19"/>
                  </a:cubicBezTo>
                  <a:cubicBezTo>
                    <a:pt x="6" y="19"/>
                    <a:pt x="6" y="19"/>
                    <a:pt x="6" y="19"/>
                  </a:cubicBezTo>
                  <a:cubicBezTo>
                    <a:pt x="5" y="19"/>
                    <a:pt x="5" y="19"/>
                    <a:pt x="5" y="18"/>
                  </a:cubicBezTo>
                  <a:cubicBezTo>
                    <a:pt x="5" y="17"/>
                    <a:pt x="4" y="16"/>
                    <a:pt x="4" y="15"/>
                  </a:cubicBezTo>
                  <a:cubicBezTo>
                    <a:pt x="4" y="15"/>
                    <a:pt x="4" y="14"/>
                    <a:pt x="5" y="13"/>
                  </a:cubicBezTo>
                  <a:cubicBezTo>
                    <a:pt x="6" y="10"/>
                    <a:pt x="8" y="6"/>
                    <a:pt x="10" y="3"/>
                  </a:cubicBezTo>
                  <a:cubicBezTo>
                    <a:pt x="11" y="2"/>
                    <a:pt x="11" y="1"/>
                    <a:pt x="10" y="0"/>
                  </a:cubicBezTo>
                  <a:cubicBezTo>
                    <a:pt x="10" y="0"/>
                    <a:pt x="9" y="0"/>
                    <a:pt x="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4" name="Freeform 853"/>
            <p:cNvSpPr>
              <a:spLocks noEditPoints="1"/>
            </p:cNvSpPr>
            <p:nvPr/>
          </p:nvSpPr>
          <p:spPr bwMode="auto">
            <a:xfrm>
              <a:off x="2950975" y="4448233"/>
              <a:ext cx="170259" cy="195350"/>
            </a:xfrm>
            <a:custGeom>
              <a:avLst/>
              <a:gdLst>
                <a:gd name="T0" fmla="*/ 59 w 80"/>
                <a:gd name="T1" fmla="*/ 56 h 92"/>
                <a:gd name="T2" fmla="*/ 50 w 80"/>
                <a:gd name="T3" fmla="*/ 58 h 92"/>
                <a:gd name="T4" fmla="*/ 9 w 80"/>
                <a:gd name="T5" fmla="*/ 78 h 92"/>
                <a:gd name="T6" fmla="*/ 13 w 80"/>
                <a:gd name="T7" fmla="*/ 82 h 92"/>
                <a:gd name="T8" fmla="*/ 67 w 80"/>
                <a:gd name="T9" fmla="*/ 40 h 92"/>
                <a:gd name="T10" fmla="*/ 64 w 80"/>
                <a:gd name="T11" fmla="*/ 42 h 92"/>
                <a:gd name="T12" fmla="*/ 66 w 80"/>
                <a:gd name="T13" fmla="*/ 38 h 92"/>
                <a:gd name="T14" fmla="*/ 47 w 80"/>
                <a:gd name="T15" fmla="*/ 57 h 92"/>
                <a:gd name="T16" fmla="*/ 25 w 80"/>
                <a:gd name="T17" fmla="*/ 34 h 92"/>
                <a:gd name="T18" fmla="*/ 39 w 80"/>
                <a:gd name="T19" fmla="*/ 19 h 92"/>
                <a:gd name="T20" fmla="*/ 37 w 80"/>
                <a:gd name="T21" fmla="*/ 24 h 92"/>
                <a:gd name="T22" fmla="*/ 35 w 80"/>
                <a:gd name="T23" fmla="*/ 31 h 92"/>
                <a:gd name="T24" fmla="*/ 56 w 80"/>
                <a:gd name="T25" fmla="*/ 46 h 92"/>
                <a:gd name="T26" fmla="*/ 57 w 80"/>
                <a:gd name="T27" fmla="*/ 46 h 92"/>
                <a:gd name="T28" fmla="*/ 68 w 80"/>
                <a:gd name="T29" fmla="*/ 44 h 92"/>
                <a:gd name="T30" fmla="*/ 62 w 80"/>
                <a:gd name="T31" fmla="*/ 54 h 92"/>
                <a:gd name="T32" fmla="*/ 59 w 80"/>
                <a:gd name="T33" fmla="*/ 54 h 92"/>
                <a:gd name="T34" fmla="*/ 48 w 80"/>
                <a:gd name="T35" fmla="*/ 57 h 92"/>
                <a:gd name="T36" fmla="*/ 39 w 80"/>
                <a:gd name="T37" fmla="*/ 31 h 92"/>
                <a:gd name="T38" fmla="*/ 57 w 80"/>
                <a:gd name="T39" fmla="*/ 20 h 92"/>
                <a:gd name="T40" fmla="*/ 71 w 80"/>
                <a:gd name="T41" fmla="*/ 25 h 92"/>
                <a:gd name="T42" fmla="*/ 63 w 80"/>
                <a:gd name="T43" fmla="*/ 24 h 92"/>
                <a:gd name="T44" fmla="*/ 62 w 80"/>
                <a:gd name="T45" fmla="*/ 26 h 92"/>
                <a:gd name="T46" fmla="*/ 68 w 80"/>
                <a:gd name="T47" fmla="*/ 28 h 92"/>
                <a:gd name="T48" fmla="*/ 61 w 80"/>
                <a:gd name="T49" fmla="*/ 28 h 92"/>
                <a:gd name="T50" fmla="*/ 66 w 80"/>
                <a:gd name="T51" fmla="*/ 31 h 92"/>
                <a:gd name="T52" fmla="*/ 59 w 80"/>
                <a:gd name="T53" fmla="*/ 31 h 92"/>
                <a:gd name="T54" fmla="*/ 58 w 80"/>
                <a:gd name="T55" fmla="*/ 33 h 92"/>
                <a:gd name="T56" fmla="*/ 65 w 80"/>
                <a:gd name="T57" fmla="*/ 33 h 92"/>
                <a:gd name="T58" fmla="*/ 56 w 80"/>
                <a:gd name="T59" fmla="*/ 35 h 92"/>
                <a:gd name="T60" fmla="*/ 62 w 80"/>
                <a:gd name="T61" fmla="*/ 37 h 92"/>
                <a:gd name="T62" fmla="*/ 55 w 80"/>
                <a:gd name="T63" fmla="*/ 38 h 92"/>
                <a:gd name="T64" fmla="*/ 54 w 80"/>
                <a:gd name="T65" fmla="*/ 39 h 92"/>
                <a:gd name="T66" fmla="*/ 59 w 80"/>
                <a:gd name="T67" fmla="*/ 40 h 92"/>
                <a:gd name="T68" fmla="*/ 52 w 80"/>
                <a:gd name="T69" fmla="*/ 41 h 92"/>
                <a:gd name="T70" fmla="*/ 51 w 80"/>
                <a:gd name="T71" fmla="*/ 42 h 92"/>
                <a:gd name="T72" fmla="*/ 51 w 80"/>
                <a:gd name="T73" fmla="*/ 43 h 92"/>
                <a:gd name="T74" fmla="*/ 54 w 80"/>
                <a:gd name="T75" fmla="*/ 9 h 92"/>
                <a:gd name="T76" fmla="*/ 61 w 80"/>
                <a:gd name="T77" fmla="*/ 4 h 92"/>
                <a:gd name="T78" fmla="*/ 72 w 80"/>
                <a:gd name="T79" fmla="*/ 8 h 92"/>
                <a:gd name="T80" fmla="*/ 70 w 80"/>
                <a:gd name="T81" fmla="*/ 20 h 92"/>
                <a:gd name="T82" fmla="*/ 60 w 80"/>
                <a:gd name="T83" fmla="*/ 0 h 92"/>
                <a:gd name="T84" fmla="*/ 52 w 80"/>
                <a:gd name="T85" fmla="*/ 3 h 92"/>
                <a:gd name="T86" fmla="*/ 39 w 80"/>
                <a:gd name="T87" fmla="*/ 15 h 92"/>
                <a:gd name="T88" fmla="*/ 22 w 80"/>
                <a:gd name="T89" fmla="*/ 34 h 92"/>
                <a:gd name="T90" fmla="*/ 6 w 80"/>
                <a:gd name="T91" fmla="*/ 76 h 92"/>
                <a:gd name="T92" fmla="*/ 3 w 80"/>
                <a:gd name="T93" fmla="*/ 84 h 92"/>
                <a:gd name="T94" fmla="*/ 2 w 80"/>
                <a:gd name="T95" fmla="*/ 92 h 92"/>
                <a:gd name="T96" fmla="*/ 16 w 80"/>
                <a:gd name="T97" fmla="*/ 85 h 92"/>
                <a:gd name="T98" fmla="*/ 52 w 80"/>
                <a:gd name="T99" fmla="*/ 61 h 92"/>
                <a:gd name="T100" fmla="*/ 71 w 80"/>
                <a:gd name="T101" fmla="*/ 44 h 92"/>
                <a:gd name="T102" fmla="*/ 79 w 80"/>
                <a:gd name="T103" fmla="*/ 18 h 92"/>
                <a:gd name="T104" fmla="*/ 60 w 80"/>
                <a:gd name="T10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 h="92">
                  <a:moveTo>
                    <a:pt x="50" y="58"/>
                  </a:moveTo>
                  <a:cubicBezTo>
                    <a:pt x="50" y="58"/>
                    <a:pt x="50" y="58"/>
                    <a:pt x="50" y="58"/>
                  </a:cubicBezTo>
                  <a:cubicBezTo>
                    <a:pt x="53" y="57"/>
                    <a:pt x="56" y="57"/>
                    <a:pt x="59" y="56"/>
                  </a:cubicBezTo>
                  <a:cubicBezTo>
                    <a:pt x="58" y="57"/>
                    <a:pt x="56" y="57"/>
                    <a:pt x="55" y="58"/>
                  </a:cubicBezTo>
                  <a:cubicBezTo>
                    <a:pt x="54" y="57"/>
                    <a:pt x="54" y="57"/>
                    <a:pt x="54" y="57"/>
                  </a:cubicBezTo>
                  <a:cubicBezTo>
                    <a:pt x="53" y="57"/>
                    <a:pt x="51" y="57"/>
                    <a:pt x="50" y="58"/>
                  </a:cubicBezTo>
                  <a:moveTo>
                    <a:pt x="6" y="86"/>
                  </a:moveTo>
                  <a:cubicBezTo>
                    <a:pt x="6" y="86"/>
                    <a:pt x="6" y="86"/>
                    <a:pt x="6" y="86"/>
                  </a:cubicBezTo>
                  <a:cubicBezTo>
                    <a:pt x="7" y="83"/>
                    <a:pt x="8" y="80"/>
                    <a:pt x="9" y="78"/>
                  </a:cubicBezTo>
                  <a:cubicBezTo>
                    <a:pt x="11" y="76"/>
                    <a:pt x="22" y="63"/>
                    <a:pt x="30" y="53"/>
                  </a:cubicBezTo>
                  <a:cubicBezTo>
                    <a:pt x="32" y="54"/>
                    <a:pt x="33" y="55"/>
                    <a:pt x="35" y="56"/>
                  </a:cubicBezTo>
                  <a:cubicBezTo>
                    <a:pt x="13" y="82"/>
                    <a:pt x="13" y="82"/>
                    <a:pt x="13" y="82"/>
                  </a:cubicBezTo>
                  <a:cubicBezTo>
                    <a:pt x="6" y="86"/>
                    <a:pt x="6" y="86"/>
                    <a:pt x="6" y="86"/>
                  </a:cubicBezTo>
                  <a:moveTo>
                    <a:pt x="64" y="42"/>
                  </a:moveTo>
                  <a:cubicBezTo>
                    <a:pt x="65" y="41"/>
                    <a:pt x="66" y="41"/>
                    <a:pt x="67" y="40"/>
                  </a:cubicBezTo>
                  <a:cubicBezTo>
                    <a:pt x="67" y="41"/>
                    <a:pt x="67" y="41"/>
                    <a:pt x="67" y="41"/>
                  </a:cubicBezTo>
                  <a:cubicBezTo>
                    <a:pt x="67" y="41"/>
                    <a:pt x="67" y="41"/>
                    <a:pt x="67" y="41"/>
                  </a:cubicBezTo>
                  <a:cubicBezTo>
                    <a:pt x="66" y="41"/>
                    <a:pt x="65" y="41"/>
                    <a:pt x="64" y="42"/>
                  </a:cubicBezTo>
                  <a:moveTo>
                    <a:pt x="65" y="39"/>
                  </a:moveTo>
                  <a:cubicBezTo>
                    <a:pt x="65" y="39"/>
                    <a:pt x="66" y="38"/>
                    <a:pt x="66" y="38"/>
                  </a:cubicBezTo>
                  <a:cubicBezTo>
                    <a:pt x="66" y="38"/>
                    <a:pt x="66" y="38"/>
                    <a:pt x="66" y="38"/>
                  </a:cubicBezTo>
                  <a:cubicBezTo>
                    <a:pt x="66" y="39"/>
                    <a:pt x="65" y="39"/>
                    <a:pt x="65" y="39"/>
                  </a:cubicBezTo>
                  <a:moveTo>
                    <a:pt x="48" y="57"/>
                  </a:moveTo>
                  <a:cubicBezTo>
                    <a:pt x="47" y="57"/>
                    <a:pt x="47" y="57"/>
                    <a:pt x="47" y="57"/>
                  </a:cubicBezTo>
                  <a:cubicBezTo>
                    <a:pt x="41" y="56"/>
                    <a:pt x="34" y="52"/>
                    <a:pt x="31" y="48"/>
                  </a:cubicBezTo>
                  <a:cubicBezTo>
                    <a:pt x="27" y="44"/>
                    <a:pt x="25" y="39"/>
                    <a:pt x="25" y="34"/>
                  </a:cubicBezTo>
                  <a:cubicBezTo>
                    <a:pt x="25" y="34"/>
                    <a:pt x="25" y="34"/>
                    <a:pt x="25" y="34"/>
                  </a:cubicBezTo>
                  <a:cubicBezTo>
                    <a:pt x="25" y="29"/>
                    <a:pt x="27" y="24"/>
                    <a:pt x="31" y="22"/>
                  </a:cubicBezTo>
                  <a:cubicBezTo>
                    <a:pt x="33" y="20"/>
                    <a:pt x="36" y="19"/>
                    <a:pt x="39" y="19"/>
                  </a:cubicBezTo>
                  <a:cubicBezTo>
                    <a:pt x="39" y="19"/>
                    <a:pt x="39" y="19"/>
                    <a:pt x="39" y="19"/>
                  </a:cubicBezTo>
                  <a:cubicBezTo>
                    <a:pt x="39" y="19"/>
                    <a:pt x="40" y="19"/>
                    <a:pt x="40" y="19"/>
                  </a:cubicBezTo>
                  <a:cubicBezTo>
                    <a:pt x="40" y="20"/>
                    <a:pt x="39" y="22"/>
                    <a:pt x="38" y="23"/>
                  </a:cubicBezTo>
                  <a:cubicBezTo>
                    <a:pt x="37" y="23"/>
                    <a:pt x="37" y="23"/>
                    <a:pt x="37" y="24"/>
                  </a:cubicBezTo>
                  <a:cubicBezTo>
                    <a:pt x="37" y="24"/>
                    <a:pt x="36" y="25"/>
                    <a:pt x="36" y="25"/>
                  </a:cubicBezTo>
                  <a:cubicBezTo>
                    <a:pt x="36" y="26"/>
                    <a:pt x="36" y="26"/>
                    <a:pt x="36" y="26"/>
                  </a:cubicBezTo>
                  <a:cubicBezTo>
                    <a:pt x="35" y="27"/>
                    <a:pt x="35" y="29"/>
                    <a:pt x="35" y="31"/>
                  </a:cubicBezTo>
                  <a:cubicBezTo>
                    <a:pt x="35" y="35"/>
                    <a:pt x="37" y="40"/>
                    <a:pt x="40" y="43"/>
                  </a:cubicBezTo>
                  <a:cubicBezTo>
                    <a:pt x="43" y="46"/>
                    <a:pt x="47" y="47"/>
                    <a:pt x="51" y="47"/>
                  </a:cubicBezTo>
                  <a:cubicBezTo>
                    <a:pt x="53" y="47"/>
                    <a:pt x="54" y="47"/>
                    <a:pt x="56" y="46"/>
                  </a:cubicBezTo>
                  <a:cubicBezTo>
                    <a:pt x="56" y="46"/>
                    <a:pt x="56" y="46"/>
                    <a:pt x="56" y="46"/>
                  </a:cubicBezTo>
                  <a:cubicBezTo>
                    <a:pt x="57" y="46"/>
                    <a:pt x="57" y="46"/>
                    <a:pt x="57" y="46"/>
                  </a:cubicBezTo>
                  <a:cubicBezTo>
                    <a:pt x="57" y="46"/>
                    <a:pt x="57" y="46"/>
                    <a:pt x="57" y="46"/>
                  </a:cubicBezTo>
                  <a:cubicBezTo>
                    <a:pt x="61" y="45"/>
                    <a:pt x="64" y="44"/>
                    <a:pt x="67" y="42"/>
                  </a:cubicBezTo>
                  <a:cubicBezTo>
                    <a:pt x="68" y="42"/>
                    <a:pt x="68" y="42"/>
                    <a:pt x="68" y="42"/>
                  </a:cubicBezTo>
                  <a:cubicBezTo>
                    <a:pt x="68" y="43"/>
                    <a:pt x="68" y="43"/>
                    <a:pt x="68" y="44"/>
                  </a:cubicBezTo>
                  <a:cubicBezTo>
                    <a:pt x="68" y="48"/>
                    <a:pt x="66" y="52"/>
                    <a:pt x="63" y="54"/>
                  </a:cubicBezTo>
                  <a:cubicBezTo>
                    <a:pt x="63" y="54"/>
                    <a:pt x="63" y="54"/>
                    <a:pt x="62" y="55"/>
                  </a:cubicBezTo>
                  <a:cubicBezTo>
                    <a:pt x="62" y="54"/>
                    <a:pt x="62" y="54"/>
                    <a:pt x="62" y="54"/>
                  </a:cubicBezTo>
                  <a:cubicBezTo>
                    <a:pt x="62" y="54"/>
                    <a:pt x="62" y="54"/>
                    <a:pt x="61" y="54"/>
                  </a:cubicBezTo>
                  <a:cubicBezTo>
                    <a:pt x="61" y="54"/>
                    <a:pt x="61" y="54"/>
                    <a:pt x="61" y="54"/>
                  </a:cubicBezTo>
                  <a:cubicBezTo>
                    <a:pt x="60" y="54"/>
                    <a:pt x="60" y="54"/>
                    <a:pt x="59" y="54"/>
                  </a:cubicBezTo>
                  <a:cubicBezTo>
                    <a:pt x="56" y="55"/>
                    <a:pt x="52" y="56"/>
                    <a:pt x="48" y="56"/>
                  </a:cubicBezTo>
                  <a:cubicBezTo>
                    <a:pt x="48" y="56"/>
                    <a:pt x="47" y="57"/>
                    <a:pt x="48" y="57"/>
                  </a:cubicBezTo>
                  <a:cubicBezTo>
                    <a:pt x="48" y="57"/>
                    <a:pt x="48" y="57"/>
                    <a:pt x="48" y="57"/>
                  </a:cubicBezTo>
                  <a:moveTo>
                    <a:pt x="51" y="43"/>
                  </a:moveTo>
                  <a:cubicBezTo>
                    <a:pt x="48" y="43"/>
                    <a:pt x="45" y="42"/>
                    <a:pt x="42" y="40"/>
                  </a:cubicBezTo>
                  <a:cubicBezTo>
                    <a:pt x="40" y="38"/>
                    <a:pt x="39" y="34"/>
                    <a:pt x="39" y="31"/>
                  </a:cubicBezTo>
                  <a:cubicBezTo>
                    <a:pt x="39" y="30"/>
                    <a:pt x="39" y="28"/>
                    <a:pt x="40" y="27"/>
                  </a:cubicBezTo>
                  <a:cubicBezTo>
                    <a:pt x="44" y="21"/>
                    <a:pt x="47" y="16"/>
                    <a:pt x="51" y="10"/>
                  </a:cubicBezTo>
                  <a:cubicBezTo>
                    <a:pt x="51" y="14"/>
                    <a:pt x="54" y="17"/>
                    <a:pt x="57" y="20"/>
                  </a:cubicBezTo>
                  <a:cubicBezTo>
                    <a:pt x="61" y="23"/>
                    <a:pt x="66" y="24"/>
                    <a:pt x="70" y="24"/>
                  </a:cubicBezTo>
                  <a:cubicBezTo>
                    <a:pt x="70" y="24"/>
                    <a:pt x="71" y="24"/>
                    <a:pt x="72" y="24"/>
                  </a:cubicBezTo>
                  <a:cubicBezTo>
                    <a:pt x="71" y="24"/>
                    <a:pt x="71" y="25"/>
                    <a:pt x="71" y="25"/>
                  </a:cubicBezTo>
                  <a:cubicBezTo>
                    <a:pt x="70" y="25"/>
                    <a:pt x="70" y="25"/>
                    <a:pt x="70" y="25"/>
                  </a:cubicBezTo>
                  <a:cubicBezTo>
                    <a:pt x="69" y="25"/>
                    <a:pt x="69" y="25"/>
                    <a:pt x="68" y="25"/>
                  </a:cubicBezTo>
                  <a:cubicBezTo>
                    <a:pt x="66" y="25"/>
                    <a:pt x="65" y="25"/>
                    <a:pt x="63" y="24"/>
                  </a:cubicBezTo>
                  <a:cubicBezTo>
                    <a:pt x="63" y="24"/>
                    <a:pt x="63" y="24"/>
                    <a:pt x="63" y="24"/>
                  </a:cubicBezTo>
                  <a:cubicBezTo>
                    <a:pt x="62" y="24"/>
                    <a:pt x="62" y="25"/>
                    <a:pt x="62" y="25"/>
                  </a:cubicBezTo>
                  <a:cubicBezTo>
                    <a:pt x="62" y="25"/>
                    <a:pt x="62" y="26"/>
                    <a:pt x="62" y="26"/>
                  </a:cubicBezTo>
                  <a:cubicBezTo>
                    <a:pt x="64" y="26"/>
                    <a:pt x="66" y="27"/>
                    <a:pt x="68" y="27"/>
                  </a:cubicBezTo>
                  <a:cubicBezTo>
                    <a:pt x="69" y="27"/>
                    <a:pt x="69" y="27"/>
                    <a:pt x="70" y="27"/>
                  </a:cubicBezTo>
                  <a:cubicBezTo>
                    <a:pt x="69" y="27"/>
                    <a:pt x="69" y="28"/>
                    <a:pt x="68" y="28"/>
                  </a:cubicBezTo>
                  <a:cubicBezTo>
                    <a:pt x="66" y="28"/>
                    <a:pt x="64" y="28"/>
                    <a:pt x="62" y="27"/>
                  </a:cubicBezTo>
                  <a:cubicBezTo>
                    <a:pt x="62" y="27"/>
                    <a:pt x="62" y="27"/>
                    <a:pt x="62" y="27"/>
                  </a:cubicBezTo>
                  <a:cubicBezTo>
                    <a:pt x="61" y="27"/>
                    <a:pt x="61" y="27"/>
                    <a:pt x="61" y="28"/>
                  </a:cubicBezTo>
                  <a:cubicBezTo>
                    <a:pt x="61" y="28"/>
                    <a:pt x="61" y="29"/>
                    <a:pt x="61" y="29"/>
                  </a:cubicBezTo>
                  <a:cubicBezTo>
                    <a:pt x="63" y="29"/>
                    <a:pt x="65" y="30"/>
                    <a:pt x="67" y="30"/>
                  </a:cubicBezTo>
                  <a:cubicBezTo>
                    <a:pt x="67" y="30"/>
                    <a:pt x="67" y="31"/>
                    <a:pt x="66" y="31"/>
                  </a:cubicBezTo>
                  <a:cubicBezTo>
                    <a:pt x="66" y="31"/>
                    <a:pt x="66" y="31"/>
                    <a:pt x="66" y="31"/>
                  </a:cubicBezTo>
                  <a:cubicBezTo>
                    <a:pt x="65" y="31"/>
                    <a:pt x="64" y="31"/>
                    <a:pt x="63" y="31"/>
                  </a:cubicBezTo>
                  <a:cubicBezTo>
                    <a:pt x="62" y="31"/>
                    <a:pt x="60" y="31"/>
                    <a:pt x="59" y="31"/>
                  </a:cubicBezTo>
                  <a:cubicBezTo>
                    <a:pt x="59" y="31"/>
                    <a:pt x="59" y="31"/>
                    <a:pt x="59" y="31"/>
                  </a:cubicBezTo>
                  <a:cubicBezTo>
                    <a:pt x="58" y="31"/>
                    <a:pt x="58" y="31"/>
                    <a:pt x="58" y="32"/>
                  </a:cubicBezTo>
                  <a:cubicBezTo>
                    <a:pt x="58" y="32"/>
                    <a:pt x="58" y="33"/>
                    <a:pt x="58" y="33"/>
                  </a:cubicBezTo>
                  <a:cubicBezTo>
                    <a:pt x="58" y="33"/>
                    <a:pt x="58" y="33"/>
                    <a:pt x="58" y="33"/>
                  </a:cubicBezTo>
                  <a:cubicBezTo>
                    <a:pt x="60" y="33"/>
                    <a:pt x="62" y="33"/>
                    <a:pt x="63" y="33"/>
                  </a:cubicBezTo>
                  <a:cubicBezTo>
                    <a:pt x="64" y="33"/>
                    <a:pt x="64" y="33"/>
                    <a:pt x="65" y="33"/>
                  </a:cubicBezTo>
                  <a:cubicBezTo>
                    <a:pt x="64" y="34"/>
                    <a:pt x="64" y="35"/>
                    <a:pt x="63" y="35"/>
                  </a:cubicBezTo>
                  <a:cubicBezTo>
                    <a:pt x="61" y="35"/>
                    <a:pt x="59" y="35"/>
                    <a:pt x="56" y="35"/>
                  </a:cubicBezTo>
                  <a:cubicBezTo>
                    <a:pt x="56" y="35"/>
                    <a:pt x="56" y="35"/>
                    <a:pt x="56" y="35"/>
                  </a:cubicBezTo>
                  <a:cubicBezTo>
                    <a:pt x="56" y="35"/>
                    <a:pt x="55" y="35"/>
                    <a:pt x="55" y="36"/>
                  </a:cubicBezTo>
                  <a:cubicBezTo>
                    <a:pt x="55" y="36"/>
                    <a:pt x="55" y="36"/>
                    <a:pt x="56" y="37"/>
                  </a:cubicBezTo>
                  <a:cubicBezTo>
                    <a:pt x="58" y="37"/>
                    <a:pt x="60" y="37"/>
                    <a:pt x="62" y="37"/>
                  </a:cubicBezTo>
                  <a:cubicBezTo>
                    <a:pt x="61" y="38"/>
                    <a:pt x="61" y="38"/>
                    <a:pt x="60" y="39"/>
                  </a:cubicBezTo>
                  <a:cubicBezTo>
                    <a:pt x="60" y="39"/>
                    <a:pt x="60" y="39"/>
                    <a:pt x="60" y="39"/>
                  </a:cubicBezTo>
                  <a:cubicBezTo>
                    <a:pt x="59" y="39"/>
                    <a:pt x="57" y="39"/>
                    <a:pt x="55" y="38"/>
                  </a:cubicBezTo>
                  <a:cubicBezTo>
                    <a:pt x="55" y="38"/>
                    <a:pt x="55" y="38"/>
                    <a:pt x="55" y="38"/>
                  </a:cubicBezTo>
                  <a:cubicBezTo>
                    <a:pt x="55" y="38"/>
                    <a:pt x="54" y="38"/>
                    <a:pt x="54" y="38"/>
                  </a:cubicBezTo>
                  <a:cubicBezTo>
                    <a:pt x="54" y="38"/>
                    <a:pt x="54" y="39"/>
                    <a:pt x="54" y="39"/>
                  </a:cubicBezTo>
                  <a:cubicBezTo>
                    <a:pt x="54" y="39"/>
                    <a:pt x="54" y="39"/>
                    <a:pt x="54" y="39"/>
                  </a:cubicBezTo>
                  <a:cubicBezTo>
                    <a:pt x="55" y="40"/>
                    <a:pt x="55" y="40"/>
                    <a:pt x="55" y="40"/>
                  </a:cubicBezTo>
                  <a:cubicBezTo>
                    <a:pt x="56" y="40"/>
                    <a:pt x="57" y="40"/>
                    <a:pt x="59" y="40"/>
                  </a:cubicBezTo>
                  <a:cubicBezTo>
                    <a:pt x="58" y="41"/>
                    <a:pt x="58" y="41"/>
                    <a:pt x="58" y="41"/>
                  </a:cubicBezTo>
                  <a:cubicBezTo>
                    <a:pt x="57" y="42"/>
                    <a:pt x="57" y="42"/>
                    <a:pt x="57" y="42"/>
                  </a:cubicBezTo>
                  <a:cubicBezTo>
                    <a:pt x="55" y="42"/>
                    <a:pt x="53" y="41"/>
                    <a:pt x="52" y="41"/>
                  </a:cubicBezTo>
                  <a:cubicBezTo>
                    <a:pt x="52" y="41"/>
                    <a:pt x="52" y="41"/>
                    <a:pt x="52" y="41"/>
                  </a:cubicBezTo>
                  <a:cubicBezTo>
                    <a:pt x="51" y="41"/>
                    <a:pt x="51" y="41"/>
                    <a:pt x="51" y="41"/>
                  </a:cubicBezTo>
                  <a:cubicBezTo>
                    <a:pt x="51" y="42"/>
                    <a:pt x="51" y="42"/>
                    <a:pt x="51" y="42"/>
                  </a:cubicBezTo>
                  <a:cubicBezTo>
                    <a:pt x="52" y="43"/>
                    <a:pt x="53" y="43"/>
                    <a:pt x="54" y="43"/>
                  </a:cubicBezTo>
                  <a:cubicBezTo>
                    <a:pt x="53" y="43"/>
                    <a:pt x="52" y="43"/>
                    <a:pt x="51" y="43"/>
                  </a:cubicBezTo>
                  <a:cubicBezTo>
                    <a:pt x="51" y="43"/>
                    <a:pt x="51" y="43"/>
                    <a:pt x="51" y="43"/>
                  </a:cubicBezTo>
                  <a:moveTo>
                    <a:pt x="70" y="20"/>
                  </a:moveTo>
                  <a:cubicBezTo>
                    <a:pt x="67" y="20"/>
                    <a:pt x="63" y="19"/>
                    <a:pt x="59" y="17"/>
                  </a:cubicBezTo>
                  <a:cubicBezTo>
                    <a:pt x="56" y="15"/>
                    <a:pt x="54" y="12"/>
                    <a:pt x="54" y="9"/>
                  </a:cubicBezTo>
                  <a:cubicBezTo>
                    <a:pt x="54" y="7"/>
                    <a:pt x="55" y="6"/>
                    <a:pt x="55" y="5"/>
                  </a:cubicBezTo>
                  <a:cubicBezTo>
                    <a:pt x="57" y="4"/>
                    <a:pt x="59" y="4"/>
                    <a:pt x="60" y="4"/>
                  </a:cubicBezTo>
                  <a:cubicBezTo>
                    <a:pt x="60" y="4"/>
                    <a:pt x="61" y="4"/>
                    <a:pt x="61" y="4"/>
                  </a:cubicBezTo>
                  <a:cubicBezTo>
                    <a:pt x="65" y="4"/>
                    <a:pt x="69" y="5"/>
                    <a:pt x="72" y="8"/>
                  </a:cubicBezTo>
                  <a:cubicBezTo>
                    <a:pt x="73" y="7"/>
                    <a:pt x="73" y="7"/>
                    <a:pt x="73" y="7"/>
                  </a:cubicBezTo>
                  <a:cubicBezTo>
                    <a:pt x="72" y="8"/>
                    <a:pt x="72" y="8"/>
                    <a:pt x="72" y="8"/>
                  </a:cubicBezTo>
                  <a:cubicBezTo>
                    <a:pt x="75" y="11"/>
                    <a:pt x="76" y="14"/>
                    <a:pt x="76" y="15"/>
                  </a:cubicBezTo>
                  <a:cubicBezTo>
                    <a:pt x="76" y="17"/>
                    <a:pt x="75" y="19"/>
                    <a:pt x="74" y="19"/>
                  </a:cubicBezTo>
                  <a:cubicBezTo>
                    <a:pt x="73" y="20"/>
                    <a:pt x="72" y="20"/>
                    <a:pt x="70" y="20"/>
                  </a:cubicBezTo>
                  <a:cubicBezTo>
                    <a:pt x="70" y="20"/>
                    <a:pt x="70" y="20"/>
                    <a:pt x="70" y="20"/>
                  </a:cubicBezTo>
                  <a:cubicBezTo>
                    <a:pt x="70" y="20"/>
                    <a:pt x="70" y="20"/>
                    <a:pt x="70" y="20"/>
                  </a:cubicBezTo>
                  <a:moveTo>
                    <a:pt x="60" y="0"/>
                  </a:moveTo>
                  <a:cubicBezTo>
                    <a:pt x="58" y="0"/>
                    <a:pt x="56" y="0"/>
                    <a:pt x="53" y="1"/>
                  </a:cubicBezTo>
                  <a:cubicBezTo>
                    <a:pt x="53" y="2"/>
                    <a:pt x="53" y="2"/>
                    <a:pt x="53" y="2"/>
                  </a:cubicBezTo>
                  <a:cubicBezTo>
                    <a:pt x="52" y="3"/>
                    <a:pt x="52" y="3"/>
                    <a:pt x="52" y="3"/>
                  </a:cubicBezTo>
                  <a:cubicBezTo>
                    <a:pt x="52" y="3"/>
                    <a:pt x="52" y="3"/>
                    <a:pt x="52" y="3"/>
                  </a:cubicBezTo>
                  <a:cubicBezTo>
                    <a:pt x="48" y="8"/>
                    <a:pt x="45" y="12"/>
                    <a:pt x="43" y="16"/>
                  </a:cubicBezTo>
                  <a:cubicBezTo>
                    <a:pt x="41" y="16"/>
                    <a:pt x="40" y="15"/>
                    <a:pt x="39" y="15"/>
                  </a:cubicBezTo>
                  <a:cubicBezTo>
                    <a:pt x="35" y="15"/>
                    <a:pt x="32" y="17"/>
                    <a:pt x="29" y="19"/>
                  </a:cubicBezTo>
                  <a:cubicBezTo>
                    <a:pt x="24" y="22"/>
                    <a:pt x="22" y="28"/>
                    <a:pt x="22" y="34"/>
                  </a:cubicBezTo>
                  <a:cubicBezTo>
                    <a:pt x="22" y="34"/>
                    <a:pt x="22" y="34"/>
                    <a:pt x="22" y="34"/>
                  </a:cubicBezTo>
                  <a:cubicBezTo>
                    <a:pt x="22" y="40"/>
                    <a:pt x="24" y="45"/>
                    <a:pt x="28" y="50"/>
                  </a:cubicBezTo>
                  <a:cubicBezTo>
                    <a:pt x="23" y="55"/>
                    <a:pt x="18" y="61"/>
                    <a:pt x="14" y="66"/>
                  </a:cubicBezTo>
                  <a:cubicBezTo>
                    <a:pt x="10" y="72"/>
                    <a:pt x="6" y="76"/>
                    <a:pt x="6" y="76"/>
                  </a:cubicBezTo>
                  <a:cubicBezTo>
                    <a:pt x="6" y="76"/>
                    <a:pt x="6" y="76"/>
                    <a:pt x="6" y="76"/>
                  </a:cubicBezTo>
                  <a:cubicBezTo>
                    <a:pt x="6" y="76"/>
                    <a:pt x="6" y="76"/>
                    <a:pt x="6" y="76"/>
                  </a:cubicBezTo>
                  <a:cubicBezTo>
                    <a:pt x="5" y="78"/>
                    <a:pt x="4" y="81"/>
                    <a:pt x="3" y="84"/>
                  </a:cubicBezTo>
                  <a:cubicBezTo>
                    <a:pt x="1" y="87"/>
                    <a:pt x="1" y="90"/>
                    <a:pt x="1" y="90"/>
                  </a:cubicBezTo>
                  <a:cubicBezTo>
                    <a:pt x="0" y="90"/>
                    <a:pt x="1" y="91"/>
                    <a:pt x="1" y="92"/>
                  </a:cubicBezTo>
                  <a:cubicBezTo>
                    <a:pt x="2" y="92"/>
                    <a:pt x="2" y="92"/>
                    <a:pt x="2" y="92"/>
                  </a:cubicBezTo>
                  <a:cubicBezTo>
                    <a:pt x="3" y="92"/>
                    <a:pt x="3" y="92"/>
                    <a:pt x="3" y="92"/>
                  </a:cubicBezTo>
                  <a:cubicBezTo>
                    <a:pt x="15" y="85"/>
                    <a:pt x="15" y="85"/>
                    <a:pt x="15" y="85"/>
                  </a:cubicBezTo>
                  <a:cubicBezTo>
                    <a:pt x="16" y="85"/>
                    <a:pt x="16" y="85"/>
                    <a:pt x="16" y="85"/>
                  </a:cubicBezTo>
                  <a:cubicBezTo>
                    <a:pt x="38" y="58"/>
                    <a:pt x="38" y="58"/>
                    <a:pt x="38" y="58"/>
                  </a:cubicBezTo>
                  <a:cubicBezTo>
                    <a:pt x="41" y="59"/>
                    <a:pt x="44" y="60"/>
                    <a:pt x="46" y="61"/>
                  </a:cubicBezTo>
                  <a:cubicBezTo>
                    <a:pt x="48" y="61"/>
                    <a:pt x="50" y="61"/>
                    <a:pt x="52" y="61"/>
                  </a:cubicBezTo>
                  <a:cubicBezTo>
                    <a:pt x="52" y="61"/>
                    <a:pt x="52" y="61"/>
                    <a:pt x="52" y="61"/>
                  </a:cubicBezTo>
                  <a:cubicBezTo>
                    <a:pt x="57" y="61"/>
                    <a:pt x="62" y="60"/>
                    <a:pt x="66" y="57"/>
                  </a:cubicBezTo>
                  <a:cubicBezTo>
                    <a:pt x="69" y="53"/>
                    <a:pt x="71" y="49"/>
                    <a:pt x="71" y="44"/>
                  </a:cubicBezTo>
                  <a:cubicBezTo>
                    <a:pt x="71" y="41"/>
                    <a:pt x="70" y="37"/>
                    <a:pt x="68" y="35"/>
                  </a:cubicBezTo>
                  <a:cubicBezTo>
                    <a:pt x="72" y="30"/>
                    <a:pt x="75" y="25"/>
                    <a:pt x="79" y="20"/>
                  </a:cubicBezTo>
                  <a:cubicBezTo>
                    <a:pt x="79" y="20"/>
                    <a:pt x="79" y="19"/>
                    <a:pt x="79" y="18"/>
                  </a:cubicBezTo>
                  <a:cubicBezTo>
                    <a:pt x="79" y="17"/>
                    <a:pt x="80" y="16"/>
                    <a:pt x="80" y="15"/>
                  </a:cubicBezTo>
                  <a:cubicBezTo>
                    <a:pt x="80" y="12"/>
                    <a:pt x="78" y="9"/>
                    <a:pt x="74" y="6"/>
                  </a:cubicBezTo>
                  <a:cubicBezTo>
                    <a:pt x="71" y="2"/>
                    <a:pt x="66" y="0"/>
                    <a:pt x="6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5" name="Freeform 854"/>
            <p:cNvSpPr>
              <a:spLocks/>
            </p:cNvSpPr>
            <p:nvPr/>
          </p:nvSpPr>
          <p:spPr bwMode="auto">
            <a:xfrm>
              <a:off x="3063883" y="4543220"/>
              <a:ext cx="31364" cy="8961"/>
            </a:xfrm>
            <a:custGeom>
              <a:avLst/>
              <a:gdLst>
                <a:gd name="T0" fmla="*/ 14 w 15"/>
                <a:gd name="T1" fmla="*/ 0 h 4"/>
                <a:gd name="T2" fmla="*/ 13 w 15"/>
                <a:gd name="T3" fmla="*/ 0 h 4"/>
                <a:gd name="T4" fmla="*/ 1 w 15"/>
                <a:gd name="T5" fmla="*/ 3 h 4"/>
                <a:gd name="T6" fmla="*/ 0 w 15"/>
                <a:gd name="T7" fmla="*/ 4 h 4"/>
                <a:gd name="T8" fmla="*/ 1 w 15"/>
                <a:gd name="T9" fmla="*/ 4 h 4"/>
                <a:gd name="T10" fmla="*/ 1 w 15"/>
                <a:gd name="T11" fmla="*/ 4 h 4"/>
                <a:gd name="T12" fmla="*/ 14 w 15"/>
                <a:gd name="T13" fmla="*/ 1 h 4"/>
                <a:gd name="T14" fmla="*/ 14 w 15"/>
                <a:gd name="T15" fmla="*/ 0 h 4"/>
                <a:gd name="T16" fmla="*/ 14 w 1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4" y="0"/>
                  </a:moveTo>
                  <a:cubicBezTo>
                    <a:pt x="13" y="0"/>
                    <a:pt x="13" y="0"/>
                    <a:pt x="13" y="0"/>
                  </a:cubicBezTo>
                  <a:cubicBezTo>
                    <a:pt x="9" y="1"/>
                    <a:pt x="5" y="2"/>
                    <a:pt x="1" y="3"/>
                  </a:cubicBezTo>
                  <a:cubicBezTo>
                    <a:pt x="1" y="3"/>
                    <a:pt x="0" y="3"/>
                    <a:pt x="0" y="4"/>
                  </a:cubicBezTo>
                  <a:cubicBezTo>
                    <a:pt x="0" y="4"/>
                    <a:pt x="1" y="4"/>
                    <a:pt x="1" y="4"/>
                  </a:cubicBezTo>
                  <a:cubicBezTo>
                    <a:pt x="1" y="4"/>
                    <a:pt x="1" y="4"/>
                    <a:pt x="1" y="4"/>
                  </a:cubicBezTo>
                  <a:cubicBezTo>
                    <a:pt x="6" y="4"/>
                    <a:pt x="10" y="3"/>
                    <a:pt x="14" y="1"/>
                  </a:cubicBezTo>
                  <a:cubicBezTo>
                    <a:pt x="14" y="1"/>
                    <a:pt x="15" y="0"/>
                    <a:pt x="14" y="0"/>
                  </a:cubicBezTo>
                  <a:cubicBezTo>
                    <a:pt x="14" y="0"/>
                    <a:pt x="14" y="0"/>
                    <a:pt x="1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6" name="Freeform 855"/>
            <p:cNvSpPr>
              <a:spLocks/>
            </p:cNvSpPr>
            <p:nvPr/>
          </p:nvSpPr>
          <p:spPr bwMode="auto">
            <a:xfrm>
              <a:off x="3061195" y="4552181"/>
              <a:ext cx="30467" cy="8065"/>
            </a:xfrm>
            <a:custGeom>
              <a:avLst/>
              <a:gdLst>
                <a:gd name="T0" fmla="*/ 13 w 14"/>
                <a:gd name="T1" fmla="*/ 0 h 4"/>
                <a:gd name="T2" fmla="*/ 13 w 14"/>
                <a:gd name="T3" fmla="*/ 0 h 4"/>
                <a:gd name="T4" fmla="*/ 1 w 14"/>
                <a:gd name="T5" fmla="*/ 3 h 4"/>
                <a:gd name="T6" fmla="*/ 0 w 14"/>
                <a:gd name="T7" fmla="*/ 4 h 4"/>
                <a:gd name="T8" fmla="*/ 1 w 14"/>
                <a:gd name="T9" fmla="*/ 4 h 4"/>
                <a:gd name="T10" fmla="*/ 1 w 14"/>
                <a:gd name="T11" fmla="*/ 4 h 4"/>
                <a:gd name="T12" fmla="*/ 13 w 14"/>
                <a:gd name="T13" fmla="*/ 2 h 4"/>
                <a:gd name="T14" fmla="*/ 14 w 14"/>
                <a:gd name="T15" fmla="*/ 1 h 4"/>
                <a:gd name="T16" fmla="*/ 13 w 1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3" y="0"/>
                  </a:moveTo>
                  <a:cubicBezTo>
                    <a:pt x="13" y="0"/>
                    <a:pt x="13" y="0"/>
                    <a:pt x="13" y="0"/>
                  </a:cubicBezTo>
                  <a:cubicBezTo>
                    <a:pt x="9" y="2"/>
                    <a:pt x="5" y="2"/>
                    <a:pt x="1" y="3"/>
                  </a:cubicBezTo>
                  <a:cubicBezTo>
                    <a:pt x="1" y="3"/>
                    <a:pt x="0" y="3"/>
                    <a:pt x="0" y="4"/>
                  </a:cubicBezTo>
                  <a:cubicBezTo>
                    <a:pt x="0" y="4"/>
                    <a:pt x="1" y="4"/>
                    <a:pt x="1" y="4"/>
                  </a:cubicBezTo>
                  <a:cubicBezTo>
                    <a:pt x="1" y="4"/>
                    <a:pt x="1" y="4"/>
                    <a:pt x="1" y="4"/>
                  </a:cubicBezTo>
                  <a:cubicBezTo>
                    <a:pt x="5" y="4"/>
                    <a:pt x="9" y="3"/>
                    <a:pt x="13" y="2"/>
                  </a:cubicBezTo>
                  <a:cubicBezTo>
                    <a:pt x="14" y="2"/>
                    <a:pt x="14" y="1"/>
                    <a:pt x="14" y="1"/>
                  </a:cubicBezTo>
                  <a:cubicBezTo>
                    <a:pt x="14" y="0"/>
                    <a:pt x="13" y="0"/>
                    <a:pt x="1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7" name="组合 336"/>
          <p:cNvGrpSpPr/>
          <p:nvPr/>
        </p:nvGrpSpPr>
        <p:grpSpPr>
          <a:xfrm>
            <a:off x="2852906" y="3398297"/>
            <a:ext cx="139009" cy="93455"/>
            <a:chOff x="2772651" y="3725080"/>
            <a:chExt cx="265246" cy="178324"/>
          </a:xfrm>
        </p:grpSpPr>
        <p:sp>
          <p:nvSpPr>
            <p:cNvPr id="338" name="Freeform 856"/>
            <p:cNvSpPr>
              <a:spLocks/>
            </p:cNvSpPr>
            <p:nvPr/>
          </p:nvSpPr>
          <p:spPr bwMode="auto">
            <a:xfrm>
              <a:off x="3008325" y="381827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9" name="Freeform 857"/>
            <p:cNvSpPr>
              <a:spLocks/>
            </p:cNvSpPr>
            <p:nvPr/>
          </p:nvSpPr>
          <p:spPr bwMode="auto">
            <a:xfrm>
              <a:off x="3008325" y="381827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0" name="Freeform 858"/>
            <p:cNvSpPr>
              <a:spLocks noEditPoints="1"/>
            </p:cNvSpPr>
            <p:nvPr/>
          </p:nvSpPr>
          <p:spPr bwMode="auto">
            <a:xfrm>
              <a:off x="2772651" y="3725080"/>
              <a:ext cx="265246" cy="178324"/>
            </a:xfrm>
            <a:custGeom>
              <a:avLst/>
              <a:gdLst>
                <a:gd name="T0" fmla="*/ 20 w 125"/>
                <a:gd name="T1" fmla="*/ 58 h 84"/>
                <a:gd name="T2" fmla="*/ 27 w 125"/>
                <a:gd name="T3" fmla="*/ 78 h 84"/>
                <a:gd name="T4" fmla="*/ 53 w 125"/>
                <a:gd name="T5" fmla="*/ 46 h 84"/>
                <a:gd name="T6" fmla="*/ 46 w 125"/>
                <a:gd name="T7" fmla="*/ 75 h 84"/>
                <a:gd name="T8" fmla="*/ 29 w 125"/>
                <a:gd name="T9" fmla="*/ 79 h 84"/>
                <a:gd name="T10" fmla="*/ 37 w 125"/>
                <a:gd name="T11" fmla="*/ 51 h 84"/>
                <a:gd name="T12" fmla="*/ 48 w 125"/>
                <a:gd name="T13" fmla="*/ 46 h 84"/>
                <a:gd name="T14" fmla="*/ 51 w 125"/>
                <a:gd name="T15" fmla="*/ 46 h 84"/>
                <a:gd name="T16" fmla="*/ 31 w 125"/>
                <a:gd name="T17" fmla="*/ 79 h 84"/>
                <a:gd name="T18" fmla="*/ 97 w 125"/>
                <a:gd name="T19" fmla="*/ 25 h 84"/>
                <a:gd name="T20" fmla="*/ 104 w 125"/>
                <a:gd name="T21" fmla="*/ 23 h 84"/>
                <a:gd name="T22" fmla="*/ 101 w 125"/>
                <a:gd name="T23" fmla="*/ 50 h 84"/>
                <a:gd name="T24" fmla="*/ 108 w 125"/>
                <a:gd name="T25" fmla="*/ 24 h 84"/>
                <a:gd name="T26" fmla="*/ 111 w 125"/>
                <a:gd name="T27" fmla="*/ 43 h 84"/>
                <a:gd name="T28" fmla="*/ 111 w 125"/>
                <a:gd name="T29" fmla="*/ 44 h 84"/>
                <a:gd name="T30" fmla="*/ 110 w 125"/>
                <a:gd name="T31" fmla="*/ 44 h 84"/>
                <a:gd name="T32" fmla="*/ 85 w 125"/>
                <a:gd name="T33" fmla="*/ 56 h 84"/>
                <a:gd name="T34" fmla="*/ 74 w 125"/>
                <a:gd name="T35" fmla="*/ 35 h 84"/>
                <a:gd name="T36" fmla="*/ 88 w 125"/>
                <a:gd name="T37" fmla="*/ 54 h 84"/>
                <a:gd name="T38" fmla="*/ 82 w 125"/>
                <a:gd name="T39" fmla="*/ 0 h 84"/>
                <a:gd name="T40" fmla="*/ 82 w 125"/>
                <a:gd name="T41" fmla="*/ 19 h 84"/>
                <a:gd name="T42" fmla="*/ 83 w 125"/>
                <a:gd name="T43" fmla="*/ 11 h 84"/>
                <a:gd name="T44" fmla="*/ 87 w 125"/>
                <a:gd name="T45" fmla="*/ 6 h 84"/>
                <a:gd name="T46" fmla="*/ 105 w 125"/>
                <a:gd name="T47" fmla="*/ 17 h 84"/>
                <a:gd name="T48" fmla="*/ 72 w 125"/>
                <a:gd name="T49" fmla="*/ 30 h 84"/>
                <a:gd name="T50" fmla="*/ 59 w 125"/>
                <a:gd name="T51" fmla="*/ 41 h 84"/>
                <a:gd name="T52" fmla="*/ 50 w 125"/>
                <a:gd name="T53" fmla="*/ 40 h 84"/>
                <a:gd name="T54" fmla="*/ 33 w 125"/>
                <a:gd name="T55" fmla="*/ 46 h 84"/>
                <a:gd name="T56" fmla="*/ 19 w 125"/>
                <a:gd name="T57" fmla="*/ 34 h 84"/>
                <a:gd name="T58" fmla="*/ 24 w 125"/>
                <a:gd name="T59" fmla="*/ 37 h 84"/>
                <a:gd name="T60" fmla="*/ 29 w 125"/>
                <a:gd name="T61" fmla="*/ 41 h 84"/>
                <a:gd name="T62" fmla="*/ 15 w 125"/>
                <a:gd name="T63" fmla="*/ 28 h 84"/>
                <a:gd name="T64" fmla="*/ 4 w 125"/>
                <a:gd name="T65" fmla="*/ 60 h 84"/>
                <a:gd name="T66" fmla="*/ 5 w 125"/>
                <a:gd name="T67" fmla="*/ 71 h 84"/>
                <a:gd name="T68" fmla="*/ 11 w 125"/>
                <a:gd name="T69" fmla="*/ 68 h 84"/>
                <a:gd name="T70" fmla="*/ 18 w 125"/>
                <a:gd name="T71" fmla="*/ 79 h 84"/>
                <a:gd name="T72" fmla="*/ 55 w 125"/>
                <a:gd name="T73" fmla="*/ 76 h 84"/>
                <a:gd name="T74" fmla="*/ 65 w 125"/>
                <a:gd name="T75" fmla="*/ 45 h 84"/>
                <a:gd name="T76" fmla="*/ 72 w 125"/>
                <a:gd name="T77" fmla="*/ 55 h 84"/>
                <a:gd name="T78" fmla="*/ 110 w 125"/>
                <a:gd name="T79" fmla="*/ 52 h 84"/>
                <a:gd name="T80" fmla="*/ 118 w 125"/>
                <a:gd name="T81" fmla="*/ 23 h 84"/>
                <a:gd name="T82" fmla="*/ 96 w 125"/>
                <a:gd name="T83"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5" h="84">
                  <a:moveTo>
                    <a:pt x="27" y="78"/>
                  </a:moveTo>
                  <a:cubicBezTo>
                    <a:pt x="20" y="74"/>
                    <a:pt x="10" y="62"/>
                    <a:pt x="20" y="58"/>
                  </a:cubicBezTo>
                  <a:cubicBezTo>
                    <a:pt x="25" y="56"/>
                    <a:pt x="30" y="54"/>
                    <a:pt x="36" y="51"/>
                  </a:cubicBezTo>
                  <a:cubicBezTo>
                    <a:pt x="33" y="60"/>
                    <a:pt x="30" y="69"/>
                    <a:pt x="27" y="78"/>
                  </a:cubicBezTo>
                  <a:moveTo>
                    <a:pt x="46" y="75"/>
                  </a:moveTo>
                  <a:cubicBezTo>
                    <a:pt x="48" y="65"/>
                    <a:pt x="50" y="56"/>
                    <a:pt x="53" y="46"/>
                  </a:cubicBezTo>
                  <a:cubicBezTo>
                    <a:pt x="58" y="50"/>
                    <a:pt x="59" y="64"/>
                    <a:pt x="55" y="68"/>
                  </a:cubicBezTo>
                  <a:cubicBezTo>
                    <a:pt x="53" y="70"/>
                    <a:pt x="50" y="73"/>
                    <a:pt x="46" y="75"/>
                  </a:cubicBezTo>
                  <a:moveTo>
                    <a:pt x="31" y="79"/>
                  </a:moveTo>
                  <a:cubicBezTo>
                    <a:pt x="30" y="79"/>
                    <a:pt x="29" y="79"/>
                    <a:pt x="29" y="79"/>
                  </a:cubicBezTo>
                  <a:cubicBezTo>
                    <a:pt x="28" y="79"/>
                    <a:pt x="28" y="79"/>
                    <a:pt x="28" y="79"/>
                  </a:cubicBezTo>
                  <a:cubicBezTo>
                    <a:pt x="31" y="70"/>
                    <a:pt x="34" y="60"/>
                    <a:pt x="37" y="51"/>
                  </a:cubicBezTo>
                  <a:cubicBezTo>
                    <a:pt x="37" y="51"/>
                    <a:pt x="37" y="51"/>
                    <a:pt x="37" y="51"/>
                  </a:cubicBezTo>
                  <a:cubicBezTo>
                    <a:pt x="40" y="49"/>
                    <a:pt x="44" y="48"/>
                    <a:pt x="48" y="46"/>
                  </a:cubicBezTo>
                  <a:cubicBezTo>
                    <a:pt x="49" y="46"/>
                    <a:pt x="49" y="46"/>
                    <a:pt x="50" y="46"/>
                  </a:cubicBezTo>
                  <a:cubicBezTo>
                    <a:pt x="51" y="46"/>
                    <a:pt x="51" y="46"/>
                    <a:pt x="51" y="46"/>
                  </a:cubicBezTo>
                  <a:cubicBezTo>
                    <a:pt x="49" y="56"/>
                    <a:pt x="46" y="66"/>
                    <a:pt x="43" y="76"/>
                  </a:cubicBezTo>
                  <a:cubicBezTo>
                    <a:pt x="39" y="78"/>
                    <a:pt x="35" y="79"/>
                    <a:pt x="31" y="79"/>
                  </a:cubicBezTo>
                  <a:moveTo>
                    <a:pt x="89" y="55"/>
                  </a:moveTo>
                  <a:cubicBezTo>
                    <a:pt x="92" y="45"/>
                    <a:pt x="95" y="35"/>
                    <a:pt x="97" y="25"/>
                  </a:cubicBezTo>
                  <a:cubicBezTo>
                    <a:pt x="99" y="25"/>
                    <a:pt x="100" y="24"/>
                    <a:pt x="101" y="23"/>
                  </a:cubicBezTo>
                  <a:cubicBezTo>
                    <a:pt x="102" y="23"/>
                    <a:pt x="103" y="23"/>
                    <a:pt x="104" y="23"/>
                  </a:cubicBezTo>
                  <a:cubicBezTo>
                    <a:pt x="105" y="23"/>
                    <a:pt x="106" y="23"/>
                    <a:pt x="106" y="23"/>
                  </a:cubicBezTo>
                  <a:cubicBezTo>
                    <a:pt x="104" y="32"/>
                    <a:pt x="103" y="41"/>
                    <a:pt x="101" y="50"/>
                  </a:cubicBezTo>
                  <a:cubicBezTo>
                    <a:pt x="103" y="50"/>
                    <a:pt x="103" y="50"/>
                    <a:pt x="103" y="50"/>
                  </a:cubicBezTo>
                  <a:cubicBezTo>
                    <a:pt x="104" y="41"/>
                    <a:pt x="106" y="33"/>
                    <a:pt x="108" y="24"/>
                  </a:cubicBezTo>
                  <a:cubicBezTo>
                    <a:pt x="113" y="27"/>
                    <a:pt x="113" y="39"/>
                    <a:pt x="111" y="44"/>
                  </a:cubicBezTo>
                  <a:cubicBezTo>
                    <a:pt x="111" y="43"/>
                    <a:pt x="111" y="43"/>
                    <a:pt x="111" y="43"/>
                  </a:cubicBezTo>
                  <a:cubicBezTo>
                    <a:pt x="111" y="43"/>
                    <a:pt x="111" y="43"/>
                    <a:pt x="111" y="44"/>
                  </a:cubicBezTo>
                  <a:cubicBezTo>
                    <a:pt x="111" y="44"/>
                    <a:pt x="111" y="44"/>
                    <a:pt x="111" y="44"/>
                  </a:cubicBezTo>
                  <a:cubicBezTo>
                    <a:pt x="111" y="44"/>
                    <a:pt x="111" y="44"/>
                    <a:pt x="111" y="44"/>
                  </a:cubicBezTo>
                  <a:cubicBezTo>
                    <a:pt x="110" y="44"/>
                    <a:pt x="110" y="44"/>
                    <a:pt x="110" y="44"/>
                  </a:cubicBezTo>
                  <a:cubicBezTo>
                    <a:pt x="110" y="44"/>
                    <a:pt x="110" y="44"/>
                    <a:pt x="111" y="44"/>
                  </a:cubicBezTo>
                  <a:cubicBezTo>
                    <a:pt x="107" y="50"/>
                    <a:pt x="92" y="56"/>
                    <a:pt x="85" y="56"/>
                  </a:cubicBezTo>
                  <a:cubicBezTo>
                    <a:pt x="85" y="56"/>
                    <a:pt x="85" y="56"/>
                    <a:pt x="85" y="55"/>
                  </a:cubicBezTo>
                  <a:cubicBezTo>
                    <a:pt x="78" y="55"/>
                    <a:pt x="63" y="40"/>
                    <a:pt x="74" y="35"/>
                  </a:cubicBezTo>
                  <a:cubicBezTo>
                    <a:pt x="81" y="32"/>
                    <a:pt x="88" y="29"/>
                    <a:pt x="95" y="26"/>
                  </a:cubicBezTo>
                  <a:cubicBezTo>
                    <a:pt x="93" y="35"/>
                    <a:pt x="90" y="45"/>
                    <a:pt x="88" y="54"/>
                  </a:cubicBezTo>
                  <a:cubicBezTo>
                    <a:pt x="89" y="55"/>
                    <a:pt x="89" y="55"/>
                    <a:pt x="89" y="55"/>
                  </a:cubicBezTo>
                  <a:moveTo>
                    <a:pt x="82" y="0"/>
                  </a:moveTo>
                  <a:cubicBezTo>
                    <a:pt x="78" y="0"/>
                    <a:pt x="75" y="3"/>
                    <a:pt x="77" y="12"/>
                  </a:cubicBezTo>
                  <a:cubicBezTo>
                    <a:pt x="78" y="14"/>
                    <a:pt x="79" y="19"/>
                    <a:pt x="82" y="19"/>
                  </a:cubicBezTo>
                  <a:cubicBezTo>
                    <a:pt x="82" y="19"/>
                    <a:pt x="82" y="19"/>
                    <a:pt x="83" y="18"/>
                  </a:cubicBezTo>
                  <a:cubicBezTo>
                    <a:pt x="86" y="17"/>
                    <a:pt x="83" y="13"/>
                    <a:pt x="83" y="11"/>
                  </a:cubicBezTo>
                  <a:cubicBezTo>
                    <a:pt x="82" y="7"/>
                    <a:pt x="82" y="6"/>
                    <a:pt x="84" y="6"/>
                  </a:cubicBezTo>
                  <a:cubicBezTo>
                    <a:pt x="85" y="6"/>
                    <a:pt x="86" y="6"/>
                    <a:pt x="87" y="6"/>
                  </a:cubicBezTo>
                  <a:cubicBezTo>
                    <a:pt x="95" y="11"/>
                    <a:pt x="104" y="15"/>
                    <a:pt x="112" y="19"/>
                  </a:cubicBezTo>
                  <a:cubicBezTo>
                    <a:pt x="110" y="18"/>
                    <a:pt x="107" y="17"/>
                    <a:pt x="105" y="17"/>
                  </a:cubicBezTo>
                  <a:cubicBezTo>
                    <a:pt x="99" y="17"/>
                    <a:pt x="93" y="21"/>
                    <a:pt x="86" y="23"/>
                  </a:cubicBezTo>
                  <a:cubicBezTo>
                    <a:pt x="82" y="25"/>
                    <a:pt x="77" y="28"/>
                    <a:pt x="72" y="30"/>
                  </a:cubicBezTo>
                  <a:cubicBezTo>
                    <a:pt x="66" y="32"/>
                    <a:pt x="66" y="39"/>
                    <a:pt x="62" y="40"/>
                  </a:cubicBezTo>
                  <a:cubicBezTo>
                    <a:pt x="61" y="41"/>
                    <a:pt x="60" y="41"/>
                    <a:pt x="59" y="41"/>
                  </a:cubicBezTo>
                  <a:cubicBezTo>
                    <a:pt x="57" y="41"/>
                    <a:pt x="56" y="41"/>
                    <a:pt x="55" y="40"/>
                  </a:cubicBezTo>
                  <a:cubicBezTo>
                    <a:pt x="53" y="40"/>
                    <a:pt x="52" y="40"/>
                    <a:pt x="50" y="40"/>
                  </a:cubicBezTo>
                  <a:cubicBezTo>
                    <a:pt x="49" y="40"/>
                    <a:pt x="48" y="40"/>
                    <a:pt x="47" y="40"/>
                  </a:cubicBezTo>
                  <a:cubicBezTo>
                    <a:pt x="42" y="42"/>
                    <a:pt x="37" y="44"/>
                    <a:pt x="33" y="46"/>
                  </a:cubicBezTo>
                  <a:cubicBezTo>
                    <a:pt x="23" y="50"/>
                    <a:pt x="13" y="53"/>
                    <a:pt x="9" y="63"/>
                  </a:cubicBezTo>
                  <a:cubicBezTo>
                    <a:pt x="12" y="53"/>
                    <a:pt x="16" y="43"/>
                    <a:pt x="19" y="34"/>
                  </a:cubicBezTo>
                  <a:cubicBezTo>
                    <a:pt x="19" y="33"/>
                    <a:pt x="19" y="33"/>
                    <a:pt x="20" y="33"/>
                  </a:cubicBezTo>
                  <a:cubicBezTo>
                    <a:pt x="21" y="33"/>
                    <a:pt x="22" y="35"/>
                    <a:pt x="24" y="37"/>
                  </a:cubicBezTo>
                  <a:cubicBezTo>
                    <a:pt x="26" y="39"/>
                    <a:pt x="28" y="41"/>
                    <a:pt x="29" y="41"/>
                  </a:cubicBezTo>
                  <a:cubicBezTo>
                    <a:pt x="29" y="41"/>
                    <a:pt x="29" y="41"/>
                    <a:pt x="29" y="41"/>
                  </a:cubicBezTo>
                  <a:cubicBezTo>
                    <a:pt x="34" y="40"/>
                    <a:pt x="27" y="27"/>
                    <a:pt x="19" y="27"/>
                  </a:cubicBezTo>
                  <a:cubicBezTo>
                    <a:pt x="18" y="27"/>
                    <a:pt x="16" y="27"/>
                    <a:pt x="15" y="28"/>
                  </a:cubicBezTo>
                  <a:cubicBezTo>
                    <a:pt x="12" y="30"/>
                    <a:pt x="12" y="37"/>
                    <a:pt x="11" y="39"/>
                  </a:cubicBezTo>
                  <a:cubicBezTo>
                    <a:pt x="9" y="46"/>
                    <a:pt x="6" y="53"/>
                    <a:pt x="4" y="60"/>
                  </a:cubicBezTo>
                  <a:cubicBezTo>
                    <a:pt x="3" y="63"/>
                    <a:pt x="0" y="69"/>
                    <a:pt x="4" y="71"/>
                  </a:cubicBezTo>
                  <a:cubicBezTo>
                    <a:pt x="4" y="71"/>
                    <a:pt x="4" y="71"/>
                    <a:pt x="5" y="71"/>
                  </a:cubicBezTo>
                  <a:cubicBezTo>
                    <a:pt x="6" y="71"/>
                    <a:pt x="7" y="70"/>
                    <a:pt x="8" y="70"/>
                  </a:cubicBezTo>
                  <a:cubicBezTo>
                    <a:pt x="9" y="69"/>
                    <a:pt x="10" y="68"/>
                    <a:pt x="11" y="68"/>
                  </a:cubicBezTo>
                  <a:cubicBezTo>
                    <a:pt x="11" y="68"/>
                    <a:pt x="11" y="68"/>
                    <a:pt x="11" y="68"/>
                  </a:cubicBezTo>
                  <a:cubicBezTo>
                    <a:pt x="13" y="72"/>
                    <a:pt x="16" y="75"/>
                    <a:pt x="18" y="79"/>
                  </a:cubicBezTo>
                  <a:cubicBezTo>
                    <a:pt x="22" y="83"/>
                    <a:pt x="27" y="84"/>
                    <a:pt x="32" y="84"/>
                  </a:cubicBezTo>
                  <a:cubicBezTo>
                    <a:pt x="40" y="84"/>
                    <a:pt x="48" y="80"/>
                    <a:pt x="55" y="76"/>
                  </a:cubicBezTo>
                  <a:cubicBezTo>
                    <a:pt x="64" y="70"/>
                    <a:pt x="64" y="62"/>
                    <a:pt x="62" y="52"/>
                  </a:cubicBezTo>
                  <a:cubicBezTo>
                    <a:pt x="61" y="47"/>
                    <a:pt x="60" y="47"/>
                    <a:pt x="65" y="45"/>
                  </a:cubicBezTo>
                  <a:cubicBezTo>
                    <a:pt x="65" y="45"/>
                    <a:pt x="65" y="45"/>
                    <a:pt x="65" y="45"/>
                  </a:cubicBezTo>
                  <a:cubicBezTo>
                    <a:pt x="67" y="45"/>
                    <a:pt x="71" y="53"/>
                    <a:pt x="72" y="55"/>
                  </a:cubicBezTo>
                  <a:cubicBezTo>
                    <a:pt x="76" y="59"/>
                    <a:pt x="81" y="61"/>
                    <a:pt x="86" y="61"/>
                  </a:cubicBezTo>
                  <a:cubicBezTo>
                    <a:pt x="94" y="61"/>
                    <a:pt x="104" y="56"/>
                    <a:pt x="110" y="52"/>
                  </a:cubicBezTo>
                  <a:cubicBezTo>
                    <a:pt x="118" y="47"/>
                    <a:pt x="118" y="39"/>
                    <a:pt x="117" y="31"/>
                  </a:cubicBezTo>
                  <a:cubicBezTo>
                    <a:pt x="116" y="27"/>
                    <a:pt x="114" y="24"/>
                    <a:pt x="118" y="23"/>
                  </a:cubicBezTo>
                  <a:cubicBezTo>
                    <a:pt x="120" y="22"/>
                    <a:pt x="125" y="19"/>
                    <a:pt x="120" y="17"/>
                  </a:cubicBezTo>
                  <a:cubicBezTo>
                    <a:pt x="116" y="11"/>
                    <a:pt x="102" y="7"/>
                    <a:pt x="96" y="4"/>
                  </a:cubicBezTo>
                  <a:cubicBezTo>
                    <a:pt x="92" y="3"/>
                    <a:pt x="87" y="0"/>
                    <a:pt x="8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1" name="Freeform 859"/>
            <p:cNvSpPr>
              <a:spLocks/>
            </p:cNvSpPr>
            <p:nvPr/>
          </p:nvSpPr>
          <p:spPr bwMode="auto">
            <a:xfrm>
              <a:off x="3027143" y="3759131"/>
              <a:ext cx="2688" cy="1792"/>
            </a:xfrm>
            <a:custGeom>
              <a:avLst/>
              <a:gdLst>
                <a:gd name="T0" fmla="*/ 0 w 1"/>
                <a:gd name="T1" fmla="*/ 0 h 1"/>
                <a:gd name="T2" fmla="*/ 0 w 1"/>
                <a:gd name="T3" fmla="*/ 1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0" y="1"/>
                    <a:pt x="0" y="1"/>
                  </a:cubicBezTo>
                  <a:cubicBezTo>
                    <a:pt x="1" y="1"/>
                    <a:pt x="1" y="1"/>
                    <a:pt x="1" y="1"/>
                  </a:cubicBezTo>
                  <a:cubicBezTo>
                    <a:pt x="1" y="1"/>
                    <a:pt x="1" y="1"/>
                    <a:pt x="1" y="1"/>
                  </a:cubicBezTo>
                  <a:cubicBezTo>
                    <a:pt x="1" y="1"/>
                    <a:pt x="0" y="0"/>
                    <a:pt x="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42" name="组合 341"/>
          <p:cNvGrpSpPr/>
          <p:nvPr/>
        </p:nvGrpSpPr>
        <p:grpSpPr>
          <a:xfrm>
            <a:off x="2781565" y="2389858"/>
            <a:ext cx="172352" cy="228237"/>
            <a:chOff x="553907" y="4057533"/>
            <a:chExt cx="328869" cy="435505"/>
          </a:xfrm>
        </p:grpSpPr>
        <p:sp>
          <p:nvSpPr>
            <p:cNvPr id="343" name="Freeform 873"/>
            <p:cNvSpPr>
              <a:spLocks noEditPoints="1"/>
            </p:cNvSpPr>
            <p:nvPr/>
          </p:nvSpPr>
          <p:spPr bwMode="auto">
            <a:xfrm>
              <a:off x="553907" y="4057533"/>
              <a:ext cx="328869" cy="435505"/>
            </a:xfrm>
            <a:custGeom>
              <a:avLst/>
              <a:gdLst>
                <a:gd name="T0" fmla="*/ 125 w 155"/>
                <a:gd name="T1" fmla="*/ 178 h 205"/>
                <a:gd name="T2" fmla="*/ 124 w 155"/>
                <a:gd name="T3" fmla="*/ 189 h 205"/>
                <a:gd name="T4" fmla="*/ 115 w 155"/>
                <a:gd name="T5" fmla="*/ 187 h 205"/>
                <a:gd name="T6" fmla="*/ 60 w 155"/>
                <a:gd name="T7" fmla="*/ 175 h 205"/>
                <a:gd name="T8" fmla="*/ 71 w 155"/>
                <a:gd name="T9" fmla="*/ 158 h 205"/>
                <a:gd name="T10" fmla="*/ 73 w 155"/>
                <a:gd name="T11" fmla="*/ 158 h 205"/>
                <a:gd name="T12" fmla="*/ 88 w 155"/>
                <a:gd name="T13" fmla="*/ 153 h 205"/>
                <a:gd name="T14" fmla="*/ 124 w 155"/>
                <a:gd name="T15" fmla="*/ 140 h 205"/>
                <a:gd name="T16" fmla="*/ 133 w 155"/>
                <a:gd name="T17" fmla="*/ 137 h 205"/>
                <a:gd name="T18" fmla="*/ 141 w 155"/>
                <a:gd name="T19" fmla="*/ 134 h 205"/>
                <a:gd name="T20" fmla="*/ 146 w 155"/>
                <a:gd name="T21" fmla="*/ 144 h 205"/>
                <a:gd name="T22" fmla="*/ 35 w 155"/>
                <a:gd name="T23" fmla="*/ 131 h 205"/>
                <a:gd name="T24" fmla="*/ 44 w 155"/>
                <a:gd name="T25" fmla="*/ 128 h 205"/>
                <a:gd name="T26" fmla="*/ 75 w 155"/>
                <a:gd name="T27" fmla="*/ 122 h 205"/>
                <a:gd name="T28" fmla="*/ 56 w 155"/>
                <a:gd name="T29" fmla="*/ 123 h 205"/>
                <a:gd name="T30" fmla="*/ 69 w 155"/>
                <a:gd name="T31" fmla="*/ 124 h 205"/>
                <a:gd name="T32" fmla="*/ 107 w 155"/>
                <a:gd name="T33" fmla="*/ 112 h 205"/>
                <a:gd name="T34" fmla="*/ 108 w 155"/>
                <a:gd name="T35" fmla="*/ 105 h 205"/>
                <a:gd name="T36" fmla="*/ 115 w 155"/>
                <a:gd name="T37" fmla="*/ 97 h 205"/>
                <a:gd name="T38" fmla="*/ 47 w 155"/>
                <a:gd name="T39" fmla="*/ 94 h 205"/>
                <a:gd name="T40" fmla="*/ 117 w 155"/>
                <a:gd name="T41" fmla="*/ 101 h 205"/>
                <a:gd name="T42" fmla="*/ 133 w 155"/>
                <a:gd name="T43" fmla="*/ 88 h 205"/>
                <a:gd name="T44" fmla="*/ 39 w 155"/>
                <a:gd name="T45" fmla="*/ 87 h 205"/>
                <a:gd name="T46" fmla="*/ 30 w 155"/>
                <a:gd name="T47" fmla="*/ 78 h 205"/>
                <a:gd name="T48" fmla="*/ 23 w 155"/>
                <a:gd name="T49" fmla="*/ 71 h 205"/>
                <a:gd name="T50" fmla="*/ 21 w 155"/>
                <a:gd name="T51" fmla="*/ 78 h 205"/>
                <a:gd name="T52" fmla="*/ 7 w 155"/>
                <a:gd name="T53" fmla="*/ 59 h 205"/>
                <a:gd name="T54" fmla="*/ 119 w 155"/>
                <a:gd name="T55" fmla="*/ 53 h 205"/>
                <a:gd name="T56" fmla="*/ 122 w 155"/>
                <a:gd name="T57" fmla="*/ 22 h 205"/>
                <a:gd name="T58" fmla="*/ 80 w 155"/>
                <a:gd name="T59" fmla="*/ 72 h 205"/>
                <a:gd name="T60" fmla="*/ 108 w 155"/>
                <a:gd name="T61" fmla="*/ 73 h 205"/>
                <a:gd name="T62" fmla="*/ 103 w 155"/>
                <a:gd name="T63" fmla="*/ 94 h 205"/>
                <a:gd name="T64" fmla="*/ 101 w 155"/>
                <a:gd name="T65" fmla="*/ 107 h 205"/>
                <a:gd name="T66" fmla="*/ 106 w 155"/>
                <a:gd name="T67" fmla="*/ 117 h 205"/>
                <a:gd name="T68" fmla="*/ 115 w 155"/>
                <a:gd name="T69" fmla="*/ 139 h 205"/>
                <a:gd name="T70" fmla="*/ 89 w 155"/>
                <a:gd name="T71" fmla="*/ 148 h 205"/>
                <a:gd name="T72" fmla="*/ 79 w 155"/>
                <a:gd name="T73" fmla="*/ 127 h 205"/>
                <a:gd name="T74" fmla="*/ 73 w 155"/>
                <a:gd name="T75" fmla="*/ 111 h 205"/>
                <a:gd name="T76" fmla="*/ 31 w 155"/>
                <a:gd name="T77" fmla="*/ 121 h 205"/>
                <a:gd name="T78" fmla="*/ 52 w 155"/>
                <a:gd name="T79" fmla="*/ 97 h 205"/>
                <a:gd name="T80" fmla="*/ 53 w 155"/>
                <a:gd name="T81" fmla="*/ 93 h 205"/>
                <a:gd name="T82" fmla="*/ 59 w 155"/>
                <a:gd name="T83" fmla="*/ 64 h 205"/>
                <a:gd name="T84" fmla="*/ 76 w 155"/>
                <a:gd name="T85" fmla="*/ 77 h 205"/>
                <a:gd name="T86" fmla="*/ 0 w 155"/>
                <a:gd name="T87" fmla="*/ 48 h 205"/>
                <a:gd name="T88" fmla="*/ 8 w 155"/>
                <a:gd name="T89" fmla="*/ 71 h 205"/>
                <a:gd name="T90" fmla="*/ 35 w 155"/>
                <a:gd name="T91" fmla="*/ 98 h 205"/>
                <a:gd name="T92" fmla="*/ 43 w 155"/>
                <a:gd name="T93" fmla="*/ 132 h 205"/>
                <a:gd name="T94" fmla="*/ 66 w 155"/>
                <a:gd name="T95" fmla="*/ 127 h 205"/>
                <a:gd name="T96" fmla="*/ 46 w 155"/>
                <a:gd name="T97" fmla="*/ 165 h 205"/>
                <a:gd name="T98" fmla="*/ 106 w 155"/>
                <a:gd name="T99" fmla="*/ 203 h 205"/>
                <a:gd name="T100" fmla="*/ 110 w 155"/>
                <a:gd name="T101" fmla="*/ 204 h 205"/>
                <a:gd name="T102" fmla="*/ 125 w 155"/>
                <a:gd name="T103" fmla="*/ 196 h 205"/>
                <a:gd name="T104" fmla="*/ 124 w 155"/>
                <a:gd name="T105" fmla="*/ 157 h 205"/>
                <a:gd name="T106" fmla="*/ 152 w 155"/>
                <a:gd name="T107" fmla="*/ 127 h 205"/>
                <a:gd name="T108" fmla="*/ 111 w 155"/>
                <a:gd name="T109" fmla="*/ 109 h 205"/>
                <a:gd name="T110" fmla="*/ 137 w 155"/>
                <a:gd name="T111" fmla="*/ 99 h 205"/>
                <a:gd name="T112" fmla="*/ 133 w 155"/>
                <a:gd name="T113" fmla="*/ 59 h 205"/>
                <a:gd name="T114" fmla="*/ 125 w 155"/>
                <a:gd name="T115"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5" h="205">
                  <a:moveTo>
                    <a:pt x="108" y="199"/>
                  </a:moveTo>
                  <a:cubicBezTo>
                    <a:pt x="106" y="193"/>
                    <a:pt x="104" y="188"/>
                    <a:pt x="102" y="182"/>
                  </a:cubicBezTo>
                  <a:cubicBezTo>
                    <a:pt x="104" y="180"/>
                    <a:pt x="106" y="179"/>
                    <a:pt x="108" y="178"/>
                  </a:cubicBezTo>
                  <a:cubicBezTo>
                    <a:pt x="108" y="185"/>
                    <a:pt x="108" y="192"/>
                    <a:pt x="109" y="199"/>
                  </a:cubicBezTo>
                  <a:cubicBezTo>
                    <a:pt x="108" y="199"/>
                    <a:pt x="108" y="199"/>
                    <a:pt x="108" y="199"/>
                  </a:cubicBezTo>
                  <a:moveTo>
                    <a:pt x="126" y="191"/>
                  </a:moveTo>
                  <a:cubicBezTo>
                    <a:pt x="126" y="190"/>
                    <a:pt x="126" y="190"/>
                    <a:pt x="126" y="189"/>
                  </a:cubicBezTo>
                  <a:cubicBezTo>
                    <a:pt x="126" y="185"/>
                    <a:pt x="125" y="181"/>
                    <a:pt x="125" y="178"/>
                  </a:cubicBezTo>
                  <a:cubicBezTo>
                    <a:pt x="126" y="182"/>
                    <a:pt x="128" y="185"/>
                    <a:pt x="131" y="189"/>
                  </a:cubicBezTo>
                  <a:cubicBezTo>
                    <a:pt x="129" y="190"/>
                    <a:pt x="127" y="190"/>
                    <a:pt x="126" y="191"/>
                  </a:cubicBezTo>
                  <a:moveTo>
                    <a:pt x="111" y="198"/>
                  </a:moveTo>
                  <a:cubicBezTo>
                    <a:pt x="110" y="191"/>
                    <a:pt x="110" y="184"/>
                    <a:pt x="110" y="177"/>
                  </a:cubicBezTo>
                  <a:cubicBezTo>
                    <a:pt x="110" y="177"/>
                    <a:pt x="110" y="177"/>
                    <a:pt x="110" y="177"/>
                  </a:cubicBezTo>
                  <a:cubicBezTo>
                    <a:pt x="114" y="175"/>
                    <a:pt x="118" y="174"/>
                    <a:pt x="122" y="173"/>
                  </a:cubicBezTo>
                  <a:cubicBezTo>
                    <a:pt x="122" y="174"/>
                    <a:pt x="122" y="174"/>
                    <a:pt x="122" y="174"/>
                  </a:cubicBezTo>
                  <a:cubicBezTo>
                    <a:pt x="123" y="179"/>
                    <a:pt x="124" y="184"/>
                    <a:pt x="124" y="189"/>
                  </a:cubicBezTo>
                  <a:cubicBezTo>
                    <a:pt x="124" y="190"/>
                    <a:pt x="124" y="191"/>
                    <a:pt x="124" y="192"/>
                  </a:cubicBezTo>
                  <a:cubicBezTo>
                    <a:pt x="121" y="193"/>
                    <a:pt x="119" y="194"/>
                    <a:pt x="117" y="195"/>
                  </a:cubicBezTo>
                  <a:cubicBezTo>
                    <a:pt x="117" y="192"/>
                    <a:pt x="117" y="190"/>
                    <a:pt x="117" y="187"/>
                  </a:cubicBezTo>
                  <a:cubicBezTo>
                    <a:pt x="117" y="183"/>
                    <a:pt x="117" y="180"/>
                    <a:pt x="117" y="176"/>
                  </a:cubicBezTo>
                  <a:cubicBezTo>
                    <a:pt x="117" y="176"/>
                    <a:pt x="116" y="175"/>
                    <a:pt x="116" y="175"/>
                  </a:cubicBezTo>
                  <a:cubicBezTo>
                    <a:pt x="116" y="175"/>
                    <a:pt x="116" y="175"/>
                    <a:pt x="116" y="175"/>
                  </a:cubicBezTo>
                  <a:cubicBezTo>
                    <a:pt x="115" y="175"/>
                    <a:pt x="115" y="176"/>
                    <a:pt x="115" y="176"/>
                  </a:cubicBezTo>
                  <a:cubicBezTo>
                    <a:pt x="115" y="180"/>
                    <a:pt x="115" y="183"/>
                    <a:pt x="115" y="187"/>
                  </a:cubicBezTo>
                  <a:cubicBezTo>
                    <a:pt x="115" y="190"/>
                    <a:pt x="115" y="193"/>
                    <a:pt x="115" y="196"/>
                  </a:cubicBezTo>
                  <a:cubicBezTo>
                    <a:pt x="113" y="197"/>
                    <a:pt x="112" y="197"/>
                    <a:pt x="111" y="198"/>
                  </a:cubicBezTo>
                  <a:moveTo>
                    <a:pt x="58" y="174"/>
                  </a:moveTo>
                  <a:cubicBezTo>
                    <a:pt x="56" y="171"/>
                    <a:pt x="54" y="168"/>
                    <a:pt x="51" y="165"/>
                  </a:cubicBezTo>
                  <a:cubicBezTo>
                    <a:pt x="52" y="165"/>
                    <a:pt x="54" y="164"/>
                    <a:pt x="56" y="164"/>
                  </a:cubicBezTo>
                  <a:cubicBezTo>
                    <a:pt x="57" y="167"/>
                    <a:pt x="57" y="171"/>
                    <a:pt x="58" y="174"/>
                  </a:cubicBezTo>
                  <a:moveTo>
                    <a:pt x="59" y="175"/>
                  </a:moveTo>
                  <a:cubicBezTo>
                    <a:pt x="60" y="175"/>
                    <a:pt x="60" y="175"/>
                    <a:pt x="60" y="175"/>
                  </a:cubicBezTo>
                  <a:cubicBezTo>
                    <a:pt x="59" y="171"/>
                    <a:pt x="59" y="167"/>
                    <a:pt x="58" y="163"/>
                  </a:cubicBezTo>
                  <a:cubicBezTo>
                    <a:pt x="60" y="162"/>
                    <a:pt x="62" y="162"/>
                    <a:pt x="64" y="161"/>
                  </a:cubicBezTo>
                  <a:cubicBezTo>
                    <a:pt x="64" y="165"/>
                    <a:pt x="64" y="169"/>
                    <a:pt x="64" y="173"/>
                  </a:cubicBezTo>
                  <a:cubicBezTo>
                    <a:pt x="63" y="174"/>
                    <a:pt x="61" y="174"/>
                    <a:pt x="59" y="175"/>
                  </a:cubicBezTo>
                  <a:moveTo>
                    <a:pt x="66" y="172"/>
                  </a:moveTo>
                  <a:cubicBezTo>
                    <a:pt x="66" y="168"/>
                    <a:pt x="66" y="164"/>
                    <a:pt x="66" y="161"/>
                  </a:cubicBezTo>
                  <a:cubicBezTo>
                    <a:pt x="66" y="160"/>
                    <a:pt x="66" y="160"/>
                    <a:pt x="66" y="160"/>
                  </a:cubicBezTo>
                  <a:cubicBezTo>
                    <a:pt x="67" y="160"/>
                    <a:pt x="69" y="159"/>
                    <a:pt x="71" y="158"/>
                  </a:cubicBezTo>
                  <a:cubicBezTo>
                    <a:pt x="71" y="160"/>
                    <a:pt x="71" y="162"/>
                    <a:pt x="71" y="164"/>
                  </a:cubicBezTo>
                  <a:cubicBezTo>
                    <a:pt x="71" y="166"/>
                    <a:pt x="71" y="168"/>
                    <a:pt x="72" y="169"/>
                  </a:cubicBezTo>
                  <a:cubicBezTo>
                    <a:pt x="72" y="170"/>
                    <a:pt x="72" y="170"/>
                    <a:pt x="72" y="170"/>
                  </a:cubicBezTo>
                  <a:cubicBezTo>
                    <a:pt x="70" y="170"/>
                    <a:pt x="68" y="171"/>
                    <a:pt x="66" y="172"/>
                  </a:cubicBezTo>
                  <a:moveTo>
                    <a:pt x="74" y="169"/>
                  </a:moveTo>
                  <a:cubicBezTo>
                    <a:pt x="73" y="167"/>
                    <a:pt x="73" y="165"/>
                    <a:pt x="73" y="164"/>
                  </a:cubicBezTo>
                  <a:cubicBezTo>
                    <a:pt x="73" y="162"/>
                    <a:pt x="73" y="160"/>
                    <a:pt x="73" y="159"/>
                  </a:cubicBezTo>
                  <a:cubicBezTo>
                    <a:pt x="73" y="158"/>
                    <a:pt x="73" y="158"/>
                    <a:pt x="73" y="158"/>
                  </a:cubicBezTo>
                  <a:cubicBezTo>
                    <a:pt x="76" y="157"/>
                    <a:pt x="79" y="156"/>
                    <a:pt x="82" y="155"/>
                  </a:cubicBezTo>
                  <a:cubicBezTo>
                    <a:pt x="82" y="155"/>
                    <a:pt x="82" y="155"/>
                    <a:pt x="82" y="155"/>
                  </a:cubicBezTo>
                  <a:cubicBezTo>
                    <a:pt x="82" y="159"/>
                    <a:pt x="81" y="163"/>
                    <a:pt x="81" y="166"/>
                  </a:cubicBezTo>
                  <a:cubicBezTo>
                    <a:pt x="78" y="167"/>
                    <a:pt x="76" y="168"/>
                    <a:pt x="74" y="169"/>
                  </a:cubicBezTo>
                  <a:moveTo>
                    <a:pt x="83" y="166"/>
                  </a:moveTo>
                  <a:cubicBezTo>
                    <a:pt x="83" y="162"/>
                    <a:pt x="84" y="159"/>
                    <a:pt x="84" y="155"/>
                  </a:cubicBezTo>
                  <a:cubicBezTo>
                    <a:pt x="84" y="155"/>
                    <a:pt x="84" y="155"/>
                    <a:pt x="83" y="154"/>
                  </a:cubicBezTo>
                  <a:cubicBezTo>
                    <a:pt x="85" y="154"/>
                    <a:pt x="86" y="153"/>
                    <a:pt x="88" y="153"/>
                  </a:cubicBezTo>
                  <a:cubicBezTo>
                    <a:pt x="90" y="160"/>
                    <a:pt x="92" y="165"/>
                    <a:pt x="95" y="171"/>
                  </a:cubicBezTo>
                  <a:cubicBezTo>
                    <a:pt x="93" y="169"/>
                    <a:pt x="92" y="167"/>
                    <a:pt x="91" y="165"/>
                  </a:cubicBezTo>
                  <a:cubicBezTo>
                    <a:pt x="91" y="165"/>
                    <a:pt x="90" y="164"/>
                    <a:pt x="89" y="164"/>
                  </a:cubicBezTo>
                  <a:cubicBezTo>
                    <a:pt x="89" y="164"/>
                    <a:pt x="89" y="164"/>
                    <a:pt x="89" y="164"/>
                  </a:cubicBezTo>
                  <a:cubicBezTo>
                    <a:pt x="87" y="165"/>
                    <a:pt x="85" y="165"/>
                    <a:pt x="83" y="166"/>
                  </a:cubicBezTo>
                  <a:moveTo>
                    <a:pt x="123" y="154"/>
                  </a:moveTo>
                  <a:cubicBezTo>
                    <a:pt x="121" y="150"/>
                    <a:pt x="120" y="146"/>
                    <a:pt x="118" y="142"/>
                  </a:cubicBezTo>
                  <a:cubicBezTo>
                    <a:pt x="120" y="141"/>
                    <a:pt x="122" y="140"/>
                    <a:pt x="124" y="140"/>
                  </a:cubicBezTo>
                  <a:cubicBezTo>
                    <a:pt x="124" y="144"/>
                    <a:pt x="124" y="148"/>
                    <a:pt x="125" y="152"/>
                  </a:cubicBezTo>
                  <a:cubicBezTo>
                    <a:pt x="124" y="153"/>
                    <a:pt x="124" y="153"/>
                    <a:pt x="124" y="153"/>
                  </a:cubicBezTo>
                  <a:cubicBezTo>
                    <a:pt x="123" y="153"/>
                    <a:pt x="123" y="153"/>
                    <a:pt x="123" y="153"/>
                  </a:cubicBezTo>
                  <a:cubicBezTo>
                    <a:pt x="123" y="154"/>
                    <a:pt x="123" y="154"/>
                    <a:pt x="123" y="154"/>
                  </a:cubicBezTo>
                  <a:moveTo>
                    <a:pt x="127" y="152"/>
                  </a:moveTo>
                  <a:cubicBezTo>
                    <a:pt x="126" y="147"/>
                    <a:pt x="126" y="143"/>
                    <a:pt x="125" y="139"/>
                  </a:cubicBezTo>
                  <a:cubicBezTo>
                    <a:pt x="128" y="138"/>
                    <a:pt x="131" y="137"/>
                    <a:pt x="133" y="136"/>
                  </a:cubicBezTo>
                  <a:cubicBezTo>
                    <a:pt x="133" y="137"/>
                    <a:pt x="133" y="137"/>
                    <a:pt x="133" y="137"/>
                  </a:cubicBezTo>
                  <a:cubicBezTo>
                    <a:pt x="133" y="141"/>
                    <a:pt x="133" y="145"/>
                    <a:pt x="133" y="149"/>
                  </a:cubicBezTo>
                  <a:cubicBezTo>
                    <a:pt x="133" y="149"/>
                    <a:pt x="132" y="149"/>
                    <a:pt x="132" y="149"/>
                  </a:cubicBezTo>
                  <a:cubicBezTo>
                    <a:pt x="130" y="150"/>
                    <a:pt x="128" y="151"/>
                    <a:pt x="127" y="152"/>
                  </a:cubicBezTo>
                  <a:moveTo>
                    <a:pt x="135" y="148"/>
                  </a:moveTo>
                  <a:cubicBezTo>
                    <a:pt x="135" y="144"/>
                    <a:pt x="135" y="140"/>
                    <a:pt x="135" y="137"/>
                  </a:cubicBezTo>
                  <a:cubicBezTo>
                    <a:pt x="135" y="136"/>
                    <a:pt x="135" y="136"/>
                    <a:pt x="134" y="136"/>
                  </a:cubicBezTo>
                  <a:cubicBezTo>
                    <a:pt x="137" y="135"/>
                    <a:pt x="140" y="134"/>
                    <a:pt x="142" y="133"/>
                  </a:cubicBezTo>
                  <a:cubicBezTo>
                    <a:pt x="141" y="134"/>
                    <a:pt x="141" y="134"/>
                    <a:pt x="141" y="134"/>
                  </a:cubicBezTo>
                  <a:cubicBezTo>
                    <a:pt x="141" y="138"/>
                    <a:pt x="141" y="142"/>
                    <a:pt x="141" y="146"/>
                  </a:cubicBezTo>
                  <a:cubicBezTo>
                    <a:pt x="139" y="147"/>
                    <a:pt x="137" y="147"/>
                    <a:pt x="135" y="148"/>
                  </a:cubicBezTo>
                  <a:moveTo>
                    <a:pt x="143" y="145"/>
                  </a:moveTo>
                  <a:cubicBezTo>
                    <a:pt x="143" y="141"/>
                    <a:pt x="143" y="138"/>
                    <a:pt x="143" y="134"/>
                  </a:cubicBezTo>
                  <a:cubicBezTo>
                    <a:pt x="144" y="133"/>
                    <a:pt x="143" y="133"/>
                    <a:pt x="143" y="133"/>
                  </a:cubicBezTo>
                  <a:cubicBezTo>
                    <a:pt x="145" y="132"/>
                    <a:pt x="147" y="131"/>
                    <a:pt x="148" y="131"/>
                  </a:cubicBezTo>
                  <a:cubicBezTo>
                    <a:pt x="149" y="135"/>
                    <a:pt x="149" y="139"/>
                    <a:pt x="150" y="142"/>
                  </a:cubicBezTo>
                  <a:cubicBezTo>
                    <a:pt x="149" y="143"/>
                    <a:pt x="148" y="143"/>
                    <a:pt x="146" y="144"/>
                  </a:cubicBezTo>
                  <a:cubicBezTo>
                    <a:pt x="145" y="144"/>
                    <a:pt x="144" y="145"/>
                    <a:pt x="143" y="145"/>
                  </a:cubicBezTo>
                  <a:moveTo>
                    <a:pt x="35" y="131"/>
                  </a:moveTo>
                  <a:cubicBezTo>
                    <a:pt x="33" y="129"/>
                    <a:pt x="32" y="128"/>
                    <a:pt x="31" y="125"/>
                  </a:cubicBezTo>
                  <a:cubicBezTo>
                    <a:pt x="32" y="125"/>
                    <a:pt x="32" y="125"/>
                    <a:pt x="32" y="125"/>
                  </a:cubicBezTo>
                  <a:cubicBezTo>
                    <a:pt x="33" y="125"/>
                    <a:pt x="35" y="124"/>
                    <a:pt x="36" y="124"/>
                  </a:cubicBezTo>
                  <a:cubicBezTo>
                    <a:pt x="36" y="125"/>
                    <a:pt x="36" y="126"/>
                    <a:pt x="36" y="127"/>
                  </a:cubicBezTo>
                  <a:cubicBezTo>
                    <a:pt x="36" y="128"/>
                    <a:pt x="36" y="129"/>
                    <a:pt x="36" y="130"/>
                  </a:cubicBezTo>
                  <a:cubicBezTo>
                    <a:pt x="35" y="131"/>
                    <a:pt x="35" y="131"/>
                    <a:pt x="35" y="131"/>
                  </a:cubicBezTo>
                  <a:moveTo>
                    <a:pt x="38" y="130"/>
                  </a:moveTo>
                  <a:cubicBezTo>
                    <a:pt x="38" y="129"/>
                    <a:pt x="38" y="128"/>
                    <a:pt x="38" y="127"/>
                  </a:cubicBezTo>
                  <a:cubicBezTo>
                    <a:pt x="38" y="126"/>
                    <a:pt x="38" y="124"/>
                    <a:pt x="38" y="123"/>
                  </a:cubicBezTo>
                  <a:cubicBezTo>
                    <a:pt x="38" y="123"/>
                    <a:pt x="38" y="123"/>
                    <a:pt x="38" y="123"/>
                  </a:cubicBezTo>
                  <a:cubicBezTo>
                    <a:pt x="39" y="123"/>
                    <a:pt x="40" y="122"/>
                    <a:pt x="41" y="122"/>
                  </a:cubicBezTo>
                  <a:cubicBezTo>
                    <a:pt x="41" y="124"/>
                    <a:pt x="42" y="126"/>
                    <a:pt x="42" y="128"/>
                  </a:cubicBezTo>
                  <a:cubicBezTo>
                    <a:pt x="40" y="129"/>
                    <a:pt x="39" y="129"/>
                    <a:pt x="38" y="130"/>
                  </a:cubicBezTo>
                  <a:moveTo>
                    <a:pt x="44" y="128"/>
                  </a:moveTo>
                  <a:cubicBezTo>
                    <a:pt x="44" y="125"/>
                    <a:pt x="43" y="123"/>
                    <a:pt x="43" y="121"/>
                  </a:cubicBezTo>
                  <a:cubicBezTo>
                    <a:pt x="46" y="120"/>
                    <a:pt x="50" y="119"/>
                    <a:pt x="53" y="118"/>
                  </a:cubicBezTo>
                  <a:cubicBezTo>
                    <a:pt x="53" y="120"/>
                    <a:pt x="52" y="122"/>
                    <a:pt x="52" y="125"/>
                  </a:cubicBezTo>
                  <a:cubicBezTo>
                    <a:pt x="48" y="126"/>
                    <a:pt x="46" y="127"/>
                    <a:pt x="44" y="128"/>
                  </a:cubicBezTo>
                  <a:moveTo>
                    <a:pt x="70" y="126"/>
                  </a:moveTo>
                  <a:cubicBezTo>
                    <a:pt x="71" y="123"/>
                    <a:pt x="72" y="119"/>
                    <a:pt x="73" y="116"/>
                  </a:cubicBezTo>
                  <a:cubicBezTo>
                    <a:pt x="73" y="116"/>
                    <a:pt x="73" y="116"/>
                    <a:pt x="73" y="116"/>
                  </a:cubicBezTo>
                  <a:cubicBezTo>
                    <a:pt x="73" y="118"/>
                    <a:pt x="74" y="120"/>
                    <a:pt x="75" y="122"/>
                  </a:cubicBezTo>
                  <a:cubicBezTo>
                    <a:pt x="75" y="122"/>
                    <a:pt x="76" y="123"/>
                    <a:pt x="76" y="124"/>
                  </a:cubicBezTo>
                  <a:cubicBezTo>
                    <a:pt x="74" y="125"/>
                    <a:pt x="72" y="125"/>
                    <a:pt x="70" y="126"/>
                  </a:cubicBezTo>
                  <a:moveTo>
                    <a:pt x="54" y="124"/>
                  </a:moveTo>
                  <a:cubicBezTo>
                    <a:pt x="55" y="122"/>
                    <a:pt x="55" y="119"/>
                    <a:pt x="55" y="117"/>
                  </a:cubicBezTo>
                  <a:cubicBezTo>
                    <a:pt x="58" y="116"/>
                    <a:pt x="60" y="115"/>
                    <a:pt x="63" y="114"/>
                  </a:cubicBezTo>
                  <a:cubicBezTo>
                    <a:pt x="62" y="117"/>
                    <a:pt x="62" y="119"/>
                    <a:pt x="62" y="121"/>
                  </a:cubicBezTo>
                  <a:cubicBezTo>
                    <a:pt x="61" y="122"/>
                    <a:pt x="60" y="122"/>
                    <a:pt x="58" y="122"/>
                  </a:cubicBezTo>
                  <a:cubicBezTo>
                    <a:pt x="57" y="123"/>
                    <a:pt x="57" y="123"/>
                    <a:pt x="56" y="123"/>
                  </a:cubicBezTo>
                  <a:cubicBezTo>
                    <a:pt x="55" y="124"/>
                    <a:pt x="55" y="124"/>
                    <a:pt x="55" y="124"/>
                  </a:cubicBezTo>
                  <a:cubicBezTo>
                    <a:pt x="54" y="124"/>
                    <a:pt x="54" y="124"/>
                    <a:pt x="54" y="124"/>
                  </a:cubicBezTo>
                  <a:moveTo>
                    <a:pt x="64" y="121"/>
                  </a:moveTo>
                  <a:cubicBezTo>
                    <a:pt x="64" y="118"/>
                    <a:pt x="64" y="116"/>
                    <a:pt x="65" y="114"/>
                  </a:cubicBezTo>
                  <a:cubicBezTo>
                    <a:pt x="66" y="113"/>
                    <a:pt x="68" y="113"/>
                    <a:pt x="69" y="112"/>
                  </a:cubicBezTo>
                  <a:cubicBezTo>
                    <a:pt x="70" y="113"/>
                    <a:pt x="70" y="113"/>
                    <a:pt x="70" y="114"/>
                  </a:cubicBezTo>
                  <a:cubicBezTo>
                    <a:pt x="71" y="114"/>
                    <a:pt x="71" y="114"/>
                    <a:pt x="71" y="114"/>
                  </a:cubicBezTo>
                  <a:cubicBezTo>
                    <a:pt x="70" y="117"/>
                    <a:pt x="69" y="121"/>
                    <a:pt x="69" y="124"/>
                  </a:cubicBezTo>
                  <a:cubicBezTo>
                    <a:pt x="68" y="123"/>
                    <a:pt x="68" y="123"/>
                    <a:pt x="68" y="123"/>
                  </a:cubicBezTo>
                  <a:cubicBezTo>
                    <a:pt x="68" y="122"/>
                    <a:pt x="67" y="121"/>
                    <a:pt x="66" y="121"/>
                  </a:cubicBezTo>
                  <a:cubicBezTo>
                    <a:pt x="66" y="121"/>
                    <a:pt x="66" y="121"/>
                    <a:pt x="66" y="121"/>
                  </a:cubicBezTo>
                  <a:cubicBezTo>
                    <a:pt x="66" y="121"/>
                    <a:pt x="66" y="121"/>
                    <a:pt x="66" y="121"/>
                  </a:cubicBezTo>
                  <a:cubicBezTo>
                    <a:pt x="66" y="121"/>
                    <a:pt x="66" y="121"/>
                    <a:pt x="66" y="121"/>
                  </a:cubicBezTo>
                  <a:cubicBezTo>
                    <a:pt x="66" y="120"/>
                    <a:pt x="65" y="120"/>
                    <a:pt x="65" y="120"/>
                  </a:cubicBezTo>
                  <a:cubicBezTo>
                    <a:pt x="65" y="120"/>
                    <a:pt x="64" y="121"/>
                    <a:pt x="64" y="121"/>
                  </a:cubicBezTo>
                  <a:moveTo>
                    <a:pt x="107" y="112"/>
                  </a:moveTo>
                  <a:cubicBezTo>
                    <a:pt x="107" y="111"/>
                    <a:pt x="106" y="110"/>
                    <a:pt x="106" y="109"/>
                  </a:cubicBezTo>
                  <a:cubicBezTo>
                    <a:pt x="106" y="108"/>
                    <a:pt x="105" y="107"/>
                    <a:pt x="105" y="106"/>
                  </a:cubicBezTo>
                  <a:cubicBezTo>
                    <a:pt x="105" y="105"/>
                    <a:pt x="105" y="104"/>
                    <a:pt x="105" y="104"/>
                  </a:cubicBezTo>
                  <a:cubicBezTo>
                    <a:pt x="105" y="103"/>
                    <a:pt x="105" y="103"/>
                    <a:pt x="105" y="103"/>
                  </a:cubicBezTo>
                  <a:cubicBezTo>
                    <a:pt x="105" y="102"/>
                    <a:pt x="105" y="100"/>
                    <a:pt x="106" y="97"/>
                  </a:cubicBezTo>
                  <a:cubicBezTo>
                    <a:pt x="106" y="97"/>
                    <a:pt x="107" y="97"/>
                    <a:pt x="107" y="96"/>
                  </a:cubicBezTo>
                  <a:cubicBezTo>
                    <a:pt x="109" y="99"/>
                    <a:pt x="109" y="102"/>
                    <a:pt x="109" y="105"/>
                  </a:cubicBezTo>
                  <a:cubicBezTo>
                    <a:pt x="109" y="105"/>
                    <a:pt x="108" y="105"/>
                    <a:pt x="108" y="105"/>
                  </a:cubicBezTo>
                  <a:cubicBezTo>
                    <a:pt x="107" y="106"/>
                    <a:pt x="107" y="106"/>
                    <a:pt x="107" y="107"/>
                  </a:cubicBezTo>
                  <a:cubicBezTo>
                    <a:pt x="107" y="107"/>
                    <a:pt x="107" y="107"/>
                    <a:pt x="107" y="107"/>
                  </a:cubicBezTo>
                  <a:cubicBezTo>
                    <a:pt x="107" y="109"/>
                    <a:pt x="107" y="110"/>
                    <a:pt x="107" y="112"/>
                  </a:cubicBezTo>
                  <a:moveTo>
                    <a:pt x="111" y="104"/>
                  </a:moveTo>
                  <a:cubicBezTo>
                    <a:pt x="111" y="101"/>
                    <a:pt x="110" y="98"/>
                    <a:pt x="109" y="96"/>
                  </a:cubicBezTo>
                  <a:cubicBezTo>
                    <a:pt x="111" y="95"/>
                    <a:pt x="112" y="95"/>
                    <a:pt x="113" y="94"/>
                  </a:cubicBezTo>
                  <a:cubicBezTo>
                    <a:pt x="114" y="94"/>
                    <a:pt x="115" y="94"/>
                    <a:pt x="115" y="94"/>
                  </a:cubicBezTo>
                  <a:cubicBezTo>
                    <a:pt x="115" y="95"/>
                    <a:pt x="115" y="96"/>
                    <a:pt x="115" y="97"/>
                  </a:cubicBezTo>
                  <a:cubicBezTo>
                    <a:pt x="115" y="99"/>
                    <a:pt x="115" y="100"/>
                    <a:pt x="115" y="102"/>
                  </a:cubicBezTo>
                  <a:cubicBezTo>
                    <a:pt x="114" y="103"/>
                    <a:pt x="113" y="103"/>
                    <a:pt x="111" y="104"/>
                  </a:cubicBezTo>
                  <a:moveTo>
                    <a:pt x="53" y="94"/>
                  </a:moveTo>
                  <a:cubicBezTo>
                    <a:pt x="53" y="94"/>
                    <a:pt x="53" y="94"/>
                    <a:pt x="53" y="94"/>
                  </a:cubicBezTo>
                  <a:cubicBezTo>
                    <a:pt x="53" y="94"/>
                    <a:pt x="53" y="94"/>
                    <a:pt x="53" y="94"/>
                  </a:cubicBezTo>
                  <a:moveTo>
                    <a:pt x="45" y="95"/>
                  </a:moveTo>
                  <a:cubicBezTo>
                    <a:pt x="45" y="94"/>
                    <a:pt x="45" y="93"/>
                    <a:pt x="45" y="92"/>
                  </a:cubicBezTo>
                  <a:cubicBezTo>
                    <a:pt x="46" y="93"/>
                    <a:pt x="47" y="94"/>
                    <a:pt x="47" y="94"/>
                  </a:cubicBezTo>
                  <a:cubicBezTo>
                    <a:pt x="47" y="95"/>
                    <a:pt x="46" y="95"/>
                    <a:pt x="45" y="95"/>
                  </a:cubicBezTo>
                  <a:moveTo>
                    <a:pt x="117" y="101"/>
                  </a:moveTo>
                  <a:cubicBezTo>
                    <a:pt x="117" y="100"/>
                    <a:pt x="117" y="99"/>
                    <a:pt x="117" y="97"/>
                  </a:cubicBezTo>
                  <a:cubicBezTo>
                    <a:pt x="117" y="96"/>
                    <a:pt x="117" y="94"/>
                    <a:pt x="117" y="93"/>
                  </a:cubicBezTo>
                  <a:cubicBezTo>
                    <a:pt x="119" y="92"/>
                    <a:pt x="122" y="92"/>
                    <a:pt x="124" y="91"/>
                  </a:cubicBezTo>
                  <a:cubicBezTo>
                    <a:pt x="124" y="92"/>
                    <a:pt x="124" y="92"/>
                    <a:pt x="124" y="92"/>
                  </a:cubicBezTo>
                  <a:cubicBezTo>
                    <a:pt x="124" y="94"/>
                    <a:pt x="124" y="97"/>
                    <a:pt x="123" y="99"/>
                  </a:cubicBezTo>
                  <a:cubicBezTo>
                    <a:pt x="121" y="100"/>
                    <a:pt x="119" y="101"/>
                    <a:pt x="117" y="101"/>
                  </a:cubicBezTo>
                  <a:moveTo>
                    <a:pt x="125" y="98"/>
                  </a:moveTo>
                  <a:cubicBezTo>
                    <a:pt x="126" y="96"/>
                    <a:pt x="126" y="94"/>
                    <a:pt x="126" y="92"/>
                  </a:cubicBezTo>
                  <a:cubicBezTo>
                    <a:pt x="126" y="91"/>
                    <a:pt x="126" y="91"/>
                    <a:pt x="126" y="90"/>
                  </a:cubicBezTo>
                  <a:cubicBezTo>
                    <a:pt x="128" y="90"/>
                    <a:pt x="129" y="89"/>
                    <a:pt x="131" y="89"/>
                  </a:cubicBezTo>
                  <a:cubicBezTo>
                    <a:pt x="131" y="91"/>
                    <a:pt x="130" y="94"/>
                    <a:pt x="130" y="97"/>
                  </a:cubicBezTo>
                  <a:cubicBezTo>
                    <a:pt x="129" y="97"/>
                    <a:pt x="127" y="98"/>
                    <a:pt x="125" y="98"/>
                  </a:cubicBezTo>
                  <a:moveTo>
                    <a:pt x="132" y="96"/>
                  </a:moveTo>
                  <a:cubicBezTo>
                    <a:pt x="133" y="93"/>
                    <a:pt x="133" y="91"/>
                    <a:pt x="133" y="88"/>
                  </a:cubicBezTo>
                  <a:cubicBezTo>
                    <a:pt x="134" y="88"/>
                    <a:pt x="135" y="88"/>
                    <a:pt x="135" y="87"/>
                  </a:cubicBezTo>
                  <a:cubicBezTo>
                    <a:pt x="136" y="89"/>
                    <a:pt x="136" y="91"/>
                    <a:pt x="136" y="93"/>
                  </a:cubicBezTo>
                  <a:cubicBezTo>
                    <a:pt x="136" y="94"/>
                    <a:pt x="136" y="95"/>
                    <a:pt x="136" y="95"/>
                  </a:cubicBezTo>
                  <a:cubicBezTo>
                    <a:pt x="136" y="95"/>
                    <a:pt x="136" y="95"/>
                    <a:pt x="136" y="95"/>
                  </a:cubicBezTo>
                  <a:cubicBezTo>
                    <a:pt x="134" y="95"/>
                    <a:pt x="133" y="96"/>
                    <a:pt x="132" y="96"/>
                  </a:cubicBezTo>
                  <a:moveTo>
                    <a:pt x="39" y="97"/>
                  </a:moveTo>
                  <a:cubicBezTo>
                    <a:pt x="39" y="96"/>
                    <a:pt x="39" y="96"/>
                    <a:pt x="39" y="96"/>
                  </a:cubicBezTo>
                  <a:cubicBezTo>
                    <a:pt x="39" y="93"/>
                    <a:pt x="39" y="90"/>
                    <a:pt x="39" y="87"/>
                  </a:cubicBezTo>
                  <a:cubicBezTo>
                    <a:pt x="41" y="88"/>
                    <a:pt x="42" y="90"/>
                    <a:pt x="44" y="91"/>
                  </a:cubicBezTo>
                  <a:cubicBezTo>
                    <a:pt x="44" y="91"/>
                    <a:pt x="44" y="91"/>
                    <a:pt x="44" y="91"/>
                  </a:cubicBezTo>
                  <a:cubicBezTo>
                    <a:pt x="43" y="93"/>
                    <a:pt x="43" y="94"/>
                    <a:pt x="43" y="96"/>
                  </a:cubicBezTo>
                  <a:cubicBezTo>
                    <a:pt x="42" y="96"/>
                    <a:pt x="41" y="96"/>
                    <a:pt x="40" y="97"/>
                  </a:cubicBezTo>
                  <a:cubicBezTo>
                    <a:pt x="39" y="97"/>
                    <a:pt x="39" y="97"/>
                    <a:pt x="39" y="97"/>
                  </a:cubicBezTo>
                  <a:moveTo>
                    <a:pt x="37" y="94"/>
                  </a:moveTo>
                  <a:cubicBezTo>
                    <a:pt x="35" y="92"/>
                    <a:pt x="33" y="90"/>
                    <a:pt x="31" y="88"/>
                  </a:cubicBezTo>
                  <a:cubicBezTo>
                    <a:pt x="31" y="85"/>
                    <a:pt x="30" y="81"/>
                    <a:pt x="30" y="78"/>
                  </a:cubicBezTo>
                  <a:cubicBezTo>
                    <a:pt x="33" y="81"/>
                    <a:pt x="35" y="83"/>
                    <a:pt x="37" y="85"/>
                  </a:cubicBezTo>
                  <a:cubicBezTo>
                    <a:pt x="37" y="86"/>
                    <a:pt x="37" y="86"/>
                    <a:pt x="37" y="86"/>
                  </a:cubicBezTo>
                  <a:cubicBezTo>
                    <a:pt x="37" y="89"/>
                    <a:pt x="37" y="91"/>
                    <a:pt x="37" y="94"/>
                  </a:cubicBezTo>
                  <a:moveTo>
                    <a:pt x="29" y="85"/>
                  </a:moveTo>
                  <a:cubicBezTo>
                    <a:pt x="27" y="84"/>
                    <a:pt x="25" y="82"/>
                    <a:pt x="24" y="81"/>
                  </a:cubicBezTo>
                  <a:cubicBezTo>
                    <a:pt x="23" y="80"/>
                    <a:pt x="23" y="80"/>
                    <a:pt x="23" y="80"/>
                  </a:cubicBezTo>
                  <a:cubicBezTo>
                    <a:pt x="23" y="80"/>
                    <a:pt x="23" y="80"/>
                    <a:pt x="23" y="80"/>
                  </a:cubicBezTo>
                  <a:cubicBezTo>
                    <a:pt x="23" y="77"/>
                    <a:pt x="23" y="74"/>
                    <a:pt x="23" y="71"/>
                  </a:cubicBezTo>
                  <a:cubicBezTo>
                    <a:pt x="25" y="73"/>
                    <a:pt x="26" y="75"/>
                    <a:pt x="28" y="76"/>
                  </a:cubicBezTo>
                  <a:cubicBezTo>
                    <a:pt x="28" y="77"/>
                    <a:pt x="28" y="77"/>
                    <a:pt x="28" y="77"/>
                  </a:cubicBezTo>
                  <a:cubicBezTo>
                    <a:pt x="28" y="80"/>
                    <a:pt x="28" y="83"/>
                    <a:pt x="29" y="85"/>
                  </a:cubicBezTo>
                  <a:moveTo>
                    <a:pt x="21" y="78"/>
                  </a:moveTo>
                  <a:cubicBezTo>
                    <a:pt x="19" y="76"/>
                    <a:pt x="17" y="74"/>
                    <a:pt x="16" y="73"/>
                  </a:cubicBezTo>
                  <a:cubicBezTo>
                    <a:pt x="16" y="70"/>
                    <a:pt x="15" y="66"/>
                    <a:pt x="15" y="63"/>
                  </a:cubicBezTo>
                  <a:cubicBezTo>
                    <a:pt x="17" y="65"/>
                    <a:pt x="19" y="67"/>
                    <a:pt x="21" y="69"/>
                  </a:cubicBezTo>
                  <a:cubicBezTo>
                    <a:pt x="21" y="72"/>
                    <a:pt x="21" y="75"/>
                    <a:pt x="21" y="78"/>
                  </a:cubicBezTo>
                  <a:moveTo>
                    <a:pt x="111" y="68"/>
                  </a:moveTo>
                  <a:cubicBezTo>
                    <a:pt x="112" y="65"/>
                    <a:pt x="113" y="62"/>
                    <a:pt x="113" y="59"/>
                  </a:cubicBezTo>
                  <a:cubicBezTo>
                    <a:pt x="114" y="61"/>
                    <a:pt x="114" y="64"/>
                    <a:pt x="115" y="66"/>
                  </a:cubicBezTo>
                  <a:cubicBezTo>
                    <a:pt x="113" y="67"/>
                    <a:pt x="112" y="67"/>
                    <a:pt x="111" y="68"/>
                  </a:cubicBezTo>
                  <a:moveTo>
                    <a:pt x="14" y="71"/>
                  </a:moveTo>
                  <a:cubicBezTo>
                    <a:pt x="13" y="71"/>
                    <a:pt x="13" y="70"/>
                    <a:pt x="12" y="70"/>
                  </a:cubicBezTo>
                  <a:cubicBezTo>
                    <a:pt x="12" y="69"/>
                    <a:pt x="11" y="69"/>
                    <a:pt x="11" y="68"/>
                  </a:cubicBezTo>
                  <a:cubicBezTo>
                    <a:pt x="9" y="63"/>
                    <a:pt x="7" y="61"/>
                    <a:pt x="7" y="59"/>
                  </a:cubicBezTo>
                  <a:cubicBezTo>
                    <a:pt x="6" y="57"/>
                    <a:pt x="6" y="56"/>
                    <a:pt x="5" y="53"/>
                  </a:cubicBezTo>
                  <a:cubicBezTo>
                    <a:pt x="7" y="56"/>
                    <a:pt x="10" y="58"/>
                    <a:pt x="12" y="61"/>
                  </a:cubicBezTo>
                  <a:cubicBezTo>
                    <a:pt x="13" y="64"/>
                    <a:pt x="13" y="68"/>
                    <a:pt x="14" y="71"/>
                  </a:cubicBezTo>
                  <a:moveTo>
                    <a:pt x="116" y="63"/>
                  </a:moveTo>
                  <a:cubicBezTo>
                    <a:pt x="116" y="60"/>
                    <a:pt x="115" y="57"/>
                    <a:pt x="114" y="55"/>
                  </a:cubicBezTo>
                  <a:cubicBezTo>
                    <a:pt x="115" y="51"/>
                    <a:pt x="116" y="47"/>
                    <a:pt x="117" y="43"/>
                  </a:cubicBezTo>
                  <a:cubicBezTo>
                    <a:pt x="117" y="46"/>
                    <a:pt x="118" y="49"/>
                    <a:pt x="118" y="53"/>
                  </a:cubicBezTo>
                  <a:cubicBezTo>
                    <a:pt x="119" y="53"/>
                    <a:pt x="119" y="53"/>
                    <a:pt x="119" y="53"/>
                  </a:cubicBezTo>
                  <a:cubicBezTo>
                    <a:pt x="118" y="56"/>
                    <a:pt x="117" y="60"/>
                    <a:pt x="116" y="63"/>
                  </a:cubicBezTo>
                  <a:moveTo>
                    <a:pt x="120" y="48"/>
                  </a:moveTo>
                  <a:cubicBezTo>
                    <a:pt x="119" y="45"/>
                    <a:pt x="119" y="41"/>
                    <a:pt x="118" y="37"/>
                  </a:cubicBezTo>
                  <a:cubicBezTo>
                    <a:pt x="119" y="33"/>
                    <a:pt x="120" y="30"/>
                    <a:pt x="121" y="26"/>
                  </a:cubicBezTo>
                  <a:cubicBezTo>
                    <a:pt x="122" y="30"/>
                    <a:pt x="122" y="34"/>
                    <a:pt x="122" y="37"/>
                  </a:cubicBezTo>
                  <a:cubicBezTo>
                    <a:pt x="121" y="41"/>
                    <a:pt x="120" y="45"/>
                    <a:pt x="120" y="48"/>
                  </a:cubicBezTo>
                  <a:moveTo>
                    <a:pt x="124" y="32"/>
                  </a:moveTo>
                  <a:cubicBezTo>
                    <a:pt x="123" y="28"/>
                    <a:pt x="123" y="25"/>
                    <a:pt x="122" y="22"/>
                  </a:cubicBezTo>
                  <a:cubicBezTo>
                    <a:pt x="122" y="19"/>
                    <a:pt x="123" y="17"/>
                    <a:pt x="123" y="14"/>
                  </a:cubicBezTo>
                  <a:cubicBezTo>
                    <a:pt x="124" y="17"/>
                    <a:pt x="124" y="21"/>
                    <a:pt x="124" y="24"/>
                  </a:cubicBezTo>
                  <a:cubicBezTo>
                    <a:pt x="124" y="25"/>
                    <a:pt x="124" y="25"/>
                    <a:pt x="124" y="26"/>
                  </a:cubicBezTo>
                  <a:cubicBezTo>
                    <a:pt x="124" y="28"/>
                    <a:pt x="124" y="30"/>
                    <a:pt x="124" y="32"/>
                  </a:cubicBezTo>
                  <a:moveTo>
                    <a:pt x="78" y="85"/>
                  </a:moveTo>
                  <a:cubicBezTo>
                    <a:pt x="79" y="85"/>
                    <a:pt x="79" y="85"/>
                    <a:pt x="79" y="85"/>
                  </a:cubicBezTo>
                  <a:cubicBezTo>
                    <a:pt x="80" y="85"/>
                    <a:pt x="80" y="84"/>
                    <a:pt x="80" y="83"/>
                  </a:cubicBezTo>
                  <a:cubicBezTo>
                    <a:pt x="80" y="79"/>
                    <a:pt x="80" y="76"/>
                    <a:pt x="80" y="72"/>
                  </a:cubicBezTo>
                  <a:cubicBezTo>
                    <a:pt x="80" y="55"/>
                    <a:pt x="82" y="38"/>
                    <a:pt x="84" y="20"/>
                  </a:cubicBezTo>
                  <a:cubicBezTo>
                    <a:pt x="97" y="15"/>
                    <a:pt x="109" y="10"/>
                    <a:pt x="121" y="5"/>
                  </a:cubicBezTo>
                  <a:cubicBezTo>
                    <a:pt x="116" y="27"/>
                    <a:pt x="112" y="48"/>
                    <a:pt x="107" y="70"/>
                  </a:cubicBezTo>
                  <a:cubicBezTo>
                    <a:pt x="106" y="70"/>
                    <a:pt x="106" y="71"/>
                    <a:pt x="106" y="71"/>
                  </a:cubicBezTo>
                  <a:cubicBezTo>
                    <a:pt x="107" y="72"/>
                    <a:pt x="107" y="72"/>
                    <a:pt x="108" y="73"/>
                  </a:cubicBezTo>
                  <a:cubicBezTo>
                    <a:pt x="108" y="73"/>
                    <a:pt x="108" y="73"/>
                    <a:pt x="108" y="73"/>
                  </a:cubicBezTo>
                  <a:cubicBezTo>
                    <a:pt x="108" y="73"/>
                    <a:pt x="108" y="73"/>
                    <a:pt x="108" y="73"/>
                  </a:cubicBezTo>
                  <a:cubicBezTo>
                    <a:pt x="108" y="73"/>
                    <a:pt x="108" y="73"/>
                    <a:pt x="108" y="73"/>
                  </a:cubicBezTo>
                  <a:cubicBezTo>
                    <a:pt x="108" y="73"/>
                    <a:pt x="108" y="73"/>
                    <a:pt x="109" y="73"/>
                  </a:cubicBezTo>
                  <a:cubicBezTo>
                    <a:pt x="109" y="73"/>
                    <a:pt x="109" y="73"/>
                    <a:pt x="110" y="72"/>
                  </a:cubicBezTo>
                  <a:cubicBezTo>
                    <a:pt x="117" y="70"/>
                    <a:pt x="124" y="67"/>
                    <a:pt x="131" y="64"/>
                  </a:cubicBezTo>
                  <a:cubicBezTo>
                    <a:pt x="133" y="70"/>
                    <a:pt x="134" y="76"/>
                    <a:pt x="135" y="82"/>
                  </a:cubicBezTo>
                  <a:cubicBezTo>
                    <a:pt x="135" y="82"/>
                    <a:pt x="134" y="83"/>
                    <a:pt x="134" y="83"/>
                  </a:cubicBezTo>
                  <a:cubicBezTo>
                    <a:pt x="127" y="86"/>
                    <a:pt x="119" y="88"/>
                    <a:pt x="112" y="90"/>
                  </a:cubicBezTo>
                  <a:cubicBezTo>
                    <a:pt x="109" y="91"/>
                    <a:pt x="106" y="92"/>
                    <a:pt x="103" y="94"/>
                  </a:cubicBezTo>
                  <a:cubicBezTo>
                    <a:pt x="103" y="94"/>
                    <a:pt x="103" y="94"/>
                    <a:pt x="103" y="94"/>
                  </a:cubicBezTo>
                  <a:cubicBezTo>
                    <a:pt x="102" y="95"/>
                    <a:pt x="102" y="95"/>
                    <a:pt x="102" y="95"/>
                  </a:cubicBezTo>
                  <a:cubicBezTo>
                    <a:pt x="102" y="95"/>
                    <a:pt x="102" y="95"/>
                    <a:pt x="102" y="95"/>
                  </a:cubicBezTo>
                  <a:cubicBezTo>
                    <a:pt x="102" y="95"/>
                    <a:pt x="102" y="95"/>
                    <a:pt x="102" y="95"/>
                  </a:cubicBezTo>
                  <a:cubicBezTo>
                    <a:pt x="102" y="96"/>
                    <a:pt x="102" y="96"/>
                    <a:pt x="102" y="96"/>
                  </a:cubicBezTo>
                  <a:cubicBezTo>
                    <a:pt x="102" y="96"/>
                    <a:pt x="102" y="96"/>
                    <a:pt x="102" y="96"/>
                  </a:cubicBezTo>
                  <a:cubicBezTo>
                    <a:pt x="102" y="98"/>
                    <a:pt x="101" y="100"/>
                    <a:pt x="101" y="103"/>
                  </a:cubicBezTo>
                  <a:cubicBezTo>
                    <a:pt x="101" y="104"/>
                    <a:pt x="101" y="104"/>
                    <a:pt x="101" y="105"/>
                  </a:cubicBezTo>
                  <a:cubicBezTo>
                    <a:pt x="101" y="105"/>
                    <a:pt x="101" y="106"/>
                    <a:pt x="101" y="107"/>
                  </a:cubicBezTo>
                  <a:cubicBezTo>
                    <a:pt x="102" y="109"/>
                    <a:pt x="102" y="110"/>
                    <a:pt x="103" y="112"/>
                  </a:cubicBezTo>
                  <a:cubicBezTo>
                    <a:pt x="103" y="113"/>
                    <a:pt x="103" y="114"/>
                    <a:pt x="103" y="115"/>
                  </a:cubicBezTo>
                  <a:cubicBezTo>
                    <a:pt x="103" y="115"/>
                    <a:pt x="103" y="116"/>
                    <a:pt x="104" y="116"/>
                  </a:cubicBezTo>
                  <a:cubicBezTo>
                    <a:pt x="104" y="117"/>
                    <a:pt x="105" y="117"/>
                    <a:pt x="105" y="117"/>
                  </a:cubicBezTo>
                  <a:cubicBezTo>
                    <a:pt x="106" y="117"/>
                    <a:pt x="106" y="117"/>
                    <a:pt x="106" y="117"/>
                  </a:cubicBezTo>
                  <a:cubicBezTo>
                    <a:pt x="106" y="117"/>
                    <a:pt x="106" y="117"/>
                    <a:pt x="106" y="117"/>
                  </a:cubicBezTo>
                  <a:cubicBezTo>
                    <a:pt x="106" y="117"/>
                    <a:pt x="106" y="117"/>
                    <a:pt x="106" y="117"/>
                  </a:cubicBezTo>
                  <a:cubicBezTo>
                    <a:pt x="106" y="117"/>
                    <a:pt x="106" y="117"/>
                    <a:pt x="106" y="117"/>
                  </a:cubicBezTo>
                  <a:cubicBezTo>
                    <a:pt x="119" y="112"/>
                    <a:pt x="127" y="110"/>
                    <a:pt x="133" y="108"/>
                  </a:cubicBezTo>
                  <a:cubicBezTo>
                    <a:pt x="136" y="107"/>
                    <a:pt x="138" y="106"/>
                    <a:pt x="139" y="105"/>
                  </a:cubicBezTo>
                  <a:cubicBezTo>
                    <a:pt x="140" y="105"/>
                    <a:pt x="140" y="105"/>
                    <a:pt x="141" y="105"/>
                  </a:cubicBezTo>
                  <a:cubicBezTo>
                    <a:pt x="142" y="108"/>
                    <a:pt x="144" y="113"/>
                    <a:pt x="145" y="118"/>
                  </a:cubicBezTo>
                  <a:cubicBezTo>
                    <a:pt x="146" y="121"/>
                    <a:pt x="147" y="124"/>
                    <a:pt x="148" y="126"/>
                  </a:cubicBezTo>
                  <a:cubicBezTo>
                    <a:pt x="147" y="127"/>
                    <a:pt x="144" y="128"/>
                    <a:pt x="141" y="129"/>
                  </a:cubicBezTo>
                  <a:cubicBezTo>
                    <a:pt x="136" y="131"/>
                    <a:pt x="127" y="134"/>
                    <a:pt x="115" y="139"/>
                  </a:cubicBezTo>
                  <a:cubicBezTo>
                    <a:pt x="115" y="139"/>
                    <a:pt x="115" y="139"/>
                    <a:pt x="115" y="139"/>
                  </a:cubicBezTo>
                  <a:cubicBezTo>
                    <a:pt x="115" y="139"/>
                    <a:pt x="115" y="139"/>
                    <a:pt x="115" y="139"/>
                  </a:cubicBezTo>
                  <a:cubicBezTo>
                    <a:pt x="114" y="139"/>
                    <a:pt x="114" y="139"/>
                    <a:pt x="114" y="139"/>
                  </a:cubicBezTo>
                  <a:cubicBezTo>
                    <a:pt x="113" y="139"/>
                    <a:pt x="112" y="141"/>
                    <a:pt x="113" y="142"/>
                  </a:cubicBezTo>
                  <a:cubicBezTo>
                    <a:pt x="113" y="142"/>
                    <a:pt x="114" y="143"/>
                    <a:pt x="114" y="143"/>
                  </a:cubicBezTo>
                  <a:cubicBezTo>
                    <a:pt x="118" y="153"/>
                    <a:pt x="121" y="159"/>
                    <a:pt x="124" y="169"/>
                  </a:cubicBezTo>
                  <a:cubicBezTo>
                    <a:pt x="116" y="169"/>
                    <a:pt x="108" y="172"/>
                    <a:pt x="101" y="178"/>
                  </a:cubicBezTo>
                  <a:cubicBezTo>
                    <a:pt x="97" y="167"/>
                    <a:pt x="95" y="161"/>
                    <a:pt x="91" y="150"/>
                  </a:cubicBezTo>
                  <a:cubicBezTo>
                    <a:pt x="90" y="149"/>
                    <a:pt x="90" y="148"/>
                    <a:pt x="89" y="148"/>
                  </a:cubicBezTo>
                  <a:cubicBezTo>
                    <a:pt x="89" y="148"/>
                    <a:pt x="88" y="148"/>
                    <a:pt x="88" y="148"/>
                  </a:cubicBezTo>
                  <a:cubicBezTo>
                    <a:pt x="88" y="149"/>
                    <a:pt x="88" y="149"/>
                    <a:pt x="88" y="149"/>
                  </a:cubicBezTo>
                  <a:cubicBezTo>
                    <a:pt x="88" y="149"/>
                    <a:pt x="88" y="149"/>
                    <a:pt x="88" y="149"/>
                  </a:cubicBezTo>
                  <a:cubicBezTo>
                    <a:pt x="66" y="156"/>
                    <a:pt x="54" y="160"/>
                    <a:pt x="49" y="162"/>
                  </a:cubicBezTo>
                  <a:cubicBezTo>
                    <a:pt x="48" y="154"/>
                    <a:pt x="46" y="147"/>
                    <a:pt x="43" y="140"/>
                  </a:cubicBezTo>
                  <a:cubicBezTo>
                    <a:pt x="44" y="140"/>
                    <a:pt x="44" y="139"/>
                    <a:pt x="44" y="139"/>
                  </a:cubicBezTo>
                  <a:cubicBezTo>
                    <a:pt x="49" y="138"/>
                    <a:pt x="60" y="134"/>
                    <a:pt x="79" y="127"/>
                  </a:cubicBezTo>
                  <a:cubicBezTo>
                    <a:pt x="79" y="127"/>
                    <a:pt x="79" y="127"/>
                    <a:pt x="79" y="127"/>
                  </a:cubicBezTo>
                  <a:cubicBezTo>
                    <a:pt x="79" y="127"/>
                    <a:pt x="79" y="127"/>
                    <a:pt x="79" y="127"/>
                  </a:cubicBezTo>
                  <a:cubicBezTo>
                    <a:pt x="80" y="127"/>
                    <a:pt x="80" y="127"/>
                    <a:pt x="80" y="127"/>
                  </a:cubicBezTo>
                  <a:cubicBezTo>
                    <a:pt x="81" y="126"/>
                    <a:pt x="81" y="125"/>
                    <a:pt x="81" y="124"/>
                  </a:cubicBezTo>
                  <a:cubicBezTo>
                    <a:pt x="81" y="124"/>
                    <a:pt x="80" y="124"/>
                    <a:pt x="80" y="123"/>
                  </a:cubicBezTo>
                  <a:cubicBezTo>
                    <a:pt x="80" y="122"/>
                    <a:pt x="79" y="120"/>
                    <a:pt x="78" y="118"/>
                  </a:cubicBezTo>
                  <a:cubicBezTo>
                    <a:pt x="77" y="117"/>
                    <a:pt x="77" y="116"/>
                    <a:pt x="76" y="115"/>
                  </a:cubicBezTo>
                  <a:cubicBezTo>
                    <a:pt x="76" y="114"/>
                    <a:pt x="75" y="113"/>
                    <a:pt x="75" y="112"/>
                  </a:cubicBezTo>
                  <a:cubicBezTo>
                    <a:pt x="74" y="112"/>
                    <a:pt x="74" y="111"/>
                    <a:pt x="73" y="111"/>
                  </a:cubicBezTo>
                  <a:cubicBezTo>
                    <a:pt x="73" y="110"/>
                    <a:pt x="72" y="110"/>
                    <a:pt x="72" y="110"/>
                  </a:cubicBezTo>
                  <a:cubicBezTo>
                    <a:pt x="72" y="110"/>
                    <a:pt x="72" y="110"/>
                    <a:pt x="72" y="110"/>
                  </a:cubicBezTo>
                  <a:cubicBezTo>
                    <a:pt x="72" y="109"/>
                    <a:pt x="71" y="108"/>
                    <a:pt x="70" y="108"/>
                  </a:cubicBezTo>
                  <a:cubicBezTo>
                    <a:pt x="70" y="108"/>
                    <a:pt x="70" y="108"/>
                    <a:pt x="70" y="108"/>
                  </a:cubicBezTo>
                  <a:cubicBezTo>
                    <a:pt x="70" y="108"/>
                    <a:pt x="69" y="108"/>
                    <a:pt x="69" y="108"/>
                  </a:cubicBezTo>
                  <a:cubicBezTo>
                    <a:pt x="68" y="108"/>
                    <a:pt x="68" y="108"/>
                    <a:pt x="67" y="108"/>
                  </a:cubicBezTo>
                  <a:cubicBezTo>
                    <a:pt x="67" y="109"/>
                    <a:pt x="67" y="109"/>
                    <a:pt x="67" y="109"/>
                  </a:cubicBezTo>
                  <a:cubicBezTo>
                    <a:pt x="53" y="113"/>
                    <a:pt x="43" y="116"/>
                    <a:pt x="31" y="121"/>
                  </a:cubicBezTo>
                  <a:cubicBezTo>
                    <a:pt x="30" y="116"/>
                    <a:pt x="28" y="110"/>
                    <a:pt x="28" y="104"/>
                  </a:cubicBezTo>
                  <a:cubicBezTo>
                    <a:pt x="31" y="103"/>
                    <a:pt x="35" y="102"/>
                    <a:pt x="37" y="101"/>
                  </a:cubicBezTo>
                  <a:cubicBezTo>
                    <a:pt x="38" y="102"/>
                    <a:pt x="38" y="102"/>
                    <a:pt x="38" y="102"/>
                  </a:cubicBezTo>
                  <a:cubicBezTo>
                    <a:pt x="38" y="102"/>
                    <a:pt x="38" y="102"/>
                    <a:pt x="38" y="102"/>
                  </a:cubicBezTo>
                  <a:cubicBezTo>
                    <a:pt x="38" y="102"/>
                    <a:pt x="39" y="102"/>
                    <a:pt x="39" y="101"/>
                  </a:cubicBezTo>
                  <a:cubicBezTo>
                    <a:pt x="39" y="101"/>
                    <a:pt x="39" y="101"/>
                    <a:pt x="39" y="101"/>
                  </a:cubicBezTo>
                  <a:cubicBezTo>
                    <a:pt x="40" y="101"/>
                    <a:pt x="40" y="101"/>
                    <a:pt x="41" y="101"/>
                  </a:cubicBezTo>
                  <a:cubicBezTo>
                    <a:pt x="45" y="100"/>
                    <a:pt x="48" y="99"/>
                    <a:pt x="52" y="97"/>
                  </a:cubicBezTo>
                  <a:cubicBezTo>
                    <a:pt x="52" y="97"/>
                    <a:pt x="52" y="97"/>
                    <a:pt x="52" y="97"/>
                  </a:cubicBezTo>
                  <a:cubicBezTo>
                    <a:pt x="52" y="97"/>
                    <a:pt x="52" y="97"/>
                    <a:pt x="52" y="97"/>
                  </a:cubicBezTo>
                  <a:cubicBezTo>
                    <a:pt x="52" y="97"/>
                    <a:pt x="52" y="97"/>
                    <a:pt x="52" y="97"/>
                  </a:cubicBezTo>
                  <a:cubicBezTo>
                    <a:pt x="52" y="97"/>
                    <a:pt x="52" y="97"/>
                    <a:pt x="52" y="97"/>
                  </a:cubicBezTo>
                  <a:cubicBezTo>
                    <a:pt x="52" y="96"/>
                    <a:pt x="52" y="96"/>
                    <a:pt x="52" y="96"/>
                  </a:cubicBezTo>
                  <a:cubicBezTo>
                    <a:pt x="53" y="96"/>
                    <a:pt x="53" y="96"/>
                    <a:pt x="53" y="96"/>
                  </a:cubicBezTo>
                  <a:cubicBezTo>
                    <a:pt x="53" y="96"/>
                    <a:pt x="53" y="95"/>
                    <a:pt x="53" y="95"/>
                  </a:cubicBezTo>
                  <a:cubicBezTo>
                    <a:pt x="53" y="94"/>
                    <a:pt x="53" y="94"/>
                    <a:pt x="53" y="93"/>
                  </a:cubicBezTo>
                  <a:cubicBezTo>
                    <a:pt x="52" y="93"/>
                    <a:pt x="52" y="93"/>
                    <a:pt x="52" y="93"/>
                  </a:cubicBezTo>
                  <a:cubicBezTo>
                    <a:pt x="37" y="80"/>
                    <a:pt x="19" y="62"/>
                    <a:pt x="5" y="47"/>
                  </a:cubicBezTo>
                  <a:cubicBezTo>
                    <a:pt x="6" y="46"/>
                    <a:pt x="9" y="45"/>
                    <a:pt x="11" y="44"/>
                  </a:cubicBezTo>
                  <a:cubicBezTo>
                    <a:pt x="16" y="42"/>
                    <a:pt x="22" y="41"/>
                    <a:pt x="26" y="40"/>
                  </a:cubicBezTo>
                  <a:cubicBezTo>
                    <a:pt x="29" y="39"/>
                    <a:pt x="31" y="39"/>
                    <a:pt x="32" y="38"/>
                  </a:cubicBezTo>
                  <a:cubicBezTo>
                    <a:pt x="32" y="38"/>
                    <a:pt x="33" y="38"/>
                    <a:pt x="33" y="38"/>
                  </a:cubicBezTo>
                  <a:cubicBezTo>
                    <a:pt x="34" y="39"/>
                    <a:pt x="36" y="41"/>
                    <a:pt x="38" y="43"/>
                  </a:cubicBezTo>
                  <a:cubicBezTo>
                    <a:pt x="43" y="48"/>
                    <a:pt x="51" y="56"/>
                    <a:pt x="59" y="64"/>
                  </a:cubicBezTo>
                  <a:cubicBezTo>
                    <a:pt x="66" y="72"/>
                    <a:pt x="73" y="80"/>
                    <a:pt x="77" y="84"/>
                  </a:cubicBezTo>
                  <a:cubicBezTo>
                    <a:pt x="77" y="85"/>
                    <a:pt x="78" y="85"/>
                    <a:pt x="78" y="85"/>
                  </a:cubicBezTo>
                  <a:moveTo>
                    <a:pt x="124" y="0"/>
                  </a:moveTo>
                  <a:cubicBezTo>
                    <a:pt x="124" y="0"/>
                    <a:pt x="124" y="0"/>
                    <a:pt x="123" y="0"/>
                  </a:cubicBezTo>
                  <a:cubicBezTo>
                    <a:pt x="109" y="6"/>
                    <a:pt x="96" y="11"/>
                    <a:pt x="82" y="17"/>
                  </a:cubicBezTo>
                  <a:cubicBezTo>
                    <a:pt x="81" y="17"/>
                    <a:pt x="81" y="18"/>
                    <a:pt x="81" y="19"/>
                  </a:cubicBezTo>
                  <a:cubicBezTo>
                    <a:pt x="78" y="36"/>
                    <a:pt x="76" y="54"/>
                    <a:pt x="76" y="72"/>
                  </a:cubicBezTo>
                  <a:cubicBezTo>
                    <a:pt x="76" y="74"/>
                    <a:pt x="76" y="76"/>
                    <a:pt x="76" y="77"/>
                  </a:cubicBezTo>
                  <a:cubicBezTo>
                    <a:pt x="71" y="71"/>
                    <a:pt x="62" y="62"/>
                    <a:pt x="54" y="54"/>
                  </a:cubicBezTo>
                  <a:cubicBezTo>
                    <a:pt x="44" y="43"/>
                    <a:pt x="35" y="34"/>
                    <a:pt x="35" y="34"/>
                  </a:cubicBezTo>
                  <a:cubicBezTo>
                    <a:pt x="35" y="34"/>
                    <a:pt x="34" y="34"/>
                    <a:pt x="34" y="34"/>
                  </a:cubicBezTo>
                  <a:cubicBezTo>
                    <a:pt x="34" y="34"/>
                    <a:pt x="34" y="34"/>
                    <a:pt x="34" y="34"/>
                  </a:cubicBezTo>
                  <a:cubicBezTo>
                    <a:pt x="33" y="34"/>
                    <a:pt x="27" y="35"/>
                    <a:pt x="20" y="37"/>
                  </a:cubicBezTo>
                  <a:cubicBezTo>
                    <a:pt x="17" y="38"/>
                    <a:pt x="13" y="39"/>
                    <a:pt x="9" y="40"/>
                  </a:cubicBezTo>
                  <a:cubicBezTo>
                    <a:pt x="6" y="42"/>
                    <a:pt x="3" y="44"/>
                    <a:pt x="1" y="46"/>
                  </a:cubicBezTo>
                  <a:cubicBezTo>
                    <a:pt x="0" y="46"/>
                    <a:pt x="0" y="47"/>
                    <a:pt x="0" y="48"/>
                  </a:cubicBezTo>
                  <a:cubicBezTo>
                    <a:pt x="0" y="48"/>
                    <a:pt x="0" y="49"/>
                    <a:pt x="0" y="49"/>
                  </a:cubicBezTo>
                  <a:cubicBezTo>
                    <a:pt x="1" y="55"/>
                    <a:pt x="2" y="57"/>
                    <a:pt x="3" y="60"/>
                  </a:cubicBezTo>
                  <a:cubicBezTo>
                    <a:pt x="3" y="61"/>
                    <a:pt x="4" y="63"/>
                    <a:pt x="5" y="64"/>
                  </a:cubicBezTo>
                  <a:cubicBezTo>
                    <a:pt x="5" y="65"/>
                    <a:pt x="5" y="65"/>
                    <a:pt x="5" y="65"/>
                  </a:cubicBezTo>
                  <a:cubicBezTo>
                    <a:pt x="5" y="65"/>
                    <a:pt x="5" y="65"/>
                    <a:pt x="5" y="65"/>
                  </a:cubicBezTo>
                  <a:cubicBezTo>
                    <a:pt x="5" y="66"/>
                    <a:pt x="5" y="66"/>
                    <a:pt x="5" y="67"/>
                  </a:cubicBezTo>
                  <a:cubicBezTo>
                    <a:pt x="5" y="68"/>
                    <a:pt x="6" y="69"/>
                    <a:pt x="7" y="70"/>
                  </a:cubicBezTo>
                  <a:cubicBezTo>
                    <a:pt x="8" y="71"/>
                    <a:pt x="8" y="71"/>
                    <a:pt x="8" y="71"/>
                  </a:cubicBezTo>
                  <a:cubicBezTo>
                    <a:pt x="8" y="71"/>
                    <a:pt x="8" y="71"/>
                    <a:pt x="8" y="71"/>
                  </a:cubicBezTo>
                  <a:cubicBezTo>
                    <a:pt x="8" y="72"/>
                    <a:pt x="9" y="72"/>
                    <a:pt x="9" y="73"/>
                  </a:cubicBezTo>
                  <a:cubicBezTo>
                    <a:pt x="14" y="77"/>
                    <a:pt x="21" y="83"/>
                    <a:pt x="29" y="92"/>
                  </a:cubicBezTo>
                  <a:cubicBezTo>
                    <a:pt x="29" y="92"/>
                    <a:pt x="29" y="93"/>
                    <a:pt x="29" y="93"/>
                  </a:cubicBezTo>
                  <a:cubicBezTo>
                    <a:pt x="29" y="94"/>
                    <a:pt x="30" y="94"/>
                    <a:pt x="30" y="94"/>
                  </a:cubicBezTo>
                  <a:cubicBezTo>
                    <a:pt x="30" y="94"/>
                    <a:pt x="30" y="94"/>
                    <a:pt x="30" y="94"/>
                  </a:cubicBezTo>
                  <a:cubicBezTo>
                    <a:pt x="31" y="94"/>
                    <a:pt x="31" y="94"/>
                    <a:pt x="31" y="94"/>
                  </a:cubicBezTo>
                  <a:cubicBezTo>
                    <a:pt x="32" y="95"/>
                    <a:pt x="34" y="96"/>
                    <a:pt x="35" y="98"/>
                  </a:cubicBezTo>
                  <a:cubicBezTo>
                    <a:pt x="32" y="99"/>
                    <a:pt x="29" y="100"/>
                    <a:pt x="25" y="101"/>
                  </a:cubicBezTo>
                  <a:cubicBezTo>
                    <a:pt x="24" y="102"/>
                    <a:pt x="23" y="102"/>
                    <a:pt x="23" y="103"/>
                  </a:cubicBezTo>
                  <a:cubicBezTo>
                    <a:pt x="24" y="110"/>
                    <a:pt x="26" y="117"/>
                    <a:pt x="28" y="123"/>
                  </a:cubicBezTo>
                  <a:cubicBezTo>
                    <a:pt x="27" y="124"/>
                    <a:pt x="27" y="124"/>
                    <a:pt x="27" y="125"/>
                  </a:cubicBezTo>
                  <a:cubicBezTo>
                    <a:pt x="28" y="129"/>
                    <a:pt x="30" y="132"/>
                    <a:pt x="33" y="135"/>
                  </a:cubicBezTo>
                  <a:cubicBezTo>
                    <a:pt x="33" y="135"/>
                    <a:pt x="34" y="135"/>
                    <a:pt x="34" y="135"/>
                  </a:cubicBezTo>
                  <a:cubicBezTo>
                    <a:pt x="34" y="135"/>
                    <a:pt x="35" y="135"/>
                    <a:pt x="35" y="135"/>
                  </a:cubicBezTo>
                  <a:cubicBezTo>
                    <a:pt x="38" y="134"/>
                    <a:pt x="41" y="133"/>
                    <a:pt x="43" y="132"/>
                  </a:cubicBezTo>
                  <a:cubicBezTo>
                    <a:pt x="46" y="131"/>
                    <a:pt x="49" y="130"/>
                    <a:pt x="56" y="128"/>
                  </a:cubicBezTo>
                  <a:cubicBezTo>
                    <a:pt x="56" y="128"/>
                    <a:pt x="57" y="127"/>
                    <a:pt x="58" y="127"/>
                  </a:cubicBezTo>
                  <a:cubicBezTo>
                    <a:pt x="59" y="127"/>
                    <a:pt x="61" y="126"/>
                    <a:pt x="62" y="125"/>
                  </a:cubicBezTo>
                  <a:cubicBezTo>
                    <a:pt x="63" y="125"/>
                    <a:pt x="64" y="125"/>
                    <a:pt x="64" y="125"/>
                  </a:cubicBezTo>
                  <a:cubicBezTo>
                    <a:pt x="65" y="125"/>
                    <a:pt x="65" y="125"/>
                    <a:pt x="65" y="125"/>
                  </a:cubicBezTo>
                  <a:cubicBezTo>
                    <a:pt x="65" y="125"/>
                    <a:pt x="65" y="125"/>
                    <a:pt x="65" y="125"/>
                  </a:cubicBezTo>
                  <a:cubicBezTo>
                    <a:pt x="65" y="125"/>
                    <a:pt x="65" y="126"/>
                    <a:pt x="65" y="126"/>
                  </a:cubicBezTo>
                  <a:cubicBezTo>
                    <a:pt x="66" y="127"/>
                    <a:pt x="66" y="127"/>
                    <a:pt x="66" y="127"/>
                  </a:cubicBezTo>
                  <a:cubicBezTo>
                    <a:pt x="59" y="130"/>
                    <a:pt x="54" y="132"/>
                    <a:pt x="50" y="133"/>
                  </a:cubicBezTo>
                  <a:cubicBezTo>
                    <a:pt x="47" y="134"/>
                    <a:pt x="45" y="135"/>
                    <a:pt x="43" y="135"/>
                  </a:cubicBezTo>
                  <a:cubicBezTo>
                    <a:pt x="42" y="136"/>
                    <a:pt x="40" y="136"/>
                    <a:pt x="40" y="136"/>
                  </a:cubicBezTo>
                  <a:cubicBezTo>
                    <a:pt x="40" y="136"/>
                    <a:pt x="39" y="137"/>
                    <a:pt x="39" y="137"/>
                  </a:cubicBezTo>
                  <a:cubicBezTo>
                    <a:pt x="39" y="138"/>
                    <a:pt x="39" y="138"/>
                    <a:pt x="39" y="139"/>
                  </a:cubicBezTo>
                  <a:cubicBezTo>
                    <a:pt x="41" y="146"/>
                    <a:pt x="44" y="155"/>
                    <a:pt x="46" y="162"/>
                  </a:cubicBezTo>
                  <a:cubicBezTo>
                    <a:pt x="45" y="162"/>
                    <a:pt x="45" y="162"/>
                    <a:pt x="45" y="162"/>
                  </a:cubicBezTo>
                  <a:cubicBezTo>
                    <a:pt x="45" y="163"/>
                    <a:pt x="45" y="164"/>
                    <a:pt x="46" y="165"/>
                  </a:cubicBezTo>
                  <a:cubicBezTo>
                    <a:pt x="50" y="169"/>
                    <a:pt x="53" y="174"/>
                    <a:pt x="56" y="179"/>
                  </a:cubicBezTo>
                  <a:cubicBezTo>
                    <a:pt x="56" y="180"/>
                    <a:pt x="57" y="180"/>
                    <a:pt x="58" y="180"/>
                  </a:cubicBezTo>
                  <a:cubicBezTo>
                    <a:pt x="58" y="180"/>
                    <a:pt x="58" y="180"/>
                    <a:pt x="58" y="180"/>
                  </a:cubicBezTo>
                  <a:cubicBezTo>
                    <a:pt x="69" y="175"/>
                    <a:pt x="77" y="171"/>
                    <a:pt x="88" y="169"/>
                  </a:cubicBezTo>
                  <a:cubicBezTo>
                    <a:pt x="91" y="173"/>
                    <a:pt x="94" y="178"/>
                    <a:pt x="96" y="184"/>
                  </a:cubicBezTo>
                  <a:cubicBezTo>
                    <a:pt x="99" y="191"/>
                    <a:pt x="102" y="198"/>
                    <a:pt x="104" y="202"/>
                  </a:cubicBezTo>
                  <a:cubicBezTo>
                    <a:pt x="104" y="203"/>
                    <a:pt x="105" y="203"/>
                    <a:pt x="106" y="203"/>
                  </a:cubicBezTo>
                  <a:cubicBezTo>
                    <a:pt x="106" y="203"/>
                    <a:pt x="106" y="203"/>
                    <a:pt x="106" y="203"/>
                  </a:cubicBezTo>
                  <a:cubicBezTo>
                    <a:pt x="107" y="204"/>
                    <a:pt x="107" y="204"/>
                    <a:pt x="107" y="204"/>
                  </a:cubicBezTo>
                  <a:cubicBezTo>
                    <a:pt x="108" y="204"/>
                    <a:pt x="108" y="204"/>
                    <a:pt x="108" y="203"/>
                  </a:cubicBezTo>
                  <a:cubicBezTo>
                    <a:pt x="109" y="203"/>
                    <a:pt x="109" y="203"/>
                    <a:pt x="109" y="203"/>
                  </a:cubicBezTo>
                  <a:cubicBezTo>
                    <a:pt x="109" y="204"/>
                    <a:pt x="109" y="204"/>
                    <a:pt x="109" y="204"/>
                  </a:cubicBezTo>
                  <a:cubicBezTo>
                    <a:pt x="109" y="204"/>
                    <a:pt x="109" y="204"/>
                    <a:pt x="109" y="204"/>
                  </a:cubicBezTo>
                  <a:cubicBezTo>
                    <a:pt x="109" y="204"/>
                    <a:pt x="109" y="204"/>
                    <a:pt x="109" y="204"/>
                  </a:cubicBezTo>
                  <a:cubicBezTo>
                    <a:pt x="110" y="205"/>
                    <a:pt x="110" y="205"/>
                    <a:pt x="110" y="205"/>
                  </a:cubicBezTo>
                  <a:cubicBezTo>
                    <a:pt x="110" y="204"/>
                    <a:pt x="110" y="204"/>
                    <a:pt x="110" y="204"/>
                  </a:cubicBezTo>
                  <a:cubicBezTo>
                    <a:pt x="110" y="204"/>
                    <a:pt x="110" y="204"/>
                    <a:pt x="110" y="204"/>
                  </a:cubicBezTo>
                  <a:cubicBezTo>
                    <a:pt x="110" y="204"/>
                    <a:pt x="110" y="204"/>
                    <a:pt x="110" y="204"/>
                  </a:cubicBezTo>
                  <a:cubicBezTo>
                    <a:pt x="111" y="204"/>
                    <a:pt x="111" y="204"/>
                    <a:pt x="111" y="204"/>
                  </a:cubicBezTo>
                  <a:cubicBezTo>
                    <a:pt x="111" y="203"/>
                    <a:pt x="111" y="203"/>
                    <a:pt x="111" y="202"/>
                  </a:cubicBezTo>
                  <a:cubicBezTo>
                    <a:pt x="115" y="200"/>
                    <a:pt x="119" y="198"/>
                    <a:pt x="124" y="196"/>
                  </a:cubicBezTo>
                  <a:cubicBezTo>
                    <a:pt x="124" y="197"/>
                    <a:pt x="124" y="197"/>
                    <a:pt x="124" y="197"/>
                  </a:cubicBezTo>
                  <a:cubicBezTo>
                    <a:pt x="124" y="197"/>
                    <a:pt x="124" y="197"/>
                    <a:pt x="124" y="197"/>
                  </a:cubicBezTo>
                  <a:cubicBezTo>
                    <a:pt x="125" y="197"/>
                    <a:pt x="125" y="197"/>
                    <a:pt x="125" y="196"/>
                  </a:cubicBezTo>
                  <a:cubicBezTo>
                    <a:pt x="126" y="195"/>
                    <a:pt x="126" y="195"/>
                    <a:pt x="126" y="195"/>
                  </a:cubicBezTo>
                  <a:cubicBezTo>
                    <a:pt x="129" y="194"/>
                    <a:pt x="132" y="193"/>
                    <a:pt x="134" y="192"/>
                  </a:cubicBezTo>
                  <a:cubicBezTo>
                    <a:pt x="135" y="191"/>
                    <a:pt x="135" y="191"/>
                    <a:pt x="136" y="190"/>
                  </a:cubicBezTo>
                  <a:cubicBezTo>
                    <a:pt x="136" y="190"/>
                    <a:pt x="136" y="189"/>
                    <a:pt x="135" y="189"/>
                  </a:cubicBezTo>
                  <a:cubicBezTo>
                    <a:pt x="132" y="184"/>
                    <a:pt x="129" y="179"/>
                    <a:pt x="128" y="173"/>
                  </a:cubicBezTo>
                  <a:cubicBezTo>
                    <a:pt x="128" y="173"/>
                    <a:pt x="129" y="173"/>
                    <a:pt x="129" y="172"/>
                  </a:cubicBezTo>
                  <a:cubicBezTo>
                    <a:pt x="129" y="172"/>
                    <a:pt x="129" y="171"/>
                    <a:pt x="129" y="170"/>
                  </a:cubicBezTo>
                  <a:cubicBezTo>
                    <a:pt x="127" y="165"/>
                    <a:pt x="126" y="161"/>
                    <a:pt x="124" y="157"/>
                  </a:cubicBezTo>
                  <a:cubicBezTo>
                    <a:pt x="125" y="157"/>
                    <a:pt x="125" y="157"/>
                    <a:pt x="125" y="157"/>
                  </a:cubicBezTo>
                  <a:cubicBezTo>
                    <a:pt x="125" y="157"/>
                    <a:pt x="125" y="156"/>
                    <a:pt x="126" y="156"/>
                  </a:cubicBezTo>
                  <a:cubicBezTo>
                    <a:pt x="129" y="155"/>
                    <a:pt x="135" y="152"/>
                    <a:pt x="141" y="150"/>
                  </a:cubicBezTo>
                  <a:cubicBezTo>
                    <a:pt x="143" y="149"/>
                    <a:pt x="146" y="148"/>
                    <a:pt x="148" y="147"/>
                  </a:cubicBezTo>
                  <a:cubicBezTo>
                    <a:pt x="151" y="147"/>
                    <a:pt x="152" y="146"/>
                    <a:pt x="153" y="146"/>
                  </a:cubicBezTo>
                  <a:cubicBezTo>
                    <a:pt x="154" y="146"/>
                    <a:pt x="155" y="145"/>
                    <a:pt x="155" y="143"/>
                  </a:cubicBezTo>
                  <a:cubicBezTo>
                    <a:pt x="154" y="139"/>
                    <a:pt x="153" y="134"/>
                    <a:pt x="152" y="129"/>
                  </a:cubicBezTo>
                  <a:cubicBezTo>
                    <a:pt x="152" y="129"/>
                    <a:pt x="153" y="128"/>
                    <a:pt x="152" y="127"/>
                  </a:cubicBezTo>
                  <a:cubicBezTo>
                    <a:pt x="152" y="127"/>
                    <a:pt x="151" y="122"/>
                    <a:pt x="149" y="117"/>
                  </a:cubicBezTo>
                  <a:cubicBezTo>
                    <a:pt x="147" y="111"/>
                    <a:pt x="145" y="105"/>
                    <a:pt x="144" y="101"/>
                  </a:cubicBezTo>
                  <a:cubicBezTo>
                    <a:pt x="143" y="101"/>
                    <a:pt x="143" y="100"/>
                    <a:pt x="142" y="100"/>
                  </a:cubicBezTo>
                  <a:cubicBezTo>
                    <a:pt x="142" y="100"/>
                    <a:pt x="142" y="100"/>
                    <a:pt x="142" y="100"/>
                  </a:cubicBezTo>
                  <a:cubicBezTo>
                    <a:pt x="141" y="100"/>
                    <a:pt x="141" y="100"/>
                    <a:pt x="141" y="100"/>
                  </a:cubicBezTo>
                  <a:cubicBezTo>
                    <a:pt x="140" y="101"/>
                    <a:pt x="140" y="101"/>
                    <a:pt x="138" y="102"/>
                  </a:cubicBezTo>
                  <a:cubicBezTo>
                    <a:pt x="134" y="103"/>
                    <a:pt x="126" y="106"/>
                    <a:pt x="111" y="111"/>
                  </a:cubicBezTo>
                  <a:cubicBezTo>
                    <a:pt x="111" y="110"/>
                    <a:pt x="111" y="110"/>
                    <a:pt x="111" y="109"/>
                  </a:cubicBezTo>
                  <a:cubicBezTo>
                    <a:pt x="111" y="108"/>
                    <a:pt x="111" y="108"/>
                    <a:pt x="111" y="108"/>
                  </a:cubicBezTo>
                  <a:cubicBezTo>
                    <a:pt x="111" y="108"/>
                    <a:pt x="111" y="108"/>
                    <a:pt x="111" y="108"/>
                  </a:cubicBezTo>
                  <a:cubicBezTo>
                    <a:pt x="116" y="106"/>
                    <a:pt x="123" y="103"/>
                    <a:pt x="130" y="101"/>
                  </a:cubicBezTo>
                  <a:cubicBezTo>
                    <a:pt x="130" y="102"/>
                    <a:pt x="130" y="102"/>
                    <a:pt x="130" y="102"/>
                  </a:cubicBezTo>
                  <a:cubicBezTo>
                    <a:pt x="131" y="102"/>
                    <a:pt x="131" y="102"/>
                    <a:pt x="131" y="102"/>
                  </a:cubicBezTo>
                  <a:cubicBezTo>
                    <a:pt x="131" y="102"/>
                    <a:pt x="132" y="102"/>
                    <a:pt x="132" y="101"/>
                  </a:cubicBezTo>
                  <a:cubicBezTo>
                    <a:pt x="132" y="101"/>
                    <a:pt x="132" y="101"/>
                    <a:pt x="132" y="101"/>
                  </a:cubicBezTo>
                  <a:cubicBezTo>
                    <a:pt x="134" y="100"/>
                    <a:pt x="135" y="99"/>
                    <a:pt x="137" y="99"/>
                  </a:cubicBezTo>
                  <a:cubicBezTo>
                    <a:pt x="138" y="98"/>
                    <a:pt x="138" y="98"/>
                    <a:pt x="139" y="97"/>
                  </a:cubicBezTo>
                  <a:cubicBezTo>
                    <a:pt x="140" y="96"/>
                    <a:pt x="140" y="95"/>
                    <a:pt x="140" y="93"/>
                  </a:cubicBezTo>
                  <a:cubicBezTo>
                    <a:pt x="140" y="91"/>
                    <a:pt x="140" y="89"/>
                    <a:pt x="139" y="87"/>
                  </a:cubicBezTo>
                  <a:cubicBezTo>
                    <a:pt x="139" y="87"/>
                    <a:pt x="139" y="86"/>
                    <a:pt x="139" y="86"/>
                  </a:cubicBezTo>
                  <a:cubicBezTo>
                    <a:pt x="139" y="85"/>
                    <a:pt x="140" y="85"/>
                    <a:pt x="139" y="84"/>
                  </a:cubicBezTo>
                  <a:cubicBezTo>
                    <a:pt x="138" y="76"/>
                    <a:pt x="137" y="69"/>
                    <a:pt x="135" y="61"/>
                  </a:cubicBezTo>
                  <a:cubicBezTo>
                    <a:pt x="135" y="60"/>
                    <a:pt x="134" y="60"/>
                    <a:pt x="134" y="60"/>
                  </a:cubicBezTo>
                  <a:cubicBezTo>
                    <a:pt x="133" y="59"/>
                    <a:pt x="133" y="59"/>
                    <a:pt x="133" y="59"/>
                  </a:cubicBezTo>
                  <a:cubicBezTo>
                    <a:pt x="133" y="59"/>
                    <a:pt x="132" y="59"/>
                    <a:pt x="132" y="59"/>
                  </a:cubicBezTo>
                  <a:cubicBezTo>
                    <a:pt x="128" y="61"/>
                    <a:pt x="124" y="63"/>
                    <a:pt x="120" y="65"/>
                  </a:cubicBezTo>
                  <a:cubicBezTo>
                    <a:pt x="121" y="61"/>
                    <a:pt x="122" y="57"/>
                    <a:pt x="123" y="53"/>
                  </a:cubicBezTo>
                  <a:cubicBezTo>
                    <a:pt x="124" y="48"/>
                    <a:pt x="125" y="43"/>
                    <a:pt x="127" y="36"/>
                  </a:cubicBezTo>
                  <a:cubicBezTo>
                    <a:pt x="128" y="33"/>
                    <a:pt x="128" y="29"/>
                    <a:pt x="128" y="26"/>
                  </a:cubicBezTo>
                  <a:cubicBezTo>
                    <a:pt x="128" y="25"/>
                    <a:pt x="128" y="25"/>
                    <a:pt x="128" y="24"/>
                  </a:cubicBezTo>
                  <a:cubicBezTo>
                    <a:pt x="128" y="17"/>
                    <a:pt x="127" y="9"/>
                    <a:pt x="126" y="2"/>
                  </a:cubicBezTo>
                  <a:cubicBezTo>
                    <a:pt x="126" y="1"/>
                    <a:pt x="126" y="1"/>
                    <a:pt x="125" y="0"/>
                  </a:cubicBezTo>
                  <a:cubicBezTo>
                    <a:pt x="125" y="0"/>
                    <a:pt x="125" y="0"/>
                    <a:pt x="125" y="0"/>
                  </a:cubicBezTo>
                  <a:cubicBezTo>
                    <a:pt x="125" y="0"/>
                    <a:pt x="124" y="0"/>
                    <a:pt x="12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4" name="Rectangle 874"/>
            <p:cNvSpPr>
              <a:spLocks noChangeArrowheads="1"/>
            </p:cNvSpPr>
            <p:nvPr/>
          </p:nvSpPr>
          <p:spPr bwMode="auto">
            <a:xfrm>
              <a:off x="693699" y="4314714"/>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5" name="Freeform 875"/>
            <p:cNvSpPr>
              <a:spLocks/>
            </p:cNvSpPr>
            <p:nvPr/>
          </p:nvSpPr>
          <p:spPr bwMode="auto">
            <a:xfrm>
              <a:off x="693699" y="4314714"/>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46" name="Freeform 876"/>
          <p:cNvSpPr>
            <a:spLocks noEditPoints="1"/>
          </p:cNvSpPr>
          <p:nvPr/>
        </p:nvSpPr>
        <p:spPr bwMode="auto">
          <a:xfrm>
            <a:off x="1927191" y="2447910"/>
            <a:ext cx="140417" cy="195833"/>
          </a:xfrm>
          <a:custGeom>
            <a:avLst/>
            <a:gdLst>
              <a:gd name="T0" fmla="*/ 96 w 126"/>
              <a:gd name="T1" fmla="*/ 172 h 176"/>
              <a:gd name="T2" fmla="*/ 94 w 126"/>
              <a:gd name="T3" fmla="*/ 160 h 176"/>
              <a:gd name="T4" fmla="*/ 80 w 126"/>
              <a:gd name="T5" fmla="*/ 170 h 176"/>
              <a:gd name="T6" fmla="*/ 70 w 126"/>
              <a:gd name="T7" fmla="*/ 155 h 176"/>
              <a:gd name="T8" fmla="*/ 121 w 126"/>
              <a:gd name="T9" fmla="*/ 158 h 176"/>
              <a:gd name="T10" fmla="*/ 63 w 126"/>
              <a:gd name="T11" fmla="*/ 164 h 176"/>
              <a:gd name="T12" fmla="*/ 50 w 126"/>
              <a:gd name="T13" fmla="*/ 157 h 176"/>
              <a:gd name="T14" fmla="*/ 49 w 126"/>
              <a:gd name="T15" fmla="*/ 154 h 176"/>
              <a:gd name="T16" fmla="*/ 45 w 126"/>
              <a:gd name="T17" fmla="*/ 141 h 176"/>
              <a:gd name="T18" fmla="*/ 37 w 126"/>
              <a:gd name="T19" fmla="*/ 143 h 176"/>
              <a:gd name="T20" fmla="*/ 30 w 126"/>
              <a:gd name="T21" fmla="*/ 119 h 176"/>
              <a:gd name="T22" fmla="*/ 28 w 126"/>
              <a:gd name="T23" fmla="*/ 118 h 176"/>
              <a:gd name="T24" fmla="*/ 9 w 126"/>
              <a:gd name="T25" fmla="*/ 119 h 176"/>
              <a:gd name="T26" fmla="*/ 20 w 126"/>
              <a:gd name="T27" fmla="*/ 106 h 176"/>
              <a:gd name="T28" fmla="*/ 74 w 126"/>
              <a:gd name="T29" fmla="*/ 104 h 176"/>
              <a:gd name="T30" fmla="*/ 65 w 126"/>
              <a:gd name="T31" fmla="*/ 104 h 176"/>
              <a:gd name="T32" fmla="*/ 75 w 126"/>
              <a:gd name="T33" fmla="*/ 115 h 176"/>
              <a:gd name="T34" fmla="*/ 87 w 126"/>
              <a:gd name="T35" fmla="*/ 114 h 176"/>
              <a:gd name="T36" fmla="*/ 89 w 126"/>
              <a:gd name="T37" fmla="*/ 115 h 176"/>
              <a:gd name="T38" fmla="*/ 5 w 126"/>
              <a:gd name="T39" fmla="*/ 101 h 176"/>
              <a:gd name="T40" fmla="*/ 6 w 126"/>
              <a:gd name="T41" fmla="*/ 81 h 176"/>
              <a:gd name="T42" fmla="*/ 81 w 126"/>
              <a:gd name="T43" fmla="*/ 76 h 176"/>
              <a:gd name="T44" fmla="*/ 67 w 126"/>
              <a:gd name="T45" fmla="*/ 83 h 176"/>
              <a:gd name="T46" fmla="*/ 91 w 126"/>
              <a:gd name="T47" fmla="*/ 76 h 176"/>
              <a:gd name="T48" fmla="*/ 59 w 126"/>
              <a:gd name="T49" fmla="*/ 81 h 176"/>
              <a:gd name="T50" fmla="*/ 64 w 126"/>
              <a:gd name="T51" fmla="*/ 83 h 176"/>
              <a:gd name="T52" fmla="*/ 102 w 126"/>
              <a:gd name="T53" fmla="*/ 75 h 176"/>
              <a:gd name="T54" fmla="*/ 99 w 126"/>
              <a:gd name="T55" fmla="*/ 76 h 176"/>
              <a:gd name="T56" fmla="*/ 22 w 126"/>
              <a:gd name="T57" fmla="*/ 75 h 176"/>
              <a:gd name="T58" fmla="*/ 4 w 126"/>
              <a:gd name="T59" fmla="*/ 76 h 176"/>
              <a:gd name="T60" fmla="*/ 67 w 126"/>
              <a:gd name="T61" fmla="*/ 44 h 176"/>
              <a:gd name="T62" fmla="*/ 112 w 126"/>
              <a:gd name="T63" fmla="*/ 46 h 176"/>
              <a:gd name="T64" fmla="*/ 116 w 126"/>
              <a:gd name="T65" fmla="*/ 37 h 176"/>
              <a:gd name="T66" fmla="*/ 105 w 126"/>
              <a:gd name="T67" fmla="*/ 42 h 176"/>
              <a:gd name="T68" fmla="*/ 85 w 126"/>
              <a:gd name="T69" fmla="*/ 33 h 176"/>
              <a:gd name="T70" fmla="*/ 103 w 126"/>
              <a:gd name="T71" fmla="*/ 33 h 176"/>
              <a:gd name="T72" fmla="*/ 88 w 126"/>
              <a:gd name="T73" fmla="*/ 39 h 176"/>
              <a:gd name="T74" fmla="*/ 120 w 126"/>
              <a:gd name="T75" fmla="*/ 24 h 176"/>
              <a:gd name="T76" fmla="*/ 75 w 126"/>
              <a:gd name="T77" fmla="*/ 56 h 176"/>
              <a:gd name="T78" fmla="*/ 51 w 126"/>
              <a:gd name="T79" fmla="*/ 72 h 176"/>
              <a:gd name="T80" fmla="*/ 50 w 126"/>
              <a:gd name="T81" fmla="*/ 85 h 176"/>
              <a:gd name="T82" fmla="*/ 78 w 126"/>
              <a:gd name="T83" fmla="*/ 100 h 176"/>
              <a:gd name="T84" fmla="*/ 62 w 126"/>
              <a:gd name="T85" fmla="*/ 118 h 176"/>
              <a:gd name="T86" fmla="*/ 97 w 126"/>
              <a:gd name="T87" fmla="*/ 156 h 176"/>
              <a:gd name="T88" fmla="*/ 10 w 126"/>
              <a:gd name="T89" fmla="*/ 101 h 176"/>
              <a:gd name="T90" fmla="*/ 25 w 126"/>
              <a:gd name="T91" fmla="*/ 84 h 176"/>
              <a:gd name="T92" fmla="*/ 23 w 126"/>
              <a:gd name="T93" fmla="*/ 71 h 176"/>
              <a:gd name="T94" fmla="*/ 66 w 126"/>
              <a:gd name="T95" fmla="*/ 6 h 176"/>
              <a:gd name="T96" fmla="*/ 6 w 126"/>
              <a:gd name="T97" fmla="*/ 54 h 176"/>
              <a:gd name="T98" fmla="*/ 0 w 126"/>
              <a:gd name="T99" fmla="*/ 85 h 176"/>
              <a:gd name="T100" fmla="*/ 8 w 126"/>
              <a:gd name="T101" fmla="*/ 86 h 176"/>
              <a:gd name="T102" fmla="*/ 1 w 126"/>
              <a:gd name="T103" fmla="*/ 122 h 176"/>
              <a:gd name="T104" fmla="*/ 6 w 126"/>
              <a:gd name="T105" fmla="*/ 123 h 176"/>
              <a:gd name="T106" fmla="*/ 102 w 126"/>
              <a:gd name="T107" fmla="*/ 176 h 176"/>
              <a:gd name="T108" fmla="*/ 124 w 126"/>
              <a:gd name="T109" fmla="*/ 173 h 176"/>
              <a:gd name="T110" fmla="*/ 125 w 126"/>
              <a:gd name="T111" fmla="*/ 123 h 176"/>
              <a:gd name="T112" fmla="*/ 71 w 126"/>
              <a:gd name="T113" fmla="*/ 124 h 176"/>
              <a:gd name="T114" fmla="*/ 104 w 126"/>
              <a:gd name="T115" fmla="*/ 82 h 176"/>
              <a:gd name="T116" fmla="*/ 105 w 126"/>
              <a:gd name="T117" fmla="*/ 54 h 176"/>
              <a:gd name="T118" fmla="*/ 112 w 126"/>
              <a:gd name="T119" fmla="*/ 51 h 176"/>
              <a:gd name="T120" fmla="*/ 93 w 126"/>
              <a:gd name="T12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76">
                <a:moveTo>
                  <a:pt x="116" y="171"/>
                </a:moveTo>
                <a:cubicBezTo>
                  <a:pt x="117" y="168"/>
                  <a:pt x="119" y="164"/>
                  <a:pt x="120" y="161"/>
                </a:cubicBezTo>
                <a:cubicBezTo>
                  <a:pt x="120" y="163"/>
                  <a:pt x="120" y="166"/>
                  <a:pt x="120" y="168"/>
                </a:cubicBezTo>
                <a:cubicBezTo>
                  <a:pt x="120" y="169"/>
                  <a:pt x="120" y="170"/>
                  <a:pt x="120" y="171"/>
                </a:cubicBezTo>
                <a:cubicBezTo>
                  <a:pt x="119" y="171"/>
                  <a:pt x="117" y="171"/>
                  <a:pt x="116" y="171"/>
                </a:cubicBezTo>
                <a:moveTo>
                  <a:pt x="97" y="160"/>
                </a:moveTo>
                <a:cubicBezTo>
                  <a:pt x="99" y="160"/>
                  <a:pt x="101" y="160"/>
                  <a:pt x="102" y="160"/>
                </a:cubicBezTo>
                <a:cubicBezTo>
                  <a:pt x="100" y="163"/>
                  <a:pt x="97" y="167"/>
                  <a:pt x="96" y="172"/>
                </a:cubicBezTo>
                <a:cubicBezTo>
                  <a:pt x="94" y="172"/>
                  <a:pt x="92" y="171"/>
                  <a:pt x="90" y="171"/>
                </a:cubicBezTo>
                <a:cubicBezTo>
                  <a:pt x="91" y="167"/>
                  <a:pt x="93" y="163"/>
                  <a:pt x="96" y="160"/>
                </a:cubicBezTo>
                <a:cubicBezTo>
                  <a:pt x="97" y="160"/>
                  <a:pt x="97" y="160"/>
                  <a:pt x="97" y="160"/>
                </a:cubicBezTo>
                <a:moveTo>
                  <a:pt x="88" y="171"/>
                </a:moveTo>
                <a:cubicBezTo>
                  <a:pt x="86" y="171"/>
                  <a:pt x="84" y="170"/>
                  <a:pt x="82" y="170"/>
                </a:cubicBezTo>
                <a:cubicBezTo>
                  <a:pt x="83" y="166"/>
                  <a:pt x="85" y="163"/>
                  <a:pt x="87" y="160"/>
                </a:cubicBezTo>
                <a:cubicBezTo>
                  <a:pt x="87" y="159"/>
                  <a:pt x="87" y="159"/>
                  <a:pt x="87" y="159"/>
                </a:cubicBezTo>
                <a:cubicBezTo>
                  <a:pt x="89" y="159"/>
                  <a:pt x="91" y="160"/>
                  <a:pt x="94" y="160"/>
                </a:cubicBezTo>
                <a:cubicBezTo>
                  <a:pt x="91" y="163"/>
                  <a:pt x="89" y="167"/>
                  <a:pt x="88" y="171"/>
                </a:cubicBezTo>
                <a:moveTo>
                  <a:pt x="102" y="172"/>
                </a:moveTo>
                <a:cubicBezTo>
                  <a:pt x="100" y="172"/>
                  <a:pt x="99" y="172"/>
                  <a:pt x="98" y="172"/>
                </a:cubicBezTo>
                <a:cubicBezTo>
                  <a:pt x="100" y="167"/>
                  <a:pt x="102" y="163"/>
                  <a:pt x="105" y="159"/>
                </a:cubicBezTo>
                <a:cubicBezTo>
                  <a:pt x="107" y="159"/>
                  <a:pt x="110" y="159"/>
                  <a:pt x="113" y="158"/>
                </a:cubicBezTo>
                <a:cubicBezTo>
                  <a:pt x="110" y="162"/>
                  <a:pt x="107" y="167"/>
                  <a:pt x="105" y="172"/>
                </a:cubicBezTo>
                <a:cubicBezTo>
                  <a:pt x="104" y="172"/>
                  <a:pt x="103" y="172"/>
                  <a:pt x="102" y="172"/>
                </a:cubicBezTo>
                <a:moveTo>
                  <a:pt x="80" y="170"/>
                </a:moveTo>
                <a:cubicBezTo>
                  <a:pt x="78" y="169"/>
                  <a:pt x="75" y="169"/>
                  <a:pt x="73" y="168"/>
                </a:cubicBezTo>
                <a:cubicBezTo>
                  <a:pt x="73" y="168"/>
                  <a:pt x="73" y="168"/>
                  <a:pt x="73" y="168"/>
                </a:cubicBezTo>
                <a:cubicBezTo>
                  <a:pt x="75" y="164"/>
                  <a:pt x="77" y="161"/>
                  <a:pt x="79" y="158"/>
                </a:cubicBezTo>
                <a:cubicBezTo>
                  <a:pt x="81" y="158"/>
                  <a:pt x="83" y="159"/>
                  <a:pt x="85" y="159"/>
                </a:cubicBezTo>
                <a:cubicBezTo>
                  <a:pt x="83" y="162"/>
                  <a:pt x="81" y="166"/>
                  <a:pt x="80" y="170"/>
                </a:cubicBezTo>
                <a:moveTo>
                  <a:pt x="71" y="167"/>
                </a:moveTo>
                <a:cubicBezTo>
                  <a:pt x="69" y="167"/>
                  <a:pt x="67" y="166"/>
                  <a:pt x="65" y="165"/>
                </a:cubicBezTo>
                <a:cubicBezTo>
                  <a:pt x="66" y="162"/>
                  <a:pt x="68" y="159"/>
                  <a:pt x="70" y="155"/>
                </a:cubicBezTo>
                <a:cubicBezTo>
                  <a:pt x="72" y="156"/>
                  <a:pt x="74" y="157"/>
                  <a:pt x="77" y="157"/>
                </a:cubicBezTo>
                <a:cubicBezTo>
                  <a:pt x="75" y="161"/>
                  <a:pt x="73" y="164"/>
                  <a:pt x="71" y="167"/>
                </a:cubicBezTo>
                <a:cubicBezTo>
                  <a:pt x="71" y="167"/>
                  <a:pt x="71" y="167"/>
                  <a:pt x="71" y="167"/>
                </a:cubicBezTo>
                <a:cubicBezTo>
                  <a:pt x="71" y="167"/>
                  <a:pt x="71" y="167"/>
                  <a:pt x="71" y="167"/>
                </a:cubicBezTo>
                <a:moveTo>
                  <a:pt x="107" y="172"/>
                </a:moveTo>
                <a:cubicBezTo>
                  <a:pt x="110" y="167"/>
                  <a:pt x="112" y="162"/>
                  <a:pt x="115" y="157"/>
                </a:cubicBezTo>
                <a:cubicBezTo>
                  <a:pt x="117" y="157"/>
                  <a:pt x="119" y="156"/>
                  <a:pt x="121" y="155"/>
                </a:cubicBezTo>
                <a:cubicBezTo>
                  <a:pt x="121" y="156"/>
                  <a:pt x="121" y="157"/>
                  <a:pt x="121" y="158"/>
                </a:cubicBezTo>
                <a:cubicBezTo>
                  <a:pt x="120" y="158"/>
                  <a:pt x="120" y="158"/>
                  <a:pt x="120" y="158"/>
                </a:cubicBezTo>
                <a:cubicBezTo>
                  <a:pt x="117" y="162"/>
                  <a:pt x="115" y="167"/>
                  <a:pt x="113" y="171"/>
                </a:cubicBezTo>
                <a:cubicBezTo>
                  <a:pt x="111" y="171"/>
                  <a:pt x="109" y="172"/>
                  <a:pt x="107" y="172"/>
                </a:cubicBezTo>
                <a:moveTo>
                  <a:pt x="63" y="164"/>
                </a:moveTo>
                <a:cubicBezTo>
                  <a:pt x="61" y="163"/>
                  <a:pt x="60" y="163"/>
                  <a:pt x="58" y="162"/>
                </a:cubicBezTo>
                <a:cubicBezTo>
                  <a:pt x="60" y="159"/>
                  <a:pt x="62" y="156"/>
                  <a:pt x="64" y="153"/>
                </a:cubicBezTo>
                <a:cubicBezTo>
                  <a:pt x="65" y="154"/>
                  <a:pt x="67" y="154"/>
                  <a:pt x="68" y="155"/>
                </a:cubicBezTo>
                <a:cubicBezTo>
                  <a:pt x="66" y="158"/>
                  <a:pt x="65" y="161"/>
                  <a:pt x="63" y="164"/>
                </a:cubicBezTo>
                <a:cubicBezTo>
                  <a:pt x="63" y="164"/>
                  <a:pt x="63" y="164"/>
                  <a:pt x="63" y="164"/>
                </a:cubicBezTo>
                <a:moveTo>
                  <a:pt x="57" y="161"/>
                </a:moveTo>
                <a:cubicBezTo>
                  <a:pt x="55" y="160"/>
                  <a:pt x="53" y="159"/>
                  <a:pt x="52" y="158"/>
                </a:cubicBezTo>
                <a:cubicBezTo>
                  <a:pt x="53" y="155"/>
                  <a:pt x="55" y="153"/>
                  <a:pt x="57" y="150"/>
                </a:cubicBezTo>
                <a:cubicBezTo>
                  <a:pt x="57" y="150"/>
                  <a:pt x="57" y="150"/>
                  <a:pt x="57" y="150"/>
                </a:cubicBezTo>
                <a:cubicBezTo>
                  <a:pt x="59" y="151"/>
                  <a:pt x="60" y="152"/>
                  <a:pt x="62" y="152"/>
                </a:cubicBezTo>
                <a:cubicBezTo>
                  <a:pt x="60" y="155"/>
                  <a:pt x="58" y="158"/>
                  <a:pt x="57" y="161"/>
                </a:cubicBezTo>
                <a:moveTo>
                  <a:pt x="50" y="157"/>
                </a:moveTo>
                <a:cubicBezTo>
                  <a:pt x="48" y="155"/>
                  <a:pt x="45" y="153"/>
                  <a:pt x="43" y="151"/>
                </a:cubicBezTo>
                <a:cubicBezTo>
                  <a:pt x="43" y="150"/>
                  <a:pt x="43" y="150"/>
                  <a:pt x="43" y="150"/>
                </a:cubicBezTo>
                <a:cubicBezTo>
                  <a:pt x="44" y="147"/>
                  <a:pt x="45" y="145"/>
                  <a:pt x="47" y="142"/>
                </a:cubicBezTo>
                <a:cubicBezTo>
                  <a:pt x="48" y="144"/>
                  <a:pt x="49" y="145"/>
                  <a:pt x="51" y="146"/>
                </a:cubicBezTo>
                <a:cubicBezTo>
                  <a:pt x="52" y="146"/>
                  <a:pt x="52" y="146"/>
                  <a:pt x="52" y="146"/>
                </a:cubicBezTo>
                <a:cubicBezTo>
                  <a:pt x="50" y="148"/>
                  <a:pt x="48" y="151"/>
                  <a:pt x="48" y="153"/>
                </a:cubicBezTo>
                <a:cubicBezTo>
                  <a:pt x="47" y="154"/>
                  <a:pt x="48" y="154"/>
                  <a:pt x="48" y="154"/>
                </a:cubicBezTo>
                <a:cubicBezTo>
                  <a:pt x="48" y="154"/>
                  <a:pt x="48" y="154"/>
                  <a:pt x="49" y="154"/>
                </a:cubicBezTo>
                <a:cubicBezTo>
                  <a:pt x="49" y="154"/>
                  <a:pt x="49" y="154"/>
                  <a:pt x="49" y="154"/>
                </a:cubicBezTo>
                <a:cubicBezTo>
                  <a:pt x="50" y="151"/>
                  <a:pt x="52" y="149"/>
                  <a:pt x="53" y="148"/>
                </a:cubicBezTo>
                <a:cubicBezTo>
                  <a:pt x="54" y="148"/>
                  <a:pt x="55" y="149"/>
                  <a:pt x="56" y="149"/>
                </a:cubicBezTo>
                <a:cubicBezTo>
                  <a:pt x="54" y="151"/>
                  <a:pt x="52" y="154"/>
                  <a:pt x="50" y="157"/>
                </a:cubicBezTo>
                <a:moveTo>
                  <a:pt x="41" y="149"/>
                </a:moveTo>
                <a:cubicBezTo>
                  <a:pt x="40" y="147"/>
                  <a:pt x="39" y="146"/>
                  <a:pt x="38" y="145"/>
                </a:cubicBezTo>
                <a:cubicBezTo>
                  <a:pt x="39" y="142"/>
                  <a:pt x="41" y="140"/>
                  <a:pt x="42" y="137"/>
                </a:cubicBezTo>
                <a:cubicBezTo>
                  <a:pt x="43" y="139"/>
                  <a:pt x="44" y="140"/>
                  <a:pt x="45" y="141"/>
                </a:cubicBezTo>
                <a:cubicBezTo>
                  <a:pt x="44" y="143"/>
                  <a:pt x="42" y="146"/>
                  <a:pt x="41" y="149"/>
                </a:cubicBezTo>
                <a:moveTo>
                  <a:pt x="37" y="143"/>
                </a:moveTo>
                <a:cubicBezTo>
                  <a:pt x="35" y="142"/>
                  <a:pt x="34" y="140"/>
                  <a:pt x="34" y="139"/>
                </a:cubicBezTo>
                <a:cubicBezTo>
                  <a:pt x="34" y="139"/>
                  <a:pt x="34" y="138"/>
                  <a:pt x="34" y="138"/>
                </a:cubicBezTo>
                <a:cubicBezTo>
                  <a:pt x="34" y="138"/>
                  <a:pt x="34" y="138"/>
                  <a:pt x="34" y="138"/>
                </a:cubicBezTo>
                <a:cubicBezTo>
                  <a:pt x="35" y="136"/>
                  <a:pt x="36" y="134"/>
                  <a:pt x="37" y="132"/>
                </a:cubicBezTo>
                <a:cubicBezTo>
                  <a:pt x="38" y="133"/>
                  <a:pt x="39" y="134"/>
                  <a:pt x="40" y="136"/>
                </a:cubicBezTo>
                <a:cubicBezTo>
                  <a:pt x="39" y="138"/>
                  <a:pt x="38" y="141"/>
                  <a:pt x="37" y="143"/>
                </a:cubicBezTo>
                <a:moveTo>
                  <a:pt x="32" y="137"/>
                </a:moveTo>
                <a:cubicBezTo>
                  <a:pt x="31" y="135"/>
                  <a:pt x="30" y="133"/>
                  <a:pt x="29" y="131"/>
                </a:cubicBezTo>
                <a:cubicBezTo>
                  <a:pt x="30" y="129"/>
                  <a:pt x="31" y="126"/>
                  <a:pt x="32" y="124"/>
                </a:cubicBezTo>
                <a:cubicBezTo>
                  <a:pt x="33" y="126"/>
                  <a:pt x="34" y="128"/>
                  <a:pt x="36" y="130"/>
                </a:cubicBezTo>
                <a:cubicBezTo>
                  <a:pt x="35" y="132"/>
                  <a:pt x="33" y="134"/>
                  <a:pt x="32" y="137"/>
                </a:cubicBezTo>
                <a:moveTo>
                  <a:pt x="28" y="129"/>
                </a:moveTo>
                <a:cubicBezTo>
                  <a:pt x="27" y="128"/>
                  <a:pt x="27" y="127"/>
                  <a:pt x="27" y="126"/>
                </a:cubicBezTo>
                <a:cubicBezTo>
                  <a:pt x="27" y="123"/>
                  <a:pt x="28" y="121"/>
                  <a:pt x="30" y="119"/>
                </a:cubicBezTo>
                <a:cubicBezTo>
                  <a:pt x="30" y="120"/>
                  <a:pt x="31" y="121"/>
                  <a:pt x="31" y="122"/>
                </a:cubicBezTo>
                <a:cubicBezTo>
                  <a:pt x="31" y="123"/>
                  <a:pt x="31" y="123"/>
                  <a:pt x="31" y="123"/>
                </a:cubicBezTo>
                <a:cubicBezTo>
                  <a:pt x="30" y="125"/>
                  <a:pt x="29" y="127"/>
                  <a:pt x="28" y="129"/>
                </a:cubicBezTo>
                <a:moveTo>
                  <a:pt x="26" y="123"/>
                </a:moveTo>
                <a:cubicBezTo>
                  <a:pt x="25" y="122"/>
                  <a:pt x="25" y="121"/>
                  <a:pt x="25" y="120"/>
                </a:cubicBezTo>
                <a:cubicBezTo>
                  <a:pt x="25" y="115"/>
                  <a:pt x="25" y="112"/>
                  <a:pt x="25" y="109"/>
                </a:cubicBezTo>
                <a:cubicBezTo>
                  <a:pt x="26" y="112"/>
                  <a:pt x="27" y="115"/>
                  <a:pt x="29" y="117"/>
                </a:cubicBezTo>
                <a:cubicBezTo>
                  <a:pt x="28" y="118"/>
                  <a:pt x="28" y="118"/>
                  <a:pt x="28" y="118"/>
                </a:cubicBezTo>
                <a:cubicBezTo>
                  <a:pt x="27" y="119"/>
                  <a:pt x="26" y="121"/>
                  <a:pt x="26" y="123"/>
                </a:cubicBezTo>
                <a:moveTo>
                  <a:pt x="6" y="119"/>
                </a:moveTo>
                <a:cubicBezTo>
                  <a:pt x="9" y="105"/>
                  <a:pt x="9" y="105"/>
                  <a:pt x="9" y="105"/>
                </a:cubicBezTo>
                <a:cubicBezTo>
                  <a:pt x="9" y="105"/>
                  <a:pt x="10" y="105"/>
                  <a:pt x="10" y="105"/>
                </a:cubicBezTo>
                <a:cubicBezTo>
                  <a:pt x="11" y="105"/>
                  <a:pt x="12" y="105"/>
                  <a:pt x="12" y="105"/>
                </a:cubicBezTo>
                <a:cubicBezTo>
                  <a:pt x="10" y="110"/>
                  <a:pt x="8" y="114"/>
                  <a:pt x="7" y="119"/>
                </a:cubicBezTo>
                <a:cubicBezTo>
                  <a:pt x="6" y="119"/>
                  <a:pt x="6" y="119"/>
                  <a:pt x="6" y="119"/>
                </a:cubicBezTo>
                <a:moveTo>
                  <a:pt x="9" y="119"/>
                </a:moveTo>
                <a:cubicBezTo>
                  <a:pt x="10" y="114"/>
                  <a:pt x="12" y="110"/>
                  <a:pt x="14" y="106"/>
                </a:cubicBezTo>
                <a:cubicBezTo>
                  <a:pt x="14" y="105"/>
                  <a:pt x="14" y="105"/>
                  <a:pt x="14" y="105"/>
                </a:cubicBezTo>
                <a:cubicBezTo>
                  <a:pt x="16" y="105"/>
                  <a:pt x="17" y="105"/>
                  <a:pt x="18" y="105"/>
                </a:cubicBezTo>
                <a:cubicBezTo>
                  <a:pt x="18" y="105"/>
                  <a:pt x="18" y="105"/>
                  <a:pt x="18" y="105"/>
                </a:cubicBezTo>
                <a:cubicBezTo>
                  <a:pt x="16" y="110"/>
                  <a:pt x="14" y="114"/>
                  <a:pt x="12" y="119"/>
                </a:cubicBezTo>
                <a:cubicBezTo>
                  <a:pt x="9" y="119"/>
                  <a:pt x="9" y="119"/>
                  <a:pt x="9" y="119"/>
                </a:cubicBezTo>
                <a:moveTo>
                  <a:pt x="15" y="119"/>
                </a:moveTo>
                <a:cubicBezTo>
                  <a:pt x="16" y="114"/>
                  <a:pt x="18" y="110"/>
                  <a:pt x="20" y="106"/>
                </a:cubicBezTo>
                <a:cubicBezTo>
                  <a:pt x="20" y="105"/>
                  <a:pt x="20" y="105"/>
                  <a:pt x="19" y="105"/>
                </a:cubicBezTo>
                <a:cubicBezTo>
                  <a:pt x="20" y="104"/>
                  <a:pt x="20" y="104"/>
                  <a:pt x="20" y="104"/>
                </a:cubicBezTo>
                <a:cubicBezTo>
                  <a:pt x="21" y="104"/>
                  <a:pt x="21" y="104"/>
                  <a:pt x="22" y="104"/>
                </a:cubicBezTo>
                <a:cubicBezTo>
                  <a:pt x="22" y="110"/>
                  <a:pt x="21" y="113"/>
                  <a:pt x="21" y="118"/>
                </a:cubicBezTo>
                <a:cubicBezTo>
                  <a:pt x="15" y="119"/>
                  <a:pt x="15" y="119"/>
                  <a:pt x="15" y="119"/>
                </a:cubicBezTo>
                <a:moveTo>
                  <a:pt x="68" y="115"/>
                </a:moveTo>
                <a:cubicBezTo>
                  <a:pt x="68" y="115"/>
                  <a:pt x="68" y="115"/>
                  <a:pt x="68" y="115"/>
                </a:cubicBezTo>
                <a:cubicBezTo>
                  <a:pt x="69" y="111"/>
                  <a:pt x="71" y="107"/>
                  <a:pt x="74" y="104"/>
                </a:cubicBezTo>
                <a:cubicBezTo>
                  <a:pt x="74" y="104"/>
                  <a:pt x="74" y="104"/>
                  <a:pt x="74" y="104"/>
                </a:cubicBezTo>
                <a:cubicBezTo>
                  <a:pt x="75" y="104"/>
                  <a:pt x="77" y="104"/>
                  <a:pt x="78" y="104"/>
                </a:cubicBezTo>
                <a:cubicBezTo>
                  <a:pt x="79" y="104"/>
                  <a:pt x="79" y="104"/>
                  <a:pt x="79" y="104"/>
                </a:cubicBezTo>
                <a:cubicBezTo>
                  <a:pt x="76" y="108"/>
                  <a:pt x="74" y="111"/>
                  <a:pt x="73" y="115"/>
                </a:cubicBezTo>
                <a:cubicBezTo>
                  <a:pt x="68" y="115"/>
                  <a:pt x="68" y="115"/>
                  <a:pt x="68" y="115"/>
                </a:cubicBezTo>
                <a:moveTo>
                  <a:pt x="64" y="115"/>
                </a:moveTo>
                <a:cubicBezTo>
                  <a:pt x="63" y="113"/>
                  <a:pt x="62" y="112"/>
                  <a:pt x="61" y="111"/>
                </a:cubicBezTo>
                <a:cubicBezTo>
                  <a:pt x="62" y="109"/>
                  <a:pt x="64" y="106"/>
                  <a:pt x="65" y="104"/>
                </a:cubicBezTo>
                <a:cubicBezTo>
                  <a:pt x="67" y="104"/>
                  <a:pt x="69" y="104"/>
                  <a:pt x="72" y="104"/>
                </a:cubicBezTo>
                <a:cubicBezTo>
                  <a:pt x="69" y="107"/>
                  <a:pt x="67" y="111"/>
                  <a:pt x="66" y="115"/>
                </a:cubicBezTo>
                <a:cubicBezTo>
                  <a:pt x="64" y="115"/>
                  <a:pt x="64" y="115"/>
                  <a:pt x="64" y="115"/>
                </a:cubicBezTo>
                <a:moveTo>
                  <a:pt x="75" y="115"/>
                </a:moveTo>
                <a:cubicBezTo>
                  <a:pt x="77" y="111"/>
                  <a:pt x="79" y="108"/>
                  <a:pt x="81" y="104"/>
                </a:cubicBezTo>
                <a:cubicBezTo>
                  <a:pt x="83" y="104"/>
                  <a:pt x="85" y="104"/>
                  <a:pt x="87" y="104"/>
                </a:cubicBezTo>
                <a:cubicBezTo>
                  <a:pt x="84" y="107"/>
                  <a:pt x="82" y="111"/>
                  <a:pt x="80" y="115"/>
                </a:cubicBezTo>
                <a:cubicBezTo>
                  <a:pt x="75" y="115"/>
                  <a:pt x="75" y="115"/>
                  <a:pt x="75" y="115"/>
                </a:cubicBezTo>
                <a:moveTo>
                  <a:pt x="60" y="109"/>
                </a:moveTo>
                <a:cubicBezTo>
                  <a:pt x="60" y="107"/>
                  <a:pt x="59" y="106"/>
                  <a:pt x="58" y="104"/>
                </a:cubicBezTo>
                <a:cubicBezTo>
                  <a:pt x="60" y="104"/>
                  <a:pt x="61" y="104"/>
                  <a:pt x="63" y="104"/>
                </a:cubicBezTo>
                <a:cubicBezTo>
                  <a:pt x="62" y="106"/>
                  <a:pt x="61" y="107"/>
                  <a:pt x="60" y="109"/>
                </a:cubicBezTo>
                <a:moveTo>
                  <a:pt x="83" y="115"/>
                </a:moveTo>
                <a:cubicBezTo>
                  <a:pt x="84" y="111"/>
                  <a:pt x="87" y="107"/>
                  <a:pt x="90" y="104"/>
                </a:cubicBezTo>
                <a:cubicBezTo>
                  <a:pt x="91" y="104"/>
                  <a:pt x="92" y="104"/>
                  <a:pt x="94" y="104"/>
                </a:cubicBezTo>
                <a:cubicBezTo>
                  <a:pt x="91" y="107"/>
                  <a:pt x="89" y="111"/>
                  <a:pt x="87" y="114"/>
                </a:cubicBezTo>
                <a:cubicBezTo>
                  <a:pt x="87" y="115"/>
                  <a:pt x="87" y="115"/>
                  <a:pt x="87" y="115"/>
                </a:cubicBezTo>
                <a:cubicBezTo>
                  <a:pt x="87" y="115"/>
                  <a:pt x="87" y="115"/>
                  <a:pt x="87" y="115"/>
                </a:cubicBezTo>
                <a:cubicBezTo>
                  <a:pt x="83" y="115"/>
                  <a:pt x="83" y="115"/>
                  <a:pt x="83" y="115"/>
                </a:cubicBezTo>
                <a:moveTo>
                  <a:pt x="89" y="115"/>
                </a:moveTo>
                <a:cubicBezTo>
                  <a:pt x="91" y="111"/>
                  <a:pt x="93" y="107"/>
                  <a:pt x="96" y="104"/>
                </a:cubicBezTo>
                <a:cubicBezTo>
                  <a:pt x="98" y="104"/>
                  <a:pt x="99" y="104"/>
                  <a:pt x="101" y="104"/>
                </a:cubicBezTo>
                <a:cubicBezTo>
                  <a:pt x="99" y="107"/>
                  <a:pt x="96" y="111"/>
                  <a:pt x="94" y="115"/>
                </a:cubicBezTo>
                <a:cubicBezTo>
                  <a:pt x="89" y="115"/>
                  <a:pt x="89" y="115"/>
                  <a:pt x="89" y="115"/>
                </a:cubicBezTo>
                <a:moveTo>
                  <a:pt x="96" y="115"/>
                </a:moveTo>
                <a:cubicBezTo>
                  <a:pt x="98" y="111"/>
                  <a:pt x="101" y="108"/>
                  <a:pt x="103" y="104"/>
                </a:cubicBezTo>
                <a:cubicBezTo>
                  <a:pt x="104" y="104"/>
                  <a:pt x="104" y="104"/>
                  <a:pt x="104" y="104"/>
                </a:cubicBezTo>
                <a:cubicBezTo>
                  <a:pt x="101" y="115"/>
                  <a:pt x="101" y="115"/>
                  <a:pt x="101" y="115"/>
                </a:cubicBezTo>
                <a:cubicBezTo>
                  <a:pt x="96" y="115"/>
                  <a:pt x="96" y="115"/>
                  <a:pt x="96" y="115"/>
                </a:cubicBezTo>
                <a:moveTo>
                  <a:pt x="5" y="104"/>
                </a:moveTo>
                <a:cubicBezTo>
                  <a:pt x="5" y="101"/>
                  <a:pt x="5" y="101"/>
                  <a:pt x="5" y="101"/>
                </a:cubicBezTo>
                <a:cubicBezTo>
                  <a:pt x="5" y="101"/>
                  <a:pt x="5" y="101"/>
                  <a:pt x="5" y="101"/>
                </a:cubicBezTo>
                <a:cubicBezTo>
                  <a:pt x="5" y="101"/>
                  <a:pt x="5" y="102"/>
                  <a:pt x="5" y="103"/>
                </a:cubicBezTo>
                <a:cubicBezTo>
                  <a:pt x="5" y="104"/>
                  <a:pt x="5" y="104"/>
                  <a:pt x="5" y="104"/>
                </a:cubicBezTo>
                <a:moveTo>
                  <a:pt x="6" y="81"/>
                </a:moveTo>
                <a:cubicBezTo>
                  <a:pt x="9" y="77"/>
                  <a:pt x="9" y="77"/>
                  <a:pt x="9" y="77"/>
                </a:cubicBezTo>
                <a:cubicBezTo>
                  <a:pt x="9" y="77"/>
                  <a:pt x="10" y="77"/>
                  <a:pt x="11" y="77"/>
                </a:cubicBezTo>
                <a:cubicBezTo>
                  <a:pt x="10" y="78"/>
                  <a:pt x="9" y="79"/>
                  <a:pt x="8" y="81"/>
                </a:cubicBezTo>
                <a:cubicBezTo>
                  <a:pt x="8" y="81"/>
                  <a:pt x="8" y="81"/>
                  <a:pt x="8" y="81"/>
                </a:cubicBezTo>
                <a:cubicBezTo>
                  <a:pt x="6" y="81"/>
                  <a:pt x="6" y="81"/>
                  <a:pt x="6" y="81"/>
                </a:cubicBezTo>
                <a:moveTo>
                  <a:pt x="10" y="81"/>
                </a:moveTo>
                <a:cubicBezTo>
                  <a:pt x="11" y="80"/>
                  <a:pt x="13" y="78"/>
                  <a:pt x="14" y="76"/>
                </a:cubicBezTo>
                <a:cubicBezTo>
                  <a:pt x="15" y="76"/>
                  <a:pt x="16" y="76"/>
                  <a:pt x="17" y="76"/>
                </a:cubicBezTo>
                <a:cubicBezTo>
                  <a:pt x="16" y="78"/>
                  <a:pt x="15" y="79"/>
                  <a:pt x="14" y="81"/>
                </a:cubicBezTo>
                <a:cubicBezTo>
                  <a:pt x="10" y="81"/>
                  <a:pt x="10" y="81"/>
                  <a:pt x="10" y="81"/>
                </a:cubicBezTo>
                <a:moveTo>
                  <a:pt x="73" y="83"/>
                </a:moveTo>
                <a:cubicBezTo>
                  <a:pt x="74" y="80"/>
                  <a:pt x="76" y="78"/>
                  <a:pt x="77" y="76"/>
                </a:cubicBezTo>
                <a:cubicBezTo>
                  <a:pt x="79" y="76"/>
                  <a:pt x="80" y="76"/>
                  <a:pt x="81" y="76"/>
                </a:cubicBezTo>
                <a:cubicBezTo>
                  <a:pt x="81" y="76"/>
                  <a:pt x="82" y="76"/>
                  <a:pt x="83" y="76"/>
                </a:cubicBezTo>
                <a:cubicBezTo>
                  <a:pt x="81" y="78"/>
                  <a:pt x="80" y="80"/>
                  <a:pt x="78" y="82"/>
                </a:cubicBezTo>
                <a:cubicBezTo>
                  <a:pt x="78" y="83"/>
                  <a:pt x="78" y="83"/>
                  <a:pt x="78" y="83"/>
                </a:cubicBezTo>
                <a:cubicBezTo>
                  <a:pt x="77" y="83"/>
                  <a:pt x="75" y="83"/>
                  <a:pt x="74" y="83"/>
                </a:cubicBezTo>
                <a:cubicBezTo>
                  <a:pt x="73" y="83"/>
                  <a:pt x="73" y="83"/>
                  <a:pt x="73" y="83"/>
                </a:cubicBezTo>
                <a:moveTo>
                  <a:pt x="71" y="83"/>
                </a:moveTo>
                <a:cubicBezTo>
                  <a:pt x="69" y="83"/>
                  <a:pt x="68" y="83"/>
                  <a:pt x="67" y="83"/>
                </a:cubicBezTo>
                <a:cubicBezTo>
                  <a:pt x="67" y="83"/>
                  <a:pt x="67" y="83"/>
                  <a:pt x="67" y="83"/>
                </a:cubicBezTo>
                <a:cubicBezTo>
                  <a:pt x="68" y="80"/>
                  <a:pt x="70" y="78"/>
                  <a:pt x="72" y="76"/>
                </a:cubicBezTo>
                <a:cubicBezTo>
                  <a:pt x="72" y="76"/>
                  <a:pt x="72" y="76"/>
                  <a:pt x="72" y="76"/>
                </a:cubicBezTo>
                <a:cubicBezTo>
                  <a:pt x="73" y="76"/>
                  <a:pt x="74" y="76"/>
                  <a:pt x="75" y="76"/>
                </a:cubicBezTo>
                <a:cubicBezTo>
                  <a:pt x="74" y="78"/>
                  <a:pt x="72" y="80"/>
                  <a:pt x="71" y="82"/>
                </a:cubicBezTo>
                <a:cubicBezTo>
                  <a:pt x="71" y="83"/>
                  <a:pt x="71" y="83"/>
                  <a:pt x="71" y="83"/>
                </a:cubicBezTo>
                <a:moveTo>
                  <a:pt x="80" y="83"/>
                </a:moveTo>
                <a:cubicBezTo>
                  <a:pt x="82" y="80"/>
                  <a:pt x="83" y="78"/>
                  <a:pt x="85" y="76"/>
                </a:cubicBezTo>
                <a:cubicBezTo>
                  <a:pt x="87" y="76"/>
                  <a:pt x="89" y="76"/>
                  <a:pt x="91" y="76"/>
                </a:cubicBezTo>
                <a:cubicBezTo>
                  <a:pt x="89" y="78"/>
                  <a:pt x="87" y="80"/>
                  <a:pt x="85" y="82"/>
                </a:cubicBezTo>
                <a:cubicBezTo>
                  <a:pt x="85" y="83"/>
                  <a:pt x="85" y="83"/>
                  <a:pt x="85" y="83"/>
                </a:cubicBezTo>
                <a:cubicBezTo>
                  <a:pt x="83" y="83"/>
                  <a:pt x="82" y="83"/>
                  <a:pt x="80" y="83"/>
                </a:cubicBezTo>
                <a:moveTo>
                  <a:pt x="54" y="83"/>
                </a:moveTo>
                <a:cubicBezTo>
                  <a:pt x="54" y="82"/>
                  <a:pt x="54" y="82"/>
                  <a:pt x="54" y="81"/>
                </a:cubicBezTo>
                <a:cubicBezTo>
                  <a:pt x="55" y="79"/>
                  <a:pt x="57" y="77"/>
                  <a:pt x="58" y="76"/>
                </a:cubicBezTo>
                <a:cubicBezTo>
                  <a:pt x="59" y="76"/>
                  <a:pt x="61" y="76"/>
                  <a:pt x="62" y="76"/>
                </a:cubicBezTo>
                <a:cubicBezTo>
                  <a:pt x="61" y="77"/>
                  <a:pt x="59" y="79"/>
                  <a:pt x="59" y="81"/>
                </a:cubicBezTo>
                <a:cubicBezTo>
                  <a:pt x="58" y="82"/>
                  <a:pt x="59" y="82"/>
                  <a:pt x="59" y="83"/>
                </a:cubicBezTo>
                <a:cubicBezTo>
                  <a:pt x="59" y="83"/>
                  <a:pt x="59" y="83"/>
                  <a:pt x="59" y="83"/>
                </a:cubicBezTo>
                <a:cubicBezTo>
                  <a:pt x="60" y="83"/>
                  <a:pt x="60" y="82"/>
                  <a:pt x="60" y="82"/>
                </a:cubicBezTo>
                <a:cubicBezTo>
                  <a:pt x="61" y="80"/>
                  <a:pt x="63" y="78"/>
                  <a:pt x="64" y="76"/>
                </a:cubicBezTo>
                <a:cubicBezTo>
                  <a:pt x="66" y="76"/>
                  <a:pt x="68" y="76"/>
                  <a:pt x="70" y="76"/>
                </a:cubicBezTo>
                <a:cubicBezTo>
                  <a:pt x="68" y="77"/>
                  <a:pt x="66" y="80"/>
                  <a:pt x="65" y="82"/>
                </a:cubicBezTo>
                <a:cubicBezTo>
                  <a:pt x="65" y="83"/>
                  <a:pt x="65" y="83"/>
                  <a:pt x="65" y="83"/>
                </a:cubicBezTo>
                <a:cubicBezTo>
                  <a:pt x="65" y="83"/>
                  <a:pt x="65" y="83"/>
                  <a:pt x="64" y="83"/>
                </a:cubicBezTo>
                <a:cubicBezTo>
                  <a:pt x="60" y="83"/>
                  <a:pt x="57" y="83"/>
                  <a:pt x="54" y="83"/>
                </a:cubicBezTo>
                <a:moveTo>
                  <a:pt x="54" y="78"/>
                </a:moveTo>
                <a:cubicBezTo>
                  <a:pt x="54" y="77"/>
                  <a:pt x="54" y="76"/>
                  <a:pt x="54" y="76"/>
                </a:cubicBezTo>
                <a:cubicBezTo>
                  <a:pt x="54" y="76"/>
                  <a:pt x="55" y="76"/>
                  <a:pt x="56" y="76"/>
                </a:cubicBezTo>
                <a:cubicBezTo>
                  <a:pt x="55" y="76"/>
                  <a:pt x="54" y="77"/>
                  <a:pt x="54" y="78"/>
                </a:cubicBezTo>
                <a:moveTo>
                  <a:pt x="87" y="83"/>
                </a:moveTo>
                <a:cubicBezTo>
                  <a:pt x="89" y="80"/>
                  <a:pt x="92" y="78"/>
                  <a:pt x="94" y="76"/>
                </a:cubicBezTo>
                <a:cubicBezTo>
                  <a:pt x="97" y="76"/>
                  <a:pt x="99" y="76"/>
                  <a:pt x="102" y="75"/>
                </a:cubicBezTo>
                <a:cubicBezTo>
                  <a:pt x="100" y="81"/>
                  <a:pt x="100" y="81"/>
                  <a:pt x="100" y="81"/>
                </a:cubicBezTo>
                <a:cubicBezTo>
                  <a:pt x="99" y="82"/>
                  <a:pt x="99" y="82"/>
                  <a:pt x="99" y="82"/>
                </a:cubicBezTo>
                <a:cubicBezTo>
                  <a:pt x="98" y="82"/>
                  <a:pt x="96" y="83"/>
                  <a:pt x="95" y="83"/>
                </a:cubicBezTo>
                <a:cubicBezTo>
                  <a:pt x="96" y="81"/>
                  <a:pt x="97" y="79"/>
                  <a:pt x="98" y="78"/>
                </a:cubicBezTo>
                <a:cubicBezTo>
                  <a:pt x="99" y="77"/>
                  <a:pt x="99" y="77"/>
                  <a:pt x="99" y="77"/>
                </a:cubicBezTo>
                <a:cubicBezTo>
                  <a:pt x="100" y="77"/>
                  <a:pt x="100" y="77"/>
                  <a:pt x="100" y="76"/>
                </a:cubicBezTo>
                <a:cubicBezTo>
                  <a:pt x="100" y="76"/>
                  <a:pt x="100" y="76"/>
                  <a:pt x="99" y="76"/>
                </a:cubicBezTo>
                <a:cubicBezTo>
                  <a:pt x="99" y="76"/>
                  <a:pt x="99" y="76"/>
                  <a:pt x="99" y="76"/>
                </a:cubicBezTo>
                <a:cubicBezTo>
                  <a:pt x="99" y="76"/>
                  <a:pt x="98" y="76"/>
                  <a:pt x="98" y="76"/>
                </a:cubicBezTo>
                <a:cubicBezTo>
                  <a:pt x="97" y="76"/>
                  <a:pt x="97" y="76"/>
                  <a:pt x="97" y="76"/>
                </a:cubicBezTo>
                <a:cubicBezTo>
                  <a:pt x="95" y="78"/>
                  <a:pt x="94" y="80"/>
                  <a:pt x="92" y="83"/>
                </a:cubicBezTo>
                <a:cubicBezTo>
                  <a:pt x="92" y="83"/>
                  <a:pt x="92" y="83"/>
                  <a:pt x="92" y="83"/>
                </a:cubicBezTo>
                <a:cubicBezTo>
                  <a:pt x="90" y="83"/>
                  <a:pt x="88" y="83"/>
                  <a:pt x="87" y="83"/>
                </a:cubicBezTo>
                <a:moveTo>
                  <a:pt x="16" y="81"/>
                </a:moveTo>
                <a:cubicBezTo>
                  <a:pt x="17" y="79"/>
                  <a:pt x="18" y="77"/>
                  <a:pt x="19" y="75"/>
                </a:cubicBezTo>
                <a:cubicBezTo>
                  <a:pt x="20" y="75"/>
                  <a:pt x="21" y="75"/>
                  <a:pt x="22" y="75"/>
                </a:cubicBezTo>
                <a:cubicBezTo>
                  <a:pt x="22" y="77"/>
                  <a:pt x="22" y="79"/>
                  <a:pt x="21" y="81"/>
                </a:cubicBezTo>
                <a:cubicBezTo>
                  <a:pt x="16" y="81"/>
                  <a:pt x="16" y="81"/>
                  <a:pt x="16" y="81"/>
                </a:cubicBezTo>
                <a:moveTo>
                  <a:pt x="4" y="76"/>
                </a:moveTo>
                <a:cubicBezTo>
                  <a:pt x="4" y="68"/>
                  <a:pt x="4" y="68"/>
                  <a:pt x="4" y="68"/>
                </a:cubicBezTo>
                <a:cubicBezTo>
                  <a:pt x="5" y="66"/>
                  <a:pt x="5" y="66"/>
                  <a:pt x="5" y="66"/>
                </a:cubicBezTo>
                <a:cubicBezTo>
                  <a:pt x="5" y="67"/>
                  <a:pt x="5" y="68"/>
                  <a:pt x="5" y="69"/>
                </a:cubicBezTo>
                <a:cubicBezTo>
                  <a:pt x="5" y="71"/>
                  <a:pt x="5" y="73"/>
                  <a:pt x="5" y="74"/>
                </a:cubicBezTo>
                <a:cubicBezTo>
                  <a:pt x="4" y="76"/>
                  <a:pt x="4" y="76"/>
                  <a:pt x="4" y="76"/>
                </a:cubicBezTo>
                <a:moveTo>
                  <a:pt x="61" y="52"/>
                </a:moveTo>
                <a:cubicBezTo>
                  <a:pt x="60" y="52"/>
                  <a:pt x="60" y="52"/>
                  <a:pt x="60" y="52"/>
                </a:cubicBezTo>
                <a:cubicBezTo>
                  <a:pt x="61" y="50"/>
                  <a:pt x="62" y="49"/>
                  <a:pt x="62" y="48"/>
                </a:cubicBezTo>
                <a:cubicBezTo>
                  <a:pt x="62" y="49"/>
                  <a:pt x="62" y="50"/>
                  <a:pt x="61" y="51"/>
                </a:cubicBezTo>
                <a:cubicBezTo>
                  <a:pt x="61" y="52"/>
                  <a:pt x="61" y="52"/>
                  <a:pt x="61" y="52"/>
                </a:cubicBezTo>
                <a:moveTo>
                  <a:pt x="65" y="52"/>
                </a:moveTo>
                <a:cubicBezTo>
                  <a:pt x="64" y="52"/>
                  <a:pt x="64" y="52"/>
                  <a:pt x="63" y="52"/>
                </a:cubicBezTo>
                <a:cubicBezTo>
                  <a:pt x="64" y="49"/>
                  <a:pt x="65" y="47"/>
                  <a:pt x="67" y="44"/>
                </a:cubicBezTo>
                <a:cubicBezTo>
                  <a:pt x="67" y="43"/>
                  <a:pt x="67" y="43"/>
                  <a:pt x="67" y="43"/>
                </a:cubicBezTo>
                <a:cubicBezTo>
                  <a:pt x="68" y="42"/>
                  <a:pt x="69" y="41"/>
                  <a:pt x="71" y="40"/>
                </a:cubicBezTo>
                <a:cubicBezTo>
                  <a:pt x="70" y="43"/>
                  <a:pt x="69" y="46"/>
                  <a:pt x="67" y="48"/>
                </a:cubicBezTo>
                <a:cubicBezTo>
                  <a:pt x="67" y="48"/>
                  <a:pt x="67" y="48"/>
                  <a:pt x="67" y="48"/>
                </a:cubicBezTo>
                <a:cubicBezTo>
                  <a:pt x="67" y="49"/>
                  <a:pt x="66" y="50"/>
                  <a:pt x="65" y="51"/>
                </a:cubicBezTo>
                <a:cubicBezTo>
                  <a:pt x="65" y="52"/>
                  <a:pt x="65" y="52"/>
                  <a:pt x="65" y="52"/>
                </a:cubicBezTo>
                <a:cubicBezTo>
                  <a:pt x="65" y="52"/>
                  <a:pt x="65" y="52"/>
                  <a:pt x="65" y="52"/>
                </a:cubicBezTo>
                <a:moveTo>
                  <a:pt x="112" y="46"/>
                </a:moveTo>
                <a:cubicBezTo>
                  <a:pt x="112" y="46"/>
                  <a:pt x="111" y="46"/>
                  <a:pt x="111" y="45"/>
                </a:cubicBezTo>
                <a:cubicBezTo>
                  <a:pt x="113" y="43"/>
                  <a:pt x="115" y="41"/>
                  <a:pt x="118" y="38"/>
                </a:cubicBezTo>
                <a:cubicBezTo>
                  <a:pt x="118" y="39"/>
                  <a:pt x="119" y="39"/>
                  <a:pt x="119" y="40"/>
                </a:cubicBezTo>
                <a:cubicBezTo>
                  <a:pt x="117" y="42"/>
                  <a:pt x="114" y="44"/>
                  <a:pt x="112" y="46"/>
                </a:cubicBezTo>
                <a:moveTo>
                  <a:pt x="109" y="44"/>
                </a:moveTo>
                <a:cubicBezTo>
                  <a:pt x="108" y="44"/>
                  <a:pt x="107" y="43"/>
                  <a:pt x="106" y="43"/>
                </a:cubicBezTo>
                <a:cubicBezTo>
                  <a:pt x="109" y="40"/>
                  <a:pt x="110" y="38"/>
                  <a:pt x="112" y="35"/>
                </a:cubicBezTo>
                <a:cubicBezTo>
                  <a:pt x="113" y="36"/>
                  <a:pt x="115" y="37"/>
                  <a:pt x="116" y="37"/>
                </a:cubicBezTo>
                <a:cubicBezTo>
                  <a:pt x="114" y="40"/>
                  <a:pt x="112" y="42"/>
                  <a:pt x="109" y="44"/>
                </a:cubicBezTo>
                <a:moveTo>
                  <a:pt x="71" y="45"/>
                </a:moveTo>
                <a:cubicBezTo>
                  <a:pt x="72" y="43"/>
                  <a:pt x="73" y="41"/>
                  <a:pt x="73" y="38"/>
                </a:cubicBezTo>
                <a:cubicBezTo>
                  <a:pt x="73" y="38"/>
                  <a:pt x="73" y="38"/>
                  <a:pt x="73" y="38"/>
                </a:cubicBezTo>
                <a:cubicBezTo>
                  <a:pt x="75" y="37"/>
                  <a:pt x="77" y="36"/>
                  <a:pt x="79" y="35"/>
                </a:cubicBezTo>
                <a:cubicBezTo>
                  <a:pt x="77" y="38"/>
                  <a:pt x="76" y="40"/>
                  <a:pt x="75" y="43"/>
                </a:cubicBezTo>
                <a:cubicBezTo>
                  <a:pt x="74" y="43"/>
                  <a:pt x="72" y="44"/>
                  <a:pt x="71" y="45"/>
                </a:cubicBezTo>
                <a:moveTo>
                  <a:pt x="105" y="42"/>
                </a:moveTo>
                <a:cubicBezTo>
                  <a:pt x="103" y="41"/>
                  <a:pt x="102" y="41"/>
                  <a:pt x="100" y="40"/>
                </a:cubicBezTo>
                <a:cubicBezTo>
                  <a:pt x="102" y="38"/>
                  <a:pt x="104" y="35"/>
                  <a:pt x="105" y="33"/>
                </a:cubicBezTo>
                <a:cubicBezTo>
                  <a:pt x="107" y="33"/>
                  <a:pt x="109" y="34"/>
                  <a:pt x="110" y="35"/>
                </a:cubicBezTo>
                <a:cubicBezTo>
                  <a:pt x="109" y="37"/>
                  <a:pt x="107" y="40"/>
                  <a:pt x="105" y="42"/>
                </a:cubicBezTo>
                <a:moveTo>
                  <a:pt x="78" y="41"/>
                </a:moveTo>
                <a:cubicBezTo>
                  <a:pt x="79" y="39"/>
                  <a:pt x="80" y="37"/>
                  <a:pt x="81" y="35"/>
                </a:cubicBezTo>
                <a:cubicBezTo>
                  <a:pt x="81" y="34"/>
                  <a:pt x="81" y="34"/>
                  <a:pt x="81" y="34"/>
                </a:cubicBezTo>
                <a:cubicBezTo>
                  <a:pt x="83" y="34"/>
                  <a:pt x="84" y="33"/>
                  <a:pt x="85" y="33"/>
                </a:cubicBezTo>
                <a:cubicBezTo>
                  <a:pt x="86" y="33"/>
                  <a:pt x="87" y="33"/>
                  <a:pt x="87" y="33"/>
                </a:cubicBezTo>
                <a:cubicBezTo>
                  <a:pt x="86" y="35"/>
                  <a:pt x="85" y="37"/>
                  <a:pt x="83" y="40"/>
                </a:cubicBezTo>
                <a:cubicBezTo>
                  <a:pt x="81" y="40"/>
                  <a:pt x="79" y="41"/>
                  <a:pt x="78" y="41"/>
                </a:cubicBezTo>
                <a:moveTo>
                  <a:pt x="98" y="40"/>
                </a:moveTo>
                <a:cubicBezTo>
                  <a:pt x="97" y="39"/>
                  <a:pt x="95" y="39"/>
                  <a:pt x="94" y="39"/>
                </a:cubicBezTo>
                <a:cubicBezTo>
                  <a:pt x="95" y="37"/>
                  <a:pt x="97" y="35"/>
                  <a:pt x="99" y="32"/>
                </a:cubicBezTo>
                <a:cubicBezTo>
                  <a:pt x="99" y="32"/>
                  <a:pt x="99" y="32"/>
                  <a:pt x="99" y="32"/>
                </a:cubicBezTo>
                <a:cubicBezTo>
                  <a:pt x="100" y="32"/>
                  <a:pt x="102" y="32"/>
                  <a:pt x="103" y="33"/>
                </a:cubicBezTo>
                <a:cubicBezTo>
                  <a:pt x="102" y="35"/>
                  <a:pt x="100" y="38"/>
                  <a:pt x="98" y="40"/>
                </a:cubicBezTo>
                <a:moveTo>
                  <a:pt x="86" y="39"/>
                </a:moveTo>
                <a:cubicBezTo>
                  <a:pt x="87" y="37"/>
                  <a:pt x="89" y="35"/>
                  <a:pt x="90" y="32"/>
                </a:cubicBezTo>
                <a:cubicBezTo>
                  <a:pt x="92" y="32"/>
                  <a:pt x="94" y="32"/>
                  <a:pt x="96" y="32"/>
                </a:cubicBezTo>
                <a:cubicBezTo>
                  <a:pt x="96" y="32"/>
                  <a:pt x="96" y="32"/>
                  <a:pt x="96" y="32"/>
                </a:cubicBezTo>
                <a:cubicBezTo>
                  <a:pt x="95" y="34"/>
                  <a:pt x="93" y="37"/>
                  <a:pt x="91" y="39"/>
                </a:cubicBezTo>
                <a:cubicBezTo>
                  <a:pt x="90" y="39"/>
                  <a:pt x="90" y="39"/>
                  <a:pt x="90" y="39"/>
                </a:cubicBezTo>
                <a:cubicBezTo>
                  <a:pt x="90" y="39"/>
                  <a:pt x="89" y="39"/>
                  <a:pt x="88" y="39"/>
                </a:cubicBezTo>
                <a:cubicBezTo>
                  <a:pt x="87" y="39"/>
                  <a:pt x="86" y="39"/>
                  <a:pt x="86" y="39"/>
                </a:cubicBezTo>
                <a:moveTo>
                  <a:pt x="27" y="56"/>
                </a:moveTo>
                <a:cubicBezTo>
                  <a:pt x="28" y="56"/>
                  <a:pt x="28" y="55"/>
                  <a:pt x="29" y="54"/>
                </a:cubicBezTo>
                <a:cubicBezTo>
                  <a:pt x="33" y="40"/>
                  <a:pt x="43" y="21"/>
                  <a:pt x="68" y="9"/>
                </a:cubicBezTo>
                <a:cubicBezTo>
                  <a:pt x="76" y="5"/>
                  <a:pt x="84" y="4"/>
                  <a:pt x="93" y="4"/>
                </a:cubicBezTo>
                <a:cubicBezTo>
                  <a:pt x="93" y="4"/>
                  <a:pt x="93" y="4"/>
                  <a:pt x="93" y="4"/>
                </a:cubicBezTo>
                <a:cubicBezTo>
                  <a:pt x="103" y="4"/>
                  <a:pt x="112" y="6"/>
                  <a:pt x="121" y="10"/>
                </a:cubicBezTo>
                <a:cubicBezTo>
                  <a:pt x="120" y="15"/>
                  <a:pt x="120" y="19"/>
                  <a:pt x="120" y="24"/>
                </a:cubicBezTo>
                <a:cubicBezTo>
                  <a:pt x="120" y="28"/>
                  <a:pt x="120" y="32"/>
                  <a:pt x="120" y="35"/>
                </a:cubicBezTo>
                <a:cubicBezTo>
                  <a:pt x="113" y="30"/>
                  <a:pt x="104" y="28"/>
                  <a:pt x="96" y="28"/>
                </a:cubicBezTo>
                <a:cubicBezTo>
                  <a:pt x="92" y="28"/>
                  <a:pt x="88" y="28"/>
                  <a:pt x="84" y="29"/>
                </a:cubicBezTo>
                <a:cubicBezTo>
                  <a:pt x="72" y="32"/>
                  <a:pt x="61" y="41"/>
                  <a:pt x="55" y="53"/>
                </a:cubicBezTo>
                <a:cubicBezTo>
                  <a:pt x="55" y="54"/>
                  <a:pt x="55" y="55"/>
                  <a:pt x="56" y="55"/>
                </a:cubicBezTo>
                <a:cubicBezTo>
                  <a:pt x="56" y="55"/>
                  <a:pt x="56" y="55"/>
                  <a:pt x="56" y="55"/>
                </a:cubicBezTo>
                <a:cubicBezTo>
                  <a:pt x="57" y="55"/>
                  <a:pt x="57" y="55"/>
                  <a:pt x="57" y="55"/>
                </a:cubicBezTo>
                <a:cubicBezTo>
                  <a:pt x="63" y="56"/>
                  <a:pt x="69" y="56"/>
                  <a:pt x="75" y="56"/>
                </a:cubicBezTo>
                <a:cubicBezTo>
                  <a:pt x="83" y="57"/>
                  <a:pt x="89" y="57"/>
                  <a:pt x="102" y="57"/>
                </a:cubicBezTo>
                <a:cubicBezTo>
                  <a:pt x="103" y="61"/>
                  <a:pt x="103" y="67"/>
                  <a:pt x="103" y="72"/>
                </a:cubicBezTo>
                <a:cubicBezTo>
                  <a:pt x="95" y="72"/>
                  <a:pt x="88" y="72"/>
                  <a:pt x="81" y="72"/>
                </a:cubicBezTo>
                <a:cubicBezTo>
                  <a:pt x="71" y="72"/>
                  <a:pt x="62" y="72"/>
                  <a:pt x="52" y="72"/>
                </a:cubicBezTo>
                <a:cubicBezTo>
                  <a:pt x="52" y="72"/>
                  <a:pt x="52" y="72"/>
                  <a:pt x="52" y="72"/>
                </a:cubicBezTo>
                <a:cubicBezTo>
                  <a:pt x="51" y="72"/>
                  <a:pt x="51" y="72"/>
                  <a:pt x="51" y="72"/>
                </a:cubicBezTo>
                <a:cubicBezTo>
                  <a:pt x="51" y="72"/>
                  <a:pt x="51" y="72"/>
                  <a:pt x="51" y="72"/>
                </a:cubicBezTo>
                <a:cubicBezTo>
                  <a:pt x="51" y="72"/>
                  <a:pt x="51" y="72"/>
                  <a:pt x="51" y="72"/>
                </a:cubicBezTo>
                <a:cubicBezTo>
                  <a:pt x="51" y="72"/>
                  <a:pt x="51" y="72"/>
                  <a:pt x="51" y="72"/>
                </a:cubicBezTo>
                <a:cubicBezTo>
                  <a:pt x="50" y="73"/>
                  <a:pt x="50" y="73"/>
                  <a:pt x="50" y="73"/>
                </a:cubicBezTo>
                <a:cubicBezTo>
                  <a:pt x="50" y="73"/>
                  <a:pt x="50" y="73"/>
                  <a:pt x="50" y="73"/>
                </a:cubicBezTo>
                <a:cubicBezTo>
                  <a:pt x="50" y="74"/>
                  <a:pt x="50" y="74"/>
                  <a:pt x="50" y="74"/>
                </a:cubicBezTo>
                <a:cubicBezTo>
                  <a:pt x="50" y="75"/>
                  <a:pt x="50" y="77"/>
                  <a:pt x="50" y="79"/>
                </a:cubicBezTo>
                <a:cubicBezTo>
                  <a:pt x="50" y="81"/>
                  <a:pt x="50" y="83"/>
                  <a:pt x="50" y="85"/>
                </a:cubicBezTo>
                <a:cubicBezTo>
                  <a:pt x="50" y="85"/>
                  <a:pt x="50" y="85"/>
                  <a:pt x="50" y="85"/>
                </a:cubicBezTo>
                <a:cubicBezTo>
                  <a:pt x="50" y="85"/>
                  <a:pt x="50" y="85"/>
                  <a:pt x="50" y="85"/>
                </a:cubicBezTo>
                <a:cubicBezTo>
                  <a:pt x="50" y="86"/>
                  <a:pt x="51" y="87"/>
                  <a:pt x="52" y="87"/>
                </a:cubicBezTo>
                <a:cubicBezTo>
                  <a:pt x="52" y="87"/>
                  <a:pt x="52" y="87"/>
                  <a:pt x="52" y="87"/>
                </a:cubicBezTo>
                <a:cubicBezTo>
                  <a:pt x="55" y="87"/>
                  <a:pt x="59" y="87"/>
                  <a:pt x="64" y="87"/>
                </a:cubicBezTo>
                <a:cubicBezTo>
                  <a:pt x="67" y="87"/>
                  <a:pt x="70" y="87"/>
                  <a:pt x="74" y="87"/>
                </a:cubicBezTo>
                <a:cubicBezTo>
                  <a:pt x="80" y="87"/>
                  <a:pt x="87" y="87"/>
                  <a:pt x="92" y="87"/>
                </a:cubicBezTo>
                <a:cubicBezTo>
                  <a:pt x="97" y="86"/>
                  <a:pt x="100" y="86"/>
                  <a:pt x="103" y="86"/>
                </a:cubicBezTo>
                <a:cubicBezTo>
                  <a:pt x="104" y="90"/>
                  <a:pt x="104" y="95"/>
                  <a:pt x="105" y="100"/>
                </a:cubicBezTo>
                <a:cubicBezTo>
                  <a:pt x="94" y="100"/>
                  <a:pt x="86" y="100"/>
                  <a:pt x="78" y="100"/>
                </a:cubicBezTo>
                <a:cubicBezTo>
                  <a:pt x="72" y="100"/>
                  <a:pt x="65" y="100"/>
                  <a:pt x="57" y="100"/>
                </a:cubicBezTo>
                <a:cubicBezTo>
                  <a:pt x="57" y="100"/>
                  <a:pt x="57" y="100"/>
                  <a:pt x="57" y="100"/>
                </a:cubicBezTo>
                <a:cubicBezTo>
                  <a:pt x="55" y="101"/>
                  <a:pt x="55" y="101"/>
                  <a:pt x="55" y="101"/>
                </a:cubicBezTo>
                <a:cubicBezTo>
                  <a:pt x="55" y="101"/>
                  <a:pt x="54" y="101"/>
                  <a:pt x="54" y="102"/>
                </a:cubicBezTo>
                <a:cubicBezTo>
                  <a:pt x="54" y="102"/>
                  <a:pt x="54" y="103"/>
                  <a:pt x="54" y="103"/>
                </a:cubicBezTo>
                <a:cubicBezTo>
                  <a:pt x="55" y="108"/>
                  <a:pt x="57" y="112"/>
                  <a:pt x="60" y="116"/>
                </a:cubicBezTo>
                <a:cubicBezTo>
                  <a:pt x="60" y="117"/>
                  <a:pt x="60" y="117"/>
                  <a:pt x="60" y="117"/>
                </a:cubicBezTo>
                <a:cubicBezTo>
                  <a:pt x="60" y="118"/>
                  <a:pt x="61" y="118"/>
                  <a:pt x="62" y="118"/>
                </a:cubicBezTo>
                <a:cubicBezTo>
                  <a:pt x="64" y="121"/>
                  <a:pt x="66" y="124"/>
                  <a:pt x="69" y="127"/>
                </a:cubicBezTo>
                <a:cubicBezTo>
                  <a:pt x="75" y="133"/>
                  <a:pt x="84" y="136"/>
                  <a:pt x="94" y="136"/>
                </a:cubicBezTo>
                <a:cubicBezTo>
                  <a:pt x="94" y="136"/>
                  <a:pt x="94" y="136"/>
                  <a:pt x="94" y="136"/>
                </a:cubicBezTo>
                <a:cubicBezTo>
                  <a:pt x="100" y="136"/>
                  <a:pt x="106" y="135"/>
                  <a:pt x="111" y="134"/>
                </a:cubicBezTo>
                <a:cubicBezTo>
                  <a:pt x="115" y="132"/>
                  <a:pt x="118" y="130"/>
                  <a:pt x="121" y="127"/>
                </a:cubicBezTo>
                <a:cubicBezTo>
                  <a:pt x="121" y="135"/>
                  <a:pt x="121" y="143"/>
                  <a:pt x="122" y="151"/>
                </a:cubicBezTo>
                <a:cubicBezTo>
                  <a:pt x="115" y="154"/>
                  <a:pt x="106" y="156"/>
                  <a:pt x="97" y="156"/>
                </a:cubicBezTo>
                <a:cubicBezTo>
                  <a:pt x="97" y="156"/>
                  <a:pt x="97" y="156"/>
                  <a:pt x="97" y="156"/>
                </a:cubicBezTo>
                <a:cubicBezTo>
                  <a:pt x="80" y="156"/>
                  <a:pt x="62" y="150"/>
                  <a:pt x="53" y="143"/>
                </a:cubicBezTo>
                <a:cubicBezTo>
                  <a:pt x="40" y="133"/>
                  <a:pt x="31" y="118"/>
                  <a:pt x="27" y="102"/>
                </a:cubicBezTo>
                <a:cubicBezTo>
                  <a:pt x="27" y="102"/>
                  <a:pt x="27" y="102"/>
                  <a:pt x="27" y="102"/>
                </a:cubicBezTo>
                <a:cubicBezTo>
                  <a:pt x="28" y="101"/>
                  <a:pt x="27" y="100"/>
                  <a:pt x="26" y="100"/>
                </a:cubicBezTo>
                <a:cubicBezTo>
                  <a:pt x="26" y="100"/>
                  <a:pt x="26" y="100"/>
                  <a:pt x="26" y="100"/>
                </a:cubicBezTo>
                <a:cubicBezTo>
                  <a:pt x="25" y="100"/>
                  <a:pt x="25" y="100"/>
                  <a:pt x="25" y="100"/>
                </a:cubicBezTo>
                <a:cubicBezTo>
                  <a:pt x="22" y="100"/>
                  <a:pt x="16" y="101"/>
                  <a:pt x="10" y="101"/>
                </a:cubicBezTo>
                <a:cubicBezTo>
                  <a:pt x="10" y="101"/>
                  <a:pt x="10" y="101"/>
                  <a:pt x="10" y="101"/>
                </a:cubicBezTo>
                <a:cubicBezTo>
                  <a:pt x="10" y="101"/>
                  <a:pt x="10" y="101"/>
                  <a:pt x="10" y="101"/>
                </a:cubicBezTo>
                <a:cubicBezTo>
                  <a:pt x="10" y="101"/>
                  <a:pt x="10" y="101"/>
                  <a:pt x="9" y="101"/>
                </a:cubicBezTo>
                <a:cubicBezTo>
                  <a:pt x="9" y="100"/>
                  <a:pt x="9" y="99"/>
                  <a:pt x="9" y="98"/>
                </a:cubicBezTo>
                <a:cubicBezTo>
                  <a:pt x="9" y="95"/>
                  <a:pt x="9" y="93"/>
                  <a:pt x="10" y="90"/>
                </a:cubicBezTo>
                <a:cubicBezTo>
                  <a:pt x="14" y="89"/>
                  <a:pt x="18" y="89"/>
                  <a:pt x="23" y="88"/>
                </a:cubicBezTo>
                <a:cubicBezTo>
                  <a:pt x="23" y="88"/>
                  <a:pt x="23" y="88"/>
                  <a:pt x="23" y="88"/>
                </a:cubicBezTo>
                <a:cubicBezTo>
                  <a:pt x="24" y="88"/>
                  <a:pt x="25" y="88"/>
                  <a:pt x="25" y="86"/>
                </a:cubicBezTo>
                <a:cubicBezTo>
                  <a:pt x="25" y="86"/>
                  <a:pt x="25" y="85"/>
                  <a:pt x="25" y="84"/>
                </a:cubicBezTo>
                <a:cubicBezTo>
                  <a:pt x="25" y="83"/>
                  <a:pt x="25" y="83"/>
                  <a:pt x="25" y="83"/>
                </a:cubicBezTo>
                <a:cubicBezTo>
                  <a:pt x="25" y="83"/>
                  <a:pt x="25" y="83"/>
                  <a:pt x="25" y="83"/>
                </a:cubicBezTo>
                <a:cubicBezTo>
                  <a:pt x="25" y="82"/>
                  <a:pt x="25" y="82"/>
                  <a:pt x="25" y="82"/>
                </a:cubicBezTo>
                <a:cubicBezTo>
                  <a:pt x="25" y="79"/>
                  <a:pt x="25" y="76"/>
                  <a:pt x="26" y="73"/>
                </a:cubicBezTo>
                <a:cubicBezTo>
                  <a:pt x="26" y="72"/>
                  <a:pt x="25" y="71"/>
                  <a:pt x="24" y="71"/>
                </a:cubicBezTo>
                <a:cubicBezTo>
                  <a:pt x="24" y="71"/>
                  <a:pt x="24" y="71"/>
                  <a:pt x="24" y="71"/>
                </a:cubicBezTo>
                <a:cubicBezTo>
                  <a:pt x="23" y="71"/>
                  <a:pt x="23" y="71"/>
                  <a:pt x="23" y="71"/>
                </a:cubicBezTo>
                <a:cubicBezTo>
                  <a:pt x="23" y="71"/>
                  <a:pt x="23" y="71"/>
                  <a:pt x="23" y="71"/>
                </a:cubicBezTo>
                <a:cubicBezTo>
                  <a:pt x="18" y="71"/>
                  <a:pt x="13" y="72"/>
                  <a:pt x="9" y="73"/>
                </a:cubicBezTo>
                <a:cubicBezTo>
                  <a:pt x="9" y="72"/>
                  <a:pt x="9" y="70"/>
                  <a:pt x="9" y="69"/>
                </a:cubicBezTo>
                <a:cubicBezTo>
                  <a:pt x="9" y="65"/>
                  <a:pt x="9" y="60"/>
                  <a:pt x="10" y="57"/>
                </a:cubicBezTo>
                <a:cubicBezTo>
                  <a:pt x="16" y="56"/>
                  <a:pt x="21" y="56"/>
                  <a:pt x="26" y="56"/>
                </a:cubicBezTo>
                <a:cubicBezTo>
                  <a:pt x="27" y="56"/>
                  <a:pt x="27" y="56"/>
                  <a:pt x="27" y="56"/>
                </a:cubicBezTo>
                <a:cubicBezTo>
                  <a:pt x="27" y="56"/>
                  <a:pt x="27" y="56"/>
                  <a:pt x="27" y="56"/>
                </a:cubicBezTo>
                <a:moveTo>
                  <a:pt x="93" y="0"/>
                </a:moveTo>
                <a:cubicBezTo>
                  <a:pt x="84" y="0"/>
                  <a:pt x="75" y="2"/>
                  <a:pt x="66" y="6"/>
                </a:cubicBezTo>
                <a:cubicBezTo>
                  <a:pt x="41" y="18"/>
                  <a:pt x="30" y="37"/>
                  <a:pt x="25" y="52"/>
                </a:cubicBezTo>
                <a:cubicBezTo>
                  <a:pt x="20" y="52"/>
                  <a:pt x="14" y="53"/>
                  <a:pt x="8" y="53"/>
                </a:cubicBezTo>
                <a:cubicBezTo>
                  <a:pt x="7" y="53"/>
                  <a:pt x="7" y="53"/>
                  <a:pt x="7" y="53"/>
                </a:cubicBezTo>
                <a:cubicBezTo>
                  <a:pt x="7" y="53"/>
                  <a:pt x="7" y="53"/>
                  <a:pt x="7" y="53"/>
                </a:cubicBezTo>
                <a:cubicBezTo>
                  <a:pt x="7" y="53"/>
                  <a:pt x="7" y="53"/>
                  <a:pt x="7" y="53"/>
                </a:cubicBezTo>
                <a:cubicBezTo>
                  <a:pt x="7" y="53"/>
                  <a:pt x="7" y="53"/>
                  <a:pt x="7" y="53"/>
                </a:cubicBezTo>
                <a:cubicBezTo>
                  <a:pt x="6" y="54"/>
                  <a:pt x="6" y="54"/>
                  <a:pt x="6" y="54"/>
                </a:cubicBezTo>
                <a:cubicBezTo>
                  <a:pt x="6" y="54"/>
                  <a:pt x="6" y="54"/>
                  <a:pt x="6" y="54"/>
                </a:cubicBezTo>
                <a:cubicBezTo>
                  <a:pt x="1" y="67"/>
                  <a:pt x="1" y="67"/>
                  <a:pt x="1" y="67"/>
                </a:cubicBezTo>
                <a:cubicBezTo>
                  <a:pt x="1" y="68"/>
                  <a:pt x="1" y="68"/>
                  <a:pt x="1" y="68"/>
                </a:cubicBezTo>
                <a:cubicBezTo>
                  <a:pt x="0" y="83"/>
                  <a:pt x="0" y="83"/>
                  <a:pt x="0" y="83"/>
                </a:cubicBezTo>
                <a:cubicBezTo>
                  <a:pt x="0" y="83"/>
                  <a:pt x="0" y="83"/>
                  <a:pt x="0" y="83"/>
                </a:cubicBezTo>
                <a:cubicBezTo>
                  <a:pt x="0" y="84"/>
                  <a:pt x="0" y="84"/>
                  <a:pt x="0" y="84"/>
                </a:cubicBezTo>
                <a:cubicBezTo>
                  <a:pt x="0" y="84"/>
                  <a:pt x="0" y="84"/>
                  <a:pt x="0" y="84"/>
                </a:cubicBezTo>
                <a:cubicBezTo>
                  <a:pt x="0" y="84"/>
                  <a:pt x="0" y="84"/>
                  <a:pt x="0" y="84"/>
                </a:cubicBezTo>
                <a:cubicBezTo>
                  <a:pt x="0" y="85"/>
                  <a:pt x="0" y="85"/>
                  <a:pt x="0" y="85"/>
                </a:cubicBezTo>
                <a:cubicBezTo>
                  <a:pt x="1" y="85"/>
                  <a:pt x="1" y="85"/>
                  <a:pt x="1" y="85"/>
                </a:cubicBezTo>
                <a:cubicBezTo>
                  <a:pt x="1" y="85"/>
                  <a:pt x="1" y="85"/>
                  <a:pt x="1" y="85"/>
                </a:cubicBezTo>
                <a:cubicBezTo>
                  <a:pt x="2" y="85"/>
                  <a:pt x="2" y="85"/>
                  <a:pt x="2" y="85"/>
                </a:cubicBezTo>
                <a:cubicBezTo>
                  <a:pt x="2" y="85"/>
                  <a:pt x="2" y="85"/>
                  <a:pt x="2" y="85"/>
                </a:cubicBezTo>
                <a:cubicBezTo>
                  <a:pt x="2" y="85"/>
                  <a:pt x="2" y="85"/>
                  <a:pt x="2" y="85"/>
                </a:cubicBezTo>
                <a:cubicBezTo>
                  <a:pt x="21" y="85"/>
                  <a:pt x="21" y="85"/>
                  <a:pt x="21" y="85"/>
                </a:cubicBezTo>
                <a:cubicBezTo>
                  <a:pt x="21" y="85"/>
                  <a:pt x="21" y="85"/>
                  <a:pt x="21" y="85"/>
                </a:cubicBezTo>
                <a:cubicBezTo>
                  <a:pt x="17" y="85"/>
                  <a:pt x="12" y="86"/>
                  <a:pt x="8" y="86"/>
                </a:cubicBezTo>
                <a:cubicBezTo>
                  <a:pt x="8" y="86"/>
                  <a:pt x="8" y="86"/>
                  <a:pt x="8" y="86"/>
                </a:cubicBezTo>
                <a:cubicBezTo>
                  <a:pt x="7" y="87"/>
                  <a:pt x="7" y="87"/>
                  <a:pt x="7" y="87"/>
                </a:cubicBezTo>
                <a:cubicBezTo>
                  <a:pt x="7" y="87"/>
                  <a:pt x="7" y="87"/>
                  <a:pt x="7" y="87"/>
                </a:cubicBezTo>
                <a:cubicBezTo>
                  <a:pt x="6" y="87"/>
                  <a:pt x="6" y="87"/>
                  <a:pt x="6" y="87"/>
                </a:cubicBezTo>
                <a:cubicBezTo>
                  <a:pt x="2" y="100"/>
                  <a:pt x="2" y="100"/>
                  <a:pt x="2" y="100"/>
                </a:cubicBezTo>
                <a:cubicBezTo>
                  <a:pt x="1" y="100"/>
                  <a:pt x="1" y="100"/>
                  <a:pt x="1" y="100"/>
                </a:cubicBezTo>
                <a:cubicBezTo>
                  <a:pt x="1" y="121"/>
                  <a:pt x="1" y="121"/>
                  <a:pt x="1" y="121"/>
                </a:cubicBezTo>
                <a:cubicBezTo>
                  <a:pt x="1" y="122"/>
                  <a:pt x="1" y="122"/>
                  <a:pt x="1" y="122"/>
                </a:cubicBezTo>
                <a:cubicBezTo>
                  <a:pt x="2" y="122"/>
                  <a:pt x="2" y="122"/>
                  <a:pt x="2" y="122"/>
                </a:cubicBezTo>
                <a:cubicBezTo>
                  <a:pt x="2" y="122"/>
                  <a:pt x="2" y="122"/>
                  <a:pt x="2" y="122"/>
                </a:cubicBezTo>
                <a:cubicBezTo>
                  <a:pt x="2" y="123"/>
                  <a:pt x="2" y="123"/>
                  <a:pt x="2" y="123"/>
                </a:cubicBezTo>
                <a:cubicBezTo>
                  <a:pt x="2" y="123"/>
                  <a:pt x="2" y="123"/>
                  <a:pt x="2" y="123"/>
                </a:cubicBezTo>
                <a:cubicBezTo>
                  <a:pt x="2" y="123"/>
                  <a:pt x="3" y="123"/>
                  <a:pt x="3" y="123"/>
                </a:cubicBezTo>
                <a:cubicBezTo>
                  <a:pt x="3" y="123"/>
                  <a:pt x="3" y="123"/>
                  <a:pt x="3" y="123"/>
                </a:cubicBezTo>
                <a:cubicBezTo>
                  <a:pt x="3" y="123"/>
                  <a:pt x="3" y="123"/>
                  <a:pt x="3" y="123"/>
                </a:cubicBezTo>
                <a:cubicBezTo>
                  <a:pt x="6" y="123"/>
                  <a:pt x="6" y="123"/>
                  <a:pt x="6" y="123"/>
                </a:cubicBezTo>
                <a:cubicBezTo>
                  <a:pt x="6" y="124"/>
                  <a:pt x="6" y="124"/>
                  <a:pt x="6" y="124"/>
                </a:cubicBezTo>
                <a:cubicBezTo>
                  <a:pt x="6" y="124"/>
                  <a:pt x="6" y="124"/>
                  <a:pt x="6" y="124"/>
                </a:cubicBezTo>
                <a:cubicBezTo>
                  <a:pt x="7" y="124"/>
                  <a:pt x="7" y="124"/>
                  <a:pt x="7" y="123"/>
                </a:cubicBezTo>
                <a:cubicBezTo>
                  <a:pt x="8" y="123"/>
                  <a:pt x="8" y="123"/>
                  <a:pt x="8" y="123"/>
                </a:cubicBezTo>
                <a:cubicBezTo>
                  <a:pt x="21" y="122"/>
                  <a:pt x="21" y="122"/>
                  <a:pt x="21" y="122"/>
                </a:cubicBezTo>
                <a:cubicBezTo>
                  <a:pt x="24" y="129"/>
                  <a:pt x="29" y="142"/>
                  <a:pt x="40" y="153"/>
                </a:cubicBezTo>
                <a:cubicBezTo>
                  <a:pt x="53" y="165"/>
                  <a:pt x="72" y="176"/>
                  <a:pt x="102" y="176"/>
                </a:cubicBezTo>
                <a:cubicBezTo>
                  <a:pt x="102" y="176"/>
                  <a:pt x="102" y="176"/>
                  <a:pt x="102" y="176"/>
                </a:cubicBezTo>
                <a:cubicBezTo>
                  <a:pt x="108" y="176"/>
                  <a:pt x="115" y="175"/>
                  <a:pt x="122" y="174"/>
                </a:cubicBezTo>
                <a:cubicBezTo>
                  <a:pt x="122" y="174"/>
                  <a:pt x="122" y="174"/>
                  <a:pt x="122" y="174"/>
                </a:cubicBezTo>
                <a:cubicBezTo>
                  <a:pt x="122" y="174"/>
                  <a:pt x="122" y="174"/>
                  <a:pt x="122" y="174"/>
                </a:cubicBezTo>
                <a:cubicBezTo>
                  <a:pt x="122" y="174"/>
                  <a:pt x="122" y="174"/>
                  <a:pt x="122" y="174"/>
                </a:cubicBezTo>
                <a:cubicBezTo>
                  <a:pt x="123" y="174"/>
                  <a:pt x="123" y="174"/>
                  <a:pt x="123" y="174"/>
                </a:cubicBezTo>
                <a:cubicBezTo>
                  <a:pt x="123" y="174"/>
                  <a:pt x="123" y="174"/>
                  <a:pt x="123" y="174"/>
                </a:cubicBezTo>
                <a:cubicBezTo>
                  <a:pt x="123" y="174"/>
                  <a:pt x="123" y="174"/>
                  <a:pt x="123" y="174"/>
                </a:cubicBezTo>
                <a:cubicBezTo>
                  <a:pt x="124" y="173"/>
                  <a:pt x="124" y="173"/>
                  <a:pt x="124" y="173"/>
                </a:cubicBezTo>
                <a:cubicBezTo>
                  <a:pt x="124" y="173"/>
                  <a:pt x="124" y="173"/>
                  <a:pt x="124" y="173"/>
                </a:cubicBezTo>
                <a:cubicBezTo>
                  <a:pt x="124" y="173"/>
                  <a:pt x="124" y="173"/>
                  <a:pt x="124" y="173"/>
                </a:cubicBezTo>
                <a:cubicBezTo>
                  <a:pt x="124" y="172"/>
                  <a:pt x="124" y="172"/>
                  <a:pt x="124" y="172"/>
                </a:cubicBezTo>
                <a:cubicBezTo>
                  <a:pt x="124" y="172"/>
                  <a:pt x="124" y="172"/>
                  <a:pt x="124" y="172"/>
                </a:cubicBezTo>
                <a:cubicBezTo>
                  <a:pt x="124" y="171"/>
                  <a:pt x="124" y="169"/>
                  <a:pt x="124" y="168"/>
                </a:cubicBezTo>
                <a:cubicBezTo>
                  <a:pt x="124" y="163"/>
                  <a:pt x="125" y="158"/>
                  <a:pt x="125" y="153"/>
                </a:cubicBezTo>
                <a:cubicBezTo>
                  <a:pt x="125" y="153"/>
                  <a:pt x="126" y="152"/>
                  <a:pt x="126" y="152"/>
                </a:cubicBezTo>
                <a:cubicBezTo>
                  <a:pt x="125" y="142"/>
                  <a:pt x="125" y="133"/>
                  <a:pt x="125" y="123"/>
                </a:cubicBezTo>
                <a:cubicBezTo>
                  <a:pt x="125" y="122"/>
                  <a:pt x="125" y="122"/>
                  <a:pt x="125" y="122"/>
                </a:cubicBezTo>
                <a:cubicBezTo>
                  <a:pt x="125" y="121"/>
                  <a:pt x="124" y="121"/>
                  <a:pt x="124" y="120"/>
                </a:cubicBezTo>
                <a:cubicBezTo>
                  <a:pt x="123" y="120"/>
                  <a:pt x="123" y="120"/>
                  <a:pt x="123" y="120"/>
                </a:cubicBezTo>
                <a:cubicBezTo>
                  <a:pt x="122" y="120"/>
                  <a:pt x="122" y="121"/>
                  <a:pt x="121" y="121"/>
                </a:cubicBezTo>
                <a:cubicBezTo>
                  <a:pt x="119" y="125"/>
                  <a:pt x="115" y="128"/>
                  <a:pt x="110" y="130"/>
                </a:cubicBezTo>
                <a:cubicBezTo>
                  <a:pt x="105" y="132"/>
                  <a:pt x="100" y="132"/>
                  <a:pt x="94" y="132"/>
                </a:cubicBezTo>
                <a:cubicBezTo>
                  <a:pt x="94" y="132"/>
                  <a:pt x="94" y="132"/>
                  <a:pt x="94" y="132"/>
                </a:cubicBezTo>
                <a:cubicBezTo>
                  <a:pt x="85" y="132"/>
                  <a:pt x="77" y="129"/>
                  <a:pt x="71" y="124"/>
                </a:cubicBezTo>
                <a:cubicBezTo>
                  <a:pt x="69" y="122"/>
                  <a:pt x="68" y="120"/>
                  <a:pt x="66" y="118"/>
                </a:cubicBezTo>
                <a:cubicBezTo>
                  <a:pt x="102" y="118"/>
                  <a:pt x="102" y="118"/>
                  <a:pt x="102" y="118"/>
                </a:cubicBezTo>
                <a:cubicBezTo>
                  <a:pt x="103" y="118"/>
                  <a:pt x="104" y="118"/>
                  <a:pt x="104" y="117"/>
                </a:cubicBezTo>
                <a:cubicBezTo>
                  <a:pt x="108" y="102"/>
                  <a:pt x="108" y="102"/>
                  <a:pt x="108" y="102"/>
                </a:cubicBezTo>
                <a:cubicBezTo>
                  <a:pt x="108" y="102"/>
                  <a:pt x="108" y="102"/>
                  <a:pt x="108" y="102"/>
                </a:cubicBezTo>
                <a:cubicBezTo>
                  <a:pt x="108" y="102"/>
                  <a:pt x="108" y="102"/>
                  <a:pt x="108" y="102"/>
                </a:cubicBezTo>
                <a:cubicBezTo>
                  <a:pt x="108" y="95"/>
                  <a:pt x="108" y="89"/>
                  <a:pt x="106" y="83"/>
                </a:cubicBezTo>
                <a:cubicBezTo>
                  <a:pt x="106" y="83"/>
                  <a:pt x="105" y="82"/>
                  <a:pt x="104" y="82"/>
                </a:cubicBezTo>
                <a:cubicBezTo>
                  <a:pt x="104" y="82"/>
                  <a:pt x="104" y="82"/>
                  <a:pt x="104" y="82"/>
                </a:cubicBezTo>
                <a:cubicBezTo>
                  <a:pt x="103" y="82"/>
                  <a:pt x="103" y="82"/>
                  <a:pt x="103" y="82"/>
                </a:cubicBezTo>
                <a:cubicBezTo>
                  <a:pt x="107" y="74"/>
                  <a:pt x="107" y="74"/>
                  <a:pt x="107" y="74"/>
                </a:cubicBezTo>
                <a:cubicBezTo>
                  <a:pt x="107" y="74"/>
                  <a:pt x="107" y="74"/>
                  <a:pt x="107" y="74"/>
                </a:cubicBezTo>
                <a:cubicBezTo>
                  <a:pt x="107" y="74"/>
                  <a:pt x="107" y="74"/>
                  <a:pt x="107" y="74"/>
                </a:cubicBezTo>
                <a:cubicBezTo>
                  <a:pt x="107" y="73"/>
                  <a:pt x="107" y="73"/>
                  <a:pt x="107" y="73"/>
                </a:cubicBezTo>
                <a:cubicBezTo>
                  <a:pt x="107" y="73"/>
                  <a:pt x="107" y="73"/>
                  <a:pt x="107" y="73"/>
                </a:cubicBezTo>
                <a:cubicBezTo>
                  <a:pt x="107" y="68"/>
                  <a:pt x="107" y="60"/>
                  <a:pt x="105" y="54"/>
                </a:cubicBezTo>
                <a:cubicBezTo>
                  <a:pt x="105" y="53"/>
                  <a:pt x="104" y="53"/>
                  <a:pt x="103" y="53"/>
                </a:cubicBezTo>
                <a:cubicBezTo>
                  <a:pt x="90" y="53"/>
                  <a:pt x="83" y="53"/>
                  <a:pt x="76" y="52"/>
                </a:cubicBezTo>
                <a:cubicBezTo>
                  <a:pt x="73" y="52"/>
                  <a:pt x="71" y="52"/>
                  <a:pt x="69" y="52"/>
                </a:cubicBezTo>
                <a:cubicBezTo>
                  <a:pt x="74" y="47"/>
                  <a:pt x="81" y="43"/>
                  <a:pt x="88" y="43"/>
                </a:cubicBezTo>
                <a:cubicBezTo>
                  <a:pt x="89" y="43"/>
                  <a:pt x="90" y="43"/>
                  <a:pt x="90" y="43"/>
                </a:cubicBezTo>
                <a:cubicBezTo>
                  <a:pt x="90" y="43"/>
                  <a:pt x="90" y="43"/>
                  <a:pt x="90" y="43"/>
                </a:cubicBezTo>
                <a:cubicBezTo>
                  <a:pt x="98" y="43"/>
                  <a:pt x="106" y="45"/>
                  <a:pt x="111" y="50"/>
                </a:cubicBezTo>
                <a:cubicBezTo>
                  <a:pt x="111" y="51"/>
                  <a:pt x="112" y="51"/>
                  <a:pt x="112" y="51"/>
                </a:cubicBezTo>
                <a:cubicBezTo>
                  <a:pt x="112" y="51"/>
                  <a:pt x="113" y="51"/>
                  <a:pt x="113" y="50"/>
                </a:cubicBezTo>
                <a:cubicBezTo>
                  <a:pt x="117" y="47"/>
                  <a:pt x="120" y="45"/>
                  <a:pt x="123" y="42"/>
                </a:cubicBezTo>
                <a:cubicBezTo>
                  <a:pt x="123" y="41"/>
                  <a:pt x="123" y="41"/>
                  <a:pt x="123" y="41"/>
                </a:cubicBezTo>
                <a:cubicBezTo>
                  <a:pt x="124" y="41"/>
                  <a:pt x="124" y="40"/>
                  <a:pt x="124" y="39"/>
                </a:cubicBezTo>
                <a:cubicBezTo>
                  <a:pt x="124" y="34"/>
                  <a:pt x="124" y="29"/>
                  <a:pt x="124" y="24"/>
                </a:cubicBezTo>
                <a:cubicBezTo>
                  <a:pt x="124" y="19"/>
                  <a:pt x="124" y="14"/>
                  <a:pt x="125" y="9"/>
                </a:cubicBezTo>
                <a:cubicBezTo>
                  <a:pt x="125" y="8"/>
                  <a:pt x="124" y="8"/>
                  <a:pt x="124" y="7"/>
                </a:cubicBezTo>
                <a:cubicBezTo>
                  <a:pt x="114" y="2"/>
                  <a:pt x="104" y="0"/>
                  <a:pt x="9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7" name="Freeform 877"/>
          <p:cNvSpPr>
            <a:spLocks noEditPoints="1"/>
          </p:cNvSpPr>
          <p:nvPr/>
        </p:nvSpPr>
        <p:spPr bwMode="auto">
          <a:xfrm>
            <a:off x="2584551" y="2539642"/>
            <a:ext cx="286000" cy="118815"/>
          </a:xfrm>
          <a:custGeom>
            <a:avLst/>
            <a:gdLst>
              <a:gd name="T0" fmla="*/ 16 w 257"/>
              <a:gd name="T1" fmla="*/ 100 h 107"/>
              <a:gd name="T2" fmla="*/ 181 w 257"/>
              <a:gd name="T3" fmla="*/ 95 h 107"/>
              <a:gd name="T4" fmla="*/ 9 w 257"/>
              <a:gd name="T5" fmla="*/ 94 h 107"/>
              <a:gd name="T6" fmla="*/ 19 w 257"/>
              <a:gd name="T7" fmla="*/ 95 h 107"/>
              <a:gd name="T8" fmla="*/ 4 w 257"/>
              <a:gd name="T9" fmla="*/ 90 h 107"/>
              <a:gd name="T10" fmla="*/ 8 w 257"/>
              <a:gd name="T11" fmla="*/ 93 h 107"/>
              <a:gd name="T12" fmla="*/ 169 w 257"/>
              <a:gd name="T13" fmla="*/ 87 h 107"/>
              <a:gd name="T14" fmla="*/ 6 w 257"/>
              <a:gd name="T15" fmla="*/ 86 h 107"/>
              <a:gd name="T16" fmla="*/ 181 w 257"/>
              <a:gd name="T17" fmla="*/ 86 h 107"/>
              <a:gd name="T18" fmla="*/ 177 w 257"/>
              <a:gd name="T19" fmla="*/ 81 h 107"/>
              <a:gd name="T20" fmla="*/ 241 w 257"/>
              <a:gd name="T21" fmla="*/ 76 h 107"/>
              <a:gd name="T22" fmla="*/ 168 w 257"/>
              <a:gd name="T23" fmla="*/ 76 h 107"/>
              <a:gd name="T24" fmla="*/ 180 w 257"/>
              <a:gd name="T25" fmla="*/ 79 h 107"/>
              <a:gd name="T26" fmla="*/ 179 w 257"/>
              <a:gd name="T27" fmla="*/ 66 h 107"/>
              <a:gd name="T28" fmla="*/ 156 w 257"/>
              <a:gd name="T29" fmla="*/ 67 h 107"/>
              <a:gd name="T30" fmla="*/ 59 w 257"/>
              <a:gd name="T31" fmla="*/ 65 h 107"/>
              <a:gd name="T32" fmla="*/ 25 w 257"/>
              <a:gd name="T33" fmla="*/ 94 h 107"/>
              <a:gd name="T34" fmla="*/ 25 w 257"/>
              <a:gd name="T35" fmla="*/ 93 h 107"/>
              <a:gd name="T36" fmla="*/ 166 w 257"/>
              <a:gd name="T37" fmla="*/ 60 h 107"/>
              <a:gd name="T38" fmla="*/ 153 w 257"/>
              <a:gd name="T39" fmla="*/ 66 h 107"/>
              <a:gd name="T40" fmla="*/ 164 w 257"/>
              <a:gd name="T41" fmla="*/ 58 h 107"/>
              <a:gd name="T42" fmla="*/ 142 w 257"/>
              <a:gd name="T43" fmla="*/ 61 h 107"/>
              <a:gd name="T44" fmla="*/ 141 w 257"/>
              <a:gd name="T45" fmla="*/ 61 h 107"/>
              <a:gd name="T46" fmla="*/ 67 w 257"/>
              <a:gd name="T47" fmla="*/ 67 h 107"/>
              <a:gd name="T48" fmla="*/ 116 w 257"/>
              <a:gd name="T49" fmla="*/ 57 h 107"/>
              <a:gd name="T50" fmla="*/ 76 w 257"/>
              <a:gd name="T51" fmla="*/ 63 h 107"/>
              <a:gd name="T52" fmla="*/ 88 w 257"/>
              <a:gd name="T53" fmla="*/ 60 h 107"/>
              <a:gd name="T54" fmla="*/ 87 w 257"/>
              <a:gd name="T55" fmla="*/ 60 h 107"/>
              <a:gd name="T56" fmla="*/ 118 w 257"/>
              <a:gd name="T57" fmla="*/ 50 h 107"/>
              <a:gd name="T58" fmla="*/ 179 w 257"/>
              <a:gd name="T59" fmla="*/ 25 h 107"/>
              <a:gd name="T60" fmla="*/ 179 w 257"/>
              <a:gd name="T61" fmla="*/ 25 h 107"/>
              <a:gd name="T62" fmla="*/ 172 w 257"/>
              <a:gd name="T63" fmla="*/ 13 h 107"/>
              <a:gd name="T64" fmla="*/ 181 w 257"/>
              <a:gd name="T65" fmla="*/ 29 h 107"/>
              <a:gd name="T66" fmla="*/ 185 w 257"/>
              <a:gd name="T67" fmla="*/ 94 h 107"/>
              <a:gd name="T68" fmla="*/ 182 w 257"/>
              <a:gd name="T69" fmla="*/ 63 h 107"/>
              <a:gd name="T70" fmla="*/ 58 w 257"/>
              <a:gd name="T71" fmla="*/ 61 h 107"/>
              <a:gd name="T72" fmla="*/ 11 w 257"/>
              <a:gd name="T73" fmla="*/ 81 h 107"/>
              <a:gd name="T74" fmla="*/ 129 w 257"/>
              <a:gd name="T75" fmla="*/ 18 h 107"/>
              <a:gd name="T76" fmla="*/ 180 w 257"/>
              <a:gd name="T77" fmla="*/ 29 h 107"/>
              <a:gd name="T78" fmla="*/ 181 w 257"/>
              <a:gd name="T79" fmla="*/ 5 h 107"/>
              <a:gd name="T80" fmla="*/ 168 w 257"/>
              <a:gd name="T81" fmla="*/ 9 h 107"/>
              <a:gd name="T82" fmla="*/ 52 w 257"/>
              <a:gd name="T83" fmla="*/ 37 h 107"/>
              <a:gd name="T84" fmla="*/ 0 w 257"/>
              <a:gd name="T85" fmla="*/ 89 h 107"/>
              <a:gd name="T86" fmla="*/ 17 w 257"/>
              <a:gd name="T87" fmla="*/ 104 h 107"/>
              <a:gd name="T88" fmla="*/ 111 w 257"/>
              <a:gd name="T89" fmla="*/ 61 h 107"/>
              <a:gd name="T90" fmla="*/ 166 w 257"/>
              <a:gd name="T91" fmla="*/ 105 h 107"/>
              <a:gd name="T92" fmla="*/ 167 w 257"/>
              <a:gd name="T93" fmla="*/ 106 h 107"/>
              <a:gd name="T94" fmla="*/ 168 w 257"/>
              <a:gd name="T95" fmla="*/ 107 h 107"/>
              <a:gd name="T96" fmla="*/ 169 w 257"/>
              <a:gd name="T97" fmla="*/ 107 h 107"/>
              <a:gd name="T98" fmla="*/ 235 w 257"/>
              <a:gd name="T99" fmla="*/ 84 h 107"/>
              <a:gd name="T100" fmla="*/ 257 w 257"/>
              <a:gd name="T101" fmla="*/ 6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7" h="107">
                <a:moveTo>
                  <a:pt x="16" y="100"/>
                </a:moveTo>
                <a:cubicBezTo>
                  <a:pt x="16" y="100"/>
                  <a:pt x="15" y="99"/>
                  <a:pt x="14" y="98"/>
                </a:cubicBezTo>
                <a:cubicBezTo>
                  <a:pt x="15" y="98"/>
                  <a:pt x="17" y="98"/>
                  <a:pt x="18" y="97"/>
                </a:cubicBezTo>
                <a:cubicBezTo>
                  <a:pt x="17" y="98"/>
                  <a:pt x="17" y="99"/>
                  <a:pt x="16" y="100"/>
                </a:cubicBezTo>
                <a:moveTo>
                  <a:pt x="170" y="102"/>
                </a:moveTo>
                <a:cubicBezTo>
                  <a:pt x="170" y="100"/>
                  <a:pt x="169" y="97"/>
                  <a:pt x="169" y="95"/>
                </a:cubicBezTo>
                <a:cubicBezTo>
                  <a:pt x="173" y="95"/>
                  <a:pt x="177" y="95"/>
                  <a:pt x="181" y="95"/>
                </a:cubicBezTo>
                <a:cubicBezTo>
                  <a:pt x="181" y="95"/>
                  <a:pt x="181" y="95"/>
                  <a:pt x="181" y="95"/>
                </a:cubicBezTo>
                <a:cubicBezTo>
                  <a:pt x="178" y="97"/>
                  <a:pt x="173" y="100"/>
                  <a:pt x="170" y="102"/>
                </a:cubicBezTo>
                <a:moveTo>
                  <a:pt x="13" y="97"/>
                </a:moveTo>
                <a:cubicBezTo>
                  <a:pt x="12" y="96"/>
                  <a:pt x="11" y="95"/>
                  <a:pt x="10" y="95"/>
                </a:cubicBezTo>
                <a:cubicBezTo>
                  <a:pt x="9" y="94"/>
                  <a:pt x="9" y="94"/>
                  <a:pt x="9" y="94"/>
                </a:cubicBezTo>
                <a:cubicBezTo>
                  <a:pt x="12" y="94"/>
                  <a:pt x="14" y="93"/>
                  <a:pt x="16" y="91"/>
                </a:cubicBezTo>
                <a:cubicBezTo>
                  <a:pt x="17" y="92"/>
                  <a:pt x="18" y="92"/>
                  <a:pt x="19" y="93"/>
                </a:cubicBezTo>
                <a:cubicBezTo>
                  <a:pt x="19" y="93"/>
                  <a:pt x="20" y="93"/>
                  <a:pt x="20" y="94"/>
                </a:cubicBezTo>
                <a:cubicBezTo>
                  <a:pt x="20" y="94"/>
                  <a:pt x="20" y="95"/>
                  <a:pt x="19" y="95"/>
                </a:cubicBezTo>
                <a:cubicBezTo>
                  <a:pt x="17" y="96"/>
                  <a:pt x="15" y="96"/>
                  <a:pt x="13" y="97"/>
                </a:cubicBezTo>
                <a:cubicBezTo>
                  <a:pt x="13" y="97"/>
                  <a:pt x="13" y="97"/>
                  <a:pt x="13" y="97"/>
                </a:cubicBezTo>
                <a:moveTo>
                  <a:pt x="8" y="93"/>
                </a:moveTo>
                <a:cubicBezTo>
                  <a:pt x="6" y="92"/>
                  <a:pt x="5" y="91"/>
                  <a:pt x="4" y="90"/>
                </a:cubicBezTo>
                <a:cubicBezTo>
                  <a:pt x="7" y="89"/>
                  <a:pt x="9" y="88"/>
                  <a:pt x="12" y="87"/>
                </a:cubicBezTo>
                <a:cubicBezTo>
                  <a:pt x="12" y="88"/>
                  <a:pt x="13" y="89"/>
                  <a:pt x="14" y="90"/>
                </a:cubicBezTo>
                <a:cubicBezTo>
                  <a:pt x="15" y="90"/>
                  <a:pt x="15" y="90"/>
                  <a:pt x="15" y="90"/>
                </a:cubicBezTo>
                <a:cubicBezTo>
                  <a:pt x="13" y="91"/>
                  <a:pt x="10" y="92"/>
                  <a:pt x="8" y="93"/>
                </a:cubicBezTo>
                <a:cubicBezTo>
                  <a:pt x="8" y="93"/>
                  <a:pt x="8" y="93"/>
                  <a:pt x="8" y="93"/>
                </a:cubicBezTo>
                <a:moveTo>
                  <a:pt x="181" y="93"/>
                </a:moveTo>
                <a:cubicBezTo>
                  <a:pt x="177" y="93"/>
                  <a:pt x="173" y="93"/>
                  <a:pt x="169" y="93"/>
                </a:cubicBezTo>
                <a:cubicBezTo>
                  <a:pt x="169" y="91"/>
                  <a:pt x="169" y="89"/>
                  <a:pt x="169" y="87"/>
                </a:cubicBezTo>
                <a:cubicBezTo>
                  <a:pt x="173" y="87"/>
                  <a:pt x="177" y="87"/>
                  <a:pt x="181" y="88"/>
                </a:cubicBezTo>
                <a:cubicBezTo>
                  <a:pt x="181" y="89"/>
                  <a:pt x="181" y="91"/>
                  <a:pt x="181" y="93"/>
                </a:cubicBezTo>
                <a:moveTo>
                  <a:pt x="5" y="88"/>
                </a:moveTo>
                <a:cubicBezTo>
                  <a:pt x="5" y="87"/>
                  <a:pt x="5" y="87"/>
                  <a:pt x="6" y="86"/>
                </a:cubicBezTo>
                <a:cubicBezTo>
                  <a:pt x="6" y="85"/>
                  <a:pt x="7" y="84"/>
                  <a:pt x="8" y="83"/>
                </a:cubicBezTo>
                <a:cubicBezTo>
                  <a:pt x="8" y="84"/>
                  <a:pt x="9" y="85"/>
                  <a:pt x="10" y="86"/>
                </a:cubicBezTo>
                <a:cubicBezTo>
                  <a:pt x="8" y="87"/>
                  <a:pt x="6" y="87"/>
                  <a:pt x="5" y="88"/>
                </a:cubicBezTo>
                <a:moveTo>
                  <a:pt x="181" y="86"/>
                </a:moveTo>
                <a:cubicBezTo>
                  <a:pt x="177" y="85"/>
                  <a:pt x="173" y="85"/>
                  <a:pt x="170" y="85"/>
                </a:cubicBezTo>
                <a:cubicBezTo>
                  <a:pt x="169" y="85"/>
                  <a:pt x="169" y="85"/>
                  <a:pt x="169" y="85"/>
                </a:cubicBezTo>
                <a:cubicBezTo>
                  <a:pt x="169" y="84"/>
                  <a:pt x="168" y="83"/>
                  <a:pt x="168" y="82"/>
                </a:cubicBezTo>
                <a:cubicBezTo>
                  <a:pt x="171" y="81"/>
                  <a:pt x="174" y="81"/>
                  <a:pt x="177" y="81"/>
                </a:cubicBezTo>
                <a:cubicBezTo>
                  <a:pt x="178" y="81"/>
                  <a:pt x="179" y="81"/>
                  <a:pt x="180" y="81"/>
                </a:cubicBezTo>
                <a:cubicBezTo>
                  <a:pt x="181" y="82"/>
                  <a:pt x="181" y="84"/>
                  <a:pt x="181" y="86"/>
                </a:cubicBezTo>
                <a:moveTo>
                  <a:pt x="214" y="86"/>
                </a:moveTo>
                <a:cubicBezTo>
                  <a:pt x="223" y="82"/>
                  <a:pt x="233" y="79"/>
                  <a:pt x="241" y="76"/>
                </a:cubicBezTo>
                <a:cubicBezTo>
                  <a:pt x="239" y="78"/>
                  <a:pt x="236" y="79"/>
                  <a:pt x="234" y="81"/>
                </a:cubicBezTo>
                <a:cubicBezTo>
                  <a:pt x="227" y="82"/>
                  <a:pt x="220" y="84"/>
                  <a:pt x="214" y="86"/>
                </a:cubicBezTo>
                <a:moveTo>
                  <a:pt x="168" y="80"/>
                </a:moveTo>
                <a:cubicBezTo>
                  <a:pt x="168" y="79"/>
                  <a:pt x="168" y="78"/>
                  <a:pt x="168" y="76"/>
                </a:cubicBezTo>
                <a:cubicBezTo>
                  <a:pt x="168" y="76"/>
                  <a:pt x="168" y="75"/>
                  <a:pt x="168" y="75"/>
                </a:cubicBezTo>
                <a:cubicBezTo>
                  <a:pt x="172" y="75"/>
                  <a:pt x="176" y="74"/>
                  <a:pt x="180" y="74"/>
                </a:cubicBezTo>
                <a:cubicBezTo>
                  <a:pt x="180" y="75"/>
                  <a:pt x="180" y="76"/>
                  <a:pt x="180" y="77"/>
                </a:cubicBezTo>
                <a:cubicBezTo>
                  <a:pt x="180" y="78"/>
                  <a:pt x="180" y="79"/>
                  <a:pt x="180" y="79"/>
                </a:cubicBezTo>
                <a:cubicBezTo>
                  <a:pt x="179" y="79"/>
                  <a:pt x="178" y="79"/>
                  <a:pt x="177" y="79"/>
                </a:cubicBezTo>
                <a:cubicBezTo>
                  <a:pt x="174" y="79"/>
                  <a:pt x="171" y="79"/>
                  <a:pt x="168" y="80"/>
                </a:cubicBezTo>
                <a:moveTo>
                  <a:pt x="168" y="73"/>
                </a:moveTo>
                <a:cubicBezTo>
                  <a:pt x="172" y="71"/>
                  <a:pt x="176" y="68"/>
                  <a:pt x="179" y="66"/>
                </a:cubicBezTo>
                <a:cubicBezTo>
                  <a:pt x="179" y="68"/>
                  <a:pt x="180" y="70"/>
                  <a:pt x="180" y="72"/>
                </a:cubicBezTo>
                <a:cubicBezTo>
                  <a:pt x="176" y="72"/>
                  <a:pt x="172" y="73"/>
                  <a:pt x="168" y="73"/>
                </a:cubicBezTo>
                <a:moveTo>
                  <a:pt x="165" y="71"/>
                </a:moveTo>
                <a:cubicBezTo>
                  <a:pt x="162" y="69"/>
                  <a:pt x="159" y="68"/>
                  <a:pt x="156" y="67"/>
                </a:cubicBezTo>
                <a:cubicBezTo>
                  <a:pt x="162" y="66"/>
                  <a:pt x="168" y="65"/>
                  <a:pt x="174" y="65"/>
                </a:cubicBezTo>
                <a:cubicBezTo>
                  <a:pt x="171" y="67"/>
                  <a:pt x="168" y="69"/>
                  <a:pt x="165" y="71"/>
                </a:cubicBezTo>
                <a:moveTo>
                  <a:pt x="25" y="93"/>
                </a:moveTo>
                <a:cubicBezTo>
                  <a:pt x="32" y="84"/>
                  <a:pt x="43" y="73"/>
                  <a:pt x="59" y="65"/>
                </a:cubicBezTo>
                <a:cubicBezTo>
                  <a:pt x="60" y="64"/>
                  <a:pt x="61" y="64"/>
                  <a:pt x="62" y="63"/>
                </a:cubicBezTo>
                <a:cubicBezTo>
                  <a:pt x="54" y="70"/>
                  <a:pt x="45" y="77"/>
                  <a:pt x="39" y="84"/>
                </a:cubicBezTo>
                <a:cubicBezTo>
                  <a:pt x="34" y="87"/>
                  <a:pt x="29" y="91"/>
                  <a:pt x="24" y="94"/>
                </a:cubicBezTo>
                <a:cubicBezTo>
                  <a:pt x="25" y="94"/>
                  <a:pt x="25" y="94"/>
                  <a:pt x="25" y="94"/>
                </a:cubicBezTo>
                <a:cubicBezTo>
                  <a:pt x="25" y="93"/>
                  <a:pt x="25" y="93"/>
                  <a:pt x="25" y="93"/>
                </a:cubicBezTo>
                <a:cubicBezTo>
                  <a:pt x="25" y="93"/>
                  <a:pt x="25" y="93"/>
                  <a:pt x="25" y="93"/>
                </a:cubicBezTo>
                <a:cubicBezTo>
                  <a:pt x="25" y="93"/>
                  <a:pt x="25" y="93"/>
                  <a:pt x="25" y="93"/>
                </a:cubicBezTo>
                <a:cubicBezTo>
                  <a:pt x="25" y="93"/>
                  <a:pt x="25" y="93"/>
                  <a:pt x="25" y="93"/>
                </a:cubicBezTo>
                <a:moveTo>
                  <a:pt x="153" y="66"/>
                </a:moveTo>
                <a:cubicBezTo>
                  <a:pt x="151" y="65"/>
                  <a:pt x="148" y="64"/>
                  <a:pt x="145" y="63"/>
                </a:cubicBezTo>
                <a:cubicBezTo>
                  <a:pt x="149" y="63"/>
                  <a:pt x="152" y="62"/>
                  <a:pt x="155" y="62"/>
                </a:cubicBezTo>
                <a:cubicBezTo>
                  <a:pt x="158" y="61"/>
                  <a:pt x="162" y="60"/>
                  <a:pt x="166" y="60"/>
                </a:cubicBezTo>
                <a:cubicBezTo>
                  <a:pt x="167" y="59"/>
                  <a:pt x="167" y="59"/>
                  <a:pt x="167" y="59"/>
                </a:cubicBezTo>
                <a:cubicBezTo>
                  <a:pt x="170" y="61"/>
                  <a:pt x="173" y="62"/>
                  <a:pt x="176" y="63"/>
                </a:cubicBezTo>
                <a:cubicBezTo>
                  <a:pt x="168" y="63"/>
                  <a:pt x="161" y="64"/>
                  <a:pt x="154" y="65"/>
                </a:cubicBezTo>
                <a:cubicBezTo>
                  <a:pt x="153" y="66"/>
                  <a:pt x="153" y="66"/>
                  <a:pt x="153" y="66"/>
                </a:cubicBezTo>
                <a:moveTo>
                  <a:pt x="141" y="61"/>
                </a:moveTo>
                <a:cubicBezTo>
                  <a:pt x="138" y="61"/>
                  <a:pt x="135" y="60"/>
                  <a:pt x="132" y="59"/>
                </a:cubicBezTo>
                <a:cubicBezTo>
                  <a:pt x="139" y="58"/>
                  <a:pt x="145" y="56"/>
                  <a:pt x="152" y="54"/>
                </a:cubicBezTo>
                <a:cubicBezTo>
                  <a:pt x="156" y="55"/>
                  <a:pt x="160" y="57"/>
                  <a:pt x="164" y="58"/>
                </a:cubicBezTo>
                <a:cubicBezTo>
                  <a:pt x="161" y="59"/>
                  <a:pt x="157" y="59"/>
                  <a:pt x="154" y="60"/>
                </a:cubicBezTo>
                <a:cubicBezTo>
                  <a:pt x="151" y="60"/>
                  <a:pt x="147" y="61"/>
                  <a:pt x="144" y="61"/>
                </a:cubicBezTo>
                <a:cubicBezTo>
                  <a:pt x="143" y="61"/>
                  <a:pt x="143" y="61"/>
                  <a:pt x="142" y="61"/>
                </a:cubicBezTo>
                <a:cubicBezTo>
                  <a:pt x="142" y="61"/>
                  <a:pt x="142" y="61"/>
                  <a:pt x="142" y="61"/>
                </a:cubicBezTo>
                <a:cubicBezTo>
                  <a:pt x="142" y="61"/>
                  <a:pt x="142" y="61"/>
                  <a:pt x="142" y="61"/>
                </a:cubicBezTo>
                <a:cubicBezTo>
                  <a:pt x="142" y="61"/>
                  <a:pt x="142" y="61"/>
                  <a:pt x="141" y="61"/>
                </a:cubicBezTo>
                <a:cubicBezTo>
                  <a:pt x="141" y="61"/>
                  <a:pt x="141" y="61"/>
                  <a:pt x="141" y="61"/>
                </a:cubicBezTo>
                <a:cubicBezTo>
                  <a:pt x="141" y="61"/>
                  <a:pt x="141" y="61"/>
                  <a:pt x="141" y="61"/>
                </a:cubicBezTo>
                <a:moveTo>
                  <a:pt x="50" y="76"/>
                </a:moveTo>
                <a:cubicBezTo>
                  <a:pt x="56" y="70"/>
                  <a:pt x="64" y="64"/>
                  <a:pt x="70" y="60"/>
                </a:cubicBezTo>
                <a:cubicBezTo>
                  <a:pt x="76" y="57"/>
                  <a:pt x="82" y="55"/>
                  <a:pt x="89" y="53"/>
                </a:cubicBezTo>
                <a:cubicBezTo>
                  <a:pt x="82" y="58"/>
                  <a:pt x="74" y="63"/>
                  <a:pt x="67" y="67"/>
                </a:cubicBezTo>
                <a:cubicBezTo>
                  <a:pt x="67" y="67"/>
                  <a:pt x="67" y="67"/>
                  <a:pt x="67" y="67"/>
                </a:cubicBezTo>
                <a:cubicBezTo>
                  <a:pt x="61" y="70"/>
                  <a:pt x="55" y="73"/>
                  <a:pt x="50" y="76"/>
                </a:cubicBezTo>
                <a:moveTo>
                  <a:pt x="128" y="59"/>
                </a:moveTo>
                <a:cubicBezTo>
                  <a:pt x="124" y="58"/>
                  <a:pt x="120" y="58"/>
                  <a:pt x="116" y="57"/>
                </a:cubicBezTo>
                <a:cubicBezTo>
                  <a:pt x="122" y="55"/>
                  <a:pt x="127" y="53"/>
                  <a:pt x="133" y="51"/>
                </a:cubicBezTo>
                <a:cubicBezTo>
                  <a:pt x="138" y="51"/>
                  <a:pt x="143" y="52"/>
                  <a:pt x="148" y="53"/>
                </a:cubicBezTo>
                <a:cubicBezTo>
                  <a:pt x="141" y="55"/>
                  <a:pt x="135" y="57"/>
                  <a:pt x="128" y="59"/>
                </a:cubicBezTo>
                <a:moveTo>
                  <a:pt x="76" y="63"/>
                </a:moveTo>
                <a:cubicBezTo>
                  <a:pt x="83" y="60"/>
                  <a:pt x="89" y="55"/>
                  <a:pt x="95" y="52"/>
                </a:cubicBezTo>
                <a:cubicBezTo>
                  <a:pt x="100" y="51"/>
                  <a:pt x="105" y="50"/>
                  <a:pt x="111" y="50"/>
                </a:cubicBezTo>
                <a:cubicBezTo>
                  <a:pt x="103" y="53"/>
                  <a:pt x="96" y="56"/>
                  <a:pt x="89" y="59"/>
                </a:cubicBezTo>
                <a:cubicBezTo>
                  <a:pt x="88" y="60"/>
                  <a:pt x="88" y="60"/>
                  <a:pt x="88" y="60"/>
                </a:cubicBezTo>
                <a:cubicBezTo>
                  <a:pt x="88" y="60"/>
                  <a:pt x="88" y="60"/>
                  <a:pt x="88" y="60"/>
                </a:cubicBezTo>
                <a:cubicBezTo>
                  <a:pt x="88" y="60"/>
                  <a:pt x="88" y="60"/>
                  <a:pt x="88" y="60"/>
                </a:cubicBezTo>
                <a:cubicBezTo>
                  <a:pt x="87" y="60"/>
                  <a:pt x="87" y="60"/>
                  <a:pt x="87" y="60"/>
                </a:cubicBezTo>
                <a:cubicBezTo>
                  <a:pt x="87" y="60"/>
                  <a:pt x="87" y="60"/>
                  <a:pt x="87" y="60"/>
                </a:cubicBezTo>
                <a:cubicBezTo>
                  <a:pt x="83" y="61"/>
                  <a:pt x="80" y="62"/>
                  <a:pt x="76" y="63"/>
                </a:cubicBezTo>
                <a:moveTo>
                  <a:pt x="95" y="59"/>
                </a:moveTo>
                <a:cubicBezTo>
                  <a:pt x="102" y="56"/>
                  <a:pt x="109" y="53"/>
                  <a:pt x="116" y="50"/>
                </a:cubicBezTo>
                <a:cubicBezTo>
                  <a:pt x="117" y="50"/>
                  <a:pt x="117" y="50"/>
                  <a:pt x="118" y="50"/>
                </a:cubicBezTo>
                <a:cubicBezTo>
                  <a:pt x="122" y="50"/>
                  <a:pt x="125" y="50"/>
                  <a:pt x="129" y="50"/>
                </a:cubicBezTo>
                <a:cubicBezTo>
                  <a:pt x="123" y="53"/>
                  <a:pt x="117" y="55"/>
                  <a:pt x="111" y="57"/>
                </a:cubicBezTo>
                <a:cubicBezTo>
                  <a:pt x="106" y="57"/>
                  <a:pt x="100" y="58"/>
                  <a:pt x="95" y="59"/>
                </a:cubicBezTo>
                <a:moveTo>
                  <a:pt x="179" y="25"/>
                </a:moveTo>
                <a:cubicBezTo>
                  <a:pt x="176" y="24"/>
                  <a:pt x="173" y="22"/>
                  <a:pt x="170" y="21"/>
                </a:cubicBezTo>
                <a:cubicBezTo>
                  <a:pt x="170" y="20"/>
                  <a:pt x="170" y="19"/>
                  <a:pt x="170" y="18"/>
                </a:cubicBezTo>
                <a:cubicBezTo>
                  <a:pt x="173" y="19"/>
                  <a:pt x="176" y="20"/>
                  <a:pt x="180" y="20"/>
                </a:cubicBezTo>
                <a:cubicBezTo>
                  <a:pt x="179" y="22"/>
                  <a:pt x="179" y="23"/>
                  <a:pt x="179" y="25"/>
                </a:cubicBezTo>
                <a:moveTo>
                  <a:pt x="180" y="18"/>
                </a:moveTo>
                <a:cubicBezTo>
                  <a:pt x="177" y="18"/>
                  <a:pt x="174" y="18"/>
                  <a:pt x="171" y="17"/>
                </a:cubicBezTo>
                <a:cubicBezTo>
                  <a:pt x="171" y="15"/>
                  <a:pt x="171" y="14"/>
                  <a:pt x="171" y="13"/>
                </a:cubicBezTo>
                <a:cubicBezTo>
                  <a:pt x="172" y="13"/>
                  <a:pt x="172" y="13"/>
                  <a:pt x="172" y="13"/>
                </a:cubicBezTo>
                <a:cubicBezTo>
                  <a:pt x="175" y="13"/>
                  <a:pt x="178" y="13"/>
                  <a:pt x="180" y="14"/>
                </a:cubicBezTo>
                <a:cubicBezTo>
                  <a:pt x="180" y="15"/>
                  <a:pt x="180" y="17"/>
                  <a:pt x="180" y="18"/>
                </a:cubicBezTo>
                <a:moveTo>
                  <a:pt x="181" y="29"/>
                </a:moveTo>
                <a:cubicBezTo>
                  <a:pt x="181" y="29"/>
                  <a:pt x="181" y="29"/>
                  <a:pt x="181" y="29"/>
                </a:cubicBezTo>
                <a:cubicBezTo>
                  <a:pt x="182" y="29"/>
                  <a:pt x="182" y="28"/>
                  <a:pt x="182" y="28"/>
                </a:cubicBezTo>
                <a:cubicBezTo>
                  <a:pt x="183" y="19"/>
                  <a:pt x="184" y="14"/>
                  <a:pt x="185" y="6"/>
                </a:cubicBezTo>
                <a:cubicBezTo>
                  <a:pt x="208" y="24"/>
                  <a:pt x="232" y="52"/>
                  <a:pt x="252" y="69"/>
                </a:cubicBezTo>
                <a:cubicBezTo>
                  <a:pt x="234" y="74"/>
                  <a:pt x="207" y="83"/>
                  <a:pt x="185" y="94"/>
                </a:cubicBezTo>
                <a:cubicBezTo>
                  <a:pt x="184" y="86"/>
                  <a:pt x="184" y="79"/>
                  <a:pt x="184" y="74"/>
                </a:cubicBezTo>
                <a:cubicBezTo>
                  <a:pt x="183" y="71"/>
                  <a:pt x="183" y="68"/>
                  <a:pt x="183" y="66"/>
                </a:cubicBezTo>
                <a:cubicBezTo>
                  <a:pt x="183" y="65"/>
                  <a:pt x="183" y="64"/>
                  <a:pt x="182" y="64"/>
                </a:cubicBezTo>
                <a:cubicBezTo>
                  <a:pt x="182" y="63"/>
                  <a:pt x="182" y="63"/>
                  <a:pt x="182" y="63"/>
                </a:cubicBezTo>
                <a:cubicBezTo>
                  <a:pt x="182" y="62"/>
                  <a:pt x="181" y="62"/>
                  <a:pt x="181" y="62"/>
                </a:cubicBezTo>
                <a:cubicBezTo>
                  <a:pt x="159" y="50"/>
                  <a:pt x="137" y="46"/>
                  <a:pt x="118" y="46"/>
                </a:cubicBezTo>
                <a:cubicBezTo>
                  <a:pt x="118" y="46"/>
                  <a:pt x="118" y="46"/>
                  <a:pt x="118" y="46"/>
                </a:cubicBezTo>
                <a:cubicBezTo>
                  <a:pt x="95" y="46"/>
                  <a:pt x="74" y="53"/>
                  <a:pt x="58" y="61"/>
                </a:cubicBezTo>
                <a:cubicBezTo>
                  <a:pt x="42" y="70"/>
                  <a:pt x="29" y="81"/>
                  <a:pt x="23" y="91"/>
                </a:cubicBezTo>
                <a:cubicBezTo>
                  <a:pt x="22" y="90"/>
                  <a:pt x="22" y="90"/>
                  <a:pt x="22" y="90"/>
                </a:cubicBezTo>
                <a:cubicBezTo>
                  <a:pt x="20" y="90"/>
                  <a:pt x="17" y="87"/>
                  <a:pt x="14" y="85"/>
                </a:cubicBezTo>
                <a:cubicBezTo>
                  <a:pt x="13" y="84"/>
                  <a:pt x="11" y="82"/>
                  <a:pt x="11" y="81"/>
                </a:cubicBezTo>
                <a:cubicBezTo>
                  <a:pt x="10" y="81"/>
                  <a:pt x="10" y="80"/>
                  <a:pt x="10" y="80"/>
                </a:cubicBezTo>
                <a:cubicBezTo>
                  <a:pt x="10" y="80"/>
                  <a:pt x="10" y="80"/>
                  <a:pt x="10" y="80"/>
                </a:cubicBezTo>
                <a:cubicBezTo>
                  <a:pt x="17" y="68"/>
                  <a:pt x="33" y="52"/>
                  <a:pt x="53" y="40"/>
                </a:cubicBezTo>
                <a:cubicBezTo>
                  <a:pt x="74" y="27"/>
                  <a:pt x="101" y="18"/>
                  <a:pt x="129" y="18"/>
                </a:cubicBezTo>
                <a:cubicBezTo>
                  <a:pt x="141" y="18"/>
                  <a:pt x="154" y="20"/>
                  <a:pt x="167" y="24"/>
                </a:cubicBezTo>
                <a:cubicBezTo>
                  <a:pt x="168" y="25"/>
                  <a:pt x="168" y="25"/>
                  <a:pt x="168" y="25"/>
                </a:cubicBezTo>
                <a:cubicBezTo>
                  <a:pt x="168" y="25"/>
                  <a:pt x="168" y="25"/>
                  <a:pt x="168" y="25"/>
                </a:cubicBezTo>
                <a:cubicBezTo>
                  <a:pt x="172" y="26"/>
                  <a:pt x="176" y="27"/>
                  <a:pt x="180" y="29"/>
                </a:cubicBezTo>
                <a:cubicBezTo>
                  <a:pt x="180" y="29"/>
                  <a:pt x="180" y="29"/>
                  <a:pt x="181" y="29"/>
                </a:cubicBezTo>
                <a:moveTo>
                  <a:pt x="181" y="12"/>
                </a:moveTo>
                <a:cubicBezTo>
                  <a:pt x="178" y="11"/>
                  <a:pt x="175" y="11"/>
                  <a:pt x="172" y="11"/>
                </a:cubicBezTo>
                <a:cubicBezTo>
                  <a:pt x="175" y="9"/>
                  <a:pt x="178" y="7"/>
                  <a:pt x="181" y="5"/>
                </a:cubicBezTo>
                <a:cubicBezTo>
                  <a:pt x="181" y="8"/>
                  <a:pt x="181" y="10"/>
                  <a:pt x="181" y="12"/>
                </a:cubicBezTo>
                <a:moveTo>
                  <a:pt x="184" y="0"/>
                </a:moveTo>
                <a:cubicBezTo>
                  <a:pt x="183" y="0"/>
                  <a:pt x="183" y="0"/>
                  <a:pt x="183" y="0"/>
                </a:cubicBezTo>
                <a:cubicBezTo>
                  <a:pt x="178" y="3"/>
                  <a:pt x="173" y="6"/>
                  <a:pt x="168" y="9"/>
                </a:cubicBezTo>
                <a:cubicBezTo>
                  <a:pt x="168" y="9"/>
                  <a:pt x="168" y="10"/>
                  <a:pt x="167" y="10"/>
                </a:cubicBezTo>
                <a:cubicBezTo>
                  <a:pt x="167" y="14"/>
                  <a:pt x="167" y="17"/>
                  <a:pt x="167" y="20"/>
                </a:cubicBezTo>
                <a:cubicBezTo>
                  <a:pt x="154" y="16"/>
                  <a:pt x="141" y="14"/>
                  <a:pt x="129" y="14"/>
                </a:cubicBezTo>
                <a:cubicBezTo>
                  <a:pt x="100" y="14"/>
                  <a:pt x="73" y="24"/>
                  <a:pt x="52" y="37"/>
                </a:cubicBezTo>
                <a:cubicBezTo>
                  <a:pt x="30" y="49"/>
                  <a:pt x="14" y="65"/>
                  <a:pt x="6" y="78"/>
                </a:cubicBezTo>
                <a:cubicBezTo>
                  <a:pt x="6" y="78"/>
                  <a:pt x="6" y="78"/>
                  <a:pt x="6" y="78"/>
                </a:cubicBezTo>
                <a:cubicBezTo>
                  <a:pt x="5" y="81"/>
                  <a:pt x="3" y="83"/>
                  <a:pt x="3" y="84"/>
                </a:cubicBezTo>
                <a:cubicBezTo>
                  <a:pt x="2" y="86"/>
                  <a:pt x="1" y="87"/>
                  <a:pt x="0" y="89"/>
                </a:cubicBezTo>
                <a:cubicBezTo>
                  <a:pt x="0" y="90"/>
                  <a:pt x="0" y="90"/>
                  <a:pt x="1" y="91"/>
                </a:cubicBezTo>
                <a:cubicBezTo>
                  <a:pt x="2" y="92"/>
                  <a:pt x="4" y="95"/>
                  <a:pt x="7" y="97"/>
                </a:cubicBezTo>
                <a:cubicBezTo>
                  <a:pt x="10" y="100"/>
                  <a:pt x="13" y="103"/>
                  <a:pt x="16" y="104"/>
                </a:cubicBezTo>
                <a:cubicBezTo>
                  <a:pt x="16" y="104"/>
                  <a:pt x="16" y="104"/>
                  <a:pt x="17" y="104"/>
                </a:cubicBezTo>
                <a:cubicBezTo>
                  <a:pt x="17" y="104"/>
                  <a:pt x="18" y="104"/>
                  <a:pt x="18" y="104"/>
                </a:cubicBezTo>
                <a:cubicBezTo>
                  <a:pt x="18" y="104"/>
                  <a:pt x="18" y="104"/>
                  <a:pt x="18" y="104"/>
                </a:cubicBezTo>
                <a:cubicBezTo>
                  <a:pt x="41" y="86"/>
                  <a:pt x="71" y="61"/>
                  <a:pt x="111" y="61"/>
                </a:cubicBezTo>
                <a:cubicBezTo>
                  <a:pt x="111" y="61"/>
                  <a:pt x="111" y="61"/>
                  <a:pt x="111" y="61"/>
                </a:cubicBezTo>
                <a:cubicBezTo>
                  <a:pt x="127" y="61"/>
                  <a:pt x="144" y="65"/>
                  <a:pt x="164" y="74"/>
                </a:cubicBezTo>
                <a:cubicBezTo>
                  <a:pt x="164" y="74"/>
                  <a:pt x="164" y="75"/>
                  <a:pt x="164" y="75"/>
                </a:cubicBezTo>
                <a:cubicBezTo>
                  <a:pt x="165" y="81"/>
                  <a:pt x="166" y="97"/>
                  <a:pt x="166" y="105"/>
                </a:cubicBezTo>
                <a:cubicBezTo>
                  <a:pt x="166" y="105"/>
                  <a:pt x="166" y="105"/>
                  <a:pt x="166" y="105"/>
                </a:cubicBezTo>
                <a:cubicBezTo>
                  <a:pt x="166" y="106"/>
                  <a:pt x="166" y="106"/>
                  <a:pt x="166" y="106"/>
                </a:cubicBezTo>
                <a:cubicBezTo>
                  <a:pt x="167" y="106"/>
                  <a:pt x="167" y="106"/>
                  <a:pt x="167" y="106"/>
                </a:cubicBezTo>
                <a:cubicBezTo>
                  <a:pt x="167" y="106"/>
                  <a:pt x="167" y="106"/>
                  <a:pt x="167" y="106"/>
                </a:cubicBezTo>
                <a:cubicBezTo>
                  <a:pt x="167" y="106"/>
                  <a:pt x="167" y="106"/>
                  <a:pt x="167" y="106"/>
                </a:cubicBezTo>
                <a:cubicBezTo>
                  <a:pt x="167" y="106"/>
                  <a:pt x="167" y="106"/>
                  <a:pt x="167" y="106"/>
                </a:cubicBezTo>
                <a:cubicBezTo>
                  <a:pt x="167" y="107"/>
                  <a:pt x="167" y="107"/>
                  <a:pt x="167" y="107"/>
                </a:cubicBezTo>
                <a:cubicBezTo>
                  <a:pt x="168" y="107"/>
                  <a:pt x="168" y="107"/>
                  <a:pt x="168" y="107"/>
                </a:cubicBezTo>
                <a:cubicBezTo>
                  <a:pt x="168" y="107"/>
                  <a:pt x="168" y="107"/>
                  <a:pt x="168" y="107"/>
                </a:cubicBezTo>
                <a:cubicBezTo>
                  <a:pt x="168" y="107"/>
                  <a:pt x="168" y="107"/>
                  <a:pt x="168" y="107"/>
                </a:cubicBezTo>
                <a:cubicBezTo>
                  <a:pt x="168" y="107"/>
                  <a:pt x="168" y="107"/>
                  <a:pt x="168" y="107"/>
                </a:cubicBezTo>
                <a:cubicBezTo>
                  <a:pt x="169" y="107"/>
                  <a:pt x="169" y="107"/>
                  <a:pt x="169" y="107"/>
                </a:cubicBezTo>
                <a:cubicBezTo>
                  <a:pt x="169" y="107"/>
                  <a:pt x="169" y="107"/>
                  <a:pt x="169" y="107"/>
                </a:cubicBezTo>
                <a:cubicBezTo>
                  <a:pt x="169" y="107"/>
                  <a:pt x="169" y="107"/>
                  <a:pt x="169" y="107"/>
                </a:cubicBezTo>
                <a:cubicBezTo>
                  <a:pt x="169" y="106"/>
                  <a:pt x="170" y="106"/>
                  <a:pt x="170" y="106"/>
                </a:cubicBezTo>
                <a:cubicBezTo>
                  <a:pt x="191" y="96"/>
                  <a:pt x="214" y="88"/>
                  <a:pt x="235" y="85"/>
                </a:cubicBezTo>
                <a:cubicBezTo>
                  <a:pt x="235" y="84"/>
                  <a:pt x="235" y="84"/>
                  <a:pt x="235" y="84"/>
                </a:cubicBezTo>
                <a:cubicBezTo>
                  <a:pt x="241" y="80"/>
                  <a:pt x="248" y="76"/>
                  <a:pt x="254" y="73"/>
                </a:cubicBezTo>
                <a:cubicBezTo>
                  <a:pt x="254" y="72"/>
                  <a:pt x="255" y="72"/>
                  <a:pt x="256" y="72"/>
                </a:cubicBezTo>
                <a:cubicBezTo>
                  <a:pt x="256" y="72"/>
                  <a:pt x="257" y="71"/>
                  <a:pt x="257" y="71"/>
                </a:cubicBezTo>
                <a:cubicBezTo>
                  <a:pt x="257" y="70"/>
                  <a:pt x="257" y="69"/>
                  <a:pt x="257" y="69"/>
                </a:cubicBezTo>
                <a:cubicBezTo>
                  <a:pt x="237" y="51"/>
                  <a:pt x="211" y="21"/>
                  <a:pt x="186" y="2"/>
                </a:cubicBezTo>
                <a:cubicBezTo>
                  <a:pt x="185" y="1"/>
                  <a:pt x="185" y="1"/>
                  <a:pt x="185" y="1"/>
                </a:cubicBezTo>
                <a:cubicBezTo>
                  <a:pt x="185" y="0"/>
                  <a:pt x="184" y="0"/>
                  <a:pt x="18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8" name="Freeform 878"/>
          <p:cNvSpPr>
            <a:spLocks noEditPoints="1"/>
          </p:cNvSpPr>
          <p:nvPr/>
        </p:nvSpPr>
        <p:spPr bwMode="auto">
          <a:xfrm>
            <a:off x="1934175" y="3511492"/>
            <a:ext cx="255944" cy="264867"/>
          </a:xfrm>
          <a:custGeom>
            <a:avLst/>
            <a:gdLst>
              <a:gd name="T0" fmla="*/ 216 w 230"/>
              <a:gd name="T1" fmla="*/ 232 h 238"/>
              <a:gd name="T2" fmla="*/ 216 w 230"/>
              <a:gd name="T3" fmla="*/ 232 h 238"/>
              <a:gd name="T4" fmla="*/ 217 w 230"/>
              <a:gd name="T5" fmla="*/ 220 h 238"/>
              <a:gd name="T6" fmla="*/ 225 w 230"/>
              <a:gd name="T7" fmla="*/ 222 h 238"/>
              <a:gd name="T8" fmla="*/ 218 w 230"/>
              <a:gd name="T9" fmla="*/ 212 h 238"/>
              <a:gd name="T10" fmla="*/ 226 w 230"/>
              <a:gd name="T11" fmla="*/ 214 h 238"/>
              <a:gd name="T12" fmla="*/ 226 w 230"/>
              <a:gd name="T13" fmla="*/ 214 h 238"/>
              <a:gd name="T14" fmla="*/ 214 w 230"/>
              <a:gd name="T15" fmla="*/ 207 h 238"/>
              <a:gd name="T16" fmla="*/ 212 w 230"/>
              <a:gd name="T17" fmla="*/ 207 h 238"/>
              <a:gd name="T18" fmla="*/ 146 w 230"/>
              <a:gd name="T19" fmla="*/ 190 h 238"/>
              <a:gd name="T20" fmla="*/ 155 w 230"/>
              <a:gd name="T21" fmla="*/ 187 h 238"/>
              <a:gd name="T22" fmla="*/ 104 w 230"/>
              <a:gd name="T23" fmla="*/ 158 h 238"/>
              <a:gd name="T24" fmla="*/ 133 w 230"/>
              <a:gd name="T25" fmla="*/ 173 h 238"/>
              <a:gd name="T26" fmla="*/ 100 w 230"/>
              <a:gd name="T27" fmla="*/ 153 h 238"/>
              <a:gd name="T28" fmla="*/ 19 w 230"/>
              <a:gd name="T29" fmla="*/ 128 h 238"/>
              <a:gd name="T30" fmla="*/ 108 w 230"/>
              <a:gd name="T31" fmla="*/ 147 h 238"/>
              <a:gd name="T32" fmla="*/ 108 w 230"/>
              <a:gd name="T33" fmla="*/ 147 h 238"/>
              <a:gd name="T34" fmla="*/ 27 w 230"/>
              <a:gd name="T35" fmla="*/ 126 h 238"/>
              <a:gd name="T36" fmla="*/ 28 w 230"/>
              <a:gd name="T37" fmla="*/ 111 h 238"/>
              <a:gd name="T38" fmla="*/ 77 w 230"/>
              <a:gd name="T39" fmla="*/ 115 h 238"/>
              <a:gd name="T40" fmla="*/ 92 w 230"/>
              <a:gd name="T41" fmla="*/ 119 h 238"/>
              <a:gd name="T42" fmla="*/ 97 w 230"/>
              <a:gd name="T43" fmla="*/ 130 h 238"/>
              <a:gd name="T44" fmla="*/ 86 w 230"/>
              <a:gd name="T45" fmla="*/ 101 h 238"/>
              <a:gd name="T46" fmla="*/ 71 w 230"/>
              <a:gd name="T47" fmla="*/ 96 h 238"/>
              <a:gd name="T48" fmla="*/ 90 w 230"/>
              <a:gd name="T49" fmla="*/ 114 h 238"/>
              <a:gd name="T50" fmla="*/ 83 w 230"/>
              <a:gd name="T51" fmla="*/ 84 h 238"/>
              <a:gd name="T52" fmla="*/ 80 w 230"/>
              <a:gd name="T53" fmla="*/ 68 h 238"/>
              <a:gd name="T54" fmla="*/ 91 w 230"/>
              <a:gd name="T55" fmla="*/ 77 h 238"/>
              <a:gd name="T56" fmla="*/ 93 w 230"/>
              <a:gd name="T57" fmla="*/ 74 h 238"/>
              <a:gd name="T58" fmla="*/ 87 w 230"/>
              <a:gd name="T59" fmla="*/ 61 h 238"/>
              <a:gd name="T60" fmla="*/ 103 w 230"/>
              <a:gd name="T61" fmla="*/ 67 h 238"/>
              <a:gd name="T62" fmla="*/ 103 w 230"/>
              <a:gd name="T63" fmla="*/ 67 h 238"/>
              <a:gd name="T64" fmla="*/ 60 w 230"/>
              <a:gd name="T65" fmla="*/ 31 h 238"/>
              <a:gd name="T66" fmla="*/ 90 w 230"/>
              <a:gd name="T67" fmla="*/ 52 h 238"/>
              <a:gd name="T68" fmla="*/ 62 w 230"/>
              <a:gd name="T69" fmla="*/ 79 h 238"/>
              <a:gd name="T70" fmla="*/ 209 w 230"/>
              <a:gd name="T71" fmla="*/ 212 h 238"/>
              <a:gd name="T72" fmla="*/ 212 w 230"/>
              <a:gd name="T73" fmla="*/ 230 h 238"/>
              <a:gd name="T74" fmla="*/ 199 w 230"/>
              <a:gd name="T75" fmla="*/ 233 h 238"/>
              <a:gd name="T76" fmla="*/ 32 w 230"/>
              <a:gd name="T77" fmla="*/ 107 h 238"/>
              <a:gd name="T78" fmla="*/ 5 w 230"/>
              <a:gd name="T79" fmla="*/ 120 h 238"/>
              <a:gd name="T80" fmla="*/ 0 w 230"/>
              <a:gd name="T81" fmla="*/ 118 h 238"/>
              <a:gd name="T82" fmla="*/ 21 w 230"/>
              <a:gd name="T83" fmla="*/ 134 h 238"/>
              <a:gd name="T84" fmla="*/ 103 w 230"/>
              <a:gd name="T85" fmla="*/ 208 h 238"/>
              <a:gd name="T86" fmla="*/ 221 w 230"/>
              <a:gd name="T87" fmla="*/ 236 h 238"/>
              <a:gd name="T88" fmla="*/ 230 w 230"/>
              <a:gd name="T89" fmla="*/ 213 h 238"/>
              <a:gd name="T90" fmla="*/ 227 w 230"/>
              <a:gd name="T91" fmla="*/ 206 h 238"/>
              <a:gd name="T92" fmla="*/ 101 w 230"/>
              <a:gd name="T93" fmla="*/ 75 h 238"/>
              <a:gd name="T94" fmla="*/ 116 w 230"/>
              <a:gd name="T95" fmla="*/ 61 h 238"/>
              <a:gd name="T96" fmla="*/ 116 w 230"/>
              <a:gd name="T97" fmla="*/ 60 h 238"/>
              <a:gd name="T98" fmla="*/ 115 w 230"/>
              <a:gd name="T99" fmla="*/ 58 h 238"/>
              <a:gd name="T100" fmla="*/ 113 w 230"/>
              <a:gd name="T101" fmla="*/ 57 h 238"/>
              <a:gd name="T102" fmla="*/ 15 w 230"/>
              <a:gd name="T103" fmla="*/ 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0" h="238">
                <a:moveTo>
                  <a:pt x="211" y="233"/>
                </a:moveTo>
                <a:cubicBezTo>
                  <a:pt x="211" y="233"/>
                  <a:pt x="211" y="233"/>
                  <a:pt x="211" y="233"/>
                </a:cubicBezTo>
                <a:cubicBezTo>
                  <a:pt x="211" y="233"/>
                  <a:pt x="211" y="233"/>
                  <a:pt x="211" y="233"/>
                </a:cubicBezTo>
                <a:moveTo>
                  <a:pt x="216" y="232"/>
                </a:moveTo>
                <a:cubicBezTo>
                  <a:pt x="216" y="231"/>
                  <a:pt x="217" y="229"/>
                  <a:pt x="217" y="227"/>
                </a:cubicBezTo>
                <a:cubicBezTo>
                  <a:pt x="219" y="229"/>
                  <a:pt x="221" y="230"/>
                  <a:pt x="223" y="231"/>
                </a:cubicBezTo>
                <a:cubicBezTo>
                  <a:pt x="222" y="231"/>
                  <a:pt x="221" y="232"/>
                  <a:pt x="220" y="232"/>
                </a:cubicBezTo>
                <a:cubicBezTo>
                  <a:pt x="219" y="232"/>
                  <a:pt x="218" y="232"/>
                  <a:pt x="216" y="232"/>
                </a:cubicBezTo>
                <a:moveTo>
                  <a:pt x="225" y="230"/>
                </a:moveTo>
                <a:cubicBezTo>
                  <a:pt x="222" y="228"/>
                  <a:pt x="220" y="227"/>
                  <a:pt x="217" y="225"/>
                </a:cubicBezTo>
                <a:cubicBezTo>
                  <a:pt x="217" y="223"/>
                  <a:pt x="217" y="222"/>
                  <a:pt x="217" y="221"/>
                </a:cubicBezTo>
                <a:cubicBezTo>
                  <a:pt x="217" y="220"/>
                  <a:pt x="217" y="220"/>
                  <a:pt x="217" y="220"/>
                </a:cubicBezTo>
                <a:cubicBezTo>
                  <a:pt x="220" y="221"/>
                  <a:pt x="223" y="222"/>
                  <a:pt x="225" y="224"/>
                </a:cubicBezTo>
                <a:cubicBezTo>
                  <a:pt x="225" y="225"/>
                  <a:pt x="225" y="225"/>
                  <a:pt x="225" y="225"/>
                </a:cubicBezTo>
                <a:cubicBezTo>
                  <a:pt x="225" y="227"/>
                  <a:pt x="225" y="228"/>
                  <a:pt x="225" y="230"/>
                </a:cubicBezTo>
                <a:moveTo>
                  <a:pt x="225" y="222"/>
                </a:moveTo>
                <a:cubicBezTo>
                  <a:pt x="223" y="220"/>
                  <a:pt x="220" y="218"/>
                  <a:pt x="217" y="217"/>
                </a:cubicBezTo>
                <a:cubicBezTo>
                  <a:pt x="217" y="216"/>
                  <a:pt x="217" y="214"/>
                  <a:pt x="217" y="212"/>
                </a:cubicBezTo>
                <a:cubicBezTo>
                  <a:pt x="216" y="212"/>
                  <a:pt x="216" y="212"/>
                  <a:pt x="216" y="212"/>
                </a:cubicBezTo>
                <a:cubicBezTo>
                  <a:pt x="217" y="212"/>
                  <a:pt x="218" y="212"/>
                  <a:pt x="218" y="212"/>
                </a:cubicBezTo>
                <a:cubicBezTo>
                  <a:pt x="220" y="213"/>
                  <a:pt x="223" y="215"/>
                  <a:pt x="225" y="216"/>
                </a:cubicBezTo>
                <a:cubicBezTo>
                  <a:pt x="225" y="216"/>
                  <a:pt x="225" y="216"/>
                  <a:pt x="225" y="216"/>
                </a:cubicBezTo>
                <a:cubicBezTo>
                  <a:pt x="225" y="218"/>
                  <a:pt x="225" y="220"/>
                  <a:pt x="225" y="222"/>
                </a:cubicBezTo>
                <a:moveTo>
                  <a:pt x="226" y="214"/>
                </a:moveTo>
                <a:cubicBezTo>
                  <a:pt x="224" y="213"/>
                  <a:pt x="223" y="212"/>
                  <a:pt x="222" y="211"/>
                </a:cubicBezTo>
                <a:cubicBezTo>
                  <a:pt x="223" y="211"/>
                  <a:pt x="224" y="211"/>
                  <a:pt x="226" y="211"/>
                </a:cubicBezTo>
                <a:cubicBezTo>
                  <a:pt x="226" y="211"/>
                  <a:pt x="226" y="212"/>
                  <a:pt x="226" y="213"/>
                </a:cubicBezTo>
                <a:cubicBezTo>
                  <a:pt x="226" y="214"/>
                  <a:pt x="226" y="214"/>
                  <a:pt x="226" y="214"/>
                </a:cubicBezTo>
                <a:moveTo>
                  <a:pt x="209" y="207"/>
                </a:moveTo>
                <a:cubicBezTo>
                  <a:pt x="194" y="207"/>
                  <a:pt x="175" y="204"/>
                  <a:pt x="155" y="194"/>
                </a:cubicBezTo>
                <a:cubicBezTo>
                  <a:pt x="167" y="197"/>
                  <a:pt x="181" y="200"/>
                  <a:pt x="192" y="202"/>
                </a:cubicBezTo>
                <a:cubicBezTo>
                  <a:pt x="200" y="204"/>
                  <a:pt x="207" y="206"/>
                  <a:pt x="214" y="207"/>
                </a:cubicBezTo>
                <a:cubicBezTo>
                  <a:pt x="213" y="207"/>
                  <a:pt x="213" y="207"/>
                  <a:pt x="213" y="207"/>
                </a:cubicBezTo>
                <a:cubicBezTo>
                  <a:pt x="212" y="207"/>
                  <a:pt x="212" y="207"/>
                  <a:pt x="212" y="207"/>
                </a:cubicBezTo>
                <a:cubicBezTo>
                  <a:pt x="212" y="207"/>
                  <a:pt x="212" y="207"/>
                  <a:pt x="212" y="207"/>
                </a:cubicBezTo>
                <a:cubicBezTo>
                  <a:pt x="212" y="207"/>
                  <a:pt x="212" y="207"/>
                  <a:pt x="212" y="207"/>
                </a:cubicBezTo>
                <a:cubicBezTo>
                  <a:pt x="211" y="207"/>
                  <a:pt x="210" y="207"/>
                  <a:pt x="209" y="207"/>
                </a:cubicBezTo>
                <a:cubicBezTo>
                  <a:pt x="209" y="207"/>
                  <a:pt x="209" y="207"/>
                  <a:pt x="209" y="207"/>
                </a:cubicBezTo>
                <a:moveTo>
                  <a:pt x="177" y="197"/>
                </a:moveTo>
                <a:cubicBezTo>
                  <a:pt x="166" y="195"/>
                  <a:pt x="154" y="192"/>
                  <a:pt x="146" y="190"/>
                </a:cubicBezTo>
                <a:cubicBezTo>
                  <a:pt x="140" y="187"/>
                  <a:pt x="135" y="184"/>
                  <a:pt x="130" y="180"/>
                </a:cubicBezTo>
                <a:cubicBezTo>
                  <a:pt x="128" y="179"/>
                  <a:pt x="126" y="178"/>
                  <a:pt x="124" y="176"/>
                </a:cubicBezTo>
                <a:cubicBezTo>
                  <a:pt x="134" y="180"/>
                  <a:pt x="145" y="183"/>
                  <a:pt x="154" y="187"/>
                </a:cubicBezTo>
                <a:cubicBezTo>
                  <a:pt x="155" y="187"/>
                  <a:pt x="155" y="187"/>
                  <a:pt x="155" y="187"/>
                </a:cubicBezTo>
                <a:cubicBezTo>
                  <a:pt x="162" y="191"/>
                  <a:pt x="170" y="194"/>
                  <a:pt x="177" y="197"/>
                </a:cubicBezTo>
                <a:moveTo>
                  <a:pt x="144" y="181"/>
                </a:moveTo>
                <a:cubicBezTo>
                  <a:pt x="135" y="178"/>
                  <a:pt x="126" y="175"/>
                  <a:pt x="119" y="172"/>
                </a:cubicBezTo>
                <a:cubicBezTo>
                  <a:pt x="114" y="167"/>
                  <a:pt x="109" y="163"/>
                  <a:pt x="104" y="158"/>
                </a:cubicBezTo>
                <a:cubicBezTo>
                  <a:pt x="113" y="162"/>
                  <a:pt x="122" y="167"/>
                  <a:pt x="131" y="172"/>
                </a:cubicBezTo>
                <a:cubicBezTo>
                  <a:pt x="132" y="172"/>
                  <a:pt x="132" y="172"/>
                  <a:pt x="132" y="172"/>
                </a:cubicBezTo>
                <a:cubicBezTo>
                  <a:pt x="132" y="173"/>
                  <a:pt x="132" y="173"/>
                  <a:pt x="132" y="173"/>
                </a:cubicBezTo>
                <a:cubicBezTo>
                  <a:pt x="132" y="173"/>
                  <a:pt x="133" y="173"/>
                  <a:pt x="133" y="173"/>
                </a:cubicBezTo>
                <a:cubicBezTo>
                  <a:pt x="133" y="173"/>
                  <a:pt x="133" y="173"/>
                  <a:pt x="133" y="173"/>
                </a:cubicBezTo>
                <a:cubicBezTo>
                  <a:pt x="137" y="176"/>
                  <a:pt x="140" y="178"/>
                  <a:pt x="144" y="181"/>
                </a:cubicBezTo>
                <a:moveTo>
                  <a:pt x="125" y="166"/>
                </a:moveTo>
                <a:cubicBezTo>
                  <a:pt x="117" y="162"/>
                  <a:pt x="108" y="157"/>
                  <a:pt x="100" y="153"/>
                </a:cubicBezTo>
                <a:cubicBezTo>
                  <a:pt x="97" y="149"/>
                  <a:pt x="94" y="144"/>
                  <a:pt x="91" y="140"/>
                </a:cubicBezTo>
                <a:cubicBezTo>
                  <a:pt x="98" y="143"/>
                  <a:pt x="105" y="148"/>
                  <a:pt x="111" y="152"/>
                </a:cubicBezTo>
                <a:cubicBezTo>
                  <a:pt x="116" y="157"/>
                  <a:pt x="120" y="162"/>
                  <a:pt x="125" y="166"/>
                </a:cubicBezTo>
                <a:moveTo>
                  <a:pt x="19" y="128"/>
                </a:moveTo>
                <a:cubicBezTo>
                  <a:pt x="15" y="127"/>
                  <a:pt x="11" y="125"/>
                  <a:pt x="7" y="124"/>
                </a:cubicBezTo>
                <a:cubicBezTo>
                  <a:pt x="10" y="122"/>
                  <a:pt x="12" y="121"/>
                  <a:pt x="14" y="119"/>
                </a:cubicBezTo>
                <a:cubicBezTo>
                  <a:pt x="16" y="122"/>
                  <a:pt x="17" y="125"/>
                  <a:pt x="19" y="128"/>
                </a:cubicBezTo>
                <a:moveTo>
                  <a:pt x="108" y="147"/>
                </a:moveTo>
                <a:cubicBezTo>
                  <a:pt x="101" y="143"/>
                  <a:pt x="95" y="139"/>
                  <a:pt x="88" y="136"/>
                </a:cubicBezTo>
                <a:cubicBezTo>
                  <a:pt x="85" y="131"/>
                  <a:pt x="82" y="125"/>
                  <a:pt x="79" y="119"/>
                </a:cubicBezTo>
                <a:cubicBezTo>
                  <a:pt x="86" y="124"/>
                  <a:pt x="93" y="129"/>
                  <a:pt x="100" y="134"/>
                </a:cubicBezTo>
                <a:cubicBezTo>
                  <a:pt x="102" y="139"/>
                  <a:pt x="105" y="143"/>
                  <a:pt x="108" y="147"/>
                </a:cubicBezTo>
                <a:moveTo>
                  <a:pt x="22" y="128"/>
                </a:moveTo>
                <a:cubicBezTo>
                  <a:pt x="20" y="125"/>
                  <a:pt x="18" y="122"/>
                  <a:pt x="16" y="118"/>
                </a:cubicBezTo>
                <a:cubicBezTo>
                  <a:pt x="18" y="117"/>
                  <a:pt x="20" y="116"/>
                  <a:pt x="21" y="115"/>
                </a:cubicBezTo>
                <a:cubicBezTo>
                  <a:pt x="23" y="118"/>
                  <a:pt x="25" y="122"/>
                  <a:pt x="27" y="126"/>
                </a:cubicBezTo>
                <a:cubicBezTo>
                  <a:pt x="25" y="127"/>
                  <a:pt x="24" y="127"/>
                  <a:pt x="22" y="128"/>
                </a:cubicBezTo>
                <a:moveTo>
                  <a:pt x="28" y="124"/>
                </a:moveTo>
                <a:cubicBezTo>
                  <a:pt x="27" y="121"/>
                  <a:pt x="25" y="117"/>
                  <a:pt x="23" y="114"/>
                </a:cubicBezTo>
                <a:cubicBezTo>
                  <a:pt x="25" y="113"/>
                  <a:pt x="26" y="112"/>
                  <a:pt x="28" y="111"/>
                </a:cubicBezTo>
                <a:cubicBezTo>
                  <a:pt x="29" y="115"/>
                  <a:pt x="30" y="118"/>
                  <a:pt x="31" y="122"/>
                </a:cubicBezTo>
                <a:cubicBezTo>
                  <a:pt x="30" y="123"/>
                  <a:pt x="29" y="123"/>
                  <a:pt x="28" y="124"/>
                </a:cubicBezTo>
                <a:moveTo>
                  <a:pt x="97" y="130"/>
                </a:moveTo>
                <a:cubicBezTo>
                  <a:pt x="91" y="125"/>
                  <a:pt x="84" y="120"/>
                  <a:pt x="77" y="115"/>
                </a:cubicBezTo>
                <a:cubicBezTo>
                  <a:pt x="75" y="110"/>
                  <a:pt x="74" y="105"/>
                  <a:pt x="72" y="100"/>
                </a:cubicBezTo>
                <a:cubicBezTo>
                  <a:pt x="75" y="103"/>
                  <a:pt x="78" y="106"/>
                  <a:pt x="81" y="108"/>
                </a:cubicBezTo>
                <a:cubicBezTo>
                  <a:pt x="84" y="111"/>
                  <a:pt x="87" y="114"/>
                  <a:pt x="90" y="117"/>
                </a:cubicBezTo>
                <a:cubicBezTo>
                  <a:pt x="90" y="118"/>
                  <a:pt x="91" y="118"/>
                  <a:pt x="92" y="119"/>
                </a:cubicBezTo>
                <a:cubicBezTo>
                  <a:pt x="92" y="119"/>
                  <a:pt x="92" y="119"/>
                  <a:pt x="92" y="119"/>
                </a:cubicBezTo>
                <a:cubicBezTo>
                  <a:pt x="91" y="119"/>
                  <a:pt x="92" y="120"/>
                  <a:pt x="92" y="120"/>
                </a:cubicBezTo>
                <a:cubicBezTo>
                  <a:pt x="93" y="120"/>
                  <a:pt x="93" y="120"/>
                  <a:pt x="93" y="120"/>
                </a:cubicBezTo>
                <a:cubicBezTo>
                  <a:pt x="94" y="124"/>
                  <a:pt x="96" y="127"/>
                  <a:pt x="97" y="130"/>
                </a:cubicBezTo>
                <a:moveTo>
                  <a:pt x="86" y="101"/>
                </a:moveTo>
                <a:cubicBezTo>
                  <a:pt x="81" y="96"/>
                  <a:pt x="76" y="91"/>
                  <a:pt x="71" y="85"/>
                </a:cubicBezTo>
                <a:cubicBezTo>
                  <a:pt x="75" y="86"/>
                  <a:pt x="79" y="88"/>
                  <a:pt x="83" y="89"/>
                </a:cubicBezTo>
                <a:cubicBezTo>
                  <a:pt x="84" y="93"/>
                  <a:pt x="85" y="97"/>
                  <a:pt x="86" y="101"/>
                </a:cubicBezTo>
                <a:moveTo>
                  <a:pt x="90" y="114"/>
                </a:moveTo>
                <a:cubicBezTo>
                  <a:pt x="88" y="112"/>
                  <a:pt x="85" y="109"/>
                  <a:pt x="82" y="107"/>
                </a:cubicBezTo>
                <a:cubicBezTo>
                  <a:pt x="79" y="103"/>
                  <a:pt x="75" y="100"/>
                  <a:pt x="71" y="97"/>
                </a:cubicBezTo>
                <a:cubicBezTo>
                  <a:pt x="71" y="96"/>
                  <a:pt x="71" y="96"/>
                  <a:pt x="71" y="96"/>
                </a:cubicBezTo>
                <a:cubicBezTo>
                  <a:pt x="70" y="93"/>
                  <a:pt x="69" y="89"/>
                  <a:pt x="68" y="85"/>
                </a:cubicBezTo>
                <a:cubicBezTo>
                  <a:pt x="73" y="92"/>
                  <a:pt x="79" y="98"/>
                  <a:pt x="86" y="104"/>
                </a:cubicBezTo>
                <a:cubicBezTo>
                  <a:pt x="87" y="105"/>
                  <a:pt x="87" y="105"/>
                  <a:pt x="87" y="105"/>
                </a:cubicBezTo>
                <a:cubicBezTo>
                  <a:pt x="88" y="108"/>
                  <a:pt x="89" y="111"/>
                  <a:pt x="90" y="114"/>
                </a:cubicBezTo>
                <a:moveTo>
                  <a:pt x="83" y="84"/>
                </a:moveTo>
                <a:cubicBezTo>
                  <a:pt x="78" y="83"/>
                  <a:pt x="73" y="81"/>
                  <a:pt x="68" y="79"/>
                </a:cubicBezTo>
                <a:cubicBezTo>
                  <a:pt x="69" y="78"/>
                  <a:pt x="71" y="76"/>
                  <a:pt x="73" y="74"/>
                </a:cubicBezTo>
                <a:cubicBezTo>
                  <a:pt x="76" y="77"/>
                  <a:pt x="80" y="81"/>
                  <a:pt x="83" y="84"/>
                </a:cubicBezTo>
                <a:moveTo>
                  <a:pt x="85" y="83"/>
                </a:moveTo>
                <a:cubicBezTo>
                  <a:pt x="82" y="80"/>
                  <a:pt x="78" y="76"/>
                  <a:pt x="75" y="72"/>
                </a:cubicBezTo>
                <a:cubicBezTo>
                  <a:pt x="76" y="72"/>
                  <a:pt x="77" y="71"/>
                  <a:pt x="78" y="70"/>
                </a:cubicBezTo>
                <a:cubicBezTo>
                  <a:pt x="78" y="69"/>
                  <a:pt x="79" y="69"/>
                  <a:pt x="80" y="68"/>
                </a:cubicBezTo>
                <a:cubicBezTo>
                  <a:pt x="82" y="72"/>
                  <a:pt x="86" y="76"/>
                  <a:pt x="90" y="79"/>
                </a:cubicBezTo>
                <a:cubicBezTo>
                  <a:pt x="89" y="80"/>
                  <a:pt x="88" y="81"/>
                  <a:pt x="87" y="82"/>
                </a:cubicBezTo>
                <a:cubicBezTo>
                  <a:pt x="86" y="83"/>
                  <a:pt x="86" y="83"/>
                  <a:pt x="85" y="83"/>
                </a:cubicBezTo>
                <a:moveTo>
                  <a:pt x="91" y="77"/>
                </a:moveTo>
                <a:cubicBezTo>
                  <a:pt x="87" y="74"/>
                  <a:pt x="84" y="71"/>
                  <a:pt x="81" y="67"/>
                </a:cubicBezTo>
                <a:cubicBezTo>
                  <a:pt x="83" y="65"/>
                  <a:pt x="84" y="64"/>
                  <a:pt x="86" y="63"/>
                </a:cubicBezTo>
                <a:cubicBezTo>
                  <a:pt x="88" y="66"/>
                  <a:pt x="91" y="70"/>
                  <a:pt x="93" y="74"/>
                </a:cubicBezTo>
                <a:cubicBezTo>
                  <a:pt x="93" y="74"/>
                  <a:pt x="93" y="74"/>
                  <a:pt x="93" y="74"/>
                </a:cubicBezTo>
                <a:cubicBezTo>
                  <a:pt x="93" y="74"/>
                  <a:pt x="93" y="75"/>
                  <a:pt x="94" y="75"/>
                </a:cubicBezTo>
                <a:cubicBezTo>
                  <a:pt x="93" y="76"/>
                  <a:pt x="92" y="77"/>
                  <a:pt x="91" y="77"/>
                </a:cubicBezTo>
                <a:moveTo>
                  <a:pt x="96" y="73"/>
                </a:moveTo>
                <a:cubicBezTo>
                  <a:pt x="93" y="69"/>
                  <a:pt x="90" y="65"/>
                  <a:pt x="87" y="61"/>
                </a:cubicBezTo>
                <a:cubicBezTo>
                  <a:pt x="89" y="60"/>
                  <a:pt x="91" y="58"/>
                  <a:pt x="93" y="56"/>
                </a:cubicBezTo>
                <a:cubicBezTo>
                  <a:pt x="96" y="60"/>
                  <a:pt x="98" y="64"/>
                  <a:pt x="101" y="68"/>
                </a:cubicBezTo>
                <a:cubicBezTo>
                  <a:pt x="100" y="70"/>
                  <a:pt x="98" y="72"/>
                  <a:pt x="96" y="73"/>
                </a:cubicBezTo>
                <a:moveTo>
                  <a:pt x="103" y="67"/>
                </a:moveTo>
                <a:cubicBezTo>
                  <a:pt x="100" y="63"/>
                  <a:pt x="97" y="59"/>
                  <a:pt x="94" y="55"/>
                </a:cubicBezTo>
                <a:cubicBezTo>
                  <a:pt x="94" y="55"/>
                  <a:pt x="94" y="55"/>
                  <a:pt x="94" y="55"/>
                </a:cubicBezTo>
                <a:cubicBezTo>
                  <a:pt x="99" y="56"/>
                  <a:pt x="105" y="59"/>
                  <a:pt x="110" y="61"/>
                </a:cubicBezTo>
                <a:cubicBezTo>
                  <a:pt x="108" y="63"/>
                  <a:pt x="105" y="65"/>
                  <a:pt x="103" y="67"/>
                </a:cubicBezTo>
                <a:moveTo>
                  <a:pt x="60" y="31"/>
                </a:moveTo>
                <a:cubicBezTo>
                  <a:pt x="49" y="25"/>
                  <a:pt x="39" y="18"/>
                  <a:pt x="30" y="12"/>
                </a:cubicBezTo>
                <a:cubicBezTo>
                  <a:pt x="34" y="13"/>
                  <a:pt x="37" y="14"/>
                  <a:pt x="41" y="15"/>
                </a:cubicBezTo>
                <a:cubicBezTo>
                  <a:pt x="47" y="21"/>
                  <a:pt x="53" y="26"/>
                  <a:pt x="60" y="31"/>
                </a:cubicBezTo>
                <a:moveTo>
                  <a:pt x="5" y="120"/>
                </a:moveTo>
                <a:cubicBezTo>
                  <a:pt x="5" y="119"/>
                  <a:pt x="5" y="119"/>
                  <a:pt x="5" y="118"/>
                </a:cubicBezTo>
                <a:cubicBezTo>
                  <a:pt x="5" y="82"/>
                  <a:pt x="13" y="39"/>
                  <a:pt x="15" y="7"/>
                </a:cubicBezTo>
                <a:cubicBezTo>
                  <a:pt x="34" y="20"/>
                  <a:pt x="62" y="40"/>
                  <a:pt x="90" y="52"/>
                </a:cubicBezTo>
                <a:cubicBezTo>
                  <a:pt x="83" y="59"/>
                  <a:pt x="77" y="64"/>
                  <a:pt x="72" y="69"/>
                </a:cubicBezTo>
                <a:cubicBezTo>
                  <a:pt x="69" y="71"/>
                  <a:pt x="67" y="74"/>
                  <a:pt x="65" y="75"/>
                </a:cubicBezTo>
                <a:cubicBezTo>
                  <a:pt x="64" y="76"/>
                  <a:pt x="64" y="77"/>
                  <a:pt x="63" y="78"/>
                </a:cubicBezTo>
                <a:cubicBezTo>
                  <a:pt x="63" y="78"/>
                  <a:pt x="63" y="79"/>
                  <a:pt x="62" y="79"/>
                </a:cubicBezTo>
                <a:cubicBezTo>
                  <a:pt x="62" y="79"/>
                  <a:pt x="62" y="80"/>
                  <a:pt x="62" y="81"/>
                </a:cubicBezTo>
                <a:cubicBezTo>
                  <a:pt x="62" y="81"/>
                  <a:pt x="62" y="81"/>
                  <a:pt x="62" y="81"/>
                </a:cubicBezTo>
                <a:cubicBezTo>
                  <a:pt x="73" y="131"/>
                  <a:pt x="99" y="164"/>
                  <a:pt x="128" y="184"/>
                </a:cubicBezTo>
                <a:cubicBezTo>
                  <a:pt x="156" y="204"/>
                  <a:pt x="188" y="212"/>
                  <a:pt x="209" y="212"/>
                </a:cubicBezTo>
                <a:cubicBezTo>
                  <a:pt x="210" y="212"/>
                  <a:pt x="211" y="212"/>
                  <a:pt x="212" y="212"/>
                </a:cubicBezTo>
                <a:cubicBezTo>
                  <a:pt x="212" y="212"/>
                  <a:pt x="212" y="212"/>
                  <a:pt x="212" y="212"/>
                </a:cubicBezTo>
                <a:cubicBezTo>
                  <a:pt x="212" y="214"/>
                  <a:pt x="213" y="217"/>
                  <a:pt x="213" y="221"/>
                </a:cubicBezTo>
                <a:cubicBezTo>
                  <a:pt x="213" y="224"/>
                  <a:pt x="212" y="227"/>
                  <a:pt x="212" y="230"/>
                </a:cubicBezTo>
                <a:cubicBezTo>
                  <a:pt x="212" y="231"/>
                  <a:pt x="211" y="232"/>
                  <a:pt x="211" y="232"/>
                </a:cubicBezTo>
                <a:cubicBezTo>
                  <a:pt x="211" y="233"/>
                  <a:pt x="211" y="233"/>
                  <a:pt x="211" y="233"/>
                </a:cubicBezTo>
                <a:cubicBezTo>
                  <a:pt x="208" y="233"/>
                  <a:pt x="204" y="233"/>
                  <a:pt x="200" y="233"/>
                </a:cubicBezTo>
                <a:cubicBezTo>
                  <a:pt x="200" y="233"/>
                  <a:pt x="200" y="233"/>
                  <a:pt x="199" y="233"/>
                </a:cubicBezTo>
                <a:cubicBezTo>
                  <a:pt x="174" y="233"/>
                  <a:pt x="138" y="225"/>
                  <a:pt x="105" y="204"/>
                </a:cubicBezTo>
                <a:cubicBezTo>
                  <a:pt x="76" y="187"/>
                  <a:pt x="50" y="160"/>
                  <a:pt x="36" y="123"/>
                </a:cubicBezTo>
                <a:cubicBezTo>
                  <a:pt x="36" y="122"/>
                  <a:pt x="36" y="122"/>
                  <a:pt x="36" y="122"/>
                </a:cubicBezTo>
                <a:cubicBezTo>
                  <a:pt x="34" y="117"/>
                  <a:pt x="33" y="112"/>
                  <a:pt x="32" y="107"/>
                </a:cubicBezTo>
                <a:cubicBezTo>
                  <a:pt x="31" y="106"/>
                  <a:pt x="31" y="106"/>
                  <a:pt x="30" y="106"/>
                </a:cubicBezTo>
                <a:cubicBezTo>
                  <a:pt x="30" y="105"/>
                  <a:pt x="30" y="105"/>
                  <a:pt x="29" y="105"/>
                </a:cubicBezTo>
                <a:cubicBezTo>
                  <a:pt x="29" y="105"/>
                  <a:pt x="29" y="105"/>
                  <a:pt x="28" y="106"/>
                </a:cubicBezTo>
                <a:cubicBezTo>
                  <a:pt x="19" y="111"/>
                  <a:pt x="13" y="115"/>
                  <a:pt x="5" y="120"/>
                </a:cubicBezTo>
                <a:moveTo>
                  <a:pt x="13" y="0"/>
                </a:moveTo>
                <a:cubicBezTo>
                  <a:pt x="13" y="0"/>
                  <a:pt x="13" y="0"/>
                  <a:pt x="12" y="0"/>
                </a:cubicBezTo>
                <a:cubicBezTo>
                  <a:pt x="12" y="1"/>
                  <a:pt x="11" y="2"/>
                  <a:pt x="11" y="2"/>
                </a:cubicBezTo>
                <a:cubicBezTo>
                  <a:pt x="9" y="34"/>
                  <a:pt x="0" y="80"/>
                  <a:pt x="0" y="118"/>
                </a:cubicBezTo>
                <a:cubicBezTo>
                  <a:pt x="0" y="120"/>
                  <a:pt x="0" y="121"/>
                  <a:pt x="0" y="123"/>
                </a:cubicBezTo>
                <a:cubicBezTo>
                  <a:pt x="0" y="123"/>
                  <a:pt x="0" y="123"/>
                  <a:pt x="0" y="123"/>
                </a:cubicBezTo>
                <a:cubicBezTo>
                  <a:pt x="0" y="124"/>
                  <a:pt x="0" y="126"/>
                  <a:pt x="1" y="126"/>
                </a:cubicBezTo>
                <a:cubicBezTo>
                  <a:pt x="8" y="129"/>
                  <a:pt x="14" y="131"/>
                  <a:pt x="21" y="134"/>
                </a:cubicBezTo>
                <a:cubicBezTo>
                  <a:pt x="21" y="134"/>
                  <a:pt x="22" y="134"/>
                  <a:pt x="22" y="134"/>
                </a:cubicBezTo>
                <a:cubicBezTo>
                  <a:pt x="22" y="134"/>
                  <a:pt x="23" y="134"/>
                  <a:pt x="23" y="133"/>
                </a:cubicBezTo>
                <a:cubicBezTo>
                  <a:pt x="27" y="131"/>
                  <a:pt x="30" y="129"/>
                  <a:pt x="33" y="126"/>
                </a:cubicBezTo>
                <a:cubicBezTo>
                  <a:pt x="47" y="164"/>
                  <a:pt x="74" y="190"/>
                  <a:pt x="103" y="208"/>
                </a:cubicBezTo>
                <a:cubicBezTo>
                  <a:pt x="136" y="229"/>
                  <a:pt x="173" y="238"/>
                  <a:pt x="200" y="238"/>
                </a:cubicBezTo>
                <a:cubicBezTo>
                  <a:pt x="204" y="238"/>
                  <a:pt x="208" y="238"/>
                  <a:pt x="212" y="237"/>
                </a:cubicBezTo>
                <a:cubicBezTo>
                  <a:pt x="212" y="237"/>
                  <a:pt x="212" y="237"/>
                  <a:pt x="212" y="237"/>
                </a:cubicBezTo>
                <a:cubicBezTo>
                  <a:pt x="216" y="237"/>
                  <a:pt x="219" y="236"/>
                  <a:pt x="221" y="236"/>
                </a:cubicBezTo>
                <a:cubicBezTo>
                  <a:pt x="223" y="236"/>
                  <a:pt x="225" y="235"/>
                  <a:pt x="227" y="235"/>
                </a:cubicBezTo>
                <a:cubicBezTo>
                  <a:pt x="228" y="234"/>
                  <a:pt x="229" y="234"/>
                  <a:pt x="229" y="233"/>
                </a:cubicBezTo>
                <a:cubicBezTo>
                  <a:pt x="229" y="231"/>
                  <a:pt x="229" y="228"/>
                  <a:pt x="230" y="225"/>
                </a:cubicBezTo>
                <a:cubicBezTo>
                  <a:pt x="230" y="221"/>
                  <a:pt x="230" y="217"/>
                  <a:pt x="230" y="213"/>
                </a:cubicBezTo>
                <a:cubicBezTo>
                  <a:pt x="230" y="211"/>
                  <a:pt x="230" y="209"/>
                  <a:pt x="230" y="208"/>
                </a:cubicBezTo>
                <a:cubicBezTo>
                  <a:pt x="230" y="207"/>
                  <a:pt x="229" y="206"/>
                  <a:pt x="228" y="206"/>
                </a:cubicBezTo>
                <a:cubicBezTo>
                  <a:pt x="228" y="206"/>
                  <a:pt x="228" y="206"/>
                  <a:pt x="227" y="206"/>
                </a:cubicBezTo>
                <a:cubicBezTo>
                  <a:pt x="227" y="206"/>
                  <a:pt x="227" y="206"/>
                  <a:pt x="227" y="206"/>
                </a:cubicBezTo>
                <a:cubicBezTo>
                  <a:pt x="203" y="200"/>
                  <a:pt x="173" y="194"/>
                  <a:pt x="147" y="177"/>
                </a:cubicBezTo>
                <a:cubicBezTo>
                  <a:pt x="121" y="161"/>
                  <a:pt x="98" y="134"/>
                  <a:pt x="87" y="88"/>
                </a:cubicBezTo>
                <a:cubicBezTo>
                  <a:pt x="87" y="88"/>
                  <a:pt x="88" y="87"/>
                  <a:pt x="88" y="87"/>
                </a:cubicBezTo>
                <a:cubicBezTo>
                  <a:pt x="90" y="85"/>
                  <a:pt x="95" y="80"/>
                  <a:pt x="101" y="75"/>
                </a:cubicBezTo>
                <a:cubicBezTo>
                  <a:pt x="106" y="70"/>
                  <a:pt x="112" y="65"/>
                  <a:pt x="115" y="62"/>
                </a:cubicBezTo>
                <a:cubicBezTo>
                  <a:pt x="115" y="62"/>
                  <a:pt x="115" y="62"/>
                  <a:pt x="115" y="62"/>
                </a:cubicBezTo>
                <a:cubicBezTo>
                  <a:pt x="116" y="61"/>
                  <a:pt x="116" y="61"/>
                  <a:pt x="116" y="61"/>
                </a:cubicBezTo>
                <a:cubicBezTo>
                  <a:pt x="116" y="61"/>
                  <a:pt x="116" y="61"/>
                  <a:pt x="116" y="61"/>
                </a:cubicBezTo>
                <a:cubicBezTo>
                  <a:pt x="116" y="61"/>
                  <a:pt x="116" y="61"/>
                  <a:pt x="116" y="61"/>
                </a:cubicBezTo>
                <a:cubicBezTo>
                  <a:pt x="116" y="60"/>
                  <a:pt x="116" y="60"/>
                  <a:pt x="116" y="60"/>
                </a:cubicBezTo>
                <a:cubicBezTo>
                  <a:pt x="116" y="60"/>
                  <a:pt x="116" y="60"/>
                  <a:pt x="116" y="60"/>
                </a:cubicBezTo>
                <a:cubicBezTo>
                  <a:pt x="116" y="60"/>
                  <a:pt x="116" y="60"/>
                  <a:pt x="116" y="60"/>
                </a:cubicBezTo>
                <a:cubicBezTo>
                  <a:pt x="116" y="59"/>
                  <a:pt x="116" y="59"/>
                  <a:pt x="116" y="59"/>
                </a:cubicBezTo>
                <a:cubicBezTo>
                  <a:pt x="116" y="59"/>
                  <a:pt x="116" y="59"/>
                  <a:pt x="116" y="59"/>
                </a:cubicBezTo>
                <a:cubicBezTo>
                  <a:pt x="115" y="58"/>
                  <a:pt x="115" y="58"/>
                  <a:pt x="115" y="58"/>
                </a:cubicBezTo>
                <a:cubicBezTo>
                  <a:pt x="115" y="58"/>
                  <a:pt x="115" y="58"/>
                  <a:pt x="115" y="58"/>
                </a:cubicBezTo>
                <a:cubicBezTo>
                  <a:pt x="115" y="58"/>
                  <a:pt x="115" y="58"/>
                  <a:pt x="115" y="58"/>
                </a:cubicBezTo>
                <a:cubicBezTo>
                  <a:pt x="115" y="58"/>
                  <a:pt x="115" y="58"/>
                  <a:pt x="115" y="58"/>
                </a:cubicBezTo>
                <a:cubicBezTo>
                  <a:pt x="115" y="58"/>
                  <a:pt x="115" y="58"/>
                  <a:pt x="115" y="58"/>
                </a:cubicBezTo>
                <a:cubicBezTo>
                  <a:pt x="114" y="58"/>
                  <a:pt x="114" y="58"/>
                  <a:pt x="113" y="57"/>
                </a:cubicBezTo>
                <a:cubicBezTo>
                  <a:pt x="87" y="45"/>
                  <a:pt x="62" y="29"/>
                  <a:pt x="43" y="11"/>
                </a:cubicBezTo>
                <a:cubicBezTo>
                  <a:pt x="42" y="11"/>
                  <a:pt x="42" y="11"/>
                  <a:pt x="42" y="11"/>
                </a:cubicBezTo>
                <a:cubicBezTo>
                  <a:pt x="34" y="8"/>
                  <a:pt x="25" y="5"/>
                  <a:pt x="17" y="2"/>
                </a:cubicBezTo>
                <a:cubicBezTo>
                  <a:pt x="16" y="2"/>
                  <a:pt x="15" y="1"/>
                  <a:pt x="15" y="1"/>
                </a:cubicBezTo>
                <a:cubicBezTo>
                  <a:pt x="14" y="0"/>
                  <a:pt x="14" y="0"/>
                  <a:pt x="1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9" name="Freeform 879"/>
          <p:cNvSpPr>
            <a:spLocks noEditPoints="1"/>
          </p:cNvSpPr>
          <p:nvPr/>
        </p:nvSpPr>
        <p:spPr bwMode="auto">
          <a:xfrm>
            <a:off x="2187445" y="3564391"/>
            <a:ext cx="110831" cy="112240"/>
          </a:xfrm>
          <a:custGeom>
            <a:avLst/>
            <a:gdLst>
              <a:gd name="T0" fmla="*/ 37 w 100"/>
              <a:gd name="T1" fmla="*/ 97 h 101"/>
              <a:gd name="T2" fmla="*/ 7 w 100"/>
              <a:gd name="T3" fmla="*/ 88 h 101"/>
              <a:gd name="T4" fmla="*/ 4 w 100"/>
              <a:gd name="T5" fmla="*/ 67 h 101"/>
              <a:gd name="T6" fmla="*/ 6 w 100"/>
              <a:gd name="T7" fmla="*/ 33 h 101"/>
              <a:gd name="T8" fmla="*/ 13 w 100"/>
              <a:gd name="T9" fmla="*/ 20 h 101"/>
              <a:gd name="T10" fmla="*/ 45 w 100"/>
              <a:gd name="T11" fmla="*/ 16 h 101"/>
              <a:gd name="T12" fmla="*/ 75 w 100"/>
              <a:gd name="T13" fmla="*/ 19 h 101"/>
              <a:gd name="T14" fmla="*/ 40 w 100"/>
              <a:gd name="T15" fmla="*/ 48 h 101"/>
              <a:gd name="T16" fmla="*/ 31 w 100"/>
              <a:gd name="T17" fmla="*/ 31 h 101"/>
              <a:gd name="T18" fmla="*/ 20 w 100"/>
              <a:gd name="T19" fmla="*/ 43 h 101"/>
              <a:gd name="T20" fmla="*/ 20 w 100"/>
              <a:gd name="T21" fmla="*/ 46 h 101"/>
              <a:gd name="T22" fmla="*/ 45 w 100"/>
              <a:gd name="T23" fmla="*/ 83 h 101"/>
              <a:gd name="T24" fmla="*/ 87 w 100"/>
              <a:gd name="T25" fmla="*/ 27 h 101"/>
              <a:gd name="T26" fmla="*/ 89 w 100"/>
              <a:gd name="T27" fmla="*/ 48 h 101"/>
              <a:gd name="T28" fmla="*/ 85 w 100"/>
              <a:gd name="T29" fmla="*/ 83 h 101"/>
              <a:gd name="T30" fmla="*/ 66 w 100"/>
              <a:gd name="T31" fmla="*/ 96 h 101"/>
              <a:gd name="T32" fmla="*/ 46 w 100"/>
              <a:gd name="T33" fmla="*/ 66 h 101"/>
              <a:gd name="T34" fmla="*/ 88 w 100"/>
              <a:gd name="T35" fmla="*/ 7 h 101"/>
              <a:gd name="T36" fmla="*/ 94 w 100"/>
              <a:gd name="T37" fmla="*/ 15 h 101"/>
              <a:gd name="T38" fmla="*/ 24 w 100"/>
              <a:gd name="T39" fmla="*/ 45 h 101"/>
              <a:gd name="T40" fmla="*/ 37 w 100"/>
              <a:gd name="T41" fmla="*/ 49 h 101"/>
              <a:gd name="T42" fmla="*/ 46 w 100"/>
              <a:gd name="T43" fmla="*/ 66 h 101"/>
              <a:gd name="T44" fmla="*/ 87 w 100"/>
              <a:gd name="T45" fmla="*/ 3 h 101"/>
              <a:gd name="T46" fmla="*/ 56 w 100"/>
              <a:gd name="T47" fmla="*/ 12 h 101"/>
              <a:gd name="T48" fmla="*/ 22 w 100"/>
              <a:gd name="T49" fmla="*/ 14 h 101"/>
              <a:gd name="T50" fmla="*/ 4 w 100"/>
              <a:gd name="T51" fmla="*/ 23 h 101"/>
              <a:gd name="T52" fmla="*/ 0 w 100"/>
              <a:gd name="T53" fmla="*/ 67 h 101"/>
              <a:gd name="T54" fmla="*/ 4 w 100"/>
              <a:gd name="T55" fmla="*/ 90 h 101"/>
              <a:gd name="T56" fmla="*/ 37 w 100"/>
              <a:gd name="T57" fmla="*/ 101 h 101"/>
              <a:gd name="T58" fmla="*/ 67 w 100"/>
              <a:gd name="T59" fmla="*/ 100 h 101"/>
              <a:gd name="T60" fmla="*/ 88 w 100"/>
              <a:gd name="T61" fmla="*/ 85 h 101"/>
              <a:gd name="T62" fmla="*/ 93 w 100"/>
              <a:gd name="T63" fmla="*/ 48 h 101"/>
              <a:gd name="T64" fmla="*/ 93 w 100"/>
              <a:gd name="T65" fmla="*/ 32 h 101"/>
              <a:gd name="T66" fmla="*/ 90 w 100"/>
              <a:gd name="T67" fmla="*/ 25 h 101"/>
              <a:gd name="T68" fmla="*/ 100 w 100"/>
              <a:gd name="T69" fmla="*/ 14 h 101"/>
              <a:gd name="T70" fmla="*/ 93 w 100"/>
              <a:gd name="T71" fmla="*/ 9 h 101"/>
              <a:gd name="T72" fmla="*/ 89 w 100"/>
              <a:gd name="T7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101">
                <a:moveTo>
                  <a:pt x="50" y="97"/>
                </a:moveTo>
                <a:cubicBezTo>
                  <a:pt x="46" y="97"/>
                  <a:pt x="41" y="97"/>
                  <a:pt x="37" y="97"/>
                </a:cubicBezTo>
                <a:cubicBezTo>
                  <a:pt x="32" y="97"/>
                  <a:pt x="25" y="97"/>
                  <a:pt x="20" y="95"/>
                </a:cubicBezTo>
                <a:cubicBezTo>
                  <a:pt x="15" y="94"/>
                  <a:pt x="10" y="92"/>
                  <a:pt x="7" y="88"/>
                </a:cubicBezTo>
                <a:cubicBezTo>
                  <a:pt x="4" y="84"/>
                  <a:pt x="3" y="79"/>
                  <a:pt x="3" y="73"/>
                </a:cubicBezTo>
                <a:cubicBezTo>
                  <a:pt x="3" y="71"/>
                  <a:pt x="4" y="69"/>
                  <a:pt x="4" y="67"/>
                </a:cubicBezTo>
                <a:cubicBezTo>
                  <a:pt x="4" y="62"/>
                  <a:pt x="4" y="53"/>
                  <a:pt x="5" y="45"/>
                </a:cubicBezTo>
                <a:cubicBezTo>
                  <a:pt x="5" y="40"/>
                  <a:pt x="5" y="36"/>
                  <a:pt x="6" y="33"/>
                </a:cubicBezTo>
                <a:cubicBezTo>
                  <a:pt x="6" y="29"/>
                  <a:pt x="7" y="27"/>
                  <a:pt x="8" y="25"/>
                </a:cubicBezTo>
                <a:cubicBezTo>
                  <a:pt x="9" y="23"/>
                  <a:pt x="10" y="22"/>
                  <a:pt x="13" y="20"/>
                </a:cubicBezTo>
                <a:cubicBezTo>
                  <a:pt x="17" y="19"/>
                  <a:pt x="22" y="17"/>
                  <a:pt x="28" y="17"/>
                </a:cubicBezTo>
                <a:cubicBezTo>
                  <a:pt x="33" y="16"/>
                  <a:pt x="39" y="16"/>
                  <a:pt x="45" y="16"/>
                </a:cubicBezTo>
                <a:cubicBezTo>
                  <a:pt x="50" y="16"/>
                  <a:pt x="54" y="16"/>
                  <a:pt x="56" y="16"/>
                </a:cubicBezTo>
                <a:cubicBezTo>
                  <a:pt x="66" y="16"/>
                  <a:pt x="70" y="17"/>
                  <a:pt x="75" y="19"/>
                </a:cubicBezTo>
                <a:cubicBezTo>
                  <a:pt x="66" y="30"/>
                  <a:pt x="57" y="43"/>
                  <a:pt x="46" y="60"/>
                </a:cubicBezTo>
                <a:cubicBezTo>
                  <a:pt x="44" y="56"/>
                  <a:pt x="42" y="52"/>
                  <a:pt x="40" y="48"/>
                </a:cubicBezTo>
                <a:cubicBezTo>
                  <a:pt x="37" y="42"/>
                  <a:pt x="35" y="36"/>
                  <a:pt x="33" y="33"/>
                </a:cubicBezTo>
                <a:cubicBezTo>
                  <a:pt x="31" y="31"/>
                  <a:pt x="31" y="31"/>
                  <a:pt x="31" y="31"/>
                </a:cubicBezTo>
                <a:cubicBezTo>
                  <a:pt x="30" y="33"/>
                  <a:pt x="30" y="33"/>
                  <a:pt x="30" y="33"/>
                </a:cubicBezTo>
                <a:cubicBezTo>
                  <a:pt x="27" y="37"/>
                  <a:pt x="24" y="40"/>
                  <a:pt x="20" y="43"/>
                </a:cubicBezTo>
                <a:cubicBezTo>
                  <a:pt x="19" y="45"/>
                  <a:pt x="19" y="45"/>
                  <a:pt x="19" y="45"/>
                </a:cubicBezTo>
                <a:cubicBezTo>
                  <a:pt x="20" y="46"/>
                  <a:pt x="20" y="46"/>
                  <a:pt x="20" y="46"/>
                </a:cubicBezTo>
                <a:cubicBezTo>
                  <a:pt x="25" y="52"/>
                  <a:pt x="39" y="69"/>
                  <a:pt x="44" y="80"/>
                </a:cubicBezTo>
                <a:cubicBezTo>
                  <a:pt x="45" y="83"/>
                  <a:pt x="45" y="83"/>
                  <a:pt x="45" y="83"/>
                </a:cubicBezTo>
                <a:cubicBezTo>
                  <a:pt x="47" y="80"/>
                  <a:pt x="47" y="80"/>
                  <a:pt x="47" y="80"/>
                </a:cubicBezTo>
                <a:cubicBezTo>
                  <a:pt x="59" y="62"/>
                  <a:pt x="73" y="44"/>
                  <a:pt x="87" y="27"/>
                </a:cubicBezTo>
                <a:cubicBezTo>
                  <a:pt x="88" y="28"/>
                  <a:pt x="89" y="29"/>
                  <a:pt x="89" y="32"/>
                </a:cubicBezTo>
                <a:cubicBezTo>
                  <a:pt x="89" y="38"/>
                  <a:pt x="89" y="43"/>
                  <a:pt x="89" y="48"/>
                </a:cubicBezTo>
                <a:cubicBezTo>
                  <a:pt x="89" y="56"/>
                  <a:pt x="89" y="64"/>
                  <a:pt x="88" y="74"/>
                </a:cubicBezTo>
                <a:cubicBezTo>
                  <a:pt x="87" y="78"/>
                  <a:pt x="86" y="81"/>
                  <a:pt x="85" y="83"/>
                </a:cubicBezTo>
                <a:cubicBezTo>
                  <a:pt x="84" y="85"/>
                  <a:pt x="82" y="88"/>
                  <a:pt x="79" y="90"/>
                </a:cubicBezTo>
                <a:cubicBezTo>
                  <a:pt x="76" y="93"/>
                  <a:pt x="71" y="95"/>
                  <a:pt x="66" y="96"/>
                </a:cubicBezTo>
                <a:cubicBezTo>
                  <a:pt x="61" y="97"/>
                  <a:pt x="56" y="97"/>
                  <a:pt x="50" y="97"/>
                </a:cubicBezTo>
                <a:moveTo>
                  <a:pt x="46" y="66"/>
                </a:moveTo>
                <a:cubicBezTo>
                  <a:pt x="48" y="64"/>
                  <a:pt x="48" y="64"/>
                  <a:pt x="48" y="64"/>
                </a:cubicBezTo>
                <a:cubicBezTo>
                  <a:pt x="64" y="40"/>
                  <a:pt x="74" y="24"/>
                  <a:pt x="88" y="7"/>
                </a:cubicBezTo>
                <a:cubicBezTo>
                  <a:pt x="89" y="9"/>
                  <a:pt x="89" y="10"/>
                  <a:pt x="90" y="11"/>
                </a:cubicBezTo>
                <a:cubicBezTo>
                  <a:pt x="91" y="12"/>
                  <a:pt x="93" y="13"/>
                  <a:pt x="94" y="15"/>
                </a:cubicBezTo>
                <a:cubicBezTo>
                  <a:pt x="76" y="34"/>
                  <a:pt x="60" y="54"/>
                  <a:pt x="46" y="76"/>
                </a:cubicBezTo>
                <a:cubicBezTo>
                  <a:pt x="40" y="65"/>
                  <a:pt x="29" y="51"/>
                  <a:pt x="24" y="45"/>
                </a:cubicBezTo>
                <a:cubicBezTo>
                  <a:pt x="26" y="42"/>
                  <a:pt x="29" y="40"/>
                  <a:pt x="31" y="37"/>
                </a:cubicBezTo>
                <a:cubicBezTo>
                  <a:pt x="33" y="40"/>
                  <a:pt x="35" y="45"/>
                  <a:pt x="37" y="49"/>
                </a:cubicBezTo>
                <a:cubicBezTo>
                  <a:pt x="40" y="55"/>
                  <a:pt x="42" y="60"/>
                  <a:pt x="45" y="64"/>
                </a:cubicBezTo>
                <a:cubicBezTo>
                  <a:pt x="46" y="66"/>
                  <a:pt x="46" y="66"/>
                  <a:pt x="46" y="66"/>
                </a:cubicBezTo>
                <a:moveTo>
                  <a:pt x="89" y="0"/>
                </a:moveTo>
                <a:cubicBezTo>
                  <a:pt x="87" y="3"/>
                  <a:pt x="87" y="3"/>
                  <a:pt x="87" y="3"/>
                </a:cubicBezTo>
                <a:cubicBezTo>
                  <a:pt x="83" y="7"/>
                  <a:pt x="80" y="11"/>
                  <a:pt x="77" y="16"/>
                </a:cubicBezTo>
                <a:cubicBezTo>
                  <a:pt x="72" y="14"/>
                  <a:pt x="67" y="13"/>
                  <a:pt x="56" y="12"/>
                </a:cubicBezTo>
                <a:cubicBezTo>
                  <a:pt x="54" y="12"/>
                  <a:pt x="50" y="12"/>
                  <a:pt x="45" y="12"/>
                </a:cubicBezTo>
                <a:cubicBezTo>
                  <a:pt x="38" y="12"/>
                  <a:pt x="29" y="12"/>
                  <a:pt x="22" y="14"/>
                </a:cubicBezTo>
                <a:cubicBezTo>
                  <a:pt x="18" y="15"/>
                  <a:pt x="14" y="16"/>
                  <a:pt x="11" y="17"/>
                </a:cubicBezTo>
                <a:cubicBezTo>
                  <a:pt x="8" y="19"/>
                  <a:pt x="6" y="21"/>
                  <a:pt x="4" y="23"/>
                </a:cubicBezTo>
                <a:cubicBezTo>
                  <a:pt x="3" y="26"/>
                  <a:pt x="3" y="29"/>
                  <a:pt x="2" y="32"/>
                </a:cubicBezTo>
                <a:cubicBezTo>
                  <a:pt x="1" y="43"/>
                  <a:pt x="1" y="60"/>
                  <a:pt x="0" y="67"/>
                </a:cubicBezTo>
                <a:cubicBezTo>
                  <a:pt x="0" y="69"/>
                  <a:pt x="0" y="71"/>
                  <a:pt x="0" y="73"/>
                </a:cubicBezTo>
                <a:cubicBezTo>
                  <a:pt x="0" y="79"/>
                  <a:pt x="1" y="85"/>
                  <a:pt x="4" y="90"/>
                </a:cubicBezTo>
                <a:cubicBezTo>
                  <a:pt x="8" y="95"/>
                  <a:pt x="13" y="97"/>
                  <a:pt x="19" y="99"/>
                </a:cubicBezTo>
                <a:cubicBezTo>
                  <a:pt x="25" y="100"/>
                  <a:pt x="31" y="101"/>
                  <a:pt x="37" y="101"/>
                </a:cubicBezTo>
                <a:cubicBezTo>
                  <a:pt x="41" y="101"/>
                  <a:pt x="46" y="101"/>
                  <a:pt x="50" y="101"/>
                </a:cubicBezTo>
                <a:cubicBezTo>
                  <a:pt x="56" y="101"/>
                  <a:pt x="62" y="101"/>
                  <a:pt x="67" y="100"/>
                </a:cubicBezTo>
                <a:cubicBezTo>
                  <a:pt x="72" y="99"/>
                  <a:pt x="77" y="97"/>
                  <a:pt x="81" y="93"/>
                </a:cubicBezTo>
                <a:cubicBezTo>
                  <a:pt x="85" y="90"/>
                  <a:pt x="87" y="88"/>
                  <a:pt x="88" y="85"/>
                </a:cubicBezTo>
                <a:cubicBezTo>
                  <a:pt x="90" y="82"/>
                  <a:pt x="90" y="79"/>
                  <a:pt x="91" y="75"/>
                </a:cubicBezTo>
                <a:cubicBezTo>
                  <a:pt x="93" y="65"/>
                  <a:pt x="93" y="56"/>
                  <a:pt x="93" y="48"/>
                </a:cubicBezTo>
                <a:cubicBezTo>
                  <a:pt x="93" y="43"/>
                  <a:pt x="93" y="38"/>
                  <a:pt x="93" y="32"/>
                </a:cubicBezTo>
                <a:cubicBezTo>
                  <a:pt x="93" y="32"/>
                  <a:pt x="93" y="32"/>
                  <a:pt x="93" y="32"/>
                </a:cubicBezTo>
                <a:cubicBezTo>
                  <a:pt x="93" y="32"/>
                  <a:pt x="93" y="32"/>
                  <a:pt x="93" y="32"/>
                </a:cubicBezTo>
                <a:cubicBezTo>
                  <a:pt x="92" y="28"/>
                  <a:pt x="91" y="26"/>
                  <a:pt x="90" y="25"/>
                </a:cubicBezTo>
                <a:cubicBezTo>
                  <a:pt x="93" y="22"/>
                  <a:pt x="95" y="19"/>
                  <a:pt x="98" y="16"/>
                </a:cubicBezTo>
                <a:cubicBezTo>
                  <a:pt x="100" y="14"/>
                  <a:pt x="100" y="14"/>
                  <a:pt x="100" y="14"/>
                </a:cubicBezTo>
                <a:cubicBezTo>
                  <a:pt x="98" y="13"/>
                  <a:pt x="98" y="13"/>
                  <a:pt x="98" y="13"/>
                </a:cubicBezTo>
                <a:cubicBezTo>
                  <a:pt x="96" y="11"/>
                  <a:pt x="94" y="10"/>
                  <a:pt x="93" y="9"/>
                </a:cubicBezTo>
                <a:cubicBezTo>
                  <a:pt x="92" y="7"/>
                  <a:pt x="91" y="6"/>
                  <a:pt x="90" y="3"/>
                </a:cubicBezTo>
                <a:cubicBezTo>
                  <a:pt x="89" y="0"/>
                  <a:pt x="89" y="0"/>
                  <a:pt x="8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350" name="组合 349"/>
          <p:cNvGrpSpPr/>
          <p:nvPr/>
        </p:nvGrpSpPr>
        <p:grpSpPr>
          <a:xfrm>
            <a:off x="3042832" y="2531629"/>
            <a:ext cx="104726" cy="125859"/>
            <a:chOff x="578998" y="3449080"/>
            <a:chExt cx="199830" cy="240155"/>
          </a:xfrm>
        </p:grpSpPr>
        <p:sp>
          <p:nvSpPr>
            <p:cNvPr id="351" name="Freeform 817"/>
            <p:cNvSpPr>
              <a:spLocks noEditPoints="1"/>
            </p:cNvSpPr>
            <p:nvPr/>
          </p:nvSpPr>
          <p:spPr bwMode="auto">
            <a:xfrm>
              <a:off x="578998" y="3449080"/>
              <a:ext cx="199830" cy="240155"/>
            </a:xfrm>
            <a:custGeom>
              <a:avLst/>
              <a:gdLst>
                <a:gd name="T0" fmla="*/ 24 w 94"/>
                <a:gd name="T1" fmla="*/ 100 h 113"/>
                <a:gd name="T2" fmla="*/ 91 w 94"/>
                <a:gd name="T3" fmla="*/ 94 h 113"/>
                <a:gd name="T4" fmla="*/ 88 w 94"/>
                <a:gd name="T5" fmla="*/ 93 h 113"/>
                <a:gd name="T6" fmla="*/ 86 w 94"/>
                <a:gd name="T7" fmla="*/ 94 h 113"/>
                <a:gd name="T8" fmla="*/ 85 w 94"/>
                <a:gd name="T9" fmla="*/ 93 h 113"/>
                <a:gd name="T10" fmla="*/ 83 w 94"/>
                <a:gd name="T11" fmla="*/ 94 h 113"/>
                <a:gd name="T12" fmla="*/ 24 w 94"/>
                <a:gd name="T13" fmla="*/ 107 h 113"/>
                <a:gd name="T14" fmla="*/ 74 w 94"/>
                <a:gd name="T15" fmla="*/ 15 h 113"/>
                <a:gd name="T16" fmla="*/ 82 w 94"/>
                <a:gd name="T17" fmla="*/ 21 h 113"/>
                <a:gd name="T18" fmla="*/ 88 w 94"/>
                <a:gd name="T19" fmla="*/ 72 h 113"/>
                <a:gd name="T20" fmla="*/ 24 w 94"/>
                <a:gd name="T21" fmla="*/ 13 h 113"/>
                <a:gd name="T22" fmla="*/ 24 w 94"/>
                <a:gd name="T23" fmla="*/ 12 h 113"/>
                <a:gd name="T24" fmla="*/ 26 w 94"/>
                <a:gd name="T25" fmla="*/ 10 h 113"/>
                <a:gd name="T26" fmla="*/ 37 w 94"/>
                <a:gd name="T27" fmla="*/ 9 h 113"/>
                <a:gd name="T28" fmla="*/ 42 w 94"/>
                <a:gd name="T29" fmla="*/ 25 h 113"/>
                <a:gd name="T30" fmla="*/ 43 w 94"/>
                <a:gd name="T31" fmla="*/ 28 h 113"/>
                <a:gd name="T32" fmla="*/ 36 w 94"/>
                <a:gd name="T33" fmla="*/ 32 h 113"/>
                <a:gd name="T34" fmla="*/ 27 w 94"/>
                <a:gd name="T35" fmla="*/ 38 h 113"/>
                <a:gd name="T36" fmla="*/ 43 w 94"/>
                <a:gd name="T37" fmla="*/ 32 h 113"/>
                <a:gd name="T38" fmla="*/ 46 w 94"/>
                <a:gd name="T39" fmla="*/ 28 h 113"/>
                <a:gd name="T40" fmla="*/ 45 w 94"/>
                <a:gd name="T41" fmla="*/ 22 h 113"/>
                <a:gd name="T42" fmla="*/ 67 w 94"/>
                <a:gd name="T43" fmla="*/ 6 h 113"/>
                <a:gd name="T44" fmla="*/ 88 w 94"/>
                <a:gd name="T45" fmla="*/ 81 h 113"/>
                <a:gd name="T46" fmla="*/ 23 w 94"/>
                <a:gd name="T47" fmla="*/ 96 h 113"/>
                <a:gd name="T48" fmla="*/ 9 w 94"/>
                <a:gd name="T49" fmla="*/ 102 h 113"/>
                <a:gd name="T50" fmla="*/ 4 w 94"/>
                <a:gd name="T51" fmla="*/ 30 h 113"/>
                <a:gd name="T52" fmla="*/ 23 w 94"/>
                <a:gd name="T53" fmla="*/ 25 h 113"/>
                <a:gd name="T54" fmla="*/ 26 w 94"/>
                <a:gd name="T55" fmla="*/ 38 h 113"/>
                <a:gd name="T56" fmla="*/ 71 w 94"/>
                <a:gd name="T57" fmla="*/ 0 h 113"/>
                <a:gd name="T58" fmla="*/ 69 w 94"/>
                <a:gd name="T59" fmla="*/ 2 h 113"/>
                <a:gd name="T60" fmla="*/ 66 w 94"/>
                <a:gd name="T61" fmla="*/ 3 h 113"/>
                <a:gd name="T62" fmla="*/ 42 w 94"/>
                <a:gd name="T63" fmla="*/ 12 h 113"/>
                <a:gd name="T64" fmla="*/ 39 w 94"/>
                <a:gd name="T65" fmla="*/ 4 h 113"/>
                <a:gd name="T66" fmla="*/ 37 w 94"/>
                <a:gd name="T67" fmla="*/ 2 h 113"/>
                <a:gd name="T68" fmla="*/ 25 w 94"/>
                <a:gd name="T69" fmla="*/ 7 h 113"/>
                <a:gd name="T70" fmla="*/ 21 w 94"/>
                <a:gd name="T71" fmla="*/ 10 h 113"/>
                <a:gd name="T72" fmla="*/ 20 w 94"/>
                <a:gd name="T73" fmla="*/ 14 h 113"/>
                <a:gd name="T74" fmla="*/ 4 w 94"/>
                <a:gd name="T75" fmla="*/ 27 h 113"/>
                <a:gd name="T76" fmla="*/ 2 w 94"/>
                <a:gd name="T77" fmla="*/ 26 h 113"/>
                <a:gd name="T78" fmla="*/ 0 w 94"/>
                <a:gd name="T79" fmla="*/ 29 h 113"/>
                <a:gd name="T80" fmla="*/ 5 w 94"/>
                <a:gd name="T81" fmla="*/ 104 h 113"/>
                <a:gd name="T82" fmla="*/ 7 w 94"/>
                <a:gd name="T83" fmla="*/ 106 h 113"/>
                <a:gd name="T84" fmla="*/ 21 w 94"/>
                <a:gd name="T85" fmla="*/ 101 h 113"/>
                <a:gd name="T86" fmla="*/ 22 w 94"/>
                <a:gd name="T87" fmla="*/ 112 h 113"/>
                <a:gd name="T88" fmla="*/ 24 w 94"/>
                <a:gd name="T89" fmla="*/ 112 h 113"/>
                <a:gd name="T90" fmla="*/ 86 w 94"/>
                <a:gd name="T91" fmla="*/ 97 h 113"/>
                <a:gd name="T92" fmla="*/ 88 w 94"/>
                <a:gd name="T93" fmla="*/ 98 h 113"/>
                <a:gd name="T94" fmla="*/ 94 w 94"/>
                <a:gd name="T95" fmla="*/ 95 h 113"/>
                <a:gd name="T96" fmla="*/ 86 w 94"/>
                <a:gd name="T97" fmla="*/ 21 h 113"/>
                <a:gd name="T98" fmla="*/ 86 w 94"/>
                <a:gd name="T99" fmla="*/ 10 h 113"/>
                <a:gd name="T100" fmla="*/ 84 w 94"/>
                <a:gd name="T101" fmla="*/ 10 h 113"/>
                <a:gd name="T102" fmla="*/ 73 w 94"/>
                <a:gd name="T103" fmla="*/ 12 h 113"/>
                <a:gd name="T104" fmla="*/ 73 w 94"/>
                <a:gd name="T105" fmla="*/ 5 h 113"/>
                <a:gd name="T106" fmla="*/ 73 w 94"/>
                <a:gd name="T107" fmla="*/ 3 h 113"/>
                <a:gd name="T108" fmla="*/ 72 w 94"/>
                <a:gd name="T109"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 h="113">
                  <a:moveTo>
                    <a:pt x="24" y="107"/>
                  </a:moveTo>
                  <a:cubicBezTo>
                    <a:pt x="24" y="105"/>
                    <a:pt x="24" y="102"/>
                    <a:pt x="24" y="100"/>
                  </a:cubicBezTo>
                  <a:cubicBezTo>
                    <a:pt x="45" y="93"/>
                    <a:pt x="67" y="88"/>
                    <a:pt x="90" y="85"/>
                  </a:cubicBezTo>
                  <a:cubicBezTo>
                    <a:pt x="90" y="88"/>
                    <a:pt x="90" y="91"/>
                    <a:pt x="91" y="94"/>
                  </a:cubicBezTo>
                  <a:cubicBezTo>
                    <a:pt x="90" y="94"/>
                    <a:pt x="90" y="94"/>
                    <a:pt x="90" y="94"/>
                  </a:cubicBezTo>
                  <a:cubicBezTo>
                    <a:pt x="89" y="94"/>
                    <a:pt x="89" y="93"/>
                    <a:pt x="88" y="93"/>
                  </a:cubicBezTo>
                  <a:cubicBezTo>
                    <a:pt x="88" y="93"/>
                    <a:pt x="88" y="93"/>
                    <a:pt x="88" y="93"/>
                  </a:cubicBezTo>
                  <a:cubicBezTo>
                    <a:pt x="88" y="93"/>
                    <a:pt x="87" y="94"/>
                    <a:pt x="86" y="94"/>
                  </a:cubicBezTo>
                  <a:cubicBezTo>
                    <a:pt x="86" y="93"/>
                    <a:pt x="86" y="93"/>
                    <a:pt x="86" y="93"/>
                  </a:cubicBezTo>
                  <a:cubicBezTo>
                    <a:pt x="86" y="93"/>
                    <a:pt x="85" y="93"/>
                    <a:pt x="85" y="93"/>
                  </a:cubicBezTo>
                  <a:cubicBezTo>
                    <a:pt x="84" y="93"/>
                    <a:pt x="84" y="93"/>
                    <a:pt x="84" y="94"/>
                  </a:cubicBezTo>
                  <a:cubicBezTo>
                    <a:pt x="83" y="94"/>
                    <a:pt x="83" y="94"/>
                    <a:pt x="83" y="94"/>
                  </a:cubicBezTo>
                  <a:cubicBezTo>
                    <a:pt x="68" y="97"/>
                    <a:pt x="53" y="100"/>
                    <a:pt x="38" y="103"/>
                  </a:cubicBezTo>
                  <a:cubicBezTo>
                    <a:pt x="34" y="104"/>
                    <a:pt x="29" y="105"/>
                    <a:pt x="24" y="107"/>
                  </a:cubicBezTo>
                  <a:moveTo>
                    <a:pt x="88" y="72"/>
                  </a:moveTo>
                  <a:cubicBezTo>
                    <a:pt x="81" y="54"/>
                    <a:pt x="77" y="35"/>
                    <a:pt x="74" y="15"/>
                  </a:cubicBezTo>
                  <a:cubicBezTo>
                    <a:pt x="77" y="15"/>
                    <a:pt x="80" y="15"/>
                    <a:pt x="83" y="14"/>
                  </a:cubicBezTo>
                  <a:cubicBezTo>
                    <a:pt x="82" y="16"/>
                    <a:pt x="82" y="19"/>
                    <a:pt x="82" y="21"/>
                  </a:cubicBezTo>
                  <a:cubicBezTo>
                    <a:pt x="82" y="26"/>
                    <a:pt x="83" y="32"/>
                    <a:pt x="83" y="37"/>
                  </a:cubicBezTo>
                  <a:cubicBezTo>
                    <a:pt x="85" y="49"/>
                    <a:pt x="86" y="60"/>
                    <a:pt x="88" y="72"/>
                  </a:cubicBezTo>
                  <a:moveTo>
                    <a:pt x="28" y="34"/>
                  </a:moveTo>
                  <a:cubicBezTo>
                    <a:pt x="28" y="26"/>
                    <a:pt x="25" y="18"/>
                    <a:pt x="24" y="13"/>
                  </a:cubicBezTo>
                  <a:cubicBezTo>
                    <a:pt x="24" y="13"/>
                    <a:pt x="24" y="13"/>
                    <a:pt x="24" y="13"/>
                  </a:cubicBezTo>
                  <a:cubicBezTo>
                    <a:pt x="24" y="12"/>
                    <a:pt x="24" y="12"/>
                    <a:pt x="24" y="12"/>
                  </a:cubicBezTo>
                  <a:cubicBezTo>
                    <a:pt x="24" y="11"/>
                    <a:pt x="24" y="11"/>
                    <a:pt x="25" y="11"/>
                  </a:cubicBezTo>
                  <a:cubicBezTo>
                    <a:pt x="25" y="11"/>
                    <a:pt x="26" y="10"/>
                    <a:pt x="26" y="10"/>
                  </a:cubicBezTo>
                  <a:cubicBezTo>
                    <a:pt x="30" y="9"/>
                    <a:pt x="33" y="7"/>
                    <a:pt x="36" y="6"/>
                  </a:cubicBezTo>
                  <a:cubicBezTo>
                    <a:pt x="36" y="7"/>
                    <a:pt x="37" y="8"/>
                    <a:pt x="37" y="9"/>
                  </a:cubicBezTo>
                  <a:cubicBezTo>
                    <a:pt x="38" y="13"/>
                    <a:pt x="39" y="17"/>
                    <a:pt x="41" y="20"/>
                  </a:cubicBezTo>
                  <a:cubicBezTo>
                    <a:pt x="41" y="22"/>
                    <a:pt x="42" y="23"/>
                    <a:pt x="42" y="25"/>
                  </a:cubicBezTo>
                  <a:cubicBezTo>
                    <a:pt x="43" y="26"/>
                    <a:pt x="43" y="27"/>
                    <a:pt x="43" y="28"/>
                  </a:cubicBezTo>
                  <a:cubicBezTo>
                    <a:pt x="43" y="28"/>
                    <a:pt x="43" y="28"/>
                    <a:pt x="43" y="28"/>
                  </a:cubicBezTo>
                  <a:cubicBezTo>
                    <a:pt x="42" y="28"/>
                    <a:pt x="42" y="28"/>
                    <a:pt x="42" y="28"/>
                  </a:cubicBezTo>
                  <a:cubicBezTo>
                    <a:pt x="42" y="30"/>
                    <a:pt x="39" y="31"/>
                    <a:pt x="36" y="32"/>
                  </a:cubicBezTo>
                  <a:cubicBezTo>
                    <a:pt x="33" y="33"/>
                    <a:pt x="30" y="34"/>
                    <a:pt x="28" y="34"/>
                  </a:cubicBezTo>
                  <a:moveTo>
                    <a:pt x="27" y="38"/>
                  </a:moveTo>
                  <a:cubicBezTo>
                    <a:pt x="30" y="38"/>
                    <a:pt x="35" y="37"/>
                    <a:pt x="38" y="35"/>
                  </a:cubicBezTo>
                  <a:cubicBezTo>
                    <a:pt x="40" y="34"/>
                    <a:pt x="42" y="33"/>
                    <a:pt x="43" y="32"/>
                  </a:cubicBezTo>
                  <a:cubicBezTo>
                    <a:pt x="44" y="32"/>
                    <a:pt x="45" y="31"/>
                    <a:pt x="45" y="31"/>
                  </a:cubicBezTo>
                  <a:cubicBezTo>
                    <a:pt x="46" y="30"/>
                    <a:pt x="46" y="29"/>
                    <a:pt x="46" y="28"/>
                  </a:cubicBezTo>
                  <a:cubicBezTo>
                    <a:pt x="46" y="28"/>
                    <a:pt x="46" y="28"/>
                    <a:pt x="46" y="28"/>
                  </a:cubicBezTo>
                  <a:cubicBezTo>
                    <a:pt x="46" y="26"/>
                    <a:pt x="46" y="24"/>
                    <a:pt x="45" y="22"/>
                  </a:cubicBezTo>
                  <a:cubicBezTo>
                    <a:pt x="45" y="21"/>
                    <a:pt x="44" y="19"/>
                    <a:pt x="44" y="17"/>
                  </a:cubicBezTo>
                  <a:cubicBezTo>
                    <a:pt x="52" y="14"/>
                    <a:pt x="60" y="10"/>
                    <a:pt x="67" y="6"/>
                  </a:cubicBezTo>
                  <a:cubicBezTo>
                    <a:pt x="68" y="6"/>
                    <a:pt x="68" y="6"/>
                    <a:pt x="69" y="5"/>
                  </a:cubicBezTo>
                  <a:cubicBezTo>
                    <a:pt x="72" y="31"/>
                    <a:pt x="78" y="57"/>
                    <a:pt x="88" y="81"/>
                  </a:cubicBezTo>
                  <a:cubicBezTo>
                    <a:pt x="66" y="84"/>
                    <a:pt x="44" y="89"/>
                    <a:pt x="24" y="96"/>
                  </a:cubicBezTo>
                  <a:cubicBezTo>
                    <a:pt x="23" y="96"/>
                    <a:pt x="23" y="96"/>
                    <a:pt x="23" y="96"/>
                  </a:cubicBezTo>
                  <a:cubicBezTo>
                    <a:pt x="22" y="96"/>
                    <a:pt x="21" y="96"/>
                    <a:pt x="21" y="97"/>
                  </a:cubicBezTo>
                  <a:cubicBezTo>
                    <a:pt x="17" y="99"/>
                    <a:pt x="13" y="100"/>
                    <a:pt x="9" y="102"/>
                  </a:cubicBezTo>
                  <a:cubicBezTo>
                    <a:pt x="9" y="96"/>
                    <a:pt x="9" y="91"/>
                    <a:pt x="9" y="86"/>
                  </a:cubicBezTo>
                  <a:cubicBezTo>
                    <a:pt x="9" y="67"/>
                    <a:pt x="7" y="49"/>
                    <a:pt x="4" y="30"/>
                  </a:cubicBezTo>
                  <a:cubicBezTo>
                    <a:pt x="5" y="30"/>
                    <a:pt x="5" y="30"/>
                    <a:pt x="5" y="30"/>
                  </a:cubicBezTo>
                  <a:cubicBezTo>
                    <a:pt x="11" y="29"/>
                    <a:pt x="17" y="27"/>
                    <a:pt x="23" y="25"/>
                  </a:cubicBezTo>
                  <a:cubicBezTo>
                    <a:pt x="24" y="29"/>
                    <a:pt x="25" y="32"/>
                    <a:pt x="25" y="36"/>
                  </a:cubicBezTo>
                  <a:cubicBezTo>
                    <a:pt x="25" y="37"/>
                    <a:pt x="26" y="38"/>
                    <a:pt x="26" y="38"/>
                  </a:cubicBezTo>
                  <a:cubicBezTo>
                    <a:pt x="27" y="38"/>
                    <a:pt x="27" y="38"/>
                    <a:pt x="27" y="38"/>
                  </a:cubicBezTo>
                  <a:moveTo>
                    <a:pt x="71" y="0"/>
                  </a:moveTo>
                  <a:cubicBezTo>
                    <a:pt x="70" y="0"/>
                    <a:pt x="70" y="1"/>
                    <a:pt x="69" y="1"/>
                  </a:cubicBezTo>
                  <a:cubicBezTo>
                    <a:pt x="69" y="2"/>
                    <a:pt x="69" y="2"/>
                    <a:pt x="69" y="2"/>
                  </a:cubicBezTo>
                  <a:cubicBezTo>
                    <a:pt x="68" y="2"/>
                    <a:pt x="68" y="2"/>
                    <a:pt x="68" y="2"/>
                  </a:cubicBezTo>
                  <a:cubicBezTo>
                    <a:pt x="67" y="2"/>
                    <a:pt x="67" y="2"/>
                    <a:pt x="66" y="3"/>
                  </a:cubicBezTo>
                  <a:cubicBezTo>
                    <a:pt x="58" y="7"/>
                    <a:pt x="50" y="11"/>
                    <a:pt x="42" y="14"/>
                  </a:cubicBezTo>
                  <a:cubicBezTo>
                    <a:pt x="42" y="13"/>
                    <a:pt x="42" y="12"/>
                    <a:pt x="42" y="12"/>
                  </a:cubicBezTo>
                  <a:cubicBezTo>
                    <a:pt x="41" y="10"/>
                    <a:pt x="40" y="8"/>
                    <a:pt x="40" y="7"/>
                  </a:cubicBezTo>
                  <a:cubicBezTo>
                    <a:pt x="40" y="5"/>
                    <a:pt x="39" y="4"/>
                    <a:pt x="39" y="4"/>
                  </a:cubicBezTo>
                  <a:cubicBezTo>
                    <a:pt x="39" y="3"/>
                    <a:pt x="39" y="3"/>
                    <a:pt x="38" y="2"/>
                  </a:cubicBezTo>
                  <a:cubicBezTo>
                    <a:pt x="38" y="2"/>
                    <a:pt x="38" y="2"/>
                    <a:pt x="37" y="2"/>
                  </a:cubicBezTo>
                  <a:cubicBezTo>
                    <a:pt x="37" y="2"/>
                    <a:pt x="37" y="2"/>
                    <a:pt x="37" y="2"/>
                  </a:cubicBezTo>
                  <a:cubicBezTo>
                    <a:pt x="33" y="4"/>
                    <a:pt x="29" y="5"/>
                    <a:pt x="25" y="7"/>
                  </a:cubicBezTo>
                  <a:cubicBezTo>
                    <a:pt x="24" y="7"/>
                    <a:pt x="24" y="7"/>
                    <a:pt x="23" y="8"/>
                  </a:cubicBezTo>
                  <a:cubicBezTo>
                    <a:pt x="22" y="8"/>
                    <a:pt x="21" y="9"/>
                    <a:pt x="21" y="10"/>
                  </a:cubicBezTo>
                  <a:cubicBezTo>
                    <a:pt x="20" y="11"/>
                    <a:pt x="20" y="12"/>
                    <a:pt x="20" y="13"/>
                  </a:cubicBezTo>
                  <a:cubicBezTo>
                    <a:pt x="20" y="13"/>
                    <a:pt x="20" y="14"/>
                    <a:pt x="20" y="14"/>
                  </a:cubicBezTo>
                  <a:cubicBezTo>
                    <a:pt x="21" y="16"/>
                    <a:pt x="22" y="19"/>
                    <a:pt x="22" y="21"/>
                  </a:cubicBezTo>
                  <a:cubicBezTo>
                    <a:pt x="16" y="23"/>
                    <a:pt x="10" y="25"/>
                    <a:pt x="4" y="27"/>
                  </a:cubicBezTo>
                  <a:cubicBezTo>
                    <a:pt x="3" y="27"/>
                    <a:pt x="3" y="27"/>
                    <a:pt x="3" y="27"/>
                  </a:cubicBezTo>
                  <a:cubicBezTo>
                    <a:pt x="3" y="27"/>
                    <a:pt x="3" y="26"/>
                    <a:pt x="2" y="26"/>
                  </a:cubicBezTo>
                  <a:cubicBezTo>
                    <a:pt x="2" y="26"/>
                    <a:pt x="2" y="27"/>
                    <a:pt x="2" y="27"/>
                  </a:cubicBezTo>
                  <a:cubicBezTo>
                    <a:pt x="1" y="27"/>
                    <a:pt x="0" y="28"/>
                    <a:pt x="0" y="29"/>
                  </a:cubicBezTo>
                  <a:cubicBezTo>
                    <a:pt x="4" y="47"/>
                    <a:pt x="6" y="66"/>
                    <a:pt x="6" y="86"/>
                  </a:cubicBezTo>
                  <a:cubicBezTo>
                    <a:pt x="6" y="92"/>
                    <a:pt x="5" y="98"/>
                    <a:pt x="5" y="104"/>
                  </a:cubicBezTo>
                  <a:cubicBezTo>
                    <a:pt x="5" y="105"/>
                    <a:pt x="5" y="105"/>
                    <a:pt x="6" y="106"/>
                  </a:cubicBezTo>
                  <a:cubicBezTo>
                    <a:pt x="6" y="106"/>
                    <a:pt x="6" y="106"/>
                    <a:pt x="7" y="106"/>
                  </a:cubicBezTo>
                  <a:cubicBezTo>
                    <a:pt x="7" y="106"/>
                    <a:pt x="7" y="106"/>
                    <a:pt x="7" y="106"/>
                  </a:cubicBezTo>
                  <a:cubicBezTo>
                    <a:pt x="12" y="104"/>
                    <a:pt x="16" y="103"/>
                    <a:pt x="21" y="101"/>
                  </a:cubicBezTo>
                  <a:cubicBezTo>
                    <a:pt x="21" y="104"/>
                    <a:pt x="21" y="108"/>
                    <a:pt x="21" y="111"/>
                  </a:cubicBezTo>
                  <a:cubicBezTo>
                    <a:pt x="21" y="112"/>
                    <a:pt x="21" y="112"/>
                    <a:pt x="22" y="112"/>
                  </a:cubicBezTo>
                  <a:cubicBezTo>
                    <a:pt x="22" y="113"/>
                    <a:pt x="22" y="113"/>
                    <a:pt x="23" y="113"/>
                  </a:cubicBezTo>
                  <a:cubicBezTo>
                    <a:pt x="23" y="113"/>
                    <a:pt x="23" y="112"/>
                    <a:pt x="24" y="112"/>
                  </a:cubicBezTo>
                  <a:cubicBezTo>
                    <a:pt x="28" y="109"/>
                    <a:pt x="33" y="107"/>
                    <a:pt x="39" y="106"/>
                  </a:cubicBezTo>
                  <a:cubicBezTo>
                    <a:pt x="55" y="103"/>
                    <a:pt x="70" y="100"/>
                    <a:pt x="86" y="97"/>
                  </a:cubicBezTo>
                  <a:cubicBezTo>
                    <a:pt x="87" y="98"/>
                    <a:pt x="87" y="98"/>
                    <a:pt x="88" y="98"/>
                  </a:cubicBezTo>
                  <a:cubicBezTo>
                    <a:pt x="88" y="98"/>
                    <a:pt x="88" y="98"/>
                    <a:pt x="88" y="98"/>
                  </a:cubicBezTo>
                  <a:cubicBezTo>
                    <a:pt x="90" y="98"/>
                    <a:pt x="92" y="97"/>
                    <a:pt x="93" y="97"/>
                  </a:cubicBezTo>
                  <a:cubicBezTo>
                    <a:pt x="94" y="96"/>
                    <a:pt x="94" y="96"/>
                    <a:pt x="94" y="95"/>
                  </a:cubicBezTo>
                  <a:cubicBezTo>
                    <a:pt x="92" y="75"/>
                    <a:pt x="89" y="56"/>
                    <a:pt x="87" y="36"/>
                  </a:cubicBezTo>
                  <a:cubicBezTo>
                    <a:pt x="86" y="31"/>
                    <a:pt x="86" y="26"/>
                    <a:pt x="86" y="21"/>
                  </a:cubicBezTo>
                  <a:cubicBezTo>
                    <a:pt x="86" y="18"/>
                    <a:pt x="86" y="15"/>
                    <a:pt x="87" y="12"/>
                  </a:cubicBezTo>
                  <a:cubicBezTo>
                    <a:pt x="87" y="11"/>
                    <a:pt x="86" y="10"/>
                    <a:pt x="86" y="10"/>
                  </a:cubicBezTo>
                  <a:cubicBezTo>
                    <a:pt x="86" y="9"/>
                    <a:pt x="85" y="9"/>
                    <a:pt x="85" y="9"/>
                  </a:cubicBezTo>
                  <a:cubicBezTo>
                    <a:pt x="85" y="9"/>
                    <a:pt x="84" y="9"/>
                    <a:pt x="84" y="10"/>
                  </a:cubicBezTo>
                  <a:cubicBezTo>
                    <a:pt x="81" y="11"/>
                    <a:pt x="77" y="12"/>
                    <a:pt x="73" y="12"/>
                  </a:cubicBezTo>
                  <a:cubicBezTo>
                    <a:pt x="73" y="12"/>
                    <a:pt x="73" y="12"/>
                    <a:pt x="73" y="12"/>
                  </a:cubicBezTo>
                  <a:cubicBezTo>
                    <a:pt x="73" y="12"/>
                    <a:pt x="73" y="12"/>
                    <a:pt x="73" y="12"/>
                  </a:cubicBezTo>
                  <a:cubicBezTo>
                    <a:pt x="73" y="10"/>
                    <a:pt x="73" y="7"/>
                    <a:pt x="73" y="5"/>
                  </a:cubicBezTo>
                  <a:cubicBezTo>
                    <a:pt x="72" y="4"/>
                    <a:pt x="72" y="4"/>
                    <a:pt x="72" y="4"/>
                  </a:cubicBezTo>
                  <a:cubicBezTo>
                    <a:pt x="72" y="4"/>
                    <a:pt x="73" y="3"/>
                    <a:pt x="73" y="3"/>
                  </a:cubicBezTo>
                  <a:cubicBezTo>
                    <a:pt x="73" y="2"/>
                    <a:pt x="73" y="2"/>
                    <a:pt x="72" y="1"/>
                  </a:cubicBezTo>
                  <a:cubicBezTo>
                    <a:pt x="72" y="1"/>
                    <a:pt x="72" y="1"/>
                    <a:pt x="72" y="1"/>
                  </a:cubicBezTo>
                  <a:cubicBezTo>
                    <a:pt x="71" y="1"/>
                    <a:pt x="71" y="0"/>
                    <a:pt x="7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2" name="Freeform 818"/>
            <p:cNvSpPr>
              <a:spLocks/>
            </p:cNvSpPr>
            <p:nvPr/>
          </p:nvSpPr>
          <p:spPr bwMode="auto">
            <a:xfrm>
              <a:off x="609465" y="3536002"/>
              <a:ext cx="105740" cy="43013"/>
            </a:xfrm>
            <a:custGeom>
              <a:avLst/>
              <a:gdLst>
                <a:gd name="T0" fmla="*/ 48 w 50"/>
                <a:gd name="T1" fmla="*/ 0 h 20"/>
                <a:gd name="T2" fmla="*/ 47 w 50"/>
                <a:gd name="T3" fmla="*/ 1 h 20"/>
                <a:gd name="T4" fmla="*/ 44 w 50"/>
                <a:gd name="T5" fmla="*/ 2 h 20"/>
                <a:gd name="T6" fmla="*/ 23 w 50"/>
                <a:gd name="T7" fmla="*/ 11 h 20"/>
                <a:gd name="T8" fmla="*/ 11 w 50"/>
                <a:gd name="T9" fmla="*/ 15 h 20"/>
                <a:gd name="T10" fmla="*/ 2 w 50"/>
                <a:gd name="T11" fmla="*/ 17 h 20"/>
                <a:gd name="T12" fmla="*/ 0 w 50"/>
                <a:gd name="T13" fmla="*/ 19 h 20"/>
                <a:gd name="T14" fmla="*/ 2 w 50"/>
                <a:gd name="T15" fmla="*/ 20 h 20"/>
                <a:gd name="T16" fmla="*/ 2 w 50"/>
                <a:gd name="T17" fmla="*/ 20 h 20"/>
                <a:gd name="T18" fmla="*/ 13 w 50"/>
                <a:gd name="T19" fmla="*/ 18 h 20"/>
                <a:gd name="T20" fmla="*/ 35 w 50"/>
                <a:gd name="T21" fmla="*/ 10 h 20"/>
                <a:gd name="T22" fmla="*/ 44 w 50"/>
                <a:gd name="T23" fmla="*/ 6 h 20"/>
                <a:gd name="T24" fmla="*/ 47 w 50"/>
                <a:gd name="T25" fmla="*/ 5 h 20"/>
                <a:gd name="T26" fmla="*/ 48 w 50"/>
                <a:gd name="T27" fmla="*/ 4 h 20"/>
                <a:gd name="T28" fmla="*/ 49 w 50"/>
                <a:gd name="T29" fmla="*/ 1 h 20"/>
                <a:gd name="T30" fmla="*/ 48 w 50"/>
                <a:gd name="T3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20">
                  <a:moveTo>
                    <a:pt x="48" y="0"/>
                  </a:moveTo>
                  <a:cubicBezTo>
                    <a:pt x="47" y="0"/>
                    <a:pt x="47" y="1"/>
                    <a:pt x="47" y="1"/>
                  </a:cubicBezTo>
                  <a:cubicBezTo>
                    <a:pt x="46" y="1"/>
                    <a:pt x="45" y="1"/>
                    <a:pt x="44" y="2"/>
                  </a:cubicBezTo>
                  <a:cubicBezTo>
                    <a:pt x="40" y="4"/>
                    <a:pt x="31" y="7"/>
                    <a:pt x="23" y="11"/>
                  </a:cubicBezTo>
                  <a:cubicBezTo>
                    <a:pt x="19" y="12"/>
                    <a:pt x="14" y="14"/>
                    <a:pt x="11" y="15"/>
                  </a:cubicBezTo>
                  <a:cubicBezTo>
                    <a:pt x="7" y="16"/>
                    <a:pt x="4" y="17"/>
                    <a:pt x="2" y="17"/>
                  </a:cubicBezTo>
                  <a:cubicBezTo>
                    <a:pt x="1" y="17"/>
                    <a:pt x="0" y="18"/>
                    <a:pt x="0" y="19"/>
                  </a:cubicBezTo>
                  <a:cubicBezTo>
                    <a:pt x="0" y="20"/>
                    <a:pt x="1" y="20"/>
                    <a:pt x="2" y="20"/>
                  </a:cubicBezTo>
                  <a:cubicBezTo>
                    <a:pt x="2" y="20"/>
                    <a:pt x="2" y="20"/>
                    <a:pt x="2" y="20"/>
                  </a:cubicBezTo>
                  <a:cubicBezTo>
                    <a:pt x="5" y="20"/>
                    <a:pt x="9" y="19"/>
                    <a:pt x="13" y="18"/>
                  </a:cubicBezTo>
                  <a:cubicBezTo>
                    <a:pt x="20" y="16"/>
                    <a:pt x="28" y="13"/>
                    <a:pt x="35" y="10"/>
                  </a:cubicBezTo>
                  <a:cubicBezTo>
                    <a:pt x="38" y="8"/>
                    <a:pt x="41" y="7"/>
                    <a:pt x="44" y="6"/>
                  </a:cubicBezTo>
                  <a:cubicBezTo>
                    <a:pt x="45" y="6"/>
                    <a:pt x="46" y="5"/>
                    <a:pt x="47" y="5"/>
                  </a:cubicBezTo>
                  <a:cubicBezTo>
                    <a:pt x="47" y="4"/>
                    <a:pt x="48" y="4"/>
                    <a:pt x="48" y="4"/>
                  </a:cubicBezTo>
                  <a:cubicBezTo>
                    <a:pt x="49" y="3"/>
                    <a:pt x="50" y="2"/>
                    <a:pt x="49" y="1"/>
                  </a:cubicBezTo>
                  <a:cubicBezTo>
                    <a:pt x="49" y="1"/>
                    <a:pt x="48" y="0"/>
                    <a:pt x="48"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3" name="Freeform 819"/>
            <p:cNvSpPr>
              <a:spLocks/>
            </p:cNvSpPr>
            <p:nvPr/>
          </p:nvSpPr>
          <p:spPr bwMode="auto">
            <a:xfrm>
              <a:off x="617530" y="3565574"/>
              <a:ext cx="97675" cy="34052"/>
            </a:xfrm>
            <a:custGeom>
              <a:avLst/>
              <a:gdLst>
                <a:gd name="T0" fmla="*/ 43 w 46"/>
                <a:gd name="T1" fmla="*/ 0 h 16"/>
                <a:gd name="T2" fmla="*/ 40 w 46"/>
                <a:gd name="T3" fmla="*/ 1 h 16"/>
                <a:gd name="T4" fmla="*/ 20 w 46"/>
                <a:gd name="T5" fmla="*/ 7 h 16"/>
                <a:gd name="T6" fmla="*/ 1 w 46"/>
                <a:gd name="T7" fmla="*/ 12 h 16"/>
                <a:gd name="T8" fmla="*/ 0 w 46"/>
                <a:gd name="T9" fmla="*/ 14 h 16"/>
                <a:gd name="T10" fmla="*/ 2 w 46"/>
                <a:gd name="T11" fmla="*/ 16 h 16"/>
                <a:gd name="T12" fmla="*/ 2 w 46"/>
                <a:gd name="T13" fmla="*/ 16 h 16"/>
                <a:gd name="T14" fmla="*/ 24 w 46"/>
                <a:gd name="T15" fmla="*/ 9 h 16"/>
                <a:gd name="T16" fmla="*/ 37 w 46"/>
                <a:gd name="T17" fmla="*/ 5 h 16"/>
                <a:gd name="T18" fmla="*/ 41 w 46"/>
                <a:gd name="T19" fmla="*/ 4 h 16"/>
                <a:gd name="T20" fmla="*/ 43 w 46"/>
                <a:gd name="T21" fmla="*/ 4 h 16"/>
                <a:gd name="T22" fmla="*/ 43 w 46"/>
                <a:gd name="T23" fmla="*/ 4 h 16"/>
                <a:gd name="T24" fmla="*/ 43 w 46"/>
                <a:gd name="T25" fmla="*/ 4 h 16"/>
                <a:gd name="T26" fmla="*/ 44 w 46"/>
                <a:gd name="T27" fmla="*/ 4 h 16"/>
                <a:gd name="T28" fmla="*/ 45 w 46"/>
                <a:gd name="T29" fmla="*/ 3 h 16"/>
                <a:gd name="T30" fmla="*/ 44 w 46"/>
                <a:gd name="T31" fmla="*/ 0 h 16"/>
                <a:gd name="T32" fmla="*/ 43 w 46"/>
                <a:gd name="T3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6">
                  <a:moveTo>
                    <a:pt x="43" y="0"/>
                  </a:moveTo>
                  <a:cubicBezTo>
                    <a:pt x="42" y="0"/>
                    <a:pt x="42" y="0"/>
                    <a:pt x="40" y="1"/>
                  </a:cubicBezTo>
                  <a:cubicBezTo>
                    <a:pt x="36" y="2"/>
                    <a:pt x="28" y="4"/>
                    <a:pt x="20" y="7"/>
                  </a:cubicBezTo>
                  <a:cubicBezTo>
                    <a:pt x="12" y="9"/>
                    <a:pt x="4" y="11"/>
                    <a:pt x="1" y="12"/>
                  </a:cubicBezTo>
                  <a:cubicBezTo>
                    <a:pt x="0" y="12"/>
                    <a:pt x="0" y="13"/>
                    <a:pt x="0" y="14"/>
                  </a:cubicBezTo>
                  <a:cubicBezTo>
                    <a:pt x="0" y="15"/>
                    <a:pt x="1" y="16"/>
                    <a:pt x="2" y="16"/>
                  </a:cubicBezTo>
                  <a:cubicBezTo>
                    <a:pt x="2" y="16"/>
                    <a:pt x="2" y="16"/>
                    <a:pt x="2" y="16"/>
                  </a:cubicBezTo>
                  <a:cubicBezTo>
                    <a:pt x="6" y="15"/>
                    <a:pt x="15" y="12"/>
                    <a:pt x="24" y="9"/>
                  </a:cubicBezTo>
                  <a:cubicBezTo>
                    <a:pt x="29" y="8"/>
                    <a:pt x="33" y="6"/>
                    <a:pt x="37" y="5"/>
                  </a:cubicBezTo>
                  <a:cubicBezTo>
                    <a:pt x="38" y="5"/>
                    <a:pt x="40" y="4"/>
                    <a:pt x="41" y="4"/>
                  </a:cubicBezTo>
                  <a:cubicBezTo>
                    <a:pt x="42" y="4"/>
                    <a:pt x="43" y="4"/>
                    <a:pt x="43" y="4"/>
                  </a:cubicBezTo>
                  <a:cubicBezTo>
                    <a:pt x="43" y="4"/>
                    <a:pt x="43" y="4"/>
                    <a:pt x="43" y="4"/>
                  </a:cubicBezTo>
                  <a:cubicBezTo>
                    <a:pt x="43" y="4"/>
                    <a:pt x="43" y="4"/>
                    <a:pt x="43" y="4"/>
                  </a:cubicBezTo>
                  <a:cubicBezTo>
                    <a:pt x="43" y="4"/>
                    <a:pt x="44" y="4"/>
                    <a:pt x="44" y="4"/>
                  </a:cubicBezTo>
                  <a:cubicBezTo>
                    <a:pt x="44" y="4"/>
                    <a:pt x="45" y="3"/>
                    <a:pt x="45" y="3"/>
                  </a:cubicBezTo>
                  <a:cubicBezTo>
                    <a:pt x="46" y="2"/>
                    <a:pt x="45" y="1"/>
                    <a:pt x="44" y="0"/>
                  </a:cubicBezTo>
                  <a:cubicBezTo>
                    <a:pt x="44" y="0"/>
                    <a:pt x="44" y="0"/>
                    <a:pt x="4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4" name="Freeform 820"/>
            <p:cNvSpPr>
              <a:spLocks/>
            </p:cNvSpPr>
            <p:nvPr/>
          </p:nvSpPr>
          <p:spPr bwMode="auto">
            <a:xfrm>
              <a:off x="619322" y="3608586"/>
              <a:ext cx="27779" cy="12545"/>
            </a:xfrm>
            <a:custGeom>
              <a:avLst/>
              <a:gdLst>
                <a:gd name="T0" fmla="*/ 10 w 13"/>
                <a:gd name="T1" fmla="*/ 0 h 6"/>
                <a:gd name="T2" fmla="*/ 10 w 13"/>
                <a:gd name="T3" fmla="*/ 0 h 6"/>
                <a:gd name="T4" fmla="*/ 6 w 13"/>
                <a:gd name="T5" fmla="*/ 1 h 6"/>
                <a:gd name="T6" fmla="*/ 3 w 13"/>
                <a:gd name="T7" fmla="*/ 2 h 6"/>
                <a:gd name="T8" fmla="*/ 3 w 13"/>
                <a:gd name="T9" fmla="*/ 2 h 6"/>
                <a:gd name="T10" fmla="*/ 3 w 13"/>
                <a:gd name="T11" fmla="*/ 2 h 6"/>
                <a:gd name="T12" fmla="*/ 2 w 13"/>
                <a:gd name="T13" fmla="*/ 2 h 6"/>
                <a:gd name="T14" fmla="*/ 0 w 13"/>
                <a:gd name="T15" fmla="*/ 3 h 6"/>
                <a:gd name="T16" fmla="*/ 1 w 13"/>
                <a:gd name="T17" fmla="*/ 5 h 6"/>
                <a:gd name="T18" fmla="*/ 3 w 13"/>
                <a:gd name="T19" fmla="*/ 6 h 6"/>
                <a:gd name="T20" fmla="*/ 3 w 13"/>
                <a:gd name="T21" fmla="*/ 6 h 6"/>
                <a:gd name="T22" fmla="*/ 7 w 13"/>
                <a:gd name="T23" fmla="*/ 4 h 6"/>
                <a:gd name="T24" fmla="*/ 10 w 13"/>
                <a:gd name="T25" fmla="*/ 3 h 6"/>
                <a:gd name="T26" fmla="*/ 10 w 13"/>
                <a:gd name="T27" fmla="*/ 3 h 6"/>
                <a:gd name="T28" fmla="*/ 11 w 13"/>
                <a:gd name="T29" fmla="*/ 3 h 6"/>
                <a:gd name="T30" fmla="*/ 11 w 13"/>
                <a:gd name="T31" fmla="*/ 4 h 6"/>
                <a:gd name="T32" fmla="*/ 13 w 13"/>
                <a:gd name="T33" fmla="*/ 3 h 6"/>
                <a:gd name="T34" fmla="*/ 12 w 13"/>
                <a:gd name="T35" fmla="*/ 0 h 6"/>
                <a:gd name="T36" fmla="*/ 10 w 1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6">
                  <a:moveTo>
                    <a:pt x="10" y="0"/>
                  </a:moveTo>
                  <a:cubicBezTo>
                    <a:pt x="10" y="0"/>
                    <a:pt x="10" y="0"/>
                    <a:pt x="10" y="0"/>
                  </a:cubicBezTo>
                  <a:cubicBezTo>
                    <a:pt x="8" y="0"/>
                    <a:pt x="7" y="0"/>
                    <a:pt x="6" y="1"/>
                  </a:cubicBezTo>
                  <a:cubicBezTo>
                    <a:pt x="5" y="2"/>
                    <a:pt x="4" y="2"/>
                    <a:pt x="3" y="2"/>
                  </a:cubicBezTo>
                  <a:cubicBezTo>
                    <a:pt x="3" y="2"/>
                    <a:pt x="3" y="2"/>
                    <a:pt x="3" y="2"/>
                  </a:cubicBezTo>
                  <a:cubicBezTo>
                    <a:pt x="3" y="2"/>
                    <a:pt x="3" y="2"/>
                    <a:pt x="3" y="2"/>
                  </a:cubicBezTo>
                  <a:cubicBezTo>
                    <a:pt x="2" y="2"/>
                    <a:pt x="2" y="2"/>
                    <a:pt x="2" y="2"/>
                  </a:cubicBezTo>
                  <a:cubicBezTo>
                    <a:pt x="1" y="2"/>
                    <a:pt x="1" y="2"/>
                    <a:pt x="0" y="3"/>
                  </a:cubicBezTo>
                  <a:cubicBezTo>
                    <a:pt x="0" y="4"/>
                    <a:pt x="0" y="5"/>
                    <a:pt x="1" y="5"/>
                  </a:cubicBezTo>
                  <a:cubicBezTo>
                    <a:pt x="2" y="5"/>
                    <a:pt x="2" y="6"/>
                    <a:pt x="3" y="6"/>
                  </a:cubicBezTo>
                  <a:cubicBezTo>
                    <a:pt x="3" y="6"/>
                    <a:pt x="3" y="6"/>
                    <a:pt x="3" y="6"/>
                  </a:cubicBezTo>
                  <a:cubicBezTo>
                    <a:pt x="5" y="6"/>
                    <a:pt x="6" y="5"/>
                    <a:pt x="7" y="4"/>
                  </a:cubicBezTo>
                  <a:cubicBezTo>
                    <a:pt x="9" y="4"/>
                    <a:pt x="10" y="3"/>
                    <a:pt x="10" y="3"/>
                  </a:cubicBezTo>
                  <a:cubicBezTo>
                    <a:pt x="10" y="3"/>
                    <a:pt x="10" y="3"/>
                    <a:pt x="10" y="3"/>
                  </a:cubicBezTo>
                  <a:cubicBezTo>
                    <a:pt x="11" y="3"/>
                    <a:pt x="11" y="3"/>
                    <a:pt x="11" y="3"/>
                  </a:cubicBezTo>
                  <a:cubicBezTo>
                    <a:pt x="11" y="3"/>
                    <a:pt x="11" y="4"/>
                    <a:pt x="11" y="4"/>
                  </a:cubicBezTo>
                  <a:cubicBezTo>
                    <a:pt x="12" y="4"/>
                    <a:pt x="13" y="3"/>
                    <a:pt x="13" y="3"/>
                  </a:cubicBezTo>
                  <a:cubicBezTo>
                    <a:pt x="13" y="2"/>
                    <a:pt x="13" y="1"/>
                    <a:pt x="12" y="0"/>
                  </a:cubicBezTo>
                  <a:cubicBezTo>
                    <a:pt x="12" y="0"/>
                    <a:pt x="11" y="0"/>
                    <a:pt x="1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5" name="Freeform 880"/>
            <p:cNvSpPr>
              <a:spLocks/>
            </p:cNvSpPr>
            <p:nvPr/>
          </p:nvSpPr>
          <p:spPr bwMode="auto">
            <a:xfrm>
              <a:off x="708932" y="368475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6" name="Freeform 881"/>
            <p:cNvSpPr>
              <a:spLocks/>
            </p:cNvSpPr>
            <p:nvPr/>
          </p:nvSpPr>
          <p:spPr bwMode="auto">
            <a:xfrm>
              <a:off x="708932" y="3684755"/>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57" name="组合 356"/>
          <p:cNvGrpSpPr/>
          <p:nvPr/>
        </p:nvGrpSpPr>
        <p:grpSpPr>
          <a:xfrm>
            <a:off x="3041483" y="3219304"/>
            <a:ext cx="195832" cy="473380"/>
            <a:chOff x="218766" y="2923069"/>
            <a:chExt cx="373673" cy="903270"/>
          </a:xfrm>
        </p:grpSpPr>
        <p:sp>
          <p:nvSpPr>
            <p:cNvPr id="358" name="Freeform 860"/>
            <p:cNvSpPr>
              <a:spLocks noEditPoints="1"/>
            </p:cNvSpPr>
            <p:nvPr/>
          </p:nvSpPr>
          <p:spPr bwMode="auto">
            <a:xfrm>
              <a:off x="269843" y="3029705"/>
              <a:ext cx="231194" cy="735699"/>
            </a:xfrm>
            <a:custGeom>
              <a:avLst/>
              <a:gdLst>
                <a:gd name="T0" fmla="*/ 103 w 109"/>
                <a:gd name="T1" fmla="*/ 299 h 347"/>
                <a:gd name="T2" fmla="*/ 74 w 109"/>
                <a:gd name="T3" fmla="*/ 302 h 347"/>
                <a:gd name="T4" fmla="*/ 52 w 109"/>
                <a:gd name="T5" fmla="*/ 209 h 347"/>
                <a:gd name="T6" fmla="*/ 50 w 109"/>
                <a:gd name="T7" fmla="*/ 210 h 347"/>
                <a:gd name="T8" fmla="*/ 69 w 109"/>
                <a:gd name="T9" fmla="*/ 204 h 347"/>
                <a:gd name="T10" fmla="*/ 41 w 109"/>
                <a:gd name="T11" fmla="*/ 200 h 347"/>
                <a:gd name="T12" fmla="*/ 49 w 109"/>
                <a:gd name="T13" fmla="*/ 204 h 347"/>
                <a:gd name="T14" fmla="*/ 57 w 109"/>
                <a:gd name="T15" fmla="*/ 190 h 347"/>
                <a:gd name="T16" fmla="*/ 45 w 109"/>
                <a:gd name="T17" fmla="*/ 147 h 347"/>
                <a:gd name="T18" fmla="*/ 41 w 109"/>
                <a:gd name="T19" fmla="*/ 145 h 347"/>
                <a:gd name="T20" fmla="*/ 45 w 109"/>
                <a:gd name="T21" fmla="*/ 180 h 347"/>
                <a:gd name="T22" fmla="*/ 32 w 109"/>
                <a:gd name="T23" fmla="*/ 185 h 347"/>
                <a:gd name="T24" fmla="*/ 34 w 109"/>
                <a:gd name="T25" fmla="*/ 173 h 347"/>
                <a:gd name="T26" fmla="*/ 77 w 109"/>
                <a:gd name="T27" fmla="*/ 143 h 347"/>
                <a:gd name="T28" fmla="*/ 52 w 109"/>
                <a:gd name="T29" fmla="*/ 142 h 347"/>
                <a:gd name="T30" fmla="*/ 5 w 109"/>
                <a:gd name="T31" fmla="*/ 190 h 347"/>
                <a:gd name="T32" fmla="*/ 36 w 109"/>
                <a:gd name="T33" fmla="*/ 137 h 347"/>
                <a:gd name="T34" fmla="*/ 32 w 109"/>
                <a:gd name="T35" fmla="*/ 199 h 347"/>
                <a:gd name="T36" fmla="*/ 71 w 109"/>
                <a:gd name="T37" fmla="*/ 198 h 347"/>
                <a:gd name="T38" fmla="*/ 89 w 109"/>
                <a:gd name="T39" fmla="*/ 197 h 347"/>
                <a:gd name="T40" fmla="*/ 95 w 109"/>
                <a:gd name="T41" fmla="*/ 291 h 347"/>
                <a:gd name="T42" fmla="*/ 38 w 109"/>
                <a:gd name="T43" fmla="*/ 292 h 347"/>
                <a:gd name="T44" fmla="*/ 43 w 109"/>
                <a:gd name="T45" fmla="*/ 271 h 347"/>
                <a:gd name="T46" fmla="*/ 22 w 109"/>
                <a:gd name="T47" fmla="*/ 235 h 347"/>
                <a:gd name="T48" fmla="*/ 15 w 109"/>
                <a:gd name="T49" fmla="*/ 213 h 347"/>
                <a:gd name="T50" fmla="*/ 52 w 109"/>
                <a:gd name="T51" fmla="*/ 136 h 347"/>
                <a:gd name="T52" fmla="*/ 79 w 109"/>
                <a:gd name="T53" fmla="*/ 124 h 347"/>
                <a:gd name="T54" fmla="*/ 43 w 109"/>
                <a:gd name="T55" fmla="*/ 129 h 347"/>
                <a:gd name="T56" fmla="*/ 51 w 109"/>
                <a:gd name="T57" fmla="*/ 122 h 347"/>
                <a:gd name="T58" fmla="*/ 51 w 109"/>
                <a:gd name="T59" fmla="*/ 115 h 347"/>
                <a:gd name="T60" fmla="*/ 62 w 109"/>
                <a:gd name="T61" fmla="*/ 115 h 347"/>
                <a:gd name="T62" fmla="*/ 60 w 109"/>
                <a:gd name="T63" fmla="*/ 110 h 347"/>
                <a:gd name="T64" fmla="*/ 60 w 109"/>
                <a:gd name="T65" fmla="*/ 110 h 347"/>
                <a:gd name="T66" fmla="*/ 53 w 109"/>
                <a:gd name="T67" fmla="*/ 72 h 347"/>
                <a:gd name="T68" fmla="*/ 48 w 109"/>
                <a:gd name="T69" fmla="*/ 49 h 347"/>
                <a:gd name="T70" fmla="*/ 69 w 109"/>
                <a:gd name="T71" fmla="*/ 44 h 347"/>
                <a:gd name="T72" fmla="*/ 29 w 109"/>
                <a:gd name="T73" fmla="*/ 18 h 347"/>
                <a:gd name="T74" fmla="*/ 80 w 109"/>
                <a:gd name="T75" fmla="*/ 111 h 347"/>
                <a:gd name="T76" fmla="*/ 82 w 109"/>
                <a:gd name="T77" fmla="*/ 41 h 347"/>
                <a:gd name="T78" fmla="*/ 71 w 109"/>
                <a:gd name="T79" fmla="*/ 40 h 347"/>
                <a:gd name="T80" fmla="*/ 57 w 109"/>
                <a:gd name="T81" fmla="*/ 73 h 347"/>
                <a:gd name="T82" fmla="*/ 54 w 109"/>
                <a:gd name="T83" fmla="*/ 76 h 347"/>
                <a:gd name="T84" fmla="*/ 14 w 109"/>
                <a:gd name="T85" fmla="*/ 51 h 347"/>
                <a:gd name="T86" fmla="*/ 40 w 109"/>
                <a:gd name="T87" fmla="*/ 130 h 347"/>
                <a:gd name="T88" fmla="*/ 32 w 109"/>
                <a:gd name="T89" fmla="*/ 130 h 347"/>
                <a:gd name="T90" fmla="*/ 14 w 109"/>
                <a:gd name="T91" fmla="*/ 222 h 347"/>
                <a:gd name="T92" fmla="*/ 32 w 109"/>
                <a:gd name="T93" fmla="*/ 291 h 347"/>
                <a:gd name="T94" fmla="*/ 29 w 109"/>
                <a:gd name="T95" fmla="*/ 308 h 347"/>
                <a:gd name="T96" fmla="*/ 76 w 109"/>
                <a:gd name="T97" fmla="*/ 317 h 347"/>
                <a:gd name="T98" fmla="*/ 101 w 109"/>
                <a:gd name="T99" fmla="*/ 307 h 347"/>
                <a:gd name="T100" fmla="*/ 84 w 109"/>
                <a:gd name="T101" fmla="*/ 332 h 347"/>
                <a:gd name="T102" fmla="*/ 98 w 109"/>
                <a:gd name="T103" fmla="*/ 347 h 347"/>
                <a:gd name="T104" fmla="*/ 106 w 109"/>
                <a:gd name="T105" fmla="*/ 298 h 347"/>
                <a:gd name="T106" fmla="*/ 106 w 109"/>
                <a:gd name="T107" fmla="*/ 244 h 347"/>
                <a:gd name="T108" fmla="*/ 80 w 109"/>
                <a:gd name="T109" fmla="*/ 151 h 347"/>
                <a:gd name="T110" fmla="*/ 84 w 109"/>
                <a:gd name="T111" fmla="*/ 135 h 347"/>
                <a:gd name="T112" fmla="*/ 83 w 109"/>
                <a:gd name="T113" fmla="*/ 127 h 347"/>
                <a:gd name="T114" fmla="*/ 109 w 109"/>
                <a:gd name="T115" fmla="*/ 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9" h="347">
                  <a:moveTo>
                    <a:pt x="32" y="305"/>
                  </a:moveTo>
                  <a:cubicBezTo>
                    <a:pt x="32" y="305"/>
                    <a:pt x="32" y="305"/>
                    <a:pt x="32" y="305"/>
                  </a:cubicBezTo>
                  <a:cubicBezTo>
                    <a:pt x="31" y="305"/>
                    <a:pt x="31" y="305"/>
                    <a:pt x="30" y="304"/>
                  </a:cubicBezTo>
                  <a:cubicBezTo>
                    <a:pt x="30" y="304"/>
                    <a:pt x="29" y="304"/>
                    <a:pt x="29" y="304"/>
                  </a:cubicBezTo>
                  <a:cubicBezTo>
                    <a:pt x="29" y="303"/>
                    <a:pt x="29" y="303"/>
                    <a:pt x="29" y="303"/>
                  </a:cubicBezTo>
                  <a:cubicBezTo>
                    <a:pt x="29" y="303"/>
                    <a:pt x="30" y="302"/>
                    <a:pt x="30" y="302"/>
                  </a:cubicBezTo>
                  <a:cubicBezTo>
                    <a:pt x="31" y="301"/>
                    <a:pt x="31" y="301"/>
                    <a:pt x="32" y="301"/>
                  </a:cubicBezTo>
                  <a:cubicBezTo>
                    <a:pt x="32" y="302"/>
                    <a:pt x="32" y="304"/>
                    <a:pt x="32" y="305"/>
                  </a:cubicBezTo>
                  <a:moveTo>
                    <a:pt x="103" y="301"/>
                  </a:moveTo>
                  <a:cubicBezTo>
                    <a:pt x="103" y="301"/>
                    <a:pt x="103" y="300"/>
                    <a:pt x="103" y="299"/>
                  </a:cubicBezTo>
                  <a:cubicBezTo>
                    <a:pt x="103" y="299"/>
                    <a:pt x="103" y="299"/>
                    <a:pt x="103" y="299"/>
                  </a:cubicBezTo>
                  <a:cubicBezTo>
                    <a:pt x="103" y="299"/>
                    <a:pt x="103" y="299"/>
                    <a:pt x="103" y="299"/>
                  </a:cubicBezTo>
                  <a:cubicBezTo>
                    <a:pt x="103" y="300"/>
                    <a:pt x="103" y="300"/>
                    <a:pt x="103" y="300"/>
                  </a:cubicBezTo>
                  <a:cubicBezTo>
                    <a:pt x="103" y="300"/>
                    <a:pt x="103" y="301"/>
                    <a:pt x="103" y="301"/>
                  </a:cubicBezTo>
                  <a:cubicBezTo>
                    <a:pt x="103" y="301"/>
                    <a:pt x="103" y="301"/>
                    <a:pt x="103" y="301"/>
                  </a:cubicBezTo>
                  <a:moveTo>
                    <a:pt x="60" y="310"/>
                  </a:moveTo>
                  <a:cubicBezTo>
                    <a:pt x="51" y="310"/>
                    <a:pt x="43" y="310"/>
                    <a:pt x="36" y="307"/>
                  </a:cubicBezTo>
                  <a:cubicBezTo>
                    <a:pt x="36" y="303"/>
                    <a:pt x="36" y="299"/>
                    <a:pt x="36" y="295"/>
                  </a:cubicBezTo>
                  <a:cubicBezTo>
                    <a:pt x="39" y="298"/>
                    <a:pt x="47" y="300"/>
                    <a:pt x="61" y="302"/>
                  </a:cubicBezTo>
                  <a:cubicBezTo>
                    <a:pt x="65" y="302"/>
                    <a:pt x="70" y="302"/>
                    <a:pt x="74" y="302"/>
                  </a:cubicBezTo>
                  <a:cubicBezTo>
                    <a:pt x="77" y="302"/>
                    <a:pt x="80" y="302"/>
                    <a:pt x="83" y="302"/>
                  </a:cubicBezTo>
                  <a:cubicBezTo>
                    <a:pt x="85" y="301"/>
                    <a:pt x="90" y="300"/>
                    <a:pt x="95" y="298"/>
                  </a:cubicBezTo>
                  <a:cubicBezTo>
                    <a:pt x="96" y="298"/>
                    <a:pt x="98" y="297"/>
                    <a:pt x="99" y="296"/>
                  </a:cubicBezTo>
                  <a:cubicBezTo>
                    <a:pt x="99" y="298"/>
                    <a:pt x="99" y="301"/>
                    <a:pt x="99" y="304"/>
                  </a:cubicBezTo>
                  <a:cubicBezTo>
                    <a:pt x="92" y="308"/>
                    <a:pt x="82" y="309"/>
                    <a:pt x="73" y="310"/>
                  </a:cubicBezTo>
                  <a:cubicBezTo>
                    <a:pt x="69" y="310"/>
                    <a:pt x="64" y="310"/>
                    <a:pt x="60" y="310"/>
                  </a:cubicBezTo>
                  <a:cubicBezTo>
                    <a:pt x="60" y="310"/>
                    <a:pt x="60" y="310"/>
                    <a:pt x="60" y="310"/>
                  </a:cubicBezTo>
                  <a:moveTo>
                    <a:pt x="53" y="212"/>
                  </a:moveTo>
                  <a:cubicBezTo>
                    <a:pt x="53" y="212"/>
                    <a:pt x="52" y="212"/>
                    <a:pt x="51" y="212"/>
                  </a:cubicBezTo>
                  <a:cubicBezTo>
                    <a:pt x="51" y="211"/>
                    <a:pt x="52" y="210"/>
                    <a:pt x="52" y="209"/>
                  </a:cubicBezTo>
                  <a:cubicBezTo>
                    <a:pt x="53" y="210"/>
                    <a:pt x="53" y="211"/>
                    <a:pt x="54" y="212"/>
                  </a:cubicBezTo>
                  <a:cubicBezTo>
                    <a:pt x="53" y="212"/>
                    <a:pt x="53" y="212"/>
                    <a:pt x="53" y="212"/>
                  </a:cubicBezTo>
                  <a:moveTo>
                    <a:pt x="50" y="210"/>
                  </a:moveTo>
                  <a:cubicBezTo>
                    <a:pt x="50" y="209"/>
                    <a:pt x="50" y="208"/>
                    <a:pt x="49" y="208"/>
                  </a:cubicBezTo>
                  <a:cubicBezTo>
                    <a:pt x="49" y="208"/>
                    <a:pt x="49" y="208"/>
                    <a:pt x="49" y="208"/>
                  </a:cubicBezTo>
                  <a:cubicBezTo>
                    <a:pt x="49" y="208"/>
                    <a:pt x="49" y="208"/>
                    <a:pt x="49" y="208"/>
                  </a:cubicBezTo>
                  <a:cubicBezTo>
                    <a:pt x="49" y="207"/>
                    <a:pt x="49" y="207"/>
                    <a:pt x="50" y="206"/>
                  </a:cubicBezTo>
                  <a:cubicBezTo>
                    <a:pt x="50" y="206"/>
                    <a:pt x="50" y="206"/>
                    <a:pt x="50" y="206"/>
                  </a:cubicBezTo>
                  <a:cubicBezTo>
                    <a:pt x="50" y="207"/>
                    <a:pt x="51" y="207"/>
                    <a:pt x="51" y="208"/>
                  </a:cubicBezTo>
                  <a:cubicBezTo>
                    <a:pt x="51" y="208"/>
                    <a:pt x="50" y="209"/>
                    <a:pt x="50" y="210"/>
                  </a:cubicBezTo>
                  <a:moveTo>
                    <a:pt x="59" y="211"/>
                  </a:moveTo>
                  <a:cubicBezTo>
                    <a:pt x="59" y="210"/>
                    <a:pt x="59" y="210"/>
                    <a:pt x="59" y="210"/>
                  </a:cubicBezTo>
                  <a:cubicBezTo>
                    <a:pt x="58" y="210"/>
                    <a:pt x="57" y="210"/>
                    <a:pt x="57" y="209"/>
                  </a:cubicBezTo>
                  <a:cubicBezTo>
                    <a:pt x="56" y="208"/>
                    <a:pt x="55" y="208"/>
                    <a:pt x="55" y="207"/>
                  </a:cubicBezTo>
                  <a:cubicBezTo>
                    <a:pt x="54" y="206"/>
                    <a:pt x="53" y="205"/>
                    <a:pt x="53" y="204"/>
                  </a:cubicBezTo>
                  <a:cubicBezTo>
                    <a:pt x="52" y="204"/>
                    <a:pt x="52" y="204"/>
                    <a:pt x="52" y="204"/>
                  </a:cubicBezTo>
                  <a:cubicBezTo>
                    <a:pt x="53" y="204"/>
                    <a:pt x="53" y="204"/>
                    <a:pt x="53" y="204"/>
                  </a:cubicBezTo>
                  <a:cubicBezTo>
                    <a:pt x="55" y="197"/>
                    <a:pt x="60" y="192"/>
                    <a:pt x="65" y="189"/>
                  </a:cubicBezTo>
                  <a:cubicBezTo>
                    <a:pt x="66" y="192"/>
                    <a:pt x="67" y="196"/>
                    <a:pt x="68" y="199"/>
                  </a:cubicBezTo>
                  <a:cubicBezTo>
                    <a:pt x="68" y="201"/>
                    <a:pt x="69" y="203"/>
                    <a:pt x="69" y="204"/>
                  </a:cubicBezTo>
                  <a:cubicBezTo>
                    <a:pt x="69" y="206"/>
                    <a:pt x="68" y="207"/>
                    <a:pt x="67" y="208"/>
                  </a:cubicBezTo>
                  <a:cubicBezTo>
                    <a:pt x="67" y="209"/>
                    <a:pt x="65" y="210"/>
                    <a:pt x="64" y="210"/>
                  </a:cubicBezTo>
                  <a:cubicBezTo>
                    <a:pt x="62" y="211"/>
                    <a:pt x="60" y="211"/>
                    <a:pt x="59" y="211"/>
                  </a:cubicBezTo>
                  <a:moveTo>
                    <a:pt x="62" y="187"/>
                  </a:moveTo>
                  <a:cubicBezTo>
                    <a:pt x="63" y="185"/>
                    <a:pt x="64" y="183"/>
                    <a:pt x="64" y="181"/>
                  </a:cubicBezTo>
                  <a:cubicBezTo>
                    <a:pt x="64" y="183"/>
                    <a:pt x="64" y="184"/>
                    <a:pt x="65" y="185"/>
                  </a:cubicBezTo>
                  <a:cubicBezTo>
                    <a:pt x="64" y="186"/>
                    <a:pt x="63" y="186"/>
                    <a:pt x="62" y="187"/>
                  </a:cubicBezTo>
                  <a:moveTo>
                    <a:pt x="48" y="206"/>
                  </a:moveTo>
                  <a:cubicBezTo>
                    <a:pt x="47" y="205"/>
                    <a:pt x="47" y="204"/>
                    <a:pt x="46" y="204"/>
                  </a:cubicBezTo>
                  <a:cubicBezTo>
                    <a:pt x="45" y="202"/>
                    <a:pt x="43" y="201"/>
                    <a:pt x="41" y="200"/>
                  </a:cubicBezTo>
                  <a:cubicBezTo>
                    <a:pt x="42" y="194"/>
                    <a:pt x="43" y="189"/>
                    <a:pt x="45" y="184"/>
                  </a:cubicBezTo>
                  <a:cubicBezTo>
                    <a:pt x="47" y="184"/>
                    <a:pt x="48" y="183"/>
                    <a:pt x="49" y="183"/>
                  </a:cubicBezTo>
                  <a:cubicBezTo>
                    <a:pt x="53" y="182"/>
                    <a:pt x="56" y="180"/>
                    <a:pt x="60" y="179"/>
                  </a:cubicBezTo>
                  <a:cubicBezTo>
                    <a:pt x="58" y="183"/>
                    <a:pt x="56" y="187"/>
                    <a:pt x="55" y="192"/>
                  </a:cubicBezTo>
                  <a:cubicBezTo>
                    <a:pt x="56" y="192"/>
                    <a:pt x="56" y="192"/>
                    <a:pt x="56" y="192"/>
                  </a:cubicBezTo>
                  <a:cubicBezTo>
                    <a:pt x="53" y="195"/>
                    <a:pt x="51" y="199"/>
                    <a:pt x="49" y="203"/>
                  </a:cubicBezTo>
                  <a:cubicBezTo>
                    <a:pt x="49" y="203"/>
                    <a:pt x="49" y="203"/>
                    <a:pt x="49" y="203"/>
                  </a:cubicBezTo>
                  <a:cubicBezTo>
                    <a:pt x="49" y="204"/>
                    <a:pt x="49" y="204"/>
                    <a:pt x="49" y="204"/>
                  </a:cubicBezTo>
                  <a:cubicBezTo>
                    <a:pt x="49" y="204"/>
                    <a:pt x="49" y="204"/>
                    <a:pt x="49" y="204"/>
                  </a:cubicBezTo>
                  <a:cubicBezTo>
                    <a:pt x="49" y="204"/>
                    <a:pt x="49" y="204"/>
                    <a:pt x="49" y="204"/>
                  </a:cubicBezTo>
                  <a:cubicBezTo>
                    <a:pt x="48" y="205"/>
                    <a:pt x="48" y="205"/>
                    <a:pt x="48" y="206"/>
                  </a:cubicBezTo>
                  <a:moveTo>
                    <a:pt x="57" y="190"/>
                  </a:moveTo>
                  <a:cubicBezTo>
                    <a:pt x="59" y="186"/>
                    <a:pt x="60" y="182"/>
                    <a:pt x="62" y="178"/>
                  </a:cubicBezTo>
                  <a:cubicBezTo>
                    <a:pt x="63" y="178"/>
                    <a:pt x="63" y="177"/>
                    <a:pt x="64" y="177"/>
                  </a:cubicBezTo>
                  <a:cubicBezTo>
                    <a:pt x="64" y="177"/>
                    <a:pt x="64" y="177"/>
                    <a:pt x="64" y="177"/>
                  </a:cubicBezTo>
                  <a:cubicBezTo>
                    <a:pt x="64" y="178"/>
                    <a:pt x="64" y="178"/>
                    <a:pt x="64" y="178"/>
                  </a:cubicBezTo>
                  <a:cubicBezTo>
                    <a:pt x="63" y="178"/>
                    <a:pt x="63" y="178"/>
                    <a:pt x="63" y="178"/>
                  </a:cubicBezTo>
                  <a:cubicBezTo>
                    <a:pt x="63" y="181"/>
                    <a:pt x="61" y="185"/>
                    <a:pt x="59" y="188"/>
                  </a:cubicBezTo>
                  <a:cubicBezTo>
                    <a:pt x="59" y="189"/>
                    <a:pt x="59" y="189"/>
                    <a:pt x="59" y="189"/>
                  </a:cubicBezTo>
                  <a:cubicBezTo>
                    <a:pt x="59" y="189"/>
                    <a:pt x="58" y="190"/>
                    <a:pt x="57" y="190"/>
                  </a:cubicBezTo>
                  <a:moveTo>
                    <a:pt x="62" y="149"/>
                  </a:moveTo>
                  <a:cubicBezTo>
                    <a:pt x="68" y="149"/>
                    <a:pt x="74" y="148"/>
                    <a:pt x="78" y="147"/>
                  </a:cubicBezTo>
                  <a:cubicBezTo>
                    <a:pt x="78" y="147"/>
                    <a:pt x="78" y="147"/>
                    <a:pt x="78" y="147"/>
                  </a:cubicBezTo>
                  <a:cubicBezTo>
                    <a:pt x="77" y="149"/>
                    <a:pt x="74" y="153"/>
                    <a:pt x="72" y="154"/>
                  </a:cubicBezTo>
                  <a:cubicBezTo>
                    <a:pt x="70" y="156"/>
                    <a:pt x="66" y="157"/>
                    <a:pt x="62" y="157"/>
                  </a:cubicBezTo>
                  <a:cubicBezTo>
                    <a:pt x="62" y="157"/>
                    <a:pt x="62" y="157"/>
                    <a:pt x="62" y="157"/>
                  </a:cubicBezTo>
                  <a:cubicBezTo>
                    <a:pt x="62" y="157"/>
                    <a:pt x="62" y="157"/>
                    <a:pt x="62" y="157"/>
                  </a:cubicBezTo>
                  <a:cubicBezTo>
                    <a:pt x="62" y="157"/>
                    <a:pt x="61" y="157"/>
                    <a:pt x="61" y="156"/>
                  </a:cubicBezTo>
                  <a:cubicBezTo>
                    <a:pt x="57" y="156"/>
                    <a:pt x="54" y="155"/>
                    <a:pt x="51" y="153"/>
                  </a:cubicBezTo>
                  <a:cubicBezTo>
                    <a:pt x="48" y="151"/>
                    <a:pt x="46" y="149"/>
                    <a:pt x="45" y="147"/>
                  </a:cubicBezTo>
                  <a:cubicBezTo>
                    <a:pt x="46" y="147"/>
                    <a:pt x="47" y="147"/>
                    <a:pt x="48" y="148"/>
                  </a:cubicBezTo>
                  <a:cubicBezTo>
                    <a:pt x="53" y="148"/>
                    <a:pt x="58" y="149"/>
                    <a:pt x="62" y="149"/>
                  </a:cubicBezTo>
                  <a:moveTo>
                    <a:pt x="30" y="181"/>
                  </a:moveTo>
                  <a:cubicBezTo>
                    <a:pt x="30" y="180"/>
                    <a:pt x="29" y="179"/>
                    <a:pt x="29" y="179"/>
                  </a:cubicBezTo>
                  <a:cubicBezTo>
                    <a:pt x="32" y="174"/>
                    <a:pt x="34" y="166"/>
                    <a:pt x="37" y="159"/>
                  </a:cubicBezTo>
                  <a:cubicBezTo>
                    <a:pt x="38" y="155"/>
                    <a:pt x="39" y="151"/>
                    <a:pt x="40" y="148"/>
                  </a:cubicBezTo>
                  <a:cubicBezTo>
                    <a:pt x="40" y="147"/>
                    <a:pt x="40" y="145"/>
                    <a:pt x="40" y="144"/>
                  </a:cubicBezTo>
                  <a:cubicBezTo>
                    <a:pt x="40" y="144"/>
                    <a:pt x="40" y="144"/>
                    <a:pt x="40" y="144"/>
                  </a:cubicBezTo>
                  <a:cubicBezTo>
                    <a:pt x="41" y="144"/>
                    <a:pt x="41" y="144"/>
                    <a:pt x="41" y="144"/>
                  </a:cubicBezTo>
                  <a:cubicBezTo>
                    <a:pt x="41" y="145"/>
                    <a:pt x="41" y="145"/>
                    <a:pt x="41" y="145"/>
                  </a:cubicBezTo>
                  <a:cubicBezTo>
                    <a:pt x="41" y="150"/>
                    <a:pt x="45" y="153"/>
                    <a:pt x="49" y="156"/>
                  </a:cubicBezTo>
                  <a:cubicBezTo>
                    <a:pt x="52" y="158"/>
                    <a:pt x="56" y="160"/>
                    <a:pt x="60" y="160"/>
                  </a:cubicBezTo>
                  <a:cubicBezTo>
                    <a:pt x="61" y="160"/>
                    <a:pt x="62" y="160"/>
                    <a:pt x="62" y="160"/>
                  </a:cubicBezTo>
                  <a:cubicBezTo>
                    <a:pt x="65" y="160"/>
                    <a:pt x="67" y="160"/>
                    <a:pt x="70" y="159"/>
                  </a:cubicBezTo>
                  <a:cubicBezTo>
                    <a:pt x="68" y="161"/>
                    <a:pt x="66" y="164"/>
                    <a:pt x="65" y="168"/>
                  </a:cubicBezTo>
                  <a:cubicBezTo>
                    <a:pt x="65" y="170"/>
                    <a:pt x="64" y="171"/>
                    <a:pt x="64" y="173"/>
                  </a:cubicBezTo>
                  <a:cubicBezTo>
                    <a:pt x="64" y="173"/>
                    <a:pt x="64" y="173"/>
                    <a:pt x="64" y="173"/>
                  </a:cubicBezTo>
                  <a:cubicBezTo>
                    <a:pt x="59" y="175"/>
                    <a:pt x="53" y="177"/>
                    <a:pt x="48" y="180"/>
                  </a:cubicBezTo>
                  <a:cubicBezTo>
                    <a:pt x="47" y="180"/>
                    <a:pt x="46" y="180"/>
                    <a:pt x="45" y="180"/>
                  </a:cubicBezTo>
                  <a:cubicBezTo>
                    <a:pt x="45" y="180"/>
                    <a:pt x="45" y="180"/>
                    <a:pt x="45" y="180"/>
                  </a:cubicBezTo>
                  <a:cubicBezTo>
                    <a:pt x="44" y="180"/>
                    <a:pt x="44" y="180"/>
                    <a:pt x="44" y="180"/>
                  </a:cubicBezTo>
                  <a:cubicBezTo>
                    <a:pt x="43" y="180"/>
                    <a:pt x="43" y="180"/>
                    <a:pt x="43" y="180"/>
                  </a:cubicBezTo>
                  <a:cubicBezTo>
                    <a:pt x="42" y="182"/>
                    <a:pt x="42" y="182"/>
                    <a:pt x="42" y="182"/>
                  </a:cubicBezTo>
                  <a:cubicBezTo>
                    <a:pt x="40" y="187"/>
                    <a:pt x="39" y="193"/>
                    <a:pt x="38" y="198"/>
                  </a:cubicBezTo>
                  <a:cubicBezTo>
                    <a:pt x="37" y="198"/>
                    <a:pt x="37" y="198"/>
                    <a:pt x="37" y="198"/>
                  </a:cubicBezTo>
                  <a:cubicBezTo>
                    <a:pt x="36" y="198"/>
                    <a:pt x="35" y="197"/>
                    <a:pt x="35" y="197"/>
                  </a:cubicBezTo>
                  <a:cubicBezTo>
                    <a:pt x="34" y="196"/>
                    <a:pt x="34" y="195"/>
                    <a:pt x="34" y="194"/>
                  </a:cubicBezTo>
                  <a:cubicBezTo>
                    <a:pt x="33" y="191"/>
                    <a:pt x="32" y="189"/>
                    <a:pt x="32" y="186"/>
                  </a:cubicBezTo>
                  <a:cubicBezTo>
                    <a:pt x="32" y="185"/>
                    <a:pt x="32" y="185"/>
                    <a:pt x="32" y="185"/>
                  </a:cubicBezTo>
                  <a:cubicBezTo>
                    <a:pt x="32" y="185"/>
                    <a:pt x="32" y="185"/>
                    <a:pt x="32" y="185"/>
                  </a:cubicBezTo>
                  <a:cubicBezTo>
                    <a:pt x="33" y="183"/>
                    <a:pt x="36" y="177"/>
                    <a:pt x="37" y="174"/>
                  </a:cubicBezTo>
                  <a:cubicBezTo>
                    <a:pt x="37" y="173"/>
                    <a:pt x="37" y="173"/>
                    <a:pt x="37" y="173"/>
                  </a:cubicBezTo>
                  <a:cubicBezTo>
                    <a:pt x="38" y="173"/>
                    <a:pt x="38" y="172"/>
                    <a:pt x="39" y="172"/>
                  </a:cubicBezTo>
                  <a:cubicBezTo>
                    <a:pt x="42" y="170"/>
                    <a:pt x="45" y="169"/>
                    <a:pt x="47" y="167"/>
                  </a:cubicBezTo>
                  <a:cubicBezTo>
                    <a:pt x="50" y="166"/>
                    <a:pt x="53" y="164"/>
                    <a:pt x="56" y="162"/>
                  </a:cubicBezTo>
                  <a:cubicBezTo>
                    <a:pt x="54" y="159"/>
                    <a:pt x="54" y="159"/>
                    <a:pt x="54" y="159"/>
                  </a:cubicBezTo>
                  <a:cubicBezTo>
                    <a:pt x="51" y="161"/>
                    <a:pt x="49" y="163"/>
                    <a:pt x="46" y="164"/>
                  </a:cubicBezTo>
                  <a:cubicBezTo>
                    <a:pt x="43" y="165"/>
                    <a:pt x="40" y="167"/>
                    <a:pt x="37" y="169"/>
                  </a:cubicBezTo>
                  <a:cubicBezTo>
                    <a:pt x="36" y="169"/>
                    <a:pt x="35" y="170"/>
                    <a:pt x="35" y="171"/>
                  </a:cubicBezTo>
                  <a:cubicBezTo>
                    <a:pt x="34" y="171"/>
                    <a:pt x="34" y="172"/>
                    <a:pt x="34" y="173"/>
                  </a:cubicBezTo>
                  <a:cubicBezTo>
                    <a:pt x="33" y="174"/>
                    <a:pt x="31" y="178"/>
                    <a:pt x="30" y="181"/>
                  </a:cubicBezTo>
                  <a:moveTo>
                    <a:pt x="62" y="145"/>
                  </a:moveTo>
                  <a:cubicBezTo>
                    <a:pt x="61" y="145"/>
                    <a:pt x="60" y="145"/>
                    <a:pt x="59" y="145"/>
                  </a:cubicBezTo>
                  <a:cubicBezTo>
                    <a:pt x="66" y="144"/>
                    <a:pt x="72" y="143"/>
                    <a:pt x="79" y="141"/>
                  </a:cubicBezTo>
                  <a:cubicBezTo>
                    <a:pt x="79" y="141"/>
                    <a:pt x="79" y="141"/>
                    <a:pt x="79" y="141"/>
                  </a:cubicBezTo>
                  <a:cubicBezTo>
                    <a:pt x="80" y="141"/>
                    <a:pt x="80" y="141"/>
                    <a:pt x="80" y="141"/>
                  </a:cubicBezTo>
                  <a:cubicBezTo>
                    <a:pt x="80" y="142"/>
                    <a:pt x="80" y="142"/>
                    <a:pt x="80" y="142"/>
                  </a:cubicBezTo>
                  <a:cubicBezTo>
                    <a:pt x="80" y="142"/>
                    <a:pt x="80" y="142"/>
                    <a:pt x="80" y="142"/>
                  </a:cubicBezTo>
                  <a:cubicBezTo>
                    <a:pt x="80" y="142"/>
                    <a:pt x="80" y="142"/>
                    <a:pt x="79" y="143"/>
                  </a:cubicBezTo>
                  <a:cubicBezTo>
                    <a:pt x="79" y="143"/>
                    <a:pt x="78" y="143"/>
                    <a:pt x="77" y="143"/>
                  </a:cubicBezTo>
                  <a:cubicBezTo>
                    <a:pt x="73" y="145"/>
                    <a:pt x="68" y="145"/>
                    <a:pt x="62" y="145"/>
                  </a:cubicBezTo>
                  <a:moveTo>
                    <a:pt x="40" y="138"/>
                  </a:moveTo>
                  <a:cubicBezTo>
                    <a:pt x="40" y="137"/>
                    <a:pt x="40" y="137"/>
                    <a:pt x="40" y="137"/>
                  </a:cubicBezTo>
                  <a:cubicBezTo>
                    <a:pt x="40" y="138"/>
                    <a:pt x="40" y="138"/>
                    <a:pt x="40" y="138"/>
                  </a:cubicBezTo>
                  <a:cubicBezTo>
                    <a:pt x="40" y="138"/>
                    <a:pt x="40" y="138"/>
                    <a:pt x="40" y="138"/>
                  </a:cubicBezTo>
                  <a:moveTo>
                    <a:pt x="52" y="140"/>
                  </a:moveTo>
                  <a:cubicBezTo>
                    <a:pt x="56" y="140"/>
                    <a:pt x="61" y="139"/>
                    <a:pt x="66" y="139"/>
                  </a:cubicBezTo>
                  <a:cubicBezTo>
                    <a:pt x="70" y="138"/>
                    <a:pt x="75" y="138"/>
                    <a:pt x="79" y="137"/>
                  </a:cubicBezTo>
                  <a:cubicBezTo>
                    <a:pt x="79" y="137"/>
                    <a:pt x="79" y="137"/>
                    <a:pt x="79" y="137"/>
                  </a:cubicBezTo>
                  <a:cubicBezTo>
                    <a:pt x="70" y="140"/>
                    <a:pt x="61" y="142"/>
                    <a:pt x="52" y="142"/>
                  </a:cubicBezTo>
                  <a:cubicBezTo>
                    <a:pt x="52" y="142"/>
                    <a:pt x="52" y="142"/>
                    <a:pt x="52" y="142"/>
                  </a:cubicBezTo>
                  <a:cubicBezTo>
                    <a:pt x="49" y="142"/>
                    <a:pt x="47" y="142"/>
                    <a:pt x="44" y="141"/>
                  </a:cubicBezTo>
                  <a:cubicBezTo>
                    <a:pt x="43" y="141"/>
                    <a:pt x="43" y="141"/>
                    <a:pt x="43" y="141"/>
                  </a:cubicBezTo>
                  <a:cubicBezTo>
                    <a:pt x="43" y="141"/>
                    <a:pt x="43" y="141"/>
                    <a:pt x="43" y="141"/>
                  </a:cubicBezTo>
                  <a:cubicBezTo>
                    <a:pt x="43" y="141"/>
                    <a:pt x="43" y="141"/>
                    <a:pt x="43" y="141"/>
                  </a:cubicBezTo>
                  <a:cubicBezTo>
                    <a:pt x="43" y="140"/>
                    <a:pt x="43" y="139"/>
                    <a:pt x="43" y="139"/>
                  </a:cubicBezTo>
                  <a:cubicBezTo>
                    <a:pt x="46" y="140"/>
                    <a:pt x="49" y="140"/>
                    <a:pt x="52" y="140"/>
                  </a:cubicBezTo>
                  <a:moveTo>
                    <a:pt x="15" y="213"/>
                  </a:moveTo>
                  <a:cubicBezTo>
                    <a:pt x="14" y="210"/>
                    <a:pt x="12" y="206"/>
                    <a:pt x="10" y="202"/>
                  </a:cubicBezTo>
                  <a:cubicBezTo>
                    <a:pt x="8" y="198"/>
                    <a:pt x="6" y="194"/>
                    <a:pt x="5" y="190"/>
                  </a:cubicBezTo>
                  <a:cubicBezTo>
                    <a:pt x="4" y="188"/>
                    <a:pt x="4" y="186"/>
                    <a:pt x="4" y="185"/>
                  </a:cubicBezTo>
                  <a:cubicBezTo>
                    <a:pt x="4" y="184"/>
                    <a:pt x="4" y="183"/>
                    <a:pt x="4" y="183"/>
                  </a:cubicBezTo>
                  <a:cubicBezTo>
                    <a:pt x="4" y="182"/>
                    <a:pt x="5" y="181"/>
                    <a:pt x="5" y="180"/>
                  </a:cubicBezTo>
                  <a:cubicBezTo>
                    <a:pt x="6" y="179"/>
                    <a:pt x="7" y="178"/>
                    <a:pt x="7" y="177"/>
                  </a:cubicBezTo>
                  <a:cubicBezTo>
                    <a:pt x="14" y="163"/>
                    <a:pt x="18" y="152"/>
                    <a:pt x="25" y="138"/>
                  </a:cubicBezTo>
                  <a:cubicBezTo>
                    <a:pt x="25" y="137"/>
                    <a:pt x="27" y="136"/>
                    <a:pt x="28" y="135"/>
                  </a:cubicBezTo>
                  <a:cubicBezTo>
                    <a:pt x="29" y="134"/>
                    <a:pt x="31" y="134"/>
                    <a:pt x="32" y="134"/>
                  </a:cubicBezTo>
                  <a:cubicBezTo>
                    <a:pt x="32" y="134"/>
                    <a:pt x="32" y="134"/>
                    <a:pt x="32" y="134"/>
                  </a:cubicBezTo>
                  <a:cubicBezTo>
                    <a:pt x="33" y="134"/>
                    <a:pt x="33" y="134"/>
                    <a:pt x="33" y="134"/>
                  </a:cubicBezTo>
                  <a:cubicBezTo>
                    <a:pt x="34" y="134"/>
                    <a:pt x="35" y="136"/>
                    <a:pt x="36" y="137"/>
                  </a:cubicBezTo>
                  <a:cubicBezTo>
                    <a:pt x="37" y="138"/>
                    <a:pt x="37" y="140"/>
                    <a:pt x="37" y="142"/>
                  </a:cubicBezTo>
                  <a:cubicBezTo>
                    <a:pt x="37" y="142"/>
                    <a:pt x="37" y="142"/>
                    <a:pt x="37" y="142"/>
                  </a:cubicBezTo>
                  <a:cubicBezTo>
                    <a:pt x="37" y="142"/>
                    <a:pt x="37" y="143"/>
                    <a:pt x="37" y="144"/>
                  </a:cubicBezTo>
                  <a:cubicBezTo>
                    <a:pt x="36" y="147"/>
                    <a:pt x="35" y="154"/>
                    <a:pt x="32" y="161"/>
                  </a:cubicBezTo>
                  <a:cubicBezTo>
                    <a:pt x="30" y="168"/>
                    <a:pt x="28" y="174"/>
                    <a:pt x="25" y="178"/>
                  </a:cubicBezTo>
                  <a:cubicBezTo>
                    <a:pt x="25" y="179"/>
                    <a:pt x="25" y="179"/>
                    <a:pt x="25" y="179"/>
                  </a:cubicBezTo>
                  <a:cubicBezTo>
                    <a:pt x="25" y="180"/>
                    <a:pt x="25" y="180"/>
                    <a:pt x="25" y="180"/>
                  </a:cubicBezTo>
                  <a:cubicBezTo>
                    <a:pt x="27" y="182"/>
                    <a:pt x="28" y="184"/>
                    <a:pt x="28" y="187"/>
                  </a:cubicBezTo>
                  <a:cubicBezTo>
                    <a:pt x="29" y="189"/>
                    <a:pt x="29" y="192"/>
                    <a:pt x="30" y="195"/>
                  </a:cubicBezTo>
                  <a:cubicBezTo>
                    <a:pt x="30" y="196"/>
                    <a:pt x="31" y="198"/>
                    <a:pt x="32" y="199"/>
                  </a:cubicBezTo>
                  <a:cubicBezTo>
                    <a:pt x="33" y="201"/>
                    <a:pt x="35" y="201"/>
                    <a:pt x="36" y="202"/>
                  </a:cubicBezTo>
                  <a:cubicBezTo>
                    <a:pt x="39" y="202"/>
                    <a:pt x="42" y="204"/>
                    <a:pt x="44" y="206"/>
                  </a:cubicBezTo>
                  <a:cubicBezTo>
                    <a:pt x="46" y="208"/>
                    <a:pt x="47" y="211"/>
                    <a:pt x="47" y="213"/>
                  </a:cubicBezTo>
                  <a:cubicBezTo>
                    <a:pt x="47" y="215"/>
                    <a:pt x="47" y="215"/>
                    <a:pt x="47" y="215"/>
                  </a:cubicBezTo>
                  <a:cubicBezTo>
                    <a:pt x="49" y="215"/>
                    <a:pt x="49" y="215"/>
                    <a:pt x="49" y="215"/>
                  </a:cubicBezTo>
                  <a:cubicBezTo>
                    <a:pt x="50" y="215"/>
                    <a:pt x="52" y="215"/>
                    <a:pt x="53" y="215"/>
                  </a:cubicBezTo>
                  <a:cubicBezTo>
                    <a:pt x="57" y="215"/>
                    <a:pt x="61" y="215"/>
                    <a:pt x="65" y="213"/>
                  </a:cubicBezTo>
                  <a:cubicBezTo>
                    <a:pt x="67" y="213"/>
                    <a:pt x="68" y="212"/>
                    <a:pt x="70" y="211"/>
                  </a:cubicBezTo>
                  <a:cubicBezTo>
                    <a:pt x="72" y="209"/>
                    <a:pt x="72" y="207"/>
                    <a:pt x="72" y="204"/>
                  </a:cubicBezTo>
                  <a:cubicBezTo>
                    <a:pt x="72" y="202"/>
                    <a:pt x="72" y="200"/>
                    <a:pt x="71" y="198"/>
                  </a:cubicBezTo>
                  <a:cubicBezTo>
                    <a:pt x="70" y="191"/>
                    <a:pt x="67" y="184"/>
                    <a:pt x="67" y="177"/>
                  </a:cubicBezTo>
                  <a:cubicBezTo>
                    <a:pt x="67" y="175"/>
                    <a:pt x="68" y="172"/>
                    <a:pt x="69" y="169"/>
                  </a:cubicBezTo>
                  <a:cubicBezTo>
                    <a:pt x="70" y="165"/>
                    <a:pt x="72" y="162"/>
                    <a:pt x="74" y="160"/>
                  </a:cubicBezTo>
                  <a:cubicBezTo>
                    <a:pt x="76" y="158"/>
                    <a:pt x="77" y="158"/>
                    <a:pt x="79" y="158"/>
                  </a:cubicBezTo>
                  <a:cubicBezTo>
                    <a:pt x="79" y="158"/>
                    <a:pt x="79" y="158"/>
                    <a:pt x="79" y="158"/>
                  </a:cubicBezTo>
                  <a:cubicBezTo>
                    <a:pt x="81" y="158"/>
                    <a:pt x="82" y="158"/>
                    <a:pt x="83" y="159"/>
                  </a:cubicBezTo>
                  <a:cubicBezTo>
                    <a:pt x="84" y="160"/>
                    <a:pt x="85" y="161"/>
                    <a:pt x="85" y="162"/>
                  </a:cubicBezTo>
                  <a:cubicBezTo>
                    <a:pt x="85" y="162"/>
                    <a:pt x="85" y="162"/>
                    <a:pt x="85" y="162"/>
                  </a:cubicBezTo>
                  <a:cubicBezTo>
                    <a:pt x="85" y="164"/>
                    <a:pt x="85" y="166"/>
                    <a:pt x="85" y="169"/>
                  </a:cubicBezTo>
                  <a:cubicBezTo>
                    <a:pt x="85" y="178"/>
                    <a:pt x="86" y="188"/>
                    <a:pt x="89" y="197"/>
                  </a:cubicBezTo>
                  <a:cubicBezTo>
                    <a:pt x="94" y="213"/>
                    <a:pt x="98" y="220"/>
                    <a:pt x="102" y="235"/>
                  </a:cubicBezTo>
                  <a:cubicBezTo>
                    <a:pt x="102" y="239"/>
                    <a:pt x="103" y="241"/>
                    <a:pt x="103" y="244"/>
                  </a:cubicBezTo>
                  <a:cubicBezTo>
                    <a:pt x="103" y="250"/>
                    <a:pt x="101" y="255"/>
                    <a:pt x="98" y="259"/>
                  </a:cubicBezTo>
                  <a:cubicBezTo>
                    <a:pt x="96" y="263"/>
                    <a:pt x="93" y="267"/>
                    <a:pt x="92" y="272"/>
                  </a:cubicBezTo>
                  <a:cubicBezTo>
                    <a:pt x="92" y="272"/>
                    <a:pt x="92" y="272"/>
                    <a:pt x="92" y="272"/>
                  </a:cubicBezTo>
                  <a:cubicBezTo>
                    <a:pt x="92" y="275"/>
                    <a:pt x="92" y="278"/>
                    <a:pt x="92" y="281"/>
                  </a:cubicBezTo>
                  <a:cubicBezTo>
                    <a:pt x="91" y="281"/>
                    <a:pt x="91" y="282"/>
                    <a:pt x="91" y="283"/>
                  </a:cubicBezTo>
                  <a:cubicBezTo>
                    <a:pt x="92" y="283"/>
                    <a:pt x="92" y="283"/>
                    <a:pt x="92" y="283"/>
                  </a:cubicBezTo>
                  <a:cubicBezTo>
                    <a:pt x="91" y="286"/>
                    <a:pt x="91" y="288"/>
                    <a:pt x="91" y="291"/>
                  </a:cubicBezTo>
                  <a:cubicBezTo>
                    <a:pt x="95" y="291"/>
                    <a:pt x="95" y="291"/>
                    <a:pt x="95" y="291"/>
                  </a:cubicBezTo>
                  <a:cubicBezTo>
                    <a:pt x="95" y="289"/>
                    <a:pt x="95" y="286"/>
                    <a:pt x="95" y="284"/>
                  </a:cubicBezTo>
                  <a:cubicBezTo>
                    <a:pt x="97" y="284"/>
                    <a:pt x="98" y="285"/>
                    <a:pt x="99" y="286"/>
                  </a:cubicBezTo>
                  <a:cubicBezTo>
                    <a:pt x="100" y="287"/>
                    <a:pt x="100" y="288"/>
                    <a:pt x="100" y="289"/>
                  </a:cubicBezTo>
                  <a:cubicBezTo>
                    <a:pt x="100" y="290"/>
                    <a:pt x="99" y="291"/>
                    <a:pt x="98" y="292"/>
                  </a:cubicBezTo>
                  <a:cubicBezTo>
                    <a:pt x="96" y="294"/>
                    <a:pt x="93" y="295"/>
                    <a:pt x="90" y="296"/>
                  </a:cubicBezTo>
                  <a:cubicBezTo>
                    <a:pt x="87" y="297"/>
                    <a:pt x="84" y="298"/>
                    <a:pt x="82" y="298"/>
                  </a:cubicBezTo>
                  <a:cubicBezTo>
                    <a:pt x="79" y="299"/>
                    <a:pt x="77" y="299"/>
                    <a:pt x="74" y="299"/>
                  </a:cubicBezTo>
                  <a:cubicBezTo>
                    <a:pt x="74" y="299"/>
                    <a:pt x="74" y="299"/>
                    <a:pt x="74" y="299"/>
                  </a:cubicBezTo>
                  <a:cubicBezTo>
                    <a:pt x="70" y="299"/>
                    <a:pt x="66" y="298"/>
                    <a:pt x="61" y="298"/>
                  </a:cubicBezTo>
                  <a:cubicBezTo>
                    <a:pt x="48" y="297"/>
                    <a:pt x="41" y="294"/>
                    <a:pt x="38" y="292"/>
                  </a:cubicBezTo>
                  <a:cubicBezTo>
                    <a:pt x="37" y="292"/>
                    <a:pt x="36" y="291"/>
                    <a:pt x="36" y="290"/>
                  </a:cubicBezTo>
                  <a:cubicBezTo>
                    <a:pt x="36" y="290"/>
                    <a:pt x="36" y="289"/>
                    <a:pt x="36" y="288"/>
                  </a:cubicBezTo>
                  <a:cubicBezTo>
                    <a:pt x="36" y="288"/>
                    <a:pt x="36" y="288"/>
                    <a:pt x="36" y="288"/>
                  </a:cubicBezTo>
                  <a:cubicBezTo>
                    <a:pt x="36" y="287"/>
                    <a:pt x="36" y="287"/>
                    <a:pt x="36" y="287"/>
                  </a:cubicBezTo>
                  <a:cubicBezTo>
                    <a:pt x="37" y="287"/>
                    <a:pt x="38" y="286"/>
                    <a:pt x="40" y="285"/>
                  </a:cubicBezTo>
                  <a:cubicBezTo>
                    <a:pt x="40" y="286"/>
                    <a:pt x="40" y="286"/>
                    <a:pt x="40" y="286"/>
                  </a:cubicBezTo>
                  <a:cubicBezTo>
                    <a:pt x="40" y="288"/>
                    <a:pt x="40" y="289"/>
                    <a:pt x="40" y="291"/>
                  </a:cubicBezTo>
                  <a:cubicBezTo>
                    <a:pt x="44" y="291"/>
                    <a:pt x="44" y="291"/>
                    <a:pt x="44" y="291"/>
                  </a:cubicBezTo>
                  <a:cubicBezTo>
                    <a:pt x="44" y="290"/>
                    <a:pt x="44" y="288"/>
                    <a:pt x="44" y="286"/>
                  </a:cubicBezTo>
                  <a:cubicBezTo>
                    <a:pt x="44" y="281"/>
                    <a:pt x="44" y="276"/>
                    <a:pt x="43" y="271"/>
                  </a:cubicBezTo>
                  <a:cubicBezTo>
                    <a:pt x="43" y="271"/>
                    <a:pt x="43" y="271"/>
                    <a:pt x="43" y="271"/>
                  </a:cubicBezTo>
                  <a:cubicBezTo>
                    <a:pt x="40" y="272"/>
                    <a:pt x="40" y="272"/>
                    <a:pt x="40" y="272"/>
                  </a:cubicBezTo>
                  <a:cubicBezTo>
                    <a:pt x="43" y="271"/>
                    <a:pt x="43" y="271"/>
                    <a:pt x="43" y="271"/>
                  </a:cubicBezTo>
                  <a:cubicBezTo>
                    <a:pt x="43" y="271"/>
                    <a:pt x="43" y="271"/>
                    <a:pt x="43" y="271"/>
                  </a:cubicBezTo>
                  <a:cubicBezTo>
                    <a:pt x="38" y="264"/>
                    <a:pt x="34" y="257"/>
                    <a:pt x="30" y="251"/>
                  </a:cubicBezTo>
                  <a:cubicBezTo>
                    <a:pt x="26" y="245"/>
                    <a:pt x="24" y="241"/>
                    <a:pt x="23" y="239"/>
                  </a:cubicBezTo>
                  <a:cubicBezTo>
                    <a:pt x="21" y="237"/>
                    <a:pt x="21" y="235"/>
                    <a:pt x="20" y="232"/>
                  </a:cubicBezTo>
                  <a:cubicBezTo>
                    <a:pt x="20" y="233"/>
                    <a:pt x="21" y="234"/>
                    <a:pt x="21" y="235"/>
                  </a:cubicBezTo>
                  <a:cubicBezTo>
                    <a:pt x="21" y="235"/>
                    <a:pt x="21" y="235"/>
                    <a:pt x="21" y="235"/>
                  </a:cubicBezTo>
                  <a:cubicBezTo>
                    <a:pt x="22" y="235"/>
                    <a:pt x="22" y="235"/>
                    <a:pt x="22" y="235"/>
                  </a:cubicBezTo>
                  <a:cubicBezTo>
                    <a:pt x="25" y="238"/>
                    <a:pt x="25" y="238"/>
                    <a:pt x="25" y="238"/>
                  </a:cubicBezTo>
                  <a:cubicBezTo>
                    <a:pt x="25" y="234"/>
                    <a:pt x="25" y="234"/>
                    <a:pt x="25" y="234"/>
                  </a:cubicBezTo>
                  <a:cubicBezTo>
                    <a:pt x="24" y="234"/>
                    <a:pt x="24" y="234"/>
                    <a:pt x="24" y="234"/>
                  </a:cubicBezTo>
                  <a:cubicBezTo>
                    <a:pt x="24" y="233"/>
                    <a:pt x="24" y="233"/>
                    <a:pt x="24" y="233"/>
                  </a:cubicBezTo>
                  <a:cubicBezTo>
                    <a:pt x="24" y="233"/>
                    <a:pt x="24" y="233"/>
                    <a:pt x="24" y="233"/>
                  </a:cubicBezTo>
                  <a:cubicBezTo>
                    <a:pt x="24" y="233"/>
                    <a:pt x="24" y="233"/>
                    <a:pt x="24" y="233"/>
                  </a:cubicBezTo>
                  <a:cubicBezTo>
                    <a:pt x="24" y="233"/>
                    <a:pt x="24" y="233"/>
                    <a:pt x="24" y="233"/>
                  </a:cubicBezTo>
                  <a:cubicBezTo>
                    <a:pt x="24" y="233"/>
                    <a:pt x="24" y="233"/>
                    <a:pt x="24" y="233"/>
                  </a:cubicBezTo>
                  <a:cubicBezTo>
                    <a:pt x="21" y="226"/>
                    <a:pt x="18" y="220"/>
                    <a:pt x="15" y="214"/>
                  </a:cubicBezTo>
                  <a:cubicBezTo>
                    <a:pt x="15" y="213"/>
                    <a:pt x="15" y="213"/>
                    <a:pt x="15" y="213"/>
                  </a:cubicBezTo>
                  <a:cubicBezTo>
                    <a:pt x="15" y="213"/>
                    <a:pt x="15" y="213"/>
                    <a:pt x="15" y="213"/>
                  </a:cubicBezTo>
                  <a:moveTo>
                    <a:pt x="44" y="133"/>
                  </a:moveTo>
                  <a:cubicBezTo>
                    <a:pt x="45" y="133"/>
                    <a:pt x="45" y="133"/>
                    <a:pt x="45" y="133"/>
                  </a:cubicBezTo>
                  <a:cubicBezTo>
                    <a:pt x="45" y="133"/>
                    <a:pt x="45" y="133"/>
                    <a:pt x="45" y="133"/>
                  </a:cubicBezTo>
                  <a:cubicBezTo>
                    <a:pt x="57" y="133"/>
                    <a:pt x="68" y="131"/>
                    <a:pt x="80" y="129"/>
                  </a:cubicBezTo>
                  <a:cubicBezTo>
                    <a:pt x="79" y="130"/>
                    <a:pt x="79" y="130"/>
                    <a:pt x="79" y="130"/>
                  </a:cubicBezTo>
                  <a:cubicBezTo>
                    <a:pt x="79" y="131"/>
                    <a:pt x="78" y="132"/>
                    <a:pt x="78" y="133"/>
                  </a:cubicBezTo>
                  <a:cubicBezTo>
                    <a:pt x="78" y="133"/>
                    <a:pt x="78" y="133"/>
                    <a:pt x="78" y="133"/>
                  </a:cubicBezTo>
                  <a:cubicBezTo>
                    <a:pt x="74" y="134"/>
                    <a:pt x="70" y="135"/>
                    <a:pt x="65" y="135"/>
                  </a:cubicBezTo>
                  <a:cubicBezTo>
                    <a:pt x="61" y="136"/>
                    <a:pt x="56" y="136"/>
                    <a:pt x="52" y="136"/>
                  </a:cubicBezTo>
                  <a:cubicBezTo>
                    <a:pt x="52" y="136"/>
                    <a:pt x="52" y="136"/>
                    <a:pt x="52" y="136"/>
                  </a:cubicBezTo>
                  <a:cubicBezTo>
                    <a:pt x="52" y="136"/>
                    <a:pt x="52" y="136"/>
                    <a:pt x="52" y="136"/>
                  </a:cubicBezTo>
                  <a:cubicBezTo>
                    <a:pt x="49" y="136"/>
                    <a:pt x="46" y="136"/>
                    <a:pt x="44" y="135"/>
                  </a:cubicBezTo>
                  <a:cubicBezTo>
                    <a:pt x="44" y="135"/>
                    <a:pt x="44" y="135"/>
                    <a:pt x="44" y="135"/>
                  </a:cubicBezTo>
                  <a:cubicBezTo>
                    <a:pt x="43" y="135"/>
                    <a:pt x="43" y="135"/>
                    <a:pt x="43" y="135"/>
                  </a:cubicBezTo>
                  <a:cubicBezTo>
                    <a:pt x="43" y="134"/>
                    <a:pt x="43" y="134"/>
                    <a:pt x="43" y="133"/>
                  </a:cubicBezTo>
                  <a:cubicBezTo>
                    <a:pt x="44" y="133"/>
                    <a:pt x="44" y="133"/>
                    <a:pt x="44" y="133"/>
                  </a:cubicBezTo>
                  <a:moveTo>
                    <a:pt x="48" y="126"/>
                  </a:moveTo>
                  <a:cubicBezTo>
                    <a:pt x="49" y="126"/>
                    <a:pt x="50" y="126"/>
                    <a:pt x="51" y="125"/>
                  </a:cubicBezTo>
                  <a:cubicBezTo>
                    <a:pt x="60" y="125"/>
                    <a:pt x="70" y="124"/>
                    <a:pt x="79" y="124"/>
                  </a:cubicBezTo>
                  <a:cubicBezTo>
                    <a:pt x="79" y="124"/>
                    <a:pt x="79" y="124"/>
                    <a:pt x="79" y="124"/>
                  </a:cubicBezTo>
                  <a:cubicBezTo>
                    <a:pt x="79" y="125"/>
                    <a:pt x="79" y="125"/>
                    <a:pt x="78" y="125"/>
                  </a:cubicBezTo>
                  <a:cubicBezTo>
                    <a:pt x="78" y="126"/>
                    <a:pt x="78" y="126"/>
                    <a:pt x="78" y="126"/>
                  </a:cubicBezTo>
                  <a:cubicBezTo>
                    <a:pt x="78" y="126"/>
                    <a:pt x="78" y="126"/>
                    <a:pt x="78" y="126"/>
                  </a:cubicBezTo>
                  <a:cubicBezTo>
                    <a:pt x="67" y="127"/>
                    <a:pt x="56" y="129"/>
                    <a:pt x="45" y="130"/>
                  </a:cubicBezTo>
                  <a:cubicBezTo>
                    <a:pt x="45" y="130"/>
                    <a:pt x="45" y="130"/>
                    <a:pt x="45" y="130"/>
                  </a:cubicBezTo>
                  <a:cubicBezTo>
                    <a:pt x="44" y="130"/>
                    <a:pt x="44" y="130"/>
                    <a:pt x="44" y="130"/>
                  </a:cubicBezTo>
                  <a:cubicBezTo>
                    <a:pt x="44" y="130"/>
                    <a:pt x="44" y="130"/>
                    <a:pt x="44" y="130"/>
                  </a:cubicBezTo>
                  <a:cubicBezTo>
                    <a:pt x="43" y="129"/>
                    <a:pt x="43" y="129"/>
                    <a:pt x="43" y="129"/>
                  </a:cubicBezTo>
                  <a:cubicBezTo>
                    <a:pt x="43" y="129"/>
                    <a:pt x="43" y="129"/>
                    <a:pt x="43" y="129"/>
                  </a:cubicBezTo>
                  <a:cubicBezTo>
                    <a:pt x="43" y="129"/>
                    <a:pt x="43" y="129"/>
                    <a:pt x="43" y="129"/>
                  </a:cubicBezTo>
                  <a:cubicBezTo>
                    <a:pt x="43" y="129"/>
                    <a:pt x="43" y="128"/>
                    <a:pt x="43" y="128"/>
                  </a:cubicBezTo>
                  <a:cubicBezTo>
                    <a:pt x="43" y="127"/>
                    <a:pt x="43" y="126"/>
                    <a:pt x="43" y="125"/>
                  </a:cubicBezTo>
                  <a:cubicBezTo>
                    <a:pt x="44" y="125"/>
                    <a:pt x="46" y="126"/>
                    <a:pt x="48" y="126"/>
                  </a:cubicBezTo>
                  <a:moveTo>
                    <a:pt x="62" y="119"/>
                  </a:moveTo>
                  <a:cubicBezTo>
                    <a:pt x="66" y="119"/>
                    <a:pt x="69" y="119"/>
                    <a:pt x="73" y="118"/>
                  </a:cubicBezTo>
                  <a:cubicBezTo>
                    <a:pt x="75" y="118"/>
                    <a:pt x="77" y="118"/>
                    <a:pt x="79" y="117"/>
                  </a:cubicBezTo>
                  <a:cubicBezTo>
                    <a:pt x="79" y="118"/>
                    <a:pt x="79" y="119"/>
                    <a:pt x="79" y="120"/>
                  </a:cubicBezTo>
                  <a:cubicBezTo>
                    <a:pt x="79" y="120"/>
                    <a:pt x="79" y="120"/>
                    <a:pt x="79" y="120"/>
                  </a:cubicBezTo>
                  <a:cubicBezTo>
                    <a:pt x="70" y="121"/>
                    <a:pt x="60" y="121"/>
                    <a:pt x="51" y="122"/>
                  </a:cubicBezTo>
                  <a:cubicBezTo>
                    <a:pt x="50" y="122"/>
                    <a:pt x="49" y="122"/>
                    <a:pt x="48" y="122"/>
                  </a:cubicBezTo>
                  <a:cubicBezTo>
                    <a:pt x="48" y="122"/>
                    <a:pt x="48" y="122"/>
                    <a:pt x="48" y="122"/>
                  </a:cubicBezTo>
                  <a:cubicBezTo>
                    <a:pt x="46" y="122"/>
                    <a:pt x="44" y="122"/>
                    <a:pt x="42" y="121"/>
                  </a:cubicBezTo>
                  <a:cubicBezTo>
                    <a:pt x="42" y="121"/>
                    <a:pt x="42" y="120"/>
                    <a:pt x="42" y="120"/>
                  </a:cubicBezTo>
                  <a:cubicBezTo>
                    <a:pt x="42" y="119"/>
                    <a:pt x="42" y="119"/>
                    <a:pt x="42" y="118"/>
                  </a:cubicBezTo>
                  <a:cubicBezTo>
                    <a:pt x="43" y="118"/>
                    <a:pt x="43" y="118"/>
                    <a:pt x="43" y="118"/>
                  </a:cubicBezTo>
                  <a:cubicBezTo>
                    <a:pt x="43" y="118"/>
                    <a:pt x="43" y="118"/>
                    <a:pt x="43" y="118"/>
                  </a:cubicBezTo>
                  <a:cubicBezTo>
                    <a:pt x="49" y="118"/>
                    <a:pt x="56" y="119"/>
                    <a:pt x="62" y="119"/>
                  </a:cubicBezTo>
                  <a:moveTo>
                    <a:pt x="57" y="115"/>
                  </a:moveTo>
                  <a:cubicBezTo>
                    <a:pt x="55" y="115"/>
                    <a:pt x="53" y="115"/>
                    <a:pt x="51" y="115"/>
                  </a:cubicBezTo>
                  <a:cubicBezTo>
                    <a:pt x="53" y="114"/>
                    <a:pt x="55" y="114"/>
                    <a:pt x="57" y="114"/>
                  </a:cubicBezTo>
                  <a:cubicBezTo>
                    <a:pt x="57" y="115"/>
                    <a:pt x="57" y="115"/>
                    <a:pt x="57" y="115"/>
                  </a:cubicBezTo>
                  <a:cubicBezTo>
                    <a:pt x="57" y="115"/>
                    <a:pt x="57" y="115"/>
                    <a:pt x="57" y="115"/>
                  </a:cubicBezTo>
                  <a:moveTo>
                    <a:pt x="70" y="115"/>
                  </a:moveTo>
                  <a:cubicBezTo>
                    <a:pt x="70" y="114"/>
                    <a:pt x="70" y="114"/>
                    <a:pt x="70" y="114"/>
                  </a:cubicBezTo>
                  <a:cubicBezTo>
                    <a:pt x="70" y="114"/>
                    <a:pt x="70" y="114"/>
                    <a:pt x="70" y="114"/>
                  </a:cubicBezTo>
                  <a:cubicBezTo>
                    <a:pt x="73" y="114"/>
                    <a:pt x="75" y="114"/>
                    <a:pt x="77" y="114"/>
                  </a:cubicBezTo>
                  <a:cubicBezTo>
                    <a:pt x="75" y="115"/>
                    <a:pt x="74" y="115"/>
                    <a:pt x="72" y="115"/>
                  </a:cubicBezTo>
                  <a:cubicBezTo>
                    <a:pt x="72" y="115"/>
                    <a:pt x="71" y="115"/>
                    <a:pt x="70" y="115"/>
                  </a:cubicBezTo>
                  <a:moveTo>
                    <a:pt x="62" y="115"/>
                  </a:moveTo>
                  <a:cubicBezTo>
                    <a:pt x="62" y="115"/>
                    <a:pt x="61" y="115"/>
                    <a:pt x="60" y="115"/>
                  </a:cubicBezTo>
                  <a:cubicBezTo>
                    <a:pt x="60" y="115"/>
                    <a:pt x="60" y="115"/>
                    <a:pt x="60" y="115"/>
                  </a:cubicBezTo>
                  <a:cubicBezTo>
                    <a:pt x="60" y="114"/>
                    <a:pt x="60" y="114"/>
                    <a:pt x="60" y="114"/>
                  </a:cubicBezTo>
                  <a:cubicBezTo>
                    <a:pt x="61" y="113"/>
                    <a:pt x="62" y="113"/>
                    <a:pt x="63" y="113"/>
                  </a:cubicBezTo>
                  <a:cubicBezTo>
                    <a:pt x="63" y="113"/>
                    <a:pt x="63" y="113"/>
                    <a:pt x="63" y="113"/>
                  </a:cubicBezTo>
                  <a:cubicBezTo>
                    <a:pt x="65" y="113"/>
                    <a:pt x="66" y="114"/>
                    <a:pt x="67" y="114"/>
                  </a:cubicBezTo>
                  <a:cubicBezTo>
                    <a:pt x="67" y="114"/>
                    <a:pt x="67" y="114"/>
                    <a:pt x="67" y="114"/>
                  </a:cubicBezTo>
                  <a:cubicBezTo>
                    <a:pt x="67" y="115"/>
                    <a:pt x="67" y="115"/>
                    <a:pt x="67" y="115"/>
                  </a:cubicBezTo>
                  <a:cubicBezTo>
                    <a:pt x="66" y="115"/>
                    <a:pt x="64" y="115"/>
                    <a:pt x="62" y="115"/>
                  </a:cubicBezTo>
                  <a:moveTo>
                    <a:pt x="60" y="110"/>
                  </a:moveTo>
                  <a:cubicBezTo>
                    <a:pt x="60" y="99"/>
                    <a:pt x="59" y="88"/>
                    <a:pt x="58" y="77"/>
                  </a:cubicBezTo>
                  <a:cubicBezTo>
                    <a:pt x="58" y="77"/>
                    <a:pt x="58" y="77"/>
                    <a:pt x="58" y="77"/>
                  </a:cubicBezTo>
                  <a:cubicBezTo>
                    <a:pt x="60" y="76"/>
                    <a:pt x="62" y="75"/>
                    <a:pt x="63" y="74"/>
                  </a:cubicBezTo>
                  <a:cubicBezTo>
                    <a:pt x="63" y="73"/>
                    <a:pt x="63" y="73"/>
                    <a:pt x="64" y="72"/>
                  </a:cubicBezTo>
                  <a:cubicBezTo>
                    <a:pt x="64" y="72"/>
                    <a:pt x="64" y="72"/>
                    <a:pt x="64" y="72"/>
                  </a:cubicBezTo>
                  <a:cubicBezTo>
                    <a:pt x="65" y="74"/>
                    <a:pt x="67" y="74"/>
                    <a:pt x="69" y="75"/>
                  </a:cubicBezTo>
                  <a:cubicBezTo>
                    <a:pt x="67" y="84"/>
                    <a:pt x="67" y="94"/>
                    <a:pt x="67" y="103"/>
                  </a:cubicBezTo>
                  <a:cubicBezTo>
                    <a:pt x="67" y="105"/>
                    <a:pt x="67" y="108"/>
                    <a:pt x="67" y="110"/>
                  </a:cubicBezTo>
                  <a:cubicBezTo>
                    <a:pt x="66" y="110"/>
                    <a:pt x="65" y="110"/>
                    <a:pt x="63" y="110"/>
                  </a:cubicBezTo>
                  <a:cubicBezTo>
                    <a:pt x="62" y="110"/>
                    <a:pt x="61" y="110"/>
                    <a:pt x="60" y="110"/>
                  </a:cubicBezTo>
                  <a:moveTo>
                    <a:pt x="74" y="70"/>
                  </a:moveTo>
                  <a:cubicBezTo>
                    <a:pt x="75" y="62"/>
                    <a:pt x="77" y="55"/>
                    <a:pt x="80" y="47"/>
                  </a:cubicBezTo>
                  <a:cubicBezTo>
                    <a:pt x="80" y="46"/>
                    <a:pt x="81" y="45"/>
                    <a:pt x="81" y="44"/>
                  </a:cubicBezTo>
                  <a:cubicBezTo>
                    <a:pt x="82" y="44"/>
                    <a:pt x="82" y="44"/>
                    <a:pt x="82" y="44"/>
                  </a:cubicBezTo>
                  <a:cubicBezTo>
                    <a:pt x="83" y="44"/>
                    <a:pt x="83" y="44"/>
                    <a:pt x="83" y="44"/>
                  </a:cubicBezTo>
                  <a:cubicBezTo>
                    <a:pt x="83" y="44"/>
                    <a:pt x="83" y="45"/>
                    <a:pt x="83" y="46"/>
                  </a:cubicBezTo>
                  <a:cubicBezTo>
                    <a:pt x="83" y="46"/>
                    <a:pt x="83" y="46"/>
                    <a:pt x="83" y="46"/>
                  </a:cubicBezTo>
                  <a:cubicBezTo>
                    <a:pt x="83" y="52"/>
                    <a:pt x="81" y="59"/>
                    <a:pt x="78" y="65"/>
                  </a:cubicBezTo>
                  <a:cubicBezTo>
                    <a:pt x="77" y="67"/>
                    <a:pt x="75" y="69"/>
                    <a:pt x="74" y="70"/>
                  </a:cubicBezTo>
                  <a:moveTo>
                    <a:pt x="53" y="72"/>
                  </a:moveTo>
                  <a:cubicBezTo>
                    <a:pt x="53" y="71"/>
                    <a:pt x="52" y="71"/>
                    <a:pt x="51" y="71"/>
                  </a:cubicBezTo>
                  <a:cubicBezTo>
                    <a:pt x="46" y="66"/>
                    <a:pt x="42" y="60"/>
                    <a:pt x="38" y="54"/>
                  </a:cubicBezTo>
                  <a:cubicBezTo>
                    <a:pt x="37" y="52"/>
                    <a:pt x="36" y="50"/>
                    <a:pt x="36" y="48"/>
                  </a:cubicBezTo>
                  <a:cubicBezTo>
                    <a:pt x="36" y="48"/>
                    <a:pt x="36" y="48"/>
                    <a:pt x="36" y="48"/>
                  </a:cubicBezTo>
                  <a:cubicBezTo>
                    <a:pt x="36" y="46"/>
                    <a:pt x="37" y="44"/>
                    <a:pt x="39" y="43"/>
                  </a:cubicBezTo>
                  <a:cubicBezTo>
                    <a:pt x="40" y="43"/>
                    <a:pt x="41" y="42"/>
                    <a:pt x="42" y="42"/>
                  </a:cubicBezTo>
                  <a:cubicBezTo>
                    <a:pt x="42" y="42"/>
                    <a:pt x="42" y="42"/>
                    <a:pt x="42" y="42"/>
                  </a:cubicBezTo>
                  <a:cubicBezTo>
                    <a:pt x="42" y="42"/>
                    <a:pt x="42" y="42"/>
                    <a:pt x="42" y="42"/>
                  </a:cubicBezTo>
                  <a:cubicBezTo>
                    <a:pt x="43" y="42"/>
                    <a:pt x="43" y="43"/>
                    <a:pt x="44" y="43"/>
                  </a:cubicBezTo>
                  <a:cubicBezTo>
                    <a:pt x="46" y="44"/>
                    <a:pt x="47" y="46"/>
                    <a:pt x="48" y="49"/>
                  </a:cubicBezTo>
                  <a:cubicBezTo>
                    <a:pt x="50" y="57"/>
                    <a:pt x="52" y="64"/>
                    <a:pt x="53" y="72"/>
                  </a:cubicBezTo>
                  <a:moveTo>
                    <a:pt x="64" y="63"/>
                  </a:moveTo>
                  <a:cubicBezTo>
                    <a:pt x="63" y="60"/>
                    <a:pt x="63" y="57"/>
                    <a:pt x="63" y="54"/>
                  </a:cubicBezTo>
                  <a:cubicBezTo>
                    <a:pt x="63" y="51"/>
                    <a:pt x="64" y="47"/>
                    <a:pt x="64" y="43"/>
                  </a:cubicBezTo>
                  <a:cubicBezTo>
                    <a:pt x="65" y="43"/>
                    <a:pt x="65" y="42"/>
                    <a:pt x="65" y="42"/>
                  </a:cubicBezTo>
                  <a:cubicBezTo>
                    <a:pt x="65" y="41"/>
                    <a:pt x="66" y="41"/>
                    <a:pt x="66" y="41"/>
                  </a:cubicBezTo>
                  <a:cubicBezTo>
                    <a:pt x="66" y="41"/>
                    <a:pt x="66" y="41"/>
                    <a:pt x="66" y="41"/>
                  </a:cubicBezTo>
                  <a:cubicBezTo>
                    <a:pt x="66" y="41"/>
                    <a:pt x="66" y="41"/>
                    <a:pt x="66" y="41"/>
                  </a:cubicBezTo>
                  <a:cubicBezTo>
                    <a:pt x="67" y="41"/>
                    <a:pt x="68" y="41"/>
                    <a:pt x="68" y="42"/>
                  </a:cubicBezTo>
                  <a:cubicBezTo>
                    <a:pt x="68" y="43"/>
                    <a:pt x="69" y="43"/>
                    <a:pt x="69" y="44"/>
                  </a:cubicBezTo>
                  <a:cubicBezTo>
                    <a:pt x="69" y="45"/>
                    <a:pt x="68" y="46"/>
                    <a:pt x="68" y="47"/>
                  </a:cubicBezTo>
                  <a:cubicBezTo>
                    <a:pt x="68" y="52"/>
                    <a:pt x="66" y="58"/>
                    <a:pt x="64" y="63"/>
                  </a:cubicBezTo>
                  <a:moveTo>
                    <a:pt x="41" y="114"/>
                  </a:moveTo>
                  <a:cubicBezTo>
                    <a:pt x="41" y="113"/>
                    <a:pt x="41" y="113"/>
                    <a:pt x="41" y="113"/>
                  </a:cubicBezTo>
                  <a:cubicBezTo>
                    <a:pt x="38" y="110"/>
                    <a:pt x="37" y="107"/>
                    <a:pt x="36" y="104"/>
                  </a:cubicBezTo>
                  <a:cubicBezTo>
                    <a:pt x="36" y="102"/>
                    <a:pt x="36" y="100"/>
                    <a:pt x="36" y="98"/>
                  </a:cubicBezTo>
                  <a:cubicBezTo>
                    <a:pt x="35" y="93"/>
                    <a:pt x="33" y="89"/>
                    <a:pt x="30" y="85"/>
                  </a:cubicBezTo>
                  <a:cubicBezTo>
                    <a:pt x="28" y="81"/>
                    <a:pt x="25" y="78"/>
                    <a:pt x="23" y="73"/>
                  </a:cubicBezTo>
                  <a:cubicBezTo>
                    <a:pt x="20" y="66"/>
                    <a:pt x="18" y="59"/>
                    <a:pt x="18" y="51"/>
                  </a:cubicBezTo>
                  <a:cubicBezTo>
                    <a:pt x="18" y="39"/>
                    <a:pt x="22" y="27"/>
                    <a:pt x="29" y="18"/>
                  </a:cubicBezTo>
                  <a:cubicBezTo>
                    <a:pt x="36" y="10"/>
                    <a:pt x="47" y="4"/>
                    <a:pt x="60" y="4"/>
                  </a:cubicBezTo>
                  <a:cubicBezTo>
                    <a:pt x="61" y="4"/>
                    <a:pt x="61" y="4"/>
                    <a:pt x="62" y="4"/>
                  </a:cubicBezTo>
                  <a:cubicBezTo>
                    <a:pt x="79" y="5"/>
                    <a:pt x="89" y="10"/>
                    <a:pt x="96" y="18"/>
                  </a:cubicBezTo>
                  <a:cubicBezTo>
                    <a:pt x="103" y="26"/>
                    <a:pt x="105" y="37"/>
                    <a:pt x="105" y="47"/>
                  </a:cubicBezTo>
                  <a:cubicBezTo>
                    <a:pt x="105" y="59"/>
                    <a:pt x="101" y="72"/>
                    <a:pt x="96" y="78"/>
                  </a:cubicBezTo>
                  <a:cubicBezTo>
                    <a:pt x="90" y="86"/>
                    <a:pt x="89" y="91"/>
                    <a:pt x="88" y="97"/>
                  </a:cubicBezTo>
                  <a:cubicBezTo>
                    <a:pt x="86" y="100"/>
                    <a:pt x="86" y="103"/>
                    <a:pt x="85" y="106"/>
                  </a:cubicBezTo>
                  <a:cubicBezTo>
                    <a:pt x="85" y="108"/>
                    <a:pt x="84" y="110"/>
                    <a:pt x="82" y="112"/>
                  </a:cubicBezTo>
                  <a:cubicBezTo>
                    <a:pt x="82" y="112"/>
                    <a:pt x="82" y="112"/>
                    <a:pt x="81" y="111"/>
                  </a:cubicBezTo>
                  <a:cubicBezTo>
                    <a:pt x="81" y="111"/>
                    <a:pt x="81" y="111"/>
                    <a:pt x="80" y="111"/>
                  </a:cubicBezTo>
                  <a:cubicBezTo>
                    <a:pt x="77" y="111"/>
                    <a:pt x="74" y="110"/>
                    <a:pt x="70" y="110"/>
                  </a:cubicBezTo>
                  <a:cubicBezTo>
                    <a:pt x="70" y="108"/>
                    <a:pt x="70" y="106"/>
                    <a:pt x="70" y="103"/>
                  </a:cubicBezTo>
                  <a:cubicBezTo>
                    <a:pt x="70" y="93"/>
                    <a:pt x="71" y="84"/>
                    <a:pt x="73" y="74"/>
                  </a:cubicBezTo>
                  <a:cubicBezTo>
                    <a:pt x="73" y="74"/>
                    <a:pt x="74" y="74"/>
                    <a:pt x="74" y="73"/>
                  </a:cubicBezTo>
                  <a:cubicBezTo>
                    <a:pt x="77" y="72"/>
                    <a:pt x="79" y="69"/>
                    <a:pt x="81" y="67"/>
                  </a:cubicBezTo>
                  <a:cubicBezTo>
                    <a:pt x="85" y="60"/>
                    <a:pt x="87" y="53"/>
                    <a:pt x="87" y="46"/>
                  </a:cubicBezTo>
                  <a:cubicBezTo>
                    <a:pt x="87" y="46"/>
                    <a:pt x="87" y="46"/>
                    <a:pt x="87" y="46"/>
                  </a:cubicBezTo>
                  <a:cubicBezTo>
                    <a:pt x="86" y="45"/>
                    <a:pt x="87" y="43"/>
                    <a:pt x="85" y="42"/>
                  </a:cubicBezTo>
                  <a:cubicBezTo>
                    <a:pt x="85" y="41"/>
                    <a:pt x="83" y="41"/>
                    <a:pt x="82" y="41"/>
                  </a:cubicBezTo>
                  <a:cubicBezTo>
                    <a:pt x="82" y="41"/>
                    <a:pt x="82" y="41"/>
                    <a:pt x="82" y="41"/>
                  </a:cubicBezTo>
                  <a:cubicBezTo>
                    <a:pt x="81" y="41"/>
                    <a:pt x="80" y="41"/>
                    <a:pt x="79" y="42"/>
                  </a:cubicBezTo>
                  <a:cubicBezTo>
                    <a:pt x="77" y="43"/>
                    <a:pt x="77" y="45"/>
                    <a:pt x="76" y="46"/>
                  </a:cubicBezTo>
                  <a:cubicBezTo>
                    <a:pt x="73" y="54"/>
                    <a:pt x="71" y="63"/>
                    <a:pt x="70" y="71"/>
                  </a:cubicBezTo>
                  <a:cubicBezTo>
                    <a:pt x="70" y="71"/>
                    <a:pt x="70" y="71"/>
                    <a:pt x="70" y="71"/>
                  </a:cubicBezTo>
                  <a:cubicBezTo>
                    <a:pt x="70" y="71"/>
                    <a:pt x="70" y="71"/>
                    <a:pt x="70" y="71"/>
                  </a:cubicBezTo>
                  <a:cubicBezTo>
                    <a:pt x="68" y="71"/>
                    <a:pt x="67" y="71"/>
                    <a:pt x="66" y="70"/>
                  </a:cubicBezTo>
                  <a:cubicBezTo>
                    <a:pt x="66" y="70"/>
                    <a:pt x="66" y="69"/>
                    <a:pt x="66" y="69"/>
                  </a:cubicBezTo>
                  <a:cubicBezTo>
                    <a:pt x="69" y="62"/>
                    <a:pt x="71" y="55"/>
                    <a:pt x="72" y="47"/>
                  </a:cubicBezTo>
                  <a:cubicBezTo>
                    <a:pt x="72" y="46"/>
                    <a:pt x="72" y="45"/>
                    <a:pt x="72" y="44"/>
                  </a:cubicBezTo>
                  <a:cubicBezTo>
                    <a:pt x="72" y="43"/>
                    <a:pt x="72" y="42"/>
                    <a:pt x="71" y="40"/>
                  </a:cubicBezTo>
                  <a:cubicBezTo>
                    <a:pt x="70" y="39"/>
                    <a:pt x="69" y="37"/>
                    <a:pt x="66" y="37"/>
                  </a:cubicBezTo>
                  <a:cubicBezTo>
                    <a:pt x="66" y="37"/>
                    <a:pt x="66" y="37"/>
                    <a:pt x="66" y="37"/>
                  </a:cubicBezTo>
                  <a:cubicBezTo>
                    <a:pt x="66" y="37"/>
                    <a:pt x="65" y="37"/>
                    <a:pt x="64" y="37"/>
                  </a:cubicBezTo>
                  <a:cubicBezTo>
                    <a:pt x="63" y="38"/>
                    <a:pt x="62" y="39"/>
                    <a:pt x="62" y="40"/>
                  </a:cubicBezTo>
                  <a:cubicBezTo>
                    <a:pt x="61" y="41"/>
                    <a:pt x="61" y="42"/>
                    <a:pt x="61" y="43"/>
                  </a:cubicBezTo>
                  <a:cubicBezTo>
                    <a:pt x="60" y="46"/>
                    <a:pt x="60" y="50"/>
                    <a:pt x="60" y="54"/>
                  </a:cubicBezTo>
                  <a:cubicBezTo>
                    <a:pt x="60" y="58"/>
                    <a:pt x="60" y="63"/>
                    <a:pt x="61" y="67"/>
                  </a:cubicBezTo>
                  <a:cubicBezTo>
                    <a:pt x="61" y="67"/>
                    <a:pt x="61" y="68"/>
                    <a:pt x="62" y="69"/>
                  </a:cubicBezTo>
                  <a:cubicBezTo>
                    <a:pt x="61" y="70"/>
                    <a:pt x="61" y="71"/>
                    <a:pt x="60" y="72"/>
                  </a:cubicBezTo>
                  <a:cubicBezTo>
                    <a:pt x="59" y="72"/>
                    <a:pt x="58" y="73"/>
                    <a:pt x="57" y="73"/>
                  </a:cubicBezTo>
                  <a:cubicBezTo>
                    <a:pt x="57" y="73"/>
                    <a:pt x="57" y="73"/>
                    <a:pt x="57" y="73"/>
                  </a:cubicBezTo>
                  <a:cubicBezTo>
                    <a:pt x="55" y="65"/>
                    <a:pt x="54" y="56"/>
                    <a:pt x="51" y="48"/>
                  </a:cubicBezTo>
                  <a:cubicBezTo>
                    <a:pt x="50" y="45"/>
                    <a:pt x="49" y="42"/>
                    <a:pt x="46" y="40"/>
                  </a:cubicBezTo>
                  <a:cubicBezTo>
                    <a:pt x="45" y="39"/>
                    <a:pt x="43" y="39"/>
                    <a:pt x="42" y="39"/>
                  </a:cubicBezTo>
                  <a:cubicBezTo>
                    <a:pt x="40" y="39"/>
                    <a:pt x="38" y="39"/>
                    <a:pt x="37" y="40"/>
                  </a:cubicBezTo>
                  <a:cubicBezTo>
                    <a:pt x="34" y="42"/>
                    <a:pt x="33" y="45"/>
                    <a:pt x="33" y="48"/>
                  </a:cubicBezTo>
                  <a:cubicBezTo>
                    <a:pt x="33" y="48"/>
                    <a:pt x="33" y="48"/>
                    <a:pt x="33" y="48"/>
                  </a:cubicBezTo>
                  <a:cubicBezTo>
                    <a:pt x="33" y="51"/>
                    <a:pt x="34" y="53"/>
                    <a:pt x="35" y="55"/>
                  </a:cubicBezTo>
                  <a:cubicBezTo>
                    <a:pt x="39" y="62"/>
                    <a:pt x="43" y="68"/>
                    <a:pt x="49" y="73"/>
                  </a:cubicBezTo>
                  <a:cubicBezTo>
                    <a:pt x="50" y="74"/>
                    <a:pt x="52" y="76"/>
                    <a:pt x="54" y="76"/>
                  </a:cubicBezTo>
                  <a:cubicBezTo>
                    <a:pt x="56" y="88"/>
                    <a:pt x="57" y="99"/>
                    <a:pt x="57" y="110"/>
                  </a:cubicBezTo>
                  <a:cubicBezTo>
                    <a:pt x="52" y="111"/>
                    <a:pt x="47" y="112"/>
                    <a:pt x="43" y="114"/>
                  </a:cubicBezTo>
                  <a:cubicBezTo>
                    <a:pt x="42" y="114"/>
                    <a:pt x="42" y="114"/>
                    <a:pt x="42" y="114"/>
                  </a:cubicBezTo>
                  <a:cubicBezTo>
                    <a:pt x="41" y="114"/>
                    <a:pt x="41" y="114"/>
                    <a:pt x="41" y="114"/>
                  </a:cubicBezTo>
                  <a:cubicBezTo>
                    <a:pt x="41" y="114"/>
                    <a:pt x="41" y="114"/>
                    <a:pt x="41" y="114"/>
                  </a:cubicBezTo>
                  <a:cubicBezTo>
                    <a:pt x="41" y="114"/>
                    <a:pt x="41" y="114"/>
                    <a:pt x="41" y="114"/>
                  </a:cubicBezTo>
                  <a:moveTo>
                    <a:pt x="60" y="0"/>
                  </a:moveTo>
                  <a:cubicBezTo>
                    <a:pt x="60" y="0"/>
                    <a:pt x="60" y="0"/>
                    <a:pt x="60" y="0"/>
                  </a:cubicBezTo>
                  <a:cubicBezTo>
                    <a:pt x="46" y="0"/>
                    <a:pt x="34" y="7"/>
                    <a:pt x="26" y="16"/>
                  </a:cubicBezTo>
                  <a:cubicBezTo>
                    <a:pt x="19" y="26"/>
                    <a:pt x="14" y="38"/>
                    <a:pt x="14" y="51"/>
                  </a:cubicBezTo>
                  <a:cubicBezTo>
                    <a:pt x="14" y="59"/>
                    <a:pt x="16" y="67"/>
                    <a:pt x="20" y="75"/>
                  </a:cubicBezTo>
                  <a:cubicBezTo>
                    <a:pt x="22" y="79"/>
                    <a:pt x="25" y="83"/>
                    <a:pt x="27" y="87"/>
                  </a:cubicBezTo>
                  <a:cubicBezTo>
                    <a:pt x="30" y="91"/>
                    <a:pt x="32" y="95"/>
                    <a:pt x="32" y="99"/>
                  </a:cubicBezTo>
                  <a:cubicBezTo>
                    <a:pt x="33" y="100"/>
                    <a:pt x="32" y="102"/>
                    <a:pt x="33" y="104"/>
                  </a:cubicBezTo>
                  <a:cubicBezTo>
                    <a:pt x="33" y="109"/>
                    <a:pt x="35" y="112"/>
                    <a:pt x="38" y="115"/>
                  </a:cubicBezTo>
                  <a:cubicBezTo>
                    <a:pt x="39" y="117"/>
                    <a:pt x="39" y="118"/>
                    <a:pt x="39" y="120"/>
                  </a:cubicBezTo>
                  <a:cubicBezTo>
                    <a:pt x="39" y="121"/>
                    <a:pt x="39" y="121"/>
                    <a:pt x="39" y="122"/>
                  </a:cubicBezTo>
                  <a:cubicBezTo>
                    <a:pt x="39" y="123"/>
                    <a:pt x="39" y="124"/>
                    <a:pt x="39" y="125"/>
                  </a:cubicBezTo>
                  <a:cubicBezTo>
                    <a:pt x="39" y="126"/>
                    <a:pt x="39" y="127"/>
                    <a:pt x="39" y="128"/>
                  </a:cubicBezTo>
                  <a:cubicBezTo>
                    <a:pt x="39" y="129"/>
                    <a:pt x="39" y="129"/>
                    <a:pt x="40" y="130"/>
                  </a:cubicBezTo>
                  <a:cubicBezTo>
                    <a:pt x="40" y="130"/>
                    <a:pt x="40" y="131"/>
                    <a:pt x="40" y="131"/>
                  </a:cubicBezTo>
                  <a:cubicBezTo>
                    <a:pt x="40" y="132"/>
                    <a:pt x="39" y="134"/>
                    <a:pt x="39" y="135"/>
                  </a:cubicBezTo>
                  <a:cubicBezTo>
                    <a:pt x="39" y="136"/>
                    <a:pt x="39" y="136"/>
                    <a:pt x="39" y="136"/>
                  </a:cubicBezTo>
                  <a:cubicBezTo>
                    <a:pt x="39" y="136"/>
                    <a:pt x="39" y="136"/>
                    <a:pt x="39" y="135"/>
                  </a:cubicBezTo>
                  <a:cubicBezTo>
                    <a:pt x="38" y="133"/>
                    <a:pt x="36" y="132"/>
                    <a:pt x="34" y="131"/>
                  </a:cubicBezTo>
                  <a:cubicBezTo>
                    <a:pt x="34" y="131"/>
                    <a:pt x="34" y="131"/>
                    <a:pt x="34" y="131"/>
                  </a:cubicBezTo>
                  <a:cubicBezTo>
                    <a:pt x="34" y="131"/>
                    <a:pt x="34" y="131"/>
                    <a:pt x="34" y="131"/>
                  </a:cubicBezTo>
                  <a:cubicBezTo>
                    <a:pt x="34" y="131"/>
                    <a:pt x="34" y="131"/>
                    <a:pt x="34" y="131"/>
                  </a:cubicBezTo>
                  <a:cubicBezTo>
                    <a:pt x="33" y="130"/>
                    <a:pt x="33" y="130"/>
                    <a:pt x="32" y="130"/>
                  </a:cubicBezTo>
                  <a:cubicBezTo>
                    <a:pt x="32" y="130"/>
                    <a:pt x="32" y="130"/>
                    <a:pt x="32" y="130"/>
                  </a:cubicBezTo>
                  <a:cubicBezTo>
                    <a:pt x="30" y="130"/>
                    <a:pt x="28" y="131"/>
                    <a:pt x="26" y="132"/>
                  </a:cubicBezTo>
                  <a:cubicBezTo>
                    <a:pt x="24" y="134"/>
                    <a:pt x="23" y="135"/>
                    <a:pt x="22" y="137"/>
                  </a:cubicBezTo>
                  <a:cubicBezTo>
                    <a:pt x="14" y="151"/>
                    <a:pt x="11" y="162"/>
                    <a:pt x="4" y="175"/>
                  </a:cubicBezTo>
                  <a:cubicBezTo>
                    <a:pt x="3" y="176"/>
                    <a:pt x="3" y="177"/>
                    <a:pt x="2" y="178"/>
                  </a:cubicBezTo>
                  <a:cubicBezTo>
                    <a:pt x="2" y="180"/>
                    <a:pt x="1" y="181"/>
                    <a:pt x="1" y="182"/>
                  </a:cubicBezTo>
                  <a:cubicBezTo>
                    <a:pt x="0" y="183"/>
                    <a:pt x="0" y="184"/>
                    <a:pt x="0" y="185"/>
                  </a:cubicBezTo>
                  <a:cubicBezTo>
                    <a:pt x="0" y="187"/>
                    <a:pt x="1" y="189"/>
                    <a:pt x="1" y="191"/>
                  </a:cubicBezTo>
                  <a:cubicBezTo>
                    <a:pt x="3" y="195"/>
                    <a:pt x="5" y="200"/>
                    <a:pt x="7" y="204"/>
                  </a:cubicBezTo>
                  <a:cubicBezTo>
                    <a:pt x="9" y="208"/>
                    <a:pt x="10" y="211"/>
                    <a:pt x="12" y="215"/>
                  </a:cubicBezTo>
                  <a:cubicBezTo>
                    <a:pt x="12" y="217"/>
                    <a:pt x="13" y="220"/>
                    <a:pt x="14" y="222"/>
                  </a:cubicBezTo>
                  <a:cubicBezTo>
                    <a:pt x="15" y="225"/>
                    <a:pt x="16" y="228"/>
                    <a:pt x="16" y="230"/>
                  </a:cubicBezTo>
                  <a:cubicBezTo>
                    <a:pt x="17" y="234"/>
                    <a:pt x="17" y="238"/>
                    <a:pt x="20" y="241"/>
                  </a:cubicBezTo>
                  <a:cubicBezTo>
                    <a:pt x="21" y="243"/>
                    <a:pt x="23" y="247"/>
                    <a:pt x="27" y="253"/>
                  </a:cubicBezTo>
                  <a:cubicBezTo>
                    <a:pt x="30" y="259"/>
                    <a:pt x="35" y="266"/>
                    <a:pt x="40" y="273"/>
                  </a:cubicBezTo>
                  <a:cubicBezTo>
                    <a:pt x="40" y="276"/>
                    <a:pt x="40" y="279"/>
                    <a:pt x="40" y="282"/>
                  </a:cubicBezTo>
                  <a:cubicBezTo>
                    <a:pt x="37" y="282"/>
                    <a:pt x="35" y="283"/>
                    <a:pt x="34" y="285"/>
                  </a:cubicBezTo>
                  <a:cubicBezTo>
                    <a:pt x="32" y="286"/>
                    <a:pt x="32" y="288"/>
                    <a:pt x="32" y="289"/>
                  </a:cubicBezTo>
                  <a:cubicBezTo>
                    <a:pt x="32" y="290"/>
                    <a:pt x="32" y="290"/>
                    <a:pt x="32" y="290"/>
                  </a:cubicBezTo>
                  <a:cubicBezTo>
                    <a:pt x="32" y="290"/>
                    <a:pt x="32" y="290"/>
                    <a:pt x="32" y="290"/>
                  </a:cubicBezTo>
                  <a:cubicBezTo>
                    <a:pt x="32" y="290"/>
                    <a:pt x="32" y="291"/>
                    <a:pt x="32" y="291"/>
                  </a:cubicBezTo>
                  <a:cubicBezTo>
                    <a:pt x="32" y="293"/>
                    <a:pt x="32" y="295"/>
                    <a:pt x="32" y="297"/>
                  </a:cubicBezTo>
                  <a:cubicBezTo>
                    <a:pt x="31" y="298"/>
                    <a:pt x="29" y="298"/>
                    <a:pt x="28" y="299"/>
                  </a:cubicBezTo>
                  <a:cubicBezTo>
                    <a:pt x="27" y="300"/>
                    <a:pt x="26" y="302"/>
                    <a:pt x="26" y="303"/>
                  </a:cubicBezTo>
                  <a:cubicBezTo>
                    <a:pt x="26" y="304"/>
                    <a:pt x="26" y="305"/>
                    <a:pt x="26" y="305"/>
                  </a:cubicBezTo>
                  <a:cubicBezTo>
                    <a:pt x="26" y="305"/>
                    <a:pt x="26" y="305"/>
                    <a:pt x="26" y="305"/>
                  </a:cubicBezTo>
                  <a:cubicBezTo>
                    <a:pt x="25" y="316"/>
                    <a:pt x="24" y="327"/>
                    <a:pt x="24" y="337"/>
                  </a:cubicBezTo>
                  <a:cubicBezTo>
                    <a:pt x="24" y="338"/>
                    <a:pt x="25" y="339"/>
                    <a:pt x="26" y="339"/>
                  </a:cubicBezTo>
                  <a:cubicBezTo>
                    <a:pt x="26" y="339"/>
                    <a:pt x="26" y="339"/>
                    <a:pt x="26" y="339"/>
                  </a:cubicBezTo>
                  <a:cubicBezTo>
                    <a:pt x="27" y="339"/>
                    <a:pt x="28" y="338"/>
                    <a:pt x="28" y="337"/>
                  </a:cubicBezTo>
                  <a:cubicBezTo>
                    <a:pt x="28" y="328"/>
                    <a:pt x="29" y="318"/>
                    <a:pt x="29" y="308"/>
                  </a:cubicBezTo>
                  <a:cubicBezTo>
                    <a:pt x="30" y="309"/>
                    <a:pt x="31" y="309"/>
                    <a:pt x="32" y="309"/>
                  </a:cubicBezTo>
                  <a:cubicBezTo>
                    <a:pt x="32" y="310"/>
                    <a:pt x="32" y="310"/>
                    <a:pt x="32" y="310"/>
                  </a:cubicBezTo>
                  <a:cubicBezTo>
                    <a:pt x="32" y="311"/>
                    <a:pt x="33" y="311"/>
                    <a:pt x="34" y="311"/>
                  </a:cubicBezTo>
                  <a:cubicBezTo>
                    <a:pt x="34" y="311"/>
                    <a:pt x="34" y="311"/>
                    <a:pt x="34" y="311"/>
                  </a:cubicBezTo>
                  <a:cubicBezTo>
                    <a:pt x="34" y="311"/>
                    <a:pt x="35" y="311"/>
                    <a:pt x="35" y="311"/>
                  </a:cubicBezTo>
                  <a:cubicBezTo>
                    <a:pt x="43" y="313"/>
                    <a:pt x="51" y="314"/>
                    <a:pt x="60" y="314"/>
                  </a:cubicBezTo>
                  <a:cubicBezTo>
                    <a:pt x="64" y="314"/>
                    <a:pt x="69" y="314"/>
                    <a:pt x="74" y="313"/>
                  </a:cubicBezTo>
                  <a:cubicBezTo>
                    <a:pt x="75" y="313"/>
                    <a:pt x="76" y="313"/>
                    <a:pt x="77" y="313"/>
                  </a:cubicBezTo>
                  <a:cubicBezTo>
                    <a:pt x="77" y="314"/>
                    <a:pt x="76" y="315"/>
                    <a:pt x="75" y="316"/>
                  </a:cubicBezTo>
                  <a:cubicBezTo>
                    <a:pt x="76" y="317"/>
                    <a:pt x="76" y="317"/>
                    <a:pt x="76" y="317"/>
                  </a:cubicBezTo>
                  <a:cubicBezTo>
                    <a:pt x="77" y="316"/>
                    <a:pt x="79" y="314"/>
                    <a:pt x="80" y="313"/>
                  </a:cubicBezTo>
                  <a:cubicBezTo>
                    <a:pt x="81" y="313"/>
                    <a:pt x="83" y="313"/>
                    <a:pt x="84" y="312"/>
                  </a:cubicBezTo>
                  <a:cubicBezTo>
                    <a:pt x="82" y="314"/>
                    <a:pt x="81" y="316"/>
                    <a:pt x="79" y="319"/>
                  </a:cubicBezTo>
                  <a:cubicBezTo>
                    <a:pt x="80" y="320"/>
                    <a:pt x="80" y="320"/>
                    <a:pt x="80" y="320"/>
                  </a:cubicBezTo>
                  <a:cubicBezTo>
                    <a:pt x="82" y="317"/>
                    <a:pt x="85" y="314"/>
                    <a:pt x="87" y="312"/>
                  </a:cubicBezTo>
                  <a:cubicBezTo>
                    <a:pt x="90" y="311"/>
                    <a:pt x="92" y="311"/>
                    <a:pt x="95" y="310"/>
                  </a:cubicBezTo>
                  <a:cubicBezTo>
                    <a:pt x="90" y="315"/>
                    <a:pt x="85" y="321"/>
                    <a:pt x="81" y="327"/>
                  </a:cubicBezTo>
                  <a:cubicBezTo>
                    <a:pt x="82" y="328"/>
                    <a:pt x="82" y="328"/>
                    <a:pt x="82" y="328"/>
                  </a:cubicBezTo>
                  <a:cubicBezTo>
                    <a:pt x="88" y="321"/>
                    <a:pt x="93" y="315"/>
                    <a:pt x="99" y="308"/>
                  </a:cubicBezTo>
                  <a:cubicBezTo>
                    <a:pt x="99" y="308"/>
                    <a:pt x="100" y="308"/>
                    <a:pt x="101" y="307"/>
                  </a:cubicBezTo>
                  <a:cubicBezTo>
                    <a:pt x="101" y="307"/>
                    <a:pt x="101" y="307"/>
                    <a:pt x="101" y="307"/>
                  </a:cubicBezTo>
                  <a:cubicBezTo>
                    <a:pt x="101" y="307"/>
                    <a:pt x="101" y="307"/>
                    <a:pt x="101" y="307"/>
                  </a:cubicBezTo>
                  <a:cubicBezTo>
                    <a:pt x="101" y="307"/>
                    <a:pt x="102" y="307"/>
                    <a:pt x="102" y="306"/>
                  </a:cubicBezTo>
                  <a:cubicBezTo>
                    <a:pt x="103" y="306"/>
                    <a:pt x="103" y="306"/>
                    <a:pt x="103" y="306"/>
                  </a:cubicBezTo>
                  <a:cubicBezTo>
                    <a:pt x="103" y="307"/>
                    <a:pt x="103" y="307"/>
                    <a:pt x="103" y="308"/>
                  </a:cubicBezTo>
                  <a:cubicBezTo>
                    <a:pt x="102" y="308"/>
                    <a:pt x="102" y="308"/>
                    <a:pt x="102" y="308"/>
                  </a:cubicBezTo>
                  <a:cubicBezTo>
                    <a:pt x="96" y="315"/>
                    <a:pt x="90" y="322"/>
                    <a:pt x="84" y="329"/>
                  </a:cubicBezTo>
                  <a:cubicBezTo>
                    <a:pt x="84" y="329"/>
                    <a:pt x="84" y="329"/>
                    <a:pt x="84" y="329"/>
                  </a:cubicBezTo>
                  <a:cubicBezTo>
                    <a:pt x="84" y="330"/>
                    <a:pt x="84" y="330"/>
                    <a:pt x="84" y="330"/>
                  </a:cubicBezTo>
                  <a:cubicBezTo>
                    <a:pt x="84" y="332"/>
                    <a:pt x="84" y="332"/>
                    <a:pt x="84" y="332"/>
                  </a:cubicBezTo>
                  <a:cubicBezTo>
                    <a:pt x="85" y="331"/>
                    <a:pt x="85" y="331"/>
                    <a:pt x="85" y="331"/>
                  </a:cubicBezTo>
                  <a:cubicBezTo>
                    <a:pt x="85" y="331"/>
                    <a:pt x="85" y="331"/>
                    <a:pt x="85" y="331"/>
                  </a:cubicBezTo>
                  <a:cubicBezTo>
                    <a:pt x="86" y="331"/>
                    <a:pt x="86" y="331"/>
                    <a:pt x="86" y="331"/>
                  </a:cubicBezTo>
                  <a:cubicBezTo>
                    <a:pt x="86" y="330"/>
                    <a:pt x="86" y="330"/>
                    <a:pt x="86" y="330"/>
                  </a:cubicBezTo>
                  <a:cubicBezTo>
                    <a:pt x="92" y="324"/>
                    <a:pt x="97" y="317"/>
                    <a:pt x="103" y="310"/>
                  </a:cubicBezTo>
                  <a:cubicBezTo>
                    <a:pt x="103" y="318"/>
                    <a:pt x="103" y="326"/>
                    <a:pt x="103" y="334"/>
                  </a:cubicBezTo>
                  <a:cubicBezTo>
                    <a:pt x="103" y="335"/>
                    <a:pt x="103" y="337"/>
                    <a:pt x="103" y="339"/>
                  </a:cubicBezTo>
                  <a:cubicBezTo>
                    <a:pt x="102" y="338"/>
                    <a:pt x="102" y="338"/>
                    <a:pt x="102" y="338"/>
                  </a:cubicBezTo>
                  <a:cubicBezTo>
                    <a:pt x="99" y="340"/>
                    <a:pt x="97" y="343"/>
                    <a:pt x="96" y="347"/>
                  </a:cubicBezTo>
                  <a:cubicBezTo>
                    <a:pt x="98" y="347"/>
                    <a:pt x="98" y="347"/>
                    <a:pt x="98" y="347"/>
                  </a:cubicBezTo>
                  <a:cubicBezTo>
                    <a:pt x="99" y="344"/>
                    <a:pt x="101" y="342"/>
                    <a:pt x="103" y="339"/>
                  </a:cubicBezTo>
                  <a:cubicBezTo>
                    <a:pt x="103" y="340"/>
                    <a:pt x="103" y="341"/>
                    <a:pt x="103" y="341"/>
                  </a:cubicBezTo>
                  <a:cubicBezTo>
                    <a:pt x="103" y="342"/>
                    <a:pt x="104" y="343"/>
                    <a:pt x="105" y="343"/>
                  </a:cubicBezTo>
                  <a:cubicBezTo>
                    <a:pt x="105" y="343"/>
                    <a:pt x="105" y="343"/>
                    <a:pt x="105" y="343"/>
                  </a:cubicBezTo>
                  <a:cubicBezTo>
                    <a:pt x="106" y="343"/>
                    <a:pt x="106" y="342"/>
                    <a:pt x="106" y="341"/>
                  </a:cubicBezTo>
                  <a:cubicBezTo>
                    <a:pt x="106" y="339"/>
                    <a:pt x="106" y="336"/>
                    <a:pt x="106" y="334"/>
                  </a:cubicBezTo>
                  <a:cubicBezTo>
                    <a:pt x="106" y="326"/>
                    <a:pt x="106" y="318"/>
                    <a:pt x="106" y="310"/>
                  </a:cubicBezTo>
                  <a:cubicBezTo>
                    <a:pt x="106" y="307"/>
                    <a:pt x="106" y="305"/>
                    <a:pt x="106" y="302"/>
                  </a:cubicBezTo>
                  <a:cubicBezTo>
                    <a:pt x="107" y="302"/>
                    <a:pt x="107" y="301"/>
                    <a:pt x="107" y="300"/>
                  </a:cubicBezTo>
                  <a:cubicBezTo>
                    <a:pt x="107" y="299"/>
                    <a:pt x="107" y="299"/>
                    <a:pt x="106" y="298"/>
                  </a:cubicBezTo>
                  <a:cubicBezTo>
                    <a:pt x="106" y="298"/>
                    <a:pt x="106" y="297"/>
                    <a:pt x="105" y="296"/>
                  </a:cubicBezTo>
                  <a:cubicBezTo>
                    <a:pt x="105" y="296"/>
                    <a:pt x="104" y="296"/>
                    <a:pt x="103" y="295"/>
                  </a:cubicBezTo>
                  <a:cubicBezTo>
                    <a:pt x="103" y="294"/>
                    <a:pt x="104" y="292"/>
                    <a:pt x="104" y="290"/>
                  </a:cubicBezTo>
                  <a:cubicBezTo>
                    <a:pt x="104" y="289"/>
                    <a:pt x="104" y="289"/>
                    <a:pt x="104" y="289"/>
                  </a:cubicBezTo>
                  <a:cubicBezTo>
                    <a:pt x="104" y="287"/>
                    <a:pt x="103" y="285"/>
                    <a:pt x="102" y="284"/>
                  </a:cubicBezTo>
                  <a:cubicBezTo>
                    <a:pt x="100" y="282"/>
                    <a:pt x="98" y="280"/>
                    <a:pt x="95" y="280"/>
                  </a:cubicBezTo>
                  <a:cubicBezTo>
                    <a:pt x="96" y="277"/>
                    <a:pt x="96" y="275"/>
                    <a:pt x="96" y="272"/>
                  </a:cubicBezTo>
                  <a:cubicBezTo>
                    <a:pt x="96" y="272"/>
                    <a:pt x="96" y="272"/>
                    <a:pt x="96" y="272"/>
                  </a:cubicBezTo>
                  <a:cubicBezTo>
                    <a:pt x="97" y="268"/>
                    <a:pt x="99" y="265"/>
                    <a:pt x="101" y="261"/>
                  </a:cubicBezTo>
                  <a:cubicBezTo>
                    <a:pt x="104" y="256"/>
                    <a:pt x="106" y="251"/>
                    <a:pt x="106" y="244"/>
                  </a:cubicBezTo>
                  <a:cubicBezTo>
                    <a:pt x="106" y="241"/>
                    <a:pt x="106" y="238"/>
                    <a:pt x="105" y="235"/>
                  </a:cubicBezTo>
                  <a:cubicBezTo>
                    <a:pt x="102" y="219"/>
                    <a:pt x="97" y="211"/>
                    <a:pt x="92" y="196"/>
                  </a:cubicBezTo>
                  <a:cubicBezTo>
                    <a:pt x="90" y="187"/>
                    <a:pt x="88" y="178"/>
                    <a:pt x="88" y="169"/>
                  </a:cubicBezTo>
                  <a:cubicBezTo>
                    <a:pt x="88" y="166"/>
                    <a:pt x="88" y="164"/>
                    <a:pt x="88" y="162"/>
                  </a:cubicBezTo>
                  <a:cubicBezTo>
                    <a:pt x="88" y="162"/>
                    <a:pt x="88" y="162"/>
                    <a:pt x="88" y="162"/>
                  </a:cubicBezTo>
                  <a:cubicBezTo>
                    <a:pt x="88" y="160"/>
                    <a:pt x="87" y="158"/>
                    <a:pt x="85" y="156"/>
                  </a:cubicBezTo>
                  <a:cubicBezTo>
                    <a:pt x="84" y="155"/>
                    <a:pt x="81" y="154"/>
                    <a:pt x="79" y="154"/>
                  </a:cubicBezTo>
                  <a:cubicBezTo>
                    <a:pt x="79" y="154"/>
                    <a:pt x="79" y="154"/>
                    <a:pt x="79" y="154"/>
                  </a:cubicBezTo>
                  <a:cubicBezTo>
                    <a:pt x="78" y="154"/>
                    <a:pt x="77" y="154"/>
                    <a:pt x="77" y="154"/>
                  </a:cubicBezTo>
                  <a:cubicBezTo>
                    <a:pt x="78" y="153"/>
                    <a:pt x="79" y="152"/>
                    <a:pt x="80" y="151"/>
                  </a:cubicBezTo>
                  <a:cubicBezTo>
                    <a:pt x="80" y="150"/>
                    <a:pt x="81" y="149"/>
                    <a:pt x="82" y="148"/>
                  </a:cubicBezTo>
                  <a:cubicBezTo>
                    <a:pt x="82" y="147"/>
                    <a:pt x="83" y="145"/>
                    <a:pt x="83" y="144"/>
                  </a:cubicBezTo>
                  <a:cubicBezTo>
                    <a:pt x="83" y="144"/>
                    <a:pt x="83" y="144"/>
                    <a:pt x="83" y="144"/>
                  </a:cubicBezTo>
                  <a:cubicBezTo>
                    <a:pt x="83" y="144"/>
                    <a:pt x="83" y="144"/>
                    <a:pt x="83" y="144"/>
                  </a:cubicBezTo>
                  <a:cubicBezTo>
                    <a:pt x="83" y="143"/>
                    <a:pt x="84" y="143"/>
                    <a:pt x="84" y="142"/>
                  </a:cubicBezTo>
                  <a:cubicBezTo>
                    <a:pt x="84" y="141"/>
                    <a:pt x="83" y="141"/>
                    <a:pt x="83" y="140"/>
                  </a:cubicBezTo>
                  <a:cubicBezTo>
                    <a:pt x="84" y="140"/>
                    <a:pt x="85" y="139"/>
                    <a:pt x="84" y="138"/>
                  </a:cubicBezTo>
                  <a:cubicBezTo>
                    <a:pt x="84" y="137"/>
                    <a:pt x="84" y="137"/>
                    <a:pt x="83" y="137"/>
                  </a:cubicBezTo>
                  <a:cubicBezTo>
                    <a:pt x="84" y="136"/>
                    <a:pt x="84" y="136"/>
                    <a:pt x="84" y="136"/>
                  </a:cubicBezTo>
                  <a:cubicBezTo>
                    <a:pt x="84" y="135"/>
                    <a:pt x="84" y="135"/>
                    <a:pt x="84" y="135"/>
                  </a:cubicBezTo>
                  <a:cubicBezTo>
                    <a:pt x="84" y="134"/>
                    <a:pt x="83" y="134"/>
                    <a:pt x="83" y="133"/>
                  </a:cubicBezTo>
                  <a:cubicBezTo>
                    <a:pt x="83" y="133"/>
                    <a:pt x="83" y="133"/>
                    <a:pt x="83" y="133"/>
                  </a:cubicBezTo>
                  <a:cubicBezTo>
                    <a:pt x="82" y="133"/>
                    <a:pt x="82" y="133"/>
                    <a:pt x="82" y="133"/>
                  </a:cubicBezTo>
                  <a:cubicBezTo>
                    <a:pt x="82" y="133"/>
                    <a:pt x="82" y="133"/>
                    <a:pt x="82" y="133"/>
                  </a:cubicBezTo>
                  <a:cubicBezTo>
                    <a:pt x="82" y="133"/>
                    <a:pt x="82" y="133"/>
                    <a:pt x="82" y="133"/>
                  </a:cubicBezTo>
                  <a:cubicBezTo>
                    <a:pt x="82" y="132"/>
                    <a:pt x="82" y="132"/>
                    <a:pt x="82" y="132"/>
                  </a:cubicBezTo>
                  <a:cubicBezTo>
                    <a:pt x="82" y="132"/>
                    <a:pt x="82" y="132"/>
                    <a:pt x="82" y="132"/>
                  </a:cubicBezTo>
                  <a:cubicBezTo>
                    <a:pt x="83" y="132"/>
                    <a:pt x="84" y="131"/>
                    <a:pt x="84" y="130"/>
                  </a:cubicBezTo>
                  <a:cubicBezTo>
                    <a:pt x="84" y="129"/>
                    <a:pt x="84" y="129"/>
                    <a:pt x="84" y="129"/>
                  </a:cubicBezTo>
                  <a:cubicBezTo>
                    <a:pt x="84" y="128"/>
                    <a:pt x="83" y="127"/>
                    <a:pt x="83" y="127"/>
                  </a:cubicBezTo>
                  <a:cubicBezTo>
                    <a:pt x="82" y="126"/>
                    <a:pt x="82" y="126"/>
                    <a:pt x="82" y="126"/>
                  </a:cubicBezTo>
                  <a:cubicBezTo>
                    <a:pt x="82" y="126"/>
                    <a:pt x="83" y="125"/>
                    <a:pt x="83" y="125"/>
                  </a:cubicBezTo>
                  <a:cubicBezTo>
                    <a:pt x="83" y="124"/>
                    <a:pt x="83" y="124"/>
                    <a:pt x="83" y="123"/>
                  </a:cubicBezTo>
                  <a:cubicBezTo>
                    <a:pt x="83" y="123"/>
                    <a:pt x="83" y="123"/>
                    <a:pt x="83" y="123"/>
                  </a:cubicBezTo>
                  <a:cubicBezTo>
                    <a:pt x="83" y="121"/>
                    <a:pt x="83" y="119"/>
                    <a:pt x="83" y="118"/>
                  </a:cubicBezTo>
                  <a:cubicBezTo>
                    <a:pt x="83" y="117"/>
                    <a:pt x="83" y="117"/>
                    <a:pt x="83" y="117"/>
                  </a:cubicBezTo>
                  <a:cubicBezTo>
                    <a:pt x="86" y="114"/>
                    <a:pt x="88" y="111"/>
                    <a:pt x="89" y="107"/>
                  </a:cubicBezTo>
                  <a:cubicBezTo>
                    <a:pt x="90" y="104"/>
                    <a:pt x="90" y="100"/>
                    <a:pt x="91" y="98"/>
                  </a:cubicBezTo>
                  <a:cubicBezTo>
                    <a:pt x="93" y="92"/>
                    <a:pt x="94" y="88"/>
                    <a:pt x="99" y="80"/>
                  </a:cubicBezTo>
                  <a:cubicBezTo>
                    <a:pt x="105" y="73"/>
                    <a:pt x="109" y="60"/>
                    <a:pt x="109" y="47"/>
                  </a:cubicBezTo>
                  <a:cubicBezTo>
                    <a:pt x="109" y="36"/>
                    <a:pt x="106" y="25"/>
                    <a:pt x="99" y="16"/>
                  </a:cubicBezTo>
                  <a:cubicBezTo>
                    <a:pt x="91" y="7"/>
                    <a:pt x="80" y="1"/>
                    <a:pt x="62" y="0"/>
                  </a:cubicBezTo>
                  <a:cubicBezTo>
                    <a:pt x="62" y="0"/>
                    <a:pt x="61" y="0"/>
                    <a:pt x="6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9" name="Freeform 861"/>
            <p:cNvSpPr>
              <a:spLocks/>
            </p:cNvSpPr>
            <p:nvPr/>
          </p:nvSpPr>
          <p:spPr bwMode="auto">
            <a:xfrm>
              <a:off x="386336" y="2923069"/>
              <a:ext cx="12545" cy="85130"/>
            </a:xfrm>
            <a:custGeom>
              <a:avLst/>
              <a:gdLst>
                <a:gd name="T0" fmla="*/ 2 w 6"/>
                <a:gd name="T1" fmla="*/ 0 h 40"/>
                <a:gd name="T2" fmla="*/ 2 w 6"/>
                <a:gd name="T3" fmla="*/ 0 h 40"/>
                <a:gd name="T4" fmla="*/ 0 w 6"/>
                <a:gd name="T5" fmla="*/ 1 h 40"/>
                <a:gd name="T6" fmla="*/ 0 w 6"/>
                <a:gd name="T7" fmla="*/ 8 h 40"/>
                <a:gd name="T8" fmla="*/ 2 w 6"/>
                <a:gd name="T9" fmla="*/ 39 h 40"/>
                <a:gd name="T10" fmla="*/ 4 w 6"/>
                <a:gd name="T11" fmla="*/ 40 h 40"/>
                <a:gd name="T12" fmla="*/ 4 w 6"/>
                <a:gd name="T13" fmla="*/ 40 h 40"/>
                <a:gd name="T14" fmla="*/ 6 w 6"/>
                <a:gd name="T15" fmla="*/ 38 h 40"/>
                <a:gd name="T16" fmla="*/ 4 w 6"/>
                <a:gd name="T17" fmla="*/ 8 h 40"/>
                <a:gd name="T18" fmla="*/ 4 w 6"/>
                <a:gd name="T19" fmla="*/ 2 h 40"/>
                <a:gd name="T20" fmla="*/ 2 w 6"/>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0">
                  <a:moveTo>
                    <a:pt x="2" y="0"/>
                  </a:moveTo>
                  <a:cubicBezTo>
                    <a:pt x="2" y="0"/>
                    <a:pt x="2" y="0"/>
                    <a:pt x="2" y="0"/>
                  </a:cubicBezTo>
                  <a:cubicBezTo>
                    <a:pt x="1" y="0"/>
                    <a:pt x="0" y="0"/>
                    <a:pt x="0" y="1"/>
                  </a:cubicBezTo>
                  <a:cubicBezTo>
                    <a:pt x="0" y="4"/>
                    <a:pt x="0" y="6"/>
                    <a:pt x="0" y="8"/>
                  </a:cubicBezTo>
                  <a:cubicBezTo>
                    <a:pt x="0" y="18"/>
                    <a:pt x="1" y="29"/>
                    <a:pt x="2" y="39"/>
                  </a:cubicBezTo>
                  <a:cubicBezTo>
                    <a:pt x="2" y="40"/>
                    <a:pt x="3" y="40"/>
                    <a:pt x="4" y="40"/>
                  </a:cubicBezTo>
                  <a:cubicBezTo>
                    <a:pt x="4" y="40"/>
                    <a:pt x="4" y="40"/>
                    <a:pt x="4" y="40"/>
                  </a:cubicBezTo>
                  <a:cubicBezTo>
                    <a:pt x="5" y="40"/>
                    <a:pt x="6" y="39"/>
                    <a:pt x="6" y="38"/>
                  </a:cubicBezTo>
                  <a:cubicBezTo>
                    <a:pt x="4" y="28"/>
                    <a:pt x="4" y="18"/>
                    <a:pt x="4" y="8"/>
                  </a:cubicBezTo>
                  <a:cubicBezTo>
                    <a:pt x="4" y="6"/>
                    <a:pt x="4" y="4"/>
                    <a:pt x="4" y="2"/>
                  </a:cubicBezTo>
                  <a:cubicBezTo>
                    <a:pt x="4" y="1"/>
                    <a:pt x="3"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0" name="Freeform 862"/>
            <p:cNvSpPr>
              <a:spLocks/>
            </p:cNvSpPr>
            <p:nvPr/>
          </p:nvSpPr>
          <p:spPr bwMode="auto">
            <a:xfrm>
              <a:off x="492076" y="2980419"/>
              <a:ext cx="57350" cy="43013"/>
            </a:xfrm>
            <a:custGeom>
              <a:avLst/>
              <a:gdLst>
                <a:gd name="T0" fmla="*/ 25 w 27"/>
                <a:gd name="T1" fmla="*/ 0 h 20"/>
                <a:gd name="T2" fmla="*/ 24 w 27"/>
                <a:gd name="T3" fmla="*/ 1 h 20"/>
                <a:gd name="T4" fmla="*/ 1 w 27"/>
                <a:gd name="T5" fmla="*/ 17 h 20"/>
                <a:gd name="T6" fmla="*/ 0 w 27"/>
                <a:gd name="T7" fmla="*/ 20 h 20"/>
                <a:gd name="T8" fmla="*/ 2 w 27"/>
                <a:gd name="T9" fmla="*/ 20 h 20"/>
                <a:gd name="T10" fmla="*/ 3 w 27"/>
                <a:gd name="T11" fmla="*/ 20 h 20"/>
                <a:gd name="T12" fmla="*/ 26 w 27"/>
                <a:gd name="T13" fmla="*/ 3 h 20"/>
                <a:gd name="T14" fmla="*/ 26 w 27"/>
                <a:gd name="T15" fmla="*/ 1 h 20"/>
                <a:gd name="T16" fmla="*/ 25 w 2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0">
                  <a:moveTo>
                    <a:pt x="25" y="0"/>
                  </a:moveTo>
                  <a:cubicBezTo>
                    <a:pt x="24" y="0"/>
                    <a:pt x="24" y="0"/>
                    <a:pt x="24" y="1"/>
                  </a:cubicBezTo>
                  <a:cubicBezTo>
                    <a:pt x="16" y="6"/>
                    <a:pt x="8" y="12"/>
                    <a:pt x="1" y="17"/>
                  </a:cubicBezTo>
                  <a:cubicBezTo>
                    <a:pt x="0" y="18"/>
                    <a:pt x="0" y="19"/>
                    <a:pt x="0" y="20"/>
                  </a:cubicBezTo>
                  <a:cubicBezTo>
                    <a:pt x="1" y="20"/>
                    <a:pt x="1" y="20"/>
                    <a:pt x="2" y="20"/>
                  </a:cubicBezTo>
                  <a:cubicBezTo>
                    <a:pt x="2" y="20"/>
                    <a:pt x="3" y="20"/>
                    <a:pt x="3" y="20"/>
                  </a:cubicBezTo>
                  <a:cubicBezTo>
                    <a:pt x="11" y="14"/>
                    <a:pt x="18" y="9"/>
                    <a:pt x="26" y="3"/>
                  </a:cubicBezTo>
                  <a:cubicBezTo>
                    <a:pt x="27" y="3"/>
                    <a:pt x="27" y="2"/>
                    <a:pt x="26" y="1"/>
                  </a:cubicBezTo>
                  <a:cubicBezTo>
                    <a:pt x="26" y="0"/>
                    <a:pt x="25" y="0"/>
                    <a:pt x="2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1" name="Freeform 863"/>
            <p:cNvSpPr>
              <a:spLocks/>
            </p:cNvSpPr>
            <p:nvPr/>
          </p:nvSpPr>
          <p:spPr bwMode="auto">
            <a:xfrm>
              <a:off x="528816" y="3093328"/>
              <a:ext cx="59143" cy="20610"/>
            </a:xfrm>
            <a:custGeom>
              <a:avLst/>
              <a:gdLst>
                <a:gd name="T0" fmla="*/ 26 w 28"/>
                <a:gd name="T1" fmla="*/ 0 h 10"/>
                <a:gd name="T2" fmla="*/ 26 w 28"/>
                <a:gd name="T3" fmla="*/ 0 h 10"/>
                <a:gd name="T4" fmla="*/ 2 w 28"/>
                <a:gd name="T5" fmla="*/ 6 h 10"/>
                <a:gd name="T6" fmla="*/ 0 w 28"/>
                <a:gd name="T7" fmla="*/ 8 h 10"/>
                <a:gd name="T8" fmla="*/ 2 w 28"/>
                <a:gd name="T9" fmla="*/ 10 h 10"/>
                <a:gd name="T10" fmla="*/ 2 w 28"/>
                <a:gd name="T11" fmla="*/ 10 h 10"/>
                <a:gd name="T12" fmla="*/ 27 w 28"/>
                <a:gd name="T13" fmla="*/ 4 h 10"/>
                <a:gd name="T14" fmla="*/ 28 w 28"/>
                <a:gd name="T15" fmla="*/ 1 h 10"/>
                <a:gd name="T16" fmla="*/ 26 w 2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0">
                  <a:moveTo>
                    <a:pt x="26" y="0"/>
                  </a:moveTo>
                  <a:cubicBezTo>
                    <a:pt x="26" y="0"/>
                    <a:pt x="26" y="0"/>
                    <a:pt x="26" y="0"/>
                  </a:cubicBezTo>
                  <a:cubicBezTo>
                    <a:pt x="18" y="4"/>
                    <a:pt x="10" y="6"/>
                    <a:pt x="2" y="6"/>
                  </a:cubicBezTo>
                  <a:cubicBezTo>
                    <a:pt x="1" y="6"/>
                    <a:pt x="0" y="7"/>
                    <a:pt x="0" y="8"/>
                  </a:cubicBezTo>
                  <a:cubicBezTo>
                    <a:pt x="0" y="9"/>
                    <a:pt x="1" y="10"/>
                    <a:pt x="2" y="10"/>
                  </a:cubicBezTo>
                  <a:cubicBezTo>
                    <a:pt x="2" y="10"/>
                    <a:pt x="2" y="10"/>
                    <a:pt x="2" y="10"/>
                  </a:cubicBezTo>
                  <a:cubicBezTo>
                    <a:pt x="10" y="10"/>
                    <a:pt x="19" y="8"/>
                    <a:pt x="27" y="4"/>
                  </a:cubicBezTo>
                  <a:cubicBezTo>
                    <a:pt x="28" y="3"/>
                    <a:pt x="28" y="2"/>
                    <a:pt x="28" y="1"/>
                  </a:cubicBezTo>
                  <a:cubicBezTo>
                    <a:pt x="28" y="1"/>
                    <a:pt x="27" y="0"/>
                    <a:pt x="26"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2" name="Freeform 864"/>
            <p:cNvSpPr>
              <a:spLocks/>
            </p:cNvSpPr>
            <p:nvPr/>
          </p:nvSpPr>
          <p:spPr bwMode="auto">
            <a:xfrm>
              <a:off x="519855" y="3186523"/>
              <a:ext cx="49286" cy="42117"/>
            </a:xfrm>
            <a:custGeom>
              <a:avLst/>
              <a:gdLst>
                <a:gd name="T0" fmla="*/ 2 w 23"/>
                <a:gd name="T1" fmla="*/ 0 h 20"/>
                <a:gd name="T2" fmla="*/ 1 w 23"/>
                <a:gd name="T3" fmla="*/ 1 h 20"/>
                <a:gd name="T4" fmla="*/ 1 w 23"/>
                <a:gd name="T5" fmla="*/ 3 h 20"/>
                <a:gd name="T6" fmla="*/ 20 w 23"/>
                <a:gd name="T7" fmla="*/ 19 h 20"/>
                <a:gd name="T8" fmla="*/ 21 w 23"/>
                <a:gd name="T9" fmla="*/ 20 h 20"/>
                <a:gd name="T10" fmla="*/ 22 w 23"/>
                <a:gd name="T11" fmla="*/ 19 h 20"/>
                <a:gd name="T12" fmla="*/ 22 w 23"/>
                <a:gd name="T13" fmla="*/ 17 h 20"/>
                <a:gd name="T14" fmla="*/ 3 w 23"/>
                <a:gd name="T15" fmla="*/ 1 h 20"/>
                <a:gd name="T16" fmla="*/ 2 w 23"/>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0">
                  <a:moveTo>
                    <a:pt x="2" y="0"/>
                  </a:moveTo>
                  <a:cubicBezTo>
                    <a:pt x="2" y="0"/>
                    <a:pt x="1" y="1"/>
                    <a:pt x="1" y="1"/>
                  </a:cubicBezTo>
                  <a:cubicBezTo>
                    <a:pt x="0" y="2"/>
                    <a:pt x="0" y="3"/>
                    <a:pt x="1" y="3"/>
                  </a:cubicBezTo>
                  <a:cubicBezTo>
                    <a:pt x="7" y="9"/>
                    <a:pt x="14" y="14"/>
                    <a:pt x="20" y="19"/>
                  </a:cubicBezTo>
                  <a:cubicBezTo>
                    <a:pt x="20" y="20"/>
                    <a:pt x="21" y="20"/>
                    <a:pt x="21" y="20"/>
                  </a:cubicBezTo>
                  <a:cubicBezTo>
                    <a:pt x="22" y="20"/>
                    <a:pt x="22" y="19"/>
                    <a:pt x="22" y="19"/>
                  </a:cubicBezTo>
                  <a:cubicBezTo>
                    <a:pt x="23" y="18"/>
                    <a:pt x="23" y="17"/>
                    <a:pt x="22" y="17"/>
                  </a:cubicBezTo>
                  <a:cubicBezTo>
                    <a:pt x="16" y="11"/>
                    <a:pt x="10" y="6"/>
                    <a:pt x="3" y="1"/>
                  </a:cubicBezTo>
                  <a:cubicBezTo>
                    <a:pt x="3" y="0"/>
                    <a:pt x="3"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3" name="Freeform 865"/>
            <p:cNvSpPr>
              <a:spLocks/>
            </p:cNvSpPr>
            <p:nvPr/>
          </p:nvSpPr>
          <p:spPr bwMode="auto">
            <a:xfrm>
              <a:off x="254610" y="2980419"/>
              <a:ext cx="46597" cy="44805"/>
            </a:xfrm>
            <a:custGeom>
              <a:avLst/>
              <a:gdLst>
                <a:gd name="T0" fmla="*/ 2 w 22"/>
                <a:gd name="T1" fmla="*/ 0 h 21"/>
                <a:gd name="T2" fmla="*/ 1 w 22"/>
                <a:gd name="T3" fmla="*/ 1 h 21"/>
                <a:gd name="T4" fmla="*/ 1 w 22"/>
                <a:gd name="T5" fmla="*/ 3 h 21"/>
                <a:gd name="T6" fmla="*/ 18 w 22"/>
                <a:gd name="T7" fmla="*/ 21 h 21"/>
                <a:gd name="T8" fmla="*/ 20 w 22"/>
                <a:gd name="T9" fmla="*/ 21 h 21"/>
                <a:gd name="T10" fmla="*/ 21 w 22"/>
                <a:gd name="T11" fmla="*/ 21 h 21"/>
                <a:gd name="T12" fmla="*/ 21 w 22"/>
                <a:gd name="T13" fmla="*/ 19 h 21"/>
                <a:gd name="T14" fmla="*/ 3 w 22"/>
                <a:gd name="T15" fmla="*/ 0 h 21"/>
                <a:gd name="T16" fmla="*/ 2 w 22"/>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1">
                  <a:moveTo>
                    <a:pt x="2" y="0"/>
                  </a:moveTo>
                  <a:cubicBezTo>
                    <a:pt x="2" y="0"/>
                    <a:pt x="1" y="0"/>
                    <a:pt x="1" y="1"/>
                  </a:cubicBezTo>
                  <a:cubicBezTo>
                    <a:pt x="0" y="2"/>
                    <a:pt x="0" y="3"/>
                    <a:pt x="1" y="3"/>
                  </a:cubicBezTo>
                  <a:cubicBezTo>
                    <a:pt x="8" y="8"/>
                    <a:pt x="14" y="14"/>
                    <a:pt x="18" y="21"/>
                  </a:cubicBezTo>
                  <a:cubicBezTo>
                    <a:pt x="19" y="21"/>
                    <a:pt x="19" y="21"/>
                    <a:pt x="20" y="21"/>
                  </a:cubicBezTo>
                  <a:cubicBezTo>
                    <a:pt x="21" y="21"/>
                    <a:pt x="21" y="21"/>
                    <a:pt x="21" y="21"/>
                  </a:cubicBezTo>
                  <a:cubicBezTo>
                    <a:pt x="22" y="21"/>
                    <a:pt x="22" y="20"/>
                    <a:pt x="21" y="19"/>
                  </a:cubicBezTo>
                  <a:cubicBezTo>
                    <a:pt x="17" y="11"/>
                    <a:pt x="10" y="5"/>
                    <a:pt x="3" y="0"/>
                  </a:cubicBezTo>
                  <a:cubicBezTo>
                    <a:pt x="2" y="0"/>
                    <a:pt x="2"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4" name="Freeform 866"/>
            <p:cNvSpPr>
              <a:spLocks/>
            </p:cNvSpPr>
            <p:nvPr/>
          </p:nvSpPr>
          <p:spPr bwMode="auto">
            <a:xfrm>
              <a:off x="218766" y="3096913"/>
              <a:ext cx="57350" cy="19714"/>
            </a:xfrm>
            <a:custGeom>
              <a:avLst/>
              <a:gdLst>
                <a:gd name="T0" fmla="*/ 2 w 27"/>
                <a:gd name="T1" fmla="*/ 0 h 9"/>
                <a:gd name="T2" fmla="*/ 1 w 27"/>
                <a:gd name="T3" fmla="*/ 1 h 9"/>
                <a:gd name="T4" fmla="*/ 2 w 27"/>
                <a:gd name="T5" fmla="*/ 3 h 9"/>
                <a:gd name="T6" fmla="*/ 24 w 27"/>
                <a:gd name="T7" fmla="*/ 9 h 9"/>
                <a:gd name="T8" fmla="*/ 25 w 27"/>
                <a:gd name="T9" fmla="*/ 9 h 9"/>
                <a:gd name="T10" fmla="*/ 27 w 27"/>
                <a:gd name="T11" fmla="*/ 8 h 9"/>
                <a:gd name="T12" fmla="*/ 26 w 27"/>
                <a:gd name="T13" fmla="*/ 5 h 9"/>
                <a:gd name="T14" fmla="*/ 3 w 27"/>
                <a:gd name="T15" fmla="*/ 0 h 9"/>
                <a:gd name="T16" fmla="*/ 2 w 2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9">
                  <a:moveTo>
                    <a:pt x="2" y="0"/>
                  </a:moveTo>
                  <a:cubicBezTo>
                    <a:pt x="1" y="0"/>
                    <a:pt x="1" y="0"/>
                    <a:pt x="1" y="1"/>
                  </a:cubicBezTo>
                  <a:cubicBezTo>
                    <a:pt x="0" y="2"/>
                    <a:pt x="1" y="3"/>
                    <a:pt x="2" y="3"/>
                  </a:cubicBezTo>
                  <a:cubicBezTo>
                    <a:pt x="10" y="4"/>
                    <a:pt x="17" y="6"/>
                    <a:pt x="24" y="9"/>
                  </a:cubicBezTo>
                  <a:cubicBezTo>
                    <a:pt x="25" y="9"/>
                    <a:pt x="25" y="9"/>
                    <a:pt x="25" y="9"/>
                  </a:cubicBezTo>
                  <a:cubicBezTo>
                    <a:pt x="26" y="9"/>
                    <a:pt x="26" y="8"/>
                    <a:pt x="27" y="8"/>
                  </a:cubicBezTo>
                  <a:cubicBezTo>
                    <a:pt x="27" y="7"/>
                    <a:pt x="27" y="6"/>
                    <a:pt x="26" y="5"/>
                  </a:cubicBezTo>
                  <a:cubicBezTo>
                    <a:pt x="18" y="3"/>
                    <a:pt x="10" y="1"/>
                    <a:pt x="3" y="0"/>
                  </a:cubicBezTo>
                  <a:cubicBezTo>
                    <a:pt x="2" y="0"/>
                    <a:pt x="2" y="0"/>
                    <a:pt x="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5" name="Freeform 867"/>
            <p:cNvSpPr>
              <a:spLocks/>
            </p:cNvSpPr>
            <p:nvPr/>
          </p:nvSpPr>
          <p:spPr bwMode="auto">
            <a:xfrm>
              <a:off x="235792" y="3203549"/>
              <a:ext cx="52870" cy="43909"/>
            </a:xfrm>
            <a:custGeom>
              <a:avLst/>
              <a:gdLst>
                <a:gd name="T0" fmla="*/ 23 w 25"/>
                <a:gd name="T1" fmla="*/ 0 h 21"/>
                <a:gd name="T2" fmla="*/ 22 w 25"/>
                <a:gd name="T3" fmla="*/ 0 h 21"/>
                <a:gd name="T4" fmla="*/ 12 w 25"/>
                <a:gd name="T5" fmla="*/ 9 h 21"/>
                <a:gd name="T6" fmla="*/ 1 w 25"/>
                <a:gd name="T7" fmla="*/ 18 h 21"/>
                <a:gd name="T8" fmla="*/ 1 w 25"/>
                <a:gd name="T9" fmla="*/ 21 h 21"/>
                <a:gd name="T10" fmla="*/ 2 w 25"/>
                <a:gd name="T11" fmla="*/ 21 h 21"/>
                <a:gd name="T12" fmla="*/ 4 w 25"/>
                <a:gd name="T13" fmla="*/ 21 h 21"/>
                <a:gd name="T14" fmla="*/ 14 w 25"/>
                <a:gd name="T15" fmla="*/ 12 h 21"/>
                <a:gd name="T16" fmla="*/ 24 w 25"/>
                <a:gd name="T17" fmla="*/ 3 h 21"/>
                <a:gd name="T18" fmla="*/ 24 w 25"/>
                <a:gd name="T19" fmla="*/ 0 h 21"/>
                <a:gd name="T20" fmla="*/ 23 w 25"/>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1">
                  <a:moveTo>
                    <a:pt x="23" y="0"/>
                  </a:moveTo>
                  <a:cubicBezTo>
                    <a:pt x="22" y="0"/>
                    <a:pt x="22" y="0"/>
                    <a:pt x="22" y="0"/>
                  </a:cubicBezTo>
                  <a:cubicBezTo>
                    <a:pt x="18" y="4"/>
                    <a:pt x="15" y="7"/>
                    <a:pt x="12" y="9"/>
                  </a:cubicBezTo>
                  <a:cubicBezTo>
                    <a:pt x="8" y="11"/>
                    <a:pt x="5" y="14"/>
                    <a:pt x="1" y="18"/>
                  </a:cubicBezTo>
                  <a:cubicBezTo>
                    <a:pt x="0" y="19"/>
                    <a:pt x="1" y="20"/>
                    <a:pt x="1" y="21"/>
                  </a:cubicBezTo>
                  <a:cubicBezTo>
                    <a:pt x="2" y="21"/>
                    <a:pt x="2" y="21"/>
                    <a:pt x="2" y="21"/>
                  </a:cubicBezTo>
                  <a:cubicBezTo>
                    <a:pt x="3" y="21"/>
                    <a:pt x="3" y="21"/>
                    <a:pt x="4" y="21"/>
                  </a:cubicBezTo>
                  <a:cubicBezTo>
                    <a:pt x="8" y="16"/>
                    <a:pt x="11" y="14"/>
                    <a:pt x="14" y="12"/>
                  </a:cubicBezTo>
                  <a:cubicBezTo>
                    <a:pt x="17" y="10"/>
                    <a:pt x="20" y="7"/>
                    <a:pt x="24" y="3"/>
                  </a:cubicBezTo>
                  <a:cubicBezTo>
                    <a:pt x="25" y="2"/>
                    <a:pt x="25" y="1"/>
                    <a:pt x="24" y="0"/>
                  </a:cubicBezTo>
                  <a:cubicBezTo>
                    <a:pt x="24" y="0"/>
                    <a:pt x="23" y="0"/>
                    <a:pt x="23"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6" name="Rectangle 868"/>
            <p:cNvSpPr>
              <a:spLocks noChangeArrowheads="1"/>
            </p:cNvSpPr>
            <p:nvPr/>
          </p:nvSpPr>
          <p:spPr bwMode="auto">
            <a:xfrm>
              <a:off x="341531" y="3307496"/>
              <a:ext cx="896" cy="896"/>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7" name="Freeform 869"/>
            <p:cNvSpPr>
              <a:spLocks/>
            </p:cNvSpPr>
            <p:nvPr/>
          </p:nvSpPr>
          <p:spPr bwMode="auto">
            <a:xfrm>
              <a:off x="341531" y="330749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8" name="Freeform 870"/>
            <p:cNvSpPr>
              <a:spLocks/>
            </p:cNvSpPr>
            <p:nvPr/>
          </p:nvSpPr>
          <p:spPr bwMode="auto">
            <a:xfrm>
              <a:off x="445479" y="3697301"/>
              <a:ext cx="40325" cy="52870"/>
            </a:xfrm>
            <a:custGeom>
              <a:avLst/>
              <a:gdLst>
                <a:gd name="T0" fmla="*/ 18 w 19"/>
                <a:gd name="T1" fmla="*/ 0 h 25"/>
                <a:gd name="T2" fmla="*/ 0 w 19"/>
                <a:gd name="T3" fmla="*/ 24 h 25"/>
                <a:gd name="T4" fmla="*/ 2 w 19"/>
                <a:gd name="T5" fmla="*/ 25 h 25"/>
                <a:gd name="T6" fmla="*/ 19 w 19"/>
                <a:gd name="T7" fmla="*/ 1 h 25"/>
                <a:gd name="T8" fmla="*/ 18 w 19"/>
                <a:gd name="T9" fmla="*/ 0 h 25"/>
              </a:gdLst>
              <a:ahLst/>
              <a:cxnLst>
                <a:cxn ang="0">
                  <a:pos x="T0" y="T1"/>
                </a:cxn>
                <a:cxn ang="0">
                  <a:pos x="T2" y="T3"/>
                </a:cxn>
                <a:cxn ang="0">
                  <a:pos x="T4" y="T5"/>
                </a:cxn>
                <a:cxn ang="0">
                  <a:pos x="T6" y="T7"/>
                </a:cxn>
                <a:cxn ang="0">
                  <a:pos x="T8" y="T9"/>
                </a:cxn>
              </a:cxnLst>
              <a:rect l="0" t="0" r="r" b="b"/>
              <a:pathLst>
                <a:path w="19" h="25">
                  <a:moveTo>
                    <a:pt x="18" y="0"/>
                  </a:moveTo>
                  <a:cubicBezTo>
                    <a:pt x="12" y="8"/>
                    <a:pt x="6" y="16"/>
                    <a:pt x="0" y="24"/>
                  </a:cubicBezTo>
                  <a:cubicBezTo>
                    <a:pt x="2" y="25"/>
                    <a:pt x="2" y="25"/>
                    <a:pt x="2" y="25"/>
                  </a:cubicBezTo>
                  <a:cubicBezTo>
                    <a:pt x="8" y="17"/>
                    <a:pt x="14" y="9"/>
                    <a:pt x="19" y="1"/>
                  </a:cubicBezTo>
                  <a:cubicBezTo>
                    <a:pt x="18" y="0"/>
                    <a:pt x="18" y="0"/>
                    <a:pt x="18"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9" name="Freeform 871"/>
            <p:cNvSpPr>
              <a:spLocks/>
            </p:cNvSpPr>
            <p:nvPr/>
          </p:nvSpPr>
          <p:spPr bwMode="auto">
            <a:xfrm>
              <a:off x="451752" y="3716119"/>
              <a:ext cx="34052" cy="43013"/>
            </a:xfrm>
            <a:custGeom>
              <a:avLst/>
              <a:gdLst>
                <a:gd name="T0" fmla="*/ 15 w 16"/>
                <a:gd name="T1" fmla="*/ 0 h 20"/>
                <a:gd name="T2" fmla="*/ 0 w 16"/>
                <a:gd name="T3" fmla="*/ 19 h 20"/>
                <a:gd name="T4" fmla="*/ 2 w 16"/>
                <a:gd name="T5" fmla="*/ 20 h 20"/>
                <a:gd name="T6" fmla="*/ 16 w 16"/>
                <a:gd name="T7" fmla="*/ 1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cubicBezTo>
                    <a:pt x="10" y="7"/>
                    <a:pt x="5" y="13"/>
                    <a:pt x="0" y="19"/>
                  </a:cubicBezTo>
                  <a:cubicBezTo>
                    <a:pt x="2" y="20"/>
                    <a:pt x="2" y="20"/>
                    <a:pt x="2" y="20"/>
                  </a:cubicBezTo>
                  <a:cubicBezTo>
                    <a:pt x="6" y="14"/>
                    <a:pt x="11" y="8"/>
                    <a:pt x="16" y="1"/>
                  </a:cubicBezTo>
                  <a:cubicBezTo>
                    <a:pt x="15" y="0"/>
                    <a:pt x="15" y="0"/>
                    <a:pt x="15"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0" name="Freeform 872"/>
            <p:cNvSpPr>
              <a:spLocks/>
            </p:cNvSpPr>
            <p:nvPr/>
          </p:nvSpPr>
          <p:spPr bwMode="auto">
            <a:xfrm>
              <a:off x="460713" y="3733145"/>
              <a:ext cx="25091" cy="36740"/>
            </a:xfrm>
            <a:custGeom>
              <a:avLst/>
              <a:gdLst>
                <a:gd name="T0" fmla="*/ 10 w 12"/>
                <a:gd name="T1" fmla="*/ 0 h 17"/>
                <a:gd name="T2" fmla="*/ 1 w 12"/>
                <a:gd name="T3" fmla="*/ 12 h 17"/>
                <a:gd name="T4" fmla="*/ 1 w 12"/>
                <a:gd name="T5" fmla="*/ 13 h 17"/>
                <a:gd name="T6" fmla="*/ 1 w 12"/>
                <a:gd name="T7" fmla="*/ 14 h 17"/>
                <a:gd name="T8" fmla="*/ 0 w 12"/>
                <a:gd name="T9" fmla="*/ 17 h 17"/>
                <a:gd name="T10" fmla="*/ 2 w 12"/>
                <a:gd name="T11" fmla="*/ 14 h 17"/>
                <a:gd name="T12" fmla="*/ 2 w 12"/>
                <a:gd name="T13" fmla="*/ 14 h 17"/>
                <a:gd name="T14" fmla="*/ 3 w 12"/>
                <a:gd name="T15" fmla="*/ 14 h 17"/>
                <a:gd name="T16" fmla="*/ 12 w 12"/>
                <a:gd name="T17" fmla="*/ 1 h 17"/>
                <a:gd name="T18" fmla="*/ 10 w 1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7">
                  <a:moveTo>
                    <a:pt x="10" y="0"/>
                  </a:moveTo>
                  <a:cubicBezTo>
                    <a:pt x="8" y="5"/>
                    <a:pt x="5" y="9"/>
                    <a:pt x="1" y="12"/>
                  </a:cubicBezTo>
                  <a:cubicBezTo>
                    <a:pt x="1" y="13"/>
                    <a:pt x="1" y="13"/>
                    <a:pt x="1" y="13"/>
                  </a:cubicBezTo>
                  <a:cubicBezTo>
                    <a:pt x="1" y="14"/>
                    <a:pt x="1" y="14"/>
                    <a:pt x="1" y="14"/>
                  </a:cubicBezTo>
                  <a:cubicBezTo>
                    <a:pt x="0" y="17"/>
                    <a:pt x="0" y="17"/>
                    <a:pt x="0" y="17"/>
                  </a:cubicBezTo>
                  <a:cubicBezTo>
                    <a:pt x="2" y="14"/>
                    <a:pt x="2" y="14"/>
                    <a:pt x="2" y="14"/>
                  </a:cubicBezTo>
                  <a:cubicBezTo>
                    <a:pt x="2" y="14"/>
                    <a:pt x="2" y="14"/>
                    <a:pt x="2" y="14"/>
                  </a:cubicBezTo>
                  <a:cubicBezTo>
                    <a:pt x="3" y="14"/>
                    <a:pt x="3" y="14"/>
                    <a:pt x="3" y="14"/>
                  </a:cubicBezTo>
                  <a:cubicBezTo>
                    <a:pt x="6" y="10"/>
                    <a:pt x="9" y="5"/>
                    <a:pt x="12" y="1"/>
                  </a:cubicBezTo>
                  <a:cubicBezTo>
                    <a:pt x="10" y="0"/>
                    <a:pt x="10" y="0"/>
                    <a:pt x="10"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1" name="Freeform 882"/>
            <p:cNvSpPr>
              <a:spLocks/>
            </p:cNvSpPr>
            <p:nvPr/>
          </p:nvSpPr>
          <p:spPr bwMode="auto">
            <a:xfrm>
              <a:off x="592439" y="382633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2" name="Freeform 883"/>
            <p:cNvSpPr>
              <a:spLocks/>
            </p:cNvSpPr>
            <p:nvPr/>
          </p:nvSpPr>
          <p:spPr bwMode="auto">
            <a:xfrm>
              <a:off x="592439" y="382633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73" name="Freeform 884"/>
          <p:cNvSpPr>
            <a:spLocks noEditPoints="1"/>
          </p:cNvSpPr>
          <p:nvPr/>
        </p:nvSpPr>
        <p:spPr bwMode="auto">
          <a:xfrm>
            <a:off x="2982159" y="2805344"/>
            <a:ext cx="130086" cy="203347"/>
          </a:xfrm>
          <a:custGeom>
            <a:avLst/>
            <a:gdLst>
              <a:gd name="T0" fmla="*/ 78 w 117"/>
              <a:gd name="T1" fmla="*/ 178 h 183"/>
              <a:gd name="T2" fmla="*/ 91 w 117"/>
              <a:gd name="T3" fmla="*/ 179 h 183"/>
              <a:gd name="T4" fmla="*/ 86 w 117"/>
              <a:gd name="T5" fmla="*/ 178 h 183"/>
              <a:gd name="T6" fmla="*/ 94 w 117"/>
              <a:gd name="T7" fmla="*/ 179 h 183"/>
              <a:gd name="T8" fmla="*/ 64 w 117"/>
              <a:gd name="T9" fmla="*/ 174 h 183"/>
              <a:gd name="T10" fmla="*/ 100 w 117"/>
              <a:gd name="T11" fmla="*/ 178 h 183"/>
              <a:gd name="T12" fmla="*/ 106 w 117"/>
              <a:gd name="T13" fmla="*/ 175 h 183"/>
              <a:gd name="T14" fmla="*/ 57 w 117"/>
              <a:gd name="T15" fmla="*/ 172 h 183"/>
              <a:gd name="T16" fmla="*/ 11 w 117"/>
              <a:gd name="T17" fmla="*/ 167 h 183"/>
              <a:gd name="T18" fmla="*/ 47 w 117"/>
              <a:gd name="T19" fmla="*/ 169 h 183"/>
              <a:gd name="T20" fmla="*/ 18 w 117"/>
              <a:gd name="T21" fmla="*/ 164 h 183"/>
              <a:gd name="T22" fmla="*/ 41 w 117"/>
              <a:gd name="T23" fmla="*/ 157 h 183"/>
              <a:gd name="T24" fmla="*/ 32 w 117"/>
              <a:gd name="T25" fmla="*/ 157 h 183"/>
              <a:gd name="T26" fmla="*/ 35 w 117"/>
              <a:gd name="T27" fmla="*/ 157 h 183"/>
              <a:gd name="T28" fmla="*/ 12 w 117"/>
              <a:gd name="T29" fmla="*/ 151 h 183"/>
              <a:gd name="T30" fmla="*/ 5 w 117"/>
              <a:gd name="T31" fmla="*/ 154 h 183"/>
              <a:gd name="T32" fmla="*/ 6 w 117"/>
              <a:gd name="T33" fmla="*/ 142 h 183"/>
              <a:gd name="T34" fmla="*/ 86 w 117"/>
              <a:gd name="T35" fmla="*/ 103 h 183"/>
              <a:gd name="T36" fmla="*/ 73 w 117"/>
              <a:gd name="T37" fmla="*/ 112 h 183"/>
              <a:gd name="T38" fmla="*/ 66 w 117"/>
              <a:gd name="T39" fmla="*/ 102 h 183"/>
              <a:gd name="T40" fmla="*/ 12 w 117"/>
              <a:gd name="T41" fmla="*/ 103 h 183"/>
              <a:gd name="T42" fmla="*/ 10 w 117"/>
              <a:gd name="T43" fmla="*/ 111 h 183"/>
              <a:gd name="T44" fmla="*/ 19 w 117"/>
              <a:gd name="T45" fmla="*/ 102 h 183"/>
              <a:gd name="T46" fmla="*/ 30 w 117"/>
              <a:gd name="T47" fmla="*/ 101 h 183"/>
              <a:gd name="T48" fmla="*/ 102 w 117"/>
              <a:gd name="T49" fmla="*/ 56 h 183"/>
              <a:gd name="T50" fmla="*/ 84 w 117"/>
              <a:gd name="T51" fmla="*/ 53 h 183"/>
              <a:gd name="T52" fmla="*/ 80 w 117"/>
              <a:gd name="T53" fmla="*/ 63 h 183"/>
              <a:gd name="T54" fmla="*/ 89 w 117"/>
              <a:gd name="T55" fmla="*/ 60 h 183"/>
              <a:gd name="T56" fmla="*/ 76 w 117"/>
              <a:gd name="T57" fmla="*/ 52 h 183"/>
              <a:gd name="T58" fmla="*/ 103 w 117"/>
              <a:gd name="T59" fmla="*/ 52 h 183"/>
              <a:gd name="T60" fmla="*/ 97 w 117"/>
              <a:gd name="T61" fmla="*/ 49 h 183"/>
              <a:gd name="T62" fmla="*/ 72 w 117"/>
              <a:gd name="T63" fmla="*/ 48 h 183"/>
              <a:gd name="T64" fmla="*/ 53 w 117"/>
              <a:gd name="T65" fmla="*/ 46 h 183"/>
              <a:gd name="T66" fmla="*/ 73 w 117"/>
              <a:gd name="T67" fmla="*/ 37 h 183"/>
              <a:gd name="T68" fmla="*/ 54 w 117"/>
              <a:gd name="T69" fmla="*/ 50 h 183"/>
              <a:gd name="T70" fmla="*/ 66 w 117"/>
              <a:gd name="T71" fmla="*/ 36 h 183"/>
              <a:gd name="T72" fmla="*/ 65 w 117"/>
              <a:gd name="T73" fmla="*/ 46 h 183"/>
              <a:gd name="T74" fmla="*/ 30 w 117"/>
              <a:gd name="T75" fmla="*/ 79 h 183"/>
              <a:gd name="T76" fmla="*/ 62 w 117"/>
              <a:gd name="T77" fmla="*/ 4 h 183"/>
              <a:gd name="T78" fmla="*/ 75 w 117"/>
              <a:gd name="T79" fmla="*/ 33 h 183"/>
              <a:gd name="T80" fmla="*/ 49 w 117"/>
              <a:gd name="T81" fmla="*/ 54 h 183"/>
              <a:gd name="T82" fmla="*/ 57 w 117"/>
              <a:gd name="T83" fmla="*/ 81 h 183"/>
              <a:gd name="T84" fmla="*/ 58 w 117"/>
              <a:gd name="T85" fmla="*/ 98 h 183"/>
              <a:gd name="T86" fmla="*/ 54 w 117"/>
              <a:gd name="T87" fmla="*/ 114 h 183"/>
              <a:gd name="T88" fmla="*/ 83 w 117"/>
              <a:gd name="T89" fmla="*/ 142 h 183"/>
              <a:gd name="T90" fmla="*/ 34 w 117"/>
              <a:gd name="T91" fmla="*/ 153 h 183"/>
              <a:gd name="T92" fmla="*/ 25 w 117"/>
              <a:gd name="T93" fmla="*/ 120 h 183"/>
              <a:gd name="T94" fmla="*/ 33 w 117"/>
              <a:gd name="T95" fmla="*/ 98 h 183"/>
              <a:gd name="T96" fmla="*/ 32 w 117"/>
              <a:gd name="T97" fmla="*/ 97 h 183"/>
              <a:gd name="T98" fmla="*/ 22 w 117"/>
              <a:gd name="T99" fmla="*/ 32 h 183"/>
              <a:gd name="T100" fmla="*/ 7 w 117"/>
              <a:gd name="T101" fmla="*/ 115 h 183"/>
              <a:gd name="T102" fmla="*/ 10 w 117"/>
              <a:gd name="T103" fmla="*/ 117 h 183"/>
              <a:gd name="T104" fmla="*/ 4 w 117"/>
              <a:gd name="T105" fmla="*/ 132 h 183"/>
              <a:gd name="T106" fmla="*/ 8 w 117"/>
              <a:gd name="T107" fmla="*/ 170 h 183"/>
              <a:gd name="T108" fmla="*/ 36 w 117"/>
              <a:gd name="T109" fmla="*/ 173 h 183"/>
              <a:gd name="T110" fmla="*/ 111 w 117"/>
              <a:gd name="T111" fmla="*/ 180 h 183"/>
              <a:gd name="T112" fmla="*/ 111 w 117"/>
              <a:gd name="T113" fmla="*/ 136 h 183"/>
              <a:gd name="T114" fmla="*/ 50 w 117"/>
              <a:gd name="T115" fmla="*/ 130 h 183"/>
              <a:gd name="T116" fmla="*/ 87 w 117"/>
              <a:gd name="T117" fmla="*/ 116 h 183"/>
              <a:gd name="T118" fmla="*/ 90 w 117"/>
              <a:gd name="T119" fmla="*/ 95 h 183"/>
              <a:gd name="T120" fmla="*/ 55 w 117"/>
              <a:gd name="T121" fmla="*/ 64 h 183"/>
              <a:gd name="T122" fmla="*/ 73 w 117"/>
              <a:gd name="T123" fmla="*/ 60 h 183"/>
              <a:gd name="T124" fmla="*/ 104 w 117"/>
              <a:gd name="T125" fmla="*/ 5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 h="183">
                <a:moveTo>
                  <a:pt x="78" y="178"/>
                </a:moveTo>
                <a:cubicBezTo>
                  <a:pt x="77" y="178"/>
                  <a:pt x="75" y="177"/>
                  <a:pt x="74" y="177"/>
                </a:cubicBezTo>
                <a:cubicBezTo>
                  <a:pt x="75" y="173"/>
                  <a:pt x="77" y="170"/>
                  <a:pt x="79" y="166"/>
                </a:cubicBezTo>
                <a:cubicBezTo>
                  <a:pt x="79" y="165"/>
                  <a:pt x="79" y="165"/>
                  <a:pt x="79" y="165"/>
                </a:cubicBezTo>
                <a:cubicBezTo>
                  <a:pt x="79" y="165"/>
                  <a:pt x="79" y="165"/>
                  <a:pt x="79" y="165"/>
                </a:cubicBezTo>
                <a:cubicBezTo>
                  <a:pt x="81" y="165"/>
                  <a:pt x="82" y="166"/>
                  <a:pt x="84" y="166"/>
                </a:cubicBezTo>
                <a:cubicBezTo>
                  <a:pt x="82" y="170"/>
                  <a:pt x="80" y="174"/>
                  <a:pt x="78" y="178"/>
                </a:cubicBezTo>
                <a:moveTo>
                  <a:pt x="86" y="178"/>
                </a:moveTo>
                <a:cubicBezTo>
                  <a:pt x="87" y="178"/>
                  <a:pt x="87" y="178"/>
                  <a:pt x="87" y="178"/>
                </a:cubicBezTo>
                <a:cubicBezTo>
                  <a:pt x="89" y="174"/>
                  <a:pt x="92" y="170"/>
                  <a:pt x="94" y="166"/>
                </a:cubicBezTo>
                <a:cubicBezTo>
                  <a:pt x="94" y="165"/>
                  <a:pt x="94" y="165"/>
                  <a:pt x="94" y="165"/>
                </a:cubicBezTo>
                <a:cubicBezTo>
                  <a:pt x="96" y="165"/>
                  <a:pt x="97" y="165"/>
                  <a:pt x="98" y="165"/>
                </a:cubicBezTo>
                <a:cubicBezTo>
                  <a:pt x="96" y="169"/>
                  <a:pt x="94" y="174"/>
                  <a:pt x="91" y="179"/>
                </a:cubicBezTo>
                <a:cubicBezTo>
                  <a:pt x="91" y="179"/>
                  <a:pt x="91" y="179"/>
                  <a:pt x="91" y="179"/>
                </a:cubicBezTo>
                <a:cubicBezTo>
                  <a:pt x="87" y="179"/>
                  <a:pt x="84" y="179"/>
                  <a:pt x="80" y="178"/>
                </a:cubicBezTo>
                <a:cubicBezTo>
                  <a:pt x="82" y="174"/>
                  <a:pt x="84" y="170"/>
                  <a:pt x="86" y="166"/>
                </a:cubicBezTo>
                <a:cubicBezTo>
                  <a:pt x="86" y="166"/>
                  <a:pt x="87" y="166"/>
                  <a:pt x="87" y="166"/>
                </a:cubicBezTo>
                <a:cubicBezTo>
                  <a:pt x="89" y="166"/>
                  <a:pt x="90" y="166"/>
                  <a:pt x="92" y="166"/>
                </a:cubicBezTo>
                <a:cubicBezTo>
                  <a:pt x="90" y="169"/>
                  <a:pt x="88" y="173"/>
                  <a:pt x="86" y="177"/>
                </a:cubicBezTo>
                <a:cubicBezTo>
                  <a:pt x="85" y="178"/>
                  <a:pt x="86" y="178"/>
                  <a:pt x="86" y="178"/>
                </a:cubicBezTo>
                <a:cubicBezTo>
                  <a:pt x="86" y="178"/>
                  <a:pt x="86" y="178"/>
                  <a:pt x="86" y="178"/>
                </a:cubicBezTo>
                <a:moveTo>
                  <a:pt x="72" y="176"/>
                </a:moveTo>
                <a:cubicBezTo>
                  <a:pt x="70" y="176"/>
                  <a:pt x="68" y="175"/>
                  <a:pt x="65" y="175"/>
                </a:cubicBezTo>
                <a:cubicBezTo>
                  <a:pt x="68" y="171"/>
                  <a:pt x="70" y="168"/>
                  <a:pt x="73" y="164"/>
                </a:cubicBezTo>
                <a:cubicBezTo>
                  <a:pt x="73" y="164"/>
                  <a:pt x="73" y="164"/>
                  <a:pt x="73" y="164"/>
                </a:cubicBezTo>
                <a:cubicBezTo>
                  <a:pt x="74" y="164"/>
                  <a:pt x="76" y="165"/>
                  <a:pt x="77" y="165"/>
                </a:cubicBezTo>
                <a:cubicBezTo>
                  <a:pt x="75" y="169"/>
                  <a:pt x="74" y="173"/>
                  <a:pt x="72" y="176"/>
                </a:cubicBezTo>
                <a:moveTo>
                  <a:pt x="94" y="179"/>
                </a:moveTo>
                <a:cubicBezTo>
                  <a:pt x="96" y="174"/>
                  <a:pt x="98" y="169"/>
                  <a:pt x="101" y="164"/>
                </a:cubicBezTo>
                <a:cubicBezTo>
                  <a:pt x="102" y="164"/>
                  <a:pt x="104" y="164"/>
                  <a:pt x="105" y="163"/>
                </a:cubicBezTo>
                <a:cubicBezTo>
                  <a:pt x="103" y="168"/>
                  <a:pt x="101" y="172"/>
                  <a:pt x="99" y="177"/>
                </a:cubicBezTo>
                <a:cubicBezTo>
                  <a:pt x="98" y="178"/>
                  <a:pt x="99" y="178"/>
                  <a:pt x="99" y="178"/>
                </a:cubicBezTo>
                <a:cubicBezTo>
                  <a:pt x="100" y="178"/>
                  <a:pt x="100" y="178"/>
                  <a:pt x="100" y="178"/>
                </a:cubicBezTo>
                <a:cubicBezTo>
                  <a:pt x="98" y="179"/>
                  <a:pt x="96" y="179"/>
                  <a:pt x="94" y="179"/>
                </a:cubicBezTo>
                <a:moveTo>
                  <a:pt x="64" y="174"/>
                </a:moveTo>
                <a:cubicBezTo>
                  <a:pt x="62" y="173"/>
                  <a:pt x="61" y="173"/>
                  <a:pt x="59" y="172"/>
                </a:cubicBezTo>
                <a:cubicBezTo>
                  <a:pt x="61" y="169"/>
                  <a:pt x="63" y="165"/>
                  <a:pt x="65" y="162"/>
                </a:cubicBezTo>
                <a:cubicBezTo>
                  <a:pt x="66" y="162"/>
                  <a:pt x="66" y="163"/>
                  <a:pt x="67" y="163"/>
                </a:cubicBezTo>
                <a:cubicBezTo>
                  <a:pt x="68" y="163"/>
                  <a:pt x="69" y="163"/>
                  <a:pt x="71" y="164"/>
                </a:cubicBezTo>
                <a:cubicBezTo>
                  <a:pt x="68" y="167"/>
                  <a:pt x="66" y="170"/>
                  <a:pt x="64" y="174"/>
                </a:cubicBezTo>
                <a:moveTo>
                  <a:pt x="100" y="178"/>
                </a:moveTo>
                <a:cubicBezTo>
                  <a:pt x="100" y="178"/>
                  <a:pt x="100" y="178"/>
                  <a:pt x="100" y="178"/>
                </a:cubicBezTo>
                <a:cubicBezTo>
                  <a:pt x="103" y="173"/>
                  <a:pt x="105" y="167"/>
                  <a:pt x="108" y="162"/>
                </a:cubicBezTo>
                <a:cubicBezTo>
                  <a:pt x="108" y="162"/>
                  <a:pt x="108" y="162"/>
                  <a:pt x="108" y="162"/>
                </a:cubicBezTo>
                <a:cubicBezTo>
                  <a:pt x="110" y="162"/>
                  <a:pt x="111" y="161"/>
                  <a:pt x="113" y="161"/>
                </a:cubicBezTo>
                <a:cubicBezTo>
                  <a:pt x="112" y="161"/>
                  <a:pt x="112" y="161"/>
                  <a:pt x="112" y="161"/>
                </a:cubicBezTo>
                <a:cubicBezTo>
                  <a:pt x="112" y="161"/>
                  <a:pt x="112" y="161"/>
                  <a:pt x="112" y="161"/>
                </a:cubicBezTo>
                <a:cubicBezTo>
                  <a:pt x="112" y="161"/>
                  <a:pt x="112" y="161"/>
                  <a:pt x="112" y="161"/>
                </a:cubicBezTo>
                <a:cubicBezTo>
                  <a:pt x="110" y="166"/>
                  <a:pt x="108" y="171"/>
                  <a:pt x="106" y="175"/>
                </a:cubicBezTo>
                <a:cubicBezTo>
                  <a:pt x="105" y="176"/>
                  <a:pt x="106" y="176"/>
                  <a:pt x="106" y="177"/>
                </a:cubicBezTo>
                <a:cubicBezTo>
                  <a:pt x="106" y="177"/>
                  <a:pt x="106" y="177"/>
                  <a:pt x="107" y="177"/>
                </a:cubicBezTo>
                <a:cubicBezTo>
                  <a:pt x="107" y="177"/>
                  <a:pt x="107" y="176"/>
                  <a:pt x="107" y="176"/>
                </a:cubicBezTo>
                <a:cubicBezTo>
                  <a:pt x="109" y="174"/>
                  <a:pt x="110" y="171"/>
                  <a:pt x="111" y="169"/>
                </a:cubicBezTo>
                <a:cubicBezTo>
                  <a:pt x="110" y="171"/>
                  <a:pt x="110" y="173"/>
                  <a:pt x="109" y="176"/>
                </a:cubicBezTo>
                <a:cubicBezTo>
                  <a:pt x="106" y="177"/>
                  <a:pt x="103" y="178"/>
                  <a:pt x="100" y="178"/>
                </a:cubicBezTo>
                <a:moveTo>
                  <a:pt x="57" y="172"/>
                </a:moveTo>
                <a:cubicBezTo>
                  <a:pt x="55" y="171"/>
                  <a:pt x="52" y="170"/>
                  <a:pt x="50" y="170"/>
                </a:cubicBezTo>
                <a:cubicBezTo>
                  <a:pt x="51" y="166"/>
                  <a:pt x="53" y="163"/>
                  <a:pt x="55" y="160"/>
                </a:cubicBezTo>
                <a:cubicBezTo>
                  <a:pt x="55" y="160"/>
                  <a:pt x="55" y="160"/>
                  <a:pt x="55" y="160"/>
                </a:cubicBezTo>
                <a:cubicBezTo>
                  <a:pt x="58" y="160"/>
                  <a:pt x="60" y="161"/>
                  <a:pt x="63" y="162"/>
                </a:cubicBezTo>
                <a:cubicBezTo>
                  <a:pt x="61" y="165"/>
                  <a:pt x="59" y="168"/>
                  <a:pt x="57" y="172"/>
                </a:cubicBezTo>
                <a:moveTo>
                  <a:pt x="13" y="172"/>
                </a:moveTo>
                <a:cubicBezTo>
                  <a:pt x="13" y="170"/>
                  <a:pt x="12" y="169"/>
                  <a:pt x="11" y="167"/>
                </a:cubicBezTo>
                <a:cubicBezTo>
                  <a:pt x="11" y="167"/>
                  <a:pt x="10" y="167"/>
                  <a:pt x="10" y="166"/>
                </a:cubicBezTo>
                <a:cubicBezTo>
                  <a:pt x="11" y="163"/>
                  <a:pt x="13" y="161"/>
                  <a:pt x="14" y="160"/>
                </a:cubicBezTo>
                <a:cubicBezTo>
                  <a:pt x="15" y="159"/>
                  <a:pt x="15" y="159"/>
                  <a:pt x="15" y="159"/>
                </a:cubicBezTo>
                <a:cubicBezTo>
                  <a:pt x="14" y="164"/>
                  <a:pt x="14" y="167"/>
                  <a:pt x="13" y="172"/>
                </a:cubicBezTo>
                <a:moveTo>
                  <a:pt x="48" y="169"/>
                </a:moveTo>
                <a:cubicBezTo>
                  <a:pt x="47" y="169"/>
                  <a:pt x="47" y="169"/>
                  <a:pt x="47" y="169"/>
                </a:cubicBezTo>
                <a:cubicBezTo>
                  <a:pt x="47" y="169"/>
                  <a:pt x="47" y="169"/>
                  <a:pt x="47" y="169"/>
                </a:cubicBezTo>
                <a:cubicBezTo>
                  <a:pt x="46" y="169"/>
                  <a:pt x="45" y="169"/>
                  <a:pt x="44" y="169"/>
                </a:cubicBezTo>
                <a:cubicBezTo>
                  <a:pt x="45" y="165"/>
                  <a:pt x="47" y="162"/>
                  <a:pt x="50" y="159"/>
                </a:cubicBezTo>
                <a:cubicBezTo>
                  <a:pt x="50" y="158"/>
                  <a:pt x="50" y="158"/>
                  <a:pt x="50" y="158"/>
                </a:cubicBezTo>
                <a:cubicBezTo>
                  <a:pt x="51" y="159"/>
                  <a:pt x="52" y="159"/>
                  <a:pt x="53" y="159"/>
                </a:cubicBezTo>
                <a:cubicBezTo>
                  <a:pt x="51" y="162"/>
                  <a:pt x="50" y="166"/>
                  <a:pt x="48" y="169"/>
                </a:cubicBezTo>
                <a:moveTo>
                  <a:pt x="17" y="174"/>
                </a:moveTo>
                <a:cubicBezTo>
                  <a:pt x="18" y="170"/>
                  <a:pt x="18" y="167"/>
                  <a:pt x="18" y="164"/>
                </a:cubicBezTo>
                <a:cubicBezTo>
                  <a:pt x="19" y="163"/>
                  <a:pt x="19" y="163"/>
                  <a:pt x="19" y="163"/>
                </a:cubicBezTo>
                <a:cubicBezTo>
                  <a:pt x="21" y="162"/>
                  <a:pt x="21" y="160"/>
                  <a:pt x="23" y="159"/>
                </a:cubicBezTo>
                <a:cubicBezTo>
                  <a:pt x="24" y="159"/>
                  <a:pt x="25" y="158"/>
                  <a:pt x="25" y="158"/>
                </a:cubicBezTo>
                <a:cubicBezTo>
                  <a:pt x="23" y="163"/>
                  <a:pt x="20" y="168"/>
                  <a:pt x="17" y="174"/>
                </a:cubicBezTo>
                <a:moveTo>
                  <a:pt x="35" y="169"/>
                </a:moveTo>
                <a:cubicBezTo>
                  <a:pt x="36" y="169"/>
                  <a:pt x="36" y="169"/>
                  <a:pt x="36" y="169"/>
                </a:cubicBezTo>
                <a:cubicBezTo>
                  <a:pt x="37" y="165"/>
                  <a:pt x="39" y="161"/>
                  <a:pt x="41" y="157"/>
                </a:cubicBezTo>
                <a:cubicBezTo>
                  <a:pt x="43" y="157"/>
                  <a:pt x="45" y="158"/>
                  <a:pt x="48" y="158"/>
                </a:cubicBezTo>
                <a:cubicBezTo>
                  <a:pt x="45" y="161"/>
                  <a:pt x="43" y="165"/>
                  <a:pt x="42" y="169"/>
                </a:cubicBezTo>
                <a:cubicBezTo>
                  <a:pt x="40" y="169"/>
                  <a:pt x="37" y="169"/>
                  <a:pt x="35" y="169"/>
                </a:cubicBezTo>
                <a:cubicBezTo>
                  <a:pt x="35" y="169"/>
                  <a:pt x="35" y="169"/>
                  <a:pt x="35" y="169"/>
                </a:cubicBezTo>
                <a:moveTo>
                  <a:pt x="20" y="173"/>
                </a:moveTo>
                <a:cubicBezTo>
                  <a:pt x="22" y="168"/>
                  <a:pt x="25" y="163"/>
                  <a:pt x="28" y="157"/>
                </a:cubicBezTo>
                <a:cubicBezTo>
                  <a:pt x="29" y="157"/>
                  <a:pt x="31" y="157"/>
                  <a:pt x="32" y="157"/>
                </a:cubicBezTo>
                <a:cubicBezTo>
                  <a:pt x="30" y="161"/>
                  <a:pt x="28" y="166"/>
                  <a:pt x="26" y="170"/>
                </a:cubicBezTo>
                <a:cubicBezTo>
                  <a:pt x="26" y="171"/>
                  <a:pt x="26" y="171"/>
                  <a:pt x="26" y="171"/>
                </a:cubicBezTo>
                <a:cubicBezTo>
                  <a:pt x="26" y="171"/>
                  <a:pt x="26" y="171"/>
                  <a:pt x="26" y="171"/>
                </a:cubicBezTo>
                <a:cubicBezTo>
                  <a:pt x="25" y="171"/>
                  <a:pt x="25" y="171"/>
                  <a:pt x="24" y="171"/>
                </a:cubicBezTo>
                <a:cubicBezTo>
                  <a:pt x="22" y="172"/>
                  <a:pt x="21" y="172"/>
                  <a:pt x="20" y="173"/>
                </a:cubicBezTo>
                <a:moveTo>
                  <a:pt x="28" y="170"/>
                </a:moveTo>
                <a:cubicBezTo>
                  <a:pt x="30" y="166"/>
                  <a:pt x="32" y="161"/>
                  <a:pt x="35" y="157"/>
                </a:cubicBezTo>
                <a:cubicBezTo>
                  <a:pt x="36" y="157"/>
                  <a:pt x="37" y="157"/>
                  <a:pt x="39" y="157"/>
                </a:cubicBezTo>
                <a:cubicBezTo>
                  <a:pt x="37" y="161"/>
                  <a:pt x="36" y="164"/>
                  <a:pt x="34" y="168"/>
                </a:cubicBezTo>
                <a:cubicBezTo>
                  <a:pt x="34" y="169"/>
                  <a:pt x="34" y="169"/>
                  <a:pt x="34" y="169"/>
                </a:cubicBezTo>
                <a:cubicBezTo>
                  <a:pt x="32" y="170"/>
                  <a:pt x="30" y="170"/>
                  <a:pt x="28" y="170"/>
                </a:cubicBezTo>
                <a:moveTo>
                  <a:pt x="9" y="164"/>
                </a:moveTo>
                <a:cubicBezTo>
                  <a:pt x="8" y="163"/>
                  <a:pt x="7" y="162"/>
                  <a:pt x="7" y="160"/>
                </a:cubicBezTo>
                <a:cubicBezTo>
                  <a:pt x="8" y="157"/>
                  <a:pt x="10" y="154"/>
                  <a:pt x="12" y="151"/>
                </a:cubicBezTo>
                <a:cubicBezTo>
                  <a:pt x="13" y="153"/>
                  <a:pt x="14" y="154"/>
                  <a:pt x="14" y="156"/>
                </a:cubicBezTo>
                <a:cubicBezTo>
                  <a:pt x="13" y="157"/>
                  <a:pt x="11" y="160"/>
                  <a:pt x="9" y="164"/>
                </a:cubicBezTo>
                <a:moveTo>
                  <a:pt x="6" y="158"/>
                </a:moveTo>
                <a:cubicBezTo>
                  <a:pt x="6" y="158"/>
                  <a:pt x="6" y="158"/>
                  <a:pt x="6" y="158"/>
                </a:cubicBezTo>
                <a:cubicBezTo>
                  <a:pt x="5" y="157"/>
                  <a:pt x="5" y="156"/>
                  <a:pt x="5" y="155"/>
                </a:cubicBezTo>
                <a:cubicBezTo>
                  <a:pt x="5" y="155"/>
                  <a:pt x="5" y="155"/>
                  <a:pt x="5" y="155"/>
                </a:cubicBezTo>
                <a:cubicBezTo>
                  <a:pt x="5" y="154"/>
                  <a:pt x="5" y="154"/>
                  <a:pt x="5" y="154"/>
                </a:cubicBezTo>
                <a:cubicBezTo>
                  <a:pt x="6" y="152"/>
                  <a:pt x="8" y="149"/>
                  <a:pt x="9" y="147"/>
                </a:cubicBezTo>
                <a:cubicBezTo>
                  <a:pt x="10" y="148"/>
                  <a:pt x="10" y="149"/>
                  <a:pt x="11" y="149"/>
                </a:cubicBezTo>
                <a:cubicBezTo>
                  <a:pt x="9" y="152"/>
                  <a:pt x="7" y="155"/>
                  <a:pt x="6" y="158"/>
                </a:cubicBezTo>
                <a:moveTo>
                  <a:pt x="4" y="152"/>
                </a:moveTo>
                <a:cubicBezTo>
                  <a:pt x="4" y="152"/>
                  <a:pt x="4" y="152"/>
                  <a:pt x="4" y="152"/>
                </a:cubicBezTo>
                <a:cubicBezTo>
                  <a:pt x="4" y="150"/>
                  <a:pt x="4" y="148"/>
                  <a:pt x="5" y="146"/>
                </a:cubicBezTo>
                <a:cubicBezTo>
                  <a:pt x="5" y="144"/>
                  <a:pt x="5" y="143"/>
                  <a:pt x="6" y="142"/>
                </a:cubicBezTo>
                <a:cubicBezTo>
                  <a:pt x="6" y="143"/>
                  <a:pt x="7" y="144"/>
                  <a:pt x="8" y="145"/>
                </a:cubicBezTo>
                <a:cubicBezTo>
                  <a:pt x="7" y="147"/>
                  <a:pt x="5" y="150"/>
                  <a:pt x="4" y="152"/>
                </a:cubicBezTo>
                <a:moveTo>
                  <a:pt x="85" y="112"/>
                </a:moveTo>
                <a:cubicBezTo>
                  <a:pt x="84" y="112"/>
                  <a:pt x="83" y="112"/>
                  <a:pt x="81" y="112"/>
                </a:cubicBezTo>
                <a:cubicBezTo>
                  <a:pt x="83" y="109"/>
                  <a:pt x="84" y="106"/>
                  <a:pt x="86" y="104"/>
                </a:cubicBezTo>
                <a:cubicBezTo>
                  <a:pt x="86" y="103"/>
                  <a:pt x="86" y="103"/>
                  <a:pt x="86" y="103"/>
                </a:cubicBezTo>
                <a:cubicBezTo>
                  <a:pt x="86" y="103"/>
                  <a:pt x="86" y="103"/>
                  <a:pt x="86" y="103"/>
                </a:cubicBezTo>
                <a:cubicBezTo>
                  <a:pt x="86" y="106"/>
                  <a:pt x="85" y="109"/>
                  <a:pt x="85" y="112"/>
                </a:cubicBezTo>
                <a:moveTo>
                  <a:pt x="79" y="112"/>
                </a:moveTo>
                <a:cubicBezTo>
                  <a:pt x="78" y="112"/>
                  <a:pt x="77" y="112"/>
                  <a:pt x="75" y="112"/>
                </a:cubicBezTo>
                <a:cubicBezTo>
                  <a:pt x="77" y="109"/>
                  <a:pt x="79" y="106"/>
                  <a:pt x="81" y="103"/>
                </a:cubicBezTo>
                <a:cubicBezTo>
                  <a:pt x="82" y="103"/>
                  <a:pt x="83" y="103"/>
                  <a:pt x="84" y="103"/>
                </a:cubicBezTo>
                <a:cubicBezTo>
                  <a:pt x="82" y="106"/>
                  <a:pt x="81" y="109"/>
                  <a:pt x="79" y="112"/>
                </a:cubicBezTo>
                <a:moveTo>
                  <a:pt x="73" y="112"/>
                </a:moveTo>
                <a:cubicBezTo>
                  <a:pt x="71" y="112"/>
                  <a:pt x="69" y="112"/>
                  <a:pt x="67" y="112"/>
                </a:cubicBezTo>
                <a:cubicBezTo>
                  <a:pt x="69" y="109"/>
                  <a:pt x="71" y="106"/>
                  <a:pt x="73" y="102"/>
                </a:cubicBezTo>
                <a:cubicBezTo>
                  <a:pt x="75" y="102"/>
                  <a:pt x="77" y="103"/>
                  <a:pt x="79" y="103"/>
                </a:cubicBezTo>
                <a:cubicBezTo>
                  <a:pt x="77" y="106"/>
                  <a:pt x="75" y="109"/>
                  <a:pt x="73" y="112"/>
                </a:cubicBezTo>
                <a:moveTo>
                  <a:pt x="65" y="112"/>
                </a:moveTo>
                <a:cubicBezTo>
                  <a:pt x="63" y="112"/>
                  <a:pt x="62" y="112"/>
                  <a:pt x="60" y="112"/>
                </a:cubicBezTo>
                <a:cubicBezTo>
                  <a:pt x="62" y="109"/>
                  <a:pt x="64" y="105"/>
                  <a:pt x="66" y="102"/>
                </a:cubicBezTo>
                <a:cubicBezTo>
                  <a:pt x="67" y="102"/>
                  <a:pt x="69" y="102"/>
                  <a:pt x="71" y="102"/>
                </a:cubicBezTo>
                <a:cubicBezTo>
                  <a:pt x="69" y="106"/>
                  <a:pt x="67" y="109"/>
                  <a:pt x="65" y="112"/>
                </a:cubicBezTo>
                <a:moveTo>
                  <a:pt x="10" y="107"/>
                </a:moveTo>
                <a:cubicBezTo>
                  <a:pt x="10" y="105"/>
                  <a:pt x="10" y="104"/>
                  <a:pt x="10" y="102"/>
                </a:cubicBezTo>
                <a:cubicBezTo>
                  <a:pt x="11" y="102"/>
                  <a:pt x="11" y="102"/>
                  <a:pt x="12" y="102"/>
                </a:cubicBezTo>
                <a:cubicBezTo>
                  <a:pt x="12" y="102"/>
                  <a:pt x="12" y="102"/>
                  <a:pt x="12" y="102"/>
                </a:cubicBezTo>
                <a:cubicBezTo>
                  <a:pt x="12" y="103"/>
                  <a:pt x="12" y="103"/>
                  <a:pt x="12" y="103"/>
                </a:cubicBezTo>
                <a:cubicBezTo>
                  <a:pt x="11" y="104"/>
                  <a:pt x="11" y="105"/>
                  <a:pt x="10" y="107"/>
                </a:cubicBezTo>
                <a:moveTo>
                  <a:pt x="59" y="109"/>
                </a:moveTo>
                <a:cubicBezTo>
                  <a:pt x="60" y="106"/>
                  <a:pt x="60" y="104"/>
                  <a:pt x="60" y="102"/>
                </a:cubicBezTo>
                <a:cubicBezTo>
                  <a:pt x="61" y="102"/>
                  <a:pt x="62" y="102"/>
                  <a:pt x="63" y="102"/>
                </a:cubicBezTo>
                <a:cubicBezTo>
                  <a:pt x="62" y="104"/>
                  <a:pt x="61" y="106"/>
                  <a:pt x="59" y="109"/>
                </a:cubicBezTo>
                <a:moveTo>
                  <a:pt x="10" y="113"/>
                </a:moveTo>
                <a:cubicBezTo>
                  <a:pt x="10" y="112"/>
                  <a:pt x="10" y="112"/>
                  <a:pt x="10" y="111"/>
                </a:cubicBezTo>
                <a:cubicBezTo>
                  <a:pt x="12" y="108"/>
                  <a:pt x="13" y="105"/>
                  <a:pt x="14" y="102"/>
                </a:cubicBezTo>
                <a:cubicBezTo>
                  <a:pt x="15" y="102"/>
                  <a:pt x="16" y="102"/>
                  <a:pt x="17" y="102"/>
                </a:cubicBezTo>
                <a:cubicBezTo>
                  <a:pt x="16" y="105"/>
                  <a:pt x="14" y="108"/>
                  <a:pt x="13" y="112"/>
                </a:cubicBezTo>
                <a:cubicBezTo>
                  <a:pt x="13" y="112"/>
                  <a:pt x="13" y="112"/>
                  <a:pt x="13" y="112"/>
                </a:cubicBezTo>
                <a:cubicBezTo>
                  <a:pt x="12" y="112"/>
                  <a:pt x="11" y="113"/>
                  <a:pt x="10" y="113"/>
                </a:cubicBezTo>
                <a:moveTo>
                  <a:pt x="15" y="112"/>
                </a:moveTo>
                <a:cubicBezTo>
                  <a:pt x="16" y="109"/>
                  <a:pt x="18" y="105"/>
                  <a:pt x="19" y="102"/>
                </a:cubicBezTo>
                <a:cubicBezTo>
                  <a:pt x="21" y="101"/>
                  <a:pt x="23" y="101"/>
                  <a:pt x="24" y="101"/>
                </a:cubicBezTo>
                <a:cubicBezTo>
                  <a:pt x="23" y="105"/>
                  <a:pt x="21" y="108"/>
                  <a:pt x="19" y="112"/>
                </a:cubicBezTo>
                <a:cubicBezTo>
                  <a:pt x="19" y="112"/>
                  <a:pt x="19" y="112"/>
                  <a:pt x="19" y="112"/>
                </a:cubicBezTo>
                <a:cubicBezTo>
                  <a:pt x="18" y="112"/>
                  <a:pt x="16" y="112"/>
                  <a:pt x="15" y="112"/>
                </a:cubicBezTo>
                <a:moveTo>
                  <a:pt x="21" y="112"/>
                </a:moveTo>
                <a:cubicBezTo>
                  <a:pt x="23" y="109"/>
                  <a:pt x="25" y="105"/>
                  <a:pt x="27" y="101"/>
                </a:cubicBezTo>
                <a:cubicBezTo>
                  <a:pt x="28" y="101"/>
                  <a:pt x="29" y="101"/>
                  <a:pt x="30" y="101"/>
                </a:cubicBezTo>
                <a:cubicBezTo>
                  <a:pt x="29" y="105"/>
                  <a:pt x="27" y="108"/>
                  <a:pt x="25" y="112"/>
                </a:cubicBezTo>
                <a:cubicBezTo>
                  <a:pt x="24" y="112"/>
                  <a:pt x="22" y="112"/>
                  <a:pt x="21" y="112"/>
                </a:cubicBezTo>
                <a:moveTo>
                  <a:pt x="27" y="75"/>
                </a:moveTo>
                <a:cubicBezTo>
                  <a:pt x="26" y="72"/>
                  <a:pt x="25" y="68"/>
                  <a:pt x="25" y="64"/>
                </a:cubicBezTo>
                <a:cubicBezTo>
                  <a:pt x="26" y="68"/>
                  <a:pt x="27" y="72"/>
                  <a:pt x="27" y="75"/>
                </a:cubicBezTo>
                <a:cubicBezTo>
                  <a:pt x="27" y="75"/>
                  <a:pt x="27" y="75"/>
                  <a:pt x="27" y="75"/>
                </a:cubicBezTo>
                <a:moveTo>
                  <a:pt x="102" y="56"/>
                </a:moveTo>
                <a:cubicBezTo>
                  <a:pt x="103" y="55"/>
                  <a:pt x="103" y="55"/>
                  <a:pt x="103" y="55"/>
                </a:cubicBezTo>
                <a:cubicBezTo>
                  <a:pt x="103" y="56"/>
                  <a:pt x="103" y="56"/>
                  <a:pt x="103" y="56"/>
                </a:cubicBezTo>
                <a:cubicBezTo>
                  <a:pt x="102" y="56"/>
                  <a:pt x="102" y="56"/>
                  <a:pt x="102" y="56"/>
                </a:cubicBezTo>
                <a:moveTo>
                  <a:pt x="80" y="60"/>
                </a:moveTo>
                <a:cubicBezTo>
                  <a:pt x="80" y="58"/>
                  <a:pt x="80" y="57"/>
                  <a:pt x="80" y="55"/>
                </a:cubicBezTo>
                <a:cubicBezTo>
                  <a:pt x="80" y="55"/>
                  <a:pt x="80" y="54"/>
                  <a:pt x="80" y="54"/>
                </a:cubicBezTo>
                <a:cubicBezTo>
                  <a:pt x="81" y="53"/>
                  <a:pt x="82" y="53"/>
                  <a:pt x="84" y="53"/>
                </a:cubicBezTo>
                <a:cubicBezTo>
                  <a:pt x="82" y="55"/>
                  <a:pt x="81" y="58"/>
                  <a:pt x="80" y="60"/>
                </a:cubicBezTo>
                <a:moveTo>
                  <a:pt x="80" y="63"/>
                </a:moveTo>
                <a:cubicBezTo>
                  <a:pt x="82" y="60"/>
                  <a:pt x="84" y="56"/>
                  <a:pt x="86" y="52"/>
                </a:cubicBezTo>
                <a:cubicBezTo>
                  <a:pt x="88" y="52"/>
                  <a:pt x="89" y="51"/>
                  <a:pt x="91" y="51"/>
                </a:cubicBezTo>
                <a:cubicBezTo>
                  <a:pt x="88" y="54"/>
                  <a:pt x="86" y="58"/>
                  <a:pt x="84" y="61"/>
                </a:cubicBezTo>
                <a:cubicBezTo>
                  <a:pt x="84" y="62"/>
                  <a:pt x="84" y="62"/>
                  <a:pt x="84" y="62"/>
                </a:cubicBezTo>
                <a:cubicBezTo>
                  <a:pt x="83" y="62"/>
                  <a:pt x="81" y="63"/>
                  <a:pt x="80" y="63"/>
                </a:cubicBezTo>
                <a:moveTo>
                  <a:pt x="87" y="61"/>
                </a:moveTo>
                <a:cubicBezTo>
                  <a:pt x="89" y="57"/>
                  <a:pt x="91" y="54"/>
                  <a:pt x="93" y="51"/>
                </a:cubicBezTo>
                <a:cubicBezTo>
                  <a:pt x="93" y="50"/>
                  <a:pt x="93" y="50"/>
                  <a:pt x="93" y="50"/>
                </a:cubicBezTo>
                <a:cubicBezTo>
                  <a:pt x="94" y="50"/>
                  <a:pt x="95" y="50"/>
                  <a:pt x="96" y="49"/>
                </a:cubicBezTo>
                <a:cubicBezTo>
                  <a:pt x="95" y="50"/>
                  <a:pt x="95" y="50"/>
                  <a:pt x="95" y="50"/>
                </a:cubicBezTo>
                <a:cubicBezTo>
                  <a:pt x="95" y="50"/>
                  <a:pt x="95" y="50"/>
                  <a:pt x="95" y="50"/>
                </a:cubicBezTo>
                <a:cubicBezTo>
                  <a:pt x="93" y="53"/>
                  <a:pt x="91" y="56"/>
                  <a:pt x="89" y="60"/>
                </a:cubicBezTo>
                <a:cubicBezTo>
                  <a:pt x="88" y="60"/>
                  <a:pt x="87" y="60"/>
                  <a:pt x="87" y="61"/>
                </a:cubicBezTo>
                <a:moveTo>
                  <a:pt x="76" y="55"/>
                </a:moveTo>
                <a:cubicBezTo>
                  <a:pt x="76" y="54"/>
                  <a:pt x="75" y="53"/>
                  <a:pt x="75" y="52"/>
                </a:cubicBezTo>
                <a:cubicBezTo>
                  <a:pt x="74" y="52"/>
                  <a:pt x="74" y="52"/>
                  <a:pt x="74" y="52"/>
                </a:cubicBezTo>
                <a:cubicBezTo>
                  <a:pt x="75" y="51"/>
                  <a:pt x="76" y="50"/>
                  <a:pt x="77" y="48"/>
                </a:cubicBezTo>
                <a:cubicBezTo>
                  <a:pt x="77" y="49"/>
                  <a:pt x="76" y="50"/>
                  <a:pt x="76" y="50"/>
                </a:cubicBezTo>
                <a:cubicBezTo>
                  <a:pt x="76" y="51"/>
                  <a:pt x="76" y="51"/>
                  <a:pt x="76" y="52"/>
                </a:cubicBezTo>
                <a:cubicBezTo>
                  <a:pt x="76" y="53"/>
                  <a:pt x="76" y="54"/>
                  <a:pt x="76" y="55"/>
                </a:cubicBezTo>
                <a:cubicBezTo>
                  <a:pt x="76" y="55"/>
                  <a:pt x="76" y="55"/>
                  <a:pt x="76" y="55"/>
                </a:cubicBezTo>
                <a:moveTo>
                  <a:pt x="98" y="57"/>
                </a:moveTo>
                <a:cubicBezTo>
                  <a:pt x="100" y="54"/>
                  <a:pt x="102" y="52"/>
                  <a:pt x="104" y="49"/>
                </a:cubicBezTo>
                <a:cubicBezTo>
                  <a:pt x="104" y="48"/>
                  <a:pt x="104" y="48"/>
                  <a:pt x="104" y="48"/>
                </a:cubicBezTo>
                <a:cubicBezTo>
                  <a:pt x="104" y="50"/>
                  <a:pt x="104" y="51"/>
                  <a:pt x="104" y="52"/>
                </a:cubicBezTo>
                <a:cubicBezTo>
                  <a:pt x="104" y="52"/>
                  <a:pt x="103" y="52"/>
                  <a:pt x="103" y="52"/>
                </a:cubicBezTo>
                <a:cubicBezTo>
                  <a:pt x="103" y="52"/>
                  <a:pt x="103" y="52"/>
                  <a:pt x="103" y="52"/>
                </a:cubicBezTo>
                <a:cubicBezTo>
                  <a:pt x="101" y="54"/>
                  <a:pt x="100" y="55"/>
                  <a:pt x="99" y="57"/>
                </a:cubicBezTo>
                <a:cubicBezTo>
                  <a:pt x="99" y="57"/>
                  <a:pt x="99" y="57"/>
                  <a:pt x="99" y="57"/>
                </a:cubicBezTo>
                <a:cubicBezTo>
                  <a:pt x="99" y="57"/>
                  <a:pt x="98" y="57"/>
                  <a:pt x="98" y="57"/>
                </a:cubicBezTo>
                <a:moveTo>
                  <a:pt x="92" y="59"/>
                </a:moveTo>
                <a:cubicBezTo>
                  <a:pt x="93" y="56"/>
                  <a:pt x="95" y="53"/>
                  <a:pt x="97" y="51"/>
                </a:cubicBezTo>
                <a:cubicBezTo>
                  <a:pt x="97" y="50"/>
                  <a:pt x="97" y="50"/>
                  <a:pt x="97" y="49"/>
                </a:cubicBezTo>
                <a:cubicBezTo>
                  <a:pt x="96" y="49"/>
                  <a:pt x="96" y="49"/>
                  <a:pt x="96" y="49"/>
                </a:cubicBezTo>
                <a:cubicBezTo>
                  <a:pt x="98" y="49"/>
                  <a:pt x="100" y="48"/>
                  <a:pt x="103" y="47"/>
                </a:cubicBezTo>
                <a:cubicBezTo>
                  <a:pt x="102" y="48"/>
                  <a:pt x="102" y="48"/>
                  <a:pt x="102" y="48"/>
                </a:cubicBezTo>
                <a:cubicBezTo>
                  <a:pt x="100" y="51"/>
                  <a:pt x="97" y="55"/>
                  <a:pt x="95" y="58"/>
                </a:cubicBezTo>
                <a:cubicBezTo>
                  <a:pt x="94" y="58"/>
                  <a:pt x="93" y="59"/>
                  <a:pt x="92" y="59"/>
                </a:cubicBezTo>
                <a:moveTo>
                  <a:pt x="73" y="50"/>
                </a:moveTo>
                <a:cubicBezTo>
                  <a:pt x="73" y="50"/>
                  <a:pt x="72" y="49"/>
                  <a:pt x="72" y="48"/>
                </a:cubicBezTo>
                <a:cubicBezTo>
                  <a:pt x="73" y="46"/>
                  <a:pt x="75" y="43"/>
                  <a:pt x="76" y="41"/>
                </a:cubicBezTo>
                <a:cubicBezTo>
                  <a:pt x="76" y="42"/>
                  <a:pt x="77" y="43"/>
                  <a:pt x="77" y="45"/>
                </a:cubicBezTo>
                <a:cubicBezTo>
                  <a:pt x="76" y="45"/>
                  <a:pt x="76" y="45"/>
                  <a:pt x="76" y="45"/>
                </a:cubicBezTo>
                <a:cubicBezTo>
                  <a:pt x="75" y="47"/>
                  <a:pt x="74" y="48"/>
                  <a:pt x="73" y="50"/>
                </a:cubicBezTo>
                <a:moveTo>
                  <a:pt x="52" y="50"/>
                </a:moveTo>
                <a:cubicBezTo>
                  <a:pt x="52" y="49"/>
                  <a:pt x="52" y="49"/>
                  <a:pt x="52" y="48"/>
                </a:cubicBezTo>
                <a:cubicBezTo>
                  <a:pt x="52" y="47"/>
                  <a:pt x="52" y="47"/>
                  <a:pt x="53" y="46"/>
                </a:cubicBezTo>
                <a:cubicBezTo>
                  <a:pt x="53" y="43"/>
                  <a:pt x="54" y="41"/>
                  <a:pt x="56" y="40"/>
                </a:cubicBezTo>
                <a:cubicBezTo>
                  <a:pt x="55" y="43"/>
                  <a:pt x="54" y="46"/>
                  <a:pt x="53" y="50"/>
                </a:cubicBezTo>
                <a:cubicBezTo>
                  <a:pt x="52" y="50"/>
                  <a:pt x="52" y="50"/>
                  <a:pt x="52" y="50"/>
                </a:cubicBezTo>
                <a:moveTo>
                  <a:pt x="70" y="47"/>
                </a:moveTo>
                <a:cubicBezTo>
                  <a:pt x="69" y="47"/>
                  <a:pt x="69" y="47"/>
                  <a:pt x="68" y="47"/>
                </a:cubicBezTo>
                <a:cubicBezTo>
                  <a:pt x="68" y="47"/>
                  <a:pt x="67" y="46"/>
                  <a:pt x="67" y="46"/>
                </a:cubicBezTo>
                <a:cubicBezTo>
                  <a:pt x="69" y="43"/>
                  <a:pt x="71" y="40"/>
                  <a:pt x="73" y="37"/>
                </a:cubicBezTo>
                <a:cubicBezTo>
                  <a:pt x="73" y="37"/>
                  <a:pt x="73" y="37"/>
                  <a:pt x="73" y="37"/>
                </a:cubicBezTo>
                <a:cubicBezTo>
                  <a:pt x="74" y="37"/>
                  <a:pt x="75" y="38"/>
                  <a:pt x="75" y="39"/>
                </a:cubicBezTo>
                <a:cubicBezTo>
                  <a:pt x="75" y="39"/>
                  <a:pt x="75" y="39"/>
                  <a:pt x="75" y="39"/>
                </a:cubicBezTo>
                <a:cubicBezTo>
                  <a:pt x="73" y="42"/>
                  <a:pt x="71" y="45"/>
                  <a:pt x="70" y="47"/>
                </a:cubicBezTo>
                <a:moveTo>
                  <a:pt x="53" y="54"/>
                </a:moveTo>
                <a:cubicBezTo>
                  <a:pt x="53" y="54"/>
                  <a:pt x="53" y="54"/>
                  <a:pt x="53" y="54"/>
                </a:cubicBezTo>
                <a:cubicBezTo>
                  <a:pt x="53" y="53"/>
                  <a:pt x="54" y="52"/>
                  <a:pt x="54" y="50"/>
                </a:cubicBezTo>
                <a:cubicBezTo>
                  <a:pt x="56" y="47"/>
                  <a:pt x="58" y="43"/>
                  <a:pt x="58" y="38"/>
                </a:cubicBezTo>
                <a:cubicBezTo>
                  <a:pt x="58" y="38"/>
                  <a:pt x="58" y="38"/>
                  <a:pt x="58" y="38"/>
                </a:cubicBezTo>
                <a:cubicBezTo>
                  <a:pt x="60" y="37"/>
                  <a:pt x="62" y="36"/>
                  <a:pt x="64" y="36"/>
                </a:cubicBezTo>
                <a:cubicBezTo>
                  <a:pt x="61" y="40"/>
                  <a:pt x="58" y="45"/>
                  <a:pt x="57" y="50"/>
                </a:cubicBezTo>
                <a:cubicBezTo>
                  <a:pt x="55" y="51"/>
                  <a:pt x="54" y="52"/>
                  <a:pt x="53" y="54"/>
                </a:cubicBezTo>
                <a:moveTo>
                  <a:pt x="59" y="48"/>
                </a:moveTo>
                <a:cubicBezTo>
                  <a:pt x="61" y="44"/>
                  <a:pt x="63" y="40"/>
                  <a:pt x="66" y="36"/>
                </a:cubicBezTo>
                <a:cubicBezTo>
                  <a:pt x="66" y="35"/>
                  <a:pt x="66" y="35"/>
                  <a:pt x="66" y="35"/>
                </a:cubicBezTo>
                <a:cubicBezTo>
                  <a:pt x="67" y="35"/>
                  <a:pt x="67" y="35"/>
                  <a:pt x="68" y="35"/>
                </a:cubicBezTo>
                <a:cubicBezTo>
                  <a:pt x="68" y="35"/>
                  <a:pt x="68" y="35"/>
                  <a:pt x="68" y="35"/>
                </a:cubicBezTo>
                <a:cubicBezTo>
                  <a:pt x="68" y="35"/>
                  <a:pt x="68" y="35"/>
                  <a:pt x="68" y="35"/>
                </a:cubicBezTo>
                <a:cubicBezTo>
                  <a:pt x="68" y="35"/>
                  <a:pt x="68" y="35"/>
                  <a:pt x="68" y="35"/>
                </a:cubicBezTo>
                <a:cubicBezTo>
                  <a:pt x="69" y="35"/>
                  <a:pt x="70" y="35"/>
                  <a:pt x="71" y="36"/>
                </a:cubicBezTo>
                <a:cubicBezTo>
                  <a:pt x="69" y="39"/>
                  <a:pt x="67" y="43"/>
                  <a:pt x="65" y="46"/>
                </a:cubicBezTo>
                <a:cubicBezTo>
                  <a:pt x="64" y="46"/>
                  <a:pt x="63" y="46"/>
                  <a:pt x="63" y="47"/>
                </a:cubicBezTo>
                <a:cubicBezTo>
                  <a:pt x="62" y="47"/>
                  <a:pt x="60" y="47"/>
                  <a:pt x="59" y="48"/>
                </a:cubicBezTo>
                <a:moveTo>
                  <a:pt x="10" y="98"/>
                </a:moveTo>
                <a:cubicBezTo>
                  <a:pt x="10" y="92"/>
                  <a:pt x="10" y="85"/>
                  <a:pt x="10" y="79"/>
                </a:cubicBezTo>
                <a:cubicBezTo>
                  <a:pt x="17" y="79"/>
                  <a:pt x="23" y="79"/>
                  <a:pt x="29" y="79"/>
                </a:cubicBezTo>
                <a:cubicBezTo>
                  <a:pt x="30" y="79"/>
                  <a:pt x="30" y="79"/>
                  <a:pt x="30" y="79"/>
                </a:cubicBezTo>
                <a:cubicBezTo>
                  <a:pt x="30" y="79"/>
                  <a:pt x="30" y="79"/>
                  <a:pt x="30" y="79"/>
                </a:cubicBezTo>
                <a:cubicBezTo>
                  <a:pt x="31" y="78"/>
                  <a:pt x="32" y="77"/>
                  <a:pt x="32" y="76"/>
                </a:cubicBezTo>
                <a:cubicBezTo>
                  <a:pt x="29" y="66"/>
                  <a:pt x="26" y="50"/>
                  <a:pt x="26" y="38"/>
                </a:cubicBezTo>
                <a:cubicBezTo>
                  <a:pt x="26" y="35"/>
                  <a:pt x="26" y="33"/>
                  <a:pt x="26" y="31"/>
                </a:cubicBezTo>
                <a:cubicBezTo>
                  <a:pt x="27" y="26"/>
                  <a:pt x="29" y="21"/>
                  <a:pt x="33" y="17"/>
                </a:cubicBezTo>
                <a:cubicBezTo>
                  <a:pt x="36" y="13"/>
                  <a:pt x="41" y="9"/>
                  <a:pt x="45" y="7"/>
                </a:cubicBezTo>
                <a:cubicBezTo>
                  <a:pt x="48" y="6"/>
                  <a:pt x="55" y="4"/>
                  <a:pt x="62" y="4"/>
                </a:cubicBezTo>
                <a:cubicBezTo>
                  <a:pt x="62" y="4"/>
                  <a:pt x="62" y="4"/>
                  <a:pt x="62" y="4"/>
                </a:cubicBezTo>
                <a:cubicBezTo>
                  <a:pt x="62" y="4"/>
                  <a:pt x="62" y="4"/>
                  <a:pt x="62" y="4"/>
                </a:cubicBezTo>
                <a:cubicBezTo>
                  <a:pt x="71" y="4"/>
                  <a:pt x="81" y="6"/>
                  <a:pt x="89" y="12"/>
                </a:cubicBezTo>
                <a:cubicBezTo>
                  <a:pt x="97" y="18"/>
                  <a:pt x="103" y="27"/>
                  <a:pt x="104" y="43"/>
                </a:cubicBezTo>
                <a:cubicBezTo>
                  <a:pt x="94" y="46"/>
                  <a:pt x="90" y="47"/>
                  <a:pt x="80" y="50"/>
                </a:cubicBezTo>
                <a:cubicBezTo>
                  <a:pt x="81" y="48"/>
                  <a:pt x="81" y="47"/>
                  <a:pt x="81" y="45"/>
                </a:cubicBezTo>
                <a:cubicBezTo>
                  <a:pt x="81" y="43"/>
                  <a:pt x="80" y="41"/>
                  <a:pt x="80" y="39"/>
                </a:cubicBezTo>
                <a:cubicBezTo>
                  <a:pt x="79" y="37"/>
                  <a:pt x="77" y="35"/>
                  <a:pt x="75" y="33"/>
                </a:cubicBezTo>
                <a:cubicBezTo>
                  <a:pt x="73" y="32"/>
                  <a:pt x="70" y="31"/>
                  <a:pt x="68" y="31"/>
                </a:cubicBezTo>
                <a:cubicBezTo>
                  <a:pt x="67" y="31"/>
                  <a:pt x="67" y="31"/>
                  <a:pt x="67" y="31"/>
                </a:cubicBezTo>
                <a:cubicBezTo>
                  <a:pt x="67" y="31"/>
                  <a:pt x="67" y="31"/>
                  <a:pt x="67" y="31"/>
                </a:cubicBezTo>
                <a:cubicBezTo>
                  <a:pt x="63" y="31"/>
                  <a:pt x="59" y="33"/>
                  <a:pt x="56" y="35"/>
                </a:cubicBezTo>
                <a:cubicBezTo>
                  <a:pt x="52" y="37"/>
                  <a:pt x="50" y="41"/>
                  <a:pt x="49" y="45"/>
                </a:cubicBezTo>
                <a:cubicBezTo>
                  <a:pt x="48" y="46"/>
                  <a:pt x="48" y="47"/>
                  <a:pt x="48" y="48"/>
                </a:cubicBezTo>
                <a:cubicBezTo>
                  <a:pt x="48" y="50"/>
                  <a:pt x="49" y="52"/>
                  <a:pt x="49" y="54"/>
                </a:cubicBezTo>
                <a:cubicBezTo>
                  <a:pt x="49" y="55"/>
                  <a:pt x="49" y="56"/>
                  <a:pt x="50" y="56"/>
                </a:cubicBezTo>
                <a:cubicBezTo>
                  <a:pt x="50" y="56"/>
                  <a:pt x="50" y="56"/>
                  <a:pt x="50" y="56"/>
                </a:cubicBezTo>
                <a:cubicBezTo>
                  <a:pt x="49" y="57"/>
                  <a:pt x="49" y="57"/>
                  <a:pt x="50" y="58"/>
                </a:cubicBezTo>
                <a:cubicBezTo>
                  <a:pt x="50" y="60"/>
                  <a:pt x="51" y="63"/>
                  <a:pt x="51" y="67"/>
                </a:cubicBezTo>
                <a:cubicBezTo>
                  <a:pt x="52" y="72"/>
                  <a:pt x="53" y="76"/>
                  <a:pt x="55" y="79"/>
                </a:cubicBezTo>
                <a:cubicBezTo>
                  <a:pt x="55" y="80"/>
                  <a:pt x="55" y="80"/>
                  <a:pt x="56" y="80"/>
                </a:cubicBezTo>
                <a:cubicBezTo>
                  <a:pt x="56" y="81"/>
                  <a:pt x="57" y="81"/>
                  <a:pt x="57" y="81"/>
                </a:cubicBezTo>
                <a:cubicBezTo>
                  <a:pt x="57" y="81"/>
                  <a:pt x="57" y="81"/>
                  <a:pt x="57" y="81"/>
                </a:cubicBezTo>
                <a:cubicBezTo>
                  <a:pt x="68" y="81"/>
                  <a:pt x="78" y="81"/>
                  <a:pt x="88" y="81"/>
                </a:cubicBezTo>
                <a:cubicBezTo>
                  <a:pt x="87" y="86"/>
                  <a:pt x="86" y="90"/>
                  <a:pt x="86" y="95"/>
                </a:cubicBezTo>
                <a:cubicBezTo>
                  <a:pt x="86" y="96"/>
                  <a:pt x="87" y="98"/>
                  <a:pt x="87" y="99"/>
                </a:cubicBezTo>
                <a:cubicBezTo>
                  <a:pt x="87" y="99"/>
                  <a:pt x="87" y="99"/>
                  <a:pt x="87" y="99"/>
                </a:cubicBezTo>
                <a:cubicBezTo>
                  <a:pt x="78" y="98"/>
                  <a:pt x="66" y="98"/>
                  <a:pt x="58" y="98"/>
                </a:cubicBezTo>
                <a:cubicBezTo>
                  <a:pt x="58" y="98"/>
                  <a:pt x="58" y="98"/>
                  <a:pt x="58" y="98"/>
                </a:cubicBezTo>
                <a:cubicBezTo>
                  <a:pt x="57" y="98"/>
                  <a:pt x="56" y="99"/>
                  <a:pt x="56" y="100"/>
                </a:cubicBezTo>
                <a:cubicBezTo>
                  <a:pt x="56" y="100"/>
                  <a:pt x="56" y="100"/>
                  <a:pt x="56" y="100"/>
                </a:cubicBezTo>
                <a:cubicBezTo>
                  <a:pt x="56" y="100"/>
                  <a:pt x="56" y="100"/>
                  <a:pt x="56" y="100"/>
                </a:cubicBezTo>
                <a:cubicBezTo>
                  <a:pt x="56" y="100"/>
                  <a:pt x="56" y="100"/>
                  <a:pt x="56" y="100"/>
                </a:cubicBezTo>
                <a:cubicBezTo>
                  <a:pt x="56" y="105"/>
                  <a:pt x="56" y="109"/>
                  <a:pt x="54" y="113"/>
                </a:cubicBezTo>
                <a:cubicBezTo>
                  <a:pt x="54" y="113"/>
                  <a:pt x="54" y="113"/>
                  <a:pt x="54" y="114"/>
                </a:cubicBezTo>
                <a:cubicBezTo>
                  <a:pt x="54" y="114"/>
                  <a:pt x="54" y="114"/>
                  <a:pt x="54" y="114"/>
                </a:cubicBezTo>
                <a:cubicBezTo>
                  <a:pt x="52" y="120"/>
                  <a:pt x="49" y="125"/>
                  <a:pt x="46" y="129"/>
                </a:cubicBezTo>
                <a:cubicBezTo>
                  <a:pt x="46" y="129"/>
                  <a:pt x="46" y="129"/>
                  <a:pt x="46" y="129"/>
                </a:cubicBezTo>
                <a:cubicBezTo>
                  <a:pt x="45" y="129"/>
                  <a:pt x="45" y="130"/>
                  <a:pt x="45" y="130"/>
                </a:cubicBezTo>
                <a:cubicBezTo>
                  <a:pt x="45" y="131"/>
                  <a:pt x="45" y="131"/>
                  <a:pt x="46" y="132"/>
                </a:cubicBezTo>
                <a:cubicBezTo>
                  <a:pt x="46" y="132"/>
                  <a:pt x="46" y="132"/>
                  <a:pt x="46" y="132"/>
                </a:cubicBezTo>
                <a:cubicBezTo>
                  <a:pt x="47" y="133"/>
                  <a:pt x="48" y="134"/>
                  <a:pt x="50" y="135"/>
                </a:cubicBezTo>
                <a:cubicBezTo>
                  <a:pt x="56" y="137"/>
                  <a:pt x="67" y="142"/>
                  <a:pt x="83" y="142"/>
                </a:cubicBezTo>
                <a:cubicBezTo>
                  <a:pt x="90" y="142"/>
                  <a:pt x="98" y="141"/>
                  <a:pt x="107" y="138"/>
                </a:cubicBezTo>
                <a:cubicBezTo>
                  <a:pt x="108" y="142"/>
                  <a:pt x="108" y="145"/>
                  <a:pt x="109" y="147"/>
                </a:cubicBezTo>
                <a:cubicBezTo>
                  <a:pt x="110" y="150"/>
                  <a:pt x="111" y="153"/>
                  <a:pt x="112" y="156"/>
                </a:cubicBezTo>
                <a:cubicBezTo>
                  <a:pt x="107" y="159"/>
                  <a:pt x="98" y="162"/>
                  <a:pt x="87" y="162"/>
                </a:cubicBezTo>
                <a:cubicBezTo>
                  <a:pt x="81" y="162"/>
                  <a:pt x="75" y="161"/>
                  <a:pt x="68" y="159"/>
                </a:cubicBezTo>
                <a:cubicBezTo>
                  <a:pt x="52" y="154"/>
                  <a:pt x="42" y="153"/>
                  <a:pt x="34" y="153"/>
                </a:cubicBezTo>
                <a:cubicBezTo>
                  <a:pt x="34" y="153"/>
                  <a:pt x="34" y="153"/>
                  <a:pt x="34" y="153"/>
                </a:cubicBezTo>
                <a:cubicBezTo>
                  <a:pt x="28" y="153"/>
                  <a:pt x="24" y="154"/>
                  <a:pt x="21" y="156"/>
                </a:cubicBezTo>
                <a:cubicBezTo>
                  <a:pt x="20" y="156"/>
                  <a:pt x="20" y="157"/>
                  <a:pt x="19" y="158"/>
                </a:cubicBezTo>
                <a:cubicBezTo>
                  <a:pt x="18" y="154"/>
                  <a:pt x="16" y="151"/>
                  <a:pt x="14" y="148"/>
                </a:cubicBezTo>
                <a:cubicBezTo>
                  <a:pt x="12" y="144"/>
                  <a:pt x="9" y="141"/>
                  <a:pt x="7" y="136"/>
                </a:cubicBezTo>
                <a:cubicBezTo>
                  <a:pt x="7" y="136"/>
                  <a:pt x="7" y="135"/>
                  <a:pt x="7" y="135"/>
                </a:cubicBezTo>
                <a:cubicBezTo>
                  <a:pt x="7" y="135"/>
                  <a:pt x="7" y="135"/>
                  <a:pt x="8" y="134"/>
                </a:cubicBezTo>
                <a:cubicBezTo>
                  <a:pt x="14" y="131"/>
                  <a:pt x="20" y="126"/>
                  <a:pt x="25" y="120"/>
                </a:cubicBezTo>
                <a:cubicBezTo>
                  <a:pt x="26" y="118"/>
                  <a:pt x="27" y="117"/>
                  <a:pt x="28" y="115"/>
                </a:cubicBezTo>
                <a:cubicBezTo>
                  <a:pt x="31" y="110"/>
                  <a:pt x="33" y="105"/>
                  <a:pt x="34" y="99"/>
                </a:cubicBezTo>
                <a:cubicBezTo>
                  <a:pt x="34" y="99"/>
                  <a:pt x="34" y="99"/>
                  <a:pt x="34" y="99"/>
                </a:cubicBezTo>
                <a:cubicBezTo>
                  <a:pt x="34" y="99"/>
                  <a:pt x="34" y="99"/>
                  <a:pt x="34" y="99"/>
                </a:cubicBezTo>
                <a:cubicBezTo>
                  <a:pt x="34" y="99"/>
                  <a:pt x="34" y="99"/>
                  <a:pt x="34" y="99"/>
                </a:cubicBezTo>
                <a:cubicBezTo>
                  <a:pt x="34" y="98"/>
                  <a:pt x="34" y="98"/>
                  <a:pt x="34" y="98"/>
                </a:cubicBezTo>
                <a:cubicBezTo>
                  <a:pt x="33" y="98"/>
                  <a:pt x="33" y="98"/>
                  <a:pt x="33" y="98"/>
                </a:cubicBezTo>
                <a:cubicBezTo>
                  <a:pt x="33" y="98"/>
                  <a:pt x="33" y="98"/>
                  <a:pt x="33" y="98"/>
                </a:cubicBezTo>
                <a:cubicBezTo>
                  <a:pt x="33" y="97"/>
                  <a:pt x="33" y="97"/>
                  <a:pt x="33" y="97"/>
                </a:cubicBezTo>
                <a:cubicBezTo>
                  <a:pt x="33" y="97"/>
                  <a:pt x="33" y="97"/>
                  <a:pt x="33" y="97"/>
                </a:cubicBezTo>
                <a:cubicBezTo>
                  <a:pt x="32" y="97"/>
                  <a:pt x="32" y="97"/>
                  <a:pt x="32" y="97"/>
                </a:cubicBezTo>
                <a:cubicBezTo>
                  <a:pt x="32" y="97"/>
                  <a:pt x="32" y="97"/>
                  <a:pt x="32" y="97"/>
                </a:cubicBezTo>
                <a:cubicBezTo>
                  <a:pt x="32" y="97"/>
                  <a:pt x="32" y="97"/>
                  <a:pt x="32" y="97"/>
                </a:cubicBezTo>
                <a:cubicBezTo>
                  <a:pt x="32" y="97"/>
                  <a:pt x="32" y="97"/>
                  <a:pt x="32" y="97"/>
                </a:cubicBezTo>
                <a:cubicBezTo>
                  <a:pt x="24" y="97"/>
                  <a:pt x="20" y="98"/>
                  <a:pt x="10" y="98"/>
                </a:cubicBezTo>
                <a:moveTo>
                  <a:pt x="62" y="0"/>
                </a:moveTo>
                <a:cubicBezTo>
                  <a:pt x="54" y="0"/>
                  <a:pt x="47" y="2"/>
                  <a:pt x="44" y="4"/>
                </a:cubicBezTo>
                <a:cubicBezTo>
                  <a:pt x="38" y="6"/>
                  <a:pt x="33" y="10"/>
                  <a:pt x="30" y="15"/>
                </a:cubicBezTo>
                <a:cubicBezTo>
                  <a:pt x="26" y="19"/>
                  <a:pt x="23" y="25"/>
                  <a:pt x="22" y="30"/>
                </a:cubicBezTo>
                <a:cubicBezTo>
                  <a:pt x="22" y="31"/>
                  <a:pt x="22" y="31"/>
                  <a:pt x="22" y="31"/>
                </a:cubicBezTo>
                <a:cubicBezTo>
                  <a:pt x="22" y="32"/>
                  <a:pt x="22" y="32"/>
                  <a:pt x="22" y="32"/>
                </a:cubicBezTo>
                <a:cubicBezTo>
                  <a:pt x="20" y="37"/>
                  <a:pt x="20" y="43"/>
                  <a:pt x="20" y="49"/>
                </a:cubicBezTo>
                <a:cubicBezTo>
                  <a:pt x="20" y="58"/>
                  <a:pt x="21" y="68"/>
                  <a:pt x="23" y="75"/>
                </a:cubicBezTo>
                <a:cubicBezTo>
                  <a:pt x="18" y="75"/>
                  <a:pt x="13" y="75"/>
                  <a:pt x="8" y="75"/>
                </a:cubicBezTo>
                <a:cubicBezTo>
                  <a:pt x="7" y="75"/>
                  <a:pt x="7" y="76"/>
                  <a:pt x="7" y="77"/>
                </a:cubicBezTo>
                <a:cubicBezTo>
                  <a:pt x="6" y="84"/>
                  <a:pt x="6" y="91"/>
                  <a:pt x="6" y="99"/>
                </a:cubicBezTo>
                <a:cubicBezTo>
                  <a:pt x="6" y="99"/>
                  <a:pt x="6" y="99"/>
                  <a:pt x="6" y="99"/>
                </a:cubicBezTo>
                <a:cubicBezTo>
                  <a:pt x="6" y="105"/>
                  <a:pt x="7" y="109"/>
                  <a:pt x="7" y="115"/>
                </a:cubicBezTo>
                <a:cubicBezTo>
                  <a:pt x="7" y="116"/>
                  <a:pt x="7" y="117"/>
                  <a:pt x="9" y="117"/>
                </a:cubicBezTo>
                <a:cubicBezTo>
                  <a:pt x="9" y="117"/>
                  <a:pt x="9" y="117"/>
                  <a:pt x="9" y="117"/>
                </a:cubicBezTo>
                <a:cubicBezTo>
                  <a:pt x="9" y="116"/>
                  <a:pt x="9" y="116"/>
                  <a:pt x="9" y="116"/>
                </a:cubicBezTo>
                <a:cubicBezTo>
                  <a:pt x="9" y="116"/>
                  <a:pt x="9" y="116"/>
                  <a:pt x="9" y="116"/>
                </a:cubicBezTo>
                <a:cubicBezTo>
                  <a:pt x="9" y="117"/>
                  <a:pt x="9" y="117"/>
                  <a:pt x="9" y="117"/>
                </a:cubicBezTo>
                <a:cubicBezTo>
                  <a:pt x="10" y="117"/>
                  <a:pt x="10" y="117"/>
                  <a:pt x="10" y="117"/>
                </a:cubicBezTo>
                <a:cubicBezTo>
                  <a:pt x="10" y="117"/>
                  <a:pt x="10" y="117"/>
                  <a:pt x="10" y="117"/>
                </a:cubicBezTo>
                <a:cubicBezTo>
                  <a:pt x="10" y="117"/>
                  <a:pt x="10" y="117"/>
                  <a:pt x="10" y="117"/>
                </a:cubicBezTo>
                <a:cubicBezTo>
                  <a:pt x="14" y="116"/>
                  <a:pt x="18" y="116"/>
                  <a:pt x="22" y="116"/>
                </a:cubicBezTo>
                <a:cubicBezTo>
                  <a:pt x="22" y="117"/>
                  <a:pt x="22" y="117"/>
                  <a:pt x="22" y="117"/>
                </a:cubicBezTo>
                <a:cubicBezTo>
                  <a:pt x="17" y="123"/>
                  <a:pt x="11" y="128"/>
                  <a:pt x="6" y="131"/>
                </a:cubicBezTo>
                <a:cubicBezTo>
                  <a:pt x="5" y="131"/>
                  <a:pt x="5" y="132"/>
                  <a:pt x="4" y="132"/>
                </a:cubicBezTo>
                <a:cubicBezTo>
                  <a:pt x="4" y="132"/>
                  <a:pt x="4" y="132"/>
                  <a:pt x="4" y="132"/>
                </a:cubicBezTo>
                <a:cubicBezTo>
                  <a:pt x="4" y="132"/>
                  <a:pt x="4" y="132"/>
                  <a:pt x="4" y="132"/>
                </a:cubicBezTo>
                <a:cubicBezTo>
                  <a:pt x="3" y="132"/>
                  <a:pt x="2" y="133"/>
                  <a:pt x="2" y="134"/>
                </a:cubicBezTo>
                <a:cubicBezTo>
                  <a:pt x="2" y="135"/>
                  <a:pt x="2" y="136"/>
                  <a:pt x="2" y="137"/>
                </a:cubicBezTo>
                <a:cubicBezTo>
                  <a:pt x="2" y="140"/>
                  <a:pt x="2" y="142"/>
                  <a:pt x="1" y="146"/>
                </a:cubicBezTo>
                <a:cubicBezTo>
                  <a:pt x="1" y="147"/>
                  <a:pt x="0" y="149"/>
                  <a:pt x="0" y="152"/>
                </a:cubicBezTo>
                <a:cubicBezTo>
                  <a:pt x="0" y="152"/>
                  <a:pt x="0" y="153"/>
                  <a:pt x="0" y="153"/>
                </a:cubicBezTo>
                <a:cubicBezTo>
                  <a:pt x="0" y="155"/>
                  <a:pt x="1" y="157"/>
                  <a:pt x="2" y="159"/>
                </a:cubicBezTo>
                <a:cubicBezTo>
                  <a:pt x="4" y="164"/>
                  <a:pt x="6" y="167"/>
                  <a:pt x="8" y="170"/>
                </a:cubicBezTo>
                <a:cubicBezTo>
                  <a:pt x="9" y="172"/>
                  <a:pt x="11" y="175"/>
                  <a:pt x="13" y="179"/>
                </a:cubicBezTo>
                <a:cubicBezTo>
                  <a:pt x="13" y="180"/>
                  <a:pt x="14" y="180"/>
                  <a:pt x="14" y="180"/>
                </a:cubicBezTo>
                <a:cubicBezTo>
                  <a:pt x="14" y="181"/>
                  <a:pt x="14" y="181"/>
                  <a:pt x="14" y="181"/>
                </a:cubicBezTo>
                <a:cubicBezTo>
                  <a:pt x="15" y="181"/>
                  <a:pt x="15" y="181"/>
                  <a:pt x="15" y="181"/>
                </a:cubicBezTo>
                <a:cubicBezTo>
                  <a:pt x="16" y="181"/>
                  <a:pt x="17" y="181"/>
                  <a:pt x="17" y="180"/>
                </a:cubicBezTo>
                <a:cubicBezTo>
                  <a:pt x="19" y="178"/>
                  <a:pt x="22" y="176"/>
                  <a:pt x="25" y="175"/>
                </a:cubicBezTo>
                <a:cubicBezTo>
                  <a:pt x="28" y="174"/>
                  <a:pt x="32" y="174"/>
                  <a:pt x="36" y="173"/>
                </a:cubicBezTo>
                <a:cubicBezTo>
                  <a:pt x="38" y="173"/>
                  <a:pt x="41" y="173"/>
                  <a:pt x="43" y="173"/>
                </a:cubicBezTo>
                <a:cubicBezTo>
                  <a:pt x="43" y="173"/>
                  <a:pt x="43" y="173"/>
                  <a:pt x="43" y="173"/>
                </a:cubicBezTo>
                <a:cubicBezTo>
                  <a:pt x="44" y="173"/>
                  <a:pt x="46" y="173"/>
                  <a:pt x="47" y="173"/>
                </a:cubicBezTo>
                <a:cubicBezTo>
                  <a:pt x="47" y="173"/>
                  <a:pt x="47" y="173"/>
                  <a:pt x="47" y="173"/>
                </a:cubicBezTo>
                <a:cubicBezTo>
                  <a:pt x="52" y="174"/>
                  <a:pt x="58" y="176"/>
                  <a:pt x="64" y="178"/>
                </a:cubicBezTo>
                <a:cubicBezTo>
                  <a:pt x="72" y="181"/>
                  <a:pt x="81" y="183"/>
                  <a:pt x="91" y="183"/>
                </a:cubicBezTo>
                <a:cubicBezTo>
                  <a:pt x="97" y="183"/>
                  <a:pt x="104" y="182"/>
                  <a:pt x="111" y="180"/>
                </a:cubicBezTo>
                <a:cubicBezTo>
                  <a:pt x="111" y="180"/>
                  <a:pt x="111" y="180"/>
                  <a:pt x="111" y="180"/>
                </a:cubicBezTo>
                <a:cubicBezTo>
                  <a:pt x="112" y="180"/>
                  <a:pt x="113" y="179"/>
                  <a:pt x="113" y="178"/>
                </a:cubicBezTo>
                <a:cubicBezTo>
                  <a:pt x="113" y="177"/>
                  <a:pt x="113" y="177"/>
                  <a:pt x="113" y="177"/>
                </a:cubicBezTo>
                <a:cubicBezTo>
                  <a:pt x="115" y="170"/>
                  <a:pt x="116" y="165"/>
                  <a:pt x="117" y="158"/>
                </a:cubicBezTo>
                <a:cubicBezTo>
                  <a:pt x="117" y="157"/>
                  <a:pt x="117" y="157"/>
                  <a:pt x="116" y="156"/>
                </a:cubicBezTo>
                <a:cubicBezTo>
                  <a:pt x="115" y="152"/>
                  <a:pt x="114" y="149"/>
                  <a:pt x="113" y="146"/>
                </a:cubicBezTo>
                <a:cubicBezTo>
                  <a:pt x="112" y="143"/>
                  <a:pt x="111" y="140"/>
                  <a:pt x="111" y="136"/>
                </a:cubicBezTo>
                <a:cubicBezTo>
                  <a:pt x="111" y="135"/>
                  <a:pt x="111" y="134"/>
                  <a:pt x="110" y="134"/>
                </a:cubicBezTo>
                <a:cubicBezTo>
                  <a:pt x="110" y="134"/>
                  <a:pt x="110" y="134"/>
                  <a:pt x="109" y="134"/>
                </a:cubicBezTo>
                <a:cubicBezTo>
                  <a:pt x="109" y="134"/>
                  <a:pt x="109" y="134"/>
                  <a:pt x="109" y="134"/>
                </a:cubicBezTo>
                <a:cubicBezTo>
                  <a:pt x="99" y="137"/>
                  <a:pt x="90" y="138"/>
                  <a:pt x="83" y="138"/>
                </a:cubicBezTo>
                <a:cubicBezTo>
                  <a:pt x="72" y="138"/>
                  <a:pt x="63" y="136"/>
                  <a:pt x="57" y="133"/>
                </a:cubicBezTo>
                <a:cubicBezTo>
                  <a:pt x="54" y="132"/>
                  <a:pt x="52" y="131"/>
                  <a:pt x="51" y="130"/>
                </a:cubicBezTo>
                <a:cubicBezTo>
                  <a:pt x="50" y="130"/>
                  <a:pt x="50" y="130"/>
                  <a:pt x="50" y="130"/>
                </a:cubicBezTo>
                <a:cubicBezTo>
                  <a:pt x="53" y="126"/>
                  <a:pt x="56" y="121"/>
                  <a:pt x="58" y="116"/>
                </a:cubicBezTo>
                <a:cubicBezTo>
                  <a:pt x="68" y="116"/>
                  <a:pt x="77" y="116"/>
                  <a:pt x="85" y="116"/>
                </a:cubicBezTo>
                <a:cubicBezTo>
                  <a:pt x="86" y="116"/>
                  <a:pt x="86" y="116"/>
                  <a:pt x="86" y="116"/>
                </a:cubicBezTo>
                <a:cubicBezTo>
                  <a:pt x="87" y="116"/>
                  <a:pt x="87" y="116"/>
                  <a:pt x="87" y="116"/>
                </a:cubicBezTo>
                <a:cubicBezTo>
                  <a:pt x="87" y="116"/>
                  <a:pt x="87" y="116"/>
                  <a:pt x="87" y="116"/>
                </a:cubicBezTo>
                <a:cubicBezTo>
                  <a:pt x="87" y="116"/>
                  <a:pt x="87" y="116"/>
                  <a:pt x="87" y="116"/>
                </a:cubicBezTo>
                <a:cubicBezTo>
                  <a:pt x="87" y="116"/>
                  <a:pt x="87" y="116"/>
                  <a:pt x="87" y="116"/>
                </a:cubicBezTo>
                <a:cubicBezTo>
                  <a:pt x="88" y="116"/>
                  <a:pt x="88" y="116"/>
                  <a:pt x="88" y="116"/>
                </a:cubicBezTo>
                <a:cubicBezTo>
                  <a:pt x="88" y="115"/>
                  <a:pt x="88" y="115"/>
                  <a:pt x="88" y="115"/>
                </a:cubicBezTo>
                <a:cubicBezTo>
                  <a:pt x="88" y="115"/>
                  <a:pt x="88" y="115"/>
                  <a:pt x="88" y="115"/>
                </a:cubicBezTo>
                <a:cubicBezTo>
                  <a:pt x="88" y="115"/>
                  <a:pt x="88" y="115"/>
                  <a:pt x="88" y="115"/>
                </a:cubicBezTo>
                <a:cubicBezTo>
                  <a:pt x="89" y="111"/>
                  <a:pt x="90" y="107"/>
                  <a:pt x="90" y="103"/>
                </a:cubicBezTo>
                <a:cubicBezTo>
                  <a:pt x="91" y="103"/>
                  <a:pt x="91" y="102"/>
                  <a:pt x="91" y="102"/>
                </a:cubicBezTo>
                <a:cubicBezTo>
                  <a:pt x="91" y="99"/>
                  <a:pt x="90" y="97"/>
                  <a:pt x="90" y="95"/>
                </a:cubicBezTo>
                <a:cubicBezTo>
                  <a:pt x="90" y="90"/>
                  <a:pt x="91" y="85"/>
                  <a:pt x="92" y="79"/>
                </a:cubicBezTo>
                <a:cubicBezTo>
                  <a:pt x="92" y="79"/>
                  <a:pt x="92" y="78"/>
                  <a:pt x="92" y="78"/>
                </a:cubicBezTo>
                <a:cubicBezTo>
                  <a:pt x="91" y="77"/>
                  <a:pt x="91" y="77"/>
                  <a:pt x="90" y="77"/>
                </a:cubicBezTo>
                <a:cubicBezTo>
                  <a:pt x="90" y="77"/>
                  <a:pt x="90" y="77"/>
                  <a:pt x="90" y="77"/>
                </a:cubicBezTo>
                <a:cubicBezTo>
                  <a:pt x="80" y="77"/>
                  <a:pt x="69" y="77"/>
                  <a:pt x="58" y="77"/>
                </a:cubicBezTo>
                <a:cubicBezTo>
                  <a:pt x="57" y="75"/>
                  <a:pt x="56" y="71"/>
                  <a:pt x="55" y="66"/>
                </a:cubicBezTo>
                <a:cubicBezTo>
                  <a:pt x="55" y="65"/>
                  <a:pt x="55" y="65"/>
                  <a:pt x="55" y="64"/>
                </a:cubicBezTo>
                <a:cubicBezTo>
                  <a:pt x="55" y="63"/>
                  <a:pt x="55" y="63"/>
                  <a:pt x="55" y="63"/>
                </a:cubicBezTo>
                <a:cubicBezTo>
                  <a:pt x="55" y="63"/>
                  <a:pt x="55" y="62"/>
                  <a:pt x="55" y="62"/>
                </a:cubicBezTo>
                <a:cubicBezTo>
                  <a:pt x="55" y="57"/>
                  <a:pt x="59" y="51"/>
                  <a:pt x="64" y="50"/>
                </a:cubicBezTo>
                <a:cubicBezTo>
                  <a:pt x="64" y="50"/>
                  <a:pt x="65" y="50"/>
                  <a:pt x="66" y="50"/>
                </a:cubicBezTo>
                <a:cubicBezTo>
                  <a:pt x="66" y="50"/>
                  <a:pt x="67" y="50"/>
                  <a:pt x="67" y="50"/>
                </a:cubicBezTo>
                <a:cubicBezTo>
                  <a:pt x="69" y="51"/>
                  <a:pt x="70" y="52"/>
                  <a:pt x="71" y="54"/>
                </a:cubicBezTo>
                <a:cubicBezTo>
                  <a:pt x="72" y="56"/>
                  <a:pt x="73" y="58"/>
                  <a:pt x="73" y="60"/>
                </a:cubicBezTo>
                <a:cubicBezTo>
                  <a:pt x="74" y="62"/>
                  <a:pt x="74" y="64"/>
                  <a:pt x="74" y="66"/>
                </a:cubicBezTo>
                <a:cubicBezTo>
                  <a:pt x="75" y="67"/>
                  <a:pt x="76" y="67"/>
                  <a:pt x="76" y="67"/>
                </a:cubicBezTo>
                <a:cubicBezTo>
                  <a:pt x="77" y="67"/>
                  <a:pt x="77" y="67"/>
                  <a:pt x="77" y="67"/>
                </a:cubicBezTo>
                <a:cubicBezTo>
                  <a:pt x="77" y="67"/>
                  <a:pt x="77" y="67"/>
                  <a:pt x="77" y="67"/>
                </a:cubicBezTo>
                <a:cubicBezTo>
                  <a:pt x="78" y="68"/>
                  <a:pt x="78" y="68"/>
                  <a:pt x="79" y="68"/>
                </a:cubicBezTo>
                <a:cubicBezTo>
                  <a:pt x="79" y="68"/>
                  <a:pt x="79" y="68"/>
                  <a:pt x="79" y="68"/>
                </a:cubicBezTo>
                <a:cubicBezTo>
                  <a:pt x="87" y="64"/>
                  <a:pt x="96" y="61"/>
                  <a:pt x="104" y="59"/>
                </a:cubicBezTo>
                <a:cubicBezTo>
                  <a:pt x="105" y="59"/>
                  <a:pt x="105" y="59"/>
                  <a:pt x="105" y="59"/>
                </a:cubicBezTo>
                <a:cubicBezTo>
                  <a:pt x="106" y="59"/>
                  <a:pt x="106" y="59"/>
                  <a:pt x="106" y="58"/>
                </a:cubicBezTo>
                <a:cubicBezTo>
                  <a:pt x="108" y="53"/>
                  <a:pt x="109" y="49"/>
                  <a:pt x="109" y="44"/>
                </a:cubicBezTo>
                <a:cubicBezTo>
                  <a:pt x="109" y="43"/>
                  <a:pt x="109" y="42"/>
                  <a:pt x="108" y="42"/>
                </a:cubicBezTo>
                <a:cubicBezTo>
                  <a:pt x="107" y="26"/>
                  <a:pt x="100" y="15"/>
                  <a:pt x="92" y="9"/>
                </a:cubicBezTo>
                <a:cubicBezTo>
                  <a:pt x="83" y="2"/>
                  <a:pt x="72" y="0"/>
                  <a:pt x="62"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374" name="组合 373"/>
          <p:cNvGrpSpPr/>
          <p:nvPr/>
        </p:nvGrpSpPr>
        <p:grpSpPr>
          <a:xfrm>
            <a:off x="2174016" y="3856910"/>
            <a:ext cx="676707" cy="1155770"/>
            <a:chOff x="3481623" y="3635353"/>
            <a:chExt cx="1296282" cy="2213961"/>
          </a:xfrm>
        </p:grpSpPr>
        <p:sp>
          <p:nvSpPr>
            <p:cNvPr id="375" name="任意多边形 374"/>
            <p:cNvSpPr/>
            <p:nvPr/>
          </p:nvSpPr>
          <p:spPr>
            <a:xfrm rot="5400000">
              <a:off x="3022783" y="4094193"/>
              <a:ext cx="2213961" cy="1296282"/>
            </a:xfrm>
            <a:custGeom>
              <a:avLst/>
              <a:gdLst>
                <a:gd name="connsiteX0" fmla="*/ 0 w 2946783"/>
                <a:gd name="connsiteY0" fmla="*/ 1579299 h 1725351"/>
                <a:gd name="connsiteX1" fmla="*/ 0 w 2946783"/>
                <a:gd name="connsiteY1" fmla="*/ 146052 h 1725351"/>
                <a:gd name="connsiteX2" fmla="*/ 146052 w 2946783"/>
                <a:gd name="connsiteY2" fmla="*/ 0 h 1725351"/>
                <a:gd name="connsiteX3" fmla="*/ 273048 w 2946783"/>
                <a:gd name="connsiteY3" fmla="*/ 0 h 1725351"/>
                <a:gd name="connsiteX4" fmla="*/ 276917 w 2946783"/>
                <a:gd name="connsiteY4" fmla="*/ 781 h 1725351"/>
                <a:gd name="connsiteX5" fmla="*/ 284665 w 2946783"/>
                <a:gd name="connsiteY5" fmla="*/ 0 h 1725351"/>
                <a:gd name="connsiteX6" fmla="*/ 1262891 w 2946783"/>
                <a:gd name="connsiteY6" fmla="*/ 0 h 1725351"/>
                <a:gd name="connsiteX7" fmla="*/ 1472441 w 2946783"/>
                <a:gd name="connsiteY7" fmla="*/ 209550 h 1725351"/>
                <a:gd name="connsiteX8" fmla="*/ 1371551 w 2946783"/>
                <a:gd name="connsiteY8" fmla="*/ 388763 h 1725351"/>
                <a:gd name="connsiteX9" fmla="*/ 1317424 w 2946783"/>
                <a:gd name="connsiteY9" fmla="*/ 410014 h 1725351"/>
                <a:gd name="connsiteX10" fmla="*/ 449527 w 2946783"/>
                <a:gd name="connsiteY10" fmla="*/ 410013 h 1725351"/>
                <a:gd name="connsiteX11" fmla="*/ 419437 w 2946783"/>
                <a:gd name="connsiteY11" fmla="*/ 440103 h 1725351"/>
                <a:gd name="connsiteX12" fmla="*/ 449527 w 2946783"/>
                <a:gd name="connsiteY12" fmla="*/ 470193 h 1725351"/>
                <a:gd name="connsiteX13" fmla="*/ 2130333 w 2946783"/>
                <a:gd name="connsiteY13" fmla="*/ 470193 h 1725351"/>
                <a:gd name="connsiteX14" fmla="*/ 2946783 w 2946783"/>
                <a:gd name="connsiteY14" fmla="*/ 862677 h 1725351"/>
                <a:gd name="connsiteX15" fmla="*/ 2130333 w 2946783"/>
                <a:gd name="connsiteY15" fmla="*/ 1255161 h 1725351"/>
                <a:gd name="connsiteX16" fmla="*/ 2130333 w 2946783"/>
                <a:gd name="connsiteY16" fmla="*/ 1255160 h 1725351"/>
                <a:gd name="connsiteX17" fmla="*/ 449527 w 2946783"/>
                <a:gd name="connsiteY17" fmla="*/ 1255159 h 1725351"/>
                <a:gd name="connsiteX18" fmla="*/ 419437 w 2946783"/>
                <a:gd name="connsiteY18" fmla="*/ 1285249 h 1725351"/>
                <a:gd name="connsiteX19" fmla="*/ 449527 w 2946783"/>
                <a:gd name="connsiteY19" fmla="*/ 1315339 h 1725351"/>
                <a:gd name="connsiteX20" fmla="*/ 1320685 w 2946783"/>
                <a:gd name="connsiteY20" fmla="*/ 1315339 h 1725351"/>
                <a:gd name="connsiteX21" fmla="*/ 1344457 w 2946783"/>
                <a:gd name="connsiteY21" fmla="*/ 1322719 h 1725351"/>
                <a:gd name="connsiteX22" fmla="*/ 1472441 w 2946783"/>
                <a:gd name="connsiteY22" fmla="*/ 1515801 h 1725351"/>
                <a:gd name="connsiteX23" fmla="*/ 1262891 w 2946783"/>
                <a:gd name="connsiteY23" fmla="*/ 1725351 h 1725351"/>
                <a:gd name="connsiteX24" fmla="*/ 284663 w 2946783"/>
                <a:gd name="connsiteY24" fmla="*/ 1725351 h 1725351"/>
                <a:gd name="connsiteX25" fmla="*/ 276916 w 2946783"/>
                <a:gd name="connsiteY25" fmla="*/ 1724570 h 1725351"/>
                <a:gd name="connsiteX26" fmla="*/ 273048 w 2946783"/>
                <a:gd name="connsiteY26" fmla="*/ 1725351 h 1725351"/>
                <a:gd name="connsiteX27" fmla="*/ 146052 w 2946783"/>
                <a:gd name="connsiteY27" fmla="*/ 1725351 h 1725351"/>
                <a:gd name="connsiteX28" fmla="*/ 0 w 2946783"/>
                <a:gd name="connsiteY28" fmla="*/ 1579299 h 172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46783" h="1725351">
                  <a:moveTo>
                    <a:pt x="0" y="1579299"/>
                  </a:moveTo>
                  <a:lnTo>
                    <a:pt x="0" y="146052"/>
                  </a:lnTo>
                  <a:cubicBezTo>
                    <a:pt x="0" y="65390"/>
                    <a:pt x="65390" y="0"/>
                    <a:pt x="146052" y="0"/>
                  </a:cubicBezTo>
                  <a:lnTo>
                    <a:pt x="273048" y="0"/>
                  </a:lnTo>
                  <a:lnTo>
                    <a:pt x="276917" y="781"/>
                  </a:lnTo>
                  <a:lnTo>
                    <a:pt x="284665" y="0"/>
                  </a:lnTo>
                  <a:lnTo>
                    <a:pt x="1262891" y="0"/>
                  </a:lnTo>
                  <a:cubicBezTo>
                    <a:pt x="1378622" y="0"/>
                    <a:pt x="1472441" y="93819"/>
                    <a:pt x="1472441" y="209550"/>
                  </a:cubicBezTo>
                  <a:cubicBezTo>
                    <a:pt x="1472441" y="285499"/>
                    <a:pt x="1432037" y="352011"/>
                    <a:pt x="1371551" y="388763"/>
                  </a:cubicBezTo>
                  <a:lnTo>
                    <a:pt x="1317424" y="410014"/>
                  </a:lnTo>
                  <a:lnTo>
                    <a:pt x="449527" y="410013"/>
                  </a:lnTo>
                  <a:cubicBezTo>
                    <a:pt x="432909" y="410013"/>
                    <a:pt x="419437" y="423485"/>
                    <a:pt x="419437" y="440103"/>
                  </a:cubicBezTo>
                  <a:cubicBezTo>
                    <a:pt x="419437" y="456721"/>
                    <a:pt x="432909" y="470193"/>
                    <a:pt x="449527" y="470193"/>
                  </a:cubicBezTo>
                  <a:lnTo>
                    <a:pt x="2130333" y="470193"/>
                  </a:lnTo>
                  <a:lnTo>
                    <a:pt x="2946783" y="862677"/>
                  </a:lnTo>
                  <a:lnTo>
                    <a:pt x="2130333" y="1255161"/>
                  </a:lnTo>
                  <a:lnTo>
                    <a:pt x="2130333" y="1255160"/>
                  </a:lnTo>
                  <a:lnTo>
                    <a:pt x="449527" y="1255159"/>
                  </a:lnTo>
                  <a:cubicBezTo>
                    <a:pt x="432909" y="1255159"/>
                    <a:pt x="419437" y="1268631"/>
                    <a:pt x="419437" y="1285249"/>
                  </a:cubicBezTo>
                  <a:cubicBezTo>
                    <a:pt x="419437" y="1301867"/>
                    <a:pt x="432909" y="1315339"/>
                    <a:pt x="449527" y="1315339"/>
                  </a:cubicBezTo>
                  <a:lnTo>
                    <a:pt x="1320685" y="1315339"/>
                  </a:lnTo>
                  <a:lnTo>
                    <a:pt x="1344457" y="1322719"/>
                  </a:lnTo>
                  <a:cubicBezTo>
                    <a:pt x="1419668" y="1354530"/>
                    <a:pt x="1472441" y="1429003"/>
                    <a:pt x="1472441" y="1515801"/>
                  </a:cubicBezTo>
                  <a:cubicBezTo>
                    <a:pt x="1472441" y="1631532"/>
                    <a:pt x="1378622" y="1725351"/>
                    <a:pt x="1262891" y="1725351"/>
                  </a:cubicBezTo>
                  <a:lnTo>
                    <a:pt x="284663" y="1725351"/>
                  </a:lnTo>
                  <a:lnTo>
                    <a:pt x="276916" y="1724570"/>
                  </a:lnTo>
                  <a:lnTo>
                    <a:pt x="273048" y="1725351"/>
                  </a:lnTo>
                  <a:lnTo>
                    <a:pt x="146052" y="1725351"/>
                  </a:lnTo>
                  <a:cubicBezTo>
                    <a:pt x="65390" y="1725351"/>
                    <a:pt x="0" y="1659961"/>
                    <a:pt x="0" y="1579299"/>
                  </a:cubicBezTo>
                  <a:close/>
                </a:path>
              </a:pathLst>
            </a:custGeom>
            <a:gradFill>
              <a:gsLst>
                <a:gs pos="73000">
                  <a:schemeClr val="bg1">
                    <a:lumMod val="85000"/>
                  </a:schemeClr>
                </a:gs>
                <a:gs pos="72000">
                  <a:schemeClr val="bg1">
                    <a:lumMod val="95000"/>
                  </a:schemeClr>
                </a:gs>
                <a:gs pos="94000">
                  <a:schemeClr val="bg1">
                    <a:lumMod val="85000"/>
                  </a:schemeClr>
                </a:gs>
                <a:gs pos="94000">
                  <a:schemeClr val="bg1">
                    <a:lumMod val="50000"/>
                  </a:schemeClr>
                </a:gs>
              </a:gsLst>
              <a:lin ang="0" scaled="0"/>
            </a:gradFill>
            <a:ln>
              <a:noFill/>
            </a:ln>
            <a:scene3d>
              <a:camera prst="orthographicFront"/>
              <a:lightRig rig="threePt" dir="t"/>
            </a:scene3d>
            <a:sp3d prstMaterial="softEdge">
              <a:bevelT w="2540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6" name="任意多边形 375"/>
            <p:cNvSpPr/>
            <p:nvPr/>
          </p:nvSpPr>
          <p:spPr>
            <a:xfrm flipV="1">
              <a:off x="4065257" y="3641006"/>
              <a:ext cx="128993" cy="812171"/>
            </a:xfrm>
            <a:custGeom>
              <a:avLst/>
              <a:gdLst>
                <a:gd name="connsiteX0" fmla="*/ 0 w 171689"/>
                <a:gd name="connsiteY0" fmla="*/ 1081000 h 1081000"/>
                <a:gd name="connsiteX1" fmla="*/ 171689 w 171689"/>
                <a:gd name="connsiteY1" fmla="*/ 1081000 h 1081000"/>
                <a:gd name="connsiteX2" fmla="*/ 116621 w 171689"/>
                <a:gd name="connsiteY2" fmla="*/ 966447 h 1081000"/>
                <a:gd name="connsiteX3" fmla="*/ 144455 w 171689"/>
                <a:gd name="connsiteY3" fmla="*/ 83306 h 1081000"/>
                <a:gd name="connsiteX4" fmla="*/ 148442 w 171689"/>
                <a:gd name="connsiteY4" fmla="*/ 83306 h 1081000"/>
                <a:gd name="connsiteX5" fmla="*/ 85843 w 171689"/>
                <a:gd name="connsiteY5" fmla="*/ 0 h 1081000"/>
                <a:gd name="connsiteX6" fmla="*/ 23243 w 171689"/>
                <a:gd name="connsiteY6" fmla="*/ 83306 h 1081000"/>
                <a:gd name="connsiteX7" fmla="*/ 27232 w 171689"/>
                <a:gd name="connsiteY7" fmla="*/ 83306 h 1081000"/>
                <a:gd name="connsiteX8" fmla="*/ 28696 w 171689"/>
                <a:gd name="connsiteY8" fmla="*/ 256922 h 1081000"/>
                <a:gd name="connsiteX9" fmla="*/ 54846 w 171689"/>
                <a:gd name="connsiteY9" fmla="*/ 966909 h 10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689" h="1081000">
                  <a:moveTo>
                    <a:pt x="0" y="1081000"/>
                  </a:moveTo>
                  <a:lnTo>
                    <a:pt x="171689" y="1081000"/>
                  </a:lnTo>
                  <a:lnTo>
                    <a:pt x="116621" y="966447"/>
                  </a:lnTo>
                  <a:lnTo>
                    <a:pt x="144455" y="83306"/>
                  </a:lnTo>
                  <a:lnTo>
                    <a:pt x="148442" y="83306"/>
                  </a:lnTo>
                  <a:lnTo>
                    <a:pt x="85843" y="0"/>
                  </a:lnTo>
                  <a:lnTo>
                    <a:pt x="23243" y="83306"/>
                  </a:lnTo>
                  <a:lnTo>
                    <a:pt x="27232" y="83306"/>
                  </a:lnTo>
                  <a:lnTo>
                    <a:pt x="28696" y="256922"/>
                  </a:lnTo>
                  <a:lnTo>
                    <a:pt x="54846" y="966909"/>
                  </a:lnTo>
                  <a:close/>
                </a:path>
              </a:pathLst>
            </a:custGeom>
            <a:solidFill>
              <a:schemeClr val="tx1">
                <a:lumMod val="50000"/>
                <a:lumOff val="50000"/>
              </a:schemeClr>
            </a:solidFill>
            <a:ln>
              <a:noFill/>
            </a:ln>
            <a:scene3d>
              <a:camera prst="orthographicFront"/>
              <a:lightRig rig="threePt" dir="t"/>
            </a:scene3d>
            <a:sp3d prstMaterial="softEdge">
              <a:bevelT w="2540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77" name="组合 376"/>
          <p:cNvGrpSpPr/>
          <p:nvPr/>
        </p:nvGrpSpPr>
        <p:grpSpPr>
          <a:xfrm>
            <a:off x="1791747" y="2464719"/>
            <a:ext cx="1457362" cy="1447832"/>
            <a:chOff x="2756535" y="1162698"/>
            <a:chExt cx="2772160" cy="2754032"/>
          </a:xfrm>
        </p:grpSpPr>
        <p:grpSp>
          <p:nvGrpSpPr>
            <p:cNvPr id="378" name="组合 377"/>
            <p:cNvGrpSpPr/>
            <p:nvPr/>
          </p:nvGrpSpPr>
          <p:grpSpPr>
            <a:xfrm>
              <a:off x="2756535" y="1162698"/>
              <a:ext cx="2758440" cy="1445029"/>
              <a:chOff x="2756535" y="1162698"/>
              <a:chExt cx="2758440" cy="1445029"/>
            </a:xfrm>
          </p:grpSpPr>
          <p:sp>
            <p:nvSpPr>
              <p:cNvPr id="385" name="圆角矩形 384"/>
              <p:cNvSpPr/>
              <p:nvPr/>
            </p:nvSpPr>
            <p:spPr>
              <a:xfrm>
                <a:off x="2756535" y="2476109"/>
                <a:ext cx="396240" cy="131618"/>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6" name="圆角矩形 385"/>
              <p:cNvSpPr/>
              <p:nvPr/>
            </p:nvSpPr>
            <p:spPr>
              <a:xfrm rot="2700000">
                <a:off x="3102471" y="1640945"/>
                <a:ext cx="396240" cy="131618"/>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7" name="圆角矩形 386"/>
              <p:cNvSpPr/>
              <p:nvPr/>
            </p:nvSpPr>
            <p:spPr>
              <a:xfrm rot="5400000">
                <a:off x="3937635" y="1295009"/>
                <a:ext cx="396240" cy="131618"/>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8" name="圆角矩形 387"/>
              <p:cNvSpPr/>
              <p:nvPr/>
            </p:nvSpPr>
            <p:spPr>
              <a:xfrm rot="8100000">
                <a:off x="4772799" y="1640945"/>
                <a:ext cx="396240" cy="131618"/>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9" name="圆角矩形 388"/>
              <p:cNvSpPr/>
              <p:nvPr/>
            </p:nvSpPr>
            <p:spPr>
              <a:xfrm rot="10800000">
                <a:off x="5118735" y="2476109"/>
                <a:ext cx="396240" cy="131618"/>
              </a:xfrm>
              <a:prstGeom prst="roundRect">
                <a:avLst>
                  <a:gd name="adj" fmla="val 50000"/>
                </a:avLst>
              </a:prstGeom>
              <a:solidFill>
                <a:schemeClr val="bg1">
                  <a:lumMod val="95000"/>
                </a:schemeClr>
              </a:solid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79" name="组合 378"/>
            <p:cNvGrpSpPr/>
            <p:nvPr/>
          </p:nvGrpSpPr>
          <p:grpSpPr>
            <a:xfrm flipV="1">
              <a:off x="2770255" y="2471701"/>
              <a:ext cx="2758440" cy="1445029"/>
              <a:chOff x="2756535" y="1162698"/>
              <a:chExt cx="2758440" cy="1445029"/>
            </a:xfrm>
          </p:grpSpPr>
          <p:sp>
            <p:nvSpPr>
              <p:cNvPr id="380" name="圆角矩形 379"/>
              <p:cNvSpPr/>
              <p:nvPr/>
            </p:nvSpPr>
            <p:spPr>
              <a:xfrm>
                <a:off x="2756535" y="2476109"/>
                <a:ext cx="396240" cy="131618"/>
              </a:xfrm>
              <a:prstGeom prst="roundRect">
                <a:avLst>
                  <a:gd name="adj" fmla="val 50000"/>
                </a:avLst>
              </a:prstGeom>
              <a:no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1" name="圆角矩形 380"/>
              <p:cNvSpPr/>
              <p:nvPr/>
            </p:nvSpPr>
            <p:spPr>
              <a:xfrm rot="2700000">
                <a:off x="3102471" y="1640945"/>
                <a:ext cx="396240" cy="131618"/>
              </a:xfrm>
              <a:prstGeom prst="roundRect">
                <a:avLst>
                  <a:gd name="adj" fmla="val 50000"/>
                </a:avLst>
              </a:prstGeom>
              <a:no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2" name="圆角矩形 381"/>
              <p:cNvSpPr/>
              <p:nvPr/>
            </p:nvSpPr>
            <p:spPr>
              <a:xfrm rot="5400000">
                <a:off x="3937635" y="1295009"/>
                <a:ext cx="396240" cy="131618"/>
              </a:xfrm>
              <a:prstGeom prst="roundRect">
                <a:avLst>
                  <a:gd name="adj" fmla="val 50000"/>
                </a:avLst>
              </a:prstGeom>
              <a:no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3" name="圆角矩形 382"/>
              <p:cNvSpPr/>
              <p:nvPr/>
            </p:nvSpPr>
            <p:spPr>
              <a:xfrm rot="8100000">
                <a:off x="4772799" y="1640945"/>
                <a:ext cx="396240" cy="131618"/>
              </a:xfrm>
              <a:prstGeom prst="roundRect">
                <a:avLst>
                  <a:gd name="adj" fmla="val 50000"/>
                </a:avLst>
              </a:prstGeom>
              <a:no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4" name="圆角矩形 383"/>
              <p:cNvSpPr/>
              <p:nvPr/>
            </p:nvSpPr>
            <p:spPr>
              <a:xfrm rot="10800000">
                <a:off x="5118735" y="2476109"/>
                <a:ext cx="396240" cy="131618"/>
              </a:xfrm>
              <a:prstGeom prst="roundRect">
                <a:avLst>
                  <a:gd name="adj" fmla="val 50000"/>
                </a:avLst>
              </a:prstGeom>
              <a:noFill/>
              <a:ln>
                <a:noFill/>
              </a:ln>
              <a:effectLst>
                <a:outerShdw blurRad="127000" dist="63500" dir="2700000" algn="tl" rotWithShape="0">
                  <a:prstClr val="black">
                    <a:alpha val="29000"/>
                  </a:prstClr>
                </a:outerShdw>
              </a:effectLst>
              <a:scene3d>
                <a:camera prst="orthographicFront"/>
                <a:lightRig rig="threePt" dir="t"/>
              </a:scene3d>
              <a:sp3d prstMaterial="softEdge">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390" name="任意多边形 389"/>
          <p:cNvSpPr/>
          <p:nvPr/>
        </p:nvSpPr>
        <p:spPr>
          <a:xfrm>
            <a:off x="2145830" y="2879118"/>
            <a:ext cx="729619" cy="957819"/>
          </a:xfrm>
          <a:custGeom>
            <a:avLst/>
            <a:gdLst>
              <a:gd name="connsiteX0" fmla="*/ 703729 w 1866900"/>
              <a:gd name="connsiteY0" fmla="*/ 2328771 h 2450803"/>
              <a:gd name="connsiteX1" fmla="*/ 1163171 w 1866900"/>
              <a:gd name="connsiteY1" fmla="*/ 2328771 h 2450803"/>
              <a:gd name="connsiteX2" fmla="*/ 1224187 w 1866900"/>
              <a:gd name="connsiteY2" fmla="*/ 2389787 h 2450803"/>
              <a:gd name="connsiteX3" fmla="*/ 1163171 w 1866900"/>
              <a:gd name="connsiteY3" fmla="*/ 2450803 h 2450803"/>
              <a:gd name="connsiteX4" fmla="*/ 703729 w 1866900"/>
              <a:gd name="connsiteY4" fmla="*/ 2450803 h 2450803"/>
              <a:gd name="connsiteX5" fmla="*/ 642713 w 1866900"/>
              <a:gd name="connsiteY5" fmla="*/ 2389787 h 2450803"/>
              <a:gd name="connsiteX6" fmla="*/ 703729 w 1866900"/>
              <a:gd name="connsiteY6" fmla="*/ 2328771 h 2450803"/>
              <a:gd name="connsiteX7" fmla="*/ 646157 w 1866900"/>
              <a:gd name="connsiteY7" fmla="*/ 2177104 h 2450803"/>
              <a:gd name="connsiteX8" fmla="*/ 1220743 w 1866900"/>
              <a:gd name="connsiteY8" fmla="*/ 2177104 h 2450803"/>
              <a:gd name="connsiteX9" fmla="*/ 1281759 w 1866900"/>
              <a:gd name="connsiteY9" fmla="*/ 2238120 h 2450803"/>
              <a:gd name="connsiteX10" fmla="*/ 1220743 w 1866900"/>
              <a:gd name="connsiteY10" fmla="*/ 2299136 h 2450803"/>
              <a:gd name="connsiteX11" fmla="*/ 646157 w 1866900"/>
              <a:gd name="connsiteY11" fmla="*/ 2299136 h 2450803"/>
              <a:gd name="connsiteX12" fmla="*/ 585141 w 1866900"/>
              <a:gd name="connsiteY12" fmla="*/ 2238120 h 2450803"/>
              <a:gd name="connsiteX13" fmla="*/ 646157 w 1866900"/>
              <a:gd name="connsiteY13" fmla="*/ 2177104 h 2450803"/>
              <a:gd name="connsiteX14" fmla="*/ 601983 w 1866900"/>
              <a:gd name="connsiteY14" fmla="*/ 2025437 h 2450803"/>
              <a:gd name="connsiteX15" fmla="*/ 1264918 w 1866900"/>
              <a:gd name="connsiteY15" fmla="*/ 2025437 h 2450803"/>
              <a:gd name="connsiteX16" fmla="*/ 1325934 w 1866900"/>
              <a:gd name="connsiteY16" fmla="*/ 2086453 h 2450803"/>
              <a:gd name="connsiteX17" fmla="*/ 1264918 w 1866900"/>
              <a:gd name="connsiteY17" fmla="*/ 2147469 h 2450803"/>
              <a:gd name="connsiteX18" fmla="*/ 601983 w 1866900"/>
              <a:gd name="connsiteY18" fmla="*/ 2147469 h 2450803"/>
              <a:gd name="connsiteX19" fmla="*/ 540967 w 1866900"/>
              <a:gd name="connsiteY19" fmla="*/ 2086453 h 2450803"/>
              <a:gd name="connsiteX20" fmla="*/ 601983 w 1866900"/>
              <a:gd name="connsiteY20" fmla="*/ 2025437 h 2450803"/>
              <a:gd name="connsiteX21" fmla="*/ 933450 w 1866900"/>
              <a:gd name="connsiteY21" fmla="*/ 0 h 2450803"/>
              <a:gd name="connsiteX22" fmla="*/ 1866900 w 1866900"/>
              <a:gd name="connsiteY22" fmla="*/ 933450 h 2450803"/>
              <a:gd name="connsiteX23" fmla="*/ 1296791 w 1866900"/>
              <a:gd name="connsiteY23" fmla="*/ 1793545 h 2450803"/>
              <a:gd name="connsiteX24" fmla="*/ 1232555 w 1866900"/>
              <a:gd name="connsiteY24" fmla="*/ 1999556 h 2450803"/>
              <a:gd name="connsiteX25" fmla="*/ 634346 w 1866900"/>
              <a:gd name="connsiteY25" fmla="*/ 1999556 h 2450803"/>
              <a:gd name="connsiteX26" fmla="*/ 570109 w 1866900"/>
              <a:gd name="connsiteY26" fmla="*/ 1793545 h 2450803"/>
              <a:gd name="connsiteX27" fmla="*/ 0 w 1866900"/>
              <a:gd name="connsiteY27" fmla="*/ 933450 h 2450803"/>
              <a:gd name="connsiteX28" fmla="*/ 933450 w 1866900"/>
              <a:gd name="connsiteY28" fmla="*/ 0 h 245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66900" h="2450803">
                <a:moveTo>
                  <a:pt x="703729" y="2328771"/>
                </a:moveTo>
                <a:lnTo>
                  <a:pt x="1163171" y="2328771"/>
                </a:lnTo>
                <a:cubicBezTo>
                  <a:pt x="1196869" y="2328771"/>
                  <a:pt x="1224187" y="2356089"/>
                  <a:pt x="1224187" y="2389787"/>
                </a:cubicBezTo>
                <a:cubicBezTo>
                  <a:pt x="1224187" y="2423485"/>
                  <a:pt x="1196869" y="2450803"/>
                  <a:pt x="1163171" y="2450803"/>
                </a:cubicBezTo>
                <a:lnTo>
                  <a:pt x="703729" y="2450803"/>
                </a:lnTo>
                <a:cubicBezTo>
                  <a:pt x="670031" y="2450803"/>
                  <a:pt x="642713" y="2423485"/>
                  <a:pt x="642713" y="2389787"/>
                </a:cubicBezTo>
                <a:cubicBezTo>
                  <a:pt x="642713" y="2356089"/>
                  <a:pt x="670031" y="2328771"/>
                  <a:pt x="703729" y="2328771"/>
                </a:cubicBezTo>
                <a:close/>
                <a:moveTo>
                  <a:pt x="646157" y="2177104"/>
                </a:moveTo>
                <a:lnTo>
                  <a:pt x="1220743" y="2177104"/>
                </a:lnTo>
                <a:cubicBezTo>
                  <a:pt x="1254441" y="2177104"/>
                  <a:pt x="1281759" y="2204422"/>
                  <a:pt x="1281759" y="2238120"/>
                </a:cubicBezTo>
                <a:cubicBezTo>
                  <a:pt x="1281759" y="2271818"/>
                  <a:pt x="1254441" y="2299136"/>
                  <a:pt x="1220743" y="2299136"/>
                </a:cubicBezTo>
                <a:lnTo>
                  <a:pt x="646157" y="2299136"/>
                </a:lnTo>
                <a:cubicBezTo>
                  <a:pt x="612459" y="2299136"/>
                  <a:pt x="585141" y="2271818"/>
                  <a:pt x="585141" y="2238120"/>
                </a:cubicBezTo>
                <a:cubicBezTo>
                  <a:pt x="585141" y="2204422"/>
                  <a:pt x="612459" y="2177104"/>
                  <a:pt x="646157" y="2177104"/>
                </a:cubicBezTo>
                <a:close/>
                <a:moveTo>
                  <a:pt x="601983" y="2025437"/>
                </a:moveTo>
                <a:lnTo>
                  <a:pt x="1264918" y="2025437"/>
                </a:lnTo>
                <a:cubicBezTo>
                  <a:pt x="1298616" y="2025437"/>
                  <a:pt x="1325934" y="2052755"/>
                  <a:pt x="1325934" y="2086453"/>
                </a:cubicBezTo>
                <a:cubicBezTo>
                  <a:pt x="1325934" y="2120151"/>
                  <a:pt x="1298616" y="2147469"/>
                  <a:pt x="1264918" y="2147469"/>
                </a:cubicBezTo>
                <a:lnTo>
                  <a:pt x="601983" y="2147469"/>
                </a:lnTo>
                <a:cubicBezTo>
                  <a:pt x="568285" y="2147469"/>
                  <a:pt x="540967" y="2120151"/>
                  <a:pt x="540967" y="2086453"/>
                </a:cubicBezTo>
                <a:cubicBezTo>
                  <a:pt x="540967" y="2052755"/>
                  <a:pt x="568285" y="2025437"/>
                  <a:pt x="601983" y="2025437"/>
                </a:cubicBezTo>
                <a:close/>
                <a:moveTo>
                  <a:pt x="933450" y="0"/>
                </a:moveTo>
                <a:cubicBezTo>
                  <a:pt x="1448980" y="0"/>
                  <a:pt x="1866900" y="417920"/>
                  <a:pt x="1866900" y="933450"/>
                </a:cubicBezTo>
                <a:cubicBezTo>
                  <a:pt x="1866900" y="1320098"/>
                  <a:pt x="1631820" y="1651839"/>
                  <a:pt x="1296791" y="1793545"/>
                </a:cubicBezTo>
                <a:cubicBezTo>
                  <a:pt x="1203942" y="1852691"/>
                  <a:pt x="1287305" y="1930886"/>
                  <a:pt x="1232555" y="1999556"/>
                </a:cubicBezTo>
                <a:lnTo>
                  <a:pt x="634346" y="1999556"/>
                </a:lnTo>
                <a:cubicBezTo>
                  <a:pt x="565309" y="1902311"/>
                  <a:pt x="667721" y="1838403"/>
                  <a:pt x="570109" y="1793545"/>
                </a:cubicBezTo>
                <a:cubicBezTo>
                  <a:pt x="235080" y="1651839"/>
                  <a:pt x="0" y="1320098"/>
                  <a:pt x="0" y="933450"/>
                </a:cubicBezTo>
                <a:cubicBezTo>
                  <a:pt x="0" y="417920"/>
                  <a:pt x="417920" y="0"/>
                  <a:pt x="933450" y="0"/>
                </a:cubicBezTo>
                <a:close/>
              </a:path>
            </a:pathLst>
          </a:custGeom>
          <a:solidFill>
            <a:schemeClr val="bg1">
              <a:lumMod val="95000"/>
            </a:schemeClr>
          </a:solidFill>
          <a:ln>
            <a:noFill/>
          </a:ln>
          <a:scene3d>
            <a:camera prst="orthographicFront"/>
            <a:lightRig rig="threePt" dir="t"/>
          </a:scene3d>
          <a:sp3d prstMaterial="softEdge">
            <a:bevelT w="2540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91" name="组合 390"/>
          <p:cNvGrpSpPr/>
          <p:nvPr/>
        </p:nvGrpSpPr>
        <p:grpSpPr>
          <a:xfrm>
            <a:off x="2324484" y="2982268"/>
            <a:ext cx="360502" cy="360504"/>
            <a:chOff x="1325410" y="1372730"/>
            <a:chExt cx="1251559" cy="1251561"/>
          </a:xfrm>
          <a:solidFill>
            <a:schemeClr val="tx1">
              <a:lumMod val="85000"/>
              <a:lumOff val="15000"/>
              <a:alpha val="1000"/>
            </a:schemeClr>
          </a:solidFill>
          <a:effectLst>
            <a:glow rad="38100">
              <a:schemeClr val="bg1">
                <a:lumMod val="85000"/>
                <a:alpha val="57000"/>
              </a:schemeClr>
            </a:glow>
            <a:reflection endPos="0" dir="5400000" sy="-100000" algn="bl" rotWithShape="0"/>
          </a:effectLst>
        </p:grpSpPr>
        <p:sp>
          <p:nvSpPr>
            <p:cNvPr id="392" name="任意多边形 391"/>
            <p:cNvSpPr/>
            <p:nvPr/>
          </p:nvSpPr>
          <p:spPr>
            <a:xfrm>
              <a:off x="1325410" y="1372730"/>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93" name="任意多边形 392"/>
            <p:cNvSpPr/>
            <p:nvPr/>
          </p:nvSpPr>
          <p:spPr>
            <a:xfrm rot="5400000">
              <a:off x="1951189" y="137273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94" name="任意多边形 393"/>
            <p:cNvSpPr/>
            <p:nvPr/>
          </p:nvSpPr>
          <p:spPr>
            <a:xfrm rot="10800000">
              <a:off x="1951187" y="199851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95" name="任意多边形 394"/>
            <p:cNvSpPr/>
            <p:nvPr/>
          </p:nvSpPr>
          <p:spPr>
            <a:xfrm rot="16200000">
              <a:off x="1325411" y="199851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96" name="任意多边形 395"/>
          <p:cNvSpPr/>
          <p:nvPr/>
        </p:nvSpPr>
        <p:spPr>
          <a:xfrm>
            <a:off x="2574409" y="3261974"/>
            <a:ext cx="168258" cy="168257"/>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rgbClr val="00A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97" name="任意多边形 396"/>
          <p:cNvSpPr/>
          <p:nvPr/>
        </p:nvSpPr>
        <p:spPr>
          <a:xfrm>
            <a:off x="2378773" y="3329998"/>
            <a:ext cx="225009" cy="225009"/>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98" name="组合 397"/>
          <p:cNvGrpSpPr/>
          <p:nvPr/>
        </p:nvGrpSpPr>
        <p:grpSpPr>
          <a:xfrm>
            <a:off x="2295434" y="2960555"/>
            <a:ext cx="360502" cy="360504"/>
            <a:chOff x="1325410" y="1372730"/>
            <a:chExt cx="1251559" cy="1251561"/>
          </a:xfrm>
          <a:effectLst/>
        </p:grpSpPr>
        <p:sp>
          <p:nvSpPr>
            <p:cNvPr id="399" name="任意多边形 398"/>
            <p:cNvSpPr/>
            <p:nvPr/>
          </p:nvSpPr>
          <p:spPr>
            <a:xfrm>
              <a:off x="1325410" y="1372730"/>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00" name="任意多边形 399"/>
            <p:cNvSpPr/>
            <p:nvPr/>
          </p:nvSpPr>
          <p:spPr>
            <a:xfrm rot="5400000">
              <a:off x="1951189" y="137273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01" name="任意多边形 400"/>
            <p:cNvSpPr/>
            <p:nvPr/>
          </p:nvSpPr>
          <p:spPr>
            <a:xfrm rot="10800000">
              <a:off x="1951187" y="199851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02" name="任意多边形 401"/>
            <p:cNvSpPr/>
            <p:nvPr/>
          </p:nvSpPr>
          <p:spPr>
            <a:xfrm rot="16200000">
              <a:off x="1325411" y="199851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403" name="图片 402"/>
          <p:cNvPicPr>
            <a:picLocks noChangeAspect="1"/>
          </p:cNvPicPr>
          <p:nvPr/>
        </p:nvPicPr>
        <p:blipFill rotWithShape="1">
          <a:blip r:embed="rId3"/>
          <a:srcRect t="55896"/>
          <a:stretch/>
        </p:blipFill>
        <p:spPr>
          <a:xfrm>
            <a:off x="3662362" y="4539777"/>
            <a:ext cx="5248727" cy="232220"/>
          </a:xfrm>
          <a:prstGeom prst="rect">
            <a:avLst/>
          </a:prstGeom>
        </p:spPr>
      </p:pic>
      <p:sp>
        <p:nvSpPr>
          <p:cNvPr id="404" name="椭圆 403"/>
          <p:cNvSpPr/>
          <p:nvPr/>
        </p:nvSpPr>
        <p:spPr>
          <a:xfrm>
            <a:off x="4069261" y="4723662"/>
            <a:ext cx="398843" cy="398843"/>
          </a:xfrm>
          <a:prstGeom prst="ellipse">
            <a:avLst/>
          </a:prstGeom>
          <a:solidFill>
            <a:srgbClr val="FFA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05" name="Group 4"/>
          <p:cNvGrpSpPr>
            <a:grpSpLocks noChangeAspect="1"/>
          </p:cNvGrpSpPr>
          <p:nvPr/>
        </p:nvGrpSpPr>
        <p:grpSpPr bwMode="auto">
          <a:xfrm>
            <a:off x="4150990" y="4803216"/>
            <a:ext cx="214915" cy="251856"/>
            <a:chOff x="1776" y="1776"/>
            <a:chExt cx="64" cy="75"/>
          </a:xfrm>
          <a:solidFill>
            <a:schemeClr val="bg1"/>
          </a:solidFill>
          <a:effectLst/>
        </p:grpSpPr>
        <p:sp>
          <p:nvSpPr>
            <p:cNvPr id="406" name="Freeform 5"/>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07" name="Freeform 6"/>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08" name="Freeform 7"/>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09" name="Freeform 8"/>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410" name="图片 409"/>
          <p:cNvPicPr>
            <a:picLocks noChangeAspect="1"/>
          </p:cNvPicPr>
          <p:nvPr/>
        </p:nvPicPr>
        <p:blipFill rotWithShape="1">
          <a:blip r:embed="rId3"/>
          <a:srcRect t="55896"/>
          <a:stretch/>
        </p:blipFill>
        <p:spPr>
          <a:xfrm>
            <a:off x="3744510" y="5254991"/>
            <a:ext cx="5248727" cy="232220"/>
          </a:xfrm>
          <a:prstGeom prst="rect">
            <a:avLst/>
          </a:prstGeom>
        </p:spPr>
      </p:pic>
      <p:sp>
        <p:nvSpPr>
          <p:cNvPr id="411" name="文本框 168"/>
          <p:cNvSpPr txBox="1"/>
          <p:nvPr/>
        </p:nvSpPr>
        <p:spPr>
          <a:xfrm>
            <a:off x="4583038" y="3940760"/>
            <a:ext cx="3248238" cy="461665"/>
          </a:xfrm>
          <a:prstGeom prst="rect">
            <a:avLst/>
          </a:prstGeom>
          <a:noFill/>
        </p:spPr>
        <p:txBody>
          <a:bodyPr wrap="square" rtlCol="0">
            <a:spAutoFit/>
          </a:bodyPr>
          <a:lstStyle/>
          <a:p>
            <a:r>
              <a:rPr lang="zh-CN" altLang="en-US" sz="2400" dirty="0">
                <a:solidFill>
                  <a:schemeClr val="tx1">
                    <a:lumMod val="75000"/>
                    <a:lumOff val="25000"/>
                  </a:schemeClr>
                </a:solidFill>
                <a:latin typeface="方正兰亭准黑_GBK" panose="02000000000000000000" pitchFamily="2" charset="-122"/>
                <a:ea typeface="方正兰亭准黑_GBK" panose="02000000000000000000" pitchFamily="2" charset="-122"/>
              </a:rPr>
              <a:t>子程序设计</a:t>
            </a:r>
          </a:p>
        </p:txBody>
      </p:sp>
      <p:pic>
        <p:nvPicPr>
          <p:cNvPr id="413" name="图片 412"/>
          <p:cNvPicPr>
            <a:picLocks noChangeAspect="1"/>
          </p:cNvPicPr>
          <p:nvPr/>
        </p:nvPicPr>
        <p:blipFill rotWithShape="1">
          <a:blip r:embed="rId3"/>
          <a:srcRect t="55896"/>
          <a:stretch/>
        </p:blipFill>
        <p:spPr>
          <a:xfrm>
            <a:off x="3611400" y="5922981"/>
            <a:ext cx="5248727" cy="232220"/>
          </a:xfrm>
          <a:prstGeom prst="rect">
            <a:avLst/>
          </a:prstGeom>
        </p:spPr>
      </p:pic>
      <p:sp>
        <p:nvSpPr>
          <p:cNvPr id="415" name="椭圆 414"/>
          <p:cNvSpPr/>
          <p:nvPr/>
        </p:nvSpPr>
        <p:spPr>
          <a:xfrm>
            <a:off x="4038829" y="5433306"/>
            <a:ext cx="398843" cy="398843"/>
          </a:xfrm>
          <a:prstGeom prst="ellipse">
            <a:avLst/>
          </a:prstGeom>
          <a:solidFill>
            <a:srgbClr val="EA61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17" name="Group 4"/>
          <p:cNvGrpSpPr>
            <a:grpSpLocks noChangeAspect="1"/>
          </p:cNvGrpSpPr>
          <p:nvPr/>
        </p:nvGrpSpPr>
        <p:grpSpPr bwMode="auto">
          <a:xfrm>
            <a:off x="4114077" y="5472109"/>
            <a:ext cx="214915" cy="251856"/>
            <a:chOff x="1776" y="1776"/>
            <a:chExt cx="64" cy="75"/>
          </a:xfrm>
          <a:solidFill>
            <a:schemeClr val="bg1"/>
          </a:solidFill>
          <a:effectLst/>
        </p:grpSpPr>
        <p:sp>
          <p:nvSpPr>
            <p:cNvPr id="418" name="Freeform 5"/>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 name="Freeform 6"/>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 name="Freeform 7"/>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21" name="Freeform 8"/>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28" name="文本框 427"/>
          <p:cNvSpPr txBox="1"/>
          <p:nvPr/>
        </p:nvSpPr>
        <p:spPr>
          <a:xfrm>
            <a:off x="4557378" y="5256085"/>
            <a:ext cx="4173244" cy="646331"/>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方正兰亭准黑_GBK" panose="02000000000000000000" pitchFamily="2" charset="-122"/>
                <a:ea typeface="方正兰亭准黑_GBK" panose="02000000000000000000" pitchFamily="2" charset="-122"/>
              </a:rPr>
              <a:t>汇编语言与</a:t>
            </a:r>
            <a:r>
              <a:rPr lang="en-US" altLang="zh-CN" sz="2400" dirty="0">
                <a:solidFill>
                  <a:schemeClr val="tx1">
                    <a:lumMod val="75000"/>
                    <a:lumOff val="25000"/>
                  </a:schemeClr>
                </a:solidFill>
                <a:latin typeface="方正兰亭准黑_GBK" panose="02000000000000000000" pitchFamily="2" charset="-122"/>
                <a:ea typeface="方正兰亭准黑_GBK" panose="02000000000000000000" pitchFamily="2" charset="-122"/>
              </a:rPr>
              <a:t>C</a:t>
            </a:r>
            <a:r>
              <a:rPr lang="zh-CN" altLang="en-US" sz="2400" dirty="0">
                <a:solidFill>
                  <a:schemeClr val="tx1">
                    <a:lumMod val="75000"/>
                    <a:lumOff val="25000"/>
                  </a:schemeClr>
                </a:solidFill>
                <a:latin typeface="方正兰亭准黑_GBK" panose="02000000000000000000" pitchFamily="2" charset="-122"/>
                <a:ea typeface="方正兰亭准黑_GBK" panose="02000000000000000000" pitchFamily="2" charset="-122"/>
              </a:rPr>
              <a:t>语言混合编程</a:t>
            </a:r>
          </a:p>
        </p:txBody>
      </p:sp>
    </p:spTree>
    <p:extLst>
      <p:ext uri="{BB962C8B-B14F-4D97-AF65-F5344CB8AC3E}">
        <p14:creationId xmlns:p14="http://schemas.microsoft.com/office/powerpoint/2010/main" val="634952825"/>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14:presetBounceEnd="55000">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14:bounceEnd="55000">
                                          <p:cBhvr additive="base">
                                            <p:cTn id="7" dur="2000" fill="hold"/>
                                            <p:tgtEl>
                                              <p:spTgt spid="215"/>
                                            </p:tgtEl>
                                            <p:attrNameLst>
                                              <p:attrName>ppt_x</p:attrName>
                                            </p:attrNameLst>
                                          </p:cBhvr>
                                          <p:tavLst>
                                            <p:tav tm="0">
                                              <p:val>
                                                <p:strVal val="#ppt_x"/>
                                              </p:val>
                                            </p:tav>
                                            <p:tav tm="100000">
                                              <p:val>
                                                <p:strVal val="#ppt_x"/>
                                              </p:val>
                                            </p:tav>
                                          </p:tavLst>
                                        </p:anim>
                                        <p:anim calcmode="lin" valueType="num" p14:bounceEnd="55000">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14:presetBounceEnd="55000">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14:bounceEnd="55000">
                                          <p:cBhvr additive="base">
                                            <p:cTn id="11" dur="2000" fill="hold"/>
                                            <p:tgtEl>
                                              <p:spTgt spid="220"/>
                                            </p:tgtEl>
                                            <p:attrNameLst>
                                              <p:attrName>ppt_x</p:attrName>
                                            </p:attrNameLst>
                                          </p:cBhvr>
                                          <p:tavLst>
                                            <p:tav tm="0">
                                              <p:val>
                                                <p:strVal val="#ppt_x"/>
                                              </p:val>
                                            </p:tav>
                                            <p:tav tm="100000">
                                              <p:val>
                                                <p:strVal val="#ppt_x"/>
                                              </p:val>
                                            </p:tav>
                                          </p:tavLst>
                                        </p:anim>
                                        <p:anim calcmode="lin" valueType="num" p14:bounceEnd="55000">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500"/>
                                </p:stCondLst>
                                <p:childTnLst>
                                  <p:par>
                                    <p:cTn id="25" presetID="23" presetClass="entr" presetSubtype="528" fill="hold" nodeType="afterEffect">
                                      <p:stCondLst>
                                        <p:cond delay="0"/>
                                      </p:stCondLst>
                                      <p:childTnLst>
                                        <p:set>
                                          <p:cBhvr>
                                            <p:cTn id="26" dur="1" fill="hold">
                                              <p:stCondLst>
                                                <p:cond delay="0"/>
                                              </p:stCondLst>
                                            </p:cTn>
                                            <p:tgtEl>
                                              <p:spTgt spid="132"/>
                                            </p:tgtEl>
                                            <p:attrNameLst>
                                              <p:attrName>style.visibility</p:attrName>
                                            </p:attrNameLst>
                                          </p:cBhvr>
                                          <p:to>
                                            <p:strVal val="visible"/>
                                          </p:to>
                                        </p:set>
                                        <p:anim calcmode="lin" valueType="num">
                                          <p:cBhvr>
                                            <p:cTn id="27" dur="500" fill="hold"/>
                                            <p:tgtEl>
                                              <p:spTgt spid="132"/>
                                            </p:tgtEl>
                                            <p:attrNameLst>
                                              <p:attrName>ppt_w</p:attrName>
                                            </p:attrNameLst>
                                          </p:cBhvr>
                                          <p:tavLst>
                                            <p:tav tm="0">
                                              <p:val>
                                                <p:fltVal val="0"/>
                                              </p:val>
                                            </p:tav>
                                            <p:tav tm="100000">
                                              <p:val>
                                                <p:strVal val="#ppt_w"/>
                                              </p:val>
                                            </p:tav>
                                          </p:tavLst>
                                        </p:anim>
                                        <p:anim calcmode="lin" valueType="num">
                                          <p:cBhvr>
                                            <p:cTn id="28" dur="500" fill="hold"/>
                                            <p:tgtEl>
                                              <p:spTgt spid="132"/>
                                            </p:tgtEl>
                                            <p:attrNameLst>
                                              <p:attrName>ppt_h</p:attrName>
                                            </p:attrNameLst>
                                          </p:cBhvr>
                                          <p:tavLst>
                                            <p:tav tm="0">
                                              <p:val>
                                                <p:fltVal val="0"/>
                                              </p:val>
                                            </p:tav>
                                            <p:tav tm="100000">
                                              <p:val>
                                                <p:strVal val="#ppt_h"/>
                                              </p:val>
                                            </p:tav>
                                          </p:tavLst>
                                        </p:anim>
                                        <p:anim calcmode="lin" valueType="num">
                                          <p:cBhvr>
                                            <p:cTn id="29" dur="500" fill="hold"/>
                                            <p:tgtEl>
                                              <p:spTgt spid="132"/>
                                            </p:tgtEl>
                                            <p:attrNameLst>
                                              <p:attrName>ppt_x</p:attrName>
                                            </p:attrNameLst>
                                          </p:cBhvr>
                                          <p:tavLst>
                                            <p:tav tm="0">
                                              <p:val>
                                                <p:fltVal val="0.5"/>
                                              </p:val>
                                            </p:tav>
                                            <p:tav tm="100000">
                                              <p:val>
                                                <p:strVal val="#ppt_x"/>
                                              </p:val>
                                            </p:tav>
                                          </p:tavLst>
                                        </p:anim>
                                        <p:anim calcmode="lin" valueType="num">
                                          <p:cBhvr>
                                            <p:cTn id="30" dur="500" fill="hold"/>
                                            <p:tgtEl>
                                              <p:spTgt spid="132"/>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139"/>
                                            </p:tgtEl>
                                            <p:attrNameLst>
                                              <p:attrName>style.visibility</p:attrName>
                                            </p:attrNameLst>
                                          </p:cBhvr>
                                          <p:to>
                                            <p:strVal val="visible"/>
                                          </p:to>
                                        </p:set>
                                        <p:anim calcmode="lin" valueType="num">
                                          <p:cBhvr>
                                            <p:cTn id="33" dur="500" fill="hold"/>
                                            <p:tgtEl>
                                              <p:spTgt spid="139"/>
                                            </p:tgtEl>
                                            <p:attrNameLst>
                                              <p:attrName>ppt_w</p:attrName>
                                            </p:attrNameLst>
                                          </p:cBhvr>
                                          <p:tavLst>
                                            <p:tav tm="0">
                                              <p:val>
                                                <p:fltVal val="0"/>
                                              </p:val>
                                            </p:tav>
                                            <p:tav tm="100000">
                                              <p:val>
                                                <p:strVal val="#ppt_w"/>
                                              </p:val>
                                            </p:tav>
                                          </p:tavLst>
                                        </p:anim>
                                        <p:anim calcmode="lin" valueType="num">
                                          <p:cBhvr>
                                            <p:cTn id="34" dur="500" fill="hold"/>
                                            <p:tgtEl>
                                              <p:spTgt spid="139"/>
                                            </p:tgtEl>
                                            <p:attrNameLst>
                                              <p:attrName>ppt_h</p:attrName>
                                            </p:attrNameLst>
                                          </p:cBhvr>
                                          <p:tavLst>
                                            <p:tav tm="0">
                                              <p:val>
                                                <p:fltVal val="0"/>
                                              </p:val>
                                            </p:tav>
                                            <p:tav tm="100000">
                                              <p:val>
                                                <p:strVal val="#ppt_h"/>
                                              </p:val>
                                            </p:tav>
                                          </p:tavLst>
                                        </p:anim>
                                        <p:anim calcmode="lin" valueType="num">
                                          <p:cBhvr>
                                            <p:cTn id="35" dur="500" fill="hold"/>
                                            <p:tgtEl>
                                              <p:spTgt spid="139"/>
                                            </p:tgtEl>
                                            <p:attrNameLst>
                                              <p:attrName>ppt_x</p:attrName>
                                            </p:attrNameLst>
                                          </p:cBhvr>
                                          <p:tavLst>
                                            <p:tav tm="0">
                                              <p:val>
                                                <p:fltVal val="0.5"/>
                                              </p:val>
                                            </p:tav>
                                            <p:tav tm="100000">
                                              <p:val>
                                                <p:strVal val="#ppt_x"/>
                                              </p:val>
                                            </p:tav>
                                          </p:tavLst>
                                        </p:anim>
                                        <p:anim calcmode="lin" valueType="num">
                                          <p:cBhvr>
                                            <p:cTn id="36" dur="500" fill="hold"/>
                                            <p:tgtEl>
                                              <p:spTgt spid="139"/>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142"/>
                                            </p:tgtEl>
                                            <p:attrNameLst>
                                              <p:attrName>style.visibility</p:attrName>
                                            </p:attrNameLst>
                                          </p:cBhvr>
                                          <p:to>
                                            <p:strVal val="visible"/>
                                          </p:to>
                                        </p:set>
                                        <p:anim calcmode="lin" valueType="num">
                                          <p:cBhvr>
                                            <p:cTn id="39" dur="500" fill="hold"/>
                                            <p:tgtEl>
                                              <p:spTgt spid="142"/>
                                            </p:tgtEl>
                                            <p:attrNameLst>
                                              <p:attrName>ppt_w</p:attrName>
                                            </p:attrNameLst>
                                          </p:cBhvr>
                                          <p:tavLst>
                                            <p:tav tm="0">
                                              <p:val>
                                                <p:fltVal val="0"/>
                                              </p:val>
                                            </p:tav>
                                            <p:tav tm="100000">
                                              <p:val>
                                                <p:strVal val="#ppt_w"/>
                                              </p:val>
                                            </p:tav>
                                          </p:tavLst>
                                        </p:anim>
                                        <p:anim calcmode="lin" valueType="num">
                                          <p:cBhvr>
                                            <p:cTn id="40" dur="500" fill="hold"/>
                                            <p:tgtEl>
                                              <p:spTgt spid="142"/>
                                            </p:tgtEl>
                                            <p:attrNameLst>
                                              <p:attrName>ppt_h</p:attrName>
                                            </p:attrNameLst>
                                          </p:cBhvr>
                                          <p:tavLst>
                                            <p:tav tm="0">
                                              <p:val>
                                                <p:fltVal val="0"/>
                                              </p:val>
                                            </p:tav>
                                            <p:tav tm="100000">
                                              <p:val>
                                                <p:strVal val="#ppt_h"/>
                                              </p:val>
                                            </p:tav>
                                          </p:tavLst>
                                        </p:anim>
                                        <p:anim calcmode="lin" valueType="num">
                                          <p:cBhvr>
                                            <p:cTn id="41" dur="500" fill="hold"/>
                                            <p:tgtEl>
                                              <p:spTgt spid="142"/>
                                            </p:tgtEl>
                                            <p:attrNameLst>
                                              <p:attrName>ppt_x</p:attrName>
                                            </p:attrNameLst>
                                          </p:cBhvr>
                                          <p:tavLst>
                                            <p:tav tm="0">
                                              <p:val>
                                                <p:fltVal val="0.5"/>
                                              </p:val>
                                            </p:tav>
                                            <p:tav tm="100000">
                                              <p:val>
                                                <p:strVal val="#ppt_x"/>
                                              </p:val>
                                            </p:tav>
                                          </p:tavLst>
                                        </p:anim>
                                        <p:anim calcmode="lin" valueType="num">
                                          <p:cBhvr>
                                            <p:cTn id="42" dur="500" fill="hold"/>
                                            <p:tgtEl>
                                              <p:spTgt spid="142"/>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25"/>
                                            </p:tgtEl>
                                            <p:attrNameLst>
                                              <p:attrName>style.visibility</p:attrName>
                                            </p:attrNameLst>
                                          </p:cBhvr>
                                          <p:to>
                                            <p:strVal val="visible"/>
                                          </p:to>
                                        </p:set>
                                        <p:anim calcmode="lin" valueType="num">
                                          <p:cBhvr>
                                            <p:cTn id="45" dur="500" fill="hold"/>
                                            <p:tgtEl>
                                              <p:spTgt spid="225"/>
                                            </p:tgtEl>
                                            <p:attrNameLst>
                                              <p:attrName>ppt_w</p:attrName>
                                            </p:attrNameLst>
                                          </p:cBhvr>
                                          <p:tavLst>
                                            <p:tav tm="0">
                                              <p:val>
                                                <p:fltVal val="0"/>
                                              </p:val>
                                            </p:tav>
                                            <p:tav tm="100000">
                                              <p:val>
                                                <p:strVal val="#ppt_w"/>
                                              </p:val>
                                            </p:tav>
                                          </p:tavLst>
                                        </p:anim>
                                        <p:anim calcmode="lin" valueType="num">
                                          <p:cBhvr>
                                            <p:cTn id="46" dur="500" fill="hold"/>
                                            <p:tgtEl>
                                              <p:spTgt spid="225"/>
                                            </p:tgtEl>
                                            <p:attrNameLst>
                                              <p:attrName>ppt_h</p:attrName>
                                            </p:attrNameLst>
                                          </p:cBhvr>
                                          <p:tavLst>
                                            <p:tav tm="0">
                                              <p:val>
                                                <p:fltVal val="0"/>
                                              </p:val>
                                            </p:tav>
                                            <p:tav tm="100000">
                                              <p:val>
                                                <p:strVal val="#ppt_h"/>
                                              </p:val>
                                            </p:tav>
                                          </p:tavLst>
                                        </p:anim>
                                        <p:anim calcmode="lin" valueType="num">
                                          <p:cBhvr>
                                            <p:cTn id="47" dur="500" fill="hold"/>
                                            <p:tgtEl>
                                              <p:spTgt spid="225"/>
                                            </p:tgtEl>
                                            <p:attrNameLst>
                                              <p:attrName>ppt_x</p:attrName>
                                            </p:attrNameLst>
                                          </p:cBhvr>
                                          <p:tavLst>
                                            <p:tav tm="0">
                                              <p:val>
                                                <p:fltVal val="0.5"/>
                                              </p:val>
                                            </p:tav>
                                            <p:tav tm="100000">
                                              <p:val>
                                                <p:strVal val="#ppt_x"/>
                                              </p:val>
                                            </p:tav>
                                          </p:tavLst>
                                        </p:anim>
                                        <p:anim calcmode="lin" valueType="num">
                                          <p:cBhvr>
                                            <p:cTn id="48" dur="500" fill="hold"/>
                                            <p:tgtEl>
                                              <p:spTgt spid="225"/>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228"/>
                                            </p:tgtEl>
                                            <p:attrNameLst>
                                              <p:attrName>style.visibility</p:attrName>
                                            </p:attrNameLst>
                                          </p:cBhvr>
                                          <p:to>
                                            <p:strVal val="visible"/>
                                          </p:to>
                                        </p:set>
                                        <p:anim calcmode="lin" valueType="num">
                                          <p:cBhvr>
                                            <p:cTn id="51" dur="500" fill="hold"/>
                                            <p:tgtEl>
                                              <p:spTgt spid="228"/>
                                            </p:tgtEl>
                                            <p:attrNameLst>
                                              <p:attrName>ppt_w</p:attrName>
                                            </p:attrNameLst>
                                          </p:cBhvr>
                                          <p:tavLst>
                                            <p:tav tm="0">
                                              <p:val>
                                                <p:fltVal val="0"/>
                                              </p:val>
                                            </p:tav>
                                            <p:tav tm="100000">
                                              <p:val>
                                                <p:strVal val="#ppt_w"/>
                                              </p:val>
                                            </p:tav>
                                          </p:tavLst>
                                        </p:anim>
                                        <p:anim calcmode="lin" valueType="num">
                                          <p:cBhvr>
                                            <p:cTn id="52" dur="500" fill="hold"/>
                                            <p:tgtEl>
                                              <p:spTgt spid="228"/>
                                            </p:tgtEl>
                                            <p:attrNameLst>
                                              <p:attrName>ppt_h</p:attrName>
                                            </p:attrNameLst>
                                          </p:cBhvr>
                                          <p:tavLst>
                                            <p:tav tm="0">
                                              <p:val>
                                                <p:fltVal val="0"/>
                                              </p:val>
                                            </p:tav>
                                            <p:tav tm="100000">
                                              <p:val>
                                                <p:strVal val="#ppt_h"/>
                                              </p:val>
                                            </p:tav>
                                          </p:tavLst>
                                        </p:anim>
                                        <p:anim calcmode="lin" valueType="num">
                                          <p:cBhvr>
                                            <p:cTn id="53" dur="500" fill="hold"/>
                                            <p:tgtEl>
                                              <p:spTgt spid="228"/>
                                            </p:tgtEl>
                                            <p:attrNameLst>
                                              <p:attrName>ppt_x</p:attrName>
                                            </p:attrNameLst>
                                          </p:cBhvr>
                                          <p:tavLst>
                                            <p:tav tm="0">
                                              <p:val>
                                                <p:fltVal val="0.5"/>
                                              </p:val>
                                            </p:tav>
                                            <p:tav tm="100000">
                                              <p:val>
                                                <p:strVal val="#ppt_x"/>
                                              </p:val>
                                            </p:tav>
                                          </p:tavLst>
                                        </p:anim>
                                        <p:anim calcmode="lin" valueType="num">
                                          <p:cBhvr>
                                            <p:cTn id="54" dur="500" fill="hold"/>
                                            <p:tgtEl>
                                              <p:spTgt spid="228"/>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231"/>
                                            </p:tgtEl>
                                            <p:attrNameLst>
                                              <p:attrName>style.visibility</p:attrName>
                                            </p:attrNameLst>
                                          </p:cBhvr>
                                          <p:to>
                                            <p:strVal val="visible"/>
                                          </p:to>
                                        </p:set>
                                        <p:anim calcmode="lin" valueType="num">
                                          <p:cBhvr>
                                            <p:cTn id="57" dur="500" fill="hold"/>
                                            <p:tgtEl>
                                              <p:spTgt spid="231"/>
                                            </p:tgtEl>
                                            <p:attrNameLst>
                                              <p:attrName>ppt_w</p:attrName>
                                            </p:attrNameLst>
                                          </p:cBhvr>
                                          <p:tavLst>
                                            <p:tav tm="0">
                                              <p:val>
                                                <p:fltVal val="0"/>
                                              </p:val>
                                            </p:tav>
                                            <p:tav tm="100000">
                                              <p:val>
                                                <p:strVal val="#ppt_w"/>
                                              </p:val>
                                            </p:tav>
                                          </p:tavLst>
                                        </p:anim>
                                        <p:anim calcmode="lin" valueType="num">
                                          <p:cBhvr>
                                            <p:cTn id="58" dur="500" fill="hold"/>
                                            <p:tgtEl>
                                              <p:spTgt spid="231"/>
                                            </p:tgtEl>
                                            <p:attrNameLst>
                                              <p:attrName>ppt_h</p:attrName>
                                            </p:attrNameLst>
                                          </p:cBhvr>
                                          <p:tavLst>
                                            <p:tav tm="0">
                                              <p:val>
                                                <p:fltVal val="0"/>
                                              </p:val>
                                            </p:tav>
                                            <p:tav tm="100000">
                                              <p:val>
                                                <p:strVal val="#ppt_h"/>
                                              </p:val>
                                            </p:tav>
                                          </p:tavLst>
                                        </p:anim>
                                        <p:anim calcmode="lin" valueType="num">
                                          <p:cBhvr>
                                            <p:cTn id="59" dur="500" fill="hold"/>
                                            <p:tgtEl>
                                              <p:spTgt spid="231"/>
                                            </p:tgtEl>
                                            <p:attrNameLst>
                                              <p:attrName>ppt_x</p:attrName>
                                            </p:attrNameLst>
                                          </p:cBhvr>
                                          <p:tavLst>
                                            <p:tav tm="0">
                                              <p:val>
                                                <p:fltVal val="0.5"/>
                                              </p:val>
                                            </p:tav>
                                            <p:tav tm="100000">
                                              <p:val>
                                                <p:strVal val="#ppt_x"/>
                                              </p:val>
                                            </p:tav>
                                          </p:tavLst>
                                        </p:anim>
                                        <p:anim calcmode="lin" valueType="num">
                                          <p:cBhvr>
                                            <p:cTn id="60" dur="500" fill="hold"/>
                                            <p:tgtEl>
                                              <p:spTgt spid="231"/>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234"/>
                                            </p:tgtEl>
                                            <p:attrNameLst>
                                              <p:attrName>style.visibility</p:attrName>
                                            </p:attrNameLst>
                                          </p:cBhvr>
                                          <p:to>
                                            <p:strVal val="visible"/>
                                          </p:to>
                                        </p:set>
                                        <p:anim calcmode="lin" valueType="num">
                                          <p:cBhvr>
                                            <p:cTn id="63" dur="500" fill="hold"/>
                                            <p:tgtEl>
                                              <p:spTgt spid="234"/>
                                            </p:tgtEl>
                                            <p:attrNameLst>
                                              <p:attrName>ppt_w</p:attrName>
                                            </p:attrNameLst>
                                          </p:cBhvr>
                                          <p:tavLst>
                                            <p:tav tm="0">
                                              <p:val>
                                                <p:fltVal val="0"/>
                                              </p:val>
                                            </p:tav>
                                            <p:tav tm="100000">
                                              <p:val>
                                                <p:strVal val="#ppt_w"/>
                                              </p:val>
                                            </p:tav>
                                          </p:tavLst>
                                        </p:anim>
                                        <p:anim calcmode="lin" valueType="num">
                                          <p:cBhvr>
                                            <p:cTn id="64" dur="500" fill="hold"/>
                                            <p:tgtEl>
                                              <p:spTgt spid="234"/>
                                            </p:tgtEl>
                                            <p:attrNameLst>
                                              <p:attrName>ppt_h</p:attrName>
                                            </p:attrNameLst>
                                          </p:cBhvr>
                                          <p:tavLst>
                                            <p:tav tm="0">
                                              <p:val>
                                                <p:fltVal val="0"/>
                                              </p:val>
                                            </p:tav>
                                            <p:tav tm="100000">
                                              <p:val>
                                                <p:strVal val="#ppt_h"/>
                                              </p:val>
                                            </p:tav>
                                          </p:tavLst>
                                        </p:anim>
                                        <p:anim calcmode="lin" valueType="num">
                                          <p:cBhvr>
                                            <p:cTn id="65" dur="500" fill="hold"/>
                                            <p:tgtEl>
                                              <p:spTgt spid="234"/>
                                            </p:tgtEl>
                                            <p:attrNameLst>
                                              <p:attrName>ppt_x</p:attrName>
                                            </p:attrNameLst>
                                          </p:cBhvr>
                                          <p:tavLst>
                                            <p:tav tm="0">
                                              <p:val>
                                                <p:fltVal val="0.5"/>
                                              </p:val>
                                            </p:tav>
                                            <p:tav tm="100000">
                                              <p:val>
                                                <p:strVal val="#ppt_x"/>
                                              </p:val>
                                            </p:tav>
                                          </p:tavLst>
                                        </p:anim>
                                        <p:anim calcmode="lin" valueType="num">
                                          <p:cBhvr>
                                            <p:cTn id="66" dur="500" fill="hold"/>
                                            <p:tgtEl>
                                              <p:spTgt spid="234"/>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237"/>
                                            </p:tgtEl>
                                            <p:attrNameLst>
                                              <p:attrName>style.visibility</p:attrName>
                                            </p:attrNameLst>
                                          </p:cBhvr>
                                          <p:to>
                                            <p:strVal val="visible"/>
                                          </p:to>
                                        </p:set>
                                        <p:anim calcmode="lin" valueType="num">
                                          <p:cBhvr>
                                            <p:cTn id="69" dur="500" fill="hold"/>
                                            <p:tgtEl>
                                              <p:spTgt spid="237"/>
                                            </p:tgtEl>
                                            <p:attrNameLst>
                                              <p:attrName>ppt_w</p:attrName>
                                            </p:attrNameLst>
                                          </p:cBhvr>
                                          <p:tavLst>
                                            <p:tav tm="0">
                                              <p:val>
                                                <p:fltVal val="0"/>
                                              </p:val>
                                            </p:tav>
                                            <p:tav tm="100000">
                                              <p:val>
                                                <p:strVal val="#ppt_w"/>
                                              </p:val>
                                            </p:tav>
                                          </p:tavLst>
                                        </p:anim>
                                        <p:anim calcmode="lin" valueType="num">
                                          <p:cBhvr>
                                            <p:cTn id="70" dur="500" fill="hold"/>
                                            <p:tgtEl>
                                              <p:spTgt spid="237"/>
                                            </p:tgtEl>
                                            <p:attrNameLst>
                                              <p:attrName>ppt_h</p:attrName>
                                            </p:attrNameLst>
                                          </p:cBhvr>
                                          <p:tavLst>
                                            <p:tav tm="0">
                                              <p:val>
                                                <p:fltVal val="0"/>
                                              </p:val>
                                            </p:tav>
                                            <p:tav tm="100000">
                                              <p:val>
                                                <p:strVal val="#ppt_h"/>
                                              </p:val>
                                            </p:tav>
                                          </p:tavLst>
                                        </p:anim>
                                        <p:anim calcmode="lin" valueType="num">
                                          <p:cBhvr>
                                            <p:cTn id="71" dur="500" fill="hold"/>
                                            <p:tgtEl>
                                              <p:spTgt spid="237"/>
                                            </p:tgtEl>
                                            <p:attrNameLst>
                                              <p:attrName>ppt_x</p:attrName>
                                            </p:attrNameLst>
                                          </p:cBhvr>
                                          <p:tavLst>
                                            <p:tav tm="0">
                                              <p:val>
                                                <p:fltVal val="0.5"/>
                                              </p:val>
                                            </p:tav>
                                            <p:tav tm="100000">
                                              <p:val>
                                                <p:strVal val="#ppt_x"/>
                                              </p:val>
                                            </p:tav>
                                          </p:tavLst>
                                        </p:anim>
                                        <p:anim calcmode="lin" valueType="num">
                                          <p:cBhvr>
                                            <p:cTn id="72" dur="500" fill="hold"/>
                                            <p:tgtEl>
                                              <p:spTgt spid="237"/>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240"/>
                                            </p:tgtEl>
                                            <p:attrNameLst>
                                              <p:attrName>style.visibility</p:attrName>
                                            </p:attrNameLst>
                                          </p:cBhvr>
                                          <p:to>
                                            <p:strVal val="visible"/>
                                          </p:to>
                                        </p:set>
                                        <p:anim calcmode="lin" valueType="num">
                                          <p:cBhvr>
                                            <p:cTn id="75" dur="500" fill="hold"/>
                                            <p:tgtEl>
                                              <p:spTgt spid="240"/>
                                            </p:tgtEl>
                                            <p:attrNameLst>
                                              <p:attrName>ppt_w</p:attrName>
                                            </p:attrNameLst>
                                          </p:cBhvr>
                                          <p:tavLst>
                                            <p:tav tm="0">
                                              <p:val>
                                                <p:fltVal val="0"/>
                                              </p:val>
                                            </p:tav>
                                            <p:tav tm="100000">
                                              <p:val>
                                                <p:strVal val="#ppt_w"/>
                                              </p:val>
                                            </p:tav>
                                          </p:tavLst>
                                        </p:anim>
                                        <p:anim calcmode="lin" valueType="num">
                                          <p:cBhvr>
                                            <p:cTn id="76" dur="500" fill="hold"/>
                                            <p:tgtEl>
                                              <p:spTgt spid="240"/>
                                            </p:tgtEl>
                                            <p:attrNameLst>
                                              <p:attrName>ppt_h</p:attrName>
                                            </p:attrNameLst>
                                          </p:cBhvr>
                                          <p:tavLst>
                                            <p:tav tm="0">
                                              <p:val>
                                                <p:fltVal val="0"/>
                                              </p:val>
                                            </p:tav>
                                            <p:tav tm="100000">
                                              <p:val>
                                                <p:strVal val="#ppt_h"/>
                                              </p:val>
                                            </p:tav>
                                          </p:tavLst>
                                        </p:anim>
                                        <p:anim calcmode="lin" valueType="num">
                                          <p:cBhvr>
                                            <p:cTn id="77" dur="500" fill="hold"/>
                                            <p:tgtEl>
                                              <p:spTgt spid="240"/>
                                            </p:tgtEl>
                                            <p:attrNameLst>
                                              <p:attrName>ppt_x</p:attrName>
                                            </p:attrNameLst>
                                          </p:cBhvr>
                                          <p:tavLst>
                                            <p:tav tm="0">
                                              <p:val>
                                                <p:fltVal val="0.5"/>
                                              </p:val>
                                            </p:tav>
                                            <p:tav tm="100000">
                                              <p:val>
                                                <p:strVal val="#ppt_x"/>
                                              </p:val>
                                            </p:tav>
                                          </p:tavLst>
                                        </p:anim>
                                        <p:anim calcmode="lin" valueType="num">
                                          <p:cBhvr>
                                            <p:cTn id="78" dur="500" fill="hold"/>
                                            <p:tgtEl>
                                              <p:spTgt spid="240"/>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243"/>
                                            </p:tgtEl>
                                            <p:attrNameLst>
                                              <p:attrName>style.visibility</p:attrName>
                                            </p:attrNameLst>
                                          </p:cBhvr>
                                          <p:to>
                                            <p:strVal val="visible"/>
                                          </p:to>
                                        </p:set>
                                        <p:anim calcmode="lin" valueType="num">
                                          <p:cBhvr>
                                            <p:cTn id="81" dur="500" fill="hold"/>
                                            <p:tgtEl>
                                              <p:spTgt spid="243"/>
                                            </p:tgtEl>
                                            <p:attrNameLst>
                                              <p:attrName>ppt_w</p:attrName>
                                            </p:attrNameLst>
                                          </p:cBhvr>
                                          <p:tavLst>
                                            <p:tav tm="0">
                                              <p:val>
                                                <p:fltVal val="0"/>
                                              </p:val>
                                            </p:tav>
                                            <p:tav tm="100000">
                                              <p:val>
                                                <p:strVal val="#ppt_w"/>
                                              </p:val>
                                            </p:tav>
                                          </p:tavLst>
                                        </p:anim>
                                        <p:anim calcmode="lin" valueType="num">
                                          <p:cBhvr>
                                            <p:cTn id="82" dur="500" fill="hold"/>
                                            <p:tgtEl>
                                              <p:spTgt spid="243"/>
                                            </p:tgtEl>
                                            <p:attrNameLst>
                                              <p:attrName>ppt_h</p:attrName>
                                            </p:attrNameLst>
                                          </p:cBhvr>
                                          <p:tavLst>
                                            <p:tav tm="0">
                                              <p:val>
                                                <p:fltVal val="0"/>
                                              </p:val>
                                            </p:tav>
                                            <p:tav tm="100000">
                                              <p:val>
                                                <p:strVal val="#ppt_h"/>
                                              </p:val>
                                            </p:tav>
                                          </p:tavLst>
                                        </p:anim>
                                        <p:anim calcmode="lin" valueType="num">
                                          <p:cBhvr>
                                            <p:cTn id="83" dur="500" fill="hold"/>
                                            <p:tgtEl>
                                              <p:spTgt spid="243"/>
                                            </p:tgtEl>
                                            <p:attrNameLst>
                                              <p:attrName>ppt_x</p:attrName>
                                            </p:attrNameLst>
                                          </p:cBhvr>
                                          <p:tavLst>
                                            <p:tav tm="0">
                                              <p:val>
                                                <p:fltVal val="0.5"/>
                                              </p:val>
                                            </p:tav>
                                            <p:tav tm="100000">
                                              <p:val>
                                                <p:strVal val="#ppt_x"/>
                                              </p:val>
                                            </p:tav>
                                          </p:tavLst>
                                        </p:anim>
                                        <p:anim calcmode="lin" valueType="num">
                                          <p:cBhvr>
                                            <p:cTn id="84" dur="500" fill="hold"/>
                                            <p:tgtEl>
                                              <p:spTgt spid="243"/>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246"/>
                                            </p:tgtEl>
                                            <p:attrNameLst>
                                              <p:attrName>style.visibility</p:attrName>
                                            </p:attrNameLst>
                                          </p:cBhvr>
                                          <p:to>
                                            <p:strVal val="visible"/>
                                          </p:to>
                                        </p:set>
                                        <p:anim calcmode="lin" valueType="num">
                                          <p:cBhvr>
                                            <p:cTn id="87" dur="500" fill="hold"/>
                                            <p:tgtEl>
                                              <p:spTgt spid="246"/>
                                            </p:tgtEl>
                                            <p:attrNameLst>
                                              <p:attrName>ppt_w</p:attrName>
                                            </p:attrNameLst>
                                          </p:cBhvr>
                                          <p:tavLst>
                                            <p:tav tm="0">
                                              <p:val>
                                                <p:fltVal val="0"/>
                                              </p:val>
                                            </p:tav>
                                            <p:tav tm="100000">
                                              <p:val>
                                                <p:strVal val="#ppt_w"/>
                                              </p:val>
                                            </p:tav>
                                          </p:tavLst>
                                        </p:anim>
                                        <p:anim calcmode="lin" valueType="num">
                                          <p:cBhvr>
                                            <p:cTn id="88" dur="500" fill="hold"/>
                                            <p:tgtEl>
                                              <p:spTgt spid="246"/>
                                            </p:tgtEl>
                                            <p:attrNameLst>
                                              <p:attrName>ppt_h</p:attrName>
                                            </p:attrNameLst>
                                          </p:cBhvr>
                                          <p:tavLst>
                                            <p:tav tm="0">
                                              <p:val>
                                                <p:fltVal val="0"/>
                                              </p:val>
                                            </p:tav>
                                            <p:tav tm="100000">
                                              <p:val>
                                                <p:strVal val="#ppt_h"/>
                                              </p:val>
                                            </p:tav>
                                          </p:tavLst>
                                        </p:anim>
                                        <p:anim calcmode="lin" valueType="num">
                                          <p:cBhvr>
                                            <p:cTn id="89" dur="500" fill="hold"/>
                                            <p:tgtEl>
                                              <p:spTgt spid="246"/>
                                            </p:tgtEl>
                                            <p:attrNameLst>
                                              <p:attrName>ppt_x</p:attrName>
                                            </p:attrNameLst>
                                          </p:cBhvr>
                                          <p:tavLst>
                                            <p:tav tm="0">
                                              <p:val>
                                                <p:fltVal val="0.5"/>
                                              </p:val>
                                            </p:tav>
                                            <p:tav tm="100000">
                                              <p:val>
                                                <p:strVal val="#ppt_x"/>
                                              </p:val>
                                            </p:tav>
                                          </p:tavLst>
                                        </p:anim>
                                        <p:anim calcmode="lin" valueType="num">
                                          <p:cBhvr>
                                            <p:cTn id="90" dur="500" fill="hold"/>
                                            <p:tgtEl>
                                              <p:spTgt spid="246"/>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249"/>
                                            </p:tgtEl>
                                            <p:attrNameLst>
                                              <p:attrName>style.visibility</p:attrName>
                                            </p:attrNameLst>
                                          </p:cBhvr>
                                          <p:to>
                                            <p:strVal val="visible"/>
                                          </p:to>
                                        </p:set>
                                        <p:anim calcmode="lin" valueType="num">
                                          <p:cBhvr>
                                            <p:cTn id="93" dur="500" fill="hold"/>
                                            <p:tgtEl>
                                              <p:spTgt spid="249"/>
                                            </p:tgtEl>
                                            <p:attrNameLst>
                                              <p:attrName>ppt_w</p:attrName>
                                            </p:attrNameLst>
                                          </p:cBhvr>
                                          <p:tavLst>
                                            <p:tav tm="0">
                                              <p:val>
                                                <p:fltVal val="0"/>
                                              </p:val>
                                            </p:tav>
                                            <p:tav tm="100000">
                                              <p:val>
                                                <p:strVal val="#ppt_w"/>
                                              </p:val>
                                            </p:tav>
                                          </p:tavLst>
                                        </p:anim>
                                        <p:anim calcmode="lin" valueType="num">
                                          <p:cBhvr>
                                            <p:cTn id="94" dur="500" fill="hold"/>
                                            <p:tgtEl>
                                              <p:spTgt spid="249"/>
                                            </p:tgtEl>
                                            <p:attrNameLst>
                                              <p:attrName>ppt_h</p:attrName>
                                            </p:attrNameLst>
                                          </p:cBhvr>
                                          <p:tavLst>
                                            <p:tav tm="0">
                                              <p:val>
                                                <p:fltVal val="0"/>
                                              </p:val>
                                            </p:tav>
                                            <p:tav tm="100000">
                                              <p:val>
                                                <p:strVal val="#ppt_h"/>
                                              </p:val>
                                            </p:tav>
                                          </p:tavLst>
                                        </p:anim>
                                        <p:anim calcmode="lin" valueType="num">
                                          <p:cBhvr>
                                            <p:cTn id="95" dur="500" fill="hold"/>
                                            <p:tgtEl>
                                              <p:spTgt spid="249"/>
                                            </p:tgtEl>
                                            <p:attrNameLst>
                                              <p:attrName>ppt_x</p:attrName>
                                            </p:attrNameLst>
                                          </p:cBhvr>
                                          <p:tavLst>
                                            <p:tav tm="0">
                                              <p:val>
                                                <p:fltVal val="0.5"/>
                                              </p:val>
                                            </p:tav>
                                            <p:tav tm="100000">
                                              <p:val>
                                                <p:strVal val="#ppt_x"/>
                                              </p:val>
                                            </p:tav>
                                          </p:tavLst>
                                        </p:anim>
                                        <p:anim calcmode="lin" valueType="num">
                                          <p:cBhvr>
                                            <p:cTn id="96" dur="500" fill="hold"/>
                                            <p:tgtEl>
                                              <p:spTgt spid="249"/>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252"/>
                                            </p:tgtEl>
                                            <p:attrNameLst>
                                              <p:attrName>style.visibility</p:attrName>
                                            </p:attrNameLst>
                                          </p:cBhvr>
                                          <p:to>
                                            <p:strVal val="visible"/>
                                          </p:to>
                                        </p:set>
                                        <p:anim calcmode="lin" valueType="num">
                                          <p:cBhvr>
                                            <p:cTn id="99" dur="500" fill="hold"/>
                                            <p:tgtEl>
                                              <p:spTgt spid="252"/>
                                            </p:tgtEl>
                                            <p:attrNameLst>
                                              <p:attrName>ppt_w</p:attrName>
                                            </p:attrNameLst>
                                          </p:cBhvr>
                                          <p:tavLst>
                                            <p:tav tm="0">
                                              <p:val>
                                                <p:fltVal val="0"/>
                                              </p:val>
                                            </p:tav>
                                            <p:tav tm="100000">
                                              <p:val>
                                                <p:strVal val="#ppt_w"/>
                                              </p:val>
                                            </p:tav>
                                          </p:tavLst>
                                        </p:anim>
                                        <p:anim calcmode="lin" valueType="num">
                                          <p:cBhvr>
                                            <p:cTn id="100" dur="500" fill="hold"/>
                                            <p:tgtEl>
                                              <p:spTgt spid="252"/>
                                            </p:tgtEl>
                                            <p:attrNameLst>
                                              <p:attrName>ppt_h</p:attrName>
                                            </p:attrNameLst>
                                          </p:cBhvr>
                                          <p:tavLst>
                                            <p:tav tm="0">
                                              <p:val>
                                                <p:fltVal val="0"/>
                                              </p:val>
                                            </p:tav>
                                            <p:tav tm="100000">
                                              <p:val>
                                                <p:strVal val="#ppt_h"/>
                                              </p:val>
                                            </p:tav>
                                          </p:tavLst>
                                        </p:anim>
                                        <p:anim calcmode="lin" valueType="num">
                                          <p:cBhvr>
                                            <p:cTn id="101" dur="500" fill="hold"/>
                                            <p:tgtEl>
                                              <p:spTgt spid="252"/>
                                            </p:tgtEl>
                                            <p:attrNameLst>
                                              <p:attrName>ppt_x</p:attrName>
                                            </p:attrNameLst>
                                          </p:cBhvr>
                                          <p:tavLst>
                                            <p:tav tm="0">
                                              <p:val>
                                                <p:fltVal val="0.5"/>
                                              </p:val>
                                            </p:tav>
                                            <p:tav tm="100000">
                                              <p:val>
                                                <p:strVal val="#ppt_x"/>
                                              </p:val>
                                            </p:tav>
                                          </p:tavLst>
                                        </p:anim>
                                        <p:anim calcmode="lin" valueType="num">
                                          <p:cBhvr>
                                            <p:cTn id="102" dur="500" fill="hold"/>
                                            <p:tgtEl>
                                              <p:spTgt spid="252"/>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32"/>
                                            </p:tgtEl>
                                          </p:cBhvr>
                                        </p:animEffect>
                                        <p:animScale>
                                          <p:cBhvr>
                                            <p:cTn id="105" dur="250" autoRev="1" fill="hold"/>
                                            <p:tgtEl>
                                              <p:spTgt spid="132"/>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237"/>
                                            </p:tgtEl>
                                          </p:cBhvr>
                                        </p:animEffect>
                                        <p:animScale>
                                          <p:cBhvr>
                                            <p:cTn id="108" dur="250" autoRev="1" fill="hold"/>
                                            <p:tgtEl>
                                              <p:spTgt spid="237"/>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243"/>
                                            </p:tgtEl>
                                          </p:cBhvr>
                                        </p:animEffect>
                                        <p:animScale>
                                          <p:cBhvr>
                                            <p:cTn id="111" dur="250" autoRev="1" fill="hold"/>
                                            <p:tgtEl>
                                              <p:spTgt spid="243"/>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246"/>
                                            </p:tgtEl>
                                          </p:cBhvr>
                                        </p:animEffect>
                                        <p:animScale>
                                          <p:cBhvr>
                                            <p:cTn id="114" dur="250" autoRev="1" fill="hold"/>
                                            <p:tgtEl>
                                              <p:spTgt spid="246"/>
                                            </p:tgtEl>
                                          </p:cBhvr>
                                          <p:by x="105000" y="105000"/>
                                        </p:animScale>
                                      </p:childTnLst>
                                    </p:cTn>
                                  </p:par>
                                </p:childTnLst>
                              </p:cTn>
                            </p:par>
                            <p:par>
                              <p:cTn id="115" fill="hold">
                                <p:stCondLst>
                                  <p:cond delay="6810"/>
                                </p:stCondLst>
                                <p:childTnLst>
                                  <p:par>
                                    <p:cTn id="116" presetID="10" presetClass="entr" presetSubtype="0" fill="hold" grpId="0" nodeType="afterEffect">
                                      <p:stCondLst>
                                        <p:cond delay="0"/>
                                      </p:stCondLst>
                                      <p:childTnLst>
                                        <p:set>
                                          <p:cBhvr>
                                            <p:cTn id="117" dur="1" fill="hold">
                                              <p:stCondLst>
                                                <p:cond delay="0"/>
                                              </p:stCondLst>
                                            </p:cTn>
                                            <p:tgtEl>
                                              <p:spTgt spid="255"/>
                                            </p:tgtEl>
                                            <p:attrNameLst>
                                              <p:attrName>style.visibility</p:attrName>
                                            </p:attrNameLst>
                                          </p:cBhvr>
                                          <p:to>
                                            <p:strVal val="visible"/>
                                          </p:to>
                                        </p:set>
                                        <p:animEffect transition="in" filter="fade">
                                          <p:cBhvr>
                                            <p:cTn id="118" dur="500"/>
                                            <p:tgtEl>
                                              <p:spTgt spid="255"/>
                                            </p:tgtEl>
                                          </p:cBhvr>
                                        </p:animEffect>
                                      </p:childTnLst>
                                    </p:cTn>
                                  </p:par>
                                </p:childTnLst>
                              </p:cTn>
                            </p:par>
                            <p:par>
                              <p:cTn id="119" fill="hold">
                                <p:stCondLst>
                                  <p:cond delay="7310"/>
                                </p:stCondLst>
                                <p:childTnLst>
                                  <p:par>
                                    <p:cTn id="120" presetID="2" presetClass="entr" presetSubtype="1" fill="hold" nodeType="afterEffect">
                                      <p:stCondLst>
                                        <p:cond delay="0"/>
                                      </p:stCondLst>
                                      <p:childTnLst>
                                        <p:set>
                                          <p:cBhvr>
                                            <p:cTn id="121" dur="1" fill="hold">
                                              <p:stCondLst>
                                                <p:cond delay="0"/>
                                              </p:stCondLst>
                                            </p:cTn>
                                            <p:tgtEl>
                                              <p:spTgt spid="138"/>
                                            </p:tgtEl>
                                            <p:attrNameLst>
                                              <p:attrName>style.visibility</p:attrName>
                                            </p:attrNameLst>
                                          </p:cBhvr>
                                          <p:to>
                                            <p:strVal val="visible"/>
                                          </p:to>
                                        </p:set>
                                        <p:anim calcmode="lin" valueType="num">
                                          <p:cBhvr additive="base">
                                            <p:cTn id="122" dur="500" fill="hold"/>
                                            <p:tgtEl>
                                              <p:spTgt spid="138"/>
                                            </p:tgtEl>
                                            <p:attrNameLst>
                                              <p:attrName>ppt_x</p:attrName>
                                            </p:attrNameLst>
                                          </p:cBhvr>
                                          <p:tavLst>
                                            <p:tav tm="0">
                                              <p:val>
                                                <p:strVal val="#ppt_x"/>
                                              </p:val>
                                            </p:tav>
                                            <p:tav tm="100000">
                                              <p:val>
                                                <p:strVal val="#ppt_x"/>
                                              </p:val>
                                            </p:tav>
                                          </p:tavLst>
                                        </p:anim>
                                        <p:anim calcmode="lin" valueType="num">
                                          <p:cBhvr additive="base">
                                            <p:cTn id="123" dur="500" fill="hold"/>
                                            <p:tgtEl>
                                              <p:spTgt spid="138"/>
                                            </p:tgtEl>
                                            <p:attrNameLst>
                                              <p:attrName>ppt_y</p:attrName>
                                            </p:attrNameLst>
                                          </p:cBhvr>
                                          <p:tavLst>
                                            <p:tav tm="0">
                                              <p:val>
                                                <p:strVal val="0-#ppt_h/2"/>
                                              </p:val>
                                            </p:tav>
                                            <p:tav tm="100000">
                                              <p:val>
                                                <p:strVal val="#ppt_y"/>
                                              </p:val>
                                            </p:tav>
                                          </p:tavLst>
                                        </p:anim>
                                      </p:childTnLst>
                                    </p:cTn>
                                  </p:par>
                                </p:childTnLst>
                              </p:cTn>
                            </p:par>
                            <p:par>
                              <p:cTn id="124" fill="hold">
                                <p:stCondLst>
                                  <p:cond delay="7810"/>
                                </p:stCondLst>
                                <p:childTnLst>
                                  <p:par>
                                    <p:cTn id="125" presetID="45" presetClass="entr" presetSubtype="0" fill="hold" nodeType="afterEffect">
                                      <p:stCondLst>
                                        <p:cond delay="0"/>
                                      </p:stCondLst>
                                      <p:childTnLst>
                                        <p:set>
                                          <p:cBhvr>
                                            <p:cTn id="126" dur="1" fill="hold">
                                              <p:stCondLst>
                                                <p:cond delay="0"/>
                                              </p:stCondLst>
                                            </p:cTn>
                                            <p:tgtEl>
                                              <p:spTgt spid="374"/>
                                            </p:tgtEl>
                                            <p:attrNameLst>
                                              <p:attrName>style.visibility</p:attrName>
                                            </p:attrNameLst>
                                          </p:cBhvr>
                                          <p:to>
                                            <p:strVal val="visible"/>
                                          </p:to>
                                        </p:set>
                                        <p:animEffect transition="in" filter="fade">
                                          <p:cBhvr>
                                            <p:cTn id="127" dur="500"/>
                                            <p:tgtEl>
                                              <p:spTgt spid="374"/>
                                            </p:tgtEl>
                                          </p:cBhvr>
                                        </p:animEffect>
                                        <p:anim calcmode="lin" valueType="num">
                                          <p:cBhvr>
                                            <p:cTn id="128" dur="500" fill="hold"/>
                                            <p:tgtEl>
                                              <p:spTgt spid="374"/>
                                            </p:tgtEl>
                                            <p:attrNameLst>
                                              <p:attrName>ppt_w</p:attrName>
                                            </p:attrNameLst>
                                          </p:cBhvr>
                                          <p:tavLst>
                                            <p:tav tm="0" fmla="#ppt_w*sin(2.5*pi*$)">
                                              <p:val>
                                                <p:fltVal val="0"/>
                                              </p:val>
                                            </p:tav>
                                            <p:tav tm="100000">
                                              <p:val>
                                                <p:fltVal val="1"/>
                                              </p:val>
                                            </p:tav>
                                          </p:tavLst>
                                        </p:anim>
                                        <p:anim calcmode="lin" valueType="num">
                                          <p:cBhvr>
                                            <p:cTn id="129" dur="500" fill="hold"/>
                                            <p:tgtEl>
                                              <p:spTgt spid="374"/>
                                            </p:tgtEl>
                                            <p:attrNameLst>
                                              <p:attrName>ppt_h</p:attrName>
                                            </p:attrNameLst>
                                          </p:cBhvr>
                                          <p:tavLst>
                                            <p:tav tm="0">
                                              <p:val>
                                                <p:strVal val="#ppt_h"/>
                                              </p:val>
                                            </p:tav>
                                            <p:tav tm="100000">
                                              <p:val>
                                                <p:strVal val="#ppt_h"/>
                                              </p:val>
                                            </p:tav>
                                          </p:tavLst>
                                        </p:anim>
                                      </p:childTnLst>
                                    </p:cTn>
                                  </p:par>
                                  <p:par>
                                    <p:cTn id="130" presetID="45" presetClass="entr" presetSubtype="0" fill="hold" grpId="0" nodeType="withEffect">
                                      <p:stCondLst>
                                        <p:cond delay="250"/>
                                      </p:stCondLst>
                                      <p:childTnLst>
                                        <p:set>
                                          <p:cBhvr>
                                            <p:cTn id="131" dur="1" fill="hold">
                                              <p:stCondLst>
                                                <p:cond delay="0"/>
                                              </p:stCondLst>
                                            </p:cTn>
                                            <p:tgtEl>
                                              <p:spTgt spid="390"/>
                                            </p:tgtEl>
                                            <p:attrNameLst>
                                              <p:attrName>style.visibility</p:attrName>
                                            </p:attrNameLst>
                                          </p:cBhvr>
                                          <p:to>
                                            <p:strVal val="visible"/>
                                          </p:to>
                                        </p:set>
                                        <p:animEffect transition="in" filter="fade">
                                          <p:cBhvr>
                                            <p:cTn id="132" dur="500"/>
                                            <p:tgtEl>
                                              <p:spTgt spid="390"/>
                                            </p:tgtEl>
                                          </p:cBhvr>
                                        </p:animEffect>
                                        <p:anim calcmode="lin" valueType="num">
                                          <p:cBhvr>
                                            <p:cTn id="133" dur="500" fill="hold"/>
                                            <p:tgtEl>
                                              <p:spTgt spid="390"/>
                                            </p:tgtEl>
                                            <p:attrNameLst>
                                              <p:attrName>ppt_w</p:attrName>
                                            </p:attrNameLst>
                                          </p:cBhvr>
                                          <p:tavLst>
                                            <p:tav tm="0" fmla="#ppt_w*sin(2.5*pi*$)">
                                              <p:val>
                                                <p:fltVal val="0"/>
                                              </p:val>
                                            </p:tav>
                                            <p:tav tm="100000">
                                              <p:val>
                                                <p:fltVal val="1"/>
                                              </p:val>
                                            </p:tav>
                                          </p:tavLst>
                                        </p:anim>
                                        <p:anim calcmode="lin" valueType="num">
                                          <p:cBhvr>
                                            <p:cTn id="134" dur="500" fill="hold"/>
                                            <p:tgtEl>
                                              <p:spTgt spid="390"/>
                                            </p:tgtEl>
                                            <p:attrNameLst>
                                              <p:attrName>ppt_h</p:attrName>
                                            </p:attrNameLst>
                                          </p:cBhvr>
                                          <p:tavLst>
                                            <p:tav tm="0">
                                              <p:val>
                                                <p:strVal val="#ppt_h"/>
                                              </p:val>
                                            </p:tav>
                                            <p:tav tm="100000">
                                              <p:val>
                                                <p:strVal val="#ppt_h"/>
                                              </p:val>
                                            </p:tav>
                                          </p:tavLst>
                                        </p:anim>
                                      </p:childTnLst>
                                    </p:cTn>
                                  </p:par>
                                  <p:par>
                                    <p:cTn id="135" presetID="23" presetClass="entr" presetSubtype="16" fill="hold" nodeType="withEffect">
                                      <p:stCondLst>
                                        <p:cond delay="600"/>
                                      </p:stCondLst>
                                      <p:childTnLst>
                                        <p:set>
                                          <p:cBhvr>
                                            <p:cTn id="136" dur="1" fill="hold">
                                              <p:stCondLst>
                                                <p:cond delay="0"/>
                                              </p:stCondLst>
                                            </p:cTn>
                                            <p:tgtEl>
                                              <p:spTgt spid="398"/>
                                            </p:tgtEl>
                                            <p:attrNameLst>
                                              <p:attrName>style.visibility</p:attrName>
                                            </p:attrNameLst>
                                          </p:cBhvr>
                                          <p:to>
                                            <p:strVal val="visible"/>
                                          </p:to>
                                        </p:set>
                                        <p:anim calcmode="lin" valueType="num">
                                          <p:cBhvr>
                                            <p:cTn id="137" dur="500" fill="hold"/>
                                            <p:tgtEl>
                                              <p:spTgt spid="398"/>
                                            </p:tgtEl>
                                            <p:attrNameLst>
                                              <p:attrName>ppt_w</p:attrName>
                                            </p:attrNameLst>
                                          </p:cBhvr>
                                          <p:tavLst>
                                            <p:tav tm="0">
                                              <p:val>
                                                <p:fltVal val="0"/>
                                              </p:val>
                                            </p:tav>
                                            <p:tav tm="100000">
                                              <p:val>
                                                <p:strVal val="#ppt_w"/>
                                              </p:val>
                                            </p:tav>
                                          </p:tavLst>
                                        </p:anim>
                                        <p:anim calcmode="lin" valueType="num">
                                          <p:cBhvr>
                                            <p:cTn id="138" dur="500" fill="hold"/>
                                            <p:tgtEl>
                                              <p:spTgt spid="398"/>
                                            </p:tgtEl>
                                            <p:attrNameLst>
                                              <p:attrName>ppt_h</p:attrName>
                                            </p:attrNameLst>
                                          </p:cBhvr>
                                          <p:tavLst>
                                            <p:tav tm="0">
                                              <p:val>
                                                <p:fltVal val="0"/>
                                              </p:val>
                                            </p:tav>
                                            <p:tav tm="100000">
                                              <p:val>
                                                <p:strVal val="#ppt_h"/>
                                              </p:val>
                                            </p:tav>
                                          </p:tavLst>
                                        </p:anim>
                                      </p:childTnLst>
                                    </p:cTn>
                                  </p:par>
                                  <p:par>
                                    <p:cTn id="139" presetID="10" presetClass="entr" presetSubtype="0" fill="hold" grpId="0" nodeType="withEffect">
                                      <p:stCondLst>
                                        <p:cond delay="600"/>
                                      </p:stCondLst>
                                      <p:iterate type="lt">
                                        <p:tmPct val="15385"/>
                                      </p:iterate>
                                      <p:childTnLst>
                                        <p:set>
                                          <p:cBhvr>
                                            <p:cTn id="140" dur="1" fill="hold">
                                              <p:stCondLst>
                                                <p:cond delay="0"/>
                                              </p:stCondLst>
                                            </p:cTn>
                                            <p:tgtEl>
                                              <p:spTgt spid="167"/>
                                            </p:tgtEl>
                                            <p:attrNameLst>
                                              <p:attrName>style.visibility</p:attrName>
                                            </p:attrNameLst>
                                          </p:cBhvr>
                                          <p:to>
                                            <p:strVal val="visible"/>
                                          </p:to>
                                        </p:set>
                                        <p:animEffect transition="in" filter="fade">
                                          <p:cBhvr>
                                            <p:cTn id="141" dur="300"/>
                                            <p:tgtEl>
                                              <p:spTgt spid="167"/>
                                            </p:tgtEl>
                                          </p:cBhvr>
                                        </p:animEffect>
                                      </p:childTnLst>
                                    </p:cTn>
                                  </p:par>
                                  <p:par>
                                    <p:cTn id="142" presetID="6" presetClass="emph" presetSubtype="0" autoRev="1" fill="hold" nodeType="withEffect">
                                      <p:stCondLst>
                                        <p:cond delay="1100"/>
                                      </p:stCondLst>
                                      <p:childTnLst>
                                        <p:animScale>
                                          <p:cBhvr>
                                            <p:cTn id="143" dur="150" fill="hold"/>
                                            <p:tgtEl>
                                              <p:spTgt spid="398"/>
                                            </p:tgtEl>
                                          </p:cBhvr>
                                          <p:by x="110000" y="110000"/>
                                        </p:animScale>
                                      </p:childTnLst>
                                    </p:cTn>
                                  </p:par>
                                  <p:par>
                                    <p:cTn id="144" presetID="23" presetClass="entr" presetSubtype="16" fill="hold" nodeType="withEffect">
                                      <p:stCondLst>
                                        <p:cond delay="600"/>
                                      </p:stCondLst>
                                      <p:childTnLst>
                                        <p:set>
                                          <p:cBhvr>
                                            <p:cTn id="145" dur="1" fill="hold">
                                              <p:stCondLst>
                                                <p:cond delay="0"/>
                                              </p:stCondLst>
                                            </p:cTn>
                                            <p:tgtEl>
                                              <p:spTgt spid="391"/>
                                            </p:tgtEl>
                                            <p:attrNameLst>
                                              <p:attrName>style.visibility</p:attrName>
                                            </p:attrNameLst>
                                          </p:cBhvr>
                                          <p:to>
                                            <p:strVal val="visible"/>
                                          </p:to>
                                        </p:set>
                                        <p:anim calcmode="lin" valueType="num">
                                          <p:cBhvr>
                                            <p:cTn id="146" dur="500" fill="hold"/>
                                            <p:tgtEl>
                                              <p:spTgt spid="391"/>
                                            </p:tgtEl>
                                            <p:attrNameLst>
                                              <p:attrName>ppt_w</p:attrName>
                                            </p:attrNameLst>
                                          </p:cBhvr>
                                          <p:tavLst>
                                            <p:tav tm="0">
                                              <p:val>
                                                <p:fltVal val="0"/>
                                              </p:val>
                                            </p:tav>
                                            <p:tav tm="100000">
                                              <p:val>
                                                <p:strVal val="#ppt_w"/>
                                              </p:val>
                                            </p:tav>
                                          </p:tavLst>
                                        </p:anim>
                                        <p:anim calcmode="lin" valueType="num">
                                          <p:cBhvr>
                                            <p:cTn id="147" dur="500" fill="hold"/>
                                            <p:tgtEl>
                                              <p:spTgt spid="391"/>
                                            </p:tgtEl>
                                            <p:attrNameLst>
                                              <p:attrName>ppt_h</p:attrName>
                                            </p:attrNameLst>
                                          </p:cBhvr>
                                          <p:tavLst>
                                            <p:tav tm="0">
                                              <p:val>
                                                <p:fltVal val="0"/>
                                              </p:val>
                                            </p:tav>
                                            <p:tav tm="100000">
                                              <p:val>
                                                <p:strVal val="#ppt_h"/>
                                              </p:val>
                                            </p:tav>
                                          </p:tavLst>
                                        </p:anim>
                                      </p:childTnLst>
                                    </p:cTn>
                                  </p:par>
                                  <p:par>
                                    <p:cTn id="148" presetID="6" presetClass="emph" presetSubtype="0" autoRev="1" fill="hold" nodeType="withEffect">
                                      <p:stCondLst>
                                        <p:cond delay="1100"/>
                                      </p:stCondLst>
                                      <p:childTnLst>
                                        <p:animScale>
                                          <p:cBhvr>
                                            <p:cTn id="149" dur="150" fill="hold"/>
                                            <p:tgtEl>
                                              <p:spTgt spid="391"/>
                                            </p:tgtEl>
                                          </p:cBhvr>
                                          <p:by x="110000" y="110000"/>
                                        </p:animScale>
                                      </p:childTnLst>
                                    </p:cTn>
                                  </p:par>
                                  <p:par>
                                    <p:cTn id="150" presetID="23" presetClass="entr" presetSubtype="16" fill="hold" grpId="0" nodeType="withEffect">
                                      <p:stCondLst>
                                        <p:cond delay="700"/>
                                      </p:stCondLst>
                                      <p:childTnLst>
                                        <p:set>
                                          <p:cBhvr>
                                            <p:cTn id="151" dur="1" fill="hold">
                                              <p:stCondLst>
                                                <p:cond delay="0"/>
                                              </p:stCondLst>
                                            </p:cTn>
                                            <p:tgtEl>
                                              <p:spTgt spid="397"/>
                                            </p:tgtEl>
                                            <p:attrNameLst>
                                              <p:attrName>style.visibility</p:attrName>
                                            </p:attrNameLst>
                                          </p:cBhvr>
                                          <p:to>
                                            <p:strVal val="visible"/>
                                          </p:to>
                                        </p:set>
                                        <p:anim calcmode="lin" valueType="num">
                                          <p:cBhvr>
                                            <p:cTn id="152" dur="500" fill="hold"/>
                                            <p:tgtEl>
                                              <p:spTgt spid="397"/>
                                            </p:tgtEl>
                                            <p:attrNameLst>
                                              <p:attrName>ppt_w</p:attrName>
                                            </p:attrNameLst>
                                          </p:cBhvr>
                                          <p:tavLst>
                                            <p:tav tm="0">
                                              <p:val>
                                                <p:fltVal val="0"/>
                                              </p:val>
                                            </p:tav>
                                            <p:tav tm="100000">
                                              <p:val>
                                                <p:strVal val="#ppt_w"/>
                                              </p:val>
                                            </p:tav>
                                          </p:tavLst>
                                        </p:anim>
                                        <p:anim calcmode="lin" valueType="num">
                                          <p:cBhvr>
                                            <p:cTn id="153" dur="500" fill="hold"/>
                                            <p:tgtEl>
                                              <p:spTgt spid="397"/>
                                            </p:tgtEl>
                                            <p:attrNameLst>
                                              <p:attrName>ppt_h</p:attrName>
                                            </p:attrNameLst>
                                          </p:cBhvr>
                                          <p:tavLst>
                                            <p:tav tm="0">
                                              <p:val>
                                                <p:fltVal val="0"/>
                                              </p:val>
                                            </p:tav>
                                            <p:tav tm="100000">
                                              <p:val>
                                                <p:strVal val="#ppt_h"/>
                                              </p:val>
                                            </p:tav>
                                          </p:tavLst>
                                        </p:anim>
                                      </p:childTnLst>
                                    </p:cTn>
                                  </p:par>
                                  <p:par>
                                    <p:cTn id="154" presetID="23" presetClass="entr" presetSubtype="16" fill="hold" grpId="0" nodeType="withEffect">
                                      <p:stCondLst>
                                        <p:cond delay="750"/>
                                      </p:stCondLst>
                                      <p:childTnLst>
                                        <p:set>
                                          <p:cBhvr>
                                            <p:cTn id="155" dur="1" fill="hold">
                                              <p:stCondLst>
                                                <p:cond delay="0"/>
                                              </p:stCondLst>
                                            </p:cTn>
                                            <p:tgtEl>
                                              <p:spTgt spid="396"/>
                                            </p:tgtEl>
                                            <p:attrNameLst>
                                              <p:attrName>style.visibility</p:attrName>
                                            </p:attrNameLst>
                                          </p:cBhvr>
                                          <p:to>
                                            <p:strVal val="visible"/>
                                          </p:to>
                                        </p:set>
                                        <p:anim calcmode="lin" valueType="num">
                                          <p:cBhvr>
                                            <p:cTn id="156" dur="500" fill="hold"/>
                                            <p:tgtEl>
                                              <p:spTgt spid="396"/>
                                            </p:tgtEl>
                                            <p:attrNameLst>
                                              <p:attrName>ppt_w</p:attrName>
                                            </p:attrNameLst>
                                          </p:cBhvr>
                                          <p:tavLst>
                                            <p:tav tm="0">
                                              <p:val>
                                                <p:fltVal val="0"/>
                                              </p:val>
                                            </p:tav>
                                            <p:tav tm="100000">
                                              <p:val>
                                                <p:strVal val="#ppt_w"/>
                                              </p:val>
                                            </p:tav>
                                          </p:tavLst>
                                        </p:anim>
                                        <p:anim calcmode="lin" valueType="num">
                                          <p:cBhvr>
                                            <p:cTn id="157" dur="500" fill="hold"/>
                                            <p:tgtEl>
                                              <p:spTgt spid="396"/>
                                            </p:tgtEl>
                                            <p:attrNameLst>
                                              <p:attrName>ppt_h</p:attrName>
                                            </p:attrNameLst>
                                          </p:cBhvr>
                                          <p:tavLst>
                                            <p:tav tm="0">
                                              <p:val>
                                                <p:fltVal val="0"/>
                                              </p:val>
                                            </p:tav>
                                            <p:tav tm="100000">
                                              <p:val>
                                                <p:strVal val="#ppt_h"/>
                                              </p:val>
                                            </p:tav>
                                          </p:tavLst>
                                        </p:anim>
                                      </p:childTnLst>
                                    </p:cTn>
                                  </p:par>
                                  <p:par>
                                    <p:cTn id="158" presetID="6" presetClass="emph" presetSubtype="0" autoRev="1" fill="hold" grpId="1" nodeType="withEffect">
                                      <p:stCondLst>
                                        <p:cond delay="1200"/>
                                      </p:stCondLst>
                                      <p:childTnLst>
                                        <p:animScale>
                                          <p:cBhvr>
                                            <p:cTn id="159" dur="150" fill="hold"/>
                                            <p:tgtEl>
                                              <p:spTgt spid="397"/>
                                            </p:tgtEl>
                                          </p:cBhvr>
                                          <p:by x="110000" y="110000"/>
                                        </p:animScale>
                                      </p:childTnLst>
                                    </p:cTn>
                                  </p:par>
                                  <p:par>
                                    <p:cTn id="160" presetID="6" presetClass="emph" presetSubtype="0" autoRev="1" fill="hold" grpId="1" nodeType="withEffect">
                                      <p:stCondLst>
                                        <p:cond delay="1250"/>
                                      </p:stCondLst>
                                      <p:childTnLst>
                                        <p:animScale>
                                          <p:cBhvr>
                                            <p:cTn id="161" dur="150" fill="hold"/>
                                            <p:tgtEl>
                                              <p:spTgt spid="396"/>
                                            </p:tgtEl>
                                          </p:cBhvr>
                                          <p:by x="110000" y="110000"/>
                                        </p:animScale>
                                      </p:childTnLst>
                                    </p:cTn>
                                  </p:par>
                                  <p:par>
                                    <p:cTn id="162" presetID="8" presetClass="emph" presetSubtype="0" repeatCount="indefinite" fill="hold" nodeType="withEffect">
                                      <p:stCondLst>
                                        <p:cond delay="1500"/>
                                      </p:stCondLst>
                                      <p:childTnLst>
                                        <p:animRot by="21600000">
                                          <p:cBhvr>
                                            <p:cTn id="163" dur="2000" fill="hold"/>
                                            <p:tgtEl>
                                              <p:spTgt spid="398"/>
                                            </p:tgtEl>
                                            <p:attrNameLst>
                                              <p:attrName>r</p:attrName>
                                            </p:attrNameLst>
                                          </p:cBhvr>
                                        </p:animRot>
                                      </p:childTnLst>
                                    </p:cTn>
                                  </p:par>
                                  <p:par>
                                    <p:cTn id="164" presetID="8" presetClass="emph" presetSubtype="0" repeatCount="indefinite" fill="hold" nodeType="withEffect">
                                      <p:stCondLst>
                                        <p:cond delay="1500"/>
                                      </p:stCondLst>
                                      <p:childTnLst>
                                        <p:animRot by="21600000">
                                          <p:cBhvr>
                                            <p:cTn id="165" dur="2000" fill="hold"/>
                                            <p:tgtEl>
                                              <p:spTgt spid="391"/>
                                            </p:tgtEl>
                                            <p:attrNameLst>
                                              <p:attrName>r</p:attrName>
                                            </p:attrNameLst>
                                          </p:cBhvr>
                                        </p:animRot>
                                      </p:childTnLst>
                                    </p:cTn>
                                  </p:par>
                                  <p:par>
                                    <p:cTn id="166" presetID="8" presetClass="emph" presetSubtype="0" repeatCount="indefinite" fill="hold" grpId="2" nodeType="withEffect">
                                      <p:stCondLst>
                                        <p:cond delay="1500"/>
                                      </p:stCondLst>
                                      <p:childTnLst>
                                        <p:animRot by="21600000">
                                          <p:cBhvr>
                                            <p:cTn id="167" dur="2000" fill="hold"/>
                                            <p:tgtEl>
                                              <p:spTgt spid="397"/>
                                            </p:tgtEl>
                                            <p:attrNameLst>
                                              <p:attrName>r</p:attrName>
                                            </p:attrNameLst>
                                          </p:cBhvr>
                                        </p:animRot>
                                      </p:childTnLst>
                                    </p:cTn>
                                  </p:par>
                                  <p:par>
                                    <p:cTn id="168" presetID="8" presetClass="emph" presetSubtype="0" repeatCount="indefinite" fill="hold" grpId="2" nodeType="withEffect">
                                      <p:stCondLst>
                                        <p:cond delay="1500"/>
                                      </p:stCondLst>
                                      <p:childTnLst>
                                        <p:animRot by="-21600000">
                                          <p:cBhvr>
                                            <p:cTn id="169" dur="2000" fill="hold"/>
                                            <p:tgtEl>
                                              <p:spTgt spid="396"/>
                                            </p:tgtEl>
                                            <p:attrNameLst>
                                              <p:attrName>r</p:attrName>
                                            </p:attrNameLst>
                                          </p:cBhvr>
                                        </p:animRot>
                                      </p:childTnLst>
                                    </p:cTn>
                                  </p:par>
                                  <p:par>
                                    <p:cTn id="170" presetID="23" presetClass="entr" presetSubtype="16" fill="hold" nodeType="withEffect">
                                      <p:stCondLst>
                                        <p:cond delay="2000"/>
                                      </p:stCondLst>
                                      <p:childTnLst>
                                        <p:set>
                                          <p:cBhvr>
                                            <p:cTn id="171" dur="1" fill="hold">
                                              <p:stCondLst>
                                                <p:cond delay="0"/>
                                              </p:stCondLst>
                                            </p:cTn>
                                            <p:tgtEl>
                                              <p:spTgt spid="377"/>
                                            </p:tgtEl>
                                            <p:attrNameLst>
                                              <p:attrName>style.visibility</p:attrName>
                                            </p:attrNameLst>
                                          </p:cBhvr>
                                          <p:to>
                                            <p:strVal val="visible"/>
                                          </p:to>
                                        </p:set>
                                        <p:anim calcmode="lin" valueType="num">
                                          <p:cBhvr>
                                            <p:cTn id="172" dur="250" fill="hold"/>
                                            <p:tgtEl>
                                              <p:spTgt spid="377"/>
                                            </p:tgtEl>
                                            <p:attrNameLst>
                                              <p:attrName>ppt_w</p:attrName>
                                            </p:attrNameLst>
                                          </p:cBhvr>
                                          <p:tavLst>
                                            <p:tav tm="0">
                                              <p:val>
                                                <p:fltVal val="0"/>
                                              </p:val>
                                            </p:tav>
                                            <p:tav tm="100000">
                                              <p:val>
                                                <p:strVal val="#ppt_w"/>
                                              </p:val>
                                            </p:tav>
                                          </p:tavLst>
                                        </p:anim>
                                        <p:anim calcmode="lin" valueType="num">
                                          <p:cBhvr>
                                            <p:cTn id="173" dur="250" fill="hold"/>
                                            <p:tgtEl>
                                              <p:spTgt spid="377"/>
                                            </p:tgtEl>
                                            <p:attrNameLst>
                                              <p:attrName>ppt_h</p:attrName>
                                            </p:attrNameLst>
                                          </p:cBhvr>
                                          <p:tavLst>
                                            <p:tav tm="0">
                                              <p:val>
                                                <p:fltVal val="0"/>
                                              </p:val>
                                            </p:tav>
                                            <p:tav tm="100000">
                                              <p:val>
                                                <p:strVal val="#ppt_h"/>
                                              </p:val>
                                            </p:tav>
                                          </p:tavLst>
                                        </p:anim>
                                      </p:childTnLst>
                                    </p:cTn>
                                  </p:par>
                                  <p:par>
                                    <p:cTn id="174" presetID="6" presetClass="emph" presetSubtype="0" autoRev="1" fill="hold" nodeType="withEffect">
                                      <p:stCondLst>
                                        <p:cond delay="2250"/>
                                      </p:stCondLst>
                                      <p:childTnLst>
                                        <p:animScale>
                                          <p:cBhvr>
                                            <p:cTn id="175" dur="150" fill="hold"/>
                                            <p:tgtEl>
                                              <p:spTgt spid="377"/>
                                            </p:tgtEl>
                                          </p:cBhvr>
                                          <p:by x="110000" y="110000"/>
                                        </p:animScale>
                                      </p:childTnLst>
                                    </p:cTn>
                                  </p:par>
                                  <p:par>
                                    <p:cTn id="176" presetID="23" presetClass="entr" presetSubtype="16" fill="hold" grpId="0" nodeType="withEffect">
                                      <p:stCondLst>
                                        <p:cond delay="2500"/>
                                      </p:stCondLst>
                                      <p:childTnLst>
                                        <p:set>
                                          <p:cBhvr>
                                            <p:cTn id="177" dur="1" fill="hold">
                                              <p:stCondLst>
                                                <p:cond delay="0"/>
                                              </p:stCondLst>
                                            </p:cTn>
                                            <p:tgtEl>
                                              <p:spTgt spid="168"/>
                                            </p:tgtEl>
                                            <p:attrNameLst>
                                              <p:attrName>style.visibility</p:attrName>
                                            </p:attrNameLst>
                                          </p:cBhvr>
                                          <p:to>
                                            <p:strVal val="visible"/>
                                          </p:to>
                                        </p:set>
                                        <p:anim calcmode="lin" valueType="num">
                                          <p:cBhvr>
                                            <p:cTn id="178" dur="250" fill="hold"/>
                                            <p:tgtEl>
                                              <p:spTgt spid="168"/>
                                            </p:tgtEl>
                                            <p:attrNameLst>
                                              <p:attrName>ppt_w</p:attrName>
                                            </p:attrNameLst>
                                          </p:cBhvr>
                                          <p:tavLst>
                                            <p:tav tm="0">
                                              <p:val>
                                                <p:fltVal val="0"/>
                                              </p:val>
                                            </p:tav>
                                            <p:tav tm="100000">
                                              <p:val>
                                                <p:strVal val="#ppt_w"/>
                                              </p:val>
                                            </p:tav>
                                          </p:tavLst>
                                        </p:anim>
                                        <p:anim calcmode="lin" valueType="num">
                                          <p:cBhvr>
                                            <p:cTn id="179" dur="250" fill="hold"/>
                                            <p:tgtEl>
                                              <p:spTgt spid="168"/>
                                            </p:tgtEl>
                                            <p:attrNameLst>
                                              <p:attrName>ppt_h</p:attrName>
                                            </p:attrNameLst>
                                          </p:cBhvr>
                                          <p:tavLst>
                                            <p:tav tm="0">
                                              <p:val>
                                                <p:fltVal val="0"/>
                                              </p:val>
                                            </p:tav>
                                            <p:tav tm="100000">
                                              <p:val>
                                                <p:strVal val="#ppt_h"/>
                                              </p:val>
                                            </p:tav>
                                          </p:tavLst>
                                        </p:anim>
                                      </p:childTnLst>
                                    </p:cTn>
                                  </p:par>
                                  <p:par>
                                    <p:cTn id="180" presetID="6" presetClass="emph" presetSubtype="0" autoRev="1" fill="hold" grpId="1" nodeType="withEffect">
                                      <p:stCondLst>
                                        <p:cond delay="2750"/>
                                      </p:stCondLst>
                                      <p:childTnLst>
                                        <p:animScale>
                                          <p:cBhvr>
                                            <p:cTn id="181" dur="150" fill="hold"/>
                                            <p:tgtEl>
                                              <p:spTgt spid="168"/>
                                            </p:tgtEl>
                                          </p:cBhvr>
                                          <p:by x="110000" y="110000"/>
                                        </p:animScale>
                                      </p:childTnLst>
                                    </p:cTn>
                                  </p:par>
                                  <p:par>
                                    <p:cTn id="182" presetID="23" presetClass="entr" presetSubtype="16" fill="hold" grpId="0" nodeType="withEffect">
                                      <p:stCondLst>
                                        <p:cond delay="2550"/>
                                      </p:stCondLst>
                                      <p:childTnLst>
                                        <p:set>
                                          <p:cBhvr>
                                            <p:cTn id="183" dur="1" fill="hold">
                                              <p:stCondLst>
                                                <p:cond delay="0"/>
                                              </p:stCondLst>
                                            </p:cTn>
                                            <p:tgtEl>
                                              <p:spTgt spid="201"/>
                                            </p:tgtEl>
                                            <p:attrNameLst>
                                              <p:attrName>style.visibility</p:attrName>
                                            </p:attrNameLst>
                                          </p:cBhvr>
                                          <p:to>
                                            <p:strVal val="visible"/>
                                          </p:to>
                                        </p:set>
                                        <p:anim calcmode="lin" valueType="num">
                                          <p:cBhvr>
                                            <p:cTn id="184" dur="250" fill="hold"/>
                                            <p:tgtEl>
                                              <p:spTgt spid="201"/>
                                            </p:tgtEl>
                                            <p:attrNameLst>
                                              <p:attrName>ppt_w</p:attrName>
                                            </p:attrNameLst>
                                          </p:cBhvr>
                                          <p:tavLst>
                                            <p:tav tm="0">
                                              <p:val>
                                                <p:fltVal val="0"/>
                                              </p:val>
                                            </p:tav>
                                            <p:tav tm="100000">
                                              <p:val>
                                                <p:strVal val="#ppt_w"/>
                                              </p:val>
                                            </p:tav>
                                          </p:tavLst>
                                        </p:anim>
                                        <p:anim calcmode="lin" valueType="num">
                                          <p:cBhvr>
                                            <p:cTn id="185" dur="250" fill="hold"/>
                                            <p:tgtEl>
                                              <p:spTgt spid="201"/>
                                            </p:tgtEl>
                                            <p:attrNameLst>
                                              <p:attrName>ppt_h</p:attrName>
                                            </p:attrNameLst>
                                          </p:cBhvr>
                                          <p:tavLst>
                                            <p:tav tm="0">
                                              <p:val>
                                                <p:fltVal val="0"/>
                                              </p:val>
                                            </p:tav>
                                            <p:tav tm="100000">
                                              <p:val>
                                                <p:strVal val="#ppt_h"/>
                                              </p:val>
                                            </p:tav>
                                          </p:tavLst>
                                        </p:anim>
                                      </p:childTnLst>
                                    </p:cTn>
                                  </p:par>
                                  <p:par>
                                    <p:cTn id="186" presetID="6" presetClass="emph" presetSubtype="0" autoRev="1" fill="hold" grpId="1" nodeType="withEffect">
                                      <p:stCondLst>
                                        <p:cond delay="2800"/>
                                      </p:stCondLst>
                                      <p:childTnLst>
                                        <p:animScale>
                                          <p:cBhvr>
                                            <p:cTn id="187" dur="150" fill="hold"/>
                                            <p:tgtEl>
                                              <p:spTgt spid="201"/>
                                            </p:tgtEl>
                                          </p:cBhvr>
                                          <p:by x="110000" y="110000"/>
                                        </p:animScale>
                                      </p:childTnLst>
                                    </p:cTn>
                                  </p:par>
                                  <p:par>
                                    <p:cTn id="188" presetID="23" presetClass="entr" presetSubtype="16" fill="hold" nodeType="withEffect">
                                      <p:stCondLst>
                                        <p:cond delay="2500"/>
                                      </p:stCondLst>
                                      <p:childTnLst>
                                        <p:set>
                                          <p:cBhvr>
                                            <p:cTn id="189" dur="1" fill="hold">
                                              <p:stCondLst>
                                                <p:cond delay="0"/>
                                              </p:stCondLst>
                                            </p:cTn>
                                            <p:tgtEl>
                                              <p:spTgt spid="287"/>
                                            </p:tgtEl>
                                            <p:attrNameLst>
                                              <p:attrName>style.visibility</p:attrName>
                                            </p:attrNameLst>
                                          </p:cBhvr>
                                          <p:to>
                                            <p:strVal val="visible"/>
                                          </p:to>
                                        </p:set>
                                        <p:anim calcmode="lin" valueType="num">
                                          <p:cBhvr>
                                            <p:cTn id="190" dur="250" fill="hold"/>
                                            <p:tgtEl>
                                              <p:spTgt spid="287"/>
                                            </p:tgtEl>
                                            <p:attrNameLst>
                                              <p:attrName>ppt_w</p:attrName>
                                            </p:attrNameLst>
                                          </p:cBhvr>
                                          <p:tavLst>
                                            <p:tav tm="0">
                                              <p:val>
                                                <p:fltVal val="0"/>
                                              </p:val>
                                            </p:tav>
                                            <p:tav tm="100000">
                                              <p:val>
                                                <p:strVal val="#ppt_w"/>
                                              </p:val>
                                            </p:tav>
                                          </p:tavLst>
                                        </p:anim>
                                        <p:anim calcmode="lin" valueType="num">
                                          <p:cBhvr>
                                            <p:cTn id="191" dur="250" fill="hold"/>
                                            <p:tgtEl>
                                              <p:spTgt spid="287"/>
                                            </p:tgtEl>
                                            <p:attrNameLst>
                                              <p:attrName>ppt_h</p:attrName>
                                            </p:attrNameLst>
                                          </p:cBhvr>
                                          <p:tavLst>
                                            <p:tav tm="0">
                                              <p:val>
                                                <p:fltVal val="0"/>
                                              </p:val>
                                            </p:tav>
                                            <p:tav tm="100000">
                                              <p:val>
                                                <p:strVal val="#ppt_h"/>
                                              </p:val>
                                            </p:tav>
                                          </p:tavLst>
                                        </p:anim>
                                      </p:childTnLst>
                                    </p:cTn>
                                  </p:par>
                                  <p:par>
                                    <p:cTn id="192" presetID="6" presetClass="emph" presetSubtype="0" autoRev="1" fill="hold" nodeType="withEffect">
                                      <p:stCondLst>
                                        <p:cond delay="2750"/>
                                      </p:stCondLst>
                                      <p:childTnLst>
                                        <p:animScale>
                                          <p:cBhvr>
                                            <p:cTn id="193" dur="150" fill="hold"/>
                                            <p:tgtEl>
                                              <p:spTgt spid="287"/>
                                            </p:tgtEl>
                                          </p:cBhvr>
                                          <p:by x="110000" y="110000"/>
                                        </p:animScale>
                                      </p:childTnLst>
                                    </p:cTn>
                                  </p:par>
                                  <p:par>
                                    <p:cTn id="194" presetID="23" presetClass="entr" presetSubtype="16" fill="hold" nodeType="withEffect">
                                      <p:stCondLst>
                                        <p:cond delay="2600"/>
                                      </p:stCondLst>
                                      <p:childTnLst>
                                        <p:set>
                                          <p:cBhvr>
                                            <p:cTn id="195" dur="1" fill="hold">
                                              <p:stCondLst>
                                                <p:cond delay="0"/>
                                              </p:stCondLst>
                                            </p:cTn>
                                            <p:tgtEl>
                                              <p:spTgt spid="179"/>
                                            </p:tgtEl>
                                            <p:attrNameLst>
                                              <p:attrName>style.visibility</p:attrName>
                                            </p:attrNameLst>
                                          </p:cBhvr>
                                          <p:to>
                                            <p:strVal val="visible"/>
                                          </p:to>
                                        </p:set>
                                        <p:anim calcmode="lin" valueType="num">
                                          <p:cBhvr>
                                            <p:cTn id="196" dur="250" fill="hold"/>
                                            <p:tgtEl>
                                              <p:spTgt spid="179"/>
                                            </p:tgtEl>
                                            <p:attrNameLst>
                                              <p:attrName>ppt_w</p:attrName>
                                            </p:attrNameLst>
                                          </p:cBhvr>
                                          <p:tavLst>
                                            <p:tav tm="0">
                                              <p:val>
                                                <p:fltVal val="0"/>
                                              </p:val>
                                            </p:tav>
                                            <p:tav tm="100000">
                                              <p:val>
                                                <p:strVal val="#ppt_w"/>
                                              </p:val>
                                            </p:tav>
                                          </p:tavLst>
                                        </p:anim>
                                        <p:anim calcmode="lin" valueType="num">
                                          <p:cBhvr>
                                            <p:cTn id="197" dur="250" fill="hold"/>
                                            <p:tgtEl>
                                              <p:spTgt spid="179"/>
                                            </p:tgtEl>
                                            <p:attrNameLst>
                                              <p:attrName>ppt_h</p:attrName>
                                            </p:attrNameLst>
                                          </p:cBhvr>
                                          <p:tavLst>
                                            <p:tav tm="0">
                                              <p:val>
                                                <p:fltVal val="0"/>
                                              </p:val>
                                            </p:tav>
                                            <p:tav tm="100000">
                                              <p:val>
                                                <p:strVal val="#ppt_h"/>
                                              </p:val>
                                            </p:tav>
                                          </p:tavLst>
                                        </p:anim>
                                      </p:childTnLst>
                                    </p:cTn>
                                  </p:par>
                                  <p:par>
                                    <p:cTn id="198" presetID="6" presetClass="emph" presetSubtype="0" autoRev="1" fill="hold" nodeType="withEffect">
                                      <p:stCondLst>
                                        <p:cond delay="2850"/>
                                      </p:stCondLst>
                                      <p:childTnLst>
                                        <p:animScale>
                                          <p:cBhvr>
                                            <p:cTn id="199" dur="150" fill="hold"/>
                                            <p:tgtEl>
                                              <p:spTgt spid="179"/>
                                            </p:tgtEl>
                                          </p:cBhvr>
                                          <p:by x="110000" y="110000"/>
                                        </p:animScale>
                                      </p:childTnLst>
                                    </p:cTn>
                                  </p:par>
                                  <p:par>
                                    <p:cTn id="200" presetID="23" presetClass="entr" presetSubtype="16" fill="hold" nodeType="withEffect">
                                      <p:stCondLst>
                                        <p:cond delay="2550"/>
                                      </p:stCondLst>
                                      <p:childTnLst>
                                        <p:set>
                                          <p:cBhvr>
                                            <p:cTn id="201" dur="1" fill="hold">
                                              <p:stCondLst>
                                                <p:cond delay="0"/>
                                              </p:stCondLst>
                                            </p:cTn>
                                            <p:tgtEl>
                                              <p:spTgt spid="329"/>
                                            </p:tgtEl>
                                            <p:attrNameLst>
                                              <p:attrName>style.visibility</p:attrName>
                                            </p:attrNameLst>
                                          </p:cBhvr>
                                          <p:to>
                                            <p:strVal val="visible"/>
                                          </p:to>
                                        </p:set>
                                        <p:anim calcmode="lin" valueType="num">
                                          <p:cBhvr>
                                            <p:cTn id="202" dur="250" fill="hold"/>
                                            <p:tgtEl>
                                              <p:spTgt spid="329"/>
                                            </p:tgtEl>
                                            <p:attrNameLst>
                                              <p:attrName>ppt_w</p:attrName>
                                            </p:attrNameLst>
                                          </p:cBhvr>
                                          <p:tavLst>
                                            <p:tav tm="0">
                                              <p:val>
                                                <p:fltVal val="0"/>
                                              </p:val>
                                            </p:tav>
                                            <p:tav tm="100000">
                                              <p:val>
                                                <p:strVal val="#ppt_w"/>
                                              </p:val>
                                            </p:tav>
                                          </p:tavLst>
                                        </p:anim>
                                        <p:anim calcmode="lin" valueType="num">
                                          <p:cBhvr>
                                            <p:cTn id="203" dur="250" fill="hold"/>
                                            <p:tgtEl>
                                              <p:spTgt spid="329"/>
                                            </p:tgtEl>
                                            <p:attrNameLst>
                                              <p:attrName>ppt_h</p:attrName>
                                            </p:attrNameLst>
                                          </p:cBhvr>
                                          <p:tavLst>
                                            <p:tav tm="0">
                                              <p:val>
                                                <p:fltVal val="0"/>
                                              </p:val>
                                            </p:tav>
                                            <p:tav tm="100000">
                                              <p:val>
                                                <p:strVal val="#ppt_h"/>
                                              </p:val>
                                            </p:tav>
                                          </p:tavLst>
                                        </p:anim>
                                      </p:childTnLst>
                                    </p:cTn>
                                  </p:par>
                                  <p:par>
                                    <p:cTn id="204" presetID="6" presetClass="emph" presetSubtype="0" autoRev="1" fill="hold" nodeType="withEffect">
                                      <p:stCondLst>
                                        <p:cond delay="2800"/>
                                      </p:stCondLst>
                                      <p:childTnLst>
                                        <p:animScale>
                                          <p:cBhvr>
                                            <p:cTn id="205" dur="150" fill="hold"/>
                                            <p:tgtEl>
                                              <p:spTgt spid="329"/>
                                            </p:tgtEl>
                                          </p:cBhvr>
                                          <p:by x="110000" y="110000"/>
                                        </p:animScale>
                                      </p:childTnLst>
                                    </p:cTn>
                                  </p:par>
                                  <p:par>
                                    <p:cTn id="206" presetID="23" presetClass="entr" presetSubtype="16" fill="hold" nodeType="withEffect">
                                      <p:stCondLst>
                                        <p:cond delay="2600"/>
                                      </p:stCondLst>
                                      <p:childTnLst>
                                        <p:set>
                                          <p:cBhvr>
                                            <p:cTn id="207" dur="1" fill="hold">
                                              <p:stCondLst>
                                                <p:cond delay="0"/>
                                              </p:stCondLst>
                                            </p:cTn>
                                            <p:tgtEl>
                                              <p:spTgt spid="337"/>
                                            </p:tgtEl>
                                            <p:attrNameLst>
                                              <p:attrName>style.visibility</p:attrName>
                                            </p:attrNameLst>
                                          </p:cBhvr>
                                          <p:to>
                                            <p:strVal val="visible"/>
                                          </p:to>
                                        </p:set>
                                        <p:anim calcmode="lin" valueType="num">
                                          <p:cBhvr>
                                            <p:cTn id="208" dur="250" fill="hold"/>
                                            <p:tgtEl>
                                              <p:spTgt spid="337"/>
                                            </p:tgtEl>
                                            <p:attrNameLst>
                                              <p:attrName>ppt_w</p:attrName>
                                            </p:attrNameLst>
                                          </p:cBhvr>
                                          <p:tavLst>
                                            <p:tav tm="0">
                                              <p:val>
                                                <p:fltVal val="0"/>
                                              </p:val>
                                            </p:tav>
                                            <p:tav tm="100000">
                                              <p:val>
                                                <p:strVal val="#ppt_w"/>
                                              </p:val>
                                            </p:tav>
                                          </p:tavLst>
                                        </p:anim>
                                        <p:anim calcmode="lin" valueType="num">
                                          <p:cBhvr>
                                            <p:cTn id="209" dur="250" fill="hold"/>
                                            <p:tgtEl>
                                              <p:spTgt spid="337"/>
                                            </p:tgtEl>
                                            <p:attrNameLst>
                                              <p:attrName>ppt_h</p:attrName>
                                            </p:attrNameLst>
                                          </p:cBhvr>
                                          <p:tavLst>
                                            <p:tav tm="0">
                                              <p:val>
                                                <p:fltVal val="0"/>
                                              </p:val>
                                            </p:tav>
                                            <p:tav tm="100000">
                                              <p:val>
                                                <p:strVal val="#ppt_h"/>
                                              </p:val>
                                            </p:tav>
                                          </p:tavLst>
                                        </p:anim>
                                      </p:childTnLst>
                                    </p:cTn>
                                  </p:par>
                                  <p:par>
                                    <p:cTn id="210" presetID="6" presetClass="emph" presetSubtype="0" autoRev="1" fill="hold" nodeType="withEffect">
                                      <p:stCondLst>
                                        <p:cond delay="2850"/>
                                      </p:stCondLst>
                                      <p:childTnLst>
                                        <p:animScale>
                                          <p:cBhvr>
                                            <p:cTn id="211" dur="150" fill="hold"/>
                                            <p:tgtEl>
                                              <p:spTgt spid="337"/>
                                            </p:tgtEl>
                                          </p:cBhvr>
                                          <p:by x="110000" y="110000"/>
                                        </p:animScale>
                                      </p:childTnLst>
                                    </p:cTn>
                                  </p:par>
                                  <p:par>
                                    <p:cTn id="212" presetID="23" presetClass="entr" presetSubtype="16" fill="hold" grpId="0" nodeType="withEffect">
                                      <p:stCondLst>
                                        <p:cond delay="2500"/>
                                      </p:stCondLst>
                                      <p:childTnLst>
                                        <p:set>
                                          <p:cBhvr>
                                            <p:cTn id="213" dur="1" fill="hold">
                                              <p:stCondLst>
                                                <p:cond delay="0"/>
                                              </p:stCondLst>
                                            </p:cTn>
                                            <p:tgtEl>
                                              <p:spTgt spid="194"/>
                                            </p:tgtEl>
                                            <p:attrNameLst>
                                              <p:attrName>style.visibility</p:attrName>
                                            </p:attrNameLst>
                                          </p:cBhvr>
                                          <p:to>
                                            <p:strVal val="visible"/>
                                          </p:to>
                                        </p:set>
                                        <p:anim calcmode="lin" valueType="num">
                                          <p:cBhvr>
                                            <p:cTn id="214" dur="250" fill="hold"/>
                                            <p:tgtEl>
                                              <p:spTgt spid="194"/>
                                            </p:tgtEl>
                                            <p:attrNameLst>
                                              <p:attrName>ppt_w</p:attrName>
                                            </p:attrNameLst>
                                          </p:cBhvr>
                                          <p:tavLst>
                                            <p:tav tm="0">
                                              <p:val>
                                                <p:fltVal val="0"/>
                                              </p:val>
                                            </p:tav>
                                            <p:tav tm="100000">
                                              <p:val>
                                                <p:strVal val="#ppt_w"/>
                                              </p:val>
                                            </p:tav>
                                          </p:tavLst>
                                        </p:anim>
                                        <p:anim calcmode="lin" valueType="num">
                                          <p:cBhvr>
                                            <p:cTn id="215" dur="250" fill="hold"/>
                                            <p:tgtEl>
                                              <p:spTgt spid="194"/>
                                            </p:tgtEl>
                                            <p:attrNameLst>
                                              <p:attrName>ppt_h</p:attrName>
                                            </p:attrNameLst>
                                          </p:cBhvr>
                                          <p:tavLst>
                                            <p:tav tm="0">
                                              <p:val>
                                                <p:fltVal val="0"/>
                                              </p:val>
                                            </p:tav>
                                            <p:tav tm="100000">
                                              <p:val>
                                                <p:strVal val="#ppt_h"/>
                                              </p:val>
                                            </p:tav>
                                          </p:tavLst>
                                        </p:anim>
                                      </p:childTnLst>
                                    </p:cTn>
                                  </p:par>
                                  <p:par>
                                    <p:cTn id="216" presetID="6" presetClass="emph" presetSubtype="0" autoRev="1" fill="hold" grpId="1" nodeType="withEffect">
                                      <p:stCondLst>
                                        <p:cond delay="2750"/>
                                      </p:stCondLst>
                                      <p:childTnLst>
                                        <p:animScale>
                                          <p:cBhvr>
                                            <p:cTn id="217" dur="150" fill="hold"/>
                                            <p:tgtEl>
                                              <p:spTgt spid="194"/>
                                            </p:tgtEl>
                                          </p:cBhvr>
                                          <p:by x="110000" y="110000"/>
                                        </p:animScale>
                                      </p:childTnLst>
                                    </p:cTn>
                                  </p:par>
                                  <p:par>
                                    <p:cTn id="218" presetID="23" presetClass="entr" presetSubtype="16" fill="hold" nodeType="withEffect">
                                      <p:stCondLst>
                                        <p:cond delay="2500"/>
                                      </p:stCondLst>
                                      <p:childTnLst>
                                        <p:set>
                                          <p:cBhvr>
                                            <p:cTn id="219" dur="1" fill="hold">
                                              <p:stCondLst>
                                                <p:cond delay="0"/>
                                              </p:stCondLst>
                                            </p:cTn>
                                            <p:tgtEl>
                                              <p:spTgt spid="274"/>
                                            </p:tgtEl>
                                            <p:attrNameLst>
                                              <p:attrName>style.visibility</p:attrName>
                                            </p:attrNameLst>
                                          </p:cBhvr>
                                          <p:to>
                                            <p:strVal val="visible"/>
                                          </p:to>
                                        </p:set>
                                        <p:anim calcmode="lin" valueType="num">
                                          <p:cBhvr>
                                            <p:cTn id="220" dur="250" fill="hold"/>
                                            <p:tgtEl>
                                              <p:spTgt spid="274"/>
                                            </p:tgtEl>
                                            <p:attrNameLst>
                                              <p:attrName>ppt_w</p:attrName>
                                            </p:attrNameLst>
                                          </p:cBhvr>
                                          <p:tavLst>
                                            <p:tav tm="0">
                                              <p:val>
                                                <p:fltVal val="0"/>
                                              </p:val>
                                            </p:tav>
                                            <p:tav tm="100000">
                                              <p:val>
                                                <p:strVal val="#ppt_w"/>
                                              </p:val>
                                            </p:tav>
                                          </p:tavLst>
                                        </p:anim>
                                        <p:anim calcmode="lin" valueType="num">
                                          <p:cBhvr>
                                            <p:cTn id="221" dur="250" fill="hold"/>
                                            <p:tgtEl>
                                              <p:spTgt spid="274"/>
                                            </p:tgtEl>
                                            <p:attrNameLst>
                                              <p:attrName>ppt_h</p:attrName>
                                            </p:attrNameLst>
                                          </p:cBhvr>
                                          <p:tavLst>
                                            <p:tav tm="0">
                                              <p:val>
                                                <p:fltVal val="0"/>
                                              </p:val>
                                            </p:tav>
                                            <p:tav tm="100000">
                                              <p:val>
                                                <p:strVal val="#ppt_h"/>
                                              </p:val>
                                            </p:tav>
                                          </p:tavLst>
                                        </p:anim>
                                      </p:childTnLst>
                                    </p:cTn>
                                  </p:par>
                                  <p:par>
                                    <p:cTn id="222" presetID="6" presetClass="emph" presetSubtype="0" autoRev="1" fill="hold" nodeType="withEffect">
                                      <p:stCondLst>
                                        <p:cond delay="2750"/>
                                      </p:stCondLst>
                                      <p:childTnLst>
                                        <p:animScale>
                                          <p:cBhvr>
                                            <p:cTn id="223" dur="150" fill="hold"/>
                                            <p:tgtEl>
                                              <p:spTgt spid="274"/>
                                            </p:tgtEl>
                                          </p:cBhvr>
                                          <p:by x="110000" y="110000"/>
                                        </p:animScale>
                                      </p:childTnLst>
                                    </p:cTn>
                                  </p:par>
                                  <p:par>
                                    <p:cTn id="224" presetID="23" presetClass="entr" presetSubtype="16" fill="hold" nodeType="withEffect">
                                      <p:stCondLst>
                                        <p:cond delay="2700"/>
                                      </p:stCondLst>
                                      <p:childTnLst>
                                        <p:set>
                                          <p:cBhvr>
                                            <p:cTn id="225" dur="1" fill="hold">
                                              <p:stCondLst>
                                                <p:cond delay="0"/>
                                              </p:stCondLst>
                                            </p:cTn>
                                            <p:tgtEl>
                                              <p:spTgt spid="169"/>
                                            </p:tgtEl>
                                            <p:attrNameLst>
                                              <p:attrName>style.visibility</p:attrName>
                                            </p:attrNameLst>
                                          </p:cBhvr>
                                          <p:to>
                                            <p:strVal val="visible"/>
                                          </p:to>
                                        </p:set>
                                        <p:anim calcmode="lin" valueType="num">
                                          <p:cBhvr>
                                            <p:cTn id="226" dur="250" fill="hold"/>
                                            <p:tgtEl>
                                              <p:spTgt spid="169"/>
                                            </p:tgtEl>
                                            <p:attrNameLst>
                                              <p:attrName>ppt_w</p:attrName>
                                            </p:attrNameLst>
                                          </p:cBhvr>
                                          <p:tavLst>
                                            <p:tav tm="0">
                                              <p:val>
                                                <p:fltVal val="0"/>
                                              </p:val>
                                            </p:tav>
                                            <p:tav tm="100000">
                                              <p:val>
                                                <p:strVal val="#ppt_w"/>
                                              </p:val>
                                            </p:tav>
                                          </p:tavLst>
                                        </p:anim>
                                        <p:anim calcmode="lin" valueType="num">
                                          <p:cBhvr>
                                            <p:cTn id="227" dur="250" fill="hold"/>
                                            <p:tgtEl>
                                              <p:spTgt spid="169"/>
                                            </p:tgtEl>
                                            <p:attrNameLst>
                                              <p:attrName>ppt_h</p:attrName>
                                            </p:attrNameLst>
                                          </p:cBhvr>
                                          <p:tavLst>
                                            <p:tav tm="0">
                                              <p:val>
                                                <p:fltVal val="0"/>
                                              </p:val>
                                            </p:tav>
                                            <p:tav tm="100000">
                                              <p:val>
                                                <p:strVal val="#ppt_h"/>
                                              </p:val>
                                            </p:tav>
                                          </p:tavLst>
                                        </p:anim>
                                      </p:childTnLst>
                                    </p:cTn>
                                  </p:par>
                                  <p:par>
                                    <p:cTn id="228" presetID="6" presetClass="emph" presetSubtype="0" autoRev="1" fill="hold" nodeType="withEffect">
                                      <p:stCondLst>
                                        <p:cond delay="2950"/>
                                      </p:stCondLst>
                                      <p:childTnLst>
                                        <p:animScale>
                                          <p:cBhvr>
                                            <p:cTn id="229" dur="150" fill="hold"/>
                                            <p:tgtEl>
                                              <p:spTgt spid="169"/>
                                            </p:tgtEl>
                                          </p:cBhvr>
                                          <p:by x="110000" y="110000"/>
                                        </p:animScale>
                                      </p:childTnLst>
                                    </p:cTn>
                                  </p:par>
                                  <p:par>
                                    <p:cTn id="230" presetID="23" presetClass="entr" presetSubtype="16" fill="hold" grpId="0" nodeType="withEffect">
                                      <p:stCondLst>
                                        <p:cond delay="2000"/>
                                      </p:stCondLst>
                                      <p:childTnLst>
                                        <p:set>
                                          <p:cBhvr>
                                            <p:cTn id="231" dur="1" fill="hold">
                                              <p:stCondLst>
                                                <p:cond delay="0"/>
                                              </p:stCondLst>
                                            </p:cTn>
                                            <p:tgtEl>
                                              <p:spTgt spid="346"/>
                                            </p:tgtEl>
                                            <p:attrNameLst>
                                              <p:attrName>style.visibility</p:attrName>
                                            </p:attrNameLst>
                                          </p:cBhvr>
                                          <p:to>
                                            <p:strVal val="visible"/>
                                          </p:to>
                                        </p:set>
                                        <p:anim calcmode="lin" valueType="num">
                                          <p:cBhvr>
                                            <p:cTn id="232" dur="250" fill="hold"/>
                                            <p:tgtEl>
                                              <p:spTgt spid="346"/>
                                            </p:tgtEl>
                                            <p:attrNameLst>
                                              <p:attrName>ppt_w</p:attrName>
                                            </p:attrNameLst>
                                          </p:cBhvr>
                                          <p:tavLst>
                                            <p:tav tm="0">
                                              <p:val>
                                                <p:fltVal val="0"/>
                                              </p:val>
                                            </p:tav>
                                            <p:tav tm="100000">
                                              <p:val>
                                                <p:strVal val="#ppt_w"/>
                                              </p:val>
                                            </p:tav>
                                          </p:tavLst>
                                        </p:anim>
                                        <p:anim calcmode="lin" valueType="num">
                                          <p:cBhvr>
                                            <p:cTn id="233" dur="250" fill="hold"/>
                                            <p:tgtEl>
                                              <p:spTgt spid="346"/>
                                            </p:tgtEl>
                                            <p:attrNameLst>
                                              <p:attrName>ppt_h</p:attrName>
                                            </p:attrNameLst>
                                          </p:cBhvr>
                                          <p:tavLst>
                                            <p:tav tm="0">
                                              <p:val>
                                                <p:fltVal val="0"/>
                                              </p:val>
                                            </p:tav>
                                            <p:tav tm="100000">
                                              <p:val>
                                                <p:strVal val="#ppt_h"/>
                                              </p:val>
                                            </p:tav>
                                          </p:tavLst>
                                        </p:anim>
                                      </p:childTnLst>
                                    </p:cTn>
                                  </p:par>
                                  <p:par>
                                    <p:cTn id="234" presetID="6" presetClass="emph" presetSubtype="0" autoRev="1" fill="hold" grpId="1" nodeType="withEffect">
                                      <p:stCondLst>
                                        <p:cond delay="2250"/>
                                      </p:stCondLst>
                                      <p:childTnLst>
                                        <p:animScale>
                                          <p:cBhvr>
                                            <p:cTn id="235" dur="150" fill="hold"/>
                                            <p:tgtEl>
                                              <p:spTgt spid="346"/>
                                            </p:tgtEl>
                                          </p:cBhvr>
                                          <p:by x="110000" y="110000"/>
                                        </p:animScale>
                                      </p:childTnLst>
                                    </p:cTn>
                                  </p:par>
                                  <p:par>
                                    <p:cTn id="236" presetID="23" presetClass="entr" presetSubtype="16" fill="hold" nodeType="withEffect">
                                      <p:stCondLst>
                                        <p:cond delay="2500"/>
                                      </p:stCondLst>
                                      <p:childTnLst>
                                        <p:set>
                                          <p:cBhvr>
                                            <p:cTn id="237" dur="1" fill="hold">
                                              <p:stCondLst>
                                                <p:cond delay="0"/>
                                              </p:stCondLst>
                                            </p:cTn>
                                            <p:tgtEl>
                                              <p:spTgt spid="195"/>
                                            </p:tgtEl>
                                            <p:attrNameLst>
                                              <p:attrName>style.visibility</p:attrName>
                                            </p:attrNameLst>
                                          </p:cBhvr>
                                          <p:to>
                                            <p:strVal val="visible"/>
                                          </p:to>
                                        </p:set>
                                        <p:anim calcmode="lin" valueType="num">
                                          <p:cBhvr>
                                            <p:cTn id="238" dur="250" fill="hold"/>
                                            <p:tgtEl>
                                              <p:spTgt spid="195"/>
                                            </p:tgtEl>
                                            <p:attrNameLst>
                                              <p:attrName>ppt_w</p:attrName>
                                            </p:attrNameLst>
                                          </p:cBhvr>
                                          <p:tavLst>
                                            <p:tav tm="0">
                                              <p:val>
                                                <p:fltVal val="0"/>
                                              </p:val>
                                            </p:tav>
                                            <p:tav tm="100000">
                                              <p:val>
                                                <p:strVal val="#ppt_w"/>
                                              </p:val>
                                            </p:tav>
                                          </p:tavLst>
                                        </p:anim>
                                        <p:anim calcmode="lin" valueType="num">
                                          <p:cBhvr>
                                            <p:cTn id="239" dur="250" fill="hold"/>
                                            <p:tgtEl>
                                              <p:spTgt spid="195"/>
                                            </p:tgtEl>
                                            <p:attrNameLst>
                                              <p:attrName>ppt_h</p:attrName>
                                            </p:attrNameLst>
                                          </p:cBhvr>
                                          <p:tavLst>
                                            <p:tav tm="0">
                                              <p:val>
                                                <p:fltVal val="0"/>
                                              </p:val>
                                            </p:tav>
                                            <p:tav tm="100000">
                                              <p:val>
                                                <p:strVal val="#ppt_h"/>
                                              </p:val>
                                            </p:tav>
                                          </p:tavLst>
                                        </p:anim>
                                      </p:childTnLst>
                                    </p:cTn>
                                  </p:par>
                                  <p:par>
                                    <p:cTn id="240" presetID="6" presetClass="emph" presetSubtype="0" autoRev="1" fill="hold" nodeType="withEffect">
                                      <p:stCondLst>
                                        <p:cond delay="2750"/>
                                      </p:stCondLst>
                                      <p:childTnLst>
                                        <p:animScale>
                                          <p:cBhvr>
                                            <p:cTn id="241" dur="150" fill="hold"/>
                                            <p:tgtEl>
                                              <p:spTgt spid="195"/>
                                            </p:tgtEl>
                                          </p:cBhvr>
                                          <p:by x="110000" y="110000"/>
                                        </p:animScale>
                                      </p:childTnLst>
                                    </p:cTn>
                                  </p:par>
                                  <p:par>
                                    <p:cTn id="242" presetID="23" presetClass="entr" presetSubtype="16" fill="hold" nodeType="withEffect">
                                      <p:stCondLst>
                                        <p:cond delay="2600"/>
                                      </p:stCondLst>
                                      <p:childTnLst>
                                        <p:set>
                                          <p:cBhvr>
                                            <p:cTn id="243" dur="1" fill="hold">
                                              <p:stCondLst>
                                                <p:cond delay="0"/>
                                              </p:stCondLst>
                                            </p:cTn>
                                            <p:tgtEl>
                                              <p:spTgt spid="203"/>
                                            </p:tgtEl>
                                            <p:attrNameLst>
                                              <p:attrName>style.visibility</p:attrName>
                                            </p:attrNameLst>
                                          </p:cBhvr>
                                          <p:to>
                                            <p:strVal val="visible"/>
                                          </p:to>
                                        </p:set>
                                        <p:anim calcmode="lin" valueType="num">
                                          <p:cBhvr>
                                            <p:cTn id="244" dur="250" fill="hold"/>
                                            <p:tgtEl>
                                              <p:spTgt spid="203"/>
                                            </p:tgtEl>
                                            <p:attrNameLst>
                                              <p:attrName>ppt_w</p:attrName>
                                            </p:attrNameLst>
                                          </p:cBhvr>
                                          <p:tavLst>
                                            <p:tav tm="0">
                                              <p:val>
                                                <p:fltVal val="0"/>
                                              </p:val>
                                            </p:tav>
                                            <p:tav tm="100000">
                                              <p:val>
                                                <p:strVal val="#ppt_w"/>
                                              </p:val>
                                            </p:tav>
                                          </p:tavLst>
                                        </p:anim>
                                        <p:anim calcmode="lin" valueType="num">
                                          <p:cBhvr>
                                            <p:cTn id="245" dur="250" fill="hold"/>
                                            <p:tgtEl>
                                              <p:spTgt spid="203"/>
                                            </p:tgtEl>
                                            <p:attrNameLst>
                                              <p:attrName>ppt_h</p:attrName>
                                            </p:attrNameLst>
                                          </p:cBhvr>
                                          <p:tavLst>
                                            <p:tav tm="0">
                                              <p:val>
                                                <p:fltVal val="0"/>
                                              </p:val>
                                            </p:tav>
                                            <p:tav tm="100000">
                                              <p:val>
                                                <p:strVal val="#ppt_h"/>
                                              </p:val>
                                            </p:tav>
                                          </p:tavLst>
                                        </p:anim>
                                      </p:childTnLst>
                                    </p:cTn>
                                  </p:par>
                                  <p:par>
                                    <p:cTn id="246" presetID="6" presetClass="emph" presetSubtype="0" autoRev="1" fill="hold" nodeType="withEffect">
                                      <p:stCondLst>
                                        <p:cond delay="2850"/>
                                      </p:stCondLst>
                                      <p:childTnLst>
                                        <p:animScale>
                                          <p:cBhvr>
                                            <p:cTn id="247" dur="150" fill="hold"/>
                                            <p:tgtEl>
                                              <p:spTgt spid="203"/>
                                            </p:tgtEl>
                                          </p:cBhvr>
                                          <p:by x="110000" y="110000"/>
                                        </p:animScale>
                                      </p:childTnLst>
                                    </p:cTn>
                                  </p:par>
                                  <p:par>
                                    <p:cTn id="248" presetID="23" presetClass="entr" presetSubtype="16" fill="hold" grpId="0" nodeType="withEffect">
                                      <p:stCondLst>
                                        <p:cond delay="2700"/>
                                      </p:stCondLst>
                                      <p:childTnLst>
                                        <p:set>
                                          <p:cBhvr>
                                            <p:cTn id="249" dur="1" fill="hold">
                                              <p:stCondLst>
                                                <p:cond delay="0"/>
                                              </p:stCondLst>
                                            </p:cTn>
                                            <p:tgtEl>
                                              <p:spTgt spid="202"/>
                                            </p:tgtEl>
                                            <p:attrNameLst>
                                              <p:attrName>style.visibility</p:attrName>
                                            </p:attrNameLst>
                                          </p:cBhvr>
                                          <p:to>
                                            <p:strVal val="visible"/>
                                          </p:to>
                                        </p:set>
                                        <p:anim calcmode="lin" valueType="num">
                                          <p:cBhvr>
                                            <p:cTn id="250" dur="250" fill="hold"/>
                                            <p:tgtEl>
                                              <p:spTgt spid="202"/>
                                            </p:tgtEl>
                                            <p:attrNameLst>
                                              <p:attrName>ppt_w</p:attrName>
                                            </p:attrNameLst>
                                          </p:cBhvr>
                                          <p:tavLst>
                                            <p:tav tm="0">
                                              <p:val>
                                                <p:fltVal val="0"/>
                                              </p:val>
                                            </p:tav>
                                            <p:tav tm="100000">
                                              <p:val>
                                                <p:strVal val="#ppt_w"/>
                                              </p:val>
                                            </p:tav>
                                          </p:tavLst>
                                        </p:anim>
                                        <p:anim calcmode="lin" valueType="num">
                                          <p:cBhvr>
                                            <p:cTn id="251" dur="250" fill="hold"/>
                                            <p:tgtEl>
                                              <p:spTgt spid="202"/>
                                            </p:tgtEl>
                                            <p:attrNameLst>
                                              <p:attrName>ppt_h</p:attrName>
                                            </p:attrNameLst>
                                          </p:cBhvr>
                                          <p:tavLst>
                                            <p:tav tm="0">
                                              <p:val>
                                                <p:fltVal val="0"/>
                                              </p:val>
                                            </p:tav>
                                            <p:tav tm="100000">
                                              <p:val>
                                                <p:strVal val="#ppt_h"/>
                                              </p:val>
                                            </p:tav>
                                          </p:tavLst>
                                        </p:anim>
                                      </p:childTnLst>
                                    </p:cTn>
                                  </p:par>
                                  <p:par>
                                    <p:cTn id="252" presetID="6" presetClass="emph" presetSubtype="0" autoRev="1" fill="hold" grpId="1" nodeType="withEffect">
                                      <p:stCondLst>
                                        <p:cond delay="2950"/>
                                      </p:stCondLst>
                                      <p:childTnLst>
                                        <p:animScale>
                                          <p:cBhvr>
                                            <p:cTn id="253" dur="150" fill="hold"/>
                                            <p:tgtEl>
                                              <p:spTgt spid="202"/>
                                            </p:tgtEl>
                                          </p:cBhvr>
                                          <p:by x="110000" y="110000"/>
                                        </p:animScale>
                                      </p:childTnLst>
                                    </p:cTn>
                                  </p:par>
                                  <p:par>
                                    <p:cTn id="254" presetID="23" presetClass="entr" presetSubtype="16" fill="hold" grpId="0" nodeType="withEffect">
                                      <p:stCondLst>
                                        <p:cond delay="2500"/>
                                      </p:stCondLst>
                                      <p:childTnLst>
                                        <p:set>
                                          <p:cBhvr>
                                            <p:cTn id="255" dur="1" fill="hold">
                                              <p:stCondLst>
                                                <p:cond delay="0"/>
                                              </p:stCondLst>
                                            </p:cTn>
                                            <p:tgtEl>
                                              <p:spTgt spid="347"/>
                                            </p:tgtEl>
                                            <p:attrNameLst>
                                              <p:attrName>style.visibility</p:attrName>
                                            </p:attrNameLst>
                                          </p:cBhvr>
                                          <p:to>
                                            <p:strVal val="visible"/>
                                          </p:to>
                                        </p:set>
                                        <p:anim calcmode="lin" valueType="num">
                                          <p:cBhvr>
                                            <p:cTn id="256" dur="250" fill="hold"/>
                                            <p:tgtEl>
                                              <p:spTgt spid="347"/>
                                            </p:tgtEl>
                                            <p:attrNameLst>
                                              <p:attrName>ppt_w</p:attrName>
                                            </p:attrNameLst>
                                          </p:cBhvr>
                                          <p:tavLst>
                                            <p:tav tm="0">
                                              <p:val>
                                                <p:fltVal val="0"/>
                                              </p:val>
                                            </p:tav>
                                            <p:tav tm="100000">
                                              <p:val>
                                                <p:strVal val="#ppt_w"/>
                                              </p:val>
                                            </p:tav>
                                          </p:tavLst>
                                        </p:anim>
                                        <p:anim calcmode="lin" valueType="num">
                                          <p:cBhvr>
                                            <p:cTn id="257" dur="250" fill="hold"/>
                                            <p:tgtEl>
                                              <p:spTgt spid="347"/>
                                            </p:tgtEl>
                                            <p:attrNameLst>
                                              <p:attrName>ppt_h</p:attrName>
                                            </p:attrNameLst>
                                          </p:cBhvr>
                                          <p:tavLst>
                                            <p:tav tm="0">
                                              <p:val>
                                                <p:fltVal val="0"/>
                                              </p:val>
                                            </p:tav>
                                            <p:tav tm="100000">
                                              <p:val>
                                                <p:strVal val="#ppt_h"/>
                                              </p:val>
                                            </p:tav>
                                          </p:tavLst>
                                        </p:anim>
                                      </p:childTnLst>
                                    </p:cTn>
                                  </p:par>
                                  <p:par>
                                    <p:cTn id="258" presetID="6" presetClass="emph" presetSubtype="0" autoRev="1" fill="hold" grpId="1" nodeType="withEffect">
                                      <p:stCondLst>
                                        <p:cond delay="2750"/>
                                      </p:stCondLst>
                                      <p:childTnLst>
                                        <p:animScale>
                                          <p:cBhvr>
                                            <p:cTn id="259" dur="150" fill="hold"/>
                                            <p:tgtEl>
                                              <p:spTgt spid="347"/>
                                            </p:tgtEl>
                                          </p:cBhvr>
                                          <p:by x="110000" y="110000"/>
                                        </p:animScale>
                                      </p:childTnLst>
                                    </p:cTn>
                                  </p:par>
                                  <p:par>
                                    <p:cTn id="260" presetID="23" presetClass="entr" presetSubtype="16" fill="hold" grpId="0" nodeType="withEffect">
                                      <p:stCondLst>
                                        <p:cond delay="2000"/>
                                      </p:stCondLst>
                                      <p:childTnLst>
                                        <p:set>
                                          <p:cBhvr>
                                            <p:cTn id="261" dur="1" fill="hold">
                                              <p:stCondLst>
                                                <p:cond delay="0"/>
                                              </p:stCondLst>
                                            </p:cTn>
                                            <p:tgtEl>
                                              <p:spTgt spid="349"/>
                                            </p:tgtEl>
                                            <p:attrNameLst>
                                              <p:attrName>style.visibility</p:attrName>
                                            </p:attrNameLst>
                                          </p:cBhvr>
                                          <p:to>
                                            <p:strVal val="visible"/>
                                          </p:to>
                                        </p:set>
                                        <p:anim calcmode="lin" valueType="num">
                                          <p:cBhvr>
                                            <p:cTn id="262" dur="250" fill="hold"/>
                                            <p:tgtEl>
                                              <p:spTgt spid="349"/>
                                            </p:tgtEl>
                                            <p:attrNameLst>
                                              <p:attrName>ppt_w</p:attrName>
                                            </p:attrNameLst>
                                          </p:cBhvr>
                                          <p:tavLst>
                                            <p:tav tm="0">
                                              <p:val>
                                                <p:fltVal val="0"/>
                                              </p:val>
                                            </p:tav>
                                            <p:tav tm="100000">
                                              <p:val>
                                                <p:strVal val="#ppt_w"/>
                                              </p:val>
                                            </p:tav>
                                          </p:tavLst>
                                        </p:anim>
                                        <p:anim calcmode="lin" valueType="num">
                                          <p:cBhvr>
                                            <p:cTn id="263" dur="250" fill="hold"/>
                                            <p:tgtEl>
                                              <p:spTgt spid="349"/>
                                            </p:tgtEl>
                                            <p:attrNameLst>
                                              <p:attrName>ppt_h</p:attrName>
                                            </p:attrNameLst>
                                          </p:cBhvr>
                                          <p:tavLst>
                                            <p:tav tm="0">
                                              <p:val>
                                                <p:fltVal val="0"/>
                                              </p:val>
                                            </p:tav>
                                            <p:tav tm="100000">
                                              <p:val>
                                                <p:strVal val="#ppt_h"/>
                                              </p:val>
                                            </p:tav>
                                          </p:tavLst>
                                        </p:anim>
                                      </p:childTnLst>
                                    </p:cTn>
                                  </p:par>
                                  <p:par>
                                    <p:cTn id="264" presetID="6" presetClass="emph" presetSubtype="0" autoRev="1" fill="hold" grpId="1" nodeType="withEffect">
                                      <p:stCondLst>
                                        <p:cond delay="2250"/>
                                      </p:stCondLst>
                                      <p:childTnLst>
                                        <p:animScale>
                                          <p:cBhvr>
                                            <p:cTn id="265" dur="150" fill="hold"/>
                                            <p:tgtEl>
                                              <p:spTgt spid="349"/>
                                            </p:tgtEl>
                                          </p:cBhvr>
                                          <p:by x="110000" y="110000"/>
                                        </p:animScale>
                                      </p:childTnLst>
                                    </p:cTn>
                                  </p:par>
                                  <p:par>
                                    <p:cTn id="266" presetID="23" presetClass="entr" presetSubtype="16" fill="hold" grpId="0" nodeType="withEffect">
                                      <p:stCondLst>
                                        <p:cond delay="2700"/>
                                      </p:stCondLst>
                                      <p:childTnLst>
                                        <p:set>
                                          <p:cBhvr>
                                            <p:cTn id="267" dur="1" fill="hold">
                                              <p:stCondLst>
                                                <p:cond delay="0"/>
                                              </p:stCondLst>
                                            </p:cTn>
                                            <p:tgtEl>
                                              <p:spTgt spid="223"/>
                                            </p:tgtEl>
                                            <p:attrNameLst>
                                              <p:attrName>style.visibility</p:attrName>
                                            </p:attrNameLst>
                                          </p:cBhvr>
                                          <p:to>
                                            <p:strVal val="visible"/>
                                          </p:to>
                                        </p:set>
                                        <p:anim calcmode="lin" valueType="num">
                                          <p:cBhvr>
                                            <p:cTn id="268" dur="250" fill="hold"/>
                                            <p:tgtEl>
                                              <p:spTgt spid="223"/>
                                            </p:tgtEl>
                                            <p:attrNameLst>
                                              <p:attrName>ppt_w</p:attrName>
                                            </p:attrNameLst>
                                          </p:cBhvr>
                                          <p:tavLst>
                                            <p:tav tm="0">
                                              <p:val>
                                                <p:fltVal val="0"/>
                                              </p:val>
                                            </p:tav>
                                            <p:tav tm="100000">
                                              <p:val>
                                                <p:strVal val="#ppt_w"/>
                                              </p:val>
                                            </p:tav>
                                          </p:tavLst>
                                        </p:anim>
                                        <p:anim calcmode="lin" valueType="num">
                                          <p:cBhvr>
                                            <p:cTn id="269" dur="250" fill="hold"/>
                                            <p:tgtEl>
                                              <p:spTgt spid="223"/>
                                            </p:tgtEl>
                                            <p:attrNameLst>
                                              <p:attrName>ppt_h</p:attrName>
                                            </p:attrNameLst>
                                          </p:cBhvr>
                                          <p:tavLst>
                                            <p:tav tm="0">
                                              <p:val>
                                                <p:fltVal val="0"/>
                                              </p:val>
                                            </p:tav>
                                            <p:tav tm="100000">
                                              <p:val>
                                                <p:strVal val="#ppt_h"/>
                                              </p:val>
                                            </p:tav>
                                          </p:tavLst>
                                        </p:anim>
                                      </p:childTnLst>
                                    </p:cTn>
                                  </p:par>
                                  <p:par>
                                    <p:cTn id="270" presetID="6" presetClass="emph" presetSubtype="0" autoRev="1" fill="hold" grpId="1" nodeType="withEffect">
                                      <p:stCondLst>
                                        <p:cond delay="2950"/>
                                      </p:stCondLst>
                                      <p:childTnLst>
                                        <p:animScale>
                                          <p:cBhvr>
                                            <p:cTn id="271" dur="150" fill="hold"/>
                                            <p:tgtEl>
                                              <p:spTgt spid="223"/>
                                            </p:tgtEl>
                                          </p:cBhvr>
                                          <p:by x="110000" y="110000"/>
                                        </p:animScale>
                                      </p:childTnLst>
                                    </p:cTn>
                                  </p:par>
                                  <p:par>
                                    <p:cTn id="272" presetID="23" presetClass="entr" presetSubtype="16" fill="hold" grpId="0" nodeType="withEffect">
                                      <p:stCondLst>
                                        <p:cond delay="2500"/>
                                      </p:stCondLst>
                                      <p:childTnLst>
                                        <p:set>
                                          <p:cBhvr>
                                            <p:cTn id="273" dur="1" fill="hold">
                                              <p:stCondLst>
                                                <p:cond delay="0"/>
                                              </p:stCondLst>
                                            </p:cTn>
                                            <p:tgtEl>
                                              <p:spTgt spid="256"/>
                                            </p:tgtEl>
                                            <p:attrNameLst>
                                              <p:attrName>style.visibility</p:attrName>
                                            </p:attrNameLst>
                                          </p:cBhvr>
                                          <p:to>
                                            <p:strVal val="visible"/>
                                          </p:to>
                                        </p:set>
                                        <p:anim calcmode="lin" valueType="num">
                                          <p:cBhvr>
                                            <p:cTn id="274" dur="250" fill="hold"/>
                                            <p:tgtEl>
                                              <p:spTgt spid="256"/>
                                            </p:tgtEl>
                                            <p:attrNameLst>
                                              <p:attrName>ppt_w</p:attrName>
                                            </p:attrNameLst>
                                          </p:cBhvr>
                                          <p:tavLst>
                                            <p:tav tm="0">
                                              <p:val>
                                                <p:fltVal val="0"/>
                                              </p:val>
                                            </p:tav>
                                            <p:tav tm="100000">
                                              <p:val>
                                                <p:strVal val="#ppt_w"/>
                                              </p:val>
                                            </p:tav>
                                          </p:tavLst>
                                        </p:anim>
                                        <p:anim calcmode="lin" valueType="num">
                                          <p:cBhvr>
                                            <p:cTn id="275" dur="250" fill="hold"/>
                                            <p:tgtEl>
                                              <p:spTgt spid="256"/>
                                            </p:tgtEl>
                                            <p:attrNameLst>
                                              <p:attrName>ppt_h</p:attrName>
                                            </p:attrNameLst>
                                          </p:cBhvr>
                                          <p:tavLst>
                                            <p:tav tm="0">
                                              <p:val>
                                                <p:fltVal val="0"/>
                                              </p:val>
                                            </p:tav>
                                            <p:tav tm="100000">
                                              <p:val>
                                                <p:strVal val="#ppt_h"/>
                                              </p:val>
                                            </p:tav>
                                          </p:tavLst>
                                        </p:anim>
                                      </p:childTnLst>
                                    </p:cTn>
                                  </p:par>
                                  <p:par>
                                    <p:cTn id="276" presetID="6" presetClass="emph" presetSubtype="0" autoRev="1" fill="hold" grpId="1" nodeType="withEffect">
                                      <p:stCondLst>
                                        <p:cond delay="2750"/>
                                      </p:stCondLst>
                                      <p:childTnLst>
                                        <p:animScale>
                                          <p:cBhvr>
                                            <p:cTn id="277" dur="150" fill="hold"/>
                                            <p:tgtEl>
                                              <p:spTgt spid="256"/>
                                            </p:tgtEl>
                                          </p:cBhvr>
                                          <p:by x="110000" y="110000"/>
                                        </p:animScale>
                                      </p:childTnLst>
                                    </p:cTn>
                                  </p:par>
                                  <p:par>
                                    <p:cTn id="278" presetID="23" presetClass="entr" presetSubtype="16" fill="hold" nodeType="withEffect">
                                      <p:stCondLst>
                                        <p:cond delay="2000"/>
                                      </p:stCondLst>
                                      <p:childTnLst>
                                        <p:set>
                                          <p:cBhvr>
                                            <p:cTn id="279" dur="1" fill="hold">
                                              <p:stCondLst>
                                                <p:cond delay="0"/>
                                              </p:stCondLst>
                                            </p:cTn>
                                            <p:tgtEl>
                                              <p:spTgt spid="172"/>
                                            </p:tgtEl>
                                            <p:attrNameLst>
                                              <p:attrName>style.visibility</p:attrName>
                                            </p:attrNameLst>
                                          </p:cBhvr>
                                          <p:to>
                                            <p:strVal val="visible"/>
                                          </p:to>
                                        </p:set>
                                        <p:anim calcmode="lin" valueType="num">
                                          <p:cBhvr>
                                            <p:cTn id="280" dur="250" fill="hold"/>
                                            <p:tgtEl>
                                              <p:spTgt spid="172"/>
                                            </p:tgtEl>
                                            <p:attrNameLst>
                                              <p:attrName>ppt_w</p:attrName>
                                            </p:attrNameLst>
                                          </p:cBhvr>
                                          <p:tavLst>
                                            <p:tav tm="0">
                                              <p:val>
                                                <p:fltVal val="0"/>
                                              </p:val>
                                            </p:tav>
                                            <p:tav tm="100000">
                                              <p:val>
                                                <p:strVal val="#ppt_w"/>
                                              </p:val>
                                            </p:tav>
                                          </p:tavLst>
                                        </p:anim>
                                        <p:anim calcmode="lin" valueType="num">
                                          <p:cBhvr>
                                            <p:cTn id="281" dur="250" fill="hold"/>
                                            <p:tgtEl>
                                              <p:spTgt spid="172"/>
                                            </p:tgtEl>
                                            <p:attrNameLst>
                                              <p:attrName>ppt_h</p:attrName>
                                            </p:attrNameLst>
                                          </p:cBhvr>
                                          <p:tavLst>
                                            <p:tav tm="0">
                                              <p:val>
                                                <p:fltVal val="0"/>
                                              </p:val>
                                            </p:tav>
                                            <p:tav tm="100000">
                                              <p:val>
                                                <p:strVal val="#ppt_h"/>
                                              </p:val>
                                            </p:tav>
                                          </p:tavLst>
                                        </p:anim>
                                      </p:childTnLst>
                                    </p:cTn>
                                  </p:par>
                                  <p:par>
                                    <p:cTn id="282" presetID="6" presetClass="emph" presetSubtype="0" autoRev="1" fill="hold" nodeType="withEffect">
                                      <p:stCondLst>
                                        <p:cond delay="2250"/>
                                      </p:stCondLst>
                                      <p:childTnLst>
                                        <p:animScale>
                                          <p:cBhvr>
                                            <p:cTn id="283" dur="150" fill="hold"/>
                                            <p:tgtEl>
                                              <p:spTgt spid="172"/>
                                            </p:tgtEl>
                                          </p:cBhvr>
                                          <p:by x="110000" y="110000"/>
                                        </p:animScale>
                                      </p:childTnLst>
                                    </p:cTn>
                                  </p:par>
                                  <p:par>
                                    <p:cTn id="284" presetID="23" presetClass="entr" presetSubtype="16" fill="hold" grpId="0" nodeType="withEffect">
                                      <p:stCondLst>
                                        <p:cond delay="2000"/>
                                      </p:stCondLst>
                                      <p:childTnLst>
                                        <p:set>
                                          <p:cBhvr>
                                            <p:cTn id="285" dur="1" fill="hold">
                                              <p:stCondLst>
                                                <p:cond delay="0"/>
                                              </p:stCondLst>
                                            </p:cTn>
                                            <p:tgtEl>
                                              <p:spTgt spid="373"/>
                                            </p:tgtEl>
                                            <p:attrNameLst>
                                              <p:attrName>style.visibility</p:attrName>
                                            </p:attrNameLst>
                                          </p:cBhvr>
                                          <p:to>
                                            <p:strVal val="visible"/>
                                          </p:to>
                                        </p:set>
                                        <p:anim calcmode="lin" valueType="num">
                                          <p:cBhvr>
                                            <p:cTn id="286" dur="250" fill="hold"/>
                                            <p:tgtEl>
                                              <p:spTgt spid="373"/>
                                            </p:tgtEl>
                                            <p:attrNameLst>
                                              <p:attrName>ppt_w</p:attrName>
                                            </p:attrNameLst>
                                          </p:cBhvr>
                                          <p:tavLst>
                                            <p:tav tm="0">
                                              <p:val>
                                                <p:fltVal val="0"/>
                                              </p:val>
                                            </p:tav>
                                            <p:tav tm="100000">
                                              <p:val>
                                                <p:strVal val="#ppt_w"/>
                                              </p:val>
                                            </p:tav>
                                          </p:tavLst>
                                        </p:anim>
                                        <p:anim calcmode="lin" valueType="num">
                                          <p:cBhvr>
                                            <p:cTn id="287" dur="250" fill="hold"/>
                                            <p:tgtEl>
                                              <p:spTgt spid="373"/>
                                            </p:tgtEl>
                                            <p:attrNameLst>
                                              <p:attrName>ppt_h</p:attrName>
                                            </p:attrNameLst>
                                          </p:cBhvr>
                                          <p:tavLst>
                                            <p:tav tm="0">
                                              <p:val>
                                                <p:fltVal val="0"/>
                                              </p:val>
                                            </p:tav>
                                            <p:tav tm="100000">
                                              <p:val>
                                                <p:strVal val="#ppt_h"/>
                                              </p:val>
                                            </p:tav>
                                          </p:tavLst>
                                        </p:anim>
                                      </p:childTnLst>
                                    </p:cTn>
                                  </p:par>
                                  <p:par>
                                    <p:cTn id="288" presetID="6" presetClass="emph" presetSubtype="0" autoRev="1" fill="hold" grpId="1" nodeType="withEffect">
                                      <p:stCondLst>
                                        <p:cond delay="2250"/>
                                      </p:stCondLst>
                                      <p:childTnLst>
                                        <p:animScale>
                                          <p:cBhvr>
                                            <p:cTn id="289" dur="150" fill="hold"/>
                                            <p:tgtEl>
                                              <p:spTgt spid="373"/>
                                            </p:tgtEl>
                                          </p:cBhvr>
                                          <p:by x="110000" y="110000"/>
                                        </p:animScale>
                                      </p:childTnLst>
                                    </p:cTn>
                                  </p:par>
                                  <p:par>
                                    <p:cTn id="290" presetID="23" presetClass="entr" presetSubtype="16" fill="hold" nodeType="withEffect">
                                      <p:stCondLst>
                                        <p:cond delay="2500"/>
                                      </p:stCondLst>
                                      <p:childTnLst>
                                        <p:set>
                                          <p:cBhvr>
                                            <p:cTn id="291" dur="1" fill="hold">
                                              <p:stCondLst>
                                                <p:cond delay="0"/>
                                              </p:stCondLst>
                                            </p:cTn>
                                            <p:tgtEl>
                                              <p:spTgt spid="357"/>
                                            </p:tgtEl>
                                            <p:attrNameLst>
                                              <p:attrName>style.visibility</p:attrName>
                                            </p:attrNameLst>
                                          </p:cBhvr>
                                          <p:to>
                                            <p:strVal val="visible"/>
                                          </p:to>
                                        </p:set>
                                        <p:anim calcmode="lin" valueType="num">
                                          <p:cBhvr>
                                            <p:cTn id="292" dur="250" fill="hold"/>
                                            <p:tgtEl>
                                              <p:spTgt spid="357"/>
                                            </p:tgtEl>
                                            <p:attrNameLst>
                                              <p:attrName>ppt_w</p:attrName>
                                            </p:attrNameLst>
                                          </p:cBhvr>
                                          <p:tavLst>
                                            <p:tav tm="0">
                                              <p:val>
                                                <p:fltVal val="0"/>
                                              </p:val>
                                            </p:tav>
                                            <p:tav tm="100000">
                                              <p:val>
                                                <p:strVal val="#ppt_w"/>
                                              </p:val>
                                            </p:tav>
                                          </p:tavLst>
                                        </p:anim>
                                        <p:anim calcmode="lin" valueType="num">
                                          <p:cBhvr>
                                            <p:cTn id="293" dur="250" fill="hold"/>
                                            <p:tgtEl>
                                              <p:spTgt spid="357"/>
                                            </p:tgtEl>
                                            <p:attrNameLst>
                                              <p:attrName>ppt_h</p:attrName>
                                            </p:attrNameLst>
                                          </p:cBhvr>
                                          <p:tavLst>
                                            <p:tav tm="0">
                                              <p:val>
                                                <p:fltVal val="0"/>
                                              </p:val>
                                            </p:tav>
                                            <p:tav tm="100000">
                                              <p:val>
                                                <p:strVal val="#ppt_h"/>
                                              </p:val>
                                            </p:tav>
                                          </p:tavLst>
                                        </p:anim>
                                      </p:childTnLst>
                                    </p:cTn>
                                  </p:par>
                                  <p:par>
                                    <p:cTn id="294" presetID="6" presetClass="emph" presetSubtype="0" autoRev="1" fill="hold" nodeType="withEffect">
                                      <p:stCondLst>
                                        <p:cond delay="2750"/>
                                      </p:stCondLst>
                                      <p:childTnLst>
                                        <p:animScale>
                                          <p:cBhvr>
                                            <p:cTn id="295" dur="150" fill="hold"/>
                                            <p:tgtEl>
                                              <p:spTgt spid="357"/>
                                            </p:tgtEl>
                                          </p:cBhvr>
                                          <p:by x="110000" y="110000"/>
                                        </p:animScale>
                                      </p:childTnLst>
                                    </p:cTn>
                                  </p:par>
                                  <p:par>
                                    <p:cTn id="296" presetID="23" presetClass="entr" presetSubtype="16" fill="hold" nodeType="withEffect">
                                      <p:stCondLst>
                                        <p:cond delay="2000"/>
                                      </p:stCondLst>
                                      <p:childTnLst>
                                        <p:set>
                                          <p:cBhvr>
                                            <p:cTn id="297" dur="1" fill="hold">
                                              <p:stCondLst>
                                                <p:cond delay="0"/>
                                              </p:stCondLst>
                                            </p:cTn>
                                            <p:tgtEl>
                                              <p:spTgt spid="350"/>
                                            </p:tgtEl>
                                            <p:attrNameLst>
                                              <p:attrName>style.visibility</p:attrName>
                                            </p:attrNameLst>
                                          </p:cBhvr>
                                          <p:to>
                                            <p:strVal val="visible"/>
                                          </p:to>
                                        </p:set>
                                        <p:anim calcmode="lin" valueType="num">
                                          <p:cBhvr>
                                            <p:cTn id="298" dur="250" fill="hold"/>
                                            <p:tgtEl>
                                              <p:spTgt spid="350"/>
                                            </p:tgtEl>
                                            <p:attrNameLst>
                                              <p:attrName>ppt_w</p:attrName>
                                            </p:attrNameLst>
                                          </p:cBhvr>
                                          <p:tavLst>
                                            <p:tav tm="0">
                                              <p:val>
                                                <p:fltVal val="0"/>
                                              </p:val>
                                            </p:tav>
                                            <p:tav tm="100000">
                                              <p:val>
                                                <p:strVal val="#ppt_w"/>
                                              </p:val>
                                            </p:tav>
                                          </p:tavLst>
                                        </p:anim>
                                        <p:anim calcmode="lin" valueType="num">
                                          <p:cBhvr>
                                            <p:cTn id="299" dur="250" fill="hold"/>
                                            <p:tgtEl>
                                              <p:spTgt spid="350"/>
                                            </p:tgtEl>
                                            <p:attrNameLst>
                                              <p:attrName>ppt_h</p:attrName>
                                            </p:attrNameLst>
                                          </p:cBhvr>
                                          <p:tavLst>
                                            <p:tav tm="0">
                                              <p:val>
                                                <p:fltVal val="0"/>
                                              </p:val>
                                            </p:tav>
                                            <p:tav tm="100000">
                                              <p:val>
                                                <p:strVal val="#ppt_h"/>
                                              </p:val>
                                            </p:tav>
                                          </p:tavLst>
                                        </p:anim>
                                      </p:childTnLst>
                                    </p:cTn>
                                  </p:par>
                                  <p:par>
                                    <p:cTn id="300" presetID="6" presetClass="emph" presetSubtype="0" autoRev="1" fill="hold" nodeType="withEffect">
                                      <p:stCondLst>
                                        <p:cond delay="2250"/>
                                      </p:stCondLst>
                                      <p:childTnLst>
                                        <p:animScale>
                                          <p:cBhvr>
                                            <p:cTn id="301" dur="150" fill="hold"/>
                                            <p:tgtEl>
                                              <p:spTgt spid="350"/>
                                            </p:tgtEl>
                                          </p:cBhvr>
                                          <p:by x="110000" y="110000"/>
                                        </p:animScale>
                                      </p:childTnLst>
                                    </p:cTn>
                                  </p:par>
                                  <p:par>
                                    <p:cTn id="302" presetID="23" presetClass="entr" presetSubtype="16" fill="hold" nodeType="withEffect">
                                      <p:stCondLst>
                                        <p:cond delay="2700"/>
                                      </p:stCondLst>
                                      <p:childTnLst>
                                        <p:set>
                                          <p:cBhvr>
                                            <p:cTn id="303" dur="1" fill="hold">
                                              <p:stCondLst>
                                                <p:cond delay="0"/>
                                              </p:stCondLst>
                                            </p:cTn>
                                            <p:tgtEl>
                                              <p:spTgt spid="282"/>
                                            </p:tgtEl>
                                            <p:attrNameLst>
                                              <p:attrName>style.visibility</p:attrName>
                                            </p:attrNameLst>
                                          </p:cBhvr>
                                          <p:to>
                                            <p:strVal val="visible"/>
                                          </p:to>
                                        </p:set>
                                        <p:anim calcmode="lin" valueType="num">
                                          <p:cBhvr>
                                            <p:cTn id="304" dur="250" fill="hold"/>
                                            <p:tgtEl>
                                              <p:spTgt spid="282"/>
                                            </p:tgtEl>
                                            <p:attrNameLst>
                                              <p:attrName>ppt_w</p:attrName>
                                            </p:attrNameLst>
                                          </p:cBhvr>
                                          <p:tavLst>
                                            <p:tav tm="0">
                                              <p:val>
                                                <p:fltVal val="0"/>
                                              </p:val>
                                            </p:tav>
                                            <p:tav tm="100000">
                                              <p:val>
                                                <p:strVal val="#ppt_w"/>
                                              </p:val>
                                            </p:tav>
                                          </p:tavLst>
                                        </p:anim>
                                        <p:anim calcmode="lin" valueType="num">
                                          <p:cBhvr>
                                            <p:cTn id="305" dur="250" fill="hold"/>
                                            <p:tgtEl>
                                              <p:spTgt spid="282"/>
                                            </p:tgtEl>
                                            <p:attrNameLst>
                                              <p:attrName>ppt_h</p:attrName>
                                            </p:attrNameLst>
                                          </p:cBhvr>
                                          <p:tavLst>
                                            <p:tav tm="0">
                                              <p:val>
                                                <p:fltVal val="0"/>
                                              </p:val>
                                            </p:tav>
                                            <p:tav tm="100000">
                                              <p:val>
                                                <p:strVal val="#ppt_h"/>
                                              </p:val>
                                            </p:tav>
                                          </p:tavLst>
                                        </p:anim>
                                      </p:childTnLst>
                                    </p:cTn>
                                  </p:par>
                                  <p:par>
                                    <p:cTn id="306" presetID="6" presetClass="emph" presetSubtype="0" autoRev="1" fill="hold" nodeType="withEffect">
                                      <p:stCondLst>
                                        <p:cond delay="2950"/>
                                      </p:stCondLst>
                                      <p:childTnLst>
                                        <p:animScale>
                                          <p:cBhvr>
                                            <p:cTn id="307" dur="150" fill="hold"/>
                                            <p:tgtEl>
                                              <p:spTgt spid="282"/>
                                            </p:tgtEl>
                                          </p:cBhvr>
                                          <p:by x="110000" y="110000"/>
                                        </p:animScale>
                                      </p:childTnLst>
                                    </p:cTn>
                                  </p:par>
                                  <p:par>
                                    <p:cTn id="308" presetID="23" presetClass="entr" presetSubtype="16" fill="hold" nodeType="withEffect">
                                      <p:stCondLst>
                                        <p:cond delay="2700"/>
                                      </p:stCondLst>
                                      <p:childTnLst>
                                        <p:set>
                                          <p:cBhvr>
                                            <p:cTn id="309" dur="1" fill="hold">
                                              <p:stCondLst>
                                                <p:cond delay="0"/>
                                              </p:stCondLst>
                                            </p:cTn>
                                            <p:tgtEl>
                                              <p:spTgt spid="342"/>
                                            </p:tgtEl>
                                            <p:attrNameLst>
                                              <p:attrName>style.visibility</p:attrName>
                                            </p:attrNameLst>
                                          </p:cBhvr>
                                          <p:to>
                                            <p:strVal val="visible"/>
                                          </p:to>
                                        </p:set>
                                        <p:anim calcmode="lin" valueType="num">
                                          <p:cBhvr>
                                            <p:cTn id="310" dur="250" fill="hold"/>
                                            <p:tgtEl>
                                              <p:spTgt spid="342"/>
                                            </p:tgtEl>
                                            <p:attrNameLst>
                                              <p:attrName>ppt_w</p:attrName>
                                            </p:attrNameLst>
                                          </p:cBhvr>
                                          <p:tavLst>
                                            <p:tav tm="0">
                                              <p:val>
                                                <p:fltVal val="0"/>
                                              </p:val>
                                            </p:tav>
                                            <p:tav tm="100000">
                                              <p:val>
                                                <p:strVal val="#ppt_w"/>
                                              </p:val>
                                            </p:tav>
                                          </p:tavLst>
                                        </p:anim>
                                        <p:anim calcmode="lin" valueType="num">
                                          <p:cBhvr>
                                            <p:cTn id="311" dur="250" fill="hold"/>
                                            <p:tgtEl>
                                              <p:spTgt spid="342"/>
                                            </p:tgtEl>
                                            <p:attrNameLst>
                                              <p:attrName>ppt_h</p:attrName>
                                            </p:attrNameLst>
                                          </p:cBhvr>
                                          <p:tavLst>
                                            <p:tav tm="0">
                                              <p:val>
                                                <p:fltVal val="0"/>
                                              </p:val>
                                            </p:tav>
                                            <p:tav tm="100000">
                                              <p:val>
                                                <p:strVal val="#ppt_h"/>
                                              </p:val>
                                            </p:tav>
                                          </p:tavLst>
                                        </p:anim>
                                      </p:childTnLst>
                                    </p:cTn>
                                  </p:par>
                                  <p:par>
                                    <p:cTn id="312" presetID="6" presetClass="emph" presetSubtype="0" autoRev="1" fill="hold" nodeType="withEffect">
                                      <p:stCondLst>
                                        <p:cond delay="2950"/>
                                      </p:stCondLst>
                                      <p:childTnLst>
                                        <p:animScale>
                                          <p:cBhvr>
                                            <p:cTn id="313" dur="150" fill="hold"/>
                                            <p:tgtEl>
                                              <p:spTgt spid="342"/>
                                            </p:tgtEl>
                                          </p:cBhvr>
                                          <p:by x="110000" y="110000"/>
                                        </p:animScale>
                                      </p:childTnLst>
                                    </p:cTn>
                                  </p:par>
                                  <p:par>
                                    <p:cTn id="314" presetID="23" presetClass="entr" presetSubtype="16" fill="hold" nodeType="withEffect">
                                      <p:stCondLst>
                                        <p:cond delay="2600"/>
                                      </p:stCondLst>
                                      <p:childTnLst>
                                        <p:set>
                                          <p:cBhvr>
                                            <p:cTn id="315" dur="1" fill="hold">
                                              <p:stCondLst>
                                                <p:cond delay="0"/>
                                              </p:stCondLst>
                                            </p:cTn>
                                            <p:tgtEl>
                                              <p:spTgt spid="208"/>
                                            </p:tgtEl>
                                            <p:attrNameLst>
                                              <p:attrName>style.visibility</p:attrName>
                                            </p:attrNameLst>
                                          </p:cBhvr>
                                          <p:to>
                                            <p:strVal val="visible"/>
                                          </p:to>
                                        </p:set>
                                        <p:anim calcmode="lin" valueType="num">
                                          <p:cBhvr>
                                            <p:cTn id="316" dur="250" fill="hold"/>
                                            <p:tgtEl>
                                              <p:spTgt spid="208"/>
                                            </p:tgtEl>
                                            <p:attrNameLst>
                                              <p:attrName>ppt_w</p:attrName>
                                            </p:attrNameLst>
                                          </p:cBhvr>
                                          <p:tavLst>
                                            <p:tav tm="0">
                                              <p:val>
                                                <p:fltVal val="0"/>
                                              </p:val>
                                            </p:tav>
                                            <p:tav tm="100000">
                                              <p:val>
                                                <p:strVal val="#ppt_w"/>
                                              </p:val>
                                            </p:tav>
                                          </p:tavLst>
                                        </p:anim>
                                        <p:anim calcmode="lin" valueType="num">
                                          <p:cBhvr>
                                            <p:cTn id="317" dur="250" fill="hold"/>
                                            <p:tgtEl>
                                              <p:spTgt spid="208"/>
                                            </p:tgtEl>
                                            <p:attrNameLst>
                                              <p:attrName>ppt_h</p:attrName>
                                            </p:attrNameLst>
                                          </p:cBhvr>
                                          <p:tavLst>
                                            <p:tav tm="0">
                                              <p:val>
                                                <p:fltVal val="0"/>
                                              </p:val>
                                            </p:tav>
                                            <p:tav tm="100000">
                                              <p:val>
                                                <p:strVal val="#ppt_h"/>
                                              </p:val>
                                            </p:tav>
                                          </p:tavLst>
                                        </p:anim>
                                      </p:childTnLst>
                                    </p:cTn>
                                  </p:par>
                                  <p:par>
                                    <p:cTn id="318" presetID="6" presetClass="emph" presetSubtype="0" autoRev="1" fill="hold" nodeType="withEffect">
                                      <p:stCondLst>
                                        <p:cond delay="2850"/>
                                      </p:stCondLst>
                                      <p:childTnLst>
                                        <p:animScale>
                                          <p:cBhvr>
                                            <p:cTn id="319" dur="150" fill="hold"/>
                                            <p:tgtEl>
                                              <p:spTgt spid="208"/>
                                            </p:tgtEl>
                                          </p:cBhvr>
                                          <p:by x="110000" y="110000"/>
                                        </p:animScale>
                                      </p:childTnLst>
                                    </p:cTn>
                                  </p:par>
                                  <p:par>
                                    <p:cTn id="320" presetID="23" presetClass="entr" presetSubtype="16" fill="hold" nodeType="withEffect">
                                      <p:stCondLst>
                                        <p:cond delay="2000"/>
                                      </p:stCondLst>
                                      <p:childTnLst>
                                        <p:set>
                                          <p:cBhvr>
                                            <p:cTn id="321" dur="1" fill="hold">
                                              <p:stCondLst>
                                                <p:cond delay="0"/>
                                              </p:stCondLst>
                                            </p:cTn>
                                            <p:tgtEl>
                                              <p:spTgt spid="292"/>
                                            </p:tgtEl>
                                            <p:attrNameLst>
                                              <p:attrName>style.visibility</p:attrName>
                                            </p:attrNameLst>
                                          </p:cBhvr>
                                          <p:to>
                                            <p:strVal val="visible"/>
                                          </p:to>
                                        </p:set>
                                        <p:anim calcmode="lin" valueType="num">
                                          <p:cBhvr>
                                            <p:cTn id="322" dur="250" fill="hold"/>
                                            <p:tgtEl>
                                              <p:spTgt spid="292"/>
                                            </p:tgtEl>
                                            <p:attrNameLst>
                                              <p:attrName>ppt_w</p:attrName>
                                            </p:attrNameLst>
                                          </p:cBhvr>
                                          <p:tavLst>
                                            <p:tav tm="0">
                                              <p:val>
                                                <p:fltVal val="0"/>
                                              </p:val>
                                            </p:tav>
                                            <p:tav tm="100000">
                                              <p:val>
                                                <p:strVal val="#ppt_w"/>
                                              </p:val>
                                            </p:tav>
                                          </p:tavLst>
                                        </p:anim>
                                        <p:anim calcmode="lin" valueType="num">
                                          <p:cBhvr>
                                            <p:cTn id="323" dur="250" fill="hold"/>
                                            <p:tgtEl>
                                              <p:spTgt spid="292"/>
                                            </p:tgtEl>
                                            <p:attrNameLst>
                                              <p:attrName>ppt_h</p:attrName>
                                            </p:attrNameLst>
                                          </p:cBhvr>
                                          <p:tavLst>
                                            <p:tav tm="0">
                                              <p:val>
                                                <p:fltVal val="0"/>
                                              </p:val>
                                            </p:tav>
                                            <p:tav tm="100000">
                                              <p:val>
                                                <p:strVal val="#ppt_h"/>
                                              </p:val>
                                            </p:tav>
                                          </p:tavLst>
                                        </p:anim>
                                      </p:childTnLst>
                                    </p:cTn>
                                  </p:par>
                                  <p:par>
                                    <p:cTn id="324" presetID="6" presetClass="emph" presetSubtype="0" autoRev="1" fill="hold" nodeType="withEffect">
                                      <p:stCondLst>
                                        <p:cond delay="2250"/>
                                      </p:stCondLst>
                                      <p:childTnLst>
                                        <p:animScale>
                                          <p:cBhvr>
                                            <p:cTn id="325" dur="150" fill="hold"/>
                                            <p:tgtEl>
                                              <p:spTgt spid="292"/>
                                            </p:tgtEl>
                                          </p:cBhvr>
                                          <p:by x="110000" y="110000"/>
                                        </p:animScale>
                                      </p:childTnLst>
                                    </p:cTn>
                                  </p:par>
                                  <p:par>
                                    <p:cTn id="326" presetID="23" presetClass="entr" presetSubtype="16" fill="hold" nodeType="withEffect">
                                      <p:stCondLst>
                                        <p:cond delay="2000"/>
                                      </p:stCondLst>
                                      <p:childTnLst>
                                        <p:set>
                                          <p:cBhvr>
                                            <p:cTn id="327" dur="1" fill="hold">
                                              <p:stCondLst>
                                                <p:cond delay="0"/>
                                              </p:stCondLst>
                                            </p:cTn>
                                            <p:tgtEl>
                                              <p:spTgt spid="268"/>
                                            </p:tgtEl>
                                            <p:attrNameLst>
                                              <p:attrName>style.visibility</p:attrName>
                                            </p:attrNameLst>
                                          </p:cBhvr>
                                          <p:to>
                                            <p:strVal val="visible"/>
                                          </p:to>
                                        </p:set>
                                        <p:anim calcmode="lin" valueType="num">
                                          <p:cBhvr>
                                            <p:cTn id="328" dur="250" fill="hold"/>
                                            <p:tgtEl>
                                              <p:spTgt spid="268"/>
                                            </p:tgtEl>
                                            <p:attrNameLst>
                                              <p:attrName>ppt_w</p:attrName>
                                            </p:attrNameLst>
                                          </p:cBhvr>
                                          <p:tavLst>
                                            <p:tav tm="0">
                                              <p:val>
                                                <p:fltVal val="0"/>
                                              </p:val>
                                            </p:tav>
                                            <p:tav tm="100000">
                                              <p:val>
                                                <p:strVal val="#ppt_w"/>
                                              </p:val>
                                            </p:tav>
                                          </p:tavLst>
                                        </p:anim>
                                        <p:anim calcmode="lin" valueType="num">
                                          <p:cBhvr>
                                            <p:cTn id="329" dur="250" fill="hold"/>
                                            <p:tgtEl>
                                              <p:spTgt spid="268"/>
                                            </p:tgtEl>
                                            <p:attrNameLst>
                                              <p:attrName>ppt_h</p:attrName>
                                            </p:attrNameLst>
                                          </p:cBhvr>
                                          <p:tavLst>
                                            <p:tav tm="0">
                                              <p:val>
                                                <p:fltVal val="0"/>
                                              </p:val>
                                            </p:tav>
                                            <p:tav tm="100000">
                                              <p:val>
                                                <p:strVal val="#ppt_h"/>
                                              </p:val>
                                            </p:tav>
                                          </p:tavLst>
                                        </p:anim>
                                      </p:childTnLst>
                                    </p:cTn>
                                  </p:par>
                                  <p:par>
                                    <p:cTn id="330" presetID="6" presetClass="emph" presetSubtype="0" autoRev="1" fill="hold" nodeType="withEffect">
                                      <p:stCondLst>
                                        <p:cond delay="2250"/>
                                      </p:stCondLst>
                                      <p:childTnLst>
                                        <p:animScale>
                                          <p:cBhvr>
                                            <p:cTn id="331" dur="150" fill="hold"/>
                                            <p:tgtEl>
                                              <p:spTgt spid="268"/>
                                            </p:tgtEl>
                                          </p:cBhvr>
                                          <p:by x="110000" y="110000"/>
                                        </p:animScale>
                                      </p:childTnLst>
                                    </p:cTn>
                                  </p:par>
                                  <p:par>
                                    <p:cTn id="332" presetID="23" presetClass="entr" presetSubtype="16" fill="hold" nodeType="withEffect">
                                      <p:stCondLst>
                                        <p:cond delay="2700"/>
                                      </p:stCondLst>
                                      <p:childTnLst>
                                        <p:set>
                                          <p:cBhvr>
                                            <p:cTn id="333" dur="1" fill="hold">
                                              <p:stCondLst>
                                                <p:cond delay="0"/>
                                              </p:stCondLst>
                                            </p:cTn>
                                            <p:tgtEl>
                                              <p:spTgt spid="257"/>
                                            </p:tgtEl>
                                            <p:attrNameLst>
                                              <p:attrName>style.visibility</p:attrName>
                                            </p:attrNameLst>
                                          </p:cBhvr>
                                          <p:to>
                                            <p:strVal val="visible"/>
                                          </p:to>
                                        </p:set>
                                        <p:anim calcmode="lin" valueType="num">
                                          <p:cBhvr>
                                            <p:cTn id="334" dur="250" fill="hold"/>
                                            <p:tgtEl>
                                              <p:spTgt spid="257"/>
                                            </p:tgtEl>
                                            <p:attrNameLst>
                                              <p:attrName>ppt_w</p:attrName>
                                            </p:attrNameLst>
                                          </p:cBhvr>
                                          <p:tavLst>
                                            <p:tav tm="0">
                                              <p:val>
                                                <p:fltVal val="0"/>
                                              </p:val>
                                            </p:tav>
                                            <p:tav tm="100000">
                                              <p:val>
                                                <p:strVal val="#ppt_w"/>
                                              </p:val>
                                            </p:tav>
                                          </p:tavLst>
                                        </p:anim>
                                        <p:anim calcmode="lin" valueType="num">
                                          <p:cBhvr>
                                            <p:cTn id="335" dur="250" fill="hold"/>
                                            <p:tgtEl>
                                              <p:spTgt spid="257"/>
                                            </p:tgtEl>
                                            <p:attrNameLst>
                                              <p:attrName>ppt_h</p:attrName>
                                            </p:attrNameLst>
                                          </p:cBhvr>
                                          <p:tavLst>
                                            <p:tav tm="0">
                                              <p:val>
                                                <p:fltVal val="0"/>
                                              </p:val>
                                            </p:tav>
                                            <p:tav tm="100000">
                                              <p:val>
                                                <p:strVal val="#ppt_h"/>
                                              </p:val>
                                            </p:tav>
                                          </p:tavLst>
                                        </p:anim>
                                      </p:childTnLst>
                                    </p:cTn>
                                  </p:par>
                                  <p:par>
                                    <p:cTn id="336" presetID="6" presetClass="emph" presetSubtype="0" autoRev="1" fill="hold" nodeType="withEffect">
                                      <p:stCondLst>
                                        <p:cond delay="2950"/>
                                      </p:stCondLst>
                                      <p:childTnLst>
                                        <p:animScale>
                                          <p:cBhvr>
                                            <p:cTn id="337" dur="150" fill="hold"/>
                                            <p:tgtEl>
                                              <p:spTgt spid="257"/>
                                            </p:tgtEl>
                                          </p:cBhvr>
                                          <p:by x="110000" y="110000"/>
                                        </p:animScale>
                                      </p:childTnLst>
                                    </p:cTn>
                                  </p:par>
                                  <p:par>
                                    <p:cTn id="338" presetID="23" presetClass="entr" presetSubtype="16" fill="hold" grpId="0" nodeType="withEffect">
                                      <p:stCondLst>
                                        <p:cond delay="2000"/>
                                      </p:stCondLst>
                                      <p:childTnLst>
                                        <p:set>
                                          <p:cBhvr>
                                            <p:cTn id="339" dur="1" fill="hold">
                                              <p:stCondLst>
                                                <p:cond delay="0"/>
                                              </p:stCondLst>
                                            </p:cTn>
                                            <p:tgtEl>
                                              <p:spTgt spid="348"/>
                                            </p:tgtEl>
                                            <p:attrNameLst>
                                              <p:attrName>style.visibility</p:attrName>
                                            </p:attrNameLst>
                                          </p:cBhvr>
                                          <p:to>
                                            <p:strVal val="visible"/>
                                          </p:to>
                                        </p:set>
                                        <p:anim calcmode="lin" valueType="num">
                                          <p:cBhvr>
                                            <p:cTn id="340" dur="250" fill="hold"/>
                                            <p:tgtEl>
                                              <p:spTgt spid="348"/>
                                            </p:tgtEl>
                                            <p:attrNameLst>
                                              <p:attrName>ppt_w</p:attrName>
                                            </p:attrNameLst>
                                          </p:cBhvr>
                                          <p:tavLst>
                                            <p:tav tm="0">
                                              <p:val>
                                                <p:fltVal val="0"/>
                                              </p:val>
                                            </p:tav>
                                            <p:tav tm="100000">
                                              <p:val>
                                                <p:strVal val="#ppt_w"/>
                                              </p:val>
                                            </p:tav>
                                          </p:tavLst>
                                        </p:anim>
                                        <p:anim calcmode="lin" valueType="num">
                                          <p:cBhvr>
                                            <p:cTn id="341" dur="250" fill="hold"/>
                                            <p:tgtEl>
                                              <p:spTgt spid="348"/>
                                            </p:tgtEl>
                                            <p:attrNameLst>
                                              <p:attrName>ppt_h</p:attrName>
                                            </p:attrNameLst>
                                          </p:cBhvr>
                                          <p:tavLst>
                                            <p:tav tm="0">
                                              <p:val>
                                                <p:fltVal val="0"/>
                                              </p:val>
                                            </p:tav>
                                            <p:tav tm="100000">
                                              <p:val>
                                                <p:strVal val="#ppt_h"/>
                                              </p:val>
                                            </p:tav>
                                          </p:tavLst>
                                        </p:anim>
                                      </p:childTnLst>
                                    </p:cTn>
                                  </p:par>
                                  <p:par>
                                    <p:cTn id="342" presetID="6" presetClass="emph" presetSubtype="0" autoRev="1" fill="hold" grpId="1" nodeType="withEffect">
                                      <p:stCondLst>
                                        <p:cond delay="2250"/>
                                      </p:stCondLst>
                                      <p:childTnLst>
                                        <p:animScale>
                                          <p:cBhvr>
                                            <p:cTn id="343" dur="150" fill="hold"/>
                                            <p:tgtEl>
                                              <p:spTgt spid="348"/>
                                            </p:tgtEl>
                                          </p:cBhvr>
                                          <p:by x="110000" y="110000"/>
                                        </p:animScale>
                                      </p:childTnLst>
                                    </p:cTn>
                                  </p:par>
                                  <p:par>
                                    <p:cTn id="344" presetID="23" presetClass="entr" presetSubtype="16" fill="hold" nodeType="withEffect">
                                      <p:stCondLst>
                                        <p:cond delay="2600"/>
                                      </p:stCondLst>
                                      <p:childTnLst>
                                        <p:set>
                                          <p:cBhvr>
                                            <p:cTn id="345" dur="1" fill="hold">
                                              <p:stCondLst>
                                                <p:cond delay="0"/>
                                              </p:stCondLst>
                                            </p:cTn>
                                            <p:tgtEl>
                                              <p:spTgt spid="312"/>
                                            </p:tgtEl>
                                            <p:attrNameLst>
                                              <p:attrName>style.visibility</p:attrName>
                                            </p:attrNameLst>
                                          </p:cBhvr>
                                          <p:to>
                                            <p:strVal val="visible"/>
                                          </p:to>
                                        </p:set>
                                        <p:anim calcmode="lin" valueType="num">
                                          <p:cBhvr>
                                            <p:cTn id="346" dur="250" fill="hold"/>
                                            <p:tgtEl>
                                              <p:spTgt spid="312"/>
                                            </p:tgtEl>
                                            <p:attrNameLst>
                                              <p:attrName>ppt_w</p:attrName>
                                            </p:attrNameLst>
                                          </p:cBhvr>
                                          <p:tavLst>
                                            <p:tav tm="0">
                                              <p:val>
                                                <p:fltVal val="0"/>
                                              </p:val>
                                            </p:tav>
                                            <p:tav tm="100000">
                                              <p:val>
                                                <p:strVal val="#ppt_w"/>
                                              </p:val>
                                            </p:tav>
                                          </p:tavLst>
                                        </p:anim>
                                        <p:anim calcmode="lin" valueType="num">
                                          <p:cBhvr>
                                            <p:cTn id="347" dur="250" fill="hold"/>
                                            <p:tgtEl>
                                              <p:spTgt spid="312"/>
                                            </p:tgtEl>
                                            <p:attrNameLst>
                                              <p:attrName>ppt_h</p:attrName>
                                            </p:attrNameLst>
                                          </p:cBhvr>
                                          <p:tavLst>
                                            <p:tav tm="0">
                                              <p:val>
                                                <p:fltVal val="0"/>
                                              </p:val>
                                            </p:tav>
                                            <p:tav tm="100000">
                                              <p:val>
                                                <p:strVal val="#ppt_h"/>
                                              </p:val>
                                            </p:tav>
                                          </p:tavLst>
                                        </p:anim>
                                      </p:childTnLst>
                                    </p:cTn>
                                  </p:par>
                                  <p:par>
                                    <p:cTn id="348" presetID="6" presetClass="emph" presetSubtype="0" autoRev="1" fill="hold" nodeType="withEffect">
                                      <p:stCondLst>
                                        <p:cond delay="2850"/>
                                      </p:stCondLst>
                                      <p:childTnLst>
                                        <p:animScale>
                                          <p:cBhvr>
                                            <p:cTn id="349" dur="150" fill="hold"/>
                                            <p:tgtEl>
                                              <p:spTgt spid="312"/>
                                            </p:tgtEl>
                                          </p:cBhvr>
                                          <p:by x="110000" y="110000"/>
                                        </p:animScale>
                                      </p:childTnLst>
                                    </p:cTn>
                                  </p:par>
                                  <p:par>
                                    <p:cTn id="350" presetID="23" presetClass="entr" presetSubtype="16" fill="hold" nodeType="withEffect">
                                      <p:stCondLst>
                                        <p:cond delay="2600"/>
                                      </p:stCondLst>
                                      <p:childTnLst>
                                        <p:set>
                                          <p:cBhvr>
                                            <p:cTn id="351" dur="1" fill="hold">
                                              <p:stCondLst>
                                                <p:cond delay="0"/>
                                              </p:stCondLst>
                                            </p:cTn>
                                            <p:tgtEl>
                                              <p:spTgt spid="302"/>
                                            </p:tgtEl>
                                            <p:attrNameLst>
                                              <p:attrName>style.visibility</p:attrName>
                                            </p:attrNameLst>
                                          </p:cBhvr>
                                          <p:to>
                                            <p:strVal val="visible"/>
                                          </p:to>
                                        </p:set>
                                        <p:anim calcmode="lin" valueType="num">
                                          <p:cBhvr>
                                            <p:cTn id="352" dur="250" fill="hold"/>
                                            <p:tgtEl>
                                              <p:spTgt spid="302"/>
                                            </p:tgtEl>
                                            <p:attrNameLst>
                                              <p:attrName>ppt_w</p:attrName>
                                            </p:attrNameLst>
                                          </p:cBhvr>
                                          <p:tavLst>
                                            <p:tav tm="0">
                                              <p:val>
                                                <p:fltVal val="0"/>
                                              </p:val>
                                            </p:tav>
                                            <p:tav tm="100000">
                                              <p:val>
                                                <p:strVal val="#ppt_w"/>
                                              </p:val>
                                            </p:tav>
                                          </p:tavLst>
                                        </p:anim>
                                        <p:anim calcmode="lin" valueType="num">
                                          <p:cBhvr>
                                            <p:cTn id="353" dur="250" fill="hold"/>
                                            <p:tgtEl>
                                              <p:spTgt spid="302"/>
                                            </p:tgtEl>
                                            <p:attrNameLst>
                                              <p:attrName>ppt_h</p:attrName>
                                            </p:attrNameLst>
                                          </p:cBhvr>
                                          <p:tavLst>
                                            <p:tav tm="0">
                                              <p:val>
                                                <p:fltVal val="0"/>
                                              </p:val>
                                            </p:tav>
                                            <p:tav tm="100000">
                                              <p:val>
                                                <p:strVal val="#ppt_h"/>
                                              </p:val>
                                            </p:tav>
                                          </p:tavLst>
                                        </p:anim>
                                      </p:childTnLst>
                                    </p:cTn>
                                  </p:par>
                                  <p:par>
                                    <p:cTn id="354" presetID="6" presetClass="emph" presetSubtype="0" autoRev="1" fill="hold" nodeType="withEffect">
                                      <p:stCondLst>
                                        <p:cond delay="2850"/>
                                      </p:stCondLst>
                                      <p:childTnLst>
                                        <p:animScale>
                                          <p:cBhvr>
                                            <p:cTn id="355" dur="150" fill="hold"/>
                                            <p:tgtEl>
                                              <p:spTgt spid="302"/>
                                            </p:tgtEl>
                                          </p:cBhvr>
                                          <p:by x="110000" y="110000"/>
                                        </p:animScale>
                                      </p:childTnLst>
                                    </p:cTn>
                                  </p:par>
                                  <p:par>
                                    <p:cTn id="356" presetID="10" presetClass="entr" presetSubtype="0" fill="hold" grpId="0" nodeType="withEffect">
                                      <p:stCondLst>
                                        <p:cond delay="2000"/>
                                      </p:stCondLst>
                                      <p:childTnLst>
                                        <p:set>
                                          <p:cBhvr>
                                            <p:cTn id="357" dur="1" fill="hold">
                                              <p:stCondLst>
                                                <p:cond delay="0"/>
                                              </p:stCondLst>
                                            </p:cTn>
                                            <p:tgtEl>
                                              <p:spTgt spid="143"/>
                                            </p:tgtEl>
                                            <p:attrNameLst>
                                              <p:attrName>style.visibility</p:attrName>
                                            </p:attrNameLst>
                                          </p:cBhvr>
                                          <p:to>
                                            <p:strVal val="visible"/>
                                          </p:to>
                                        </p:set>
                                        <p:animEffect transition="in" filter="fade">
                                          <p:cBhvr>
                                            <p:cTn id="358" dur="500"/>
                                            <p:tgtEl>
                                              <p:spTgt spid="143"/>
                                            </p:tgtEl>
                                          </p:cBhvr>
                                        </p:animEffect>
                                      </p:childTnLst>
                                    </p:cTn>
                                  </p:par>
                                  <p:par>
                                    <p:cTn id="359" presetID="10" presetClass="entr" presetSubtype="0" fill="hold" nodeType="withEffect">
                                      <p:stCondLst>
                                        <p:cond delay="2000"/>
                                      </p:stCondLst>
                                      <p:childTnLst>
                                        <p:set>
                                          <p:cBhvr>
                                            <p:cTn id="360" dur="1" fill="hold">
                                              <p:stCondLst>
                                                <p:cond delay="0"/>
                                              </p:stCondLst>
                                            </p:cTn>
                                            <p:tgtEl>
                                              <p:spTgt spid="148"/>
                                            </p:tgtEl>
                                            <p:attrNameLst>
                                              <p:attrName>style.visibility</p:attrName>
                                            </p:attrNameLst>
                                          </p:cBhvr>
                                          <p:to>
                                            <p:strVal val="visible"/>
                                          </p:to>
                                        </p:set>
                                        <p:animEffect transition="in" filter="fade">
                                          <p:cBhvr>
                                            <p:cTn id="361" dur="500"/>
                                            <p:tgtEl>
                                              <p:spTgt spid="148"/>
                                            </p:tgtEl>
                                          </p:cBhvr>
                                        </p:animEffect>
                                      </p:childTnLst>
                                    </p:cTn>
                                  </p:par>
                                  <p:par>
                                    <p:cTn id="362" presetID="10" presetClass="entr" presetSubtype="0" fill="hold" grpId="0" nodeType="withEffect">
                                      <p:stCondLst>
                                        <p:cond delay="2000"/>
                                      </p:stCondLst>
                                      <p:childTnLst>
                                        <p:set>
                                          <p:cBhvr>
                                            <p:cTn id="363" dur="1" fill="hold">
                                              <p:stCondLst>
                                                <p:cond delay="0"/>
                                              </p:stCondLst>
                                            </p:cTn>
                                            <p:tgtEl>
                                              <p:spTgt spid="131"/>
                                            </p:tgtEl>
                                            <p:attrNameLst>
                                              <p:attrName>style.visibility</p:attrName>
                                            </p:attrNameLst>
                                          </p:cBhvr>
                                          <p:to>
                                            <p:strVal val="visible"/>
                                          </p:to>
                                        </p:set>
                                        <p:animEffect transition="in" filter="fade">
                                          <p:cBhvr>
                                            <p:cTn id="364" dur="500"/>
                                            <p:tgtEl>
                                              <p:spTgt spid="131"/>
                                            </p:tgtEl>
                                          </p:cBhvr>
                                        </p:animEffect>
                                      </p:childTnLst>
                                    </p:cTn>
                                  </p:par>
                                  <p:par>
                                    <p:cTn id="365" presetID="10" presetClass="entr" presetSubtype="0" fill="hold" grpId="0" nodeType="withEffect">
                                      <p:stCondLst>
                                        <p:cond delay="2000"/>
                                      </p:stCondLst>
                                      <p:childTnLst>
                                        <p:set>
                                          <p:cBhvr>
                                            <p:cTn id="366" dur="1" fill="hold">
                                              <p:stCondLst>
                                                <p:cond delay="0"/>
                                              </p:stCondLst>
                                            </p:cTn>
                                            <p:tgtEl>
                                              <p:spTgt spid="163"/>
                                            </p:tgtEl>
                                            <p:attrNameLst>
                                              <p:attrName>style.visibility</p:attrName>
                                            </p:attrNameLst>
                                          </p:cBhvr>
                                          <p:to>
                                            <p:strVal val="visible"/>
                                          </p:to>
                                        </p:set>
                                        <p:animEffect transition="in" filter="fade">
                                          <p:cBhvr>
                                            <p:cTn id="367" dur="500"/>
                                            <p:tgtEl>
                                              <p:spTgt spid="163"/>
                                            </p:tgtEl>
                                          </p:cBhvr>
                                        </p:animEffect>
                                      </p:childTnLst>
                                    </p:cTn>
                                  </p:par>
                                  <p:par>
                                    <p:cTn id="368" presetID="22" presetClass="entr" presetSubtype="2" fill="hold" nodeType="withEffect">
                                      <p:stCondLst>
                                        <p:cond delay="2000"/>
                                      </p:stCondLst>
                                      <p:childTnLst>
                                        <p:set>
                                          <p:cBhvr>
                                            <p:cTn id="369" dur="1" fill="hold">
                                              <p:stCondLst>
                                                <p:cond delay="0"/>
                                              </p:stCondLst>
                                            </p:cTn>
                                            <p:tgtEl>
                                              <p:spTgt spid="135"/>
                                            </p:tgtEl>
                                            <p:attrNameLst>
                                              <p:attrName>style.visibility</p:attrName>
                                            </p:attrNameLst>
                                          </p:cBhvr>
                                          <p:to>
                                            <p:strVal val="visible"/>
                                          </p:to>
                                        </p:set>
                                        <p:animEffect transition="in" filter="wipe(right)">
                                          <p:cBhvr>
                                            <p:cTn id="370" dur="500"/>
                                            <p:tgtEl>
                                              <p:spTgt spid="135"/>
                                            </p:tgtEl>
                                          </p:cBhvr>
                                        </p:animEffect>
                                      </p:childTnLst>
                                    </p:cTn>
                                  </p:par>
                                  <p:par>
                                    <p:cTn id="371" presetID="10" presetClass="entr" presetSubtype="0" fill="hold" grpId="0" nodeType="withEffect">
                                      <p:stCondLst>
                                        <p:cond delay="3000"/>
                                      </p:stCondLst>
                                      <p:childTnLst>
                                        <p:set>
                                          <p:cBhvr>
                                            <p:cTn id="372" dur="1" fill="hold">
                                              <p:stCondLst>
                                                <p:cond delay="0"/>
                                              </p:stCondLst>
                                            </p:cTn>
                                            <p:tgtEl>
                                              <p:spTgt spid="145"/>
                                            </p:tgtEl>
                                            <p:attrNameLst>
                                              <p:attrName>style.visibility</p:attrName>
                                            </p:attrNameLst>
                                          </p:cBhvr>
                                          <p:to>
                                            <p:strVal val="visible"/>
                                          </p:to>
                                        </p:set>
                                        <p:animEffect transition="in" filter="fade">
                                          <p:cBhvr>
                                            <p:cTn id="373" dur="500"/>
                                            <p:tgtEl>
                                              <p:spTgt spid="145"/>
                                            </p:tgtEl>
                                          </p:cBhvr>
                                        </p:animEffect>
                                      </p:childTnLst>
                                    </p:cTn>
                                  </p:par>
                                  <p:par>
                                    <p:cTn id="374" presetID="10" presetClass="entr" presetSubtype="0" fill="hold" nodeType="withEffect">
                                      <p:stCondLst>
                                        <p:cond delay="3000"/>
                                      </p:stCondLst>
                                      <p:childTnLst>
                                        <p:set>
                                          <p:cBhvr>
                                            <p:cTn id="375" dur="1" fill="hold">
                                              <p:stCondLst>
                                                <p:cond delay="0"/>
                                              </p:stCondLst>
                                            </p:cTn>
                                            <p:tgtEl>
                                              <p:spTgt spid="153"/>
                                            </p:tgtEl>
                                            <p:attrNameLst>
                                              <p:attrName>style.visibility</p:attrName>
                                            </p:attrNameLst>
                                          </p:cBhvr>
                                          <p:to>
                                            <p:strVal val="visible"/>
                                          </p:to>
                                        </p:set>
                                        <p:animEffect transition="in" filter="fade">
                                          <p:cBhvr>
                                            <p:cTn id="376" dur="500"/>
                                            <p:tgtEl>
                                              <p:spTgt spid="153"/>
                                            </p:tgtEl>
                                          </p:cBhvr>
                                        </p:animEffect>
                                      </p:childTnLst>
                                    </p:cTn>
                                  </p:par>
                                  <p:par>
                                    <p:cTn id="377" presetID="10" presetClass="entr" presetSubtype="0" fill="hold" grpId="0" nodeType="withEffect">
                                      <p:stCondLst>
                                        <p:cond delay="3000"/>
                                      </p:stCondLst>
                                      <p:childTnLst>
                                        <p:set>
                                          <p:cBhvr>
                                            <p:cTn id="378" dur="1" fill="hold">
                                              <p:stCondLst>
                                                <p:cond delay="0"/>
                                              </p:stCondLst>
                                            </p:cTn>
                                            <p:tgtEl>
                                              <p:spTgt spid="128"/>
                                            </p:tgtEl>
                                            <p:attrNameLst>
                                              <p:attrName>style.visibility</p:attrName>
                                            </p:attrNameLst>
                                          </p:cBhvr>
                                          <p:to>
                                            <p:strVal val="visible"/>
                                          </p:to>
                                        </p:set>
                                        <p:animEffect transition="in" filter="fade">
                                          <p:cBhvr>
                                            <p:cTn id="379" dur="500"/>
                                            <p:tgtEl>
                                              <p:spTgt spid="128"/>
                                            </p:tgtEl>
                                          </p:cBhvr>
                                        </p:animEffect>
                                      </p:childTnLst>
                                    </p:cTn>
                                  </p:par>
                                  <p:par>
                                    <p:cTn id="380" presetID="10" presetClass="entr" presetSubtype="0" fill="hold" grpId="0" nodeType="withEffect">
                                      <p:stCondLst>
                                        <p:cond delay="3000"/>
                                      </p:stCondLst>
                                      <p:childTnLst>
                                        <p:set>
                                          <p:cBhvr>
                                            <p:cTn id="381" dur="1" fill="hold">
                                              <p:stCondLst>
                                                <p:cond delay="0"/>
                                              </p:stCondLst>
                                            </p:cTn>
                                            <p:tgtEl>
                                              <p:spTgt spid="164"/>
                                            </p:tgtEl>
                                            <p:attrNameLst>
                                              <p:attrName>style.visibility</p:attrName>
                                            </p:attrNameLst>
                                          </p:cBhvr>
                                          <p:to>
                                            <p:strVal val="visible"/>
                                          </p:to>
                                        </p:set>
                                        <p:animEffect transition="in" filter="fade">
                                          <p:cBhvr>
                                            <p:cTn id="382" dur="500"/>
                                            <p:tgtEl>
                                              <p:spTgt spid="164"/>
                                            </p:tgtEl>
                                          </p:cBhvr>
                                        </p:animEffect>
                                      </p:childTnLst>
                                    </p:cTn>
                                  </p:par>
                                  <p:par>
                                    <p:cTn id="383" presetID="22" presetClass="entr" presetSubtype="2" fill="hold" nodeType="withEffect">
                                      <p:stCondLst>
                                        <p:cond delay="3000"/>
                                      </p:stCondLst>
                                      <p:childTnLst>
                                        <p:set>
                                          <p:cBhvr>
                                            <p:cTn id="384" dur="1" fill="hold">
                                              <p:stCondLst>
                                                <p:cond delay="0"/>
                                              </p:stCondLst>
                                            </p:cTn>
                                            <p:tgtEl>
                                              <p:spTgt spid="136"/>
                                            </p:tgtEl>
                                            <p:attrNameLst>
                                              <p:attrName>style.visibility</p:attrName>
                                            </p:attrNameLst>
                                          </p:cBhvr>
                                          <p:to>
                                            <p:strVal val="visible"/>
                                          </p:to>
                                        </p:set>
                                        <p:animEffect transition="in" filter="wipe(right)">
                                          <p:cBhvr>
                                            <p:cTn id="385" dur="500"/>
                                            <p:tgtEl>
                                              <p:spTgt spid="136"/>
                                            </p:tgtEl>
                                          </p:cBhvr>
                                        </p:animEffect>
                                      </p:childTnLst>
                                    </p:cTn>
                                  </p:par>
                                  <p:par>
                                    <p:cTn id="386" presetID="10" presetClass="entr" presetSubtype="0" fill="hold" grpId="0" nodeType="withEffect">
                                      <p:stCondLst>
                                        <p:cond delay="4000"/>
                                      </p:stCondLst>
                                      <p:childTnLst>
                                        <p:set>
                                          <p:cBhvr>
                                            <p:cTn id="387" dur="1" fill="hold">
                                              <p:stCondLst>
                                                <p:cond delay="0"/>
                                              </p:stCondLst>
                                            </p:cTn>
                                            <p:tgtEl>
                                              <p:spTgt spid="146"/>
                                            </p:tgtEl>
                                            <p:attrNameLst>
                                              <p:attrName>style.visibility</p:attrName>
                                            </p:attrNameLst>
                                          </p:cBhvr>
                                          <p:to>
                                            <p:strVal val="visible"/>
                                          </p:to>
                                        </p:set>
                                        <p:animEffect transition="in" filter="fade">
                                          <p:cBhvr>
                                            <p:cTn id="388" dur="500"/>
                                            <p:tgtEl>
                                              <p:spTgt spid="146"/>
                                            </p:tgtEl>
                                          </p:cBhvr>
                                        </p:animEffect>
                                      </p:childTnLst>
                                    </p:cTn>
                                  </p:par>
                                  <p:par>
                                    <p:cTn id="389" presetID="10" presetClass="entr" presetSubtype="0" fill="hold" grpId="0" nodeType="withEffect">
                                      <p:stCondLst>
                                        <p:cond delay="4000"/>
                                      </p:stCondLst>
                                      <p:childTnLst>
                                        <p:set>
                                          <p:cBhvr>
                                            <p:cTn id="390" dur="1" fill="hold">
                                              <p:stCondLst>
                                                <p:cond delay="0"/>
                                              </p:stCondLst>
                                            </p:cTn>
                                            <p:tgtEl>
                                              <p:spTgt spid="165"/>
                                            </p:tgtEl>
                                            <p:attrNameLst>
                                              <p:attrName>style.visibility</p:attrName>
                                            </p:attrNameLst>
                                          </p:cBhvr>
                                          <p:to>
                                            <p:strVal val="visible"/>
                                          </p:to>
                                        </p:set>
                                        <p:animEffect transition="in" filter="fade">
                                          <p:cBhvr>
                                            <p:cTn id="391" dur="500"/>
                                            <p:tgtEl>
                                              <p:spTgt spid="165"/>
                                            </p:tgtEl>
                                          </p:cBhvr>
                                        </p:animEffect>
                                      </p:childTnLst>
                                    </p:cTn>
                                  </p:par>
                                  <p:par>
                                    <p:cTn id="392" presetID="22" presetClass="entr" presetSubtype="2" fill="hold" nodeType="withEffect">
                                      <p:stCondLst>
                                        <p:cond delay="4000"/>
                                      </p:stCondLst>
                                      <p:childTnLst>
                                        <p:set>
                                          <p:cBhvr>
                                            <p:cTn id="393" dur="1" fill="hold">
                                              <p:stCondLst>
                                                <p:cond delay="0"/>
                                              </p:stCondLst>
                                            </p:cTn>
                                            <p:tgtEl>
                                              <p:spTgt spid="137"/>
                                            </p:tgtEl>
                                            <p:attrNameLst>
                                              <p:attrName>style.visibility</p:attrName>
                                            </p:attrNameLst>
                                          </p:cBhvr>
                                          <p:to>
                                            <p:strVal val="visible"/>
                                          </p:to>
                                        </p:set>
                                        <p:animEffect transition="in" filter="wipe(right)">
                                          <p:cBhvr>
                                            <p:cTn id="394" dur="500"/>
                                            <p:tgtEl>
                                              <p:spTgt spid="137"/>
                                            </p:tgtEl>
                                          </p:cBhvr>
                                        </p:animEffect>
                                      </p:childTnLst>
                                    </p:cTn>
                                  </p:par>
                                  <p:par>
                                    <p:cTn id="395" presetID="10" presetClass="entr" presetSubtype="0" fill="hold" grpId="0" nodeType="withEffect">
                                      <p:stCondLst>
                                        <p:cond delay="4000"/>
                                      </p:stCondLst>
                                      <p:childTnLst>
                                        <p:set>
                                          <p:cBhvr>
                                            <p:cTn id="396" dur="1" fill="hold">
                                              <p:stCondLst>
                                                <p:cond delay="0"/>
                                              </p:stCondLst>
                                            </p:cTn>
                                            <p:tgtEl>
                                              <p:spTgt spid="129"/>
                                            </p:tgtEl>
                                            <p:attrNameLst>
                                              <p:attrName>style.visibility</p:attrName>
                                            </p:attrNameLst>
                                          </p:cBhvr>
                                          <p:to>
                                            <p:strVal val="visible"/>
                                          </p:to>
                                        </p:set>
                                        <p:animEffect transition="in" filter="fade">
                                          <p:cBhvr>
                                            <p:cTn id="397" dur="500"/>
                                            <p:tgtEl>
                                              <p:spTgt spid="129"/>
                                            </p:tgtEl>
                                          </p:cBhvr>
                                        </p:animEffect>
                                      </p:childTnLst>
                                    </p:cTn>
                                  </p:par>
                                  <p:par>
                                    <p:cTn id="398" presetID="10" presetClass="entr" presetSubtype="0" fill="hold" nodeType="withEffect">
                                      <p:stCondLst>
                                        <p:cond delay="4000"/>
                                      </p:stCondLst>
                                      <p:childTnLst>
                                        <p:set>
                                          <p:cBhvr>
                                            <p:cTn id="399" dur="1" fill="hold">
                                              <p:stCondLst>
                                                <p:cond delay="0"/>
                                              </p:stCondLst>
                                            </p:cTn>
                                            <p:tgtEl>
                                              <p:spTgt spid="159"/>
                                            </p:tgtEl>
                                            <p:attrNameLst>
                                              <p:attrName>style.visibility</p:attrName>
                                            </p:attrNameLst>
                                          </p:cBhvr>
                                          <p:to>
                                            <p:strVal val="visible"/>
                                          </p:to>
                                        </p:set>
                                        <p:animEffect transition="in" filter="fade">
                                          <p:cBhvr>
                                            <p:cTn id="400" dur="500"/>
                                            <p:tgtEl>
                                              <p:spTgt spid="159"/>
                                            </p:tgtEl>
                                          </p:cBhvr>
                                        </p:animEffect>
                                      </p:childTnLst>
                                    </p:cTn>
                                  </p:par>
                                  <p:par>
                                    <p:cTn id="401" presetID="10" presetClass="entr" presetSubtype="0" fill="hold" grpId="0" nodeType="withEffect">
                                      <p:stCondLst>
                                        <p:cond delay="4750"/>
                                      </p:stCondLst>
                                      <p:childTnLst>
                                        <p:set>
                                          <p:cBhvr>
                                            <p:cTn id="402" dur="1" fill="hold">
                                              <p:stCondLst>
                                                <p:cond delay="0"/>
                                              </p:stCondLst>
                                            </p:cTn>
                                            <p:tgtEl>
                                              <p:spTgt spid="147"/>
                                            </p:tgtEl>
                                            <p:attrNameLst>
                                              <p:attrName>style.visibility</p:attrName>
                                            </p:attrNameLst>
                                          </p:cBhvr>
                                          <p:to>
                                            <p:strVal val="visible"/>
                                          </p:to>
                                        </p:set>
                                        <p:animEffect transition="in" filter="fade">
                                          <p:cBhvr>
                                            <p:cTn id="403" dur="500"/>
                                            <p:tgtEl>
                                              <p:spTgt spid="147"/>
                                            </p:tgtEl>
                                          </p:cBhvr>
                                        </p:animEffect>
                                      </p:childTnLst>
                                    </p:cTn>
                                  </p:par>
                                  <p:par>
                                    <p:cTn id="404" presetID="10" presetClass="entr" presetSubtype="0" fill="hold" grpId="0" nodeType="withEffect">
                                      <p:stCondLst>
                                        <p:cond delay="4750"/>
                                      </p:stCondLst>
                                      <p:childTnLst>
                                        <p:set>
                                          <p:cBhvr>
                                            <p:cTn id="405" dur="1" fill="hold">
                                              <p:stCondLst>
                                                <p:cond delay="0"/>
                                              </p:stCondLst>
                                            </p:cTn>
                                            <p:tgtEl>
                                              <p:spTgt spid="162"/>
                                            </p:tgtEl>
                                            <p:attrNameLst>
                                              <p:attrName>style.visibility</p:attrName>
                                            </p:attrNameLst>
                                          </p:cBhvr>
                                          <p:to>
                                            <p:strVal val="visible"/>
                                          </p:to>
                                        </p:set>
                                        <p:animEffect transition="in" filter="fade">
                                          <p:cBhvr>
                                            <p:cTn id="406" dur="500"/>
                                            <p:tgtEl>
                                              <p:spTgt spid="162"/>
                                            </p:tgtEl>
                                          </p:cBhvr>
                                        </p:animEffect>
                                      </p:childTnLst>
                                    </p:cTn>
                                  </p:par>
                                  <p:par>
                                    <p:cTn id="407" presetID="10" presetClass="entr" presetSubtype="0" fill="hold" grpId="0" nodeType="withEffect">
                                      <p:stCondLst>
                                        <p:cond delay="4750"/>
                                      </p:stCondLst>
                                      <p:childTnLst>
                                        <p:set>
                                          <p:cBhvr>
                                            <p:cTn id="408" dur="1" fill="hold">
                                              <p:stCondLst>
                                                <p:cond delay="0"/>
                                              </p:stCondLst>
                                            </p:cTn>
                                            <p:tgtEl>
                                              <p:spTgt spid="130"/>
                                            </p:tgtEl>
                                            <p:attrNameLst>
                                              <p:attrName>style.visibility</p:attrName>
                                            </p:attrNameLst>
                                          </p:cBhvr>
                                          <p:to>
                                            <p:strVal val="visible"/>
                                          </p:to>
                                        </p:set>
                                        <p:animEffect transition="in" filter="fade">
                                          <p:cBhvr>
                                            <p:cTn id="409" dur="500"/>
                                            <p:tgtEl>
                                              <p:spTgt spid="130"/>
                                            </p:tgtEl>
                                          </p:cBhvr>
                                        </p:animEffect>
                                      </p:childTnLst>
                                    </p:cTn>
                                  </p:par>
                                  <p:par>
                                    <p:cTn id="410" presetID="10" presetClass="entr" presetSubtype="0" fill="hold" grpId="0" nodeType="withEffect">
                                      <p:stCondLst>
                                        <p:cond delay="4750"/>
                                      </p:stCondLst>
                                      <p:childTnLst>
                                        <p:set>
                                          <p:cBhvr>
                                            <p:cTn id="411" dur="1" fill="hold">
                                              <p:stCondLst>
                                                <p:cond delay="0"/>
                                              </p:stCondLst>
                                            </p:cTn>
                                            <p:tgtEl>
                                              <p:spTgt spid="166"/>
                                            </p:tgtEl>
                                            <p:attrNameLst>
                                              <p:attrName>style.visibility</p:attrName>
                                            </p:attrNameLst>
                                          </p:cBhvr>
                                          <p:to>
                                            <p:strVal val="visible"/>
                                          </p:to>
                                        </p:set>
                                        <p:animEffect transition="in" filter="fade">
                                          <p:cBhvr>
                                            <p:cTn id="412" dur="500"/>
                                            <p:tgtEl>
                                              <p:spTgt spid="166"/>
                                            </p:tgtEl>
                                          </p:cBhvr>
                                        </p:animEffect>
                                      </p:childTnLst>
                                    </p:cTn>
                                  </p:par>
                                  <p:par>
                                    <p:cTn id="413" presetID="22" presetClass="entr" presetSubtype="2" fill="hold" nodeType="withEffect">
                                      <p:stCondLst>
                                        <p:cond delay="2000"/>
                                      </p:stCondLst>
                                      <p:childTnLst>
                                        <p:set>
                                          <p:cBhvr>
                                            <p:cTn id="414" dur="1" fill="hold">
                                              <p:stCondLst>
                                                <p:cond delay="0"/>
                                              </p:stCondLst>
                                            </p:cTn>
                                            <p:tgtEl>
                                              <p:spTgt spid="403"/>
                                            </p:tgtEl>
                                            <p:attrNameLst>
                                              <p:attrName>style.visibility</p:attrName>
                                            </p:attrNameLst>
                                          </p:cBhvr>
                                          <p:to>
                                            <p:strVal val="visible"/>
                                          </p:to>
                                        </p:set>
                                        <p:animEffect transition="in" filter="wipe(right)">
                                          <p:cBhvr>
                                            <p:cTn id="415" dur="500"/>
                                            <p:tgtEl>
                                              <p:spTgt spid="403"/>
                                            </p:tgtEl>
                                          </p:cBhvr>
                                        </p:animEffect>
                                      </p:childTnLst>
                                    </p:cTn>
                                  </p:par>
                                  <p:par>
                                    <p:cTn id="416" presetID="10" presetClass="entr" presetSubtype="0" fill="hold" nodeType="withEffect">
                                      <p:stCondLst>
                                        <p:cond delay="2000"/>
                                      </p:stCondLst>
                                      <p:childTnLst>
                                        <p:set>
                                          <p:cBhvr>
                                            <p:cTn id="417" dur="1" fill="hold">
                                              <p:stCondLst>
                                                <p:cond delay="0"/>
                                              </p:stCondLst>
                                            </p:cTn>
                                            <p:tgtEl>
                                              <p:spTgt spid="405"/>
                                            </p:tgtEl>
                                            <p:attrNameLst>
                                              <p:attrName>style.visibility</p:attrName>
                                            </p:attrNameLst>
                                          </p:cBhvr>
                                          <p:to>
                                            <p:strVal val="visible"/>
                                          </p:to>
                                        </p:set>
                                        <p:animEffect transition="in" filter="fade">
                                          <p:cBhvr>
                                            <p:cTn id="418" dur="500"/>
                                            <p:tgtEl>
                                              <p:spTgt spid="405"/>
                                            </p:tgtEl>
                                          </p:cBhvr>
                                        </p:animEffect>
                                      </p:childTnLst>
                                    </p:cTn>
                                  </p:par>
                                  <p:par>
                                    <p:cTn id="419" presetID="10" presetClass="entr" presetSubtype="0" fill="hold" grpId="0" nodeType="withEffect">
                                      <p:stCondLst>
                                        <p:cond delay="3000"/>
                                      </p:stCondLst>
                                      <p:childTnLst>
                                        <p:set>
                                          <p:cBhvr>
                                            <p:cTn id="420" dur="1" fill="hold">
                                              <p:stCondLst>
                                                <p:cond delay="0"/>
                                              </p:stCondLst>
                                            </p:cTn>
                                            <p:tgtEl>
                                              <p:spTgt spid="404"/>
                                            </p:tgtEl>
                                            <p:attrNameLst>
                                              <p:attrName>style.visibility</p:attrName>
                                            </p:attrNameLst>
                                          </p:cBhvr>
                                          <p:to>
                                            <p:strVal val="visible"/>
                                          </p:to>
                                        </p:set>
                                        <p:animEffect transition="in" filter="fade">
                                          <p:cBhvr>
                                            <p:cTn id="421" dur="500"/>
                                            <p:tgtEl>
                                              <p:spTgt spid="404"/>
                                            </p:tgtEl>
                                          </p:cBhvr>
                                        </p:animEffect>
                                      </p:childTnLst>
                                    </p:cTn>
                                  </p:par>
                                  <p:par>
                                    <p:cTn id="422" presetID="22" presetClass="entr" presetSubtype="2" fill="hold" nodeType="withEffect">
                                      <p:stCondLst>
                                        <p:cond delay="2000"/>
                                      </p:stCondLst>
                                      <p:childTnLst>
                                        <p:set>
                                          <p:cBhvr>
                                            <p:cTn id="423" dur="1" fill="hold">
                                              <p:stCondLst>
                                                <p:cond delay="0"/>
                                              </p:stCondLst>
                                            </p:cTn>
                                            <p:tgtEl>
                                              <p:spTgt spid="410"/>
                                            </p:tgtEl>
                                            <p:attrNameLst>
                                              <p:attrName>style.visibility</p:attrName>
                                            </p:attrNameLst>
                                          </p:cBhvr>
                                          <p:to>
                                            <p:strVal val="visible"/>
                                          </p:to>
                                        </p:set>
                                        <p:animEffect transition="in" filter="wipe(right)">
                                          <p:cBhvr>
                                            <p:cTn id="424" dur="500"/>
                                            <p:tgtEl>
                                              <p:spTgt spid="410"/>
                                            </p:tgtEl>
                                          </p:cBhvr>
                                        </p:animEffect>
                                      </p:childTnLst>
                                    </p:cTn>
                                  </p:par>
                                  <p:par>
                                    <p:cTn id="425" presetID="10" presetClass="entr" presetSubtype="0" fill="hold" grpId="0" nodeType="withEffect">
                                      <p:stCondLst>
                                        <p:cond delay="4000"/>
                                      </p:stCondLst>
                                      <p:childTnLst>
                                        <p:set>
                                          <p:cBhvr>
                                            <p:cTn id="426" dur="1" fill="hold">
                                              <p:stCondLst>
                                                <p:cond delay="0"/>
                                              </p:stCondLst>
                                            </p:cTn>
                                            <p:tgtEl>
                                              <p:spTgt spid="411"/>
                                            </p:tgtEl>
                                            <p:attrNameLst>
                                              <p:attrName>style.visibility</p:attrName>
                                            </p:attrNameLst>
                                          </p:cBhvr>
                                          <p:to>
                                            <p:strVal val="visible"/>
                                          </p:to>
                                        </p:set>
                                        <p:animEffect transition="in" filter="fade">
                                          <p:cBhvr>
                                            <p:cTn id="427" dur="500"/>
                                            <p:tgtEl>
                                              <p:spTgt spid="411"/>
                                            </p:tgtEl>
                                          </p:cBhvr>
                                        </p:animEffect>
                                      </p:childTnLst>
                                    </p:cTn>
                                  </p:par>
                                  <p:par>
                                    <p:cTn id="428" presetID="10" presetClass="entr" presetSubtype="0" fill="hold" grpId="0" nodeType="withEffect">
                                      <p:stCondLst>
                                        <p:cond delay="2000"/>
                                      </p:stCondLst>
                                      <p:childTnLst>
                                        <p:set>
                                          <p:cBhvr>
                                            <p:cTn id="429" dur="1" fill="hold">
                                              <p:stCondLst>
                                                <p:cond delay="0"/>
                                              </p:stCondLst>
                                            </p:cTn>
                                            <p:tgtEl>
                                              <p:spTgt spid="415"/>
                                            </p:tgtEl>
                                            <p:attrNameLst>
                                              <p:attrName>style.visibility</p:attrName>
                                            </p:attrNameLst>
                                          </p:cBhvr>
                                          <p:to>
                                            <p:strVal val="visible"/>
                                          </p:to>
                                        </p:set>
                                        <p:animEffect transition="in" filter="fade">
                                          <p:cBhvr>
                                            <p:cTn id="430" dur="500"/>
                                            <p:tgtEl>
                                              <p:spTgt spid="415"/>
                                            </p:tgtEl>
                                          </p:cBhvr>
                                        </p:animEffect>
                                      </p:childTnLst>
                                    </p:cTn>
                                  </p:par>
                                  <p:par>
                                    <p:cTn id="431" presetID="10" presetClass="entr" presetSubtype="0" fill="hold" nodeType="withEffect">
                                      <p:stCondLst>
                                        <p:cond delay="2000"/>
                                      </p:stCondLst>
                                      <p:childTnLst>
                                        <p:set>
                                          <p:cBhvr>
                                            <p:cTn id="432" dur="1" fill="hold">
                                              <p:stCondLst>
                                                <p:cond delay="0"/>
                                              </p:stCondLst>
                                            </p:cTn>
                                            <p:tgtEl>
                                              <p:spTgt spid="417"/>
                                            </p:tgtEl>
                                            <p:attrNameLst>
                                              <p:attrName>style.visibility</p:attrName>
                                            </p:attrNameLst>
                                          </p:cBhvr>
                                          <p:to>
                                            <p:strVal val="visible"/>
                                          </p:to>
                                        </p:set>
                                        <p:animEffect transition="in" filter="fade">
                                          <p:cBhvr>
                                            <p:cTn id="433" dur="500"/>
                                            <p:tgtEl>
                                              <p:spTgt spid="417"/>
                                            </p:tgtEl>
                                          </p:cBhvr>
                                        </p:animEffect>
                                      </p:childTnLst>
                                    </p:cTn>
                                  </p:par>
                                  <p:par>
                                    <p:cTn id="434" presetID="10" presetClass="entr" presetSubtype="0" fill="hold" grpId="0" nodeType="withEffect">
                                      <p:stCondLst>
                                        <p:cond delay="2000"/>
                                      </p:stCondLst>
                                      <p:childTnLst>
                                        <p:set>
                                          <p:cBhvr>
                                            <p:cTn id="435" dur="1" fill="hold">
                                              <p:stCondLst>
                                                <p:cond delay="0"/>
                                              </p:stCondLst>
                                            </p:cTn>
                                            <p:tgtEl>
                                              <p:spTgt spid="428"/>
                                            </p:tgtEl>
                                            <p:attrNameLst>
                                              <p:attrName>style.visibility</p:attrName>
                                            </p:attrNameLst>
                                          </p:cBhvr>
                                          <p:to>
                                            <p:strVal val="visible"/>
                                          </p:to>
                                        </p:set>
                                        <p:animEffect transition="in" filter="fade">
                                          <p:cBhvr>
                                            <p:cTn id="436" dur="500"/>
                                            <p:tgtEl>
                                              <p:spTgt spid="428"/>
                                            </p:tgtEl>
                                          </p:cBhvr>
                                        </p:animEffect>
                                      </p:childTnLst>
                                    </p:cTn>
                                  </p:par>
                                  <p:par>
                                    <p:cTn id="437" presetID="22" presetClass="entr" presetSubtype="2" fill="hold" nodeType="withEffect">
                                      <p:stCondLst>
                                        <p:cond delay="2000"/>
                                      </p:stCondLst>
                                      <p:childTnLst>
                                        <p:set>
                                          <p:cBhvr>
                                            <p:cTn id="438" dur="1" fill="hold">
                                              <p:stCondLst>
                                                <p:cond delay="0"/>
                                              </p:stCondLst>
                                            </p:cTn>
                                            <p:tgtEl>
                                              <p:spTgt spid="413"/>
                                            </p:tgtEl>
                                            <p:attrNameLst>
                                              <p:attrName>style.visibility</p:attrName>
                                            </p:attrNameLst>
                                          </p:cBhvr>
                                          <p:to>
                                            <p:strVal val="visible"/>
                                          </p:to>
                                        </p:set>
                                        <p:animEffect transition="in" filter="wipe(right)">
                                          <p:cBhvr>
                                            <p:cTn id="439" dur="500"/>
                                            <p:tgtEl>
                                              <p:spTgt spid="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255" grpId="0"/>
          <p:bldP spid="128" grpId="0" animBg="1"/>
          <p:bldP spid="129" grpId="0" animBg="1"/>
          <p:bldP spid="130" grpId="0" animBg="1"/>
          <p:bldP spid="131" grpId="0" animBg="1"/>
          <p:bldP spid="143" grpId="0" animBg="1"/>
          <p:bldP spid="145" grpId="0" animBg="1"/>
          <p:bldP spid="146" grpId="0" animBg="1"/>
          <p:bldP spid="147" grpId="0" animBg="1"/>
          <p:bldP spid="162" grpId="0" animBg="1"/>
          <p:bldP spid="163" grpId="0"/>
          <p:bldP spid="164" grpId="0"/>
          <p:bldP spid="165" grpId="0"/>
          <p:bldP spid="166" grpId="0"/>
          <p:bldP spid="167" grpId="0"/>
          <p:bldP spid="168" grpId="0" animBg="1"/>
          <p:bldP spid="168" grpId="1" animBg="1"/>
          <p:bldP spid="194" grpId="0" animBg="1"/>
          <p:bldP spid="194" grpId="1" animBg="1"/>
          <p:bldP spid="201" grpId="0" animBg="1"/>
          <p:bldP spid="201" grpId="1" animBg="1"/>
          <p:bldP spid="202" grpId="0" animBg="1"/>
          <p:bldP spid="202" grpId="1" animBg="1"/>
          <p:bldP spid="223" grpId="0" animBg="1"/>
          <p:bldP spid="223" grpId="1" animBg="1"/>
          <p:bldP spid="256" grpId="0" animBg="1"/>
          <p:bldP spid="256" grpId="1" animBg="1"/>
          <p:bldP spid="346" grpId="0" animBg="1"/>
          <p:bldP spid="346" grpId="1" animBg="1"/>
          <p:bldP spid="347" grpId="0" animBg="1"/>
          <p:bldP spid="347" grpId="1" animBg="1"/>
          <p:bldP spid="348" grpId="0" animBg="1"/>
          <p:bldP spid="348" grpId="1" animBg="1"/>
          <p:bldP spid="349" grpId="0" animBg="1"/>
          <p:bldP spid="349" grpId="1" animBg="1"/>
          <p:bldP spid="373" grpId="0" animBg="1"/>
          <p:bldP spid="373" grpId="1" animBg="1"/>
          <p:bldP spid="390" grpId="0" animBg="1"/>
          <p:bldP spid="396" grpId="0" animBg="1"/>
          <p:bldP spid="396" grpId="1" animBg="1"/>
          <p:bldP spid="396" grpId="2" animBg="1"/>
          <p:bldP spid="397" grpId="0" animBg="1"/>
          <p:bldP spid="397" grpId="1" animBg="1"/>
          <p:bldP spid="397" grpId="2" animBg="1"/>
          <p:bldP spid="404" grpId="0" animBg="1"/>
          <p:bldP spid="411" grpId="0"/>
          <p:bldP spid="415" grpId="0" animBg="1"/>
          <p:bldP spid="4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cBhvr additive="base">
                                            <p:cTn id="7" dur="2000" fill="hold"/>
                                            <p:tgtEl>
                                              <p:spTgt spid="215"/>
                                            </p:tgtEl>
                                            <p:attrNameLst>
                                              <p:attrName>ppt_x</p:attrName>
                                            </p:attrNameLst>
                                          </p:cBhvr>
                                          <p:tavLst>
                                            <p:tav tm="0">
                                              <p:val>
                                                <p:strVal val="#ppt_x"/>
                                              </p:val>
                                            </p:tav>
                                            <p:tav tm="100000">
                                              <p:val>
                                                <p:strVal val="#ppt_x"/>
                                              </p:val>
                                            </p:tav>
                                          </p:tavLst>
                                        </p:anim>
                                        <p:anim calcmode="lin" valueType="num">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cBhvr additive="base">
                                            <p:cTn id="11" dur="2000" fill="hold"/>
                                            <p:tgtEl>
                                              <p:spTgt spid="220"/>
                                            </p:tgtEl>
                                            <p:attrNameLst>
                                              <p:attrName>ppt_x</p:attrName>
                                            </p:attrNameLst>
                                          </p:cBhvr>
                                          <p:tavLst>
                                            <p:tav tm="0">
                                              <p:val>
                                                <p:strVal val="#ppt_x"/>
                                              </p:val>
                                            </p:tav>
                                            <p:tav tm="100000">
                                              <p:val>
                                                <p:strVal val="#ppt_x"/>
                                              </p:val>
                                            </p:tav>
                                          </p:tavLst>
                                        </p:anim>
                                        <p:anim calcmode="lin" valueType="num">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500"/>
                                </p:stCondLst>
                                <p:childTnLst>
                                  <p:par>
                                    <p:cTn id="25" presetID="23" presetClass="entr" presetSubtype="528" fill="hold" nodeType="afterEffect">
                                      <p:stCondLst>
                                        <p:cond delay="0"/>
                                      </p:stCondLst>
                                      <p:childTnLst>
                                        <p:set>
                                          <p:cBhvr>
                                            <p:cTn id="26" dur="1" fill="hold">
                                              <p:stCondLst>
                                                <p:cond delay="0"/>
                                              </p:stCondLst>
                                            </p:cTn>
                                            <p:tgtEl>
                                              <p:spTgt spid="132"/>
                                            </p:tgtEl>
                                            <p:attrNameLst>
                                              <p:attrName>style.visibility</p:attrName>
                                            </p:attrNameLst>
                                          </p:cBhvr>
                                          <p:to>
                                            <p:strVal val="visible"/>
                                          </p:to>
                                        </p:set>
                                        <p:anim calcmode="lin" valueType="num">
                                          <p:cBhvr>
                                            <p:cTn id="27" dur="500" fill="hold"/>
                                            <p:tgtEl>
                                              <p:spTgt spid="132"/>
                                            </p:tgtEl>
                                            <p:attrNameLst>
                                              <p:attrName>ppt_w</p:attrName>
                                            </p:attrNameLst>
                                          </p:cBhvr>
                                          <p:tavLst>
                                            <p:tav tm="0">
                                              <p:val>
                                                <p:fltVal val="0"/>
                                              </p:val>
                                            </p:tav>
                                            <p:tav tm="100000">
                                              <p:val>
                                                <p:strVal val="#ppt_w"/>
                                              </p:val>
                                            </p:tav>
                                          </p:tavLst>
                                        </p:anim>
                                        <p:anim calcmode="lin" valueType="num">
                                          <p:cBhvr>
                                            <p:cTn id="28" dur="500" fill="hold"/>
                                            <p:tgtEl>
                                              <p:spTgt spid="132"/>
                                            </p:tgtEl>
                                            <p:attrNameLst>
                                              <p:attrName>ppt_h</p:attrName>
                                            </p:attrNameLst>
                                          </p:cBhvr>
                                          <p:tavLst>
                                            <p:tav tm="0">
                                              <p:val>
                                                <p:fltVal val="0"/>
                                              </p:val>
                                            </p:tav>
                                            <p:tav tm="100000">
                                              <p:val>
                                                <p:strVal val="#ppt_h"/>
                                              </p:val>
                                            </p:tav>
                                          </p:tavLst>
                                        </p:anim>
                                        <p:anim calcmode="lin" valueType="num">
                                          <p:cBhvr>
                                            <p:cTn id="29" dur="500" fill="hold"/>
                                            <p:tgtEl>
                                              <p:spTgt spid="132"/>
                                            </p:tgtEl>
                                            <p:attrNameLst>
                                              <p:attrName>ppt_x</p:attrName>
                                            </p:attrNameLst>
                                          </p:cBhvr>
                                          <p:tavLst>
                                            <p:tav tm="0">
                                              <p:val>
                                                <p:fltVal val="0.5"/>
                                              </p:val>
                                            </p:tav>
                                            <p:tav tm="100000">
                                              <p:val>
                                                <p:strVal val="#ppt_x"/>
                                              </p:val>
                                            </p:tav>
                                          </p:tavLst>
                                        </p:anim>
                                        <p:anim calcmode="lin" valueType="num">
                                          <p:cBhvr>
                                            <p:cTn id="30" dur="500" fill="hold"/>
                                            <p:tgtEl>
                                              <p:spTgt spid="132"/>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139"/>
                                            </p:tgtEl>
                                            <p:attrNameLst>
                                              <p:attrName>style.visibility</p:attrName>
                                            </p:attrNameLst>
                                          </p:cBhvr>
                                          <p:to>
                                            <p:strVal val="visible"/>
                                          </p:to>
                                        </p:set>
                                        <p:anim calcmode="lin" valueType="num">
                                          <p:cBhvr>
                                            <p:cTn id="33" dur="500" fill="hold"/>
                                            <p:tgtEl>
                                              <p:spTgt spid="139"/>
                                            </p:tgtEl>
                                            <p:attrNameLst>
                                              <p:attrName>ppt_w</p:attrName>
                                            </p:attrNameLst>
                                          </p:cBhvr>
                                          <p:tavLst>
                                            <p:tav tm="0">
                                              <p:val>
                                                <p:fltVal val="0"/>
                                              </p:val>
                                            </p:tav>
                                            <p:tav tm="100000">
                                              <p:val>
                                                <p:strVal val="#ppt_w"/>
                                              </p:val>
                                            </p:tav>
                                          </p:tavLst>
                                        </p:anim>
                                        <p:anim calcmode="lin" valueType="num">
                                          <p:cBhvr>
                                            <p:cTn id="34" dur="500" fill="hold"/>
                                            <p:tgtEl>
                                              <p:spTgt spid="139"/>
                                            </p:tgtEl>
                                            <p:attrNameLst>
                                              <p:attrName>ppt_h</p:attrName>
                                            </p:attrNameLst>
                                          </p:cBhvr>
                                          <p:tavLst>
                                            <p:tav tm="0">
                                              <p:val>
                                                <p:fltVal val="0"/>
                                              </p:val>
                                            </p:tav>
                                            <p:tav tm="100000">
                                              <p:val>
                                                <p:strVal val="#ppt_h"/>
                                              </p:val>
                                            </p:tav>
                                          </p:tavLst>
                                        </p:anim>
                                        <p:anim calcmode="lin" valueType="num">
                                          <p:cBhvr>
                                            <p:cTn id="35" dur="500" fill="hold"/>
                                            <p:tgtEl>
                                              <p:spTgt spid="139"/>
                                            </p:tgtEl>
                                            <p:attrNameLst>
                                              <p:attrName>ppt_x</p:attrName>
                                            </p:attrNameLst>
                                          </p:cBhvr>
                                          <p:tavLst>
                                            <p:tav tm="0">
                                              <p:val>
                                                <p:fltVal val="0.5"/>
                                              </p:val>
                                            </p:tav>
                                            <p:tav tm="100000">
                                              <p:val>
                                                <p:strVal val="#ppt_x"/>
                                              </p:val>
                                            </p:tav>
                                          </p:tavLst>
                                        </p:anim>
                                        <p:anim calcmode="lin" valueType="num">
                                          <p:cBhvr>
                                            <p:cTn id="36" dur="500" fill="hold"/>
                                            <p:tgtEl>
                                              <p:spTgt spid="139"/>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142"/>
                                            </p:tgtEl>
                                            <p:attrNameLst>
                                              <p:attrName>style.visibility</p:attrName>
                                            </p:attrNameLst>
                                          </p:cBhvr>
                                          <p:to>
                                            <p:strVal val="visible"/>
                                          </p:to>
                                        </p:set>
                                        <p:anim calcmode="lin" valueType="num">
                                          <p:cBhvr>
                                            <p:cTn id="39" dur="500" fill="hold"/>
                                            <p:tgtEl>
                                              <p:spTgt spid="142"/>
                                            </p:tgtEl>
                                            <p:attrNameLst>
                                              <p:attrName>ppt_w</p:attrName>
                                            </p:attrNameLst>
                                          </p:cBhvr>
                                          <p:tavLst>
                                            <p:tav tm="0">
                                              <p:val>
                                                <p:fltVal val="0"/>
                                              </p:val>
                                            </p:tav>
                                            <p:tav tm="100000">
                                              <p:val>
                                                <p:strVal val="#ppt_w"/>
                                              </p:val>
                                            </p:tav>
                                          </p:tavLst>
                                        </p:anim>
                                        <p:anim calcmode="lin" valueType="num">
                                          <p:cBhvr>
                                            <p:cTn id="40" dur="500" fill="hold"/>
                                            <p:tgtEl>
                                              <p:spTgt spid="142"/>
                                            </p:tgtEl>
                                            <p:attrNameLst>
                                              <p:attrName>ppt_h</p:attrName>
                                            </p:attrNameLst>
                                          </p:cBhvr>
                                          <p:tavLst>
                                            <p:tav tm="0">
                                              <p:val>
                                                <p:fltVal val="0"/>
                                              </p:val>
                                            </p:tav>
                                            <p:tav tm="100000">
                                              <p:val>
                                                <p:strVal val="#ppt_h"/>
                                              </p:val>
                                            </p:tav>
                                          </p:tavLst>
                                        </p:anim>
                                        <p:anim calcmode="lin" valueType="num">
                                          <p:cBhvr>
                                            <p:cTn id="41" dur="500" fill="hold"/>
                                            <p:tgtEl>
                                              <p:spTgt spid="142"/>
                                            </p:tgtEl>
                                            <p:attrNameLst>
                                              <p:attrName>ppt_x</p:attrName>
                                            </p:attrNameLst>
                                          </p:cBhvr>
                                          <p:tavLst>
                                            <p:tav tm="0">
                                              <p:val>
                                                <p:fltVal val="0.5"/>
                                              </p:val>
                                            </p:tav>
                                            <p:tav tm="100000">
                                              <p:val>
                                                <p:strVal val="#ppt_x"/>
                                              </p:val>
                                            </p:tav>
                                          </p:tavLst>
                                        </p:anim>
                                        <p:anim calcmode="lin" valueType="num">
                                          <p:cBhvr>
                                            <p:cTn id="42" dur="500" fill="hold"/>
                                            <p:tgtEl>
                                              <p:spTgt spid="142"/>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25"/>
                                            </p:tgtEl>
                                            <p:attrNameLst>
                                              <p:attrName>style.visibility</p:attrName>
                                            </p:attrNameLst>
                                          </p:cBhvr>
                                          <p:to>
                                            <p:strVal val="visible"/>
                                          </p:to>
                                        </p:set>
                                        <p:anim calcmode="lin" valueType="num">
                                          <p:cBhvr>
                                            <p:cTn id="45" dur="500" fill="hold"/>
                                            <p:tgtEl>
                                              <p:spTgt spid="225"/>
                                            </p:tgtEl>
                                            <p:attrNameLst>
                                              <p:attrName>ppt_w</p:attrName>
                                            </p:attrNameLst>
                                          </p:cBhvr>
                                          <p:tavLst>
                                            <p:tav tm="0">
                                              <p:val>
                                                <p:fltVal val="0"/>
                                              </p:val>
                                            </p:tav>
                                            <p:tav tm="100000">
                                              <p:val>
                                                <p:strVal val="#ppt_w"/>
                                              </p:val>
                                            </p:tav>
                                          </p:tavLst>
                                        </p:anim>
                                        <p:anim calcmode="lin" valueType="num">
                                          <p:cBhvr>
                                            <p:cTn id="46" dur="500" fill="hold"/>
                                            <p:tgtEl>
                                              <p:spTgt spid="225"/>
                                            </p:tgtEl>
                                            <p:attrNameLst>
                                              <p:attrName>ppt_h</p:attrName>
                                            </p:attrNameLst>
                                          </p:cBhvr>
                                          <p:tavLst>
                                            <p:tav tm="0">
                                              <p:val>
                                                <p:fltVal val="0"/>
                                              </p:val>
                                            </p:tav>
                                            <p:tav tm="100000">
                                              <p:val>
                                                <p:strVal val="#ppt_h"/>
                                              </p:val>
                                            </p:tav>
                                          </p:tavLst>
                                        </p:anim>
                                        <p:anim calcmode="lin" valueType="num">
                                          <p:cBhvr>
                                            <p:cTn id="47" dur="500" fill="hold"/>
                                            <p:tgtEl>
                                              <p:spTgt spid="225"/>
                                            </p:tgtEl>
                                            <p:attrNameLst>
                                              <p:attrName>ppt_x</p:attrName>
                                            </p:attrNameLst>
                                          </p:cBhvr>
                                          <p:tavLst>
                                            <p:tav tm="0">
                                              <p:val>
                                                <p:fltVal val="0.5"/>
                                              </p:val>
                                            </p:tav>
                                            <p:tav tm="100000">
                                              <p:val>
                                                <p:strVal val="#ppt_x"/>
                                              </p:val>
                                            </p:tav>
                                          </p:tavLst>
                                        </p:anim>
                                        <p:anim calcmode="lin" valueType="num">
                                          <p:cBhvr>
                                            <p:cTn id="48" dur="500" fill="hold"/>
                                            <p:tgtEl>
                                              <p:spTgt spid="225"/>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228"/>
                                            </p:tgtEl>
                                            <p:attrNameLst>
                                              <p:attrName>style.visibility</p:attrName>
                                            </p:attrNameLst>
                                          </p:cBhvr>
                                          <p:to>
                                            <p:strVal val="visible"/>
                                          </p:to>
                                        </p:set>
                                        <p:anim calcmode="lin" valueType="num">
                                          <p:cBhvr>
                                            <p:cTn id="51" dur="500" fill="hold"/>
                                            <p:tgtEl>
                                              <p:spTgt spid="228"/>
                                            </p:tgtEl>
                                            <p:attrNameLst>
                                              <p:attrName>ppt_w</p:attrName>
                                            </p:attrNameLst>
                                          </p:cBhvr>
                                          <p:tavLst>
                                            <p:tav tm="0">
                                              <p:val>
                                                <p:fltVal val="0"/>
                                              </p:val>
                                            </p:tav>
                                            <p:tav tm="100000">
                                              <p:val>
                                                <p:strVal val="#ppt_w"/>
                                              </p:val>
                                            </p:tav>
                                          </p:tavLst>
                                        </p:anim>
                                        <p:anim calcmode="lin" valueType="num">
                                          <p:cBhvr>
                                            <p:cTn id="52" dur="500" fill="hold"/>
                                            <p:tgtEl>
                                              <p:spTgt spid="228"/>
                                            </p:tgtEl>
                                            <p:attrNameLst>
                                              <p:attrName>ppt_h</p:attrName>
                                            </p:attrNameLst>
                                          </p:cBhvr>
                                          <p:tavLst>
                                            <p:tav tm="0">
                                              <p:val>
                                                <p:fltVal val="0"/>
                                              </p:val>
                                            </p:tav>
                                            <p:tav tm="100000">
                                              <p:val>
                                                <p:strVal val="#ppt_h"/>
                                              </p:val>
                                            </p:tav>
                                          </p:tavLst>
                                        </p:anim>
                                        <p:anim calcmode="lin" valueType="num">
                                          <p:cBhvr>
                                            <p:cTn id="53" dur="500" fill="hold"/>
                                            <p:tgtEl>
                                              <p:spTgt spid="228"/>
                                            </p:tgtEl>
                                            <p:attrNameLst>
                                              <p:attrName>ppt_x</p:attrName>
                                            </p:attrNameLst>
                                          </p:cBhvr>
                                          <p:tavLst>
                                            <p:tav tm="0">
                                              <p:val>
                                                <p:fltVal val="0.5"/>
                                              </p:val>
                                            </p:tav>
                                            <p:tav tm="100000">
                                              <p:val>
                                                <p:strVal val="#ppt_x"/>
                                              </p:val>
                                            </p:tav>
                                          </p:tavLst>
                                        </p:anim>
                                        <p:anim calcmode="lin" valueType="num">
                                          <p:cBhvr>
                                            <p:cTn id="54" dur="500" fill="hold"/>
                                            <p:tgtEl>
                                              <p:spTgt spid="228"/>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231"/>
                                            </p:tgtEl>
                                            <p:attrNameLst>
                                              <p:attrName>style.visibility</p:attrName>
                                            </p:attrNameLst>
                                          </p:cBhvr>
                                          <p:to>
                                            <p:strVal val="visible"/>
                                          </p:to>
                                        </p:set>
                                        <p:anim calcmode="lin" valueType="num">
                                          <p:cBhvr>
                                            <p:cTn id="57" dur="500" fill="hold"/>
                                            <p:tgtEl>
                                              <p:spTgt spid="231"/>
                                            </p:tgtEl>
                                            <p:attrNameLst>
                                              <p:attrName>ppt_w</p:attrName>
                                            </p:attrNameLst>
                                          </p:cBhvr>
                                          <p:tavLst>
                                            <p:tav tm="0">
                                              <p:val>
                                                <p:fltVal val="0"/>
                                              </p:val>
                                            </p:tav>
                                            <p:tav tm="100000">
                                              <p:val>
                                                <p:strVal val="#ppt_w"/>
                                              </p:val>
                                            </p:tav>
                                          </p:tavLst>
                                        </p:anim>
                                        <p:anim calcmode="lin" valueType="num">
                                          <p:cBhvr>
                                            <p:cTn id="58" dur="500" fill="hold"/>
                                            <p:tgtEl>
                                              <p:spTgt spid="231"/>
                                            </p:tgtEl>
                                            <p:attrNameLst>
                                              <p:attrName>ppt_h</p:attrName>
                                            </p:attrNameLst>
                                          </p:cBhvr>
                                          <p:tavLst>
                                            <p:tav tm="0">
                                              <p:val>
                                                <p:fltVal val="0"/>
                                              </p:val>
                                            </p:tav>
                                            <p:tav tm="100000">
                                              <p:val>
                                                <p:strVal val="#ppt_h"/>
                                              </p:val>
                                            </p:tav>
                                          </p:tavLst>
                                        </p:anim>
                                        <p:anim calcmode="lin" valueType="num">
                                          <p:cBhvr>
                                            <p:cTn id="59" dur="500" fill="hold"/>
                                            <p:tgtEl>
                                              <p:spTgt spid="231"/>
                                            </p:tgtEl>
                                            <p:attrNameLst>
                                              <p:attrName>ppt_x</p:attrName>
                                            </p:attrNameLst>
                                          </p:cBhvr>
                                          <p:tavLst>
                                            <p:tav tm="0">
                                              <p:val>
                                                <p:fltVal val="0.5"/>
                                              </p:val>
                                            </p:tav>
                                            <p:tav tm="100000">
                                              <p:val>
                                                <p:strVal val="#ppt_x"/>
                                              </p:val>
                                            </p:tav>
                                          </p:tavLst>
                                        </p:anim>
                                        <p:anim calcmode="lin" valueType="num">
                                          <p:cBhvr>
                                            <p:cTn id="60" dur="500" fill="hold"/>
                                            <p:tgtEl>
                                              <p:spTgt spid="231"/>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234"/>
                                            </p:tgtEl>
                                            <p:attrNameLst>
                                              <p:attrName>style.visibility</p:attrName>
                                            </p:attrNameLst>
                                          </p:cBhvr>
                                          <p:to>
                                            <p:strVal val="visible"/>
                                          </p:to>
                                        </p:set>
                                        <p:anim calcmode="lin" valueType="num">
                                          <p:cBhvr>
                                            <p:cTn id="63" dur="500" fill="hold"/>
                                            <p:tgtEl>
                                              <p:spTgt spid="234"/>
                                            </p:tgtEl>
                                            <p:attrNameLst>
                                              <p:attrName>ppt_w</p:attrName>
                                            </p:attrNameLst>
                                          </p:cBhvr>
                                          <p:tavLst>
                                            <p:tav tm="0">
                                              <p:val>
                                                <p:fltVal val="0"/>
                                              </p:val>
                                            </p:tav>
                                            <p:tav tm="100000">
                                              <p:val>
                                                <p:strVal val="#ppt_w"/>
                                              </p:val>
                                            </p:tav>
                                          </p:tavLst>
                                        </p:anim>
                                        <p:anim calcmode="lin" valueType="num">
                                          <p:cBhvr>
                                            <p:cTn id="64" dur="500" fill="hold"/>
                                            <p:tgtEl>
                                              <p:spTgt spid="234"/>
                                            </p:tgtEl>
                                            <p:attrNameLst>
                                              <p:attrName>ppt_h</p:attrName>
                                            </p:attrNameLst>
                                          </p:cBhvr>
                                          <p:tavLst>
                                            <p:tav tm="0">
                                              <p:val>
                                                <p:fltVal val="0"/>
                                              </p:val>
                                            </p:tav>
                                            <p:tav tm="100000">
                                              <p:val>
                                                <p:strVal val="#ppt_h"/>
                                              </p:val>
                                            </p:tav>
                                          </p:tavLst>
                                        </p:anim>
                                        <p:anim calcmode="lin" valueType="num">
                                          <p:cBhvr>
                                            <p:cTn id="65" dur="500" fill="hold"/>
                                            <p:tgtEl>
                                              <p:spTgt spid="234"/>
                                            </p:tgtEl>
                                            <p:attrNameLst>
                                              <p:attrName>ppt_x</p:attrName>
                                            </p:attrNameLst>
                                          </p:cBhvr>
                                          <p:tavLst>
                                            <p:tav tm="0">
                                              <p:val>
                                                <p:fltVal val="0.5"/>
                                              </p:val>
                                            </p:tav>
                                            <p:tav tm="100000">
                                              <p:val>
                                                <p:strVal val="#ppt_x"/>
                                              </p:val>
                                            </p:tav>
                                          </p:tavLst>
                                        </p:anim>
                                        <p:anim calcmode="lin" valueType="num">
                                          <p:cBhvr>
                                            <p:cTn id="66" dur="500" fill="hold"/>
                                            <p:tgtEl>
                                              <p:spTgt spid="234"/>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237"/>
                                            </p:tgtEl>
                                            <p:attrNameLst>
                                              <p:attrName>style.visibility</p:attrName>
                                            </p:attrNameLst>
                                          </p:cBhvr>
                                          <p:to>
                                            <p:strVal val="visible"/>
                                          </p:to>
                                        </p:set>
                                        <p:anim calcmode="lin" valueType="num">
                                          <p:cBhvr>
                                            <p:cTn id="69" dur="500" fill="hold"/>
                                            <p:tgtEl>
                                              <p:spTgt spid="237"/>
                                            </p:tgtEl>
                                            <p:attrNameLst>
                                              <p:attrName>ppt_w</p:attrName>
                                            </p:attrNameLst>
                                          </p:cBhvr>
                                          <p:tavLst>
                                            <p:tav tm="0">
                                              <p:val>
                                                <p:fltVal val="0"/>
                                              </p:val>
                                            </p:tav>
                                            <p:tav tm="100000">
                                              <p:val>
                                                <p:strVal val="#ppt_w"/>
                                              </p:val>
                                            </p:tav>
                                          </p:tavLst>
                                        </p:anim>
                                        <p:anim calcmode="lin" valueType="num">
                                          <p:cBhvr>
                                            <p:cTn id="70" dur="500" fill="hold"/>
                                            <p:tgtEl>
                                              <p:spTgt spid="237"/>
                                            </p:tgtEl>
                                            <p:attrNameLst>
                                              <p:attrName>ppt_h</p:attrName>
                                            </p:attrNameLst>
                                          </p:cBhvr>
                                          <p:tavLst>
                                            <p:tav tm="0">
                                              <p:val>
                                                <p:fltVal val="0"/>
                                              </p:val>
                                            </p:tav>
                                            <p:tav tm="100000">
                                              <p:val>
                                                <p:strVal val="#ppt_h"/>
                                              </p:val>
                                            </p:tav>
                                          </p:tavLst>
                                        </p:anim>
                                        <p:anim calcmode="lin" valueType="num">
                                          <p:cBhvr>
                                            <p:cTn id="71" dur="500" fill="hold"/>
                                            <p:tgtEl>
                                              <p:spTgt spid="237"/>
                                            </p:tgtEl>
                                            <p:attrNameLst>
                                              <p:attrName>ppt_x</p:attrName>
                                            </p:attrNameLst>
                                          </p:cBhvr>
                                          <p:tavLst>
                                            <p:tav tm="0">
                                              <p:val>
                                                <p:fltVal val="0.5"/>
                                              </p:val>
                                            </p:tav>
                                            <p:tav tm="100000">
                                              <p:val>
                                                <p:strVal val="#ppt_x"/>
                                              </p:val>
                                            </p:tav>
                                          </p:tavLst>
                                        </p:anim>
                                        <p:anim calcmode="lin" valueType="num">
                                          <p:cBhvr>
                                            <p:cTn id="72" dur="500" fill="hold"/>
                                            <p:tgtEl>
                                              <p:spTgt spid="237"/>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240"/>
                                            </p:tgtEl>
                                            <p:attrNameLst>
                                              <p:attrName>style.visibility</p:attrName>
                                            </p:attrNameLst>
                                          </p:cBhvr>
                                          <p:to>
                                            <p:strVal val="visible"/>
                                          </p:to>
                                        </p:set>
                                        <p:anim calcmode="lin" valueType="num">
                                          <p:cBhvr>
                                            <p:cTn id="75" dur="500" fill="hold"/>
                                            <p:tgtEl>
                                              <p:spTgt spid="240"/>
                                            </p:tgtEl>
                                            <p:attrNameLst>
                                              <p:attrName>ppt_w</p:attrName>
                                            </p:attrNameLst>
                                          </p:cBhvr>
                                          <p:tavLst>
                                            <p:tav tm="0">
                                              <p:val>
                                                <p:fltVal val="0"/>
                                              </p:val>
                                            </p:tav>
                                            <p:tav tm="100000">
                                              <p:val>
                                                <p:strVal val="#ppt_w"/>
                                              </p:val>
                                            </p:tav>
                                          </p:tavLst>
                                        </p:anim>
                                        <p:anim calcmode="lin" valueType="num">
                                          <p:cBhvr>
                                            <p:cTn id="76" dur="500" fill="hold"/>
                                            <p:tgtEl>
                                              <p:spTgt spid="240"/>
                                            </p:tgtEl>
                                            <p:attrNameLst>
                                              <p:attrName>ppt_h</p:attrName>
                                            </p:attrNameLst>
                                          </p:cBhvr>
                                          <p:tavLst>
                                            <p:tav tm="0">
                                              <p:val>
                                                <p:fltVal val="0"/>
                                              </p:val>
                                            </p:tav>
                                            <p:tav tm="100000">
                                              <p:val>
                                                <p:strVal val="#ppt_h"/>
                                              </p:val>
                                            </p:tav>
                                          </p:tavLst>
                                        </p:anim>
                                        <p:anim calcmode="lin" valueType="num">
                                          <p:cBhvr>
                                            <p:cTn id="77" dur="500" fill="hold"/>
                                            <p:tgtEl>
                                              <p:spTgt spid="240"/>
                                            </p:tgtEl>
                                            <p:attrNameLst>
                                              <p:attrName>ppt_x</p:attrName>
                                            </p:attrNameLst>
                                          </p:cBhvr>
                                          <p:tavLst>
                                            <p:tav tm="0">
                                              <p:val>
                                                <p:fltVal val="0.5"/>
                                              </p:val>
                                            </p:tav>
                                            <p:tav tm="100000">
                                              <p:val>
                                                <p:strVal val="#ppt_x"/>
                                              </p:val>
                                            </p:tav>
                                          </p:tavLst>
                                        </p:anim>
                                        <p:anim calcmode="lin" valueType="num">
                                          <p:cBhvr>
                                            <p:cTn id="78" dur="500" fill="hold"/>
                                            <p:tgtEl>
                                              <p:spTgt spid="240"/>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243"/>
                                            </p:tgtEl>
                                            <p:attrNameLst>
                                              <p:attrName>style.visibility</p:attrName>
                                            </p:attrNameLst>
                                          </p:cBhvr>
                                          <p:to>
                                            <p:strVal val="visible"/>
                                          </p:to>
                                        </p:set>
                                        <p:anim calcmode="lin" valueType="num">
                                          <p:cBhvr>
                                            <p:cTn id="81" dur="500" fill="hold"/>
                                            <p:tgtEl>
                                              <p:spTgt spid="243"/>
                                            </p:tgtEl>
                                            <p:attrNameLst>
                                              <p:attrName>ppt_w</p:attrName>
                                            </p:attrNameLst>
                                          </p:cBhvr>
                                          <p:tavLst>
                                            <p:tav tm="0">
                                              <p:val>
                                                <p:fltVal val="0"/>
                                              </p:val>
                                            </p:tav>
                                            <p:tav tm="100000">
                                              <p:val>
                                                <p:strVal val="#ppt_w"/>
                                              </p:val>
                                            </p:tav>
                                          </p:tavLst>
                                        </p:anim>
                                        <p:anim calcmode="lin" valueType="num">
                                          <p:cBhvr>
                                            <p:cTn id="82" dur="500" fill="hold"/>
                                            <p:tgtEl>
                                              <p:spTgt spid="243"/>
                                            </p:tgtEl>
                                            <p:attrNameLst>
                                              <p:attrName>ppt_h</p:attrName>
                                            </p:attrNameLst>
                                          </p:cBhvr>
                                          <p:tavLst>
                                            <p:tav tm="0">
                                              <p:val>
                                                <p:fltVal val="0"/>
                                              </p:val>
                                            </p:tav>
                                            <p:tav tm="100000">
                                              <p:val>
                                                <p:strVal val="#ppt_h"/>
                                              </p:val>
                                            </p:tav>
                                          </p:tavLst>
                                        </p:anim>
                                        <p:anim calcmode="lin" valueType="num">
                                          <p:cBhvr>
                                            <p:cTn id="83" dur="500" fill="hold"/>
                                            <p:tgtEl>
                                              <p:spTgt spid="243"/>
                                            </p:tgtEl>
                                            <p:attrNameLst>
                                              <p:attrName>ppt_x</p:attrName>
                                            </p:attrNameLst>
                                          </p:cBhvr>
                                          <p:tavLst>
                                            <p:tav tm="0">
                                              <p:val>
                                                <p:fltVal val="0.5"/>
                                              </p:val>
                                            </p:tav>
                                            <p:tav tm="100000">
                                              <p:val>
                                                <p:strVal val="#ppt_x"/>
                                              </p:val>
                                            </p:tav>
                                          </p:tavLst>
                                        </p:anim>
                                        <p:anim calcmode="lin" valueType="num">
                                          <p:cBhvr>
                                            <p:cTn id="84" dur="500" fill="hold"/>
                                            <p:tgtEl>
                                              <p:spTgt spid="243"/>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246"/>
                                            </p:tgtEl>
                                            <p:attrNameLst>
                                              <p:attrName>style.visibility</p:attrName>
                                            </p:attrNameLst>
                                          </p:cBhvr>
                                          <p:to>
                                            <p:strVal val="visible"/>
                                          </p:to>
                                        </p:set>
                                        <p:anim calcmode="lin" valueType="num">
                                          <p:cBhvr>
                                            <p:cTn id="87" dur="500" fill="hold"/>
                                            <p:tgtEl>
                                              <p:spTgt spid="246"/>
                                            </p:tgtEl>
                                            <p:attrNameLst>
                                              <p:attrName>ppt_w</p:attrName>
                                            </p:attrNameLst>
                                          </p:cBhvr>
                                          <p:tavLst>
                                            <p:tav tm="0">
                                              <p:val>
                                                <p:fltVal val="0"/>
                                              </p:val>
                                            </p:tav>
                                            <p:tav tm="100000">
                                              <p:val>
                                                <p:strVal val="#ppt_w"/>
                                              </p:val>
                                            </p:tav>
                                          </p:tavLst>
                                        </p:anim>
                                        <p:anim calcmode="lin" valueType="num">
                                          <p:cBhvr>
                                            <p:cTn id="88" dur="500" fill="hold"/>
                                            <p:tgtEl>
                                              <p:spTgt spid="246"/>
                                            </p:tgtEl>
                                            <p:attrNameLst>
                                              <p:attrName>ppt_h</p:attrName>
                                            </p:attrNameLst>
                                          </p:cBhvr>
                                          <p:tavLst>
                                            <p:tav tm="0">
                                              <p:val>
                                                <p:fltVal val="0"/>
                                              </p:val>
                                            </p:tav>
                                            <p:tav tm="100000">
                                              <p:val>
                                                <p:strVal val="#ppt_h"/>
                                              </p:val>
                                            </p:tav>
                                          </p:tavLst>
                                        </p:anim>
                                        <p:anim calcmode="lin" valueType="num">
                                          <p:cBhvr>
                                            <p:cTn id="89" dur="500" fill="hold"/>
                                            <p:tgtEl>
                                              <p:spTgt spid="246"/>
                                            </p:tgtEl>
                                            <p:attrNameLst>
                                              <p:attrName>ppt_x</p:attrName>
                                            </p:attrNameLst>
                                          </p:cBhvr>
                                          <p:tavLst>
                                            <p:tav tm="0">
                                              <p:val>
                                                <p:fltVal val="0.5"/>
                                              </p:val>
                                            </p:tav>
                                            <p:tav tm="100000">
                                              <p:val>
                                                <p:strVal val="#ppt_x"/>
                                              </p:val>
                                            </p:tav>
                                          </p:tavLst>
                                        </p:anim>
                                        <p:anim calcmode="lin" valueType="num">
                                          <p:cBhvr>
                                            <p:cTn id="90" dur="500" fill="hold"/>
                                            <p:tgtEl>
                                              <p:spTgt spid="246"/>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249"/>
                                            </p:tgtEl>
                                            <p:attrNameLst>
                                              <p:attrName>style.visibility</p:attrName>
                                            </p:attrNameLst>
                                          </p:cBhvr>
                                          <p:to>
                                            <p:strVal val="visible"/>
                                          </p:to>
                                        </p:set>
                                        <p:anim calcmode="lin" valueType="num">
                                          <p:cBhvr>
                                            <p:cTn id="93" dur="500" fill="hold"/>
                                            <p:tgtEl>
                                              <p:spTgt spid="249"/>
                                            </p:tgtEl>
                                            <p:attrNameLst>
                                              <p:attrName>ppt_w</p:attrName>
                                            </p:attrNameLst>
                                          </p:cBhvr>
                                          <p:tavLst>
                                            <p:tav tm="0">
                                              <p:val>
                                                <p:fltVal val="0"/>
                                              </p:val>
                                            </p:tav>
                                            <p:tav tm="100000">
                                              <p:val>
                                                <p:strVal val="#ppt_w"/>
                                              </p:val>
                                            </p:tav>
                                          </p:tavLst>
                                        </p:anim>
                                        <p:anim calcmode="lin" valueType="num">
                                          <p:cBhvr>
                                            <p:cTn id="94" dur="500" fill="hold"/>
                                            <p:tgtEl>
                                              <p:spTgt spid="249"/>
                                            </p:tgtEl>
                                            <p:attrNameLst>
                                              <p:attrName>ppt_h</p:attrName>
                                            </p:attrNameLst>
                                          </p:cBhvr>
                                          <p:tavLst>
                                            <p:tav tm="0">
                                              <p:val>
                                                <p:fltVal val="0"/>
                                              </p:val>
                                            </p:tav>
                                            <p:tav tm="100000">
                                              <p:val>
                                                <p:strVal val="#ppt_h"/>
                                              </p:val>
                                            </p:tav>
                                          </p:tavLst>
                                        </p:anim>
                                        <p:anim calcmode="lin" valueType="num">
                                          <p:cBhvr>
                                            <p:cTn id="95" dur="500" fill="hold"/>
                                            <p:tgtEl>
                                              <p:spTgt spid="249"/>
                                            </p:tgtEl>
                                            <p:attrNameLst>
                                              <p:attrName>ppt_x</p:attrName>
                                            </p:attrNameLst>
                                          </p:cBhvr>
                                          <p:tavLst>
                                            <p:tav tm="0">
                                              <p:val>
                                                <p:fltVal val="0.5"/>
                                              </p:val>
                                            </p:tav>
                                            <p:tav tm="100000">
                                              <p:val>
                                                <p:strVal val="#ppt_x"/>
                                              </p:val>
                                            </p:tav>
                                          </p:tavLst>
                                        </p:anim>
                                        <p:anim calcmode="lin" valueType="num">
                                          <p:cBhvr>
                                            <p:cTn id="96" dur="500" fill="hold"/>
                                            <p:tgtEl>
                                              <p:spTgt spid="249"/>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252"/>
                                            </p:tgtEl>
                                            <p:attrNameLst>
                                              <p:attrName>style.visibility</p:attrName>
                                            </p:attrNameLst>
                                          </p:cBhvr>
                                          <p:to>
                                            <p:strVal val="visible"/>
                                          </p:to>
                                        </p:set>
                                        <p:anim calcmode="lin" valueType="num">
                                          <p:cBhvr>
                                            <p:cTn id="99" dur="500" fill="hold"/>
                                            <p:tgtEl>
                                              <p:spTgt spid="252"/>
                                            </p:tgtEl>
                                            <p:attrNameLst>
                                              <p:attrName>ppt_w</p:attrName>
                                            </p:attrNameLst>
                                          </p:cBhvr>
                                          <p:tavLst>
                                            <p:tav tm="0">
                                              <p:val>
                                                <p:fltVal val="0"/>
                                              </p:val>
                                            </p:tav>
                                            <p:tav tm="100000">
                                              <p:val>
                                                <p:strVal val="#ppt_w"/>
                                              </p:val>
                                            </p:tav>
                                          </p:tavLst>
                                        </p:anim>
                                        <p:anim calcmode="lin" valueType="num">
                                          <p:cBhvr>
                                            <p:cTn id="100" dur="500" fill="hold"/>
                                            <p:tgtEl>
                                              <p:spTgt spid="252"/>
                                            </p:tgtEl>
                                            <p:attrNameLst>
                                              <p:attrName>ppt_h</p:attrName>
                                            </p:attrNameLst>
                                          </p:cBhvr>
                                          <p:tavLst>
                                            <p:tav tm="0">
                                              <p:val>
                                                <p:fltVal val="0"/>
                                              </p:val>
                                            </p:tav>
                                            <p:tav tm="100000">
                                              <p:val>
                                                <p:strVal val="#ppt_h"/>
                                              </p:val>
                                            </p:tav>
                                          </p:tavLst>
                                        </p:anim>
                                        <p:anim calcmode="lin" valueType="num">
                                          <p:cBhvr>
                                            <p:cTn id="101" dur="500" fill="hold"/>
                                            <p:tgtEl>
                                              <p:spTgt spid="252"/>
                                            </p:tgtEl>
                                            <p:attrNameLst>
                                              <p:attrName>ppt_x</p:attrName>
                                            </p:attrNameLst>
                                          </p:cBhvr>
                                          <p:tavLst>
                                            <p:tav tm="0">
                                              <p:val>
                                                <p:fltVal val="0.5"/>
                                              </p:val>
                                            </p:tav>
                                            <p:tav tm="100000">
                                              <p:val>
                                                <p:strVal val="#ppt_x"/>
                                              </p:val>
                                            </p:tav>
                                          </p:tavLst>
                                        </p:anim>
                                        <p:anim calcmode="lin" valueType="num">
                                          <p:cBhvr>
                                            <p:cTn id="102" dur="500" fill="hold"/>
                                            <p:tgtEl>
                                              <p:spTgt spid="252"/>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32"/>
                                            </p:tgtEl>
                                          </p:cBhvr>
                                        </p:animEffect>
                                        <p:animScale>
                                          <p:cBhvr>
                                            <p:cTn id="105" dur="250" autoRev="1" fill="hold"/>
                                            <p:tgtEl>
                                              <p:spTgt spid="132"/>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237"/>
                                            </p:tgtEl>
                                          </p:cBhvr>
                                        </p:animEffect>
                                        <p:animScale>
                                          <p:cBhvr>
                                            <p:cTn id="108" dur="250" autoRev="1" fill="hold"/>
                                            <p:tgtEl>
                                              <p:spTgt spid="237"/>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243"/>
                                            </p:tgtEl>
                                          </p:cBhvr>
                                        </p:animEffect>
                                        <p:animScale>
                                          <p:cBhvr>
                                            <p:cTn id="111" dur="250" autoRev="1" fill="hold"/>
                                            <p:tgtEl>
                                              <p:spTgt spid="243"/>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246"/>
                                            </p:tgtEl>
                                          </p:cBhvr>
                                        </p:animEffect>
                                        <p:animScale>
                                          <p:cBhvr>
                                            <p:cTn id="114" dur="250" autoRev="1" fill="hold"/>
                                            <p:tgtEl>
                                              <p:spTgt spid="246"/>
                                            </p:tgtEl>
                                          </p:cBhvr>
                                          <p:by x="105000" y="105000"/>
                                        </p:animScale>
                                      </p:childTnLst>
                                    </p:cTn>
                                  </p:par>
                                </p:childTnLst>
                              </p:cTn>
                            </p:par>
                            <p:par>
                              <p:cTn id="115" fill="hold">
                                <p:stCondLst>
                                  <p:cond delay="6810"/>
                                </p:stCondLst>
                                <p:childTnLst>
                                  <p:par>
                                    <p:cTn id="116" presetID="10" presetClass="entr" presetSubtype="0" fill="hold" grpId="0" nodeType="afterEffect">
                                      <p:stCondLst>
                                        <p:cond delay="0"/>
                                      </p:stCondLst>
                                      <p:childTnLst>
                                        <p:set>
                                          <p:cBhvr>
                                            <p:cTn id="117" dur="1" fill="hold">
                                              <p:stCondLst>
                                                <p:cond delay="0"/>
                                              </p:stCondLst>
                                            </p:cTn>
                                            <p:tgtEl>
                                              <p:spTgt spid="255"/>
                                            </p:tgtEl>
                                            <p:attrNameLst>
                                              <p:attrName>style.visibility</p:attrName>
                                            </p:attrNameLst>
                                          </p:cBhvr>
                                          <p:to>
                                            <p:strVal val="visible"/>
                                          </p:to>
                                        </p:set>
                                        <p:animEffect transition="in" filter="fade">
                                          <p:cBhvr>
                                            <p:cTn id="118" dur="500"/>
                                            <p:tgtEl>
                                              <p:spTgt spid="255"/>
                                            </p:tgtEl>
                                          </p:cBhvr>
                                        </p:animEffect>
                                      </p:childTnLst>
                                    </p:cTn>
                                  </p:par>
                                </p:childTnLst>
                              </p:cTn>
                            </p:par>
                            <p:par>
                              <p:cTn id="119" fill="hold">
                                <p:stCondLst>
                                  <p:cond delay="7310"/>
                                </p:stCondLst>
                                <p:childTnLst>
                                  <p:par>
                                    <p:cTn id="120" presetID="2" presetClass="entr" presetSubtype="1" fill="hold" nodeType="afterEffect">
                                      <p:stCondLst>
                                        <p:cond delay="0"/>
                                      </p:stCondLst>
                                      <p:childTnLst>
                                        <p:set>
                                          <p:cBhvr>
                                            <p:cTn id="121" dur="1" fill="hold">
                                              <p:stCondLst>
                                                <p:cond delay="0"/>
                                              </p:stCondLst>
                                            </p:cTn>
                                            <p:tgtEl>
                                              <p:spTgt spid="138"/>
                                            </p:tgtEl>
                                            <p:attrNameLst>
                                              <p:attrName>style.visibility</p:attrName>
                                            </p:attrNameLst>
                                          </p:cBhvr>
                                          <p:to>
                                            <p:strVal val="visible"/>
                                          </p:to>
                                        </p:set>
                                        <p:anim calcmode="lin" valueType="num">
                                          <p:cBhvr additive="base">
                                            <p:cTn id="122" dur="500" fill="hold"/>
                                            <p:tgtEl>
                                              <p:spTgt spid="138"/>
                                            </p:tgtEl>
                                            <p:attrNameLst>
                                              <p:attrName>ppt_x</p:attrName>
                                            </p:attrNameLst>
                                          </p:cBhvr>
                                          <p:tavLst>
                                            <p:tav tm="0">
                                              <p:val>
                                                <p:strVal val="#ppt_x"/>
                                              </p:val>
                                            </p:tav>
                                            <p:tav tm="100000">
                                              <p:val>
                                                <p:strVal val="#ppt_x"/>
                                              </p:val>
                                            </p:tav>
                                          </p:tavLst>
                                        </p:anim>
                                        <p:anim calcmode="lin" valueType="num">
                                          <p:cBhvr additive="base">
                                            <p:cTn id="123" dur="500" fill="hold"/>
                                            <p:tgtEl>
                                              <p:spTgt spid="138"/>
                                            </p:tgtEl>
                                            <p:attrNameLst>
                                              <p:attrName>ppt_y</p:attrName>
                                            </p:attrNameLst>
                                          </p:cBhvr>
                                          <p:tavLst>
                                            <p:tav tm="0">
                                              <p:val>
                                                <p:strVal val="0-#ppt_h/2"/>
                                              </p:val>
                                            </p:tav>
                                            <p:tav tm="100000">
                                              <p:val>
                                                <p:strVal val="#ppt_y"/>
                                              </p:val>
                                            </p:tav>
                                          </p:tavLst>
                                        </p:anim>
                                      </p:childTnLst>
                                    </p:cTn>
                                  </p:par>
                                </p:childTnLst>
                              </p:cTn>
                            </p:par>
                            <p:par>
                              <p:cTn id="124" fill="hold">
                                <p:stCondLst>
                                  <p:cond delay="7810"/>
                                </p:stCondLst>
                                <p:childTnLst>
                                  <p:par>
                                    <p:cTn id="125" presetID="45" presetClass="entr" presetSubtype="0" fill="hold" nodeType="afterEffect">
                                      <p:stCondLst>
                                        <p:cond delay="0"/>
                                      </p:stCondLst>
                                      <p:childTnLst>
                                        <p:set>
                                          <p:cBhvr>
                                            <p:cTn id="126" dur="1" fill="hold">
                                              <p:stCondLst>
                                                <p:cond delay="0"/>
                                              </p:stCondLst>
                                            </p:cTn>
                                            <p:tgtEl>
                                              <p:spTgt spid="374"/>
                                            </p:tgtEl>
                                            <p:attrNameLst>
                                              <p:attrName>style.visibility</p:attrName>
                                            </p:attrNameLst>
                                          </p:cBhvr>
                                          <p:to>
                                            <p:strVal val="visible"/>
                                          </p:to>
                                        </p:set>
                                        <p:animEffect transition="in" filter="fade">
                                          <p:cBhvr>
                                            <p:cTn id="127" dur="500"/>
                                            <p:tgtEl>
                                              <p:spTgt spid="374"/>
                                            </p:tgtEl>
                                          </p:cBhvr>
                                        </p:animEffect>
                                        <p:anim calcmode="lin" valueType="num">
                                          <p:cBhvr>
                                            <p:cTn id="128" dur="500" fill="hold"/>
                                            <p:tgtEl>
                                              <p:spTgt spid="374"/>
                                            </p:tgtEl>
                                            <p:attrNameLst>
                                              <p:attrName>ppt_w</p:attrName>
                                            </p:attrNameLst>
                                          </p:cBhvr>
                                          <p:tavLst>
                                            <p:tav tm="0" fmla="#ppt_w*sin(2.5*pi*$)">
                                              <p:val>
                                                <p:fltVal val="0"/>
                                              </p:val>
                                            </p:tav>
                                            <p:tav tm="100000">
                                              <p:val>
                                                <p:fltVal val="1"/>
                                              </p:val>
                                            </p:tav>
                                          </p:tavLst>
                                        </p:anim>
                                        <p:anim calcmode="lin" valueType="num">
                                          <p:cBhvr>
                                            <p:cTn id="129" dur="500" fill="hold"/>
                                            <p:tgtEl>
                                              <p:spTgt spid="374"/>
                                            </p:tgtEl>
                                            <p:attrNameLst>
                                              <p:attrName>ppt_h</p:attrName>
                                            </p:attrNameLst>
                                          </p:cBhvr>
                                          <p:tavLst>
                                            <p:tav tm="0">
                                              <p:val>
                                                <p:strVal val="#ppt_h"/>
                                              </p:val>
                                            </p:tav>
                                            <p:tav tm="100000">
                                              <p:val>
                                                <p:strVal val="#ppt_h"/>
                                              </p:val>
                                            </p:tav>
                                          </p:tavLst>
                                        </p:anim>
                                      </p:childTnLst>
                                    </p:cTn>
                                  </p:par>
                                  <p:par>
                                    <p:cTn id="130" presetID="45" presetClass="entr" presetSubtype="0" fill="hold" grpId="0" nodeType="withEffect">
                                      <p:stCondLst>
                                        <p:cond delay="250"/>
                                      </p:stCondLst>
                                      <p:childTnLst>
                                        <p:set>
                                          <p:cBhvr>
                                            <p:cTn id="131" dur="1" fill="hold">
                                              <p:stCondLst>
                                                <p:cond delay="0"/>
                                              </p:stCondLst>
                                            </p:cTn>
                                            <p:tgtEl>
                                              <p:spTgt spid="390"/>
                                            </p:tgtEl>
                                            <p:attrNameLst>
                                              <p:attrName>style.visibility</p:attrName>
                                            </p:attrNameLst>
                                          </p:cBhvr>
                                          <p:to>
                                            <p:strVal val="visible"/>
                                          </p:to>
                                        </p:set>
                                        <p:animEffect transition="in" filter="fade">
                                          <p:cBhvr>
                                            <p:cTn id="132" dur="500"/>
                                            <p:tgtEl>
                                              <p:spTgt spid="390"/>
                                            </p:tgtEl>
                                          </p:cBhvr>
                                        </p:animEffect>
                                        <p:anim calcmode="lin" valueType="num">
                                          <p:cBhvr>
                                            <p:cTn id="133" dur="500" fill="hold"/>
                                            <p:tgtEl>
                                              <p:spTgt spid="390"/>
                                            </p:tgtEl>
                                            <p:attrNameLst>
                                              <p:attrName>ppt_w</p:attrName>
                                            </p:attrNameLst>
                                          </p:cBhvr>
                                          <p:tavLst>
                                            <p:tav tm="0" fmla="#ppt_w*sin(2.5*pi*$)">
                                              <p:val>
                                                <p:fltVal val="0"/>
                                              </p:val>
                                            </p:tav>
                                            <p:tav tm="100000">
                                              <p:val>
                                                <p:fltVal val="1"/>
                                              </p:val>
                                            </p:tav>
                                          </p:tavLst>
                                        </p:anim>
                                        <p:anim calcmode="lin" valueType="num">
                                          <p:cBhvr>
                                            <p:cTn id="134" dur="500" fill="hold"/>
                                            <p:tgtEl>
                                              <p:spTgt spid="390"/>
                                            </p:tgtEl>
                                            <p:attrNameLst>
                                              <p:attrName>ppt_h</p:attrName>
                                            </p:attrNameLst>
                                          </p:cBhvr>
                                          <p:tavLst>
                                            <p:tav tm="0">
                                              <p:val>
                                                <p:strVal val="#ppt_h"/>
                                              </p:val>
                                            </p:tav>
                                            <p:tav tm="100000">
                                              <p:val>
                                                <p:strVal val="#ppt_h"/>
                                              </p:val>
                                            </p:tav>
                                          </p:tavLst>
                                        </p:anim>
                                      </p:childTnLst>
                                    </p:cTn>
                                  </p:par>
                                  <p:par>
                                    <p:cTn id="135" presetID="23" presetClass="entr" presetSubtype="16" fill="hold" nodeType="withEffect">
                                      <p:stCondLst>
                                        <p:cond delay="600"/>
                                      </p:stCondLst>
                                      <p:childTnLst>
                                        <p:set>
                                          <p:cBhvr>
                                            <p:cTn id="136" dur="1" fill="hold">
                                              <p:stCondLst>
                                                <p:cond delay="0"/>
                                              </p:stCondLst>
                                            </p:cTn>
                                            <p:tgtEl>
                                              <p:spTgt spid="398"/>
                                            </p:tgtEl>
                                            <p:attrNameLst>
                                              <p:attrName>style.visibility</p:attrName>
                                            </p:attrNameLst>
                                          </p:cBhvr>
                                          <p:to>
                                            <p:strVal val="visible"/>
                                          </p:to>
                                        </p:set>
                                        <p:anim calcmode="lin" valueType="num">
                                          <p:cBhvr>
                                            <p:cTn id="137" dur="500" fill="hold"/>
                                            <p:tgtEl>
                                              <p:spTgt spid="398"/>
                                            </p:tgtEl>
                                            <p:attrNameLst>
                                              <p:attrName>ppt_w</p:attrName>
                                            </p:attrNameLst>
                                          </p:cBhvr>
                                          <p:tavLst>
                                            <p:tav tm="0">
                                              <p:val>
                                                <p:fltVal val="0"/>
                                              </p:val>
                                            </p:tav>
                                            <p:tav tm="100000">
                                              <p:val>
                                                <p:strVal val="#ppt_w"/>
                                              </p:val>
                                            </p:tav>
                                          </p:tavLst>
                                        </p:anim>
                                        <p:anim calcmode="lin" valueType="num">
                                          <p:cBhvr>
                                            <p:cTn id="138" dur="500" fill="hold"/>
                                            <p:tgtEl>
                                              <p:spTgt spid="398"/>
                                            </p:tgtEl>
                                            <p:attrNameLst>
                                              <p:attrName>ppt_h</p:attrName>
                                            </p:attrNameLst>
                                          </p:cBhvr>
                                          <p:tavLst>
                                            <p:tav tm="0">
                                              <p:val>
                                                <p:fltVal val="0"/>
                                              </p:val>
                                            </p:tav>
                                            <p:tav tm="100000">
                                              <p:val>
                                                <p:strVal val="#ppt_h"/>
                                              </p:val>
                                            </p:tav>
                                          </p:tavLst>
                                        </p:anim>
                                      </p:childTnLst>
                                    </p:cTn>
                                  </p:par>
                                  <p:par>
                                    <p:cTn id="139" presetID="10" presetClass="entr" presetSubtype="0" fill="hold" grpId="0" nodeType="withEffect">
                                      <p:stCondLst>
                                        <p:cond delay="600"/>
                                      </p:stCondLst>
                                      <p:iterate type="lt">
                                        <p:tmPct val="15385"/>
                                      </p:iterate>
                                      <p:childTnLst>
                                        <p:set>
                                          <p:cBhvr>
                                            <p:cTn id="140" dur="1" fill="hold">
                                              <p:stCondLst>
                                                <p:cond delay="0"/>
                                              </p:stCondLst>
                                            </p:cTn>
                                            <p:tgtEl>
                                              <p:spTgt spid="167"/>
                                            </p:tgtEl>
                                            <p:attrNameLst>
                                              <p:attrName>style.visibility</p:attrName>
                                            </p:attrNameLst>
                                          </p:cBhvr>
                                          <p:to>
                                            <p:strVal val="visible"/>
                                          </p:to>
                                        </p:set>
                                        <p:animEffect transition="in" filter="fade">
                                          <p:cBhvr>
                                            <p:cTn id="141" dur="300"/>
                                            <p:tgtEl>
                                              <p:spTgt spid="167"/>
                                            </p:tgtEl>
                                          </p:cBhvr>
                                        </p:animEffect>
                                      </p:childTnLst>
                                    </p:cTn>
                                  </p:par>
                                  <p:par>
                                    <p:cTn id="142" presetID="6" presetClass="emph" presetSubtype="0" autoRev="1" fill="hold" nodeType="withEffect">
                                      <p:stCondLst>
                                        <p:cond delay="1100"/>
                                      </p:stCondLst>
                                      <p:childTnLst>
                                        <p:animScale>
                                          <p:cBhvr>
                                            <p:cTn id="143" dur="150" fill="hold"/>
                                            <p:tgtEl>
                                              <p:spTgt spid="398"/>
                                            </p:tgtEl>
                                          </p:cBhvr>
                                          <p:by x="110000" y="110000"/>
                                        </p:animScale>
                                      </p:childTnLst>
                                    </p:cTn>
                                  </p:par>
                                  <p:par>
                                    <p:cTn id="144" presetID="23" presetClass="entr" presetSubtype="16" fill="hold" nodeType="withEffect">
                                      <p:stCondLst>
                                        <p:cond delay="600"/>
                                      </p:stCondLst>
                                      <p:childTnLst>
                                        <p:set>
                                          <p:cBhvr>
                                            <p:cTn id="145" dur="1" fill="hold">
                                              <p:stCondLst>
                                                <p:cond delay="0"/>
                                              </p:stCondLst>
                                            </p:cTn>
                                            <p:tgtEl>
                                              <p:spTgt spid="391"/>
                                            </p:tgtEl>
                                            <p:attrNameLst>
                                              <p:attrName>style.visibility</p:attrName>
                                            </p:attrNameLst>
                                          </p:cBhvr>
                                          <p:to>
                                            <p:strVal val="visible"/>
                                          </p:to>
                                        </p:set>
                                        <p:anim calcmode="lin" valueType="num">
                                          <p:cBhvr>
                                            <p:cTn id="146" dur="500" fill="hold"/>
                                            <p:tgtEl>
                                              <p:spTgt spid="391"/>
                                            </p:tgtEl>
                                            <p:attrNameLst>
                                              <p:attrName>ppt_w</p:attrName>
                                            </p:attrNameLst>
                                          </p:cBhvr>
                                          <p:tavLst>
                                            <p:tav tm="0">
                                              <p:val>
                                                <p:fltVal val="0"/>
                                              </p:val>
                                            </p:tav>
                                            <p:tav tm="100000">
                                              <p:val>
                                                <p:strVal val="#ppt_w"/>
                                              </p:val>
                                            </p:tav>
                                          </p:tavLst>
                                        </p:anim>
                                        <p:anim calcmode="lin" valueType="num">
                                          <p:cBhvr>
                                            <p:cTn id="147" dur="500" fill="hold"/>
                                            <p:tgtEl>
                                              <p:spTgt spid="391"/>
                                            </p:tgtEl>
                                            <p:attrNameLst>
                                              <p:attrName>ppt_h</p:attrName>
                                            </p:attrNameLst>
                                          </p:cBhvr>
                                          <p:tavLst>
                                            <p:tav tm="0">
                                              <p:val>
                                                <p:fltVal val="0"/>
                                              </p:val>
                                            </p:tav>
                                            <p:tav tm="100000">
                                              <p:val>
                                                <p:strVal val="#ppt_h"/>
                                              </p:val>
                                            </p:tav>
                                          </p:tavLst>
                                        </p:anim>
                                      </p:childTnLst>
                                    </p:cTn>
                                  </p:par>
                                  <p:par>
                                    <p:cTn id="148" presetID="6" presetClass="emph" presetSubtype="0" autoRev="1" fill="hold" nodeType="withEffect">
                                      <p:stCondLst>
                                        <p:cond delay="1100"/>
                                      </p:stCondLst>
                                      <p:childTnLst>
                                        <p:animScale>
                                          <p:cBhvr>
                                            <p:cTn id="149" dur="150" fill="hold"/>
                                            <p:tgtEl>
                                              <p:spTgt spid="391"/>
                                            </p:tgtEl>
                                          </p:cBhvr>
                                          <p:by x="110000" y="110000"/>
                                        </p:animScale>
                                      </p:childTnLst>
                                    </p:cTn>
                                  </p:par>
                                  <p:par>
                                    <p:cTn id="150" presetID="23" presetClass="entr" presetSubtype="16" fill="hold" grpId="0" nodeType="withEffect">
                                      <p:stCondLst>
                                        <p:cond delay="700"/>
                                      </p:stCondLst>
                                      <p:childTnLst>
                                        <p:set>
                                          <p:cBhvr>
                                            <p:cTn id="151" dur="1" fill="hold">
                                              <p:stCondLst>
                                                <p:cond delay="0"/>
                                              </p:stCondLst>
                                            </p:cTn>
                                            <p:tgtEl>
                                              <p:spTgt spid="397"/>
                                            </p:tgtEl>
                                            <p:attrNameLst>
                                              <p:attrName>style.visibility</p:attrName>
                                            </p:attrNameLst>
                                          </p:cBhvr>
                                          <p:to>
                                            <p:strVal val="visible"/>
                                          </p:to>
                                        </p:set>
                                        <p:anim calcmode="lin" valueType="num">
                                          <p:cBhvr>
                                            <p:cTn id="152" dur="500" fill="hold"/>
                                            <p:tgtEl>
                                              <p:spTgt spid="397"/>
                                            </p:tgtEl>
                                            <p:attrNameLst>
                                              <p:attrName>ppt_w</p:attrName>
                                            </p:attrNameLst>
                                          </p:cBhvr>
                                          <p:tavLst>
                                            <p:tav tm="0">
                                              <p:val>
                                                <p:fltVal val="0"/>
                                              </p:val>
                                            </p:tav>
                                            <p:tav tm="100000">
                                              <p:val>
                                                <p:strVal val="#ppt_w"/>
                                              </p:val>
                                            </p:tav>
                                          </p:tavLst>
                                        </p:anim>
                                        <p:anim calcmode="lin" valueType="num">
                                          <p:cBhvr>
                                            <p:cTn id="153" dur="500" fill="hold"/>
                                            <p:tgtEl>
                                              <p:spTgt spid="397"/>
                                            </p:tgtEl>
                                            <p:attrNameLst>
                                              <p:attrName>ppt_h</p:attrName>
                                            </p:attrNameLst>
                                          </p:cBhvr>
                                          <p:tavLst>
                                            <p:tav tm="0">
                                              <p:val>
                                                <p:fltVal val="0"/>
                                              </p:val>
                                            </p:tav>
                                            <p:tav tm="100000">
                                              <p:val>
                                                <p:strVal val="#ppt_h"/>
                                              </p:val>
                                            </p:tav>
                                          </p:tavLst>
                                        </p:anim>
                                      </p:childTnLst>
                                    </p:cTn>
                                  </p:par>
                                  <p:par>
                                    <p:cTn id="154" presetID="23" presetClass="entr" presetSubtype="16" fill="hold" grpId="0" nodeType="withEffect">
                                      <p:stCondLst>
                                        <p:cond delay="750"/>
                                      </p:stCondLst>
                                      <p:childTnLst>
                                        <p:set>
                                          <p:cBhvr>
                                            <p:cTn id="155" dur="1" fill="hold">
                                              <p:stCondLst>
                                                <p:cond delay="0"/>
                                              </p:stCondLst>
                                            </p:cTn>
                                            <p:tgtEl>
                                              <p:spTgt spid="396"/>
                                            </p:tgtEl>
                                            <p:attrNameLst>
                                              <p:attrName>style.visibility</p:attrName>
                                            </p:attrNameLst>
                                          </p:cBhvr>
                                          <p:to>
                                            <p:strVal val="visible"/>
                                          </p:to>
                                        </p:set>
                                        <p:anim calcmode="lin" valueType="num">
                                          <p:cBhvr>
                                            <p:cTn id="156" dur="500" fill="hold"/>
                                            <p:tgtEl>
                                              <p:spTgt spid="396"/>
                                            </p:tgtEl>
                                            <p:attrNameLst>
                                              <p:attrName>ppt_w</p:attrName>
                                            </p:attrNameLst>
                                          </p:cBhvr>
                                          <p:tavLst>
                                            <p:tav tm="0">
                                              <p:val>
                                                <p:fltVal val="0"/>
                                              </p:val>
                                            </p:tav>
                                            <p:tav tm="100000">
                                              <p:val>
                                                <p:strVal val="#ppt_w"/>
                                              </p:val>
                                            </p:tav>
                                          </p:tavLst>
                                        </p:anim>
                                        <p:anim calcmode="lin" valueType="num">
                                          <p:cBhvr>
                                            <p:cTn id="157" dur="500" fill="hold"/>
                                            <p:tgtEl>
                                              <p:spTgt spid="396"/>
                                            </p:tgtEl>
                                            <p:attrNameLst>
                                              <p:attrName>ppt_h</p:attrName>
                                            </p:attrNameLst>
                                          </p:cBhvr>
                                          <p:tavLst>
                                            <p:tav tm="0">
                                              <p:val>
                                                <p:fltVal val="0"/>
                                              </p:val>
                                            </p:tav>
                                            <p:tav tm="100000">
                                              <p:val>
                                                <p:strVal val="#ppt_h"/>
                                              </p:val>
                                            </p:tav>
                                          </p:tavLst>
                                        </p:anim>
                                      </p:childTnLst>
                                    </p:cTn>
                                  </p:par>
                                  <p:par>
                                    <p:cTn id="158" presetID="6" presetClass="emph" presetSubtype="0" autoRev="1" fill="hold" grpId="1" nodeType="withEffect">
                                      <p:stCondLst>
                                        <p:cond delay="1200"/>
                                      </p:stCondLst>
                                      <p:childTnLst>
                                        <p:animScale>
                                          <p:cBhvr>
                                            <p:cTn id="159" dur="150" fill="hold"/>
                                            <p:tgtEl>
                                              <p:spTgt spid="397"/>
                                            </p:tgtEl>
                                          </p:cBhvr>
                                          <p:by x="110000" y="110000"/>
                                        </p:animScale>
                                      </p:childTnLst>
                                    </p:cTn>
                                  </p:par>
                                  <p:par>
                                    <p:cTn id="160" presetID="6" presetClass="emph" presetSubtype="0" autoRev="1" fill="hold" grpId="1" nodeType="withEffect">
                                      <p:stCondLst>
                                        <p:cond delay="1250"/>
                                      </p:stCondLst>
                                      <p:childTnLst>
                                        <p:animScale>
                                          <p:cBhvr>
                                            <p:cTn id="161" dur="150" fill="hold"/>
                                            <p:tgtEl>
                                              <p:spTgt spid="396"/>
                                            </p:tgtEl>
                                          </p:cBhvr>
                                          <p:by x="110000" y="110000"/>
                                        </p:animScale>
                                      </p:childTnLst>
                                    </p:cTn>
                                  </p:par>
                                  <p:par>
                                    <p:cTn id="162" presetID="8" presetClass="emph" presetSubtype="0" repeatCount="indefinite" fill="hold" nodeType="withEffect">
                                      <p:stCondLst>
                                        <p:cond delay="1500"/>
                                      </p:stCondLst>
                                      <p:childTnLst>
                                        <p:animRot by="21600000">
                                          <p:cBhvr>
                                            <p:cTn id="163" dur="2000" fill="hold"/>
                                            <p:tgtEl>
                                              <p:spTgt spid="398"/>
                                            </p:tgtEl>
                                            <p:attrNameLst>
                                              <p:attrName>r</p:attrName>
                                            </p:attrNameLst>
                                          </p:cBhvr>
                                        </p:animRot>
                                      </p:childTnLst>
                                    </p:cTn>
                                  </p:par>
                                  <p:par>
                                    <p:cTn id="164" presetID="8" presetClass="emph" presetSubtype="0" repeatCount="indefinite" fill="hold" nodeType="withEffect">
                                      <p:stCondLst>
                                        <p:cond delay="1500"/>
                                      </p:stCondLst>
                                      <p:childTnLst>
                                        <p:animRot by="21600000">
                                          <p:cBhvr>
                                            <p:cTn id="165" dur="2000" fill="hold"/>
                                            <p:tgtEl>
                                              <p:spTgt spid="391"/>
                                            </p:tgtEl>
                                            <p:attrNameLst>
                                              <p:attrName>r</p:attrName>
                                            </p:attrNameLst>
                                          </p:cBhvr>
                                        </p:animRot>
                                      </p:childTnLst>
                                    </p:cTn>
                                  </p:par>
                                  <p:par>
                                    <p:cTn id="166" presetID="8" presetClass="emph" presetSubtype="0" repeatCount="indefinite" fill="hold" grpId="2" nodeType="withEffect">
                                      <p:stCondLst>
                                        <p:cond delay="1500"/>
                                      </p:stCondLst>
                                      <p:childTnLst>
                                        <p:animRot by="21600000">
                                          <p:cBhvr>
                                            <p:cTn id="167" dur="2000" fill="hold"/>
                                            <p:tgtEl>
                                              <p:spTgt spid="397"/>
                                            </p:tgtEl>
                                            <p:attrNameLst>
                                              <p:attrName>r</p:attrName>
                                            </p:attrNameLst>
                                          </p:cBhvr>
                                        </p:animRot>
                                      </p:childTnLst>
                                    </p:cTn>
                                  </p:par>
                                  <p:par>
                                    <p:cTn id="168" presetID="8" presetClass="emph" presetSubtype="0" repeatCount="indefinite" fill="hold" grpId="2" nodeType="withEffect">
                                      <p:stCondLst>
                                        <p:cond delay="1500"/>
                                      </p:stCondLst>
                                      <p:childTnLst>
                                        <p:animRot by="-21600000">
                                          <p:cBhvr>
                                            <p:cTn id="169" dur="2000" fill="hold"/>
                                            <p:tgtEl>
                                              <p:spTgt spid="396"/>
                                            </p:tgtEl>
                                            <p:attrNameLst>
                                              <p:attrName>r</p:attrName>
                                            </p:attrNameLst>
                                          </p:cBhvr>
                                        </p:animRot>
                                      </p:childTnLst>
                                    </p:cTn>
                                  </p:par>
                                  <p:par>
                                    <p:cTn id="170" presetID="23" presetClass="entr" presetSubtype="16" fill="hold" nodeType="withEffect">
                                      <p:stCondLst>
                                        <p:cond delay="2000"/>
                                      </p:stCondLst>
                                      <p:childTnLst>
                                        <p:set>
                                          <p:cBhvr>
                                            <p:cTn id="171" dur="1" fill="hold">
                                              <p:stCondLst>
                                                <p:cond delay="0"/>
                                              </p:stCondLst>
                                            </p:cTn>
                                            <p:tgtEl>
                                              <p:spTgt spid="377"/>
                                            </p:tgtEl>
                                            <p:attrNameLst>
                                              <p:attrName>style.visibility</p:attrName>
                                            </p:attrNameLst>
                                          </p:cBhvr>
                                          <p:to>
                                            <p:strVal val="visible"/>
                                          </p:to>
                                        </p:set>
                                        <p:anim calcmode="lin" valueType="num">
                                          <p:cBhvr>
                                            <p:cTn id="172" dur="250" fill="hold"/>
                                            <p:tgtEl>
                                              <p:spTgt spid="377"/>
                                            </p:tgtEl>
                                            <p:attrNameLst>
                                              <p:attrName>ppt_w</p:attrName>
                                            </p:attrNameLst>
                                          </p:cBhvr>
                                          <p:tavLst>
                                            <p:tav tm="0">
                                              <p:val>
                                                <p:fltVal val="0"/>
                                              </p:val>
                                            </p:tav>
                                            <p:tav tm="100000">
                                              <p:val>
                                                <p:strVal val="#ppt_w"/>
                                              </p:val>
                                            </p:tav>
                                          </p:tavLst>
                                        </p:anim>
                                        <p:anim calcmode="lin" valueType="num">
                                          <p:cBhvr>
                                            <p:cTn id="173" dur="250" fill="hold"/>
                                            <p:tgtEl>
                                              <p:spTgt spid="377"/>
                                            </p:tgtEl>
                                            <p:attrNameLst>
                                              <p:attrName>ppt_h</p:attrName>
                                            </p:attrNameLst>
                                          </p:cBhvr>
                                          <p:tavLst>
                                            <p:tav tm="0">
                                              <p:val>
                                                <p:fltVal val="0"/>
                                              </p:val>
                                            </p:tav>
                                            <p:tav tm="100000">
                                              <p:val>
                                                <p:strVal val="#ppt_h"/>
                                              </p:val>
                                            </p:tav>
                                          </p:tavLst>
                                        </p:anim>
                                      </p:childTnLst>
                                    </p:cTn>
                                  </p:par>
                                  <p:par>
                                    <p:cTn id="174" presetID="6" presetClass="emph" presetSubtype="0" autoRev="1" fill="hold" nodeType="withEffect">
                                      <p:stCondLst>
                                        <p:cond delay="2250"/>
                                      </p:stCondLst>
                                      <p:childTnLst>
                                        <p:animScale>
                                          <p:cBhvr>
                                            <p:cTn id="175" dur="150" fill="hold"/>
                                            <p:tgtEl>
                                              <p:spTgt spid="377"/>
                                            </p:tgtEl>
                                          </p:cBhvr>
                                          <p:by x="110000" y="110000"/>
                                        </p:animScale>
                                      </p:childTnLst>
                                    </p:cTn>
                                  </p:par>
                                  <p:par>
                                    <p:cTn id="176" presetID="23" presetClass="entr" presetSubtype="16" fill="hold" grpId="0" nodeType="withEffect">
                                      <p:stCondLst>
                                        <p:cond delay="2500"/>
                                      </p:stCondLst>
                                      <p:childTnLst>
                                        <p:set>
                                          <p:cBhvr>
                                            <p:cTn id="177" dur="1" fill="hold">
                                              <p:stCondLst>
                                                <p:cond delay="0"/>
                                              </p:stCondLst>
                                            </p:cTn>
                                            <p:tgtEl>
                                              <p:spTgt spid="168"/>
                                            </p:tgtEl>
                                            <p:attrNameLst>
                                              <p:attrName>style.visibility</p:attrName>
                                            </p:attrNameLst>
                                          </p:cBhvr>
                                          <p:to>
                                            <p:strVal val="visible"/>
                                          </p:to>
                                        </p:set>
                                        <p:anim calcmode="lin" valueType="num">
                                          <p:cBhvr>
                                            <p:cTn id="178" dur="250" fill="hold"/>
                                            <p:tgtEl>
                                              <p:spTgt spid="168"/>
                                            </p:tgtEl>
                                            <p:attrNameLst>
                                              <p:attrName>ppt_w</p:attrName>
                                            </p:attrNameLst>
                                          </p:cBhvr>
                                          <p:tavLst>
                                            <p:tav tm="0">
                                              <p:val>
                                                <p:fltVal val="0"/>
                                              </p:val>
                                            </p:tav>
                                            <p:tav tm="100000">
                                              <p:val>
                                                <p:strVal val="#ppt_w"/>
                                              </p:val>
                                            </p:tav>
                                          </p:tavLst>
                                        </p:anim>
                                        <p:anim calcmode="lin" valueType="num">
                                          <p:cBhvr>
                                            <p:cTn id="179" dur="250" fill="hold"/>
                                            <p:tgtEl>
                                              <p:spTgt spid="168"/>
                                            </p:tgtEl>
                                            <p:attrNameLst>
                                              <p:attrName>ppt_h</p:attrName>
                                            </p:attrNameLst>
                                          </p:cBhvr>
                                          <p:tavLst>
                                            <p:tav tm="0">
                                              <p:val>
                                                <p:fltVal val="0"/>
                                              </p:val>
                                            </p:tav>
                                            <p:tav tm="100000">
                                              <p:val>
                                                <p:strVal val="#ppt_h"/>
                                              </p:val>
                                            </p:tav>
                                          </p:tavLst>
                                        </p:anim>
                                      </p:childTnLst>
                                    </p:cTn>
                                  </p:par>
                                  <p:par>
                                    <p:cTn id="180" presetID="6" presetClass="emph" presetSubtype="0" autoRev="1" fill="hold" grpId="1" nodeType="withEffect">
                                      <p:stCondLst>
                                        <p:cond delay="2750"/>
                                      </p:stCondLst>
                                      <p:childTnLst>
                                        <p:animScale>
                                          <p:cBhvr>
                                            <p:cTn id="181" dur="150" fill="hold"/>
                                            <p:tgtEl>
                                              <p:spTgt spid="168"/>
                                            </p:tgtEl>
                                          </p:cBhvr>
                                          <p:by x="110000" y="110000"/>
                                        </p:animScale>
                                      </p:childTnLst>
                                    </p:cTn>
                                  </p:par>
                                  <p:par>
                                    <p:cTn id="182" presetID="23" presetClass="entr" presetSubtype="16" fill="hold" grpId="0" nodeType="withEffect">
                                      <p:stCondLst>
                                        <p:cond delay="2550"/>
                                      </p:stCondLst>
                                      <p:childTnLst>
                                        <p:set>
                                          <p:cBhvr>
                                            <p:cTn id="183" dur="1" fill="hold">
                                              <p:stCondLst>
                                                <p:cond delay="0"/>
                                              </p:stCondLst>
                                            </p:cTn>
                                            <p:tgtEl>
                                              <p:spTgt spid="201"/>
                                            </p:tgtEl>
                                            <p:attrNameLst>
                                              <p:attrName>style.visibility</p:attrName>
                                            </p:attrNameLst>
                                          </p:cBhvr>
                                          <p:to>
                                            <p:strVal val="visible"/>
                                          </p:to>
                                        </p:set>
                                        <p:anim calcmode="lin" valueType="num">
                                          <p:cBhvr>
                                            <p:cTn id="184" dur="250" fill="hold"/>
                                            <p:tgtEl>
                                              <p:spTgt spid="201"/>
                                            </p:tgtEl>
                                            <p:attrNameLst>
                                              <p:attrName>ppt_w</p:attrName>
                                            </p:attrNameLst>
                                          </p:cBhvr>
                                          <p:tavLst>
                                            <p:tav tm="0">
                                              <p:val>
                                                <p:fltVal val="0"/>
                                              </p:val>
                                            </p:tav>
                                            <p:tav tm="100000">
                                              <p:val>
                                                <p:strVal val="#ppt_w"/>
                                              </p:val>
                                            </p:tav>
                                          </p:tavLst>
                                        </p:anim>
                                        <p:anim calcmode="lin" valueType="num">
                                          <p:cBhvr>
                                            <p:cTn id="185" dur="250" fill="hold"/>
                                            <p:tgtEl>
                                              <p:spTgt spid="201"/>
                                            </p:tgtEl>
                                            <p:attrNameLst>
                                              <p:attrName>ppt_h</p:attrName>
                                            </p:attrNameLst>
                                          </p:cBhvr>
                                          <p:tavLst>
                                            <p:tav tm="0">
                                              <p:val>
                                                <p:fltVal val="0"/>
                                              </p:val>
                                            </p:tav>
                                            <p:tav tm="100000">
                                              <p:val>
                                                <p:strVal val="#ppt_h"/>
                                              </p:val>
                                            </p:tav>
                                          </p:tavLst>
                                        </p:anim>
                                      </p:childTnLst>
                                    </p:cTn>
                                  </p:par>
                                  <p:par>
                                    <p:cTn id="186" presetID="6" presetClass="emph" presetSubtype="0" autoRev="1" fill="hold" grpId="1" nodeType="withEffect">
                                      <p:stCondLst>
                                        <p:cond delay="2800"/>
                                      </p:stCondLst>
                                      <p:childTnLst>
                                        <p:animScale>
                                          <p:cBhvr>
                                            <p:cTn id="187" dur="150" fill="hold"/>
                                            <p:tgtEl>
                                              <p:spTgt spid="201"/>
                                            </p:tgtEl>
                                          </p:cBhvr>
                                          <p:by x="110000" y="110000"/>
                                        </p:animScale>
                                      </p:childTnLst>
                                    </p:cTn>
                                  </p:par>
                                  <p:par>
                                    <p:cTn id="188" presetID="23" presetClass="entr" presetSubtype="16" fill="hold" nodeType="withEffect">
                                      <p:stCondLst>
                                        <p:cond delay="2500"/>
                                      </p:stCondLst>
                                      <p:childTnLst>
                                        <p:set>
                                          <p:cBhvr>
                                            <p:cTn id="189" dur="1" fill="hold">
                                              <p:stCondLst>
                                                <p:cond delay="0"/>
                                              </p:stCondLst>
                                            </p:cTn>
                                            <p:tgtEl>
                                              <p:spTgt spid="287"/>
                                            </p:tgtEl>
                                            <p:attrNameLst>
                                              <p:attrName>style.visibility</p:attrName>
                                            </p:attrNameLst>
                                          </p:cBhvr>
                                          <p:to>
                                            <p:strVal val="visible"/>
                                          </p:to>
                                        </p:set>
                                        <p:anim calcmode="lin" valueType="num">
                                          <p:cBhvr>
                                            <p:cTn id="190" dur="250" fill="hold"/>
                                            <p:tgtEl>
                                              <p:spTgt spid="287"/>
                                            </p:tgtEl>
                                            <p:attrNameLst>
                                              <p:attrName>ppt_w</p:attrName>
                                            </p:attrNameLst>
                                          </p:cBhvr>
                                          <p:tavLst>
                                            <p:tav tm="0">
                                              <p:val>
                                                <p:fltVal val="0"/>
                                              </p:val>
                                            </p:tav>
                                            <p:tav tm="100000">
                                              <p:val>
                                                <p:strVal val="#ppt_w"/>
                                              </p:val>
                                            </p:tav>
                                          </p:tavLst>
                                        </p:anim>
                                        <p:anim calcmode="lin" valueType="num">
                                          <p:cBhvr>
                                            <p:cTn id="191" dur="250" fill="hold"/>
                                            <p:tgtEl>
                                              <p:spTgt spid="287"/>
                                            </p:tgtEl>
                                            <p:attrNameLst>
                                              <p:attrName>ppt_h</p:attrName>
                                            </p:attrNameLst>
                                          </p:cBhvr>
                                          <p:tavLst>
                                            <p:tav tm="0">
                                              <p:val>
                                                <p:fltVal val="0"/>
                                              </p:val>
                                            </p:tav>
                                            <p:tav tm="100000">
                                              <p:val>
                                                <p:strVal val="#ppt_h"/>
                                              </p:val>
                                            </p:tav>
                                          </p:tavLst>
                                        </p:anim>
                                      </p:childTnLst>
                                    </p:cTn>
                                  </p:par>
                                  <p:par>
                                    <p:cTn id="192" presetID="6" presetClass="emph" presetSubtype="0" autoRev="1" fill="hold" nodeType="withEffect">
                                      <p:stCondLst>
                                        <p:cond delay="2750"/>
                                      </p:stCondLst>
                                      <p:childTnLst>
                                        <p:animScale>
                                          <p:cBhvr>
                                            <p:cTn id="193" dur="150" fill="hold"/>
                                            <p:tgtEl>
                                              <p:spTgt spid="287"/>
                                            </p:tgtEl>
                                          </p:cBhvr>
                                          <p:by x="110000" y="110000"/>
                                        </p:animScale>
                                      </p:childTnLst>
                                    </p:cTn>
                                  </p:par>
                                  <p:par>
                                    <p:cTn id="194" presetID="23" presetClass="entr" presetSubtype="16" fill="hold" nodeType="withEffect">
                                      <p:stCondLst>
                                        <p:cond delay="2600"/>
                                      </p:stCondLst>
                                      <p:childTnLst>
                                        <p:set>
                                          <p:cBhvr>
                                            <p:cTn id="195" dur="1" fill="hold">
                                              <p:stCondLst>
                                                <p:cond delay="0"/>
                                              </p:stCondLst>
                                            </p:cTn>
                                            <p:tgtEl>
                                              <p:spTgt spid="179"/>
                                            </p:tgtEl>
                                            <p:attrNameLst>
                                              <p:attrName>style.visibility</p:attrName>
                                            </p:attrNameLst>
                                          </p:cBhvr>
                                          <p:to>
                                            <p:strVal val="visible"/>
                                          </p:to>
                                        </p:set>
                                        <p:anim calcmode="lin" valueType="num">
                                          <p:cBhvr>
                                            <p:cTn id="196" dur="250" fill="hold"/>
                                            <p:tgtEl>
                                              <p:spTgt spid="179"/>
                                            </p:tgtEl>
                                            <p:attrNameLst>
                                              <p:attrName>ppt_w</p:attrName>
                                            </p:attrNameLst>
                                          </p:cBhvr>
                                          <p:tavLst>
                                            <p:tav tm="0">
                                              <p:val>
                                                <p:fltVal val="0"/>
                                              </p:val>
                                            </p:tav>
                                            <p:tav tm="100000">
                                              <p:val>
                                                <p:strVal val="#ppt_w"/>
                                              </p:val>
                                            </p:tav>
                                          </p:tavLst>
                                        </p:anim>
                                        <p:anim calcmode="lin" valueType="num">
                                          <p:cBhvr>
                                            <p:cTn id="197" dur="250" fill="hold"/>
                                            <p:tgtEl>
                                              <p:spTgt spid="179"/>
                                            </p:tgtEl>
                                            <p:attrNameLst>
                                              <p:attrName>ppt_h</p:attrName>
                                            </p:attrNameLst>
                                          </p:cBhvr>
                                          <p:tavLst>
                                            <p:tav tm="0">
                                              <p:val>
                                                <p:fltVal val="0"/>
                                              </p:val>
                                            </p:tav>
                                            <p:tav tm="100000">
                                              <p:val>
                                                <p:strVal val="#ppt_h"/>
                                              </p:val>
                                            </p:tav>
                                          </p:tavLst>
                                        </p:anim>
                                      </p:childTnLst>
                                    </p:cTn>
                                  </p:par>
                                  <p:par>
                                    <p:cTn id="198" presetID="6" presetClass="emph" presetSubtype="0" autoRev="1" fill="hold" nodeType="withEffect">
                                      <p:stCondLst>
                                        <p:cond delay="2850"/>
                                      </p:stCondLst>
                                      <p:childTnLst>
                                        <p:animScale>
                                          <p:cBhvr>
                                            <p:cTn id="199" dur="150" fill="hold"/>
                                            <p:tgtEl>
                                              <p:spTgt spid="179"/>
                                            </p:tgtEl>
                                          </p:cBhvr>
                                          <p:by x="110000" y="110000"/>
                                        </p:animScale>
                                      </p:childTnLst>
                                    </p:cTn>
                                  </p:par>
                                  <p:par>
                                    <p:cTn id="200" presetID="23" presetClass="entr" presetSubtype="16" fill="hold" nodeType="withEffect">
                                      <p:stCondLst>
                                        <p:cond delay="2550"/>
                                      </p:stCondLst>
                                      <p:childTnLst>
                                        <p:set>
                                          <p:cBhvr>
                                            <p:cTn id="201" dur="1" fill="hold">
                                              <p:stCondLst>
                                                <p:cond delay="0"/>
                                              </p:stCondLst>
                                            </p:cTn>
                                            <p:tgtEl>
                                              <p:spTgt spid="329"/>
                                            </p:tgtEl>
                                            <p:attrNameLst>
                                              <p:attrName>style.visibility</p:attrName>
                                            </p:attrNameLst>
                                          </p:cBhvr>
                                          <p:to>
                                            <p:strVal val="visible"/>
                                          </p:to>
                                        </p:set>
                                        <p:anim calcmode="lin" valueType="num">
                                          <p:cBhvr>
                                            <p:cTn id="202" dur="250" fill="hold"/>
                                            <p:tgtEl>
                                              <p:spTgt spid="329"/>
                                            </p:tgtEl>
                                            <p:attrNameLst>
                                              <p:attrName>ppt_w</p:attrName>
                                            </p:attrNameLst>
                                          </p:cBhvr>
                                          <p:tavLst>
                                            <p:tav tm="0">
                                              <p:val>
                                                <p:fltVal val="0"/>
                                              </p:val>
                                            </p:tav>
                                            <p:tav tm="100000">
                                              <p:val>
                                                <p:strVal val="#ppt_w"/>
                                              </p:val>
                                            </p:tav>
                                          </p:tavLst>
                                        </p:anim>
                                        <p:anim calcmode="lin" valueType="num">
                                          <p:cBhvr>
                                            <p:cTn id="203" dur="250" fill="hold"/>
                                            <p:tgtEl>
                                              <p:spTgt spid="329"/>
                                            </p:tgtEl>
                                            <p:attrNameLst>
                                              <p:attrName>ppt_h</p:attrName>
                                            </p:attrNameLst>
                                          </p:cBhvr>
                                          <p:tavLst>
                                            <p:tav tm="0">
                                              <p:val>
                                                <p:fltVal val="0"/>
                                              </p:val>
                                            </p:tav>
                                            <p:tav tm="100000">
                                              <p:val>
                                                <p:strVal val="#ppt_h"/>
                                              </p:val>
                                            </p:tav>
                                          </p:tavLst>
                                        </p:anim>
                                      </p:childTnLst>
                                    </p:cTn>
                                  </p:par>
                                  <p:par>
                                    <p:cTn id="204" presetID="6" presetClass="emph" presetSubtype="0" autoRev="1" fill="hold" nodeType="withEffect">
                                      <p:stCondLst>
                                        <p:cond delay="2800"/>
                                      </p:stCondLst>
                                      <p:childTnLst>
                                        <p:animScale>
                                          <p:cBhvr>
                                            <p:cTn id="205" dur="150" fill="hold"/>
                                            <p:tgtEl>
                                              <p:spTgt spid="329"/>
                                            </p:tgtEl>
                                          </p:cBhvr>
                                          <p:by x="110000" y="110000"/>
                                        </p:animScale>
                                      </p:childTnLst>
                                    </p:cTn>
                                  </p:par>
                                  <p:par>
                                    <p:cTn id="206" presetID="23" presetClass="entr" presetSubtype="16" fill="hold" nodeType="withEffect">
                                      <p:stCondLst>
                                        <p:cond delay="2600"/>
                                      </p:stCondLst>
                                      <p:childTnLst>
                                        <p:set>
                                          <p:cBhvr>
                                            <p:cTn id="207" dur="1" fill="hold">
                                              <p:stCondLst>
                                                <p:cond delay="0"/>
                                              </p:stCondLst>
                                            </p:cTn>
                                            <p:tgtEl>
                                              <p:spTgt spid="337"/>
                                            </p:tgtEl>
                                            <p:attrNameLst>
                                              <p:attrName>style.visibility</p:attrName>
                                            </p:attrNameLst>
                                          </p:cBhvr>
                                          <p:to>
                                            <p:strVal val="visible"/>
                                          </p:to>
                                        </p:set>
                                        <p:anim calcmode="lin" valueType="num">
                                          <p:cBhvr>
                                            <p:cTn id="208" dur="250" fill="hold"/>
                                            <p:tgtEl>
                                              <p:spTgt spid="337"/>
                                            </p:tgtEl>
                                            <p:attrNameLst>
                                              <p:attrName>ppt_w</p:attrName>
                                            </p:attrNameLst>
                                          </p:cBhvr>
                                          <p:tavLst>
                                            <p:tav tm="0">
                                              <p:val>
                                                <p:fltVal val="0"/>
                                              </p:val>
                                            </p:tav>
                                            <p:tav tm="100000">
                                              <p:val>
                                                <p:strVal val="#ppt_w"/>
                                              </p:val>
                                            </p:tav>
                                          </p:tavLst>
                                        </p:anim>
                                        <p:anim calcmode="lin" valueType="num">
                                          <p:cBhvr>
                                            <p:cTn id="209" dur="250" fill="hold"/>
                                            <p:tgtEl>
                                              <p:spTgt spid="337"/>
                                            </p:tgtEl>
                                            <p:attrNameLst>
                                              <p:attrName>ppt_h</p:attrName>
                                            </p:attrNameLst>
                                          </p:cBhvr>
                                          <p:tavLst>
                                            <p:tav tm="0">
                                              <p:val>
                                                <p:fltVal val="0"/>
                                              </p:val>
                                            </p:tav>
                                            <p:tav tm="100000">
                                              <p:val>
                                                <p:strVal val="#ppt_h"/>
                                              </p:val>
                                            </p:tav>
                                          </p:tavLst>
                                        </p:anim>
                                      </p:childTnLst>
                                    </p:cTn>
                                  </p:par>
                                  <p:par>
                                    <p:cTn id="210" presetID="6" presetClass="emph" presetSubtype="0" autoRev="1" fill="hold" nodeType="withEffect">
                                      <p:stCondLst>
                                        <p:cond delay="2850"/>
                                      </p:stCondLst>
                                      <p:childTnLst>
                                        <p:animScale>
                                          <p:cBhvr>
                                            <p:cTn id="211" dur="150" fill="hold"/>
                                            <p:tgtEl>
                                              <p:spTgt spid="337"/>
                                            </p:tgtEl>
                                          </p:cBhvr>
                                          <p:by x="110000" y="110000"/>
                                        </p:animScale>
                                      </p:childTnLst>
                                    </p:cTn>
                                  </p:par>
                                  <p:par>
                                    <p:cTn id="212" presetID="23" presetClass="entr" presetSubtype="16" fill="hold" grpId="0" nodeType="withEffect">
                                      <p:stCondLst>
                                        <p:cond delay="2500"/>
                                      </p:stCondLst>
                                      <p:childTnLst>
                                        <p:set>
                                          <p:cBhvr>
                                            <p:cTn id="213" dur="1" fill="hold">
                                              <p:stCondLst>
                                                <p:cond delay="0"/>
                                              </p:stCondLst>
                                            </p:cTn>
                                            <p:tgtEl>
                                              <p:spTgt spid="194"/>
                                            </p:tgtEl>
                                            <p:attrNameLst>
                                              <p:attrName>style.visibility</p:attrName>
                                            </p:attrNameLst>
                                          </p:cBhvr>
                                          <p:to>
                                            <p:strVal val="visible"/>
                                          </p:to>
                                        </p:set>
                                        <p:anim calcmode="lin" valueType="num">
                                          <p:cBhvr>
                                            <p:cTn id="214" dur="250" fill="hold"/>
                                            <p:tgtEl>
                                              <p:spTgt spid="194"/>
                                            </p:tgtEl>
                                            <p:attrNameLst>
                                              <p:attrName>ppt_w</p:attrName>
                                            </p:attrNameLst>
                                          </p:cBhvr>
                                          <p:tavLst>
                                            <p:tav tm="0">
                                              <p:val>
                                                <p:fltVal val="0"/>
                                              </p:val>
                                            </p:tav>
                                            <p:tav tm="100000">
                                              <p:val>
                                                <p:strVal val="#ppt_w"/>
                                              </p:val>
                                            </p:tav>
                                          </p:tavLst>
                                        </p:anim>
                                        <p:anim calcmode="lin" valueType="num">
                                          <p:cBhvr>
                                            <p:cTn id="215" dur="250" fill="hold"/>
                                            <p:tgtEl>
                                              <p:spTgt spid="194"/>
                                            </p:tgtEl>
                                            <p:attrNameLst>
                                              <p:attrName>ppt_h</p:attrName>
                                            </p:attrNameLst>
                                          </p:cBhvr>
                                          <p:tavLst>
                                            <p:tav tm="0">
                                              <p:val>
                                                <p:fltVal val="0"/>
                                              </p:val>
                                            </p:tav>
                                            <p:tav tm="100000">
                                              <p:val>
                                                <p:strVal val="#ppt_h"/>
                                              </p:val>
                                            </p:tav>
                                          </p:tavLst>
                                        </p:anim>
                                      </p:childTnLst>
                                    </p:cTn>
                                  </p:par>
                                  <p:par>
                                    <p:cTn id="216" presetID="6" presetClass="emph" presetSubtype="0" autoRev="1" fill="hold" grpId="1" nodeType="withEffect">
                                      <p:stCondLst>
                                        <p:cond delay="2750"/>
                                      </p:stCondLst>
                                      <p:childTnLst>
                                        <p:animScale>
                                          <p:cBhvr>
                                            <p:cTn id="217" dur="150" fill="hold"/>
                                            <p:tgtEl>
                                              <p:spTgt spid="194"/>
                                            </p:tgtEl>
                                          </p:cBhvr>
                                          <p:by x="110000" y="110000"/>
                                        </p:animScale>
                                      </p:childTnLst>
                                    </p:cTn>
                                  </p:par>
                                  <p:par>
                                    <p:cTn id="218" presetID="23" presetClass="entr" presetSubtype="16" fill="hold" nodeType="withEffect">
                                      <p:stCondLst>
                                        <p:cond delay="2500"/>
                                      </p:stCondLst>
                                      <p:childTnLst>
                                        <p:set>
                                          <p:cBhvr>
                                            <p:cTn id="219" dur="1" fill="hold">
                                              <p:stCondLst>
                                                <p:cond delay="0"/>
                                              </p:stCondLst>
                                            </p:cTn>
                                            <p:tgtEl>
                                              <p:spTgt spid="274"/>
                                            </p:tgtEl>
                                            <p:attrNameLst>
                                              <p:attrName>style.visibility</p:attrName>
                                            </p:attrNameLst>
                                          </p:cBhvr>
                                          <p:to>
                                            <p:strVal val="visible"/>
                                          </p:to>
                                        </p:set>
                                        <p:anim calcmode="lin" valueType="num">
                                          <p:cBhvr>
                                            <p:cTn id="220" dur="250" fill="hold"/>
                                            <p:tgtEl>
                                              <p:spTgt spid="274"/>
                                            </p:tgtEl>
                                            <p:attrNameLst>
                                              <p:attrName>ppt_w</p:attrName>
                                            </p:attrNameLst>
                                          </p:cBhvr>
                                          <p:tavLst>
                                            <p:tav tm="0">
                                              <p:val>
                                                <p:fltVal val="0"/>
                                              </p:val>
                                            </p:tav>
                                            <p:tav tm="100000">
                                              <p:val>
                                                <p:strVal val="#ppt_w"/>
                                              </p:val>
                                            </p:tav>
                                          </p:tavLst>
                                        </p:anim>
                                        <p:anim calcmode="lin" valueType="num">
                                          <p:cBhvr>
                                            <p:cTn id="221" dur="250" fill="hold"/>
                                            <p:tgtEl>
                                              <p:spTgt spid="274"/>
                                            </p:tgtEl>
                                            <p:attrNameLst>
                                              <p:attrName>ppt_h</p:attrName>
                                            </p:attrNameLst>
                                          </p:cBhvr>
                                          <p:tavLst>
                                            <p:tav tm="0">
                                              <p:val>
                                                <p:fltVal val="0"/>
                                              </p:val>
                                            </p:tav>
                                            <p:tav tm="100000">
                                              <p:val>
                                                <p:strVal val="#ppt_h"/>
                                              </p:val>
                                            </p:tav>
                                          </p:tavLst>
                                        </p:anim>
                                      </p:childTnLst>
                                    </p:cTn>
                                  </p:par>
                                  <p:par>
                                    <p:cTn id="222" presetID="6" presetClass="emph" presetSubtype="0" autoRev="1" fill="hold" nodeType="withEffect">
                                      <p:stCondLst>
                                        <p:cond delay="2750"/>
                                      </p:stCondLst>
                                      <p:childTnLst>
                                        <p:animScale>
                                          <p:cBhvr>
                                            <p:cTn id="223" dur="150" fill="hold"/>
                                            <p:tgtEl>
                                              <p:spTgt spid="274"/>
                                            </p:tgtEl>
                                          </p:cBhvr>
                                          <p:by x="110000" y="110000"/>
                                        </p:animScale>
                                      </p:childTnLst>
                                    </p:cTn>
                                  </p:par>
                                  <p:par>
                                    <p:cTn id="224" presetID="23" presetClass="entr" presetSubtype="16" fill="hold" nodeType="withEffect">
                                      <p:stCondLst>
                                        <p:cond delay="2700"/>
                                      </p:stCondLst>
                                      <p:childTnLst>
                                        <p:set>
                                          <p:cBhvr>
                                            <p:cTn id="225" dur="1" fill="hold">
                                              <p:stCondLst>
                                                <p:cond delay="0"/>
                                              </p:stCondLst>
                                            </p:cTn>
                                            <p:tgtEl>
                                              <p:spTgt spid="169"/>
                                            </p:tgtEl>
                                            <p:attrNameLst>
                                              <p:attrName>style.visibility</p:attrName>
                                            </p:attrNameLst>
                                          </p:cBhvr>
                                          <p:to>
                                            <p:strVal val="visible"/>
                                          </p:to>
                                        </p:set>
                                        <p:anim calcmode="lin" valueType="num">
                                          <p:cBhvr>
                                            <p:cTn id="226" dur="250" fill="hold"/>
                                            <p:tgtEl>
                                              <p:spTgt spid="169"/>
                                            </p:tgtEl>
                                            <p:attrNameLst>
                                              <p:attrName>ppt_w</p:attrName>
                                            </p:attrNameLst>
                                          </p:cBhvr>
                                          <p:tavLst>
                                            <p:tav tm="0">
                                              <p:val>
                                                <p:fltVal val="0"/>
                                              </p:val>
                                            </p:tav>
                                            <p:tav tm="100000">
                                              <p:val>
                                                <p:strVal val="#ppt_w"/>
                                              </p:val>
                                            </p:tav>
                                          </p:tavLst>
                                        </p:anim>
                                        <p:anim calcmode="lin" valueType="num">
                                          <p:cBhvr>
                                            <p:cTn id="227" dur="250" fill="hold"/>
                                            <p:tgtEl>
                                              <p:spTgt spid="169"/>
                                            </p:tgtEl>
                                            <p:attrNameLst>
                                              <p:attrName>ppt_h</p:attrName>
                                            </p:attrNameLst>
                                          </p:cBhvr>
                                          <p:tavLst>
                                            <p:tav tm="0">
                                              <p:val>
                                                <p:fltVal val="0"/>
                                              </p:val>
                                            </p:tav>
                                            <p:tav tm="100000">
                                              <p:val>
                                                <p:strVal val="#ppt_h"/>
                                              </p:val>
                                            </p:tav>
                                          </p:tavLst>
                                        </p:anim>
                                      </p:childTnLst>
                                    </p:cTn>
                                  </p:par>
                                  <p:par>
                                    <p:cTn id="228" presetID="6" presetClass="emph" presetSubtype="0" autoRev="1" fill="hold" nodeType="withEffect">
                                      <p:stCondLst>
                                        <p:cond delay="2950"/>
                                      </p:stCondLst>
                                      <p:childTnLst>
                                        <p:animScale>
                                          <p:cBhvr>
                                            <p:cTn id="229" dur="150" fill="hold"/>
                                            <p:tgtEl>
                                              <p:spTgt spid="169"/>
                                            </p:tgtEl>
                                          </p:cBhvr>
                                          <p:by x="110000" y="110000"/>
                                        </p:animScale>
                                      </p:childTnLst>
                                    </p:cTn>
                                  </p:par>
                                  <p:par>
                                    <p:cTn id="230" presetID="23" presetClass="entr" presetSubtype="16" fill="hold" grpId="0" nodeType="withEffect">
                                      <p:stCondLst>
                                        <p:cond delay="2000"/>
                                      </p:stCondLst>
                                      <p:childTnLst>
                                        <p:set>
                                          <p:cBhvr>
                                            <p:cTn id="231" dur="1" fill="hold">
                                              <p:stCondLst>
                                                <p:cond delay="0"/>
                                              </p:stCondLst>
                                            </p:cTn>
                                            <p:tgtEl>
                                              <p:spTgt spid="346"/>
                                            </p:tgtEl>
                                            <p:attrNameLst>
                                              <p:attrName>style.visibility</p:attrName>
                                            </p:attrNameLst>
                                          </p:cBhvr>
                                          <p:to>
                                            <p:strVal val="visible"/>
                                          </p:to>
                                        </p:set>
                                        <p:anim calcmode="lin" valueType="num">
                                          <p:cBhvr>
                                            <p:cTn id="232" dur="250" fill="hold"/>
                                            <p:tgtEl>
                                              <p:spTgt spid="346"/>
                                            </p:tgtEl>
                                            <p:attrNameLst>
                                              <p:attrName>ppt_w</p:attrName>
                                            </p:attrNameLst>
                                          </p:cBhvr>
                                          <p:tavLst>
                                            <p:tav tm="0">
                                              <p:val>
                                                <p:fltVal val="0"/>
                                              </p:val>
                                            </p:tav>
                                            <p:tav tm="100000">
                                              <p:val>
                                                <p:strVal val="#ppt_w"/>
                                              </p:val>
                                            </p:tav>
                                          </p:tavLst>
                                        </p:anim>
                                        <p:anim calcmode="lin" valueType="num">
                                          <p:cBhvr>
                                            <p:cTn id="233" dur="250" fill="hold"/>
                                            <p:tgtEl>
                                              <p:spTgt spid="346"/>
                                            </p:tgtEl>
                                            <p:attrNameLst>
                                              <p:attrName>ppt_h</p:attrName>
                                            </p:attrNameLst>
                                          </p:cBhvr>
                                          <p:tavLst>
                                            <p:tav tm="0">
                                              <p:val>
                                                <p:fltVal val="0"/>
                                              </p:val>
                                            </p:tav>
                                            <p:tav tm="100000">
                                              <p:val>
                                                <p:strVal val="#ppt_h"/>
                                              </p:val>
                                            </p:tav>
                                          </p:tavLst>
                                        </p:anim>
                                      </p:childTnLst>
                                    </p:cTn>
                                  </p:par>
                                  <p:par>
                                    <p:cTn id="234" presetID="6" presetClass="emph" presetSubtype="0" autoRev="1" fill="hold" grpId="1" nodeType="withEffect">
                                      <p:stCondLst>
                                        <p:cond delay="2250"/>
                                      </p:stCondLst>
                                      <p:childTnLst>
                                        <p:animScale>
                                          <p:cBhvr>
                                            <p:cTn id="235" dur="150" fill="hold"/>
                                            <p:tgtEl>
                                              <p:spTgt spid="346"/>
                                            </p:tgtEl>
                                          </p:cBhvr>
                                          <p:by x="110000" y="110000"/>
                                        </p:animScale>
                                      </p:childTnLst>
                                    </p:cTn>
                                  </p:par>
                                  <p:par>
                                    <p:cTn id="236" presetID="23" presetClass="entr" presetSubtype="16" fill="hold" nodeType="withEffect">
                                      <p:stCondLst>
                                        <p:cond delay="2500"/>
                                      </p:stCondLst>
                                      <p:childTnLst>
                                        <p:set>
                                          <p:cBhvr>
                                            <p:cTn id="237" dur="1" fill="hold">
                                              <p:stCondLst>
                                                <p:cond delay="0"/>
                                              </p:stCondLst>
                                            </p:cTn>
                                            <p:tgtEl>
                                              <p:spTgt spid="195"/>
                                            </p:tgtEl>
                                            <p:attrNameLst>
                                              <p:attrName>style.visibility</p:attrName>
                                            </p:attrNameLst>
                                          </p:cBhvr>
                                          <p:to>
                                            <p:strVal val="visible"/>
                                          </p:to>
                                        </p:set>
                                        <p:anim calcmode="lin" valueType="num">
                                          <p:cBhvr>
                                            <p:cTn id="238" dur="250" fill="hold"/>
                                            <p:tgtEl>
                                              <p:spTgt spid="195"/>
                                            </p:tgtEl>
                                            <p:attrNameLst>
                                              <p:attrName>ppt_w</p:attrName>
                                            </p:attrNameLst>
                                          </p:cBhvr>
                                          <p:tavLst>
                                            <p:tav tm="0">
                                              <p:val>
                                                <p:fltVal val="0"/>
                                              </p:val>
                                            </p:tav>
                                            <p:tav tm="100000">
                                              <p:val>
                                                <p:strVal val="#ppt_w"/>
                                              </p:val>
                                            </p:tav>
                                          </p:tavLst>
                                        </p:anim>
                                        <p:anim calcmode="lin" valueType="num">
                                          <p:cBhvr>
                                            <p:cTn id="239" dur="250" fill="hold"/>
                                            <p:tgtEl>
                                              <p:spTgt spid="195"/>
                                            </p:tgtEl>
                                            <p:attrNameLst>
                                              <p:attrName>ppt_h</p:attrName>
                                            </p:attrNameLst>
                                          </p:cBhvr>
                                          <p:tavLst>
                                            <p:tav tm="0">
                                              <p:val>
                                                <p:fltVal val="0"/>
                                              </p:val>
                                            </p:tav>
                                            <p:tav tm="100000">
                                              <p:val>
                                                <p:strVal val="#ppt_h"/>
                                              </p:val>
                                            </p:tav>
                                          </p:tavLst>
                                        </p:anim>
                                      </p:childTnLst>
                                    </p:cTn>
                                  </p:par>
                                  <p:par>
                                    <p:cTn id="240" presetID="6" presetClass="emph" presetSubtype="0" autoRev="1" fill="hold" nodeType="withEffect">
                                      <p:stCondLst>
                                        <p:cond delay="2750"/>
                                      </p:stCondLst>
                                      <p:childTnLst>
                                        <p:animScale>
                                          <p:cBhvr>
                                            <p:cTn id="241" dur="150" fill="hold"/>
                                            <p:tgtEl>
                                              <p:spTgt spid="195"/>
                                            </p:tgtEl>
                                          </p:cBhvr>
                                          <p:by x="110000" y="110000"/>
                                        </p:animScale>
                                      </p:childTnLst>
                                    </p:cTn>
                                  </p:par>
                                  <p:par>
                                    <p:cTn id="242" presetID="23" presetClass="entr" presetSubtype="16" fill="hold" nodeType="withEffect">
                                      <p:stCondLst>
                                        <p:cond delay="2600"/>
                                      </p:stCondLst>
                                      <p:childTnLst>
                                        <p:set>
                                          <p:cBhvr>
                                            <p:cTn id="243" dur="1" fill="hold">
                                              <p:stCondLst>
                                                <p:cond delay="0"/>
                                              </p:stCondLst>
                                            </p:cTn>
                                            <p:tgtEl>
                                              <p:spTgt spid="203"/>
                                            </p:tgtEl>
                                            <p:attrNameLst>
                                              <p:attrName>style.visibility</p:attrName>
                                            </p:attrNameLst>
                                          </p:cBhvr>
                                          <p:to>
                                            <p:strVal val="visible"/>
                                          </p:to>
                                        </p:set>
                                        <p:anim calcmode="lin" valueType="num">
                                          <p:cBhvr>
                                            <p:cTn id="244" dur="250" fill="hold"/>
                                            <p:tgtEl>
                                              <p:spTgt spid="203"/>
                                            </p:tgtEl>
                                            <p:attrNameLst>
                                              <p:attrName>ppt_w</p:attrName>
                                            </p:attrNameLst>
                                          </p:cBhvr>
                                          <p:tavLst>
                                            <p:tav tm="0">
                                              <p:val>
                                                <p:fltVal val="0"/>
                                              </p:val>
                                            </p:tav>
                                            <p:tav tm="100000">
                                              <p:val>
                                                <p:strVal val="#ppt_w"/>
                                              </p:val>
                                            </p:tav>
                                          </p:tavLst>
                                        </p:anim>
                                        <p:anim calcmode="lin" valueType="num">
                                          <p:cBhvr>
                                            <p:cTn id="245" dur="250" fill="hold"/>
                                            <p:tgtEl>
                                              <p:spTgt spid="203"/>
                                            </p:tgtEl>
                                            <p:attrNameLst>
                                              <p:attrName>ppt_h</p:attrName>
                                            </p:attrNameLst>
                                          </p:cBhvr>
                                          <p:tavLst>
                                            <p:tav tm="0">
                                              <p:val>
                                                <p:fltVal val="0"/>
                                              </p:val>
                                            </p:tav>
                                            <p:tav tm="100000">
                                              <p:val>
                                                <p:strVal val="#ppt_h"/>
                                              </p:val>
                                            </p:tav>
                                          </p:tavLst>
                                        </p:anim>
                                      </p:childTnLst>
                                    </p:cTn>
                                  </p:par>
                                  <p:par>
                                    <p:cTn id="246" presetID="6" presetClass="emph" presetSubtype="0" autoRev="1" fill="hold" nodeType="withEffect">
                                      <p:stCondLst>
                                        <p:cond delay="2850"/>
                                      </p:stCondLst>
                                      <p:childTnLst>
                                        <p:animScale>
                                          <p:cBhvr>
                                            <p:cTn id="247" dur="150" fill="hold"/>
                                            <p:tgtEl>
                                              <p:spTgt spid="203"/>
                                            </p:tgtEl>
                                          </p:cBhvr>
                                          <p:by x="110000" y="110000"/>
                                        </p:animScale>
                                      </p:childTnLst>
                                    </p:cTn>
                                  </p:par>
                                  <p:par>
                                    <p:cTn id="248" presetID="23" presetClass="entr" presetSubtype="16" fill="hold" grpId="0" nodeType="withEffect">
                                      <p:stCondLst>
                                        <p:cond delay="2700"/>
                                      </p:stCondLst>
                                      <p:childTnLst>
                                        <p:set>
                                          <p:cBhvr>
                                            <p:cTn id="249" dur="1" fill="hold">
                                              <p:stCondLst>
                                                <p:cond delay="0"/>
                                              </p:stCondLst>
                                            </p:cTn>
                                            <p:tgtEl>
                                              <p:spTgt spid="202"/>
                                            </p:tgtEl>
                                            <p:attrNameLst>
                                              <p:attrName>style.visibility</p:attrName>
                                            </p:attrNameLst>
                                          </p:cBhvr>
                                          <p:to>
                                            <p:strVal val="visible"/>
                                          </p:to>
                                        </p:set>
                                        <p:anim calcmode="lin" valueType="num">
                                          <p:cBhvr>
                                            <p:cTn id="250" dur="250" fill="hold"/>
                                            <p:tgtEl>
                                              <p:spTgt spid="202"/>
                                            </p:tgtEl>
                                            <p:attrNameLst>
                                              <p:attrName>ppt_w</p:attrName>
                                            </p:attrNameLst>
                                          </p:cBhvr>
                                          <p:tavLst>
                                            <p:tav tm="0">
                                              <p:val>
                                                <p:fltVal val="0"/>
                                              </p:val>
                                            </p:tav>
                                            <p:tav tm="100000">
                                              <p:val>
                                                <p:strVal val="#ppt_w"/>
                                              </p:val>
                                            </p:tav>
                                          </p:tavLst>
                                        </p:anim>
                                        <p:anim calcmode="lin" valueType="num">
                                          <p:cBhvr>
                                            <p:cTn id="251" dur="250" fill="hold"/>
                                            <p:tgtEl>
                                              <p:spTgt spid="202"/>
                                            </p:tgtEl>
                                            <p:attrNameLst>
                                              <p:attrName>ppt_h</p:attrName>
                                            </p:attrNameLst>
                                          </p:cBhvr>
                                          <p:tavLst>
                                            <p:tav tm="0">
                                              <p:val>
                                                <p:fltVal val="0"/>
                                              </p:val>
                                            </p:tav>
                                            <p:tav tm="100000">
                                              <p:val>
                                                <p:strVal val="#ppt_h"/>
                                              </p:val>
                                            </p:tav>
                                          </p:tavLst>
                                        </p:anim>
                                      </p:childTnLst>
                                    </p:cTn>
                                  </p:par>
                                  <p:par>
                                    <p:cTn id="252" presetID="6" presetClass="emph" presetSubtype="0" autoRev="1" fill="hold" grpId="1" nodeType="withEffect">
                                      <p:stCondLst>
                                        <p:cond delay="2950"/>
                                      </p:stCondLst>
                                      <p:childTnLst>
                                        <p:animScale>
                                          <p:cBhvr>
                                            <p:cTn id="253" dur="150" fill="hold"/>
                                            <p:tgtEl>
                                              <p:spTgt spid="202"/>
                                            </p:tgtEl>
                                          </p:cBhvr>
                                          <p:by x="110000" y="110000"/>
                                        </p:animScale>
                                      </p:childTnLst>
                                    </p:cTn>
                                  </p:par>
                                  <p:par>
                                    <p:cTn id="254" presetID="23" presetClass="entr" presetSubtype="16" fill="hold" grpId="0" nodeType="withEffect">
                                      <p:stCondLst>
                                        <p:cond delay="2500"/>
                                      </p:stCondLst>
                                      <p:childTnLst>
                                        <p:set>
                                          <p:cBhvr>
                                            <p:cTn id="255" dur="1" fill="hold">
                                              <p:stCondLst>
                                                <p:cond delay="0"/>
                                              </p:stCondLst>
                                            </p:cTn>
                                            <p:tgtEl>
                                              <p:spTgt spid="347"/>
                                            </p:tgtEl>
                                            <p:attrNameLst>
                                              <p:attrName>style.visibility</p:attrName>
                                            </p:attrNameLst>
                                          </p:cBhvr>
                                          <p:to>
                                            <p:strVal val="visible"/>
                                          </p:to>
                                        </p:set>
                                        <p:anim calcmode="lin" valueType="num">
                                          <p:cBhvr>
                                            <p:cTn id="256" dur="250" fill="hold"/>
                                            <p:tgtEl>
                                              <p:spTgt spid="347"/>
                                            </p:tgtEl>
                                            <p:attrNameLst>
                                              <p:attrName>ppt_w</p:attrName>
                                            </p:attrNameLst>
                                          </p:cBhvr>
                                          <p:tavLst>
                                            <p:tav tm="0">
                                              <p:val>
                                                <p:fltVal val="0"/>
                                              </p:val>
                                            </p:tav>
                                            <p:tav tm="100000">
                                              <p:val>
                                                <p:strVal val="#ppt_w"/>
                                              </p:val>
                                            </p:tav>
                                          </p:tavLst>
                                        </p:anim>
                                        <p:anim calcmode="lin" valueType="num">
                                          <p:cBhvr>
                                            <p:cTn id="257" dur="250" fill="hold"/>
                                            <p:tgtEl>
                                              <p:spTgt spid="347"/>
                                            </p:tgtEl>
                                            <p:attrNameLst>
                                              <p:attrName>ppt_h</p:attrName>
                                            </p:attrNameLst>
                                          </p:cBhvr>
                                          <p:tavLst>
                                            <p:tav tm="0">
                                              <p:val>
                                                <p:fltVal val="0"/>
                                              </p:val>
                                            </p:tav>
                                            <p:tav tm="100000">
                                              <p:val>
                                                <p:strVal val="#ppt_h"/>
                                              </p:val>
                                            </p:tav>
                                          </p:tavLst>
                                        </p:anim>
                                      </p:childTnLst>
                                    </p:cTn>
                                  </p:par>
                                  <p:par>
                                    <p:cTn id="258" presetID="6" presetClass="emph" presetSubtype="0" autoRev="1" fill="hold" grpId="1" nodeType="withEffect">
                                      <p:stCondLst>
                                        <p:cond delay="2750"/>
                                      </p:stCondLst>
                                      <p:childTnLst>
                                        <p:animScale>
                                          <p:cBhvr>
                                            <p:cTn id="259" dur="150" fill="hold"/>
                                            <p:tgtEl>
                                              <p:spTgt spid="347"/>
                                            </p:tgtEl>
                                          </p:cBhvr>
                                          <p:by x="110000" y="110000"/>
                                        </p:animScale>
                                      </p:childTnLst>
                                    </p:cTn>
                                  </p:par>
                                  <p:par>
                                    <p:cTn id="260" presetID="23" presetClass="entr" presetSubtype="16" fill="hold" grpId="0" nodeType="withEffect">
                                      <p:stCondLst>
                                        <p:cond delay="2000"/>
                                      </p:stCondLst>
                                      <p:childTnLst>
                                        <p:set>
                                          <p:cBhvr>
                                            <p:cTn id="261" dur="1" fill="hold">
                                              <p:stCondLst>
                                                <p:cond delay="0"/>
                                              </p:stCondLst>
                                            </p:cTn>
                                            <p:tgtEl>
                                              <p:spTgt spid="349"/>
                                            </p:tgtEl>
                                            <p:attrNameLst>
                                              <p:attrName>style.visibility</p:attrName>
                                            </p:attrNameLst>
                                          </p:cBhvr>
                                          <p:to>
                                            <p:strVal val="visible"/>
                                          </p:to>
                                        </p:set>
                                        <p:anim calcmode="lin" valueType="num">
                                          <p:cBhvr>
                                            <p:cTn id="262" dur="250" fill="hold"/>
                                            <p:tgtEl>
                                              <p:spTgt spid="349"/>
                                            </p:tgtEl>
                                            <p:attrNameLst>
                                              <p:attrName>ppt_w</p:attrName>
                                            </p:attrNameLst>
                                          </p:cBhvr>
                                          <p:tavLst>
                                            <p:tav tm="0">
                                              <p:val>
                                                <p:fltVal val="0"/>
                                              </p:val>
                                            </p:tav>
                                            <p:tav tm="100000">
                                              <p:val>
                                                <p:strVal val="#ppt_w"/>
                                              </p:val>
                                            </p:tav>
                                          </p:tavLst>
                                        </p:anim>
                                        <p:anim calcmode="lin" valueType="num">
                                          <p:cBhvr>
                                            <p:cTn id="263" dur="250" fill="hold"/>
                                            <p:tgtEl>
                                              <p:spTgt spid="349"/>
                                            </p:tgtEl>
                                            <p:attrNameLst>
                                              <p:attrName>ppt_h</p:attrName>
                                            </p:attrNameLst>
                                          </p:cBhvr>
                                          <p:tavLst>
                                            <p:tav tm="0">
                                              <p:val>
                                                <p:fltVal val="0"/>
                                              </p:val>
                                            </p:tav>
                                            <p:tav tm="100000">
                                              <p:val>
                                                <p:strVal val="#ppt_h"/>
                                              </p:val>
                                            </p:tav>
                                          </p:tavLst>
                                        </p:anim>
                                      </p:childTnLst>
                                    </p:cTn>
                                  </p:par>
                                  <p:par>
                                    <p:cTn id="264" presetID="6" presetClass="emph" presetSubtype="0" autoRev="1" fill="hold" grpId="1" nodeType="withEffect">
                                      <p:stCondLst>
                                        <p:cond delay="2250"/>
                                      </p:stCondLst>
                                      <p:childTnLst>
                                        <p:animScale>
                                          <p:cBhvr>
                                            <p:cTn id="265" dur="150" fill="hold"/>
                                            <p:tgtEl>
                                              <p:spTgt spid="349"/>
                                            </p:tgtEl>
                                          </p:cBhvr>
                                          <p:by x="110000" y="110000"/>
                                        </p:animScale>
                                      </p:childTnLst>
                                    </p:cTn>
                                  </p:par>
                                  <p:par>
                                    <p:cTn id="266" presetID="23" presetClass="entr" presetSubtype="16" fill="hold" grpId="0" nodeType="withEffect">
                                      <p:stCondLst>
                                        <p:cond delay="2700"/>
                                      </p:stCondLst>
                                      <p:childTnLst>
                                        <p:set>
                                          <p:cBhvr>
                                            <p:cTn id="267" dur="1" fill="hold">
                                              <p:stCondLst>
                                                <p:cond delay="0"/>
                                              </p:stCondLst>
                                            </p:cTn>
                                            <p:tgtEl>
                                              <p:spTgt spid="223"/>
                                            </p:tgtEl>
                                            <p:attrNameLst>
                                              <p:attrName>style.visibility</p:attrName>
                                            </p:attrNameLst>
                                          </p:cBhvr>
                                          <p:to>
                                            <p:strVal val="visible"/>
                                          </p:to>
                                        </p:set>
                                        <p:anim calcmode="lin" valueType="num">
                                          <p:cBhvr>
                                            <p:cTn id="268" dur="250" fill="hold"/>
                                            <p:tgtEl>
                                              <p:spTgt spid="223"/>
                                            </p:tgtEl>
                                            <p:attrNameLst>
                                              <p:attrName>ppt_w</p:attrName>
                                            </p:attrNameLst>
                                          </p:cBhvr>
                                          <p:tavLst>
                                            <p:tav tm="0">
                                              <p:val>
                                                <p:fltVal val="0"/>
                                              </p:val>
                                            </p:tav>
                                            <p:tav tm="100000">
                                              <p:val>
                                                <p:strVal val="#ppt_w"/>
                                              </p:val>
                                            </p:tav>
                                          </p:tavLst>
                                        </p:anim>
                                        <p:anim calcmode="lin" valueType="num">
                                          <p:cBhvr>
                                            <p:cTn id="269" dur="250" fill="hold"/>
                                            <p:tgtEl>
                                              <p:spTgt spid="223"/>
                                            </p:tgtEl>
                                            <p:attrNameLst>
                                              <p:attrName>ppt_h</p:attrName>
                                            </p:attrNameLst>
                                          </p:cBhvr>
                                          <p:tavLst>
                                            <p:tav tm="0">
                                              <p:val>
                                                <p:fltVal val="0"/>
                                              </p:val>
                                            </p:tav>
                                            <p:tav tm="100000">
                                              <p:val>
                                                <p:strVal val="#ppt_h"/>
                                              </p:val>
                                            </p:tav>
                                          </p:tavLst>
                                        </p:anim>
                                      </p:childTnLst>
                                    </p:cTn>
                                  </p:par>
                                  <p:par>
                                    <p:cTn id="270" presetID="6" presetClass="emph" presetSubtype="0" autoRev="1" fill="hold" grpId="1" nodeType="withEffect">
                                      <p:stCondLst>
                                        <p:cond delay="2950"/>
                                      </p:stCondLst>
                                      <p:childTnLst>
                                        <p:animScale>
                                          <p:cBhvr>
                                            <p:cTn id="271" dur="150" fill="hold"/>
                                            <p:tgtEl>
                                              <p:spTgt spid="223"/>
                                            </p:tgtEl>
                                          </p:cBhvr>
                                          <p:by x="110000" y="110000"/>
                                        </p:animScale>
                                      </p:childTnLst>
                                    </p:cTn>
                                  </p:par>
                                  <p:par>
                                    <p:cTn id="272" presetID="23" presetClass="entr" presetSubtype="16" fill="hold" grpId="0" nodeType="withEffect">
                                      <p:stCondLst>
                                        <p:cond delay="2500"/>
                                      </p:stCondLst>
                                      <p:childTnLst>
                                        <p:set>
                                          <p:cBhvr>
                                            <p:cTn id="273" dur="1" fill="hold">
                                              <p:stCondLst>
                                                <p:cond delay="0"/>
                                              </p:stCondLst>
                                            </p:cTn>
                                            <p:tgtEl>
                                              <p:spTgt spid="256"/>
                                            </p:tgtEl>
                                            <p:attrNameLst>
                                              <p:attrName>style.visibility</p:attrName>
                                            </p:attrNameLst>
                                          </p:cBhvr>
                                          <p:to>
                                            <p:strVal val="visible"/>
                                          </p:to>
                                        </p:set>
                                        <p:anim calcmode="lin" valueType="num">
                                          <p:cBhvr>
                                            <p:cTn id="274" dur="250" fill="hold"/>
                                            <p:tgtEl>
                                              <p:spTgt spid="256"/>
                                            </p:tgtEl>
                                            <p:attrNameLst>
                                              <p:attrName>ppt_w</p:attrName>
                                            </p:attrNameLst>
                                          </p:cBhvr>
                                          <p:tavLst>
                                            <p:tav tm="0">
                                              <p:val>
                                                <p:fltVal val="0"/>
                                              </p:val>
                                            </p:tav>
                                            <p:tav tm="100000">
                                              <p:val>
                                                <p:strVal val="#ppt_w"/>
                                              </p:val>
                                            </p:tav>
                                          </p:tavLst>
                                        </p:anim>
                                        <p:anim calcmode="lin" valueType="num">
                                          <p:cBhvr>
                                            <p:cTn id="275" dur="250" fill="hold"/>
                                            <p:tgtEl>
                                              <p:spTgt spid="256"/>
                                            </p:tgtEl>
                                            <p:attrNameLst>
                                              <p:attrName>ppt_h</p:attrName>
                                            </p:attrNameLst>
                                          </p:cBhvr>
                                          <p:tavLst>
                                            <p:tav tm="0">
                                              <p:val>
                                                <p:fltVal val="0"/>
                                              </p:val>
                                            </p:tav>
                                            <p:tav tm="100000">
                                              <p:val>
                                                <p:strVal val="#ppt_h"/>
                                              </p:val>
                                            </p:tav>
                                          </p:tavLst>
                                        </p:anim>
                                      </p:childTnLst>
                                    </p:cTn>
                                  </p:par>
                                  <p:par>
                                    <p:cTn id="276" presetID="6" presetClass="emph" presetSubtype="0" autoRev="1" fill="hold" grpId="1" nodeType="withEffect">
                                      <p:stCondLst>
                                        <p:cond delay="2750"/>
                                      </p:stCondLst>
                                      <p:childTnLst>
                                        <p:animScale>
                                          <p:cBhvr>
                                            <p:cTn id="277" dur="150" fill="hold"/>
                                            <p:tgtEl>
                                              <p:spTgt spid="256"/>
                                            </p:tgtEl>
                                          </p:cBhvr>
                                          <p:by x="110000" y="110000"/>
                                        </p:animScale>
                                      </p:childTnLst>
                                    </p:cTn>
                                  </p:par>
                                  <p:par>
                                    <p:cTn id="278" presetID="23" presetClass="entr" presetSubtype="16" fill="hold" nodeType="withEffect">
                                      <p:stCondLst>
                                        <p:cond delay="2000"/>
                                      </p:stCondLst>
                                      <p:childTnLst>
                                        <p:set>
                                          <p:cBhvr>
                                            <p:cTn id="279" dur="1" fill="hold">
                                              <p:stCondLst>
                                                <p:cond delay="0"/>
                                              </p:stCondLst>
                                            </p:cTn>
                                            <p:tgtEl>
                                              <p:spTgt spid="172"/>
                                            </p:tgtEl>
                                            <p:attrNameLst>
                                              <p:attrName>style.visibility</p:attrName>
                                            </p:attrNameLst>
                                          </p:cBhvr>
                                          <p:to>
                                            <p:strVal val="visible"/>
                                          </p:to>
                                        </p:set>
                                        <p:anim calcmode="lin" valueType="num">
                                          <p:cBhvr>
                                            <p:cTn id="280" dur="250" fill="hold"/>
                                            <p:tgtEl>
                                              <p:spTgt spid="172"/>
                                            </p:tgtEl>
                                            <p:attrNameLst>
                                              <p:attrName>ppt_w</p:attrName>
                                            </p:attrNameLst>
                                          </p:cBhvr>
                                          <p:tavLst>
                                            <p:tav tm="0">
                                              <p:val>
                                                <p:fltVal val="0"/>
                                              </p:val>
                                            </p:tav>
                                            <p:tav tm="100000">
                                              <p:val>
                                                <p:strVal val="#ppt_w"/>
                                              </p:val>
                                            </p:tav>
                                          </p:tavLst>
                                        </p:anim>
                                        <p:anim calcmode="lin" valueType="num">
                                          <p:cBhvr>
                                            <p:cTn id="281" dur="250" fill="hold"/>
                                            <p:tgtEl>
                                              <p:spTgt spid="172"/>
                                            </p:tgtEl>
                                            <p:attrNameLst>
                                              <p:attrName>ppt_h</p:attrName>
                                            </p:attrNameLst>
                                          </p:cBhvr>
                                          <p:tavLst>
                                            <p:tav tm="0">
                                              <p:val>
                                                <p:fltVal val="0"/>
                                              </p:val>
                                            </p:tav>
                                            <p:tav tm="100000">
                                              <p:val>
                                                <p:strVal val="#ppt_h"/>
                                              </p:val>
                                            </p:tav>
                                          </p:tavLst>
                                        </p:anim>
                                      </p:childTnLst>
                                    </p:cTn>
                                  </p:par>
                                  <p:par>
                                    <p:cTn id="282" presetID="6" presetClass="emph" presetSubtype="0" autoRev="1" fill="hold" nodeType="withEffect">
                                      <p:stCondLst>
                                        <p:cond delay="2250"/>
                                      </p:stCondLst>
                                      <p:childTnLst>
                                        <p:animScale>
                                          <p:cBhvr>
                                            <p:cTn id="283" dur="150" fill="hold"/>
                                            <p:tgtEl>
                                              <p:spTgt spid="172"/>
                                            </p:tgtEl>
                                          </p:cBhvr>
                                          <p:by x="110000" y="110000"/>
                                        </p:animScale>
                                      </p:childTnLst>
                                    </p:cTn>
                                  </p:par>
                                  <p:par>
                                    <p:cTn id="284" presetID="23" presetClass="entr" presetSubtype="16" fill="hold" grpId="0" nodeType="withEffect">
                                      <p:stCondLst>
                                        <p:cond delay="2000"/>
                                      </p:stCondLst>
                                      <p:childTnLst>
                                        <p:set>
                                          <p:cBhvr>
                                            <p:cTn id="285" dur="1" fill="hold">
                                              <p:stCondLst>
                                                <p:cond delay="0"/>
                                              </p:stCondLst>
                                            </p:cTn>
                                            <p:tgtEl>
                                              <p:spTgt spid="373"/>
                                            </p:tgtEl>
                                            <p:attrNameLst>
                                              <p:attrName>style.visibility</p:attrName>
                                            </p:attrNameLst>
                                          </p:cBhvr>
                                          <p:to>
                                            <p:strVal val="visible"/>
                                          </p:to>
                                        </p:set>
                                        <p:anim calcmode="lin" valueType="num">
                                          <p:cBhvr>
                                            <p:cTn id="286" dur="250" fill="hold"/>
                                            <p:tgtEl>
                                              <p:spTgt spid="373"/>
                                            </p:tgtEl>
                                            <p:attrNameLst>
                                              <p:attrName>ppt_w</p:attrName>
                                            </p:attrNameLst>
                                          </p:cBhvr>
                                          <p:tavLst>
                                            <p:tav tm="0">
                                              <p:val>
                                                <p:fltVal val="0"/>
                                              </p:val>
                                            </p:tav>
                                            <p:tav tm="100000">
                                              <p:val>
                                                <p:strVal val="#ppt_w"/>
                                              </p:val>
                                            </p:tav>
                                          </p:tavLst>
                                        </p:anim>
                                        <p:anim calcmode="lin" valueType="num">
                                          <p:cBhvr>
                                            <p:cTn id="287" dur="250" fill="hold"/>
                                            <p:tgtEl>
                                              <p:spTgt spid="373"/>
                                            </p:tgtEl>
                                            <p:attrNameLst>
                                              <p:attrName>ppt_h</p:attrName>
                                            </p:attrNameLst>
                                          </p:cBhvr>
                                          <p:tavLst>
                                            <p:tav tm="0">
                                              <p:val>
                                                <p:fltVal val="0"/>
                                              </p:val>
                                            </p:tav>
                                            <p:tav tm="100000">
                                              <p:val>
                                                <p:strVal val="#ppt_h"/>
                                              </p:val>
                                            </p:tav>
                                          </p:tavLst>
                                        </p:anim>
                                      </p:childTnLst>
                                    </p:cTn>
                                  </p:par>
                                  <p:par>
                                    <p:cTn id="288" presetID="6" presetClass="emph" presetSubtype="0" autoRev="1" fill="hold" grpId="1" nodeType="withEffect">
                                      <p:stCondLst>
                                        <p:cond delay="2250"/>
                                      </p:stCondLst>
                                      <p:childTnLst>
                                        <p:animScale>
                                          <p:cBhvr>
                                            <p:cTn id="289" dur="150" fill="hold"/>
                                            <p:tgtEl>
                                              <p:spTgt spid="373"/>
                                            </p:tgtEl>
                                          </p:cBhvr>
                                          <p:by x="110000" y="110000"/>
                                        </p:animScale>
                                      </p:childTnLst>
                                    </p:cTn>
                                  </p:par>
                                  <p:par>
                                    <p:cTn id="290" presetID="23" presetClass="entr" presetSubtype="16" fill="hold" nodeType="withEffect">
                                      <p:stCondLst>
                                        <p:cond delay="2500"/>
                                      </p:stCondLst>
                                      <p:childTnLst>
                                        <p:set>
                                          <p:cBhvr>
                                            <p:cTn id="291" dur="1" fill="hold">
                                              <p:stCondLst>
                                                <p:cond delay="0"/>
                                              </p:stCondLst>
                                            </p:cTn>
                                            <p:tgtEl>
                                              <p:spTgt spid="357"/>
                                            </p:tgtEl>
                                            <p:attrNameLst>
                                              <p:attrName>style.visibility</p:attrName>
                                            </p:attrNameLst>
                                          </p:cBhvr>
                                          <p:to>
                                            <p:strVal val="visible"/>
                                          </p:to>
                                        </p:set>
                                        <p:anim calcmode="lin" valueType="num">
                                          <p:cBhvr>
                                            <p:cTn id="292" dur="250" fill="hold"/>
                                            <p:tgtEl>
                                              <p:spTgt spid="357"/>
                                            </p:tgtEl>
                                            <p:attrNameLst>
                                              <p:attrName>ppt_w</p:attrName>
                                            </p:attrNameLst>
                                          </p:cBhvr>
                                          <p:tavLst>
                                            <p:tav tm="0">
                                              <p:val>
                                                <p:fltVal val="0"/>
                                              </p:val>
                                            </p:tav>
                                            <p:tav tm="100000">
                                              <p:val>
                                                <p:strVal val="#ppt_w"/>
                                              </p:val>
                                            </p:tav>
                                          </p:tavLst>
                                        </p:anim>
                                        <p:anim calcmode="lin" valueType="num">
                                          <p:cBhvr>
                                            <p:cTn id="293" dur="250" fill="hold"/>
                                            <p:tgtEl>
                                              <p:spTgt spid="357"/>
                                            </p:tgtEl>
                                            <p:attrNameLst>
                                              <p:attrName>ppt_h</p:attrName>
                                            </p:attrNameLst>
                                          </p:cBhvr>
                                          <p:tavLst>
                                            <p:tav tm="0">
                                              <p:val>
                                                <p:fltVal val="0"/>
                                              </p:val>
                                            </p:tav>
                                            <p:tav tm="100000">
                                              <p:val>
                                                <p:strVal val="#ppt_h"/>
                                              </p:val>
                                            </p:tav>
                                          </p:tavLst>
                                        </p:anim>
                                      </p:childTnLst>
                                    </p:cTn>
                                  </p:par>
                                  <p:par>
                                    <p:cTn id="294" presetID="6" presetClass="emph" presetSubtype="0" autoRev="1" fill="hold" nodeType="withEffect">
                                      <p:stCondLst>
                                        <p:cond delay="2750"/>
                                      </p:stCondLst>
                                      <p:childTnLst>
                                        <p:animScale>
                                          <p:cBhvr>
                                            <p:cTn id="295" dur="150" fill="hold"/>
                                            <p:tgtEl>
                                              <p:spTgt spid="357"/>
                                            </p:tgtEl>
                                          </p:cBhvr>
                                          <p:by x="110000" y="110000"/>
                                        </p:animScale>
                                      </p:childTnLst>
                                    </p:cTn>
                                  </p:par>
                                  <p:par>
                                    <p:cTn id="296" presetID="23" presetClass="entr" presetSubtype="16" fill="hold" nodeType="withEffect">
                                      <p:stCondLst>
                                        <p:cond delay="2000"/>
                                      </p:stCondLst>
                                      <p:childTnLst>
                                        <p:set>
                                          <p:cBhvr>
                                            <p:cTn id="297" dur="1" fill="hold">
                                              <p:stCondLst>
                                                <p:cond delay="0"/>
                                              </p:stCondLst>
                                            </p:cTn>
                                            <p:tgtEl>
                                              <p:spTgt spid="350"/>
                                            </p:tgtEl>
                                            <p:attrNameLst>
                                              <p:attrName>style.visibility</p:attrName>
                                            </p:attrNameLst>
                                          </p:cBhvr>
                                          <p:to>
                                            <p:strVal val="visible"/>
                                          </p:to>
                                        </p:set>
                                        <p:anim calcmode="lin" valueType="num">
                                          <p:cBhvr>
                                            <p:cTn id="298" dur="250" fill="hold"/>
                                            <p:tgtEl>
                                              <p:spTgt spid="350"/>
                                            </p:tgtEl>
                                            <p:attrNameLst>
                                              <p:attrName>ppt_w</p:attrName>
                                            </p:attrNameLst>
                                          </p:cBhvr>
                                          <p:tavLst>
                                            <p:tav tm="0">
                                              <p:val>
                                                <p:fltVal val="0"/>
                                              </p:val>
                                            </p:tav>
                                            <p:tav tm="100000">
                                              <p:val>
                                                <p:strVal val="#ppt_w"/>
                                              </p:val>
                                            </p:tav>
                                          </p:tavLst>
                                        </p:anim>
                                        <p:anim calcmode="lin" valueType="num">
                                          <p:cBhvr>
                                            <p:cTn id="299" dur="250" fill="hold"/>
                                            <p:tgtEl>
                                              <p:spTgt spid="350"/>
                                            </p:tgtEl>
                                            <p:attrNameLst>
                                              <p:attrName>ppt_h</p:attrName>
                                            </p:attrNameLst>
                                          </p:cBhvr>
                                          <p:tavLst>
                                            <p:tav tm="0">
                                              <p:val>
                                                <p:fltVal val="0"/>
                                              </p:val>
                                            </p:tav>
                                            <p:tav tm="100000">
                                              <p:val>
                                                <p:strVal val="#ppt_h"/>
                                              </p:val>
                                            </p:tav>
                                          </p:tavLst>
                                        </p:anim>
                                      </p:childTnLst>
                                    </p:cTn>
                                  </p:par>
                                  <p:par>
                                    <p:cTn id="300" presetID="6" presetClass="emph" presetSubtype="0" autoRev="1" fill="hold" nodeType="withEffect">
                                      <p:stCondLst>
                                        <p:cond delay="2250"/>
                                      </p:stCondLst>
                                      <p:childTnLst>
                                        <p:animScale>
                                          <p:cBhvr>
                                            <p:cTn id="301" dur="150" fill="hold"/>
                                            <p:tgtEl>
                                              <p:spTgt spid="350"/>
                                            </p:tgtEl>
                                          </p:cBhvr>
                                          <p:by x="110000" y="110000"/>
                                        </p:animScale>
                                      </p:childTnLst>
                                    </p:cTn>
                                  </p:par>
                                  <p:par>
                                    <p:cTn id="302" presetID="23" presetClass="entr" presetSubtype="16" fill="hold" nodeType="withEffect">
                                      <p:stCondLst>
                                        <p:cond delay="2700"/>
                                      </p:stCondLst>
                                      <p:childTnLst>
                                        <p:set>
                                          <p:cBhvr>
                                            <p:cTn id="303" dur="1" fill="hold">
                                              <p:stCondLst>
                                                <p:cond delay="0"/>
                                              </p:stCondLst>
                                            </p:cTn>
                                            <p:tgtEl>
                                              <p:spTgt spid="282"/>
                                            </p:tgtEl>
                                            <p:attrNameLst>
                                              <p:attrName>style.visibility</p:attrName>
                                            </p:attrNameLst>
                                          </p:cBhvr>
                                          <p:to>
                                            <p:strVal val="visible"/>
                                          </p:to>
                                        </p:set>
                                        <p:anim calcmode="lin" valueType="num">
                                          <p:cBhvr>
                                            <p:cTn id="304" dur="250" fill="hold"/>
                                            <p:tgtEl>
                                              <p:spTgt spid="282"/>
                                            </p:tgtEl>
                                            <p:attrNameLst>
                                              <p:attrName>ppt_w</p:attrName>
                                            </p:attrNameLst>
                                          </p:cBhvr>
                                          <p:tavLst>
                                            <p:tav tm="0">
                                              <p:val>
                                                <p:fltVal val="0"/>
                                              </p:val>
                                            </p:tav>
                                            <p:tav tm="100000">
                                              <p:val>
                                                <p:strVal val="#ppt_w"/>
                                              </p:val>
                                            </p:tav>
                                          </p:tavLst>
                                        </p:anim>
                                        <p:anim calcmode="lin" valueType="num">
                                          <p:cBhvr>
                                            <p:cTn id="305" dur="250" fill="hold"/>
                                            <p:tgtEl>
                                              <p:spTgt spid="282"/>
                                            </p:tgtEl>
                                            <p:attrNameLst>
                                              <p:attrName>ppt_h</p:attrName>
                                            </p:attrNameLst>
                                          </p:cBhvr>
                                          <p:tavLst>
                                            <p:tav tm="0">
                                              <p:val>
                                                <p:fltVal val="0"/>
                                              </p:val>
                                            </p:tav>
                                            <p:tav tm="100000">
                                              <p:val>
                                                <p:strVal val="#ppt_h"/>
                                              </p:val>
                                            </p:tav>
                                          </p:tavLst>
                                        </p:anim>
                                      </p:childTnLst>
                                    </p:cTn>
                                  </p:par>
                                  <p:par>
                                    <p:cTn id="306" presetID="6" presetClass="emph" presetSubtype="0" autoRev="1" fill="hold" nodeType="withEffect">
                                      <p:stCondLst>
                                        <p:cond delay="2950"/>
                                      </p:stCondLst>
                                      <p:childTnLst>
                                        <p:animScale>
                                          <p:cBhvr>
                                            <p:cTn id="307" dur="150" fill="hold"/>
                                            <p:tgtEl>
                                              <p:spTgt spid="282"/>
                                            </p:tgtEl>
                                          </p:cBhvr>
                                          <p:by x="110000" y="110000"/>
                                        </p:animScale>
                                      </p:childTnLst>
                                    </p:cTn>
                                  </p:par>
                                  <p:par>
                                    <p:cTn id="308" presetID="23" presetClass="entr" presetSubtype="16" fill="hold" nodeType="withEffect">
                                      <p:stCondLst>
                                        <p:cond delay="2700"/>
                                      </p:stCondLst>
                                      <p:childTnLst>
                                        <p:set>
                                          <p:cBhvr>
                                            <p:cTn id="309" dur="1" fill="hold">
                                              <p:stCondLst>
                                                <p:cond delay="0"/>
                                              </p:stCondLst>
                                            </p:cTn>
                                            <p:tgtEl>
                                              <p:spTgt spid="342"/>
                                            </p:tgtEl>
                                            <p:attrNameLst>
                                              <p:attrName>style.visibility</p:attrName>
                                            </p:attrNameLst>
                                          </p:cBhvr>
                                          <p:to>
                                            <p:strVal val="visible"/>
                                          </p:to>
                                        </p:set>
                                        <p:anim calcmode="lin" valueType="num">
                                          <p:cBhvr>
                                            <p:cTn id="310" dur="250" fill="hold"/>
                                            <p:tgtEl>
                                              <p:spTgt spid="342"/>
                                            </p:tgtEl>
                                            <p:attrNameLst>
                                              <p:attrName>ppt_w</p:attrName>
                                            </p:attrNameLst>
                                          </p:cBhvr>
                                          <p:tavLst>
                                            <p:tav tm="0">
                                              <p:val>
                                                <p:fltVal val="0"/>
                                              </p:val>
                                            </p:tav>
                                            <p:tav tm="100000">
                                              <p:val>
                                                <p:strVal val="#ppt_w"/>
                                              </p:val>
                                            </p:tav>
                                          </p:tavLst>
                                        </p:anim>
                                        <p:anim calcmode="lin" valueType="num">
                                          <p:cBhvr>
                                            <p:cTn id="311" dur="250" fill="hold"/>
                                            <p:tgtEl>
                                              <p:spTgt spid="342"/>
                                            </p:tgtEl>
                                            <p:attrNameLst>
                                              <p:attrName>ppt_h</p:attrName>
                                            </p:attrNameLst>
                                          </p:cBhvr>
                                          <p:tavLst>
                                            <p:tav tm="0">
                                              <p:val>
                                                <p:fltVal val="0"/>
                                              </p:val>
                                            </p:tav>
                                            <p:tav tm="100000">
                                              <p:val>
                                                <p:strVal val="#ppt_h"/>
                                              </p:val>
                                            </p:tav>
                                          </p:tavLst>
                                        </p:anim>
                                      </p:childTnLst>
                                    </p:cTn>
                                  </p:par>
                                  <p:par>
                                    <p:cTn id="312" presetID="6" presetClass="emph" presetSubtype="0" autoRev="1" fill="hold" nodeType="withEffect">
                                      <p:stCondLst>
                                        <p:cond delay="2950"/>
                                      </p:stCondLst>
                                      <p:childTnLst>
                                        <p:animScale>
                                          <p:cBhvr>
                                            <p:cTn id="313" dur="150" fill="hold"/>
                                            <p:tgtEl>
                                              <p:spTgt spid="342"/>
                                            </p:tgtEl>
                                          </p:cBhvr>
                                          <p:by x="110000" y="110000"/>
                                        </p:animScale>
                                      </p:childTnLst>
                                    </p:cTn>
                                  </p:par>
                                  <p:par>
                                    <p:cTn id="314" presetID="23" presetClass="entr" presetSubtype="16" fill="hold" nodeType="withEffect">
                                      <p:stCondLst>
                                        <p:cond delay="2600"/>
                                      </p:stCondLst>
                                      <p:childTnLst>
                                        <p:set>
                                          <p:cBhvr>
                                            <p:cTn id="315" dur="1" fill="hold">
                                              <p:stCondLst>
                                                <p:cond delay="0"/>
                                              </p:stCondLst>
                                            </p:cTn>
                                            <p:tgtEl>
                                              <p:spTgt spid="208"/>
                                            </p:tgtEl>
                                            <p:attrNameLst>
                                              <p:attrName>style.visibility</p:attrName>
                                            </p:attrNameLst>
                                          </p:cBhvr>
                                          <p:to>
                                            <p:strVal val="visible"/>
                                          </p:to>
                                        </p:set>
                                        <p:anim calcmode="lin" valueType="num">
                                          <p:cBhvr>
                                            <p:cTn id="316" dur="250" fill="hold"/>
                                            <p:tgtEl>
                                              <p:spTgt spid="208"/>
                                            </p:tgtEl>
                                            <p:attrNameLst>
                                              <p:attrName>ppt_w</p:attrName>
                                            </p:attrNameLst>
                                          </p:cBhvr>
                                          <p:tavLst>
                                            <p:tav tm="0">
                                              <p:val>
                                                <p:fltVal val="0"/>
                                              </p:val>
                                            </p:tav>
                                            <p:tav tm="100000">
                                              <p:val>
                                                <p:strVal val="#ppt_w"/>
                                              </p:val>
                                            </p:tav>
                                          </p:tavLst>
                                        </p:anim>
                                        <p:anim calcmode="lin" valueType="num">
                                          <p:cBhvr>
                                            <p:cTn id="317" dur="250" fill="hold"/>
                                            <p:tgtEl>
                                              <p:spTgt spid="208"/>
                                            </p:tgtEl>
                                            <p:attrNameLst>
                                              <p:attrName>ppt_h</p:attrName>
                                            </p:attrNameLst>
                                          </p:cBhvr>
                                          <p:tavLst>
                                            <p:tav tm="0">
                                              <p:val>
                                                <p:fltVal val="0"/>
                                              </p:val>
                                            </p:tav>
                                            <p:tav tm="100000">
                                              <p:val>
                                                <p:strVal val="#ppt_h"/>
                                              </p:val>
                                            </p:tav>
                                          </p:tavLst>
                                        </p:anim>
                                      </p:childTnLst>
                                    </p:cTn>
                                  </p:par>
                                  <p:par>
                                    <p:cTn id="318" presetID="6" presetClass="emph" presetSubtype="0" autoRev="1" fill="hold" nodeType="withEffect">
                                      <p:stCondLst>
                                        <p:cond delay="2850"/>
                                      </p:stCondLst>
                                      <p:childTnLst>
                                        <p:animScale>
                                          <p:cBhvr>
                                            <p:cTn id="319" dur="150" fill="hold"/>
                                            <p:tgtEl>
                                              <p:spTgt spid="208"/>
                                            </p:tgtEl>
                                          </p:cBhvr>
                                          <p:by x="110000" y="110000"/>
                                        </p:animScale>
                                      </p:childTnLst>
                                    </p:cTn>
                                  </p:par>
                                  <p:par>
                                    <p:cTn id="320" presetID="23" presetClass="entr" presetSubtype="16" fill="hold" nodeType="withEffect">
                                      <p:stCondLst>
                                        <p:cond delay="2000"/>
                                      </p:stCondLst>
                                      <p:childTnLst>
                                        <p:set>
                                          <p:cBhvr>
                                            <p:cTn id="321" dur="1" fill="hold">
                                              <p:stCondLst>
                                                <p:cond delay="0"/>
                                              </p:stCondLst>
                                            </p:cTn>
                                            <p:tgtEl>
                                              <p:spTgt spid="292"/>
                                            </p:tgtEl>
                                            <p:attrNameLst>
                                              <p:attrName>style.visibility</p:attrName>
                                            </p:attrNameLst>
                                          </p:cBhvr>
                                          <p:to>
                                            <p:strVal val="visible"/>
                                          </p:to>
                                        </p:set>
                                        <p:anim calcmode="lin" valueType="num">
                                          <p:cBhvr>
                                            <p:cTn id="322" dur="250" fill="hold"/>
                                            <p:tgtEl>
                                              <p:spTgt spid="292"/>
                                            </p:tgtEl>
                                            <p:attrNameLst>
                                              <p:attrName>ppt_w</p:attrName>
                                            </p:attrNameLst>
                                          </p:cBhvr>
                                          <p:tavLst>
                                            <p:tav tm="0">
                                              <p:val>
                                                <p:fltVal val="0"/>
                                              </p:val>
                                            </p:tav>
                                            <p:tav tm="100000">
                                              <p:val>
                                                <p:strVal val="#ppt_w"/>
                                              </p:val>
                                            </p:tav>
                                          </p:tavLst>
                                        </p:anim>
                                        <p:anim calcmode="lin" valueType="num">
                                          <p:cBhvr>
                                            <p:cTn id="323" dur="250" fill="hold"/>
                                            <p:tgtEl>
                                              <p:spTgt spid="292"/>
                                            </p:tgtEl>
                                            <p:attrNameLst>
                                              <p:attrName>ppt_h</p:attrName>
                                            </p:attrNameLst>
                                          </p:cBhvr>
                                          <p:tavLst>
                                            <p:tav tm="0">
                                              <p:val>
                                                <p:fltVal val="0"/>
                                              </p:val>
                                            </p:tav>
                                            <p:tav tm="100000">
                                              <p:val>
                                                <p:strVal val="#ppt_h"/>
                                              </p:val>
                                            </p:tav>
                                          </p:tavLst>
                                        </p:anim>
                                      </p:childTnLst>
                                    </p:cTn>
                                  </p:par>
                                  <p:par>
                                    <p:cTn id="324" presetID="6" presetClass="emph" presetSubtype="0" autoRev="1" fill="hold" nodeType="withEffect">
                                      <p:stCondLst>
                                        <p:cond delay="2250"/>
                                      </p:stCondLst>
                                      <p:childTnLst>
                                        <p:animScale>
                                          <p:cBhvr>
                                            <p:cTn id="325" dur="150" fill="hold"/>
                                            <p:tgtEl>
                                              <p:spTgt spid="292"/>
                                            </p:tgtEl>
                                          </p:cBhvr>
                                          <p:by x="110000" y="110000"/>
                                        </p:animScale>
                                      </p:childTnLst>
                                    </p:cTn>
                                  </p:par>
                                  <p:par>
                                    <p:cTn id="326" presetID="23" presetClass="entr" presetSubtype="16" fill="hold" nodeType="withEffect">
                                      <p:stCondLst>
                                        <p:cond delay="2000"/>
                                      </p:stCondLst>
                                      <p:childTnLst>
                                        <p:set>
                                          <p:cBhvr>
                                            <p:cTn id="327" dur="1" fill="hold">
                                              <p:stCondLst>
                                                <p:cond delay="0"/>
                                              </p:stCondLst>
                                            </p:cTn>
                                            <p:tgtEl>
                                              <p:spTgt spid="268"/>
                                            </p:tgtEl>
                                            <p:attrNameLst>
                                              <p:attrName>style.visibility</p:attrName>
                                            </p:attrNameLst>
                                          </p:cBhvr>
                                          <p:to>
                                            <p:strVal val="visible"/>
                                          </p:to>
                                        </p:set>
                                        <p:anim calcmode="lin" valueType="num">
                                          <p:cBhvr>
                                            <p:cTn id="328" dur="250" fill="hold"/>
                                            <p:tgtEl>
                                              <p:spTgt spid="268"/>
                                            </p:tgtEl>
                                            <p:attrNameLst>
                                              <p:attrName>ppt_w</p:attrName>
                                            </p:attrNameLst>
                                          </p:cBhvr>
                                          <p:tavLst>
                                            <p:tav tm="0">
                                              <p:val>
                                                <p:fltVal val="0"/>
                                              </p:val>
                                            </p:tav>
                                            <p:tav tm="100000">
                                              <p:val>
                                                <p:strVal val="#ppt_w"/>
                                              </p:val>
                                            </p:tav>
                                          </p:tavLst>
                                        </p:anim>
                                        <p:anim calcmode="lin" valueType="num">
                                          <p:cBhvr>
                                            <p:cTn id="329" dur="250" fill="hold"/>
                                            <p:tgtEl>
                                              <p:spTgt spid="268"/>
                                            </p:tgtEl>
                                            <p:attrNameLst>
                                              <p:attrName>ppt_h</p:attrName>
                                            </p:attrNameLst>
                                          </p:cBhvr>
                                          <p:tavLst>
                                            <p:tav tm="0">
                                              <p:val>
                                                <p:fltVal val="0"/>
                                              </p:val>
                                            </p:tav>
                                            <p:tav tm="100000">
                                              <p:val>
                                                <p:strVal val="#ppt_h"/>
                                              </p:val>
                                            </p:tav>
                                          </p:tavLst>
                                        </p:anim>
                                      </p:childTnLst>
                                    </p:cTn>
                                  </p:par>
                                  <p:par>
                                    <p:cTn id="330" presetID="6" presetClass="emph" presetSubtype="0" autoRev="1" fill="hold" nodeType="withEffect">
                                      <p:stCondLst>
                                        <p:cond delay="2250"/>
                                      </p:stCondLst>
                                      <p:childTnLst>
                                        <p:animScale>
                                          <p:cBhvr>
                                            <p:cTn id="331" dur="150" fill="hold"/>
                                            <p:tgtEl>
                                              <p:spTgt spid="268"/>
                                            </p:tgtEl>
                                          </p:cBhvr>
                                          <p:by x="110000" y="110000"/>
                                        </p:animScale>
                                      </p:childTnLst>
                                    </p:cTn>
                                  </p:par>
                                  <p:par>
                                    <p:cTn id="332" presetID="23" presetClass="entr" presetSubtype="16" fill="hold" nodeType="withEffect">
                                      <p:stCondLst>
                                        <p:cond delay="2700"/>
                                      </p:stCondLst>
                                      <p:childTnLst>
                                        <p:set>
                                          <p:cBhvr>
                                            <p:cTn id="333" dur="1" fill="hold">
                                              <p:stCondLst>
                                                <p:cond delay="0"/>
                                              </p:stCondLst>
                                            </p:cTn>
                                            <p:tgtEl>
                                              <p:spTgt spid="257"/>
                                            </p:tgtEl>
                                            <p:attrNameLst>
                                              <p:attrName>style.visibility</p:attrName>
                                            </p:attrNameLst>
                                          </p:cBhvr>
                                          <p:to>
                                            <p:strVal val="visible"/>
                                          </p:to>
                                        </p:set>
                                        <p:anim calcmode="lin" valueType="num">
                                          <p:cBhvr>
                                            <p:cTn id="334" dur="250" fill="hold"/>
                                            <p:tgtEl>
                                              <p:spTgt spid="257"/>
                                            </p:tgtEl>
                                            <p:attrNameLst>
                                              <p:attrName>ppt_w</p:attrName>
                                            </p:attrNameLst>
                                          </p:cBhvr>
                                          <p:tavLst>
                                            <p:tav tm="0">
                                              <p:val>
                                                <p:fltVal val="0"/>
                                              </p:val>
                                            </p:tav>
                                            <p:tav tm="100000">
                                              <p:val>
                                                <p:strVal val="#ppt_w"/>
                                              </p:val>
                                            </p:tav>
                                          </p:tavLst>
                                        </p:anim>
                                        <p:anim calcmode="lin" valueType="num">
                                          <p:cBhvr>
                                            <p:cTn id="335" dur="250" fill="hold"/>
                                            <p:tgtEl>
                                              <p:spTgt spid="257"/>
                                            </p:tgtEl>
                                            <p:attrNameLst>
                                              <p:attrName>ppt_h</p:attrName>
                                            </p:attrNameLst>
                                          </p:cBhvr>
                                          <p:tavLst>
                                            <p:tav tm="0">
                                              <p:val>
                                                <p:fltVal val="0"/>
                                              </p:val>
                                            </p:tav>
                                            <p:tav tm="100000">
                                              <p:val>
                                                <p:strVal val="#ppt_h"/>
                                              </p:val>
                                            </p:tav>
                                          </p:tavLst>
                                        </p:anim>
                                      </p:childTnLst>
                                    </p:cTn>
                                  </p:par>
                                  <p:par>
                                    <p:cTn id="336" presetID="6" presetClass="emph" presetSubtype="0" autoRev="1" fill="hold" nodeType="withEffect">
                                      <p:stCondLst>
                                        <p:cond delay="2950"/>
                                      </p:stCondLst>
                                      <p:childTnLst>
                                        <p:animScale>
                                          <p:cBhvr>
                                            <p:cTn id="337" dur="150" fill="hold"/>
                                            <p:tgtEl>
                                              <p:spTgt spid="257"/>
                                            </p:tgtEl>
                                          </p:cBhvr>
                                          <p:by x="110000" y="110000"/>
                                        </p:animScale>
                                      </p:childTnLst>
                                    </p:cTn>
                                  </p:par>
                                  <p:par>
                                    <p:cTn id="338" presetID="23" presetClass="entr" presetSubtype="16" fill="hold" grpId="0" nodeType="withEffect">
                                      <p:stCondLst>
                                        <p:cond delay="2000"/>
                                      </p:stCondLst>
                                      <p:childTnLst>
                                        <p:set>
                                          <p:cBhvr>
                                            <p:cTn id="339" dur="1" fill="hold">
                                              <p:stCondLst>
                                                <p:cond delay="0"/>
                                              </p:stCondLst>
                                            </p:cTn>
                                            <p:tgtEl>
                                              <p:spTgt spid="348"/>
                                            </p:tgtEl>
                                            <p:attrNameLst>
                                              <p:attrName>style.visibility</p:attrName>
                                            </p:attrNameLst>
                                          </p:cBhvr>
                                          <p:to>
                                            <p:strVal val="visible"/>
                                          </p:to>
                                        </p:set>
                                        <p:anim calcmode="lin" valueType="num">
                                          <p:cBhvr>
                                            <p:cTn id="340" dur="250" fill="hold"/>
                                            <p:tgtEl>
                                              <p:spTgt spid="348"/>
                                            </p:tgtEl>
                                            <p:attrNameLst>
                                              <p:attrName>ppt_w</p:attrName>
                                            </p:attrNameLst>
                                          </p:cBhvr>
                                          <p:tavLst>
                                            <p:tav tm="0">
                                              <p:val>
                                                <p:fltVal val="0"/>
                                              </p:val>
                                            </p:tav>
                                            <p:tav tm="100000">
                                              <p:val>
                                                <p:strVal val="#ppt_w"/>
                                              </p:val>
                                            </p:tav>
                                          </p:tavLst>
                                        </p:anim>
                                        <p:anim calcmode="lin" valueType="num">
                                          <p:cBhvr>
                                            <p:cTn id="341" dur="250" fill="hold"/>
                                            <p:tgtEl>
                                              <p:spTgt spid="348"/>
                                            </p:tgtEl>
                                            <p:attrNameLst>
                                              <p:attrName>ppt_h</p:attrName>
                                            </p:attrNameLst>
                                          </p:cBhvr>
                                          <p:tavLst>
                                            <p:tav tm="0">
                                              <p:val>
                                                <p:fltVal val="0"/>
                                              </p:val>
                                            </p:tav>
                                            <p:tav tm="100000">
                                              <p:val>
                                                <p:strVal val="#ppt_h"/>
                                              </p:val>
                                            </p:tav>
                                          </p:tavLst>
                                        </p:anim>
                                      </p:childTnLst>
                                    </p:cTn>
                                  </p:par>
                                  <p:par>
                                    <p:cTn id="342" presetID="6" presetClass="emph" presetSubtype="0" autoRev="1" fill="hold" grpId="1" nodeType="withEffect">
                                      <p:stCondLst>
                                        <p:cond delay="2250"/>
                                      </p:stCondLst>
                                      <p:childTnLst>
                                        <p:animScale>
                                          <p:cBhvr>
                                            <p:cTn id="343" dur="150" fill="hold"/>
                                            <p:tgtEl>
                                              <p:spTgt spid="348"/>
                                            </p:tgtEl>
                                          </p:cBhvr>
                                          <p:by x="110000" y="110000"/>
                                        </p:animScale>
                                      </p:childTnLst>
                                    </p:cTn>
                                  </p:par>
                                  <p:par>
                                    <p:cTn id="344" presetID="23" presetClass="entr" presetSubtype="16" fill="hold" nodeType="withEffect">
                                      <p:stCondLst>
                                        <p:cond delay="2600"/>
                                      </p:stCondLst>
                                      <p:childTnLst>
                                        <p:set>
                                          <p:cBhvr>
                                            <p:cTn id="345" dur="1" fill="hold">
                                              <p:stCondLst>
                                                <p:cond delay="0"/>
                                              </p:stCondLst>
                                            </p:cTn>
                                            <p:tgtEl>
                                              <p:spTgt spid="312"/>
                                            </p:tgtEl>
                                            <p:attrNameLst>
                                              <p:attrName>style.visibility</p:attrName>
                                            </p:attrNameLst>
                                          </p:cBhvr>
                                          <p:to>
                                            <p:strVal val="visible"/>
                                          </p:to>
                                        </p:set>
                                        <p:anim calcmode="lin" valueType="num">
                                          <p:cBhvr>
                                            <p:cTn id="346" dur="250" fill="hold"/>
                                            <p:tgtEl>
                                              <p:spTgt spid="312"/>
                                            </p:tgtEl>
                                            <p:attrNameLst>
                                              <p:attrName>ppt_w</p:attrName>
                                            </p:attrNameLst>
                                          </p:cBhvr>
                                          <p:tavLst>
                                            <p:tav tm="0">
                                              <p:val>
                                                <p:fltVal val="0"/>
                                              </p:val>
                                            </p:tav>
                                            <p:tav tm="100000">
                                              <p:val>
                                                <p:strVal val="#ppt_w"/>
                                              </p:val>
                                            </p:tav>
                                          </p:tavLst>
                                        </p:anim>
                                        <p:anim calcmode="lin" valueType="num">
                                          <p:cBhvr>
                                            <p:cTn id="347" dur="250" fill="hold"/>
                                            <p:tgtEl>
                                              <p:spTgt spid="312"/>
                                            </p:tgtEl>
                                            <p:attrNameLst>
                                              <p:attrName>ppt_h</p:attrName>
                                            </p:attrNameLst>
                                          </p:cBhvr>
                                          <p:tavLst>
                                            <p:tav tm="0">
                                              <p:val>
                                                <p:fltVal val="0"/>
                                              </p:val>
                                            </p:tav>
                                            <p:tav tm="100000">
                                              <p:val>
                                                <p:strVal val="#ppt_h"/>
                                              </p:val>
                                            </p:tav>
                                          </p:tavLst>
                                        </p:anim>
                                      </p:childTnLst>
                                    </p:cTn>
                                  </p:par>
                                  <p:par>
                                    <p:cTn id="348" presetID="6" presetClass="emph" presetSubtype="0" autoRev="1" fill="hold" nodeType="withEffect">
                                      <p:stCondLst>
                                        <p:cond delay="2850"/>
                                      </p:stCondLst>
                                      <p:childTnLst>
                                        <p:animScale>
                                          <p:cBhvr>
                                            <p:cTn id="349" dur="150" fill="hold"/>
                                            <p:tgtEl>
                                              <p:spTgt spid="312"/>
                                            </p:tgtEl>
                                          </p:cBhvr>
                                          <p:by x="110000" y="110000"/>
                                        </p:animScale>
                                      </p:childTnLst>
                                    </p:cTn>
                                  </p:par>
                                  <p:par>
                                    <p:cTn id="350" presetID="23" presetClass="entr" presetSubtype="16" fill="hold" nodeType="withEffect">
                                      <p:stCondLst>
                                        <p:cond delay="2600"/>
                                      </p:stCondLst>
                                      <p:childTnLst>
                                        <p:set>
                                          <p:cBhvr>
                                            <p:cTn id="351" dur="1" fill="hold">
                                              <p:stCondLst>
                                                <p:cond delay="0"/>
                                              </p:stCondLst>
                                            </p:cTn>
                                            <p:tgtEl>
                                              <p:spTgt spid="302"/>
                                            </p:tgtEl>
                                            <p:attrNameLst>
                                              <p:attrName>style.visibility</p:attrName>
                                            </p:attrNameLst>
                                          </p:cBhvr>
                                          <p:to>
                                            <p:strVal val="visible"/>
                                          </p:to>
                                        </p:set>
                                        <p:anim calcmode="lin" valueType="num">
                                          <p:cBhvr>
                                            <p:cTn id="352" dur="250" fill="hold"/>
                                            <p:tgtEl>
                                              <p:spTgt spid="302"/>
                                            </p:tgtEl>
                                            <p:attrNameLst>
                                              <p:attrName>ppt_w</p:attrName>
                                            </p:attrNameLst>
                                          </p:cBhvr>
                                          <p:tavLst>
                                            <p:tav tm="0">
                                              <p:val>
                                                <p:fltVal val="0"/>
                                              </p:val>
                                            </p:tav>
                                            <p:tav tm="100000">
                                              <p:val>
                                                <p:strVal val="#ppt_w"/>
                                              </p:val>
                                            </p:tav>
                                          </p:tavLst>
                                        </p:anim>
                                        <p:anim calcmode="lin" valueType="num">
                                          <p:cBhvr>
                                            <p:cTn id="353" dur="250" fill="hold"/>
                                            <p:tgtEl>
                                              <p:spTgt spid="302"/>
                                            </p:tgtEl>
                                            <p:attrNameLst>
                                              <p:attrName>ppt_h</p:attrName>
                                            </p:attrNameLst>
                                          </p:cBhvr>
                                          <p:tavLst>
                                            <p:tav tm="0">
                                              <p:val>
                                                <p:fltVal val="0"/>
                                              </p:val>
                                            </p:tav>
                                            <p:tav tm="100000">
                                              <p:val>
                                                <p:strVal val="#ppt_h"/>
                                              </p:val>
                                            </p:tav>
                                          </p:tavLst>
                                        </p:anim>
                                      </p:childTnLst>
                                    </p:cTn>
                                  </p:par>
                                  <p:par>
                                    <p:cTn id="354" presetID="6" presetClass="emph" presetSubtype="0" autoRev="1" fill="hold" nodeType="withEffect">
                                      <p:stCondLst>
                                        <p:cond delay="2850"/>
                                      </p:stCondLst>
                                      <p:childTnLst>
                                        <p:animScale>
                                          <p:cBhvr>
                                            <p:cTn id="355" dur="150" fill="hold"/>
                                            <p:tgtEl>
                                              <p:spTgt spid="302"/>
                                            </p:tgtEl>
                                          </p:cBhvr>
                                          <p:by x="110000" y="110000"/>
                                        </p:animScale>
                                      </p:childTnLst>
                                    </p:cTn>
                                  </p:par>
                                  <p:par>
                                    <p:cTn id="356" presetID="10" presetClass="entr" presetSubtype="0" fill="hold" grpId="0" nodeType="withEffect">
                                      <p:stCondLst>
                                        <p:cond delay="2000"/>
                                      </p:stCondLst>
                                      <p:childTnLst>
                                        <p:set>
                                          <p:cBhvr>
                                            <p:cTn id="357" dur="1" fill="hold">
                                              <p:stCondLst>
                                                <p:cond delay="0"/>
                                              </p:stCondLst>
                                            </p:cTn>
                                            <p:tgtEl>
                                              <p:spTgt spid="143"/>
                                            </p:tgtEl>
                                            <p:attrNameLst>
                                              <p:attrName>style.visibility</p:attrName>
                                            </p:attrNameLst>
                                          </p:cBhvr>
                                          <p:to>
                                            <p:strVal val="visible"/>
                                          </p:to>
                                        </p:set>
                                        <p:animEffect transition="in" filter="fade">
                                          <p:cBhvr>
                                            <p:cTn id="358" dur="500"/>
                                            <p:tgtEl>
                                              <p:spTgt spid="143"/>
                                            </p:tgtEl>
                                          </p:cBhvr>
                                        </p:animEffect>
                                      </p:childTnLst>
                                    </p:cTn>
                                  </p:par>
                                  <p:par>
                                    <p:cTn id="359" presetID="10" presetClass="entr" presetSubtype="0" fill="hold" nodeType="withEffect">
                                      <p:stCondLst>
                                        <p:cond delay="2000"/>
                                      </p:stCondLst>
                                      <p:childTnLst>
                                        <p:set>
                                          <p:cBhvr>
                                            <p:cTn id="360" dur="1" fill="hold">
                                              <p:stCondLst>
                                                <p:cond delay="0"/>
                                              </p:stCondLst>
                                            </p:cTn>
                                            <p:tgtEl>
                                              <p:spTgt spid="148"/>
                                            </p:tgtEl>
                                            <p:attrNameLst>
                                              <p:attrName>style.visibility</p:attrName>
                                            </p:attrNameLst>
                                          </p:cBhvr>
                                          <p:to>
                                            <p:strVal val="visible"/>
                                          </p:to>
                                        </p:set>
                                        <p:animEffect transition="in" filter="fade">
                                          <p:cBhvr>
                                            <p:cTn id="361" dur="500"/>
                                            <p:tgtEl>
                                              <p:spTgt spid="148"/>
                                            </p:tgtEl>
                                          </p:cBhvr>
                                        </p:animEffect>
                                      </p:childTnLst>
                                    </p:cTn>
                                  </p:par>
                                  <p:par>
                                    <p:cTn id="362" presetID="10" presetClass="entr" presetSubtype="0" fill="hold" grpId="0" nodeType="withEffect">
                                      <p:stCondLst>
                                        <p:cond delay="2000"/>
                                      </p:stCondLst>
                                      <p:childTnLst>
                                        <p:set>
                                          <p:cBhvr>
                                            <p:cTn id="363" dur="1" fill="hold">
                                              <p:stCondLst>
                                                <p:cond delay="0"/>
                                              </p:stCondLst>
                                            </p:cTn>
                                            <p:tgtEl>
                                              <p:spTgt spid="131"/>
                                            </p:tgtEl>
                                            <p:attrNameLst>
                                              <p:attrName>style.visibility</p:attrName>
                                            </p:attrNameLst>
                                          </p:cBhvr>
                                          <p:to>
                                            <p:strVal val="visible"/>
                                          </p:to>
                                        </p:set>
                                        <p:animEffect transition="in" filter="fade">
                                          <p:cBhvr>
                                            <p:cTn id="364" dur="500"/>
                                            <p:tgtEl>
                                              <p:spTgt spid="131"/>
                                            </p:tgtEl>
                                          </p:cBhvr>
                                        </p:animEffect>
                                      </p:childTnLst>
                                    </p:cTn>
                                  </p:par>
                                  <p:par>
                                    <p:cTn id="365" presetID="10" presetClass="entr" presetSubtype="0" fill="hold" grpId="0" nodeType="withEffect">
                                      <p:stCondLst>
                                        <p:cond delay="2000"/>
                                      </p:stCondLst>
                                      <p:childTnLst>
                                        <p:set>
                                          <p:cBhvr>
                                            <p:cTn id="366" dur="1" fill="hold">
                                              <p:stCondLst>
                                                <p:cond delay="0"/>
                                              </p:stCondLst>
                                            </p:cTn>
                                            <p:tgtEl>
                                              <p:spTgt spid="163"/>
                                            </p:tgtEl>
                                            <p:attrNameLst>
                                              <p:attrName>style.visibility</p:attrName>
                                            </p:attrNameLst>
                                          </p:cBhvr>
                                          <p:to>
                                            <p:strVal val="visible"/>
                                          </p:to>
                                        </p:set>
                                        <p:animEffect transition="in" filter="fade">
                                          <p:cBhvr>
                                            <p:cTn id="367" dur="500"/>
                                            <p:tgtEl>
                                              <p:spTgt spid="163"/>
                                            </p:tgtEl>
                                          </p:cBhvr>
                                        </p:animEffect>
                                      </p:childTnLst>
                                    </p:cTn>
                                  </p:par>
                                  <p:par>
                                    <p:cTn id="368" presetID="22" presetClass="entr" presetSubtype="2" fill="hold" nodeType="withEffect">
                                      <p:stCondLst>
                                        <p:cond delay="2000"/>
                                      </p:stCondLst>
                                      <p:childTnLst>
                                        <p:set>
                                          <p:cBhvr>
                                            <p:cTn id="369" dur="1" fill="hold">
                                              <p:stCondLst>
                                                <p:cond delay="0"/>
                                              </p:stCondLst>
                                            </p:cTn>
                                            <p:tgtEl>
                                              <p:spTgt spid="135"/>
                                            </p:tgtEl>
                                            <p:attrNameLst>
                                              <p:attrName>style.visibility</p:attrName>
                                            </p:attrNameLst>
                                          </p:cBhvr>
                                          <p:to>
                                            <p:strVal val="visible"/>
                                          </p:to>
                                        </p:set>
                                        <p:animEffect transition="in" filter="wipe(right)">
                                          <p:cBhvr>
                                            <p:cTn id="370" dur="500"/>
                                            <p:tgtEl>
                                              <p:spTgt spid="135"/>
                                            </p:tgtEl>
                                          </p:cBhvr>
                                        </p:animEffect>
                                      </p:childTnLst>
                                    </p:cTn>
                                  </p:par>
                                  <p:par>
                                    <p:cTn id="371" presetID="10" presetClass="entr" presetSubtype="0" fill="hold" grpId="0" nodeType="withEffect">
                                      <p:stCondLst>
                                        <p:cond delay="3000"/>
                                      </p:stCondLst>
                                      <p:childTnLst>
                                        <p:set>
                                          <p:cBhvr>
                                            <p:cTn id="372" dur="1" fill="hold">
                                              <p:stCondLst>
                                                <p:cond delay="0"/>
                                              </p:stCondLst>
                                            </p:cTn>
                                            <p:tgtEl>
                                              <p:spTgt spid="145"/>
                                            </p:tgtEl>
                                            <p:attrNameLst>
                                              <p:attrName>style.visibility</p:attrName>
                                            </p:attrNameLst>
                                          </p:cBhvr>
                                          <p:to>
                                            <p:strVal val="visible"/>
                                          </p:to>
                                        </p:set>
                                        <p:animEffect transition="in" filter="fade">
                                          <p:cBhvr>
                                            <p:cTn id="373" dur="500"/>
                                            <p:tgtEl>
                                              <p:spTgt spid="145"/>
                                            </p:tgtEl>
                                          </p:cBhvr>
                                        </p:animEffect>
                                      </p:childTnLst>
                                    </p:cTn>
                                  </p:par>
                                  <p:par>
                                    <p:cTn id="374" presetID="10" presetClass="entr" presetSubtype="0" fill="hold" nodeType="withEffect">
                                      <p:stCondLst>
                                        <p:cond delay="3000"/>
                                      </p:stCondLst>
                                      <p:childTnLst>
                                        <p:set>
                                          <p:cBhvr>
                                            <p:cTn id="375" dur="1" fill="hold">
                                              <p:stCondLst>
                                                <p:cond delay="0"/>
                                              </p:stCondLst>
                                            </p:cTn>
                                            <p:tgtEl>
                                              <p:spTgt spid="153"/>
                                            </p:tgtEl>
                                            <p:attrNameLst>
                                              <p:attrName>style.visibility</p:attrName>
                                            </p:attrNameLst>
                                          </p:cBhvr>
                                          <p:to>
                                            <p:strVal val="visible"/>
                                          </p:to>
                                        </p:set>
                                        <p:animEffect transition="in" filter="fade">
                                          <p:cBhvr>
                                            <p:cTn id="376" dur="500"/>
                                            <p:tgtEl>
                                              <p:spTgt spid="153"/>
                                            </p:tgtEl>
                                          </p:cBhvr>
                                        </p:animEffect>
                                      </p:childTnLst>
                                    </p:cTn>
                                  </p:par>
                                  <p:par>
                                    <p:cTn id="377" presetID="10" presetClass="entr" presetSubtype="0" fill="hold" grpId="0" nodeType="withEffect">
                                      <p:stCondLst>
                                        <p:cond delay="3000"/>
                                      </p:stCondLst>
                                      <p:childTnLst>
                                        <p:set>
                                          <p:cBhvr>
                                            <p:cTn id="378" dur="1" fill="hold">
                                              <p:stCondLst>
                                                <p:cond delay="0"/>
                                              </p:stCondLst>
                                            </p:cTn>
                                            <p:tgtEl>
                                              <p:spTgt spid="128"/>
                                            </p:tgtEl>
                                            <p:attrNameLst>
                                              <p:attrName>style.visibility</p:attrName>
                                            </p:attrNameLst>
                                          </p:cBhvr>
                                          <p:to>
                                            <p:strVal val="visible"/>
                                          </p:to>
                                        </p:set>
                                        <p:animEffect transition="in" filter="fade">
                                          <p:cBhvr>
                                            <p:cTn id="379" dur="500"/>
                                            <p:tgtEl>
                                              <p:spTgt spid="128"/>
                                            </p:tgtEl>
                                          </p:cBhvr>
                                        </p:animEffect>
                                      </p:childTnLst>
                                    </p:cTn>
                                  </p:par>
                                  <p:par>
                                    <p:cTn id="380" presetID="10" presetClass="entr" presetSubtype="0" fill="hold" grpId="0" nodeType="withEffect">
                                      <p:stCondLst>
                                        <p:cond delay="3000"/>
                                      </p:stCondLst>
                                      <p:childTnLst>
                                        <p:set>
                                          <p:cBhvr>
                                            <p:cTn id="381" dur="1" fill="hold">
                                              <p:stCondLst>
                                                <p:cond delay="0"/>
                                              </p:stCondLst>
                                            </p:cTn>
                                            <p:tgtEl>
                                              <p:spTgt spid="164"/>
                                            </p:tgtEl>
                                            <p:attrNameLst>
                                              <p:attrName>style.visibility</p:attrName>
                                            </p:attrNameLst>
                                          </p:cBhvr>
                                          <p:to>
                                            <p:strVal val="visible"/>
                                          </p:to>
                                        </p:set>
                                        <p:animEffect transition="in" filter="fade">
                                          <p:cBhvr>
                                            <p:cTn id="382" dur="500"/>
                                            <p:tgtEl>
                                              <p:spTgt spid="164"/>
                                            </p:tgtEl>
                                          </p:cBhvr>
                                        </p:animEffect>
                                      </p:childTnLst>
                                    </p:cTn>
                                  </p:par>
                                  <p:par>
                                    <p:cTn id="383" presetID="22" presetClass="entr" presetSubtype="2" fill="hold" nodeType="withEffect">
                                      <p:stCondLst>
                                        <p:cond delay="3000"/>
                                      </p:stCondLst>
                                      <p:childTnLst>
                                        <p:set>
                                          <p:cBhvr>
                                            <p:cTn id="384" dur="1" fill="hold">
                                              <p:stCondLst>
                                                <p:cond delay="0"/>
                                              </p:stCondLst>
                                            </p:cTn>
                                            <p:tgtEl>
                                              <p:spTgt spid="136"/>
                                            </p:tgtEl>
                                            <p:attrNameLst>
                                              <p:attrName>style.visibility</p:attrName>
                                            </p:attrNameLst>
                                          </p:cBhvr>
                                          <p:to>
                                            <p:strVal val="visible"/>
                                          </p:to>
                                        </p:set>
                                        <p:animEffect transition="in" filter="wipe(right)">
                                          <p:cBhvr>
                                            <p:cTn id="385" dur="500"/>
                                            <p:tgtEl>
                                              <p:spTgt spid="136"/>
                                            </p:tgtEl>
                                          </p:cBhvr>
                                        </p:animEffect>
                                      </p:childTnLst>
                                    </p:cTn>
                                  </p:par>
                                  <p:par>
                                    <p:cTn id="386" presetID="10" presetClass="entr" presetSubtype="0" fill="hold" grpId="0" nodeType="withEffect">
                                      <p:stCondLst>
                                        <p:cond delay="4000"/>
                                      </p:stCondLst>
                                      <p:childTnLst>
                                        <p:set>
                                          <p:cBhvr>
                                            <p:cTn id="387" dur="1" fill="hold">
                                              <p:stCondLst>
                                                <p:cond delay="0"/>
                                              </p:stCondLst>
                                            </p:cTn>
                                            <p:tgtEl>
                                              <p:spTgt spid="146"/>
                                            </p:tgtEl>
                                            <p:attrNameLst>
                                              <p:attrName>style.visibility</p:attrName>
                                            </p:attrNameLst>
                                          </p:cBhvr>
                                          <p:to>
                                            <p:strVal val="visible"/>
                                          </p:to>
                                        </p:set>
                                        <p:animEffect transition="in" filter="fade">
                                          <p:cBhvr>
                                            <p:cTn id="388" dur="500"/>
                                            <p:tgtEl>
                                              <p:spTgt spid="146"/>
                                            </p:tgtEl>
                                          </p:cBhvr>
                                        </p:animEffect>
                                      </p:childTnLst>
                                    </p:cTn>
                                  </p:par>
                                  <p:par>
                                    <p:cTn id="389" presetID="10" presetClass="entr" presetSubtype="0" fill="hold" grpId="0" nodeType="withEffect">
                                      <p:stCondLst>
                                        <p:cond delay="4000"/>
                                      </p:stCondLst>
                                      <p:childTnLst>
                                        <p:set>
                                          <p:cBhvr>
                                            <p:cTn id="390" dur="1" fill="hold">
                                              <p:stCondLst>
                                                <p:cond delay="0"/>
                                              </p:stCondLst>
                                            </p:cTn>
                                            <p:tgtEl>
                                              <p:spTgt spid="165"/>
                                            </p:tgtEl>
                                            <p:attrNameLst>
                                              <p:attrName>style.visibility</p:attrName>
                                            </p:attrNameLst>
                                          </p:cBhvr>
                                          <p:to>
                                            <p:strVal val="visible"/>
                                          </p:to>
                                        </p:set>
                                        <p:animEffect transition="in" filter="fade">
                                          <p:cBhvr>
                                            <p:cTn id="391" dur="500"/>
                                            <p:tgtEl>
                                              <p:spTgt spid="165"/>
                                            </p:tgtEl>
                                          </p:cBhvr>
                                        </p:animEffect>
                                      </p:childTnLst>
                                    </p:cTn>
                                  </p:par>
                                  <p:par>
                                    <p:cTn id="392" presetID="22" presetClass="entr" presetSubtype="2" fill="hold" nodeType="withEffect">
                                      <p:stCondLst>
                                        <p:cond delay="4000"/>
                                      </p:stCondLst>
                                      <p:childTnLst>
                                        <p:set>
                                          <p:cBhvr>
                                            <p:cTn id="393" dur="1" fill="hold">
                                              <p:stCondLst>
                                                <p:cond delay="0"/>
                                              </p:stCondLst>
                                            </p:cTn>
                                            <p:tgtEl>
                                              <p:spTgt spid="137"/>
                                            </p:tgtEl>
                                            <p:attrNameLst>
                                              <p:attrName>style.visibility</p:attrName>
                                            </p:attrNameLst>
                                          </p:cBhvr>
                                          <p:to>
                                            <p:strVal val="visible"/>
                                          </p:to>
                                        </p:set>
                                        <p:animEffect transition="in" filter="wipe(right)">
                                          <p:cBhvr>
                                            <p:cTn id="394" dur="500"/>
                                            <p:tgtEl>
                                              <p:spTgt spid="137"/>
                                            </p:tgtEl>
                                          </p:cBhvr>
                                        </p:animEffect>
                                      </p:childTnLst>
                                    </p:cTn>
                                  </p:par>
                                  <p:par>
                                    <p:cTn id="395" presetID="10" presetClass="entr" presetSubtype="0" fill="hold" grpId="0" nodeType="withEffect">
                                      <p:stCondLst>
                                        <p:cond delay="4000"/>
                                      </p:stCondLst>
                                      <p:childTnLst>
                                        <p:set>
                                          <p:cBhvr>
                                            <p:cTn id="396" dur="1" fill="hold">
                                              <p:stCondLst>
                                                <p:cond delay="0"/>
                                              </p:stCondLst>
                                            </p:cTn>
                                            <p:tgtEl>
                                              <p:spTgt spid="129"/>
                                            </p:tgtEl>
                                            <p:attrNameLst>
                                              <p:attrName>style.visibility</p:attrName>
                                            </p:attrNameLst>
                                          </p:cBhvr>
                                          <p:to>
                                            <p:strVal val="visible"/>
                                          </p:to>
                                        </p:set>
                                        <p:animEffect transition="in" filter="fade">
                                          <p:cBhvr>
                                            <p:cTn id="397" dur="500"/>
                                            <p:tgtEl>
                                              <p:spTgt spid="129"/>
                                            </p:tgtEl>
                                          </p:cBhvr>
                                        </p:animEffect>
                                      </p:childTnLst>
                                    </p:cTn>
                                  </p:par>
                                  <p:par>
                                    <p:cTn id="398" presetID="10" presetClass="entr" presetSubtype="0" fill="hold" nodeType="withEffect">
                                      <p:stCondLst>
                                        <p:cond delay="4000"/>
                                      </p:stCondLst>
                                      <p:childTnLst>
                                        <p:set>
                                          <p:cBhvr>
                                            <p:cTn id="399" dur="1" fill="hold">
                                              <p:stCondLst>
                                                <p:cond delay="0"/>
                                              </p:stCondLst>
                                            </p:cTn>
                                            <p:tgtEl>
                                              <p:spTgt spid="159"/>
                                            </p:tgtEl>
                                            <p:attrNameLst>
                                              <p:attrName>style.visibility</p:attrName>
                                            </p:attrNameLst>
                                          </p:cBhvr>
                                          <p:to>
                                            <p:strVal val="visible"/>
                                          </p:to>
                                        </p:set>
                                        <p:animEffect transition="in" filter="fade">
                                          <p:cBhvr>
                                            <p:cTn id="400" dur="500"/>
                                            <p:tgtEl>
                                              <p:spTgt spid="159"/>
                                            </p:tgtEl>
                                          </p:cBhvr>
                                        </p:animEffect>
                                      </p:childTnLst>
                                    </p:cTn>
                                  </p:par>
                                  <p:par>
                                    <p:cTn id="401" presetID="10" presetClass="entr" presetSubtype="0" fill="hold" grpId="0" nodeType="withEffect">
                                      <p:stCondLst>
                                        <p:cond delay="4750"/>
                                      </p:stCondLst>
                                      <p:childTnLst>
                                        <p:set>
                                          <p:cBhvr>
                                            <p:cTn id="402" dur="1" fill="hold">
                                              <p:stCondLst>
                                                <p:cond delay="0"/>
                                              </p:stCondLst>
                                            </p:cTn>
                                            <p:tgtEl>
                                              <p:spTgt spid="147"/>
                                            </p:tgtEl>
                                            <p:attrNameLst>
                                              <p:attrName>style.visibility</p:attrName>
                                            </p:attrNameLst>
                                          </p:cBhvr>
                                          <p:to>
                                            <p:strVal val="visible"/>
                                          </p:to>
                                        </p:set>
                                        <p:animEffect transition="in" filter="fade">
                                          <p:cBhvr>
                                            <p:cTn id="403" dur="500"/>
                                            <p:tgtEl>
                                              <p:spTgt spid="147"/>
                                            </p:tgtEl>
                                          </p:cBhvr>
                                        </p:animEffect>
                                      </p:childTnLst>
                                    </p:cTn>
                                  </p:par>
                                  <p:par>
                                    <p:cTn id="404" presetID="10" presetClass="entr" presetSubtype="0" fill="hold" grpId="0" nodeType="withEffect">
                                      <p:stCondLst>
                                        <p:cond delay="4750"/>
                                      </p:stCondLst>
                                      <p:childTnLst>
                                        <p:set>
                                          <p:cBhvr>
                                            <p:cTn id="405" dur="1" fill="hold">
                                              <p:stCondLst>
                                                <p:cond delay="0"/>
                                              </p:stCondLst>
                                            </p:cTn>
                                            <p:tgtEl>
                                              <p:spTgt spid="162"/>
                                            </p:tgtEl>
                                            <p:attrNameLst>
                                              <p:attrName>style.visibility</p:attrName>
                                            </p:attrNameLst>
                                          </p:cBhvr>
                                          <p:to>
                                            <p:strVal val="visible"/>
                                          </p:to>
                                        </p:set>
                                        <p:animEffect transition="in" filter="fade">
                                          <p:cBhvr>
                                            <p:cTn id="406" dur="500"/>
                                            <p:tgtEl>
                                              <p:spTgt spid="162"/>
                                            </p:tgtEl>
                                          </p:cBhvr>
                                        </p:animEffect>
                                      </p:childTnLst>
                                    </p:cTn>
                                  </p:par>
                                  <p:par>
                                    <p:cTn id="407" presetID="10" presetClass="entr" presetSubtype="0" fill="hold" grpId="0" nodeType="withEffect">
                                      <p:stCondLst>
                                        <p:cond delay="4750"/>
                                      </p:stCondLst>
                                      <p:childTnLst>
                                        <p:set>
                                          <p:cBhvr>
                                            <p:cTn id="408" dur="1" fill="hold">
                                              <p:stCondLst>
                                                <p:cond delay="0"/>
                                              </p:stCondLst>
                                            </p:cTn>
                                            <p:tgtEl>
                                              <p:spTgt spid="130"/>
                                            </p:tgtEl>
                                            <p:attrNameLst>
                                              <p:attrName>style.visibility</p:attrName>
                                            </p:attrNameLst>
                                          </p:cBhvr>
                                          <p:to>
                                            <p:strVal val="visible"/>
                                          </p:to>
                                        </p:set>
                                        <p:animEffect transition="in" filter="fade">
                                          <p:cBhvr>
                                            <p:cTn id="409" dur="500"/>
                                            <p:tgtEl>
                                              <p:spTgt spid="130"/>
                                            </p:tgtEl>
                                          </p:cBhvr>
                                        </p:animEffect>
                                      </p:childTnLst>
                                    </p:cTn>
                                  </p:par>
                                  <p:par>
                                    <p:cTn id="410" presetID="10" presetClass="entr" presetSubtype="0" fill="hold" grpId="0" nodeType="withEffect">
                                      <p:stCondLst>
                                        <p:cond delay="4750"/>
                                      </p:stCondLst>
                                      <p:childTnLst>
                                        <p:set>
                                          <p:cBhvr>
                                            <p:cTn id="411" dur="1" fill="hold">
                                              <p:stCondLst>
                                                <p:cond delay="0"/>
                                              </p:stCondLst>
                                            </p:cTn>
                                            <p:tgtEl>
                                              <p:spTgt spid="166"/>
                                            </p:tgtEl>
                                            <p:attrNameLst>
                                              <p:attrName>style.visibility</p:attrName>
                                            </p:attrNameLst>
                                          </p:cBhvr>
                                          <p:to>
                                            <p:strVal val="visible"/>
                                          </p:to>
                                        </p:set>
                                        <p:animEffect transition="in" filter="fade">
                                          <p:cBhvr>
                                            <p:cTn id="412" dur="500"/>
                                            <p:tgtEl>
                                              <p:spTgt spid="166"/>
                                            </p:tgtEl>
                                          </p:cBhvr>
                                        </p:animEffect>
                                      </p:childTnLst>
                                    </p:cTn>
                                  </p:par>
                                  <p:par>
                                    <p:cTn id="413" presetID="22" presetClass="entr" presetSubtype="2" fill="hold" nodeType="withEffect">
                                      <p:stCondLst>
                                        <p:cond delay="2000"/>
                                      </p:stCondLst>
                                      <p:childTnLst>
                                        <p:set>
                                          <p:cBhvr>
                                            <p:cTn id="414" dur="1" fill="hold">
                                              <p:stCondLst>
                                                <p:cond delay="0"/>
                                              </p:stCondLst>
                                            </p:cTn>
                                            <p:tgtEl>
                                              <p:spTgt spid="403"/>
                                            </p:tgtEl>
                                            <p:attrNameLst>
                                              <p:attrName>style.visibility</p:attrName>
                                            </p:attrNameLst>
                                          </p:cBhvr>
                                          <p:to>
                                            <p:strVal val="visible"/>
                                          </p:to>
                                        </p:set>
                                        <p:animEffect transition="in" filter="wipe(right)">
                                          <p:cBhvr>
                                            <p:cTn id="415" dur="500"/>
                                            <p:tgtEl>
                                              <p:spTgt spid="403"/>
                                            </p:tgtEl>
                                          </p:cBhvr>
                                        </p:animEffect>
                                      </p:childTnLst>
                                    </p:cTn>
                                  </p:par>
                                  <p:par>
                                    <p:cTn id="416" presetID="10" presetClass="entr" presetSubtype="0" fill="hold" nodeType="withEffect">
                                      <p:stCondLst>
                                        <p:cond delay="2000"/>
                                      </p:stCondLst>
                                      <p:childTnLst>
                                        <p:set>
                                          <p:cBhvr>
                                            <p:cTn id="417" dur="1" fill="hold">
                                              <p:stCondLst>
                                                <p:cond delay="0"/>
                                              </p:stCondLst>
                                            </p:cTn>
                                            <p:tgtEl>
                                              <p:spTgt spid="405"/>
                                            </p:tgtEl>
                                            <p:attrNameLst>
                                              <p:attrName>style.visibility</p:attrName>
                                            </p:attrNameLst>
                                          </p:cBhvr>
                                          <p:to>
                                            <p:strVal val="visible"/>
                                          </p:to>
                                        </p:set>
                                        <p:animEffect transition="in" filter="fade">
                                          <p:cBhvr>
                                            <p:cTn id="418" dur="500"/>
                                            <p:tgtEl>
                                              <p:spTgt spid="405"/>
                                            </p:tgtEl>
                                          </p:cBhvr>
                                        </p:animEffect>
                                      </p:childTnLst>
                                    </p:cTn>
                                  </p:par>
                                  <p:par>
                                    <p:cTn id="419" presetID="10" presetClass="entr" presetSubtype="0" fill="hold" grpId="0" nodeType="withEffect">
                                      <p:stCondLst>
                                        <p:cond delay="3000"/>
                                      </p:stCondLst>
                                      <p:childTnLst>
                                        <p:set>
                                          <p:cBhvr>
                                            <p:cTn id="420" dur="1" fill="hold">
                                              <p:stCondLst>
                                                <p:cond delay="0"/>
                                              </p:stCondLst>
                                            </p:cTn>
                                            <p:tgtEl>
                                              <p:spTgt spid="404"/>
                                            </p:tgtEl>
                                            <p:attrNameLst>
                                              <p:attrName>style.visibility</p:attrName>
                                            </p:attrNameLst>
                                          </p:cBhvr>
                                          <p:to>
                                            <p:strVal val="visible"/>
                                          </p:to>
                                        </p:set>
                                        <p:animEffect transition="in" filter="fade">
                                          <p:cBhvr>
                                            <p:cTn id="421" dur="500"/>
                                            <p:tgtEl>
                                              <p:spTgt spid="404"/>
                                            </p:tgtEl>
                                          </p:cBhvr>
                                        </p:animEffect>
                                      </p:childTnLst>
                                    </p:cTn>
                                  </p:par>
                                  <p:par>
                                    <p:cTn id="422" presetID="22" presetClass="entr" presetSubtype="2" fill="hold" nodeType="withEffect">
                                      <p:stCondLst>
                                        <p:cond delay="2000"/>
                                      </p:stCondLst>
                                      <p:childTnLst>
                                        <p:set>
                                          <p:cBhvr>
                                            <p:cTn id="423" dur="1" fill="hold">
                                              <p:stCondLst>
                                                <p:cond delay="0"/>
                                              </p:stCondLst>
                                            </p:cTn>
                                            <p:tgtEl>
                                              <p:spTgt spid="410"/>
                                            </p:tgtEl>
                                            <p:attrNameLst>
                                              <p:attrName>style.visibility</p:attrName>
                                            </p:attrNameLst>
                                          </p:cBhvr>
                                          <p:to>
                                            <p:strVal val="visible"/>
                                          </p:to>
                                        </p:set>
                                        <p:animEffect transition="in" filter="wipe(right)">
                                          <p:cBhvr>
                                            <p:cTn id="424" dur="500"/>
                                            <p:tgtEl>
                                              <p:spTgt spid="410"/>
                                            </p:tgtEl>
                                          </p:cBhvr>
                                        </p:animEffect>
                                      </p:childTnLst>
                                    </p:cTn>
                                  </p:par>
                                  <p:par>
                                    <p:cTn id="425" presetID="10" presetClass="entr" presetSubtype="0" fill="hold" grpId="0" nodeType="withEffect">
                                      <p:stCondLst>
                                        <p:cond delay="4000"/>
                                      </p:stCondLst>
                                      <p:childTnLst>
                                        <p:set>
                                          <p:cBhvr>
                                            <p:cTn id="426" dur="1" fill="hold">
                                              <p:stCondLst>
                                                <p:cond delay="0"/>
                                              </p:stCondLst>
                                            </p:cTn>
                                            <p:tgtEl>
                                              <p:spTgt spid="411"/>
                                            </p:tgtEl>
                                            <p:attrNameLst>
                                              <p:attrName>style.visibility</p:attrName>
                                            </p:attrNameLst>
                                          </p:cBhvr>
                                          <p:to>
                                            <p:strVal val="visible"/>
                                          </p:to>
                                        </p:set>
                                        <p:animEffect transition="in" filter="fade">
                                          <p:cBhvr>
                                            <p:cTn id="427" dur="500"/>
                                            <p:tgtEl>
                                              <p:spTgt spid="411"/>
                                            </p:tgtEl>
                                          </p:cBhvr>
                                        </p:animEffect>
                                      </p:childTnLst>
                                    </p:cTn>
                                  </p:par>
                                  <p:par>
                                    <p:cTn id="428" presetID="10" presetClass="entr" presetSubtype="0" fill="hold" grpId="0" nodeType="withEffect">
                                      <p:stCondLst>
                                        <p:cond delay="2000"/>
                                      </p:stCondLst>
                                      <p:childTnLst>
                                        <p:set>
                                          <p:cBhvr>
                                            <p:cTn id="429" dur="1" fill="hold">
                                              <p:stCondLst>
                                                <p:cond delay="0"/>
                                              </p:stCondLst>
                                            </p:cTn>
                                            <p:tgtEl>
                                              <p:spTgt spid="415"/>
                                            </p:tgtEl>
                                            <p:attrNameLst>
                                              <p:attrName>style.visibility</p:attrName>
                                            </p:attrNameLst>
                                          </p:cBhvr>
                                          <p:to>
                                            <p:strVal val="visible"/>
                                          </p:to>
                                        </p:set>
                                        <p:animEffect transition="in" filter="fade">
                                          <p:cBhvr>
                                            <p:cTn id="430" dur="500"/>
                                            <p:tgtEl>
                                              <p:spTgt spid="415"/>
                                            </p:tgtEl>
                                          </p:cBhvr>
                                        </p:animEffect>
                                      </p:childTnLst>
                                    </p:cTn>
                                  </p:par>
                                  <p:par>
                                    <p:cTn id="431" presetID="10" presetClass="entr" presetSubtype="0" fill="hold" nodeType="withEffect">
                                      <p:stCondLst>
                                        <p:cond delay="2000"/>
                                      </p:stCondLst>
                                      <p:childTnLst>
                                        <p:set>
                                          <p:cBhvr>
                                            <p:cTn id="432" dur="1" fill="hold">
                                              <p:stCondLst>
                                                <p:cond delay="0"/>
                                              </p:stCondLst>
                                            </p:cTn>
                                            <p:tgtEl>
                                              <p:spTgt spid="417"/>
                                            </p:tgtEl>
                                            <p:attrNameLst>
                                              <p:attrName>style.visibility</p:attrName>
                                            </p:attrNameLst>
                                          </p:cBhvr>
                                          <p:to>
                                            <p:strVal val="visible"/>
                                          </p:to>
                                        </p:set>
                                        <p:animEffect transition="in" filter="fade">
                                          <p:cBhvr>
                                            <p:cTn id="433" dur="500"/>
                                            <p:tgtEl>
                                              <p:spTgt spid="417"/>
                                            </p:tgtEl>
                                          </p:cBhvr>
                                        </p:animEffect>
                                      </p:childTnLst>
                                    </p:cTn>
                                  </p:par>
                                  <p:par>
                                    <p:cTn id="434" presetID="10" presetClass="entr" presetSubtype="0" fill="hold" grpId="0" nodeType="withEffect">
                                      <p:stCondLst>
                                        <p:cond delay="2000"/>
                                      </p:stCondLst>
                                      <p:childTnLst>
                                        <p:set>
                                          <p:cBhvr>
                                            <p:cTn id="435" dur="1" fill="hold">
                                              <p:stCondLst>
                                                <p:cond delay="0"/>
                                              </p:stCondLst>
                                            </p:cTn>
                                            <p:tgtEl>
                                              <p:spTgt spid="428"/>
                                            </p:tgtEl>
                                            <p:attrNameLst>
                                              <p:attrName>style.visibility</p:attrName>
                                            </p:attrNameLst>
                                          </p:cBhvr>
                                          <p:to>
                                            <p:strVal val="visible"/>
                                          </p:to>
                                        </p:set>
                                        <p:animEffect transition="in" filter="fade">
                                          <p:cBhvr>
                                            <p:cTn id="436" dur="500"/>
                                            <p:tgtEl>
                                              <p:spTgt spid="428"/>
                                            </p:tgtEl>
                                          </p:cBhvr>
                                        </p:animEffect>
                                      </p:childTnLst>
                                    </p:cTn>
                                  </p:par>
                                  <p:par>
                                    <p:cTn id="437" presetID="22" presetClass="entr" presetSubtype="2" fill="hold" nodeType="withEffect">
                                      <p:stCondLst>
                                        <p:cond delay="2000"/>
                                      </p:stCondLst>
                                      <p:childTnLst>
                                        <p:set>
                                          <p:cBhvr>
                                            <p:cTn id="438" dur="1" fill="hold">
                                              <p:stCondLst>
                                                <p:cond delay="0"/>
                                              </p:stCondLst>
                                            </p:cTn>
                                            <p:tgtEl>
                                              <p:spTgt spid="413"/>
                                            </p:tgtEl>
                                            <p:attrNameLst>
                                              <p:attrName>style.visibility</p:attrName>
                                            </p:attrNameLst>
                                          </p:cBhvr>
                                          <p:to>
                                            <p:strVal val="visible"/>
                                          </p:to>
                                        </p:set>
                                        <p:animEffect transition="in" filter="wipe(right)">
                                          <p:cBhvr>
                                            <p:cTn id="439" dur="500"/>
                                            <p:tgtEl>
                                              <p:spTgt spid="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255" grpId="0"/>
          <p:bldP spid="128" grpId="0" animBg="1"/>
          <p:bldP spid="129" grpId="0" animBg="1"/>
          <p:bldP spid="130" grpId="0" animBg="1"/>
          <p:bldP spid="131" grpId="0" animBg="1"/>
          <p:bldP spid="143" grpId="0" animBg="1"/>
          <p:bldP spid="145" grpId="0" animBg="1"/>
          <p:bldP spid="146" grpId="0" animBg="1"/>
          <p:bldP spid="147" grpId="0" animBg="1"/>
          <p:bldP spid="162" grpId="0" animBg="1"/>
          <p:bldP spid="163" grpId="0"/>
          <p:bldP spid="164" grpId="0"/>
          <p:bldP spid="165" grpId="0"/>
          <p:bldP spid="166" grpId="0"/>
          <p:bldP spid="167" grpId="0"/>
          <p:bldP spid="168" grpId="0" animBg="1"/>
          <p:bldP spid="168" grpId="1" animBg="1"/>
          <p:bldP spid="194" grpId="0" animBg="1"/>
          <p:bldP spid="194" grpId="1" animBg="1"/>
          <p:bldP spid="201" grpId="0" animBg="1"/>
          <p:bldP spid="201" grpId="1" animBg="1"/>
          <p:bldP spid="202" grpId="0" animBg="1"/>
          <p:bldP spid="202" grpId="1" animBg="1"/>
          <p:bldP spid="223" grpId="0" animBg="1"/>
          <p:bldP spid="223" grpId="1" animBg="1"/>
          <p:bldP spid="256" grpId="0" animBg="1"/>
          <p:bldP spid="256" grpId="1" animBg="1"/>
          <p:bldP spid="346" grpId="0" animBg="1"/>
          <p:bldP spid="346" grpId="1" animBg="1"/>
          <p:bldP spid="347" grpId="0" animBg="1"/>
          <p:bldP spid="347" grpId="1" animBg="1"/>
          <p:bldP spid="348" grpId="0" animBg="1"/>
          <p:bldP spid="348" grpId="1" animBg="1"/>
          <p:bldP spid="349" grpId="0" animBg="1"/>
          <p:bldP spid="349" grpId="1" animBg="1"/>
          <p:bldP spid="373" grpId="0" animBg="1"/>
          <p:bldP spid="373" grpId="1" animBg="1"/>
          <p:bldP spid="390" grpId="0" animBg="1"/>
          <p:bldP spid="396" grpId="0" animBg="1"/>
          <p:bldP spid="396" grpId="1" animBg="1"/>
          <p:bldP spid="396" grpId="2" animBg="1"/>
          <p:bldP spid="397" grpId="0" animBg="1"/>
          <p:bldP spid="397" grpId="1" animBg="1"/>
          <p:bldP spid="397" grpId="2" animBg="1"/>
          <p:bldP spid="404" grpId="0" animBg="1"/>
          <p:bldP spid="411" grpId="0"/>
          <p:bldP spid="415" grpId="0" animBg="1"/>
          <p:bldP spid="428"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1773031" y="765352"/>
            <a:ext cx="8598303" cy="5762372"/>
          </a:xfrm>
        </p:spPr>
        <p:txBody>
          <a:bodyPr/>
          <a:lstStyle/>
          <a:p>
            <a:pPr eaLnBrk="1" hangingPunct="1">
              <a:lnSpc>
                <a:spcPct val="115000"/>
              </a:lnSpc>
              <a:buFontTx/>
              <a:buNone/>
            </a:pPr>
            <a:r>
              <a:rPr lang="en-US" altLang="zh-CN" sz="2400">
                <a:latin typeface="黑体" panose="02010609060101010101" pitchFamily="49" charset="-122"/>
              </a:rPr>
              <a:t>THIS</a:t>
            </a:r>
            <a:r>
              <a:rPr lang="zh-CN" altLang="en-US" sz="2400">
                <a:latin typeface="黑体" panose="02010609060101010101" pitchFamily="49" charset="-122"/>
              </a:rPr>
              <a:t>运算符</a:t>
            </a:r>
          </a:p>
          <a:p>
            <a:pPr eaLnBrk="1" hangingPunct="1">
              <a:lnSpc>
                <a:spcPct val="115000"/>
              </a:lnSpc>
              <a:buFontTx/>
              <a:buNone/>
            </a:pPr>
            <a:r>
              <a:rPr lang="zh-CN" altLang="en-US" sz="2400">
                <a:latin typeface="黑体" panose="02010609060101010101" pitchFamily="49" charset="-122"/>
              </a:rPr>
              <a:t>     可以指定存储器操作数的类型。使用</a:t>
            </a:r>
            <a:r>
              <a:rPr lang="en-US" altLang="zh-CN" sz="2400">
                <a:latin typeface="黑体" panose="02010609060101010101" pitchFamily="49" charset="-122"/>
              </a:rPr>
              <a:t>THIS</a:t>
            </a:r>
            <a:r>
              <a:rPr lang="zh-CN" altLang="en-US" sz="2400">
                <a:latin typeface="黑体" panose="02010609060101010101" pitchFamily="49" charset="-122"/>
              </a:rPr>
              <a:t>运算符可以使标号或变量具有灵活性。</a:t>
            </a:r>
          </a:p>
          <a:p>
            <a:pPr eaLnBrk="1" hangingPunct="1">
              <a:lnSpc>
                <a:spcPct val="115000"/>
              </a:lnSpc>
              <a:buFontTx/>
              <a:buNone/>
            </a:pPr>
            <a:r>
              <a:rPr lang="zh-CN" altLang="en-US" sz="2400">
                <a:latin typeface="黑体" panose="02010609060101010101" pitchFamily="49" charset="-122"/>
              </a:rPr>
              <a:t>例：</a:t>
            </a:r>
          </a:p>
          <a:p>
            <a:pPr eaLnBrk="1" hangingPunct="1">
              <a:lnSpc>
                <a:spcPct val="115000"/>
              </a:lnSpc>
              <a:buFontTx/>
              <a:buNone/>
            </a:pPr>
            <a:r>
              <a:rPr lang="zh-CN" altLang="en-US" sz="2400">
                <a:latin typeface="黑体" panose="02010609060101010101" pitchFamily="49" charset="-122"/>
              </a:rPr>
              <a:t>   </a:t>
            </a:r>
            <a:r>
              <a:rPr lang="en-US" altLang="zh-CN" sz="2400">
                <a:latin typeface="黑体" panose="02010609060101010101" pitchFamily="49" charset="-122"/>
              </a:rPr>
              <a:t>AREAW EQU THIS WORD</a:t>
            </a:r>
          </a:p>
          <a:p>
            <a:pPr eaLnBrk="1" hangingPunct="1">
              <a:lnSpc>
                <a:spcPct val="115000"/>
              </a:lnSpc>
              <a:buFontTx/>
              <a:buNone/>
            </a:pPr>
            <a:r>
              <a:rPr lang="en-US" altLang="zh-CN" sz="2400">
                <a:latin typeface="黑体" panose="02010609060101010101" pitchFamily="49" charset="-122"/>
              </a:rPr>
              <a:t>   AREAB DB 100 DUP(?)</a:t>
            </a:r>
          </a:p>
          <a:p>
            <a:pPr eaLnBrk="1" hangingPunct="1">
              <a:lnSpc>
                <a:spcPct val="115000"/>
              </a:lnSpc>
              <a:buFontTx/>
              <a:buNone/>
            </a:pPr>
            <a:endParaRPr lang="en-US" altLang="zh-CN" sz="2400">
              <a:latin typeface="黑体" panose="02010609060101010101" pitchFamily="49" charset="-122"/>
            </a:endParaRPr>
          </a:p>
          <a:p>
            <a:pPr eaLnBrk="1" hangingPunct="1">
              <a:lnSpc>
                <a:spcPct val="115000"/>
              </a:lnSpc>
              <a:buFontTx/>
              <a:buNone/>
            </a:pPr>
            <a:r>
              <a:rPr lang="en-US" altLang="zh-CN" sz="2400">
                <a:latin typeface="黑体" panose="02010609060101010101" pitchFamily="49" charset="-122"/>
              </a:rPr>
              <a:t>SHORT</a:t>
            </a:r>
            <a:r>
              <a:rPr lang="zh-CN" altLang="en-US" sz="2400">
                <a:latin typeface="黑体" panose="02010609060101010101" pitchFamily="49" charset="-122"/>
              </a:rPr>
              <a:t>运算符</a:t>
            </a:r>
          </a:p>
          <a:p>
            <a:pPr eaLnBrk="1" hangingPunct="1">
              <a:lnSpc>
                <a:spcPct val="115000"/>
              </a:lnSpc>
              <a:buFontTx/>
              <a:buNone/>
            </a:pPr>
            <a:r>
              <a:rPr lang="zh-CN" altLang="en-US" sz="2400">
                <a:latin typeface="黑体" panose="02010609060101010101" pitchFamily="49" charset="-122"/>
              </a:rPr>
              <a:t>     可以指定一个标号的类型为</a:t>
            </a:r>
            <a:r>
              <a:rPr lang="en-US" altLang="zh-CN" sz="2400">
                <a:latin typeface="黑体" panose="02010609060101010101" pitchFamily="49" charset="-122"/>
              </a:rPr>
              <a:t>SHORT(</a:t>
            </a:r>
            <a:r>
              <a:rPr lang="zh-CN" altLang="en-US" sz="2400">
                <a:latin typeface="黑体" panose="02010609060101010101" pitchFamily="49" charset="-122"/>
              </a:rPr>
              <a:t>短标号</a:t>
            </a:r>
            <a:r>
              <a:rPr lang="en-US" altLang="zh-CN" sz="2400">
                <a:latin typeface="黑体" panose="02010609060101010101" pitchFamily="49" charset="-122"/>
              </a:rPr>
              <a:t>)</a:t>
            </a:r>
            <a:r>
              <a:rPr lang="zh-CN" altLang="en-US" sz="2400">
                <a:latin typeface="黑体" panose="02010609060101010101" pitchFamily="49" charset="-122"/>
              </a:rPr>
              <a:t>，即标号到引用该标号之间的距离在－</a:t>
            </a:r>
            <a:r>
              <a:rPr lang="en-US" altLang="zh-CN" sz="2400">
                <a:latin typeface="黑体" panose="02010609060101010101" pitchFamily="49" charset="-122"/>
              </a:rPr>
              <a:t>127—</a:t>
            </a:r>
            <a:r>
              <a:rPr lang="zh-CN" altLang="en-US" sz="2400">
                <a:latin typeface="黑体" panose="02010609060101010101" pitchFamily="49" charset="-122"/>
              </a:rPr>
              <a:t>＋</a:t>
            </a:r>
            <a:r>
              <a:rPr lang="en-US" altLang="zh-CN" sz="2400">
                <a:latin typeface="黑体" panose="02010609060101010101" pitchFamily="49" charset="-122"/>
              </a:rPr>
              <a:t>127</a:t>
            </a:r>
            <a:r>
              <a:rPr lang="zh-CN" altLang="en-US" sz="2400">
                <a:latin typeface="黑体" panose="02010609060101010101" pitchFamily="49" charset="-122"/>
              </a:rPr>
              <a:t>个字节范围内。短标号可以用于转移指令中，使用短标号的指令比使用近程标号的指令少一个字节。</a:t>
            </a:r>
          </a:p>
        </p:txBody>
      </p:sp>
    </p:spTree>
    <p:extLst>
      <p:ext uri="{BB962C8B-B14F-4D97-AF65-F5344CB8AC3E}">
        <p14:creationId xmlns:p14="http://schemas.microsoft.com/office/powerpoint/2010/main" val="3814904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990570" y="765353"/>
            <a:ext cx="8209275" cy="5485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pPr>
            <a:r>
              <a:rPr lang="en-US" altLang="zh-CN" sz="2801" dirty="0" smtClean="0">
                <a:latin typeface="黑体" panose="02010609060101010101" pitchFamily="49" charset="-122"/>
                <a:ea typeface="黑体" panose="02010609060101010101" pitchFamily="49" charset="-122"/>
              </a:rPr>
              <a:t>(7) </a:t>
            </a:r>
            <a:r>
              <a:rPr lang="zh-CN" altLang="en-US" sz="2801" dirty="0">
                <a:latin typeface="黑体" panose="02010609060101010101" pitchFamily="49" charset="-122"/>
                <a:ea typeface="黑体" panose="02010609060101010101" pitchFamily="49" charset="-122"/>
              </a:rPr>
              <a:t>其它运算符</a:t>
            </a:r>
            <a:endParaRPr kumimoji="0" lang="zh-CN" altLang="en-US" sz="2801" dirty="0">
              <a:latin typeface="黑体" panose="02010609060101010101" pitchFamily="49" charset="-122"/>
              <a:ea typeface="黑体" panose="02010609060101010101" pitchFamily="49" charset="-122"/>
            </a:endParaRPr>
          </a:p>
          <a:p>
            <a:pPr algn="just">
              <a:lnSpc>
                <a:spcPct val="120000"/>
              </a:lnSpc>
            </a:pPr>
            <a:r>
              <a:rPr kumimoji="0" lang="en-US" altLang="zh-CN" dirty="0">
                <a:latin typeface="黑体" panose="02010609060101010101" pitchFamily="49" charset="-122"/>
                <a:ea typeface="黑体" panose="02010609060101010101" pitchFamily="49" charset="-122"/>
              </a:rPr>
              <a:t>1</a:t>
            </a:r>
            <a:r>
              <a:rPr kumimoji="0" lang="zh-CN" altLang="en-US" dirty="0">
                <a:latin typeface="黑体" panose="02010609060101010101" pitchFamily="49" charset="-122"/>
                <a:ea typeface="黑体" panose="02010609060101010101" pitchFamily="49" charset="-122"/>
              </a:rPr>
              <a:t>）方括号</a:t>
            </a:r>
            <a:r>
              <a:rPr kumimoji="0" lang="en-US" altLang="zh-CN" dirty="0">
                <a:latin typeface="黑体" panose="02010609060101010101" pitchFamily="49" charset="-122"/>
                <a:ea typeface="黑体" panose="02010609060101010101" pitchFamily="49" charset="-122"/>
              </a:rPr>
              <a:t>[ ]</a:t>
            </a:r>
          </a:p>
          <a:p>
            <a:pPr algn="just">
              <a:lnSpc>
                <a:spcPct val="120000"/>
              </a:lnSpc>
            </a:pPr>
            <a:r>
              <a:rPr kumimoji="0" lang="zh-CN" altLang="en-US" dirty="0">
                <a:latin typeface="黑体" panose="02010609060101010101" pitchFamily="49" charset="-122"/>
                <a:ea typeface="黑体" panose="02010609060101010101" pitchFamily="49" charset="-122"/>
              </a:rPr>
              <a:t>指令中用方括号表示存储器操作数，方括号里的内容表示操作数的偏移地址。例如：</a:t>
            </a:r>
          </a:p>
          <a:p>
            <a:pPr algn="just">
              <a:lnSpc>
                <a:spcPct val="120000"/>
              </a:lnSpc>
            </a:pPr>
            <a:r>
              <a:rPr kumimoji="0" lang="en-GB" altLang="zh-CN" dirty="0">
                <a:latin typeface="黑体" panose="02010609060101010101" pitchFamily="49" charset="-122"/>
                <a:ea typeface="黑体" panose="02010609060101010101" pitchFamily="49" charset="-122"/>
              </a:rPr>
              <a:t>MOV  AX，[BX]	；</a:t>
            </a:r>
            <a:r>
              <a:rPr kumimoji="0" lang="en-GB" altLang="en-US" dirty="0">
                <a:latin typeface="黑体" panose="02010609060101010101" pitchFamily="49" charset="-122"/>
                <a:ea typeface="黑体" panose="02010609060101010101" pitchFamily="49" charset="-122"/>
              </a:rPr>
              <a:t>将（</a:t>
            </a:r>
            <a:r>
              <a:rPr kumimoji="0" lang="en-GB" altLang="zh-CN" dirty="0">
                <a:latin typeface="黑体" panose="02010609060101010101" pitchFamily="49" charset="-122"/>
                <a:ea typeface="黑体" panose="02010609060101010101" pitchFamily="49" charset="-122"/>
              </a:rPr>
              <a:t>BX）</a:t>
            </a:r>
            <a:r>
              <a:rPr kumimoji="0" lang="en-GB" altLang="en-US" dirty="0">
                <a:latin typeface="黑体" panose="02010609060101010101" pitchFamily="49" charset="-122"/>
                <a:ea typeface="黑体" panose="02010609060101010101" pitchFamily="49" charset="-122"/>
              </a:rPr>
              <a:t>和（</a:t>
            </a:r>
            <a:r>
              <a:rPr kumimoji="0" lang="en-GB" altLang="zh-CN" dirty="0">
                <a:latin typeface="黑体" panose="02010609060101010101" pitchFamily="49" charset="-122"/>
                <a:ea typeface="黑体" panose="02010609060101010101" pitchFamily="49" charset="-122"/>
              </a:rPr>
              <a:t>BX+1）</a:t>
            </a:r>
            <a:r>
              <a:rPr kumimoji="0" lang="en-GB" altLang="en-US" dirty="0">
                <a:latin typeface="黑体" panose="02010609060101010101" pitchFamily="49" charset="-122"/>
                <a:ea typeface="黑体" panose="02010609060101010101" pitchFamily="49" charset="-122"/>
              </a:rPr>
              <a:t>指向的存储器两个单元的内容送</a:t>
            </a:r>
            <a:r>
              <a:rPr kumimoji="0" lang="en-GB" altLang="zh-CN" dirty="0">
                <a:latin typeface="黑体" panose="02010609060101010101" pitchFamily="49" charset="-122"/>
                <a:ea typeface="黑体" panose="02010609060101010101" pitchFamily="49" charset="-122"/>
              </a:rPr>
              <a:t>AX</a:t>
            </a:r>
          </a:p>
          <a:p>
            <a:pPr algn="just">
              <a:lnSpc>
                <a:spcPct val="120000"/>
              </a:lnSpc>
            </a:pPr>
            <a:r>
              <a:rPr kumimoji="0" lang="en-US" altLang="zh-CN" dirty="0">
                <a:latin typeface="黑体" panose="02010609060101010101" pitchFamily="49" charset="-122"/>
                <a:ea typeface="黑体" panose="02010609060101010101" pitchFamily="49" charset="-122"/>
              </a:rPr>
              <a:t>2</a:t>
            </a:r>
            <a:r>
              <a:rPr kumimoji="0" lang="zh-CN" altLang="en-US" dirty="0">
                <a:latin typeface="黑体" panose="02010609060101010101" pitchFamily="49" charset="-122"/>
                <a:ea typeface="黑体" panose="02010609060101010101" pitchFamily="49" charset="-122"/>
              </a:rPr>
              <a:t>）段超越运算符“</a:t>
            </a:r>
            <a:r>
              <a:rPr kumimoji="0" lang="en-US" altLang="zh-CN" dirty="0">
                <a:latin typeface="黑体" panose="02010609060101010101" pitchFamily="49" charset="-122"/>
                <a:ea typeface="黑体" panose="02010609060101010101" pitchFamily="49" charset="-122"/>
              </a:rPr>
              <a:t>:”</a:t>
            </a:r>
          </a:p>
          <a:p>
            <a:pPr algn="just">
              <a:lnSpc>
                <a:spcPct val="120000"/>
              </a:lnSpc>
            </a:pPr>
            <a:r>
              <a:rPr kumimoji="0" lang="zh-CN" altLang="en-US" dirty="0">
                <a:latin typeface="黑体" panose="02010609060101010101" pitchFamily="49" charset="-122"/>
                <a:ea typeface="黑体" panose="02010609060101010101" pitchFamily="49" charset="-122"/>
              </a:rPr>
              <a:t>运算符“</a:t>
            </a:r>
            <a:r>
              <a:rPr kumimoji="0" lang="en-US" altLang="zh-CN" dirty="0">
                <a:latin typeface="黑体" panose="02010609060101010101" pitchFamily="49" charset="-122"/>
                <a:ea typeface="黑体" panose="02010609060101010101" pitchFamily="49" charset="-122"/>
              </a:rPr>
              <a:t>:”</a:t>
            </a:r>
            <a:r>
              <a:rPr kumimoji="0" lang="zh-CN" altLang="en-US" dirty="0">
                <a:latin typeface="黑体" panose="02010609060101010101" pitchFamily="49" charset="-122"/>
                <a:ea typeface="黑体" panose="02010609060101010101" pitchFamily="49" charset="-122"/>
              </a:rPr>
              <a:t>（冒号）跟在某个段寄存器名（</a:t>
            </a:r>
            <a:r>
              <a:rPr kumimoji="0" lang="en-US" altLang="zh-CN" dirty="0">
                <a:latin typeface="黑体" panose="02010609060101010101" pitchFamily="49" charset="-122"/>
                <a:ea typeface="黑体" panose="02010609060101010101" pitchFamily="49" charset="-122"/>
              </a:rPr>
              <a:t>DS</a:t>
            </a:r>
            <a:r>
              <a:rPr kumimoji="0" lang="zh-CN" altLang="en-US" dirty="0">
                <a:latin typeface="黑体" panose="02010609060101010101" pitchFamily="49" charset="-122"/>
                <a:ea typeface="黑体" panose="02010609060101010101" pitchFamily="49" charset="-122"/>
              </a:rPr>
              <a:t>、</a:t>
            </a:r>
            <a:r>
              <a:rPr kumimoji="0" lang="en-US" altLang="zh-CN" dirty="0">
                <a:latin typeface="黑体" panose="02010609060101010101" pitchFamily="49" charset="-122"/>
                <a:ea typeface="黑体" panose="02010609060101010101" pitchFamily="49" charset="-122"/>
              </a:rPr>
              <a:t>ES</a:t>
            </a:r>
            <a:r>
              <a:rPr kumimoji="0" lang="zh-CN" altLang="en-US" dirty="0">
                <a:latin typeface="黑体" panose="02010609060101010101" pitchFamily="49" charset="-122"/>
                <a:ea typeface="黑体" panose="02010609060101010101" pitchFamily="49" charset="-122"/>
              </a:rPr>
              <a:t>、</a:t>
            </a:r>
            <a:r>
              <a:rPr kumimoji="0" lang="en-US" altLang="zh-CN" dirty="0">
                <a:latin typeface="黑体" panose="02010609060101010101" pitchFamily="49" charset="-122"/>
                <a:ea typeface="黑体" panose="02010609060101010101" pitchFamily="49" charset="-122"/>
              </a:rPr>
              <a:t>SS</a:t>
            </a:r>
            <a:r>
              <a:rPr kumimoji="0" lang="zh-CN" altLang="en-US" dirty="0">
                <a:latin typeface="黑体" panose="02010609060101010101" pitchFamily="49" charset="-122"/>
                <a:ea typeface="黑体" panose="02010609060101010101" pitchFamily="49" charset="-122"/>
              </a:rPr>
              <a:t>或</a:t>
            </a:r>
            <a:r>
              <a:rPr kumimoji="0" lang="en-US" altLang="zh-CN" dirty="0">
                <a:latin typeface="黑体" panose="02010609060101010101" pitchFamily="49" charset="-122"/>
                <a:ea typeface="黑体" panose="02010609060101010101" pitchFamily="49" charset="-122"/>
              </a:rPr>
              <a:t>CS</a:t>
            </a:r>
            <a:r>
              <a:rPr kumimoji="0" lang="zh-CN" altLang="en-US" dirty="0">
                <a:latin typeface="黑体" panose="02010609060101010101" pitchFamily="49" charset="-122"/>
                <a:ea typeface="黑体" panose="02010609060101010101" pitchFamily="49" charset="-122"/>
              </a:rPr>
              <a:t>）之后表示段超越，用来指定一个存储器操作数的段属性，而不管其原来隐含的段是什么。例如：</a:t>
            </a:r>
            <a:r>
              <a:rPr kumimoji="0" lang="en-US" altLang="zh-CN" dirty="0">
                <a:latin typeface="黑体" panose="02010609060101010101" pitchFamily="49" charset="-122"/>
                <a:ea typeface="黑体" panose="02010609060101010101" pitchFamily="49" charset="-122"/>
              </a:rPr>
              <a:t>M0V AX</a:t>
            </a:r>
            <a:r>
              <a:rPr kumimoji="0" lang="zh-CN" altLang="en-US" dirty="0">
                <a:latin typeface="黑体" panose="02010609060101010101" pitchFamily="49" charset="-122"/>
                <a:ea typeface="黑体" panose="02010609060101010101" pitchFamily="49" charset="-122"/>
              </a:rPr>
              <a:t>，</a:t>
            </a:r>
            <a:r>
              <a:rPr kumimoji="0" lang="en-US" altLang="zh-CN" dirty="0">
                <a:latin typeface="黑体" panose="02010609060101010101" pitchFamily="49" charset="-122"/>
                <a:ea typeface="黑体" panose="02010609060101010101" pitchFamily="49" charset="-122"/>
              </a:rPr>
              <a:t>ES:[DI]</a:t>
            </a:r>
            <a:r>
              <a:rPr kumimoji="0" lang="zh-CN" altLang="en-US" dirty="0">
                <a:latin typeface="黑体" panose="02010609060101010101" pitchFamily="49" charset="-122"/>
                <a:ea typeface="黑体" panose="02010609060101010101" pitchFamily="49" charset="-122"/>
              </a:rPr>
              <a:t>；</a:t>
            </a:r>
          </a:p>
          <a:p>
            <a:pPr algn="just">
              <a:lnSpc>
                <a:spcPct val="120000"/>
              </a:lnSpc>
            </a:pPr>
            <a:r>
              <a:rPr kumimoji="0" lang="zh-CN" altLang="en-US" dirty="0">
                <a:latin typeface="黑体" panose="02010609060101010101" pitchFamily="49" charset="-122"/>
                <a:ea typeface="黑体" panose="02010609060101010101" pitchFamily="49" charset="-122"/>
              </a:rPr>
              <a:t>     把</a:t>
            </a:r>
            <a:r>
              <a:rPr kumimoji="0" lang="en-US" altLang="zh-CN" dirty="0">
                <a:latin typeface="黑体" panose="02010609060101010101" pitchFamily="49" charset="-122"/>
                <a:ea typeface="黑体" panose="02010609060101010101" pitchFamily="49" charset="-122"/>
              </a:rPr>
              <a:t>ES</a:t>
            </a:r>
            <a:r>
              <a:rPr kumimoji="0" lang="zh-CN" altLang="en-US" dirty="0">
                <a:latin typeface="黑体" panose="02010609060101010101" pitchFamily="49" charset="-122"/>
                <a:ea typeface="黑体" panose="02010609060101010101" pitchFamily="49" charset="-122"/>
              </a:rPr>
              <a:t>段中由</a:t>
            </a:r>
            <a:r>
              <a:rPr kumimoji="0" lang="en-US" altLang="zh-CN" dirty="0">
                <a:latin typeface="黑体" panose="02010609060101010101" pitchFamily="49" charset="-122"/>
                <a:ea typeface="黑体" panose="02010609060101010101" pitchFamily="49" charset="-122"/>
              </a:rPr>
              <a:t>DI</a:t>
            </a:r>
            <a:r>
              <a:rPr kumimoji="0" lang="zh-CN" altLang="en-US" dirty="0">
                <a:latin typeface="黑体" panose="02010609060101010101" pitchFamily="49" charset="-122"/>
                <a:ea typeface="黑体" panose="02010609060101010101" pitchFamily="49" charset="-122"/>
              </a:rPr>
              <a:t>指向的字操作数送</a:t>
            </a:r>
            <a:r>
              <a:rPr kumimoji="0" lang="en-US" altLang="zh-CN" dirty="0">
                <a:latin typeface="黑体" panose="02010609060101010101" pitchFamily="49" charset="-122"/>
                <a:ea typeface="黑体" panose="02010609060101010101" pitchFamily="49" charset="-122"/>
              </a:rPr>
              <a:t>(AX)</a:t>
            </a:r>
          </a:p>
        </p:txBody>
      </p:sp>
    </p:spTree>
    <p:extLst>
      <p:ext uri="{BB962C8B-B14F-4D97-AF65-F5344CB8AC3E}">
        <p14:creationId xmlns:p14="http://schemas.microsoft.com/office/powerpoint/2010/main" val="2348464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1773031" y="765353"/>
            <a:ext cx="8593539" cy="5401925"/>
          </a:xfrm>
        </p:spPr>
        <p:txBody>
          <a:bodyPr/>
          <a:lstStyle/>
          <a:p>
            <a:pPr eaLnBrk="1" hangingPunct="1">
              <a:lnSpc>
                <a:spcPct val="150000"/>
              </a:lnSpc>
              <a:buFontTx/>
              <a:buNone/>
            </a:pPr>
            <a:r>
              <a:rPr lang="en-US" altLang="zh-CN" sz="2801">
                <a:latin typeface="黑体" panose="02010609060101010101" pitchFamily="49" charset="-122"/>
              </a:rPr>
              <a:t>4.</a:t>
            </a:r>
            <a:r>
              <a:rPr lang="zh-CN" altLang="en-US" sz="2801">
                <a:latin typeface="黑体" panose="02010609060101010101" pitchFamily="49" charset="-122"/>
              </a:rPr>
              <a:t>表达式</a:t>
            </a:r>
          </a:p>
          <a:p>
            <a:pPr eaLnBrk="1" hangingPunct="1">
              <a:lnSpc>
                <a:spcPct val="150000"/>
              </a:lnSpc>
              <a:buFontTx/>
              <a:buNone/>
            </a:pPr>
            <a:r>
              <a:rPr lang="zh-CN" altLang="en-US" sz="2801">
                <a:latin typeface="黑体" panose="02010609060101010101" pitchFamily="49" charset="-122"/>
              </a:rPr>
              <a:t>  </a:t>
            </a:r>
            <a:r>
              <a:rPr lang="zh-CN" altLang="en-US" sz="2400" b="1" i="1" u="sng">
                <a:latin typeface="黑体" panose="02010609060101010101" pitchFamily="49" charset="-122"/>
              </a:rPr>
              <a:t>表达式</a:t>
            </a:r>
            <a:r>
              <a:rPr lang="zh-CN" altLang="en-US" sz="2400">
                <a:latin typeface="黑体" panose="02010609060101010101" pitchFamily="49" charset="-122"/>
              </a:rPr>
              <a:t>是常量、寄存器、标号、变量与一些运算符组合的序列</a:t>
            </a:r>
            <a:r>
              <a:rPr lang="en-US" altLang="zh-CN" sz="2400">
                <a:latin typeface="黑体" panose="02010609060101010101" pitchFamily="49" charset="-122"/>
              </a:rPr>
              <a:t>,</a:t>
            </a:r>
            <a:r>
              <a:rPr lang="zh-CN" altLang="en-US" sz="2400">
                <a:latin typeface="黑体" panose="02010609060101010101" pitchFamily="49" charset="-122"/>
              </a:rPr>
              <a:t>分</a:t>
            </a:r>
            <a:r>
              <a:rPr lang="zh-CN" altLang="en-US" sz="2400" u="sng">
                <a:latin typeface="黑体" panose="02010609060101010101" pitchFamily="49" charset="-122"/>
              </a:rPr>
              <a:t>数字表达式</a:t>
            </a:r>
            <a:r>
              <a:rPr lang="zh-CN" altLang="en-US" sz="2400">
                <a:latin typeface="黑体" panose="02010609060101010101" pitchFamily="49" charset="-122"/>
              </a:rPr>
              <a:t>和</a:t>
            </a:r>
            <a:r>
              <a:rPr lang="zh-CN" altLang="en-US" sz="2400" u="sng">
                <a:latin typeface="黑体" panose="02010609060101010101" pitchFamily="49" charset="-122"/>
              </a:rPr>
              <a:t>地址表达式</a:t>
            </a:r>
            <a:r>
              <a:rPr lang="zh-CN" altLang="en-US" sz="2400">
                <a:latin typeface="黑体" panose="02010609060101010101" pitchFamily="49" charset="-122"/>
              </a:rPr>
              <a:t>两种。汇编时按一定的优先规则对表达式进行计算后可得到一个数值或一个地址。</a:t>
            </a:r>
          </a:p>
        </p:txBody>
      </p:sp>
    </p:spTree>
    <p:extLst>
      <p:ext uri="{BB962C8B-B14F-4D97-AF65-F5344CB8AC3E}">
        <p14:creationId xmlns:p14="http://schemas.microsoft.com/office/powerpoint/2010/main" val="3667966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1807964" y="785996"/>
            <a:ext cx="8503031" cy="5311416"/>
          </a:xfrm>
        </p:spPr>
        <p:txBody>
          <a:bodyPr/>
          <a:lstStyle/>
          <a:p>
            <a:pPr>
              <a:lnSpc>
                <a:spcPct val="150000"/>
              </a:lnSpc>
              <a:buFontTx/>
              <a:buNone/>
            </a:pPr>
            <a:r>
              <a:rPr lang="en-US" altLang="zh-CN" sz="2400"/>
              <a:t>1</a:t>
            </a:r>
            <a:r>
              <a:rPr lang="zh-CN" altLang="en-US" sz="2400"/>
              <a:t>．数字表达式（</a:t>
            </a:r>
            <a:r>
              <a:rPr lang="en-US" altLang="zh-CN" sz="2400"/>
              <a:t>number expression</a:t>
            </a:r>
            <a:r>
              <a:rPr lang="zh-CN" altLang="en-US" sz="2400"/>
              <a:t>）</a:t>
            </a:r>
            <a:r>
              <a:rPr lang="en-US" sz="2400">
                <a:ea typeface="黑体" panose="02010609060101010101" pitchFamily="49" charset="-122"/>
              </a:rPr>
              <a:t> </a:t>
            </a:r>
            <a:endParaRPr lang="zh-CN" altLang="en-US" sz="2400"/>
          </a:p>
          <a:p>
            <a:pPr>
              <a:lnSpc>
                <a:spcPct val="150000"/>
              </a:lnSpc>
              <a:buFontTx/>
              <a:buNone/>
            </a:pPr>
            <a:r>
              <a:rPr lang="zh-CN" altLang="en-US" sz="2400"/>
              <a:t>　　数值表达式一般是指由运算符（</a:t>
            </a:r>
            <a:r>
              <a:rPr lang="en-US" altLang="zh-CN" sz="2400"/>
              <a:t>MASM</a:t>
            </a:r>
            <a:r>
              <a:rPr lang="zh-CN" altLang="en-US" sz="2400"/>
              <a:t>统称为操作符</a:t>
            </a:r>
            <a:r>
              <a:rPr lang="en-US" altLang="zh-CN" sz="2400"/>
              <a:t>Operator</a:t>
            </a:r>
            <a:r>
              <a:rPr lang="zh-CN" altLang="en-US" sz="2400"/>
              <a:t>）连接的各种常量所构成的表达式。汇编程序在汇编过程中计算表达式，最终得到一个数值。由于在程序运行之前，就已经计算出了表达式，所以，程序运行速度没有变慢，然而程序的可读性却增强了。</a:t>
            </a:r>
          </a:p>
          <a:p>
            <a:pPr>
              <a:lnSpc>
                <a:spcPct val="150000"/>
              </a:lnSpc>
              <a:buFontTx/>
              <a:buNone/>
            </a:pPr>
            <a:r>
              <a:rPr lang="zh-CN" altLang="en-US" sz="2400"/>
              <a:t>　　例如：</a:t>
            </a:r>
            <a:r>
              <a:rPr lang="en-US" altLang="zh-CN" sz="2400"/>
              <a:t>MOV DX </a:t>
            </a:r>
            <a:r>
              <a:rPr lang="zh-CN" altLang="en-US" sz="2400"/>
              <a:t>，</a:t>
            </a:r>
            <a:r>
              <a:rPr lang="en-US" altLang="zh-CN" sz="2400"/>
              <a:t>(6*A-B)/2</a:t>
            </a:r>
            <a:endParaRPr lang="zh-CN" altLang="en-US" sz="2400"/>
          </a:p>
          <a:p>
            <a:pPr>
              <a:lnSpc>
                <a:spcPct val="150000"/>
              </a:lnSpc>
              <a:buFontTx/>
              <a:buNone/>
            </a:pPr>
            <a:r>
              <a:rPr lang="zh-CN" altLang="en-US" sz="2400"/>
              <a:t>　　指令的源操作数</a:t>
            </a:r>
            <a:r>
              <a:rPr lang="en-US" altLang="zh-CN" sz="2400"/>
              <a:t>(6*A-B)/2</a:t>
            </a:r>
            <a:r>
              <a:rPr lang="zh-CN" altLang="en-US" sz="2400"/>
              <a:t>是一个表达式。若设变量</a:t>
            </a:r>
            <a:r>
              <a:rPr lang="en-US" altLang="zh-CN" sz="2400"/>
              <a:t>A</a:t>
            </a:r>
            <a:r>
              <a:rPr lang="zh-CN" altLang="en-US" sz="2400"/>
              <a:t>的值为</a:t>
            </a:r>
            <a:r>
              <a:rPr lang="en-US" altLang="zh-CN" sz="2400"/>
              <a:t>1</a:t>
            </a:r>
            <a:r>
              <a:rPr lang="zh-CN" altLang="en-US" sz="2400"/>
              <a:t>，变量</a:t>
            </a:r>
            <a:r>
              <a:rPr lang="en-US" altLang="zh-CN" sz="2400"/>
              <a:t>B</a:t>
            </a:r>
            <a:r>
              <a:rPr lang="zh-CN" altLang="en-US" sz="2400"/>
              <a:t>的值为</a:t>
            </a:r>
            <a:r>
              <a:rPr lang="en-US" altLang="zh-CN" sz="2400"/>
              <a:t>2</a:t>
            </a:r>
            <a:r>
              <a:rPr lang="zh-CN" altLang="en-US" sz="2400"/>
              <a:t>，则此表达式的值为</a:t>
            </a:r>
            <a:r>
              <a:rPr lang="en-US" altLang="zh-CN" sz="2400"/>
              <a:t>(6*1-2)/2</a:t>
            </a:r>
            <a:r>
              <a:rPr lang="zh-CN" altLang="en-US" sz="2400"/>
              <a:t>＝</a:t>
            </a:r>
            <a:r>
              <a:rPr lang="en-US" altLang="zh-CN" sz="2400"/>
              <a:t>2</a:t>
            </a:r>
            <a:r>
              <a:rPr lang="zh-CN" altLang="en-US" sz="2400"/>
              <a:t>，是一个数字结果，此表达式是数字表达式。</a:t>
            </a:r>
          </a:p>
          <a:p>
            <a:pPr>
              <a:lnSpc>
                <a:spcPct val="150000"/>
              </a:lnSpc>
            </a:pPr>
            <a:endParaRPr lang="zh-CN" altLang="en-US" sz="2400"/>
          </a:p>
        </p:txBody>
      </p:sp>
    </p:spTree>
    <p:extLst>
      <p:ext uri="{BB962C8B-B14F-4D97-AF65-F5344CB8AC3E}">
        <p14:creationId xmlns:p14="http://schemas.microsoft.com/office/powerpoint/2010/main" val="4126516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36511" y="714541"/>
            <a:ext cx="8645938" cy="5787777"/>
          </a:xfrm>
        </p:spPr>
        <p:txBody>
          <a:bodyPr/>
          <a:lstStyle/>
          <a:p>
            <a:pPr>
              <a:lnSpc>
                <a:spcPct val="150000"/>
              </a:lnSpc>
              <a:buFontTx/>
              <a:buNone/>
              <a:defRPr/>
            </a:pPr>
            <a:r>
              <a:rPr lang="en-US" sz="2400" dirty="0">
                <a:latin typeface="+mn-ea"/>
              </a:rPr>
              <a:t>2</a:t>
            </a:r>
            <a:r>
              <a:rPr lang="zh-CN" altLang="en-US" sz="2400" dirty="0">
                <a:latin typeface="+mn-ea"/>
              </a:rPr>
              <a:t>．地址表达式（</a:t>
            </a:r>
            <a:r>
              <a:rPr lang="en-US" sz="2400" dirty="0">
                <a:latin typeface="+mn-ea"/>
              </a:rPr>
              <a:t>address expressions</a:t>
            </a:r>
            <a:r>
              <a:rPr lang="zh-CN" altLang="en-US" sz="2400" dirty="0">
                <a:latin typeface="+mn-ea"/>
              </a:rPr>
              <a:t>）</a:t>
            </a:r>
            <a:r>
              <a:rPr lang="en-US" sz="2400" dirty="0">
                <a:latin typeface="+mn-ea"/>
              </a:rPr>
              <a:t> </a:t>
            </a:r>
            <a:endParaRPr lang="zh-CN" altLang="en-US" sz="2400" dirty="0">
              <a:latin typeface="+mn-ea"/>
            </a:endParaRPr>
          </a:p>
          <a:p>
            <a:pPr>
              <a:lnSpc>
                <a:spcPct val="150000"/>
              </a:lnSpc>
              <a:buFontTx/>
              <a:buNone/>
              <a:defRPr/>
            </a:pPr>
            <a:r>
              <a:rPr lang="zh-CN" altLang="en-US" sz="2400" dirty="0">
                <a:latin typeface="+mn-ea"/>
              </a:rPr>
              <a:t>　　地址表达式的结果是一个存储单元的地址。当这个地址中存放的是数据时，称为变量；当这个地址中存放的是指令时，则称为标号。</a:t>
            </a:r>
            <a:r>
              <a:rPr lang="en-US" sz="2400" dirty="0">
                <a:latin typeface="+mn-ea"/>
              </a:rPr>
              <a:t> </a:t>
            </a:r>
            <a:endParaRPr lang="zh-CN" altLang="en-US" sz="2400" dirty="0">
              <a:latin typeface="+mn-ea"/>
            </a:endParaRPr>
          </a:p>
          <a:p>
            <a:pPr>
              <a:lnSpc>
                <a:spcPct val="150000"/>
              </a:lnSpc>
              <a:buFontTx/>
              <a:buNone/>
              <a:defRPr/>
            </a:pPr>
            <a:r>
              <a:rPr lang="en-US" sz="2400" dirty="0">
                <a:latin typeface="+mn-ea"/>
              </a:rPr>
              <a:t>    </a:t>
            </a:r>
            <a:r>
              <a:rPr lang="zh-CN" altLang="en-US" sz="2400" dirty="0">
                <a:latin typeface="+mn-ea"/>
              </a:rPr>
              <a:t>当在指令的操作数部分用到地址表达式时，应注意其物理意义。例如，两个地址相乘或相除是无意义的，两个不同段的地址相加减也是无意义的。经常使用的是地址加减数字量。例如，</a:t>
            </a:r>
            <a:r>
              <a:rPr lang="en-US" sz="2400" dirty="0">
                <a:latin typeface="+mn-ea"/>
              </a:rPr>
              <a:t>SUM+1</a:t>
            </a:r>
            <a:r>
              <a:rPr lang="zh-CN" altLang="en-US" sz="2400" dirty="0">
                <a:latin typeface="+mn-ea"/>
              </a:rPr>
              <a:t>是指向</a:t>
            </a:r>
            <a:r>
              <a:rPr lang="en-US" sz="2400" dirty="0">
                <a:latin typeface="+mn-ea"/>
              </a:rPr>
              <a:t>SUM</a:t>
            </a:r>
            <a:r>
              <a:rPr lang="zh-CN" altLang="en-US" sz="2400" dirty="0">
                <a:latin typeface="+mn-ea"/>
              </a:rPr>
              <a:t>字节单元的下一个单元的地址。</a:t>
            </a:r>
            <a:r>
              <a:rPr lang="en-US" sz="2400" dirty="0">
                <a:latin typeface="+mn-ea"/>
              </a:rPr>
              <a:t> </a:t>
            </a:r>
            <a:endParaRPr lang="zh-CN" altLang="en-US" sz="2400" dirty="0">
              <a:latin typeface="+mn-ea"/>
            </a:endParaRPr>
          </a:p>
          <a:p>
            <a:pPr>
              <a:lnSpc>
                <a:spcPct val="150000"/>
              </a:lnSpc>
              <a:buFontTx/>
              <a:buNone/>
              <a:defRPr/>
            </a:pPr>
            <a:r>
              <a:rPr lang="zh-CN" altLang="en-US" sz="2400" dirty="0">
                <a:latin typeface="+mn-ea"/>
              </a:rPr>
              <a:t>　　又如：</a:t>
            </a:r>
            <a:r>
              <a:rPr lang="en-US" sz="2400" dirty="0">
                <a:latin typeface="+mn-ea"/>
              </a:rPr>
              <a:t>MOV AX, ES: [BX+SI+1000H]</a:t>
            </a:r>
            <a:endParaRPr lang="zh-CN" altLang="en-US" sz="2400" dirty="0">
              <a:latin typeface="+mn-ea"/>
            </a:endParaRPr>
          </a:p>
          <a:p>
            <a:pPr>
              <a:lnSpc>
                <a:spcPct val="150000"/>
              </a:lnSpc>
              <a:buFontTx/>
              <a:buNone/>
              <a:defRPr/>
            </a:pPr>
            <a:r>
              <a:rPr lang="zh-CN" altLang="en-US" sz="2400" dirty="0">
                <a:latin typeface="+mn-ea"/>
              </a:rPr>
              <a:t>　　</a:t>
            </a:r>
            <a:r>
              <a:rPr lang="en-US" sz="2400" dirty="0">
                <a:latin typeface="+mn-ea"/>
              </a:rPr>
              <a:t>BX+SI+1000H</a:t>
            </a:r>
            <a:r>
              <a:rPr lang="zh-CN" altLang="en-US" sz="2400" dirty="0">
                <a:latin typeface="+mn-ea"/>
              </a:rPr>
              <a:t>为地址表达式，结果是一个存储单元的地址。</a:t>
            </a:r>
          </a:p>
          <a:p>
            <a:pPr>
              <a:defRPr/>
            </a:pPr>
            <a:endParaRPr lang="zh-CN" altLang="en-US" sz="2400" dirty="0"/>
          </a:p>
        </p:txBody>
      </p:sp>
    </p:spTree>
    <p:extLst>
      <p:ext uri="{BB962C8B-B14F-4D97-AF65-F5344CB8AC3E}">
        <p14:creationId xmlns:p14="http://schemas.microsoft.com/office/powerpoint/2010/main" val="90860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08107" y="857449"/>
            <a:ext cx="7774199" cy="5239963"/>
          </a:xfrm>
        </p:spPr>
        <p:txBody>
          <a:bodyPr/>
          <a:lstStyle/>
          <a:p>
            <a:pPr>
              <a:buFontTx/>
              <a:buNone/>
              <a:defRPr/>
            </a:pPr>
            <a:endParaRPr lang="en-US" sz="2400" b="1" dirty="0"/>
          </a:p>
          <a:p>
            <a:pPr>
              <a:lnSpc>
                <a:spcPct val="150000"/>
              </a:lnSpc>
              <a:buFontTx/>
              <a:buNone/>
              <a:defRPr/>
            </a:pPr>
            <a:r>
              <a:rPr lang="en-US" sz="2400" b="1" dirty="0"/>
              <a:t>1</a:t>
            </a:r>
            <a:r>
              <a:rPr lang="zh-CN" altLang="en-US" sz="2400" b="1" dirty="0"/>
              <a:t>．变量定义伪指令</a:t>
            </a:r>
          </a:p>
          <a:p>
            <a:pPr>
              <a:lnSpc>
                <a:spcPct val="150000"/>
              </a:lnSpc>
              <a:buFontTx/>
              <a:buNone/>
              <a:defRPr/>
            </a:pPr>
            <a:r>
              <a:rPr lang="en-US" sz="2400" dirty="0"/>
              <a:t>    </a:t>
            </a:r>
            <a:r>
              <a:rPr lang="zh-CN" altLang="en-US" sz="2400" dirty="0"/>
              <a:t>变量是存储器中某个数据区的名字，在指令中可以作为存储器操作数。</a:t>
            </a:r>
          </a:p>
          <a:p>
            <a:pPr>
              <a:lnSpc>
                <a:spcPct val="150000"/>
              </a:lnSpc>
              <a:buFontTx/>
              <a:buNone/>
              <a:defRPr/>
            </a:pPr>
            <a:r>
              <a:rPr lang="zh-CN" altLang="en-US" sz="2400" dirty="0"/>
              <a:t>变量定义（</a:t>
            </a:r>
            <a:r>
              <a:rPr lang="en-US" sz="2400" dirty="0"/>
              <a:t>Define</a:t>
            </a:r>
            <a:r>
              <a:rPr lang="zh-CN" altLang="en-US" sz="2400" dirty="0"/>
              <a:t>）伪指令可为变量申请固定长度的存储空间，并可以同时将相应的存储单元初始化。该类伪指令是最经常使用的伪指令。</a:t>
            </a:r>
          </a:p>
          <a:p>
            <a:pPr>
              <a:lnSpc>
                <a:spcPct val="150000"/>
              </a:lnSpc>
              <a:buFontTx/>
              <a:buNone/>
              <a:defRPr/>
            </a:pPr>
            <a:r>
              <a:rPr lang="zh-CN" altLang="en-US" sz="2400" b="1" dirty="0"/>
              <a:t>伪指令格式：</a:t>
            </a:r>
            <a:r>
              <a:rPr lang="en-US" sz="2400" b="1" dirty="0"/>
              <a:t> [</a:t>
            </a:r>
            <a:r>
              <a:rPr lang="zh-CN" altLang="en-US" sz="2400" b="1" dirty="0"/>
              <a:t>变量名</a:t>
            </a:r>
            <a:r>
              <a:rPr lang="en-US" sz="2400" b="1" dirty="0"/>
              <a:t>]  </a:t>
            </a:r>
            <a:r>
              <a:rPr lang="zh-CN" altLang="en-US" sz="2400" b="1" dirty="0"/>
              <a:t>伪指令</a:t>
            </a:r>
            <a:r>
              <a:rPr lang="en-US" sz="2400" b="1" dirty="0"/>
              <a:t>  </a:t>
            </a:r>
            <a:r>
              <a:rPr lang="zh-CN" altLang="en-US" sz="2400" b="1" dirty="0"/>
              <a:t>初值表</a:t>
            </a:r>
          </a:p>
          <a:p>
            <a:pPr>
              <a:defRPr/>
            </a:pPr>
            <a:endParaRPr lang="zh-CN" altLang="en-US" sz="2400" dirty="0">
              <a:latin typeface="+mn-ea"/>
            </a:endParaRPr>
          </a:p>
        </p:txBody>
      </p:sp>
      <p:sp>
        <p:nvSpPr>
          <p:cNvPr id="4" name="TextBox 51"/>
          <p:cNvSpPr txBox="1"/>
          <p:nvPr/>
        </p:nvSpPr>
        <p:spPr>
          <a:xfrm>
            <a:off x="2571985" y="684996"/>
            <a:ext cx="5251413" cy="430887"/>
          </a:xfrm>
          <a:prstGeom prst="rect">
            <a:avLst/>
          </a:prstGeom>
          <a:noFill/>
        </p:spPr>
        <p:txBody>
          <a:bodyPr wrap="square" lIns="0" tIns="0" rIns="0" bIns="0" rtlCol="0">
            <a:spAutoFit/>
          </a:bodyPr>
          <a:lstStyle/>
          <a:p>
            <a:r>
              <a:rPr lang="zh-CN" altLang="en-US" sz="2800" b="1" dirty="0" smtClean="0">
                <a:solidFill>
                  <a:schemeClr val="tx1">
                    <a:lumMod val="65000"/>
                    <a:lumOff val="35000"/>
                  </a:schemeClr>
                </a:solidFill>
                <a:latin typeface="微软雅黑"/>
                <a:ea typeface="微软雅黑"/>
              </a:rPr>
              <a:t>变量及其属性</a:t>
            </a:r>
            <a:endParaRPr lang="zh-CN" altLang="en-US" sz="2800" b="1" dirty="0">
              <a:solidFill>
                <a:schemeClr val="tx1">
                  <a:lumMod val="65000"/>
                  <a:lumOff val="35000"/>
                </a:schemeClr>
              </a:solidFill>
              <a:latin typeface="微软雅黑"/>
              <a:ea typeface="微软雅黑"/>
            </a:endParaRPr>
          </a:p>
        </p:txBody>
      </p:sp>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24843" y="578573"/>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7242" y="587945"/>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23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2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2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0-#ppt_w/2"/>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1774726" y="0"/>
            <a:ext cx="8503031" cy="6359409"/>
          </a:xfrm>
        </p:spPr>
        <p:txBody>
          <a:bodyPr/>
          <a:lstStyle/>
          <a:p>
            <a:pPr>
              <a:lnSpc>
                <a:spcPct val="150000"/>
              </a:lnSpc>
              <a:buFontTx/>
              <a:buNone/>
            </a:pPr>
            <a:r>
              <a:rPr lang="zh-CN" altLang="en-US" sz="2400" dirty="0"/>
              <a:t>说明：</a:t>
            </a:r>
          </a:p>
          <a:p>
            <a:pPr>
              <a:lnSpc>
                <a:spcPct val="150000"/>
              </a:lnSpc>
            </a:pPr>
            <a:r>
              <a:rPr lang="zh-CN" altLang="en-US" sz="2400" dirty="0"/>
              <a:t>变量名是用户自定义标识符，表示初值表首元素的逻辑地址，即用这个符号表示地址，常称为符号地址。变量名可以没有，这种情况，汇编程序将直接为初值表分配空间，无符号地址。设置变量名是为了方便存取它指示的存储单元。</a:t>
            </a:r>
          </a:p>
          <a:p>
            <a:pPr>
              <a:lnSpc>
                <a:spcPct val="150000"/>
              </a:lnSpc>
            </a:pPr>
            <a:r>
              <a:rPr lang="zh-CN" altLang="en-US" sz="2400" dirty="0"/>
              <a:t>初值表是用逗号分隔的参数，主要由数值常量，表达式或</a:t>
            </a:r>
            <a:r>
              <a:rPr lang="en-US" sz="2400" dirty="0">
                <a:ea typeface="黑体" panose="02010609060101010101" pitchFamily="49" charset="-122"/>
              </a:rPr>
              <a:t> </a:t>
            </a:r>
            <a:r>
              <a:rPr lang="en-US" altLang="zh-CN" sz="2400" dirty="0"/>
              <a:t>?</a:t>
            </a:r>
            <a:r>
              <a:rPr lang="zh-CN" altLang="en-US" sz="2400" dirty="0"/>
              <a:t>、</a:t>
            </a:r>
            <a:r>
              <a:rPr lang="en-US" altLang="zh-CN" sz="2400" dirty="0"/>
              <a:t>DUP</a:t>
            </a:r>
            <a:r>
              <a:rPr lang="zh-CN" altLang="en-US" sz="2400" dirty="0"/>
              <a:t>组成。其中</a:t>
            </a:r>
            <a:r>
              <a:rPr lang="en-US" altLang="zh-CN" sz="2400" dirty="0"/>
              <a:t>?</a:t>
            </a:r>
            <a:r>
              <a:rPr lang="zh-CN" altLang="en-US" sz="2400" dirty="0"/>
              <a:t>表示初值不确定，即未赋初值；重复初值可以用</a:t>
            </a:r>
            <a:r>
              <a:rPr lang="en-US" altLang="zh-CN" sz="2400" dirty="0"/>
              <a:t>DUP</a:t>
            </a:r>
            <a:r>
              <a:rPr lang="zh-CN" altLang="en-US" sz="2400" dirty="0"/>
              <a:t>进行定义。</a:t>
            </a:r>
            <a:r>
              <a:rPr lang="en-US" altLang="zh-CN" sz="2400" dirty="0"/>
              <a:t>DUP</a:t>
            </a:r>
            <a:r>
              <a:rPr lang="zh-CN" altLang="en-US" sz="2400" dirty="0"/>
              <a:t>的格式为：</a:t>
            </a:r>
          </a:p>
          <a:p>
            <a:pPr>
              <a:lnSpc>
                <a:spcPct val="150000"/>
              </a:lnSpc>
              <a:buFontTx/>
              <a:buNone/>
            </a:pPr>
            <a:r>
              <a:rPr lang="en-US" altLang="zh-CN" sz="2400" dirty="0"/>
              <a:t>               </a:t>
            </a:r>
            <a:r>
              <a:rPr lang="zh-CN" altLang="en-US" sz="2400" dirty="0"/>
              <a:t>重复次数</a:t>
            </a:r>
            <a:r>
              <a:rPr lang="en-US" sz="2400" dirty="0">
                <a:ea typeface="黑体" panose="02010609060101010101" pitchFamily="49" charset="-122"/>
              </a:rPr>
              <a:t>  </a:t>
            </a:r>
            <a:r>
              <a:rPr lang="en-US" altLang="zh-CN" sz="2400" dirty="0"/>
              <a:t>DUP</a:t>
            </a:r>
            <a:r>
              <a:rPr lang="zh-CN" altLang="en-US" sz="2400" dirty="0"/>
              <a:t>（重复参数）</a:t>
            </a:r>
          </a:p>
          <a:p>
            <a:pPr>
              <a:lnSpc>
                <a:spcPct val="150000"/>
              </a:lnSpc>
            </a:pPr>
            <a:r>
              <a:rPr lang="zh-CN" altLang="en-US" sz="2400" dirty="0"/>
              <a:t>变量定义伪指令有</a:t>
            </a:r>
            <a:r>
              <a:rPr lang="en-US" altLang="zh-CN" sz="2400" dirty="0"/>
              <a:t>DB/DW/DD/DF/DQ/DT</a:t>
            </a:r>
            <a:r>
              <a:rPr lang="zh-CN" altLang="en-US" sz="2400" dirty="0"/>
              <a:t>，它们根据申请的主存空间单位分类，</a:t>
            </a:r>
          </a:p>
        </p:txBody>
      </p:sp>
    </p:spTree>
    <p:extLst>
      <p:ext uri="{BB962C8B-B14F-4D97-AF65-F5344CB8AC3E}">
        <p14:creationId xmlns:p14="http://schemas.microsoft.com/office/powerpoint/2010/main" val="2518088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36510" y="714541"/>
            <a:ext cx="8574484" cy="5930686"/>
          </a:xfrm>
        </p:spPr>
        <p:txBody>
          <a:bodyPr/>
          <a:lstStyle/>
          <a:p>
            <a:pPr>
              <a:lnSpc>
                <a:spcPct val="150000"/>
              </a:lnSpc>
              <a:buFontTx/>
              <a:buNone/>
              <a:defRPr/>
            </a:pPr>
            <a:r>
              <a:rPr lang="zh-CN" altLang="en-US" sz="2400" dirty="0">
                <a:latin typeface="+mn-ea"/>
              </a:rPr>
              <a:t>（</a:t>
            </a:r>
            <a:r>
              <a:rPr lang="en-US" sz="2400" dirty="0">
                <a:latin typeface="+mn-ea"/>
              </a:rPr>
              <a:t>1</a:t>
            </a:r>
            <a:r>
              <a:rPr lang="zh-CN" altLang="en-US" sz="2400" dirty="0">
                <a:latin typeface="+mn-ea"/>
              </a:rPr>
              <a:t>）定义字节单元伪指令</a:t>
            </a:r>
            <a:r>
              <a:rPr lang="en-US" sz="2400" dirty="0">
                <a:latin typeface="+mn-ea"/>
              </a:rPr>
              <a:t>DB</a:t>
            </a:r>
            <a:endParaRPr lang="zh-CN" altLang="en-US" sz="2400" dirty="0">
              <a:latin typeface="+mn-ea"/>
            </a:endParaRPr>
          </a:p>
          <a:p>
            <a:pPr>
              <a:lnSpc>
                <a:spcPct val="150000"/>
              </a:lnSpc>
              <a:buFontTx/>
              <a:buNone/>
              <a:defRPr/>
            </a:pPr>
            <a:r>
              <a:rPr lang="zh-CN" altLang="en-US" sz="2400" dirty="0">
                <a:latin typeface="+mn-ea"/>
              </a:rPr>
              <a:t>功能：定义变量的类型为</a:t>
            </a:r>
            <a:r>
              <a:rPr lang="en-US" sz="2400" dirty="0">
                <a:latin typeface="+mn-ea"/>
              </a:rPr>
              <a:t>BYTE</a:t>
            </a:r>
            <a:r>
              <a:rPr lang="zh-CN" altLang="en-US" sz="2400" dirty="0">
                <a:latin typeface="+mn-ea"/>
              </a:rPr>
              <a:t>，给变量分配字节或字节串。</a:t>
            </a:r>
          </a:p>
          <a:p>
            <a:pPr>
              <a:lnSpc>
                <a:spcPct val="150000"/>
              </a:lnSpc>
              <a:buFontTx/>
              <a:buNone/>
              <a:defRPr/>
            </a:pPr>
            <a:r>
              <a:rPr lang="zh-CN" altLang="en-US" sz="2400" dirty="0">
                <a:latin typeface="+mn-ea"/>
              </a:rPr>
              <a:t>要求：初值表中每个数据一定是字节量（</a:t>
            </a:r>
            <a:r>
              <a:rPr lang="en-US" sz="2400" dirty="0">
                <a:latin typeface="+mn-ea"/>
              </a:rPr>
              <a:t>Byte</a:t>
            </a:r>
            <a:r>
              <a:rPr lang="zh-CN" altLang="en-US" sz="2400" dirty="0">
                <a:latin typeface="+mn-ea"/>
              </a:rPr>
              <a:t>），可以是</a:t>
            </a:r>
            <a:r>
              <a:rPr lang="en-US" sz="2400" dirty="0">
                <a:latin typeface="+mn-ea"/>
              </a:rPr>
              <a:t>0</a:t>
            </a:r>
            <a:r>
              <a:rPr lang="zh-CN" altLang="en-US" sz="2400" dirty="0">
                <a:latin typeface="+mn-ea"/>
              </a:rPr>
              <a:t>～</a:t>
            </a:r>
            <a:r>
              <a:rPr lang="en-US" sz="2400" dirty="0">
                <a:latin typeface="+mn-ea"/>
              </a:rPr>
              <a:t>255</a:t>
            </a:r>
            <a:r>
              <a:rPr lang="zh-CN" altLang="en-US" sz="2400" dirty="0">
                <a:latin typeface="+mn-ea"/>
              </a:rPr>
              <a:t>的无符号数或是</a:t>
            </a:r>
            <a:r>
              <a:rPr lang="en-US" sz="2400" dirty="0">
                <a:latin typeface="+mn-ea"/>
              </a:rPr>
              <a:t> −128</a:t>
            </a:r>
            <a:r>
              <a:rPr lang="zh-CN" altLang="en-US" sz="2400" dirty="0">
                <a:latin typeface="+mn-ea"/>
              </a:rPr>
              <a:t>～</a:t>
            </a:r>
            <a:r>
              <a:rPr lang="en-US" sz="2400" dirty="0">
                <a:latin typeface="+mn-ea"/>
              </a:rPr>
              <a:t>+127</a:t>
            </a:r>
            <a:r>
              <a:rPr lang="zh-CN" altLang="en-US" sz="2400" dirty="0">
                <a:latin typeface="+mn-ea"/>
              </a:rPr>
              <a:t>带符号数，也可以是字符串常量。例如：</a:t>
            </a:r>
          </a:p>
          <a:p>
            <a:pPr>
              <a:buFontTx/>
              <a:buNone/>
              <a:defRPr/>
            </a:pPr>
            <a:r>
              <a:rPr lang="en-US" sz="2400" dirty="0">
                <a:latin typeface="+mn-ea"/>
              </a:rPr>
              <a:t>    </a:t>
            </a:r>
            <a:r>
              <a:rPr lang="en-US" sz="2400" cap="all" dirty="0">
                <a:latin typeface="+mn-ea"/>
              </a:rPr>
              <a:t>data 	segment		</a:t>
            </a:r>
            <a:r>
              <a:rPr lang="zh-CN" altLang="en-US" sz="2400" cap="all" dirty="0">
                <a:latin typeface="+mn-ea"/>
              </a:rPr>
              <a:t>；数据段</a:t>
            </a:r>
            <a:endParaRPr lang="zh-CN" altLang="en-US" sz="2400" dirty="0">
              <a:latin typeface="+mn-ea"/>
            </a:endParaRPr>
          </a:p>
          <a:p>
            <a:pPr>
              <a:buFontTx/>
              <a:buNone/>
              <a:defRPr/>
            </a:pPr>
            <a:r>
              <a:rPr lang="en-US" sz="2400" cap="all" dirty="0">
                <a:latin typeface="+mn-ea"/>
              </a:rPr>
              <a:t>         	X	db		‘</a:t>
            </a:r>
            <a:r>
              <a:rPr lang="en-US" sz="2400" dirty="0">
                <a:latin typeface="+mn-ea"/>
              </a:rPr>
              <a:t>a</a:t>
            </a:r>
            <a:r>
              <a:rPr lang="en-US" sz="2400" cap="all" dirty="0">
                <a:latin typeface="+mn-ea"/>
              </a:rPr>
              <a:t>’</a:t>
            </a:r>
            <a:r>
              <a:rPr lang="zh-CN" altLang="en-US" sz="2400" cap="all" dirty="0">
                <a:latin typeface="+mn-ea"/>
              </a:rPr>
              <a:t>，</a:t>
            </a:r>
            <a:r>
              <a:rPr lang="en-US" sz="2400" dirty="0">
                <a:latin typeface="+mn-ea"/>
              </a:rPr>
              <a:t> −</a:t>
            </a:r>
            <a:r>
              <a:rPr lang="en-US" sz="2400" cap="all" dirty="0">
                <a:latin typeface="+mn-ea"/>
              </a:rPr>
              <a:t>5</a:t>
            </a:r>
            <a:endParaRPr lang="zh-CN" altLang="en-US" sz="2400" dirty="0">
              <a:latin typeface="+mn-ea"/>
            </a:endParaRPr>
          </a:p>
          <a:p>
            <a:pPr>
              <a:buFontTx/>
              <a:buNone/>
              <a:defRPr/>
            </a:pPr>
            <a:r>
              <a:rPr lang="en-US" sz="2400" cap="all" dirty="0">
                <a:latin typeface="+mn-ea"/>
              </a:rPr>
              <a:t>             	db		2	dup</a:t>
            </a:r>
            <a:r>
              <a:rPr lang="zh-CN" altLang="en-US" sz="2400" cap="all" dirty="0">
                <a:latin typeface="+mn-ea"/>
              </a:rPr>
              <a:t>（</a:t>
            </a:r>
            <a:r>
              <a:rPr lang="en-US" sz="2400" cap="all" dirty="0">
                <a:latin typeface="+mn-ea"/>
              </a:rPr>
              <a:t>100</a:t>
            </a:r>
            <a:r>
              <a:rPr lang="zh-CN" altLang="en-US" sz="2400" cap="all" dirty="0">
                <a:latin typeface="+mn-ea"/>
              </a:rPr>
              <a:t>），</a:t>
            </a:r>
            <a:r>
              <a:rPr lang="en-US" sz="2400" cap="all" dirty="0">
                <a:latin typeface="+mn-ea"/>
              </a:rPr>
              <a:t>?</a:t>
            </a:r>
            <a:endParaRPr lang="zh-CN" altLang="en-US" sz="2400" dirty="0">
              <a:latin typeface="+mn-ea"/>
            </a:endParaRPr>
          </a:p>
          <a:p>
            <a:pPr>
              <a:buFontTx/>
              <a:buNone/>
              <a:defRPr/>
            </a:pPr>
            <a:r>
              <a:rPr lang="en-US" sz="2400" cap="all" dirty="0">
                <a:latin typeface="+mn-ea"/>
              </a:rPr>
              <a:t>           Y	db		‘ABC’</a:t>
            </a:r>
            <a:endParaRPr lang="zh-CN" altLang="en-US" sz="2400" dirty="0">
              <a:latin typeface="+mn-ea"/>
            </a:endParaRPr>
          </a:p>
          <a:p>
            <a:pPr>
              <a:buFontTx/>
              <a:buNone/>
              <a:defRPr/>
            </a:pPr>
            <a:r>
              <a:rPr lang="en-US" sz="2400" cap="all" dirty="0">
                <a:latin typeface="+mn-ea"/>
              </a:rPr>
              <a:t>    data	ends</a:t>
            </a:r>
            <a:endParaRPr lang="zh-CN" altLang="en-US" sz="2400" dirty="0">
              <a:latin typeface="+mn-ea"/>
            </a:endParaRPr>
          </a:p>
          <a:p>
            <a:pPr>
              <a:defRPr/>
            </a:pPr>
            <a:r>
              <a:rPr lang="zh-CN" altLang="en-US" sz="2400" dirty="0"/>
              <a:t>存储器中的分配情况如</a:t>
            </a:r>
            <a:r>
              <a:rPr lang="zh-CN" altLang="en-US" sz="2400" dirty="0" smtClean="0">
                <a:latin typeface="+mn-ea"/>
              </a:rPr>
              <a:t>图</a:t>
            </a:r>
            <a:endParaRPr lang="zh-CN" altLang="en-US" sz="2400" dirty="0">
              <a:latin typeface="+mn-ea"/>
            </a:endParaRPr>
          </a:p>
        </p:txBody>
      </p:sp>
    </p:spTree>
    <p:extLst>
      <p:ext uri="{BB962C8B-B14F-4D97-AF65-F5344CB8AC3E}">
        <p14:creationId xmlns:p14="http://schemas.microsoft.com/office/powerpoint/2010/main" val="3206517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26" name="Object 1"/>
          <p:cNvGraphicFramePr>
            <a:graphicFrameLocks noChangeAspect="1"/>
          </p:cNvGraphicFramePr>
          <p:nvPr/>
        </p:nvGraphicFramePr>
        <p:xfrm>
          <a:off x="2022326" y="1071812"/>
          <a:ext cx="8166402" cy="3801355"/>
        </p:xfrm>
        <a:graphic>
          <a:graphicData uri="http://schemas.openxmlformats.org/presentationml/2006/ole">
            <mc:AlternateContent xmlns:mc="http://schemas.openxmlformats.org/markup-compatibility/2006">
              <mc:Choice xmlns:v="urn:schemas-microsoft-com:vml" Requires="v">
                <p:oleObj spid="_x0000_s15386" name="Visio" r:id="rId3" imgW="3467947" imgH="1495552" progId="Visio.Drawing.11">
                  <p:embed/>
                </p:oleObj>
              </mc:Choice>
              <mc:Fallback>
                <p:oleObj name="Visio" r:id="rId3" imgW="3467947" imgH="149555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2326" y="1071812"/>
                        <a:ext cx="8166402" cy="3801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矩形 5"/>
          <p:cNvSpPr>
            <a:spLocks noChangeArrowheads="1"/>
          </p:cNvSpPr>
          <p:nvPr/>
        </p:nvSpPr>
        <p:spPr bwMode="auto">
          <a:xfrm>
            <a:off x="4523217" y="4930329"/>
            <a:ext cx="2955022" cy="46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黑体" panose="02010609060101010101" pitchFamily="49" charset="-122"/>
                <a:ea typeface="黑体" panose="02010609060101010101" pitchFamily="49" charset="-122"/>
              </a:rPr>
              <a:t>数据定义的存储形式</a:t>
            </a:r>
          </a:p>
        </p:txBody>
      </p:sp>
    </p:spTree>
    <p:extLst>
      <p:ext uri="{BB962C8B-B14F-4D97-AF65-F5344CB8AC3E}">
        <p14:creationId xmlns:p14="http://schemas.microsoft.com/office/powerpoint/2010/main" val="3789924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36511" y="1000357"/>
            <a:ext cx="8360122" cy="5097055"/>
          </a:xfrm>
        </p:spPr>
        <p:txBody>
          <a:bodyPr/>
          <a:lstStyle/>
          <a:p>
            <a:pPr>
              <a:lnSpc>
                <a:spcPct val="150000"/>
              </a:lnSpc>
              <a:buFontTx/>
              <a:buNone/>
              <a:defRPr/>
            </a:pPr>
            <a:r>
              <a:rPr lang="zh-CN" altLang="en-US" sz="2400" dirty="0">
                <a:latin typeface="+mn-ea"/>
              </a:rPr>
              <a:t>针对上述的</a:t>
            </a:r>
            <a:r>
              <a:rPr lang="en-US" sz="2400" dirty="0">
                <a:latin typeface="+mn-ea"/>
              </a:rPr>
              <a:t>DATA</a:t>
            </a:r>
            <a:r>
              <a:rPr lang="zh-CN" altLang="en-US" sz="2400" dirty="0">
                <a:latin typeface="+mn-ea"/>
              </a:rPr>
              <a:t>定义，在执行下述汇编指令后，可以看到所定义的</a:t>
            </a:r>
            <a:r>
              <a:rPr lang="en-US" sz="2400" dirty="0">
                <a:latin typeface="+mn-ea"/>
              </a:rPr>
              <a:t>DATA</a:t>
            </a:r>
            <a:r>
              <a:rPr lang="zh-CN" altLang="en-US" sz="2400" dirty="0">
                <a:latin typeface="+mn-ea"/>
              </a:rPr>
              <a:t>中的数据发生了变化。</a:t>
            </a:r>
            <a:endParaRPr lang="zh-CN" altLang="en-US" sz="2400" b="1" dirty="0">
              <a:latin typeface="+mn-ea"/>
            </a:endParaRPr>
          </a:p>
          <a:p>
            <a:pPr>
              <a:lnSpc>
                <a:spcPct val="150000"/>
              </a:lnSpc>
              <a:buFontTx/>
              <a:buNone/>
              <a:defRPr/>
            </a:pPr>
            <a:r>
              <a:rPr lang="en-US" sz="2400" cap="all" dirty="0">
                <a:latin typeface="+mn-ea"/>
              </a:rPr>
              <a:t>    </a:t>
            </a:r>
            <a:r>
              <a:rPr lang="en-US" sz="2400" cap="all" dirty="0" err="1">
                <a:latin typeface="+mn-ea"/>
              </a:rPr>
              <a:t>mov</a:t>
            </a:r>
            <a:r>
              <a:rPr lang="en-US" sz="2400" cap="all" dirty="0">
                <a:latin typeface="+mn-ea"/>
              </a:rPr>
              <a:t>	</a:t>
            </a:r>
            <a:r>
              <a:rPr lang="en-US" sz="2400" cap="all" dirty="0" err="1">
                <a:latin typeface="+mn-ea"/>
              </a:rPr>
              <a:t>aL</a:t>
            </a:r>
            <a:r>
              <a:rPr lang="zh-CN" altLang="en-US" sz="2400" cap="all" dirty="0">
                <a:latin typeface="+mn-ea"/>
              </a:rPr>
              <a:t>，</a:t>
            </a:r>
            <a:r>
              <a:rPr lang="en-US" sz="2400" cap="all" dirty="0">
                <a:latin typeface="+mn-ea"/>
              </a:rPr>
              <a:t>X		</a:t>
            </a:r>
          </a:p>
          <a:p>
            <a:pPr>
              <a:lnSpc>
                <a:spcPct val="150000"/>
              </a:lnSpc>
              <a:buFontTx/>
              <a:buNone/>
              <a:defRPr/>
            </a:pPr>
            <a:r>
              <a:rPr lang="en-US" altLang="zh-CN" sz="2400" cap="all" dirty="0">
                <a:latin typeface="+mn-ea"/>
              </a:rPr>
              <a:t>          </a:t>
            </a:r>
            <a:r>
              <a:rPr lang="zh-CN" altLang="en-US" sz="2400" cap="all" dirty="0">
                <a:latin typeface="+mn-ea"/>
              </a:rPr>
              <a:t>；此处</a:t>
            </a:r>
            <a:r>
              <a:rPr lang="en-US" sz="2400" cap="all" dirty="0">
                <a:latin typeface="+mn-ea"/>
              </a:rPr>
              <a:t>X</a:t>
            </a:r>
            <a:r>
              <a:rPr lang="zh-CN" altLang="en-US" sz="2400" cap="all" dirty="0">
                <a:latin typeface="+mn-ea"/>
              </a:rPr>
              <a:t>表示它的第</a:t>
            </a:r>
            <a:r>
              <a:rPr lang="en-US" sz="2400" cap="all" dirty="0">
                <a:latin typeface="+mn-ea"/>
              </a:rPr>
              <a:t>1</a:t>
            </a:r>
            <a:r>
              <a:rPr lang="zh-CN" altLang="en-US" sz="2400" cap="all" dirty="0">
                <a:latin typeface="+mn-ea"/>
              </a:rPr>
              <a:t>个数据，故</a:t>
            </a:r>
            <a:r>
              <a:rPr lang="en-US" sz="2400" cap="all" dirty="0" err="1">
                <a:latin typeface="+mn-ea"/>
              </a:rPr>
              <a:t>AL←‘</a:t>
            </a:r>
            <a:r>
              <a:rPr lang="en-US" sz="2400" dirty="0" err="1">
                <a:latin typeface="+mn-ea"/>
              </a:rPr>
              <a:t>a</a:t>
            </a:r>
            <a:r>
              <a:rPr lang="en-US" sz="2400" cap="all" dirty="0">
                <a:latin typeface="+mn-ea"/>
              </a:rPr>
              <a:t>’</a:t>
            </a:r>
            <a:endParaRPr lang="zh-CN" altLang="en-US" sz="2400" dirty="0">
              <a:latin typeface="+mn-ea"/>
            </a:endParaRPr>
          </a:p>
          <a:p>
            <a:pPr>
              <a:lnSpc>
                <a:spcPct val="150000"/>
              </a:lnSpc>
              <a:buFontTx/>
              <a:buNone/>
              <a:defRPr/>
            </a:pPr>
            <a:r>
              <a:rPr lang="en-US" sz="2400" cap="all" dirty="0">
                <a:latin typeface="+mn-ea"/>
              </a:rPr>
              <a:t>    </a:t>
            </a:r>
            <a:r>
              <a:rPr lang="en-US" sz="2400" cap="all" dirty="0" err="1">
                <a:latin typeface="+mn-ea"/>
              </a:rPr>
              <a:t>dec</a:t>
            </a:r>
            <a:r>
              <a:rPr lang="en-US" sz="2400" cap="all" dirty="0">
                <a:latin typeface="+mn-ea"/>
              </a:rPr>
              <a:t>	X+1			</a:t>
            </a:r>
          </a:p>
          <a:p>
            <a:pPr>
              <a:lnSpc>
                <a:spcPct val="150000"/>
              </a:lnSpc>
              <a:buFontTx/>
              <a:buNone/>
              <a:defRPr/>
            </a:pPr>
            <a:r>
              <a:rPr lang="en-US" altLang="zh-CN" sz="2400" cap="all" dirty="0">
                <a:latin typeface="+mn-ea"/>
              </a:rPr>
              <a:t>         </a:t>
            </a:r>
            <a:r>
              <a:rPr lang="zh-CN" altLang="en-US" sz="2400" cap="all" dirty="0">
                <a:latin typeface="+mn-ea"/>
              </a:rPr>
              <a:t>；对</a:t>
            </a:r>
            <a:r>
              <a:rPr lang="en-US" sz="2400" cap="all" dirty="0">
                <a:latin typeface="+mn-ea"/>
              </a:rPr>
              <a:t>X</a:t>
            </a:r>
            <a:r>
              <a:rPr lang="zh-CN" altLang="en-US" sz="2400" cap="all" dirty="0">
                <a:latin typeface="+mn-ea"/>
              </a:rPr>
              <a:t>为起始的第</a:t>
            </a:r>
            <a:r>
              <a:rPr lang="en-US" sz="2400" cap="all" dirty="0">
                <a:latin typeface="+mn-ea"/>
              </a:rPr>
              <a:t>2</a:t>
            </a:r>
            <a:r>
              <a:rPr lang="zh-CN" altLang="en-US" sz="2400" cap="all" dirty="0">
                <a:latin typeface="+mn-ea"/>
              </a:rPr>
              <a:t>个数据减</a:t>
            </a:r>
            <a:r>
              <a:rPr lang="en-US" sz="2400" cap="all" dirty="0">
                <a:latin typeface="+mn-ea"/>
              </a:rPr>
              <a:t>1</a:t>
            </a:r>
            <a:r>
              <a:rPr lang="zh-CN" altLang="en-US" sz="2400" cap="all" dirty="0">
                <a:latin typeface="+mn-ea"/>
              </a:rPr>
              <a:t>，故成为 </a:t>
            </a:r>
            <a:r>
              <a:rPr lang="en-US" sz="2400" dirty="0">
                <a:latin typeface="+mn-ea"/>
              </a:rPr>
              <a:t>−</a:t>
            </a:r>
            <a:r>
              <a:rPr lang="en-US" sz="2400" cap="all" dirty="0">
                <a:latin typeface="+mn-ea"/>
              </a:rPr>
              <a:t>6</a:t>
            </a:r>
            <a:endParaRPr lang="zh-CN" altLang="en-US" sz="2400" dirty="0">
              <a:latin typeface="+mn-ea"/>
            </a:endParaRPr>
          </a:p>
          <a:p>
            <a:pPr>
              <a:lnSpc>
                <a:spcPct val="150000"/>
              </a:lnSpc>
              <a:buFontTx/>
              <a:buNone/>
              <a:defRPr/>
            </a:pPr>
            <a:r>
              <a:rPr lang="en-US" sz="2400" dirty="0">
                <a:latin typeface="+mn-ea"/>
              </a:rPr>
              <a:t>MOV	Y</a:t>
            </a:r>
            <a:r>
              <a:rPr lang="zh-CN" altLang="en-US" sz="2400" dirty="0">
                <a:latin typeface="+mn-ea"/>
              </a:rPr>
              <a:t>，</a:t>
            </a:r>
            <a:r>
              <a:rPr lang="en-US" sz="2400" dirty="0">
                <a:latin typeface="+mn-ea"/>
              </a:rPr>
              <a:t>AL		</a:t>
            </a:r>
            <a:r>
              <a:rPr lang="zh-CN" altLang="en-US" sz="2400" dirty="0">
                <a:latin typeface="+mn-ea"/>
              </a:rPr>
              <a:t>；现在</a:t>
            </a:r>
            <a:r>
              <a:rPr lang="en-US" sz="2400" dirty="0">
                <a:latin typeface="+mn-ea"/>
              </a:rPr>
              <a:t>Y</a:t>
            </a:r>
            <a:r>
              <a:rPr lang="zh-CN" altLang="en-US" sz="2400" dirty="0">
                <a:latin typeface="+mn-ea"/>
              </a:rPr>
              <a:t>这个字符串成为</a:t>
            </a:r>
            <a:r>
              <a:rPr lang="en-US" sz="2400" dirty="0">
                <a:latin typeface="+mn-ea"/>
              </a:rPr>
              <a:t>‘ABC’</a:t>
            </a:r>
            <a:endParaRPr lang="zh-CN" altLang="en-US" sz="2400" dirty="0">
              <a:latin typeface="+mn-ea"/>
            </a:endParaRPr>
          </a:p>
          <a:p>
            <a:pPr>
              <a:defRPr/>
            </a:pPr>
            <a:endParaRPr lang="zh-CN" altLang="en-US" dirty="0"/>
          </a:p>
        </p:txBody>
      </p:sp>
    </p:spTree>
    <p:extLst>
      <p:ext uri="{BB962C8B-B14F-4D97-AF65-F5344CB8AC3E}">
        <p14:creationId xmlns:p14="http://schemas.microsoft.com/office/powerpoint/2010/main" val="1083974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4845870" y="2637706"/>
            <a:ext cx="6289896" cy="111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en-US" altLang="zh-CN" sz="4800" kern="0" dirty="0">
                <a:solidFill>
                  <a:schemeClr val="accent6"/>
                </a:solidFill>
                <a:latin typeface="Arial"/>
                <a:ea typeface="微软雅黑"/>
              </a:rPr>
              <a:t>MASM</a:t>
            </a:r>
            <a:r>
              <a:rPr lang="zh-CN" altLang="en-US" sz="4800" kern="0" dirty="0">
                <a:solidFill>
                  <a:schemeClr val="accent6"/>
                </a:solidFill>
                <a:latin typeface="Arial"/>
                <a:ea typeface="微软雅黑"/>
              </a:rPr>
              <a:t>宏汇编语句结构以及开发过程</a:t>
            </a: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97" name="Freeform 21"/>
          <p:cNvSpPr>
            <a:spLocks noEditPoints="1"/>
          </p:cNvSpPr>
          <p:nvPr/>
        </p:nvSpPr>
        <p:spPr bwMode="auto">
          <a:xfrm>
            <a:off x="2514525" y="2395355"/>
            <a:ext cx="1314580" cy="1361190"/>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accent6"/>
          </a:solidFill>
          <a:ln>
            <a:noFill/>
          </a:ln>
          <a:effectLst>
            <a:innerShdw blurRad="63500" dist="50800" dir="13500000">
              <a:prstClr val="black">
                <a:alpha val="50000"/>
              </a:prstClr>
            </a:innerShdw>
          </a:effectLst>
        </p:spPr>
        <p:txBody>
          <a:bodyPr vert="horz" wrap="square" lIns="121890" tIns="60945" rIns="121890" bIns="60945" numCol="1" anchor="t" anchorCtr="0" compatLnSpc="1">
            <a:prstTxWarp prst="textNoShape">
              <a:avLst/>
            </a:prstTxWarp>
          </a:bodyPr>
          <a:lstStyle/>
          <a:p>
            <a:endParaRPr lang="zh-CN" altLang="en-US">
              <a:solidFill>
                <a:srgbClr val="FF0000"/>
              </a:solidFill>
              <a:latin typeface="微软雅黑" pitchFamily="34" charset="-122"/>
              <a:ea typeface="微软雅黑" pitchFamily="34" charset="-122"/>
            </a:endParaRPr>
          </a:p>
        </p:txBody>
      </p:sp>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01</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1073673763"/>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500"/>
                                        <p:tgtEl>
                                          <p:spTgt spid="9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97" grpId="0" animBg="1"/>
      <p:bldP spid="104" grpId="0"/>
      <p:bldP spid="14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7964" y="571632"/>
            <a:ext cx="8503031" cy="6073594"/>
          </a:xfrm>
        </p:spPr>
        <p:txBody>
          <a:bodyPr/>
          <a:lstStyle/>
          <a:p>
            <a:pPr>
              <a:lnSpc>
                <a:spcPct val="150000"/>
              </a:lnSpc>
              <a:buFontTx/>
              <a:buNone/>
              <a:defRPr/>
            </a:pPr>
            <a:r>
              <a:rPr lang="zh-CN" altLang="en-US" sz="2400" dirty="0"/>
              <a:t>（</a:t>
            </a:r>
            <a:r>
              <a:rPr lang="en-US" sz="2400" dirty="0"/>
              <a:t>2</a:t>
            </a:r>
            <a:r>
              <a:rPr lang="zh-CN" altLang="en-US" sz="2400" dirty="0"/>
              <a:t>）定义字单元伪指令</a:t>
            </a:r>
            <a:r>
              <a:rPr lang="en-US" sz="2400" dirty="0"/>
              <a:t>DW</a:t>
            </a:r>
            <a:endParaRPr lang="zh-CN" altLang="en-US" sz="2400" dirty="0"/>
          </a:p>
          <a:p>
            <a:pPr>
              <a:buFontTx/>
              <a:buNone/>
              <a:defRPr/>
            </a:pPr>
            <a:r>
              <a:rPr lang="zh-CN" altLang="en-US" sz="2400" dirty="0"/>
              <a:t>功能：定义变量的类型为</a:t>
            </a:r>
            <a:r>
              <a:rPr lang="en-US" sz="2400" dirty="0"/>
              <a:t>WORD</a:t>
            </a:r>
            <a:r>
              <a:rPr lang="zh-CN" altLang="en-US" sz="2400" dirty="0"/>
              <a:t>，给变量分配一个或多个字单元，并可以将它们初始化为指定值。</a:t>
            </a:r>
          </a:p>
          <a:p>
            <a:pPr>
              <a:buFontTx/>
              <a:buNone/>
              <a:defRPr/>
            </a:pPr>
            <a:r>
              <a:rPr lang="zh-CN" altLang="en-US" sz="2400" dirty="0"/>
              <a:t>要求：初值表中每个数据一定是字 （</a:t>
            </a:r>
            <a:r>
              <a:rPr lang="en-US" sz="2400" dirty="0"/>
              <a:t>Word</a:t>
            </a:r>
            <a:r>
              <a:rPr lang="zh-CN" altLang="en-US" sz="2400" dirty="0"/>
              <a:t>），一个字单元可用于存放任何</a:t>
            </a:r>
            <a:r>
              <a:rPr lang="en-US" sz="2400" dirty="0"/>
              <a:t>16</a:t>
            </a:r>
            <a:r>
              <a:rPr lang="zh-CN" altLang="en-US" sz="2400" dirty="0"/>
              <a:t>位数据，如一个段地址、一个偏移地址、两个字符、</a:t>
            </a:r>
            <a:r>
              <a:rPr lang="en-US" sz="2400" dirty="0"/>
              <a:t>0</a:t>
            </a:r>
            <a:r>
              <a:rPr lang="zh-CN" altLang="en-US" sz="2400" dirty="0"/>
              <a:t>～</a:t>
            </a:r>
            <a:r>
              <a:rPr lang="en-US" sz="2400" dirty="0"/>
              <a:t>65535</a:t>
            </a:r>
            <a:r>
              <a:rPr lang="zh-CN" altLang="en-US" sz="2400" dirty="0"/>
              <a:t>之间的无符号数或者是</a:t>
            </a:r>
          </a:p>
          <a:p>
            <a:pPr>
              <a:buFontTx/>
              <a:buNone/>
              <a:defRPr/>
            </a:pPr>
            <a:r>
              <a:rPr lang="en-US" sz="2400" dirty="0"/>
              <a:t>−32768</a:t>
            </a:r>
            <a:r>
              <a:rPr lang="zh-CN" altLang="en-US" sz="2400" dirty="0"/>
              <a:t>～</a:t>
            </a:r>
            <a:r>
              <a:rPr lang="en-US" sz="2400" dirty="0"/>
              <a:t>+32767</a:t>
            </a:r>
            <a:r>
              <a:rPr lang="zh-CN" altLang="en-US" sz="2400" dirty="0"/>
              <a:t>之间的带符号数。例如：</a:t>
            </a:r>
          </a:p>
          <a:p>
            <a:pPr>
              <a:buFontTx/>
              <a:buNone/>
              <a:defRPr/>
            </a:pPr>
            <a:r>
              <a:rPr lang="en-US" sz="2400" cap="all" dirty="0">
                <a:latin typeface="+mn-ea"/>
              </a:rPr>
              <a:t>data		</a:t>
            </a:r>
            <a:r>
              <a:rPr lang="en-US" sz="2400" cap="all" dirty="0" err="1">
                <a:latin typeface="+mn-ea"/>
              </a:rPr>
              <a:t>segm</a:t>
            </a:r>
            <a:r>
              <a:rPr lang="zh-CN" altLang="en-US" sz="2400" cap="all" dirty="0">
                <a:latin typeface="+mn-ea"/>
              </a:rPr>
              <a:t>；数据段</a:t>
            </a:r>
            <a:endParaRPr lang="zh-CN" altLang="en-US" sz="2400" dirty="0">
              <a:latin typeface="+mn-ea"/>
            </a:endParaRPr>
          </a:p>
          <a:p>
            <a:pPr>
              <a:buFontTx/>
              <a:buNone/>
              <a:defRPr/>
            </a:pPr>
            <a:r>
              <a:rPr lang="en-US" sz="2400" cap="all" dirty="0">
                <a:latin typeface="+mn-ea"/>
              </a:rPr>
              <a:t>   	count		</a:t>
            </a:r>
            <a:r>
              <a:rPr lang="en-US" sz="2400" cap="all" dirty="0" err="1">
                <a:latin typeface="+mn-ea"/>
              </a:rPr>
              <a:t>dw</a:t>
            </a:r>
            <a:r>
              <a:rPr lang="en-US" sz="2400" cap="all" dirty="0">
                <a:latin typeface="+mn-ea"/>
              </a:rPr>
              <a:t>		8000h </a:t>
            </a:r>
            <a:r>
              <a:rPr lang="zh-CN" altLang="en-US" sz="2400" cap="all" dirty="0">
                <a:latin typeface="+mn-ea"/>
              </a:rPr>
              <a:t>，</a:t>
            </a:r>
            <a:r>
              <a:rPr lang="en-US" sz="2400" cap="all" dirty="0">
                <a:latin typeface="+mn-ea"/>
              </a:rPr>
              <a:t>?</a:t>
            </a:r>
            <a:r>
              <a:rPr lang="zh-CN" altLang="en-US" sz="2400" cap="all" dirty="0">
                <a:latin typeface="+mn-ea"/>
              </a:rPr>
              <a:t>，</a:t>
            </a:r>
            <a:r>
              <a:rPr lang="en-US" sz="2400" cap="all" dirty="0">
                <a:latin typeface="+mn-ea"/>
              </a:rPr>
              <a:t>’AB’</a:t>
            </a:r>
            <a:endParaRPr lang="zh-CN" altLang="en-US" sz="2400" dirty="0">
              <a:latin typeface="+mn-ea"/>
            </a:endParaRPr>
          </a:p>
          <a:p>
            <a:pPr>
              <a:buFontTx/>
              <a:buNone/>
              <a:defRPr/>
            </a:pPr>
            <a:r>
              <a:rPr lang="en-US" sz="2400" cap="all" dirty="0">
                <a:latin typeface="+mn-ea"/>
              </a:rPr>
              <a:t>    </a:t>
            </a:r>
            <a:r>
              <a:rPr lang="en-US" sz="2400" cap="all" dirty="0" err="1">
                <a:latin typeface="+mn-ea"/>
              </a:rPr>
              <a:t>maxint</a:t>
            </a:r>
            <a:r>
              <a:rPr lang="en-US" sz="2400" cap="all" dirty="0">
                <a:latin typeface="+mn-ea"/>
              </a:rPr>
              <a:t>		</a:t>
            </a:r>
            <a:r>
              <a:rPr lang="en-US" sz="2400" cap="all" dirty="0" err="1">
                <a:latin typeface="+mn-ea"/>
              </a:rPr>
              <a:t>equ</a:t>
            </a:r>
            <a:r>
              <a:rPr lang="en-US" sz="2400" cap="all" dirty="0">
                <a:latin typeface="+mn-ea"/>
              </a:rPr>
              <a:t>	64h</a:t>
            </a:r>
            <a:endParaRPr lang="zh-CN" altLang="en-US" sz="2400" dirty="0">
              <a:latin typeface="+mn-ea"/>
            </a:endParaRPr>
          </a:p>
          <a:p>
            <a:pPr>
              <a:buFontTx/>
              <a:buNone/>
              <a:defRPr/>
            </a:pPr>
            <a:r>
              <a:rPr lang="en-US" sz="2400" cap="all" dirty="0">
                <a:latin typeface="+mn-ea"/>
              </a:rPr>
              <a:t>    number   	</a:t>
            </a:r>
            <a:r>
              <a:rPr lang="en-US" sz="2400" cap="all" dirty="0" err="1">
                <a:latin typeface="+mn-ea"/>
              </a:rPr>
              <a:t>dw</a:t>
            </a:r>
            <a:r>
              <a:rPr lang="en-US" sz="2400" cap="all" dirty="0">
                <a:latin typeface="+mn-ea"/>
              </a:rPr>
              <a:t>		</a:t>
            </a:r>
            <a:r>
              <a:rPr lang="en-US" sz="2400" cap="all" dirty="0" err="1">
                <a:latin typeface="+mn-ea"/>
              </a:rPr>
              <a:t>maxint</a:t>
            </a:r>
            <a:endParaRPr lang="zh-CN" altLang="en-US" sz="2400" dirty="0">
              <a:latin typeface="+mn-ea"/>
            </a:endParaRPr>
          </a:p>
          <a:p>
            <a:pPr>
              <a:buFontTx/>
              <a:buNone/>
              <a:defRPr/>
            </a:pPr>
            <a:r>
              <a:rPr lang="en-US" sz="2400" cap="all" dirty="0">
                <a:latin typeface="+mn-ea"/>
              </a:rPr>
              <a:t>    array		</a:t>
            </a:r>
            <a:r>
              <a:rPr lang="en-US" sz="2400" cap="all" dirty="0" err="1">
                <a:latin typeface="+mn-ea"/>
              </a:rPr>
              <a:t>dw</a:t>
            </a:r>
            <a:r>
              <a:rPr lang="en-US" sz="2400" cap="all" dirty="0">
                <a:latin typeface="+mn-ea"/>
              </a:rPr>
              <a:t>		</a:t>
            </a:r>
            <a:r>
              <a:rPr lang="en-US" sz="2400" cap="all" dirty="0" err="1">
                <a:latin typeface="+mn-ea"/>
              </a:rPr>
              <a:t>maxint</a:t>
            </a:r>
            <a:r>
              <a:rPr lang="en-US" sz="2400" cap="all" dirty="0">
                <a:latin typeface="+mn-ea"/>
              </a:rPr>
              <a:t> dup</a:t>
            </a:r>
            <a:r>
              <a:rPr lang="zh-CN" altLang="en-US" sz="2400" cap="all" dirty="0">
                <a:latin typeface="+mn-ea"/>
              </a:rPr>
              <a:t>（</a:t>
            </a:r>
            <a:r>
              <a:rPr lang="en-US" sz="2400" cap="all" dirty="0">
                <a:latin typeface="+mn-ea"/>
              </a:rPr>
              <a:t>0</a:t>
            </a:r>
            <a:r>
              <a:rPr lang="zh-CN" altLang="en-US" sz="2400" cap="all" dirty="0">
                <a:latin typeface="+mn-ea"/>
              </a:rPr>
              <a:t>）</a:t>
            </a:r>
            <a:r>
              <a:rPr lang="en-US" sz="2400" cap="all" dirty="0">
                <a:latin typeface="+mn-ea"/>
              </a:rPr>
              <a:t>    </a:t>
            </a:r>
            <a:endParaRPr lang="zh-CN" altLang="en-US" sz="2400" dirty="0">
              <a:latin typeface="+mn-ea"/>
            </a:endParaRPr>
          </a:p>
          <a:p>
            <a:pPr>
              <a:buFontTx/>
              <a:buNone/>
              <a:defRPr/>
            </a:pPr>
            <a:r>
              <a:rPr lang="en-US" sz="2400" cap="all" dirty="0">
                <a:latin typeface="+mn-ea"/>
              </a:rPr>
              <a:t>data		ends</a:t>
            </a:r>
            <a:endParaRPr lang="zh-CN" altLang="en-US" sz="2400" dirty="0">
              <a:latin typeface="+mn-ea"/>
            </a:endParaRPr>
          </a:p>
          <a:p>
            <a:pPr>
              <a:defRPr/>
            </a:pPr>
            <a:r>
              <a:rPr lang="zh-CN" altLang="en-US" sz="2400" cap="all" dirty="0"/>
              <a:t>数据在存储器的分配情况如</a:t>
            </a:r>
            <a:r>
              <a:rPr lang="zh-CN" altLang="en-US" sz="2400" cap="all" dirty="0" smtClean="0"/>
              <a:t>图所</a:t>
            </a:r>
            <a:r>
              <a:rPr lang="zh-CN" altLang="en-US" sz="2400" cap="all" dirty="0"/>
              <a:t>示</a:t>
            </a:r>
            <a:endParaRPr lang="zh-CN" altLang="en-US" sz="2400" dirty="0"/>
          </a:p>
        </p:txBody>
      </p:sp>
    </p:spTree>
    <p:extLst>
      <p:ext uri="{BB962C8B-B14F-4D97-AF65-F5344CB8AC3E}">
        <p14:creationId xmlns:p14="http://schemas.microsoft.com/office/powerpoint/2010/main" val="5607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79419" y="714541"/>
            <a:ext cx="8360122" cy="5787777"/>
          </a:xfrm>
        </p:spPr>
        <p:txBody>
          <a:bodyPr/>
          <a:lstStyle/>
          <a:p>
            <a:pPr>
              <a:lnSpc>
                <a:spcPct val="150000"/>
              </a:lnSpc>
              <a:buFontTx/>
              <a:buNone/>
              <a:defRPr/>
            </a:pPr>
            <a:r>
              <a:rPr lang="zh-CN" altLang="en-US" sz="2400" dirty="0"/>
              <a:t>（</a:t>
            </a:r>
            <a:r>
              <a:rPr lang="en-US" sz="2400" dirty="0"/>
              <a:t>3</a:t>
            </a:r>
            <a:r>
              <a:rPr lang="zh-CN" altLang="en-US" sz="2400" dirty="0"/>
              <a:t>）定义双字单元伪指令</a:t>
            </a:r>
            <a:r>
              <a:rPr lang="en-US" sz="2400" dirty="0"/>
              <a:t>DD</a:t>
            </a:r>
            <a:endParaRPr lang="zh-CN" altLang="en-US" sz="2400" dirty="0"/>
          </a:p>
          <a:p>
            <a:pPr>
              <a:lnSpc>
                <a:spcPct val="150000"/>
              </a:lnSpc>
              <a:buFontTx/>
              <a:buNone/>
              <a:defRPr/>
            </a:pPr>
            <a:r>
              <a:rPr lang="zh-CN" altLang="en-US" sz="2400" dirty="0"/>
              <a:t>功能：定义变量的类型为</a:t>
            </a:r>
            <a:r>
              <a:rPr lang="en-US" sz="2400" dirty="0"/>
              <a:t>DWORD</a:t>
            </a:r>
            <a:r>
              <a:rPr lang="zh-CN" altLang="en-US" sz="2400" dirty="0"/>
              <a:t>，用于分配一个或多个双字单元，并将它们初始化为指定值。</a:t>
            </a:r>
          </a:p>
          <a:p>
            <a:pPr>
              <a:lnSpc>
                <a:spcPct val="150000"/>
              </a:lnSpc>
              <a:buFontTx/>
              <a:buNone/>
              <a:defRPr/>
            </a:pPr>
            <a:r>
              <a:rPr lang="zh-CN" altLang="en-US" sz="2400" dirty="0"/>
              <a:t>要求：初值表中每个数据是一个</a:t>
            </a:r>
            <a:r>
              <a:rPr lang="en-US" sz="2400" dirty="0"/>
              <a:t>32</a:t>
            </a:r>
            <a:r>
              <a:rPr lang="zh-CN" altLang="en-US" sz="2400" dirty="0"/>
              <a:t>位的双字 （</a:t>
            </a:r>
            <a:r>
              <a:rPr lang="en-US" sz="2400" dirty="0"/>
              <a:t>Double Word</a:t>
            </a:r>
            <a:r>
              <a:rPr lang="zh-CN" altLang="en-US" sz="2400" dirty="0"/>
              <a:t>），可以是有符号或无符号的</a:t>
            </a:r>
            <a:r>
              <a:rPr lang="en-US" sz="2400" dirty="0"/>
              <a:t>32</a:t>
            </a:r>
            <a:r>
              <a:rPr lang="zh-CN" altLang="en-US" sz="2400" dirty="0"/>
              <a:t>位整数，也可以用来表达</a:t>
            </a:r>
            <a:r>
              <a:rPr lang="en-US" sz="2400" dirty="0"/>
              <a:t>16</a:t>
            </a:r>
            <a:r>
              <a:rPr lang="zh-CN" altLang="en-US" sz="2400" dirty="0"/>
              <a:t>位段地址（高位字）和</a:t>
            </a:r>
            <a:r>
              <a:rPr lang="en-US" sz="2400" dirty="0"/>
              <a:t>16</a:t>
            </a:r>
            <a:r>
              <a:rPr lang="zh-CN" altLang="en-US" sz="2400" dirty="0"/>
              <a:t>位的偏移地址（低位字）的远指针。例如：</a:t>
            </a:r>
          </a:p>
          <a:p>
            <a:pPr>
              <a:lnSpc>
                <a:spcPct val="150000"/>
              </a:lnSpc>
              <a:buFontTx/>
              <a:buNone/>
              <a:defRPr/>
            </a:pPr>
            <a:r>
              <a:rPr lang="en-US" sz="2400" dirty="0"/>
              <a:t>    </a:t>
            </a:r>
            <a:r>
              <a:rPr lang="en-US" sz="2400" cap="all" dirty="0" err="1"/>
              <a:t>vardd</a:t>
            </a:r>
            <a:r>
              <a:rPr lang="en-US" sz="2400" cap="all" dirty="0"/>
              <a:t>		DD	0</a:t>
            </a:r>
            <a:r>
              <a:rPr lang="zh-CN" altLang="en-US" sz="2400" cap="all" dirty="0"/>
              <a:t>，</a:t>
            </a:r>
            <a:r>
              <a:rPr lang="en-US" sz="2400" cap="all" dirty="0"/>
              <a:t>?</a:t>
            </a:r>
            <a:r>
              <a:rPr lang="zh-CN" altLang="en-US" sz="2400" cap="all" dirty="0"/>
              <a:t>，</a:t>
            </a:r>
            <a:r>
              <a:rPr lang="en-US" sz="2400" cap="all" dirty="0"/>
              <a:t>12345678h</a:t>
            </a:r>
            <a:endParaRPr lang="zh-CN" altLang="en-US" sz="2400" dirty="0"/>
          </a:p>
          <a:p>
            <a:pPr>
              <a:lnSpc>
                <a:spcPct val="150000"/>
              </a:lnSpc>
              <a:buFontTx/>
              <a:buNone/>
              <a:defRPr/>
            </a:pPr>
            <a:r>
              <a:rPr lang="en-US" sz="2400" cap="all" dirty="0"/>
              <a:t>    </a:t>
            </a:r>
            <a:r>
              <a:rPr lang="en-US" sz="2400" cap="all" dirty="0" err="1"/>
              <a:t>farpoint</a:t>
            </a:r>
            <a:r>
              <a:rPr lang="en-US" sz="2400" cap="all" dirty="0"/>
              <a:t>	DD	00400078h</a:t>
            </a:r>
            <a:endParaRPr lang="zh-CN" altLang="en-US" sz="2400" dirty="0"/>
          </a:p>
          <a:p>
            <a:pPr>
              <a:lnSpc>
                <a:spcPct val="150000"/>
              </a:lnSpc>
              <a:buFontTx/>
              <a:buNone/>
              <a:defRPr/>
            </a:pPr>
            <a:r>
              <a:rPr lang="zh-CN" altLang="en-US" sz="2400" dirty="0"/>
              <a:t>注意：在内存中存放时，低位字在前，高位字在后。</a:t>
            </a:r>
          </a:p>
          <a:p>
            <a:pPr>
              <a:lnSpc>
                <a:spcPct val="150000"/>
              </a:lnSpc>
              <a:buFontTx/>
              <a:buNone/>
              <a:defRPr/>
            </a:pPr>
            <a:endParaRPr lang="zh-CN" altLang="en-US" sz="2400" dirty="0"/>
          </a:p>
        </p:txBody>
      </p:sp>
    </p:spTree>
    <p:extLst>
      <p:ext uri="{BB962C8B-B14F-4D97-AF65-F5344CB8AC3E}">
        <p14:creationId xmlns:p14="http://schemas.microsoft.com/office/powerpoint/2010/main" val="2447665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1736510" y="643088"/>
            <a:ext cx="8503030" cy="5311416"/>
          </a:xfrm>
        </p:spPr>
        <p:txBody>
          <a:bodyPr/>
          <a:lstStyle/>
          <a:p>
            <a:pPr>
              <a:lnSpc>
                <a:spcPct val="150000"/>
              </a:lnSpc>
              <a:buFontTx/>
              <a:buNone/>
            </a:pPr>
            <a:r>
              <a:rPr lang="zh-CN" altLang="en-US" sz="2400"/>
              <a:t>（</a:t>
            </a:r>
            <a:r>
              <a:rPr lang="en-US" altLang="zh-CN" sz="2400"/>
              <a:t>4</a:t>
            </a:r>
            <a:r>
              <a:rPr lang="zh-CN" altLang="en-US" sz="2400"/>
              <a:t>）其它数据定义伪指令</a:t>
            </a:r>
          </a:p>
          <a:p>
            <a:pPr>
              <a:lnSpc>
                <a:spcPct val="150000"/>
              </a:lnSpc>
            </a:pPr>
            <a:r>
              <a:rPr lang="zh-CN" altLang="en-US" sz="2400"/>
              <a:t>定义</a:t>
            </a:r>
            <a:r>
              <a:rPr lang="en-US" altLang="zh-CN" sz="2400"/>
              <a:t>3</a:t>
            </a:r>
            <a:r>
              <a:rPr lang="zh-CN" altLang="en-US" sz="2400"/>
              <a:t>字伪指令</a:t>
            </a:r>
            <a:r>
              <a:rPr lang="en-US" altLang="zh-CN" sz="2400"/>
              <a:t>DF</a:t>
            </a:r>
            <a:endParaRPr lang="zh-CN" altLang="en-US" sz="2400"/>
          </a:p>
          <a:p>
            <a:pPr>
              <a:lnSpc>
                <a:spcPct val="150000"/>
              </a:lnSpc>
              <a:buFontTx/>
              <a:buNone/>
            </a:pPr>
            <a:r>
              <a:rPr lang="zh-CN" altLang="en-US" sz="2400"/>
              <a:t>功能：用于为一个或多个</a:t>
            </a:r>
            <a:r>
              <a:rPr lang="en-US" altLang="zh-CN" sz="2400"/>
              <a:t>6</a:t>
            </a:r>
            <a:r>
              <a:rPr lang="zh-CN" altLang="en-US" sz="2400"/>
              <a:t>字节变量分配空间及初始化。</a:t>
            </a:r>
          </a:p>
          <a:p>
            <a:pPr>
              <a:lnSpc>
                <a:spcPct val="150000"/>
              </a:lnSpc>
              <a:buFontTx/>
              <a:buNone/>
            </a:pPr>
            <a:r>
              <a:rPr lang="zh-CN" altLang="en-US" sz="2400"/>
              <a:t>用途：</a:t>
            </a:r>
            <a:r>
              <a:rPr lang="en-US" altLang="zh-CN" sz="2400"/>
              <a:t>6</a:t>
            </a:r>
            <a:r>
              <a:rPr lang="zh-CN" altLang="en-US" sz="2400"/>
              <a:t>字节常用在</a:t>
            </a:r>
            <a:r>
              <a:rPr lang="en-US" sz="2400">
                <a:ea typeface="黑体" panose="02010609060101010101" pitchFamily="49" charset="-122"/>
              </a:rPr>
              <a:t> </a:t>
            </a:r>
            <a:r>
              <a:rPr lang="en-US" altLang="zh-CN" sz="2400"/>
              <a:t>32</a:t>
            </a:r>
            <a:r>
              <a:rPr lang="zh-CN" altLang="en-US" sz="2400"/>
              <a:t>位</a:t>
            </a:r>
            <a:r>
              <a:rPr lang="en-US" altLang="zh-CN" sz="2400"/>
              <a:t>CPU</a:t>
            </a:r>
            <a:r>
              <a:rPr lang="zh-CN" altLang="en-US" sz="2400"/>
              <a:t>中表示一个</a:t>
            </a:r>
            <a:r>
              <a:rPr lang="en-US" altLang="zh-CN" sz="2400"/>
              <a:t>48</a:t>
            </a:r>
            <a:r>
              <a:rPr lang="zh-CN" altLang="en-US" sz="2400"/>
              <a:t>位远指针（</a:t>
            </a:r>
            <a:r>
              <a:rPr lang="en-US" altLang="zh-CN" sz="2400"/>
              <a:t>16</a:t>
            </a:r>
            <a:r>
              <a:rPr lang="zh-CN" altLang="en-US" sz="2400"/>
              <a:t>位段选择器：</a:t>
            </a:r>
            <a:r>
              <a:rPr lang="en-US" altLang="zh-CN" sz="2400"/>
              <a:t>32</a:t>
            </a:r>
            <a:r>
              <a:rPr lang="zh-CN" altLang="en-US" sz="2400"/>
              <a:t>位偏移地址）。</a:t>
            </a:r>
          </a:p>
          <a:p>
            <a:pPr>
              <a:lnSpc>
                <a:spcPct val="150000"/>
              </a:lnSpc>
            </a:pPr>
            <a:r>
              <a:rPr lang="zh-CN" altLang="en-US" sz="2400"/>
              <a:t>定义</a:t>
            </a:r>
            <a:r>
              <a:rPr lang="en-US" altLang="zh-CN" sz="2400"/>
              <a:t>4</a:t>
            </a:r>
            <a:r>
              <a:rPr lang="zh-CN" altLang="en-US" sz="2400"/>
              <a:t>字伪指令</a:t>
            </a:r>
            <a:r>
              <a:rPr lang="en-US" altLang="zh-CN" sz="2400"/>
              <a:t>DQ</a:t>
            </a:r>
            <a:endParaRPr lang="zh-CN" altLang="en-US" sz="2400"/>
          </a:p>
          <a:p>
            <a:pPr>
              <a:lnSpc>
                <a:spcPct val="150000"/>
              </a:lnSpc>
              <a:buFontTx/>
              <a:buNone/>
            </a:pPr>
            <a:r>
              <a:rPr lang="zh-CN" altLang="en-US" sz="2400"/>
              <a:t>功能：用于为一个或多个</a:t>
            </a:r>
            <a:r>
              <a:rPr lang="en-US" altLang="zh-CN" sz="2400"/>
              <a:t>8</a:t>
            </a:r>
            <a:r>
              <a:rPr lang="zh-CN" altLang="en-US" sz="2400"/>
              <a:t>字节变量分配空间及初始化。</a:t>
            </a:r>
          </a:p>
          <a:p>
            <a:pPr>
              <a:lnSpc>
                <a:spcPct val="150000"/>
              </a:lnSpc>
              <a:buFontTx/>
              <a:buNone/>
            </a:pPr>
            <a:r>
              <a:rPr lang="zh-CN" altLang="en-US" sz="2400"/>
              <a:t>用途：</a:t>
            </a:r>
            <a:r>
              <a:rPr lang="en-US" altLang="zh-CN" sz="2400"/>
              <a:t>8</a:t>
            </a:r>
            <a:r>
              <a:rPr lang="zh-CN" altLang="en-US" sz="2400"/>
              <a:t>字节变量可以表达一个</a:t>
            </a:r>
            <a:r>
              <a:rPr lang="en-US" altLang="zh-CN" sz="2400"/>
              <a:t>64</a:t>
            </a:r>
            <a:r>
              <a:rPr lang="zh-CN" altLang="en-US" sz="2400"/>
              <a:t>位整数。</a:t>
            </a:r>
          </a:p>
          <a:p>
            <a:pPr>
              <a:lnSpc>
                <a:spcPct val="150000"/>
              </a:lnSpc>
            </a:pPr>
            <a:r>
              <a:rPr lang="zh-CN" altLang="en-US" sz="2400"/>
              <a:t>定义</a:t>
            </a:r>
            <a:r>
              <a:rPr lang="en-US" altLang="zh-CN" sz="2400"/>
              <a:t>10</a:t>
            </a:r>
            <a:r>
              <a:rPr lang="zh-CN" altLang="en-US" sz="2400"/>
              <a:t>字节伪指令</a:t>
            </a:r>
            <a:r>
              <a:rPr lang="en-US" altLang="zh-CN" sz="2400"/>
              <a:t>DT</a:t>
            </a:r>
            <a:endParaRPr lang="zh-CN" altLang="en-US" sz="2400"/>
          </a:p>
          <a:p>
            <a:pPr>
              <a:lnSpc>
                <a:spcPct val="150000"/>
              </a:lnSpc>
              <a:buFontTx/>
              <a:buNone/>
            </a:pPr>
            <a:r>
              <a:rPr lang="zh-CN" altLang="en-US" sz="2400"/>
              <a:t>功能：用于为一个或多个</a:t>
            </a:r>
            <a:r>
              <a:rPr lang="en-US" altLang="zh-CN" sz="2400"/>
              <a:t>10</a:t>
            </a:r>
            <a:r>
              <a:rPr lang="zh-CN" altLang="en-US" sz="2400"/>
              <a:t>字节变量分配空间及初始化。</a:t>
            </a:r>
          </a:p>
          <a:p>
            <a:pPr>
              <a:buFontTx/>
              <a:buNone/>
            </a:pPr>
            <a:endParaRPr lang="zh-CN" altLang="en-US" sz="2400"/>
          </a:p>
        </p:txBody>
      </p:sp>
    </p:spTree>
    <p:extLst>
      <p:ext uri="{BB962C8B-B14F-4D97-AF65-F5344CB8AC3E}">
        <p14:creationId xmlns:p14="http://schemas.microsoft.com/office/powerpoint/2010/main" val="1873399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50872" y="857449"/>
            <a:ext cx="8031434" cy="5239963"/>
          </a:xfrm>
        </p:spPr>
        <p:txBody>
          <a:bodyPr/>
          <a:lstStyle/>
          <a:p>
            <a:pPr>
              <a:lnSpc>
                <a:spcPct val="150000"/>
              </a:lnSpc>
              <a:buFontTx/>
              <a:buNone/>
              <a:defRPr/>
            </a:pPr>
            <a:r>
              <a:rPr lang="zh-CN" altLang="en-US" sz="2400" cap="all" dirty="0"/>
              <a:t>（</a:t>
            </a:r>
            <a:r>
              <a:rPr lang="en-US" sz="2400" cap="all" dirty="0"/>
              <a:t>5</a:t>
            </a:r>
            <a:r>
              <a:rPr lang="zh-CN" altLang="en-US" sz="2400" cap="all" dirty="0"/>
              <a:t>）</a:t>
            </a:r>
            <a:r>
              <a:rPr lang="zh-CN" altLang="en-US" sz="2400" dirty="0"/>
              <a:t>定位伪指令</a:t>
            </a:r>
          </a:p>
          <a:p>
            <a:pPr>
              <a:lnSpc>
                <a:spcPct val="150000"/>
              </a:lnSpc>
              <a:buFontTx/>
              <a:buNone/>
              <a:defRPr/>
            </a:pPr>
            <a:r>
              <a:rPr lang="zh-CN" altLang="en-US" sz="2400" dirty="0"/>
              <a:t>用数据定义伪指令分配的数据是按顺序一个接着一个存放在数据段中的。但有时，我们希望能够控制数据的偏移地址。例如使数据对齐可以加快数据的存取速度。</a:t>
            </a:r>
            <a:r>
              <a:rPr lang="en-US" sz="2400" dirty="0"/>
              <a:t>MASM</a:t>
            </a:r>
            <a:r>
              <a:rPr lang="zh-CN" altLang="en-US" sz="2400" dirty="0"/>
              <a:t>提供了这样的伪指令，这些伪指令我们称为定位伪指令。</a:t>
            </a:r>
          </a:p>
        </p:txBody>
      </p:sp>
    </p:spTree>
    <p:extLst>
      <p:ext uri="{BB962C8B-B14F-4D97-AF65-F5344CB8AC3E}">
        <p14:creationId xmlns:p14="http://schemas.microsoft.com/office/powerpoint/2010/main" val="2301017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79419" y="785996"/>
            <a:ext cx="8360122" cy="5573415"/>
          </a:xfrm>
        </p:spPr>
        <p:txBody>
          <a:bodyPr/>
          <a:lstStyle/>
          <a:p>
            <a:pPr>
              <a:buFontTx/>
              <a:buNone/>
              <a:defRPr/>
            </a:pPr>
            <a:r>
              <a:rPr lang="en-US" sz="2400" dirty="0"/>
              <a:t>ORG</a:t>
            </a:r>
            <a:r>
              <a:rPr lang="zh-CN" altLang="en-US" sz="2400" dirty="0"/>
              <a:t>伪指令</a:t>
            </a:r>
          </a:p>
          <a:p>
            <a:pPr>
              <a:buFontTx/>
              <a:buNone/>
              <a:defRPr/>
            </a:pPr>
            <a:r>
              <a:rPr lang="zh-CN" altLang="en-US" sz="2400" dirty="0"/>
              <a:t>伪指令格式：</a:t>
            </a:r>
            <a:r>
              <a:rPr lang="en-US" sz="2400" dirty="0"/>
              <a:t>ORG</a:t>
            </a:r>
            <a:r>
              <a:rPr lang="zh-CN" altLang="en-US" sz="2400" dirty="0"/>
              <a:t>参数</a:t>
            </a:r>
            <a:r>
              <a:rPr lang="en-US" sz="2400" dirty="0"/>
              <a:t>    </a:t>
            </a:r>
            <a:endParaRPr lang="zh-CN" altLang="en-US" sz="2400" dirty="0"/>
          </a:p>
          <a:p>
            <a:pPr>
              <a:buFontTx/>
              <a:buNone/>
              <a:defRPr/>
            </a:pPr>
            <a:r>
              <a:rPr lang="en-US" sz="2400" dirty="0"/>
              <a:t>    </a:t>
            </a:r>
            <a:r>
              <a:rPr lang="zh-CN" altLang="en-US" sz="2400" dirty="0"/>
              <a:t>功能：</a:t>
            </a:r>
            <a:r>
              <a:rPr lang="en-US" sz="2400" dirty="0"/>
              <a:t>ORG</a:t>
            </a:r>
            <a:r>
              <a:rPr lang="zh-CN" altLang="en-US" sz="2400" dirty="0"/>
              <a:t>伪指令是将当前偏移地址指针指向参数表达的偏移地址。例如：</a:t>
            </a:r>
          </a:p>
          <a:p>
            <a:pPr>
              <a:buFontTx/>
              <a:buNone/>
              <a:defRPr/>
            </a:pPr>
            <a:r>
              <a:rPr lang="en-US" sz="2400" dirty="0"/>
              <a:t>         ORG 100h      </a:t>
            </a:r>
            <a:r>
              <a:rPr lang="zh-CN" altLang="en-US" sz="2400" dirty="0"/>
              <a:t>；从</a:t>
            </a:r>
            <a:r>
              <a:rPr lang="en-US" sz="2400" dirty="0"/>
              <a:t>100h</a:t>
            </a:r>
            <a:r>
              <a:rPr lang="zh-CN" altLang="en-US" sz="2400" dirty="0"/>
              <a:t>处安排数据或程序</a:t>
            </a:r>
          </a:p>
          <a:p>
            <a:pPr>
              <a:buFontTx/>
              <a:buNone/>
              <a:defRPr/>
            </a:pPr>
            <a:r>
              <a:rPr lang="en-US" sz="2400" dirty="0"/>
              <a:t>         ORG $+10   	</a:t>
            </a:r>
            <a:r>
              <a:rPr lang="zh-CN" altLang="en-US" sz="2400" dirty="0"/>
              <a:t>；偏移地址加</a:t>
            </a:r>
            <a:r>
              <a:rPr lang="en-US" sz="2400" dirty="0"/>
              <a:t>10</a:t>
            </a:r>
            <a:r>
              <a:rPr lang="zh-CN" altLang="en-US" sz="2400" dirty="0"/>
              <a:t>，即跳过</a:t>
            </a:r>
            <a:r>
              <a:rPr lang="en-US" sz="2400" dirty="0"/>
              <a:t>10</a:t>
            </a:r>
            <a:r>
              <a:rPr lang="zh-CN" altLang="en-US" sz="2400" dirty="0"/>
              <a:t>个字节空间</a:t>
            </a:r>
          </a:p>
          <a:p>
            <a:pPr>
              <a:buFontTx/>
              <a:buNone/>
              <a:defRPr/>
            </a:pPr>
            <a:r>
              <a:rPr lang="zh-CN" altLang="en-US" sz="2400" dirty="0"/>
              <a:t>汇编语言程序中，符号</a:t>
            </a:r>
            <a:r>
              <a:rPr lang="en-US" sz="2400" dirty="0"/>
              <a:t>“$”</a:t>
            </a:r>
            <a:r>
              <a:rPr lang="zh-CN" altLang="en-US" sz="2400" dirty="0"/>
              <a:t>表示当前偏移地址值。例如，在偏移地址</a:t>
            </a:r>
            <a:r>
              <a:rPr lang="en-US" sz="2400" dirty="0"/>
              <a:t>100H</a:t>
            </a:r>
            <a:r>
              <a:rPr lang="zh-CN" altLang="en-US" sz="2400" dirty="0"/>
              <a:t>单元开始定义</a:t>
            </a:r>
            <a:r>
              <a:rPr lang="en-US" sz="2400" dirty="0"/>
              <a:t>“DW  1</a:t>
            </a:r>
            <a:r>
              <a:rPr lang="zh-CN" altLang="en-US" sz="2400" dirty="0"/>
              <a:t>，</a:t>
            </a:r>
            <a:r>
              <a:rPr lang="en-US" sz="2400" dirty="0"/>
              <a:t>2</a:t>
            </a:r>
            <a:r>
              <a:rPr lang="zh-CN" altLang="en-US" sz="2400" dirty="0"/>
              <a:t>，</a:t>
            </a:r>
            <a:r>
              <a:rPr lang="en-US" sz="2400" dirty="0"/>
              <a:t>$+4</a:t>
            </a:r>
            <a:r>
              <a:rPr lang="zh-CN" altLang="en-US" sz="2400" dirty="0"/>
              <a:t>，</a:t>
            </a:r>
            <a:r>
              <a:rPr lang="en-US" sz="2400" dirty="0"/>
              <a:t>$+4”</a:t>
            </a:r>
            <a:r>
              <a:rPr lang="zh-CN" altLang="en-US" sz="2400" dirty="0"/>
              <a:t>，那么在</a:t>
            </a:r>
            <a:r>
              <a:rPr lang="en-US" sz="2400" dirty="0"/>
              <a:t>104H</a:t>
            </a:r>
            <a:r>
              <a:rPr lang="zh-CN" altLang="en-US" sz="2400" dirty="0"/>
              <a:t>单元的值为</a:t>
            </a:r>
            <a:r>
              <a:rPr lang="en-US" sz="2400" dirty="0"/>
              <a:t>108H</a:t>
            </a:r>
            <a:r>
              <a:rPr lang="zh-CN" altLang="en-US" sz="2400" dirty="0"/>
              <a:t>，</a:t>
            </a:r>
            <a:r>
              <a:rPr lang="en-US" sz="2400" dirty="0"/>
              <a:t>106H</a:t>
            </a:r>
            <a:r>
              <a:rPr lang="zh-CN" altLang="en-US" sz="2400" dirty="0"/>
              <a:t>单元的值为</a:t>
            </a:r>
            <a:r>
              <a:rPr lang="en-US" sz="2400" dirty="0"/>
              <a:t>10AH</a:t>
            </a:r>
            <a:r>
              <a:rPr lang="zh-CN" altLang="en-US" sz="2400" dirty="0"/>
              <a:t>。又如：</a:t>
            </a:r>
          </a:p>
          <a:p>
            <a:pPr>
              <a:buFontTx/>
              <a:buNone/>
              <a:defRPr/>
            </a:pPr>
            <a:r>
              <a:rPr lang="en-US" sz="2400" dirty="0"/>
              <a:t>         </a:t>
            </a:r>
            <a:r>
              <a:rPr lang="en-US" sz="2400" cap="all" dirty="0"/>
              <a:t>array		DB		12</a:t>
            </a:r>
            <a:r>
              <a:rPr lang="zh-CN" altLang="en-US" sz="2400" cap="all" dirty="0"/>
              <a:t>，</a:t>
            </a:r>
            <a:r>
              <a:rPr lang="en-US" sz="2400" cap="all" dirty="0"/>
              <a:t>34</a:t>
            </a:r>
            <a:r>
              <a:rPr lang="zh-CN" altLang="en-US" sz="2400" cap="all" dirty="0"/>
              <a:t>，</a:t>
            </a:r>
            <a:r>
              <a:rPr lang="en-US" sz="2400" cap="all" dirty="0"/>
              <a:t>56</a:t>
            </a:r>
            <a:endParaRPr lang="zh-CN" altLang="en-US" sz="2400" dirty="0"/>
          </a:p>
          <a:p>
            <a:pPr>
              <a:buFontTx/>
              <a:buNone/>
              <a:defRPr/>
            </a:pPr>
            <a:r>
              <a:rPr lang="en-US" sz="2400" cap="all" dirty="0"/>
              <a:t>         </a:t>
            </a:r>
            <a:r>
              <a:rPr lang="en-US" sz="2400" cap="all" dirty="0" err="1"/>
              <a:t>len</a:t>
            </a:r>
            <a:r>
              <a:rPr lang="en-US" sz="2400" cap="all" dirty="0"/>
              <a:t>		EQU	$ </a:t>
            </a:r>
            <a:r>
              <a:rPr lang="en-US" sz="2400" dirty="0"/>
              <a:t>−</a:t>
            </a:r>
            <a:r>
              <a:rPr lang="en-US" sz="2400" cap="all" dirty="0"/>
              <a:t> array</a:t>
            </a:r>
            <a:endParaRPr lang="zh-CN" altLang="en-US" sz="2400" dirty="0"/>
          </a:p>
          <a:p>
            <a:pPr>
              <a:buFontTx/>
              <a:buNone/>
              <a:defRPr/>
            </a:pPr>
            <a:r>
              <a:rPr lang="zh-CN" altLang="en-US" sz="2400" cap="all" dirty="0"/>
              <a:t>那么，</a:t>
            </a:r>
            <a:r>
              <a:rPr lang="en-US" sz="2400" cap="all" dirty="0" err="1"/>
              <a:t>len</a:t>
            </a:r>
            <a:r>
              <a:rPr lang="zh-CN" altLang="en-US" sz="2400" cap="all" dirty="0"/>
              <a:t>的值就是</a:t>
            </a:r>
            <a:r>
              <a:rPr lang="en-US" sz="2400" cap="all" dirty="0"/>
              <a:t>array</a:t>
            </a:r>
            <a:r>
              <a:rPr lang="zh-CN" altLang="en-US" sz="2400" cap="all" dirty="0"/>
              <a:t>变量所占的字节数。</a:t>
            </a:r>
            <a:endParaRPr lang="zh-CN" altLang="en-US" sz="2400" dirty="0"/>
          </a:p>
          <a:p>
            <a:pPr>
              <a:defRPr/>
            </a:pPr>
            <a:endParaRPr lang="zh-CN" altLang="en-US" sz="2400" dirty="0"/>
          </a:p>
        </p:txBody>
      </p:sp>
    </p:spTree>
    <p:extLst>
      <p:ext uri="{BB962C8B-B14F-4D97-AF65-F5344CB8AC3E}">
        <p14:creationId xmlns:p14="http://schemas.microsoft.com/office/powerpoint/2010/main" val="1103380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1879419" y="714541"/>
            <a:ext cx="8031434" cy="5644869"/>
          </a:xfrm>
        </p:spPr>
        <p:txBody>
          <a:bodyPr/>
          <a:lstStyle/>
          <a:p>
            <a:pPr>
              <a:lnSpc>
                <a:spcPct val="120000"/>
              </a:lnSpc>
              <a:buFontTx/>
              <a:buNone/>
            </a:pPr>
            <a:r>
              <a:rPr lang="en-US" altLang="zh-CN" sz="2400"/>
              <a:t>EVEN</a:t>
            </a:r>
            <a:r>
              <a:rPr lang="zh-CN" altLang="en-US" sz="2400"/>
              <a:t>伪指令</a:t>
            </a:r>
          </a:p>
          <a:p>
            <a:pPr>
              <a:lnSpc>
                <a:spcPct val="120000"/>
              </a:lnSpc>
            </a:pPr>
            <a:r>
              <a:rPr lang="zh-CN" altLang="en-US" sz="2400"/>
              <a:t>伪指令格式：</a:t>
            </a:r>
            <a:r>
              <a:rPr lang="en-US" altLang="zh-CN" sz="2400"/>
              <a:t>EVEN </a:t>
            </a:r>
            <a:endParaRPr lang="zh-CN" altLang="en-US" sz="2400"/>
          </a:p>
          <a:p>
            <a:pPr>
              <a:lnSpc>
                <a:spcPct val="120000"/>
              </a:lnSpc>
            </a:pPr>
            <a:r>
              <a:rPr lang="zh-CN" altLang="en-US" sz="2400"/>
              <a:t>功能：</a:t>
            </a:r>
            <a:r>
              <a:rPr lang="en-US" altLang="zh-CN" sz="2400"/>
              <a:t>EVEN</a:t>
            </a:r>
            <a:r>
              <a:rPr lang="zh-CN" altLang="en-US" sz="2400"/>
              <a:t>伪指令使当前偏移地址指针指向偶数地址，即若原地址指针已指向偶地址，则不作调整；否则将地址指针加</a:t>
            </a:r>
            <a:r>
              <a:rPr lang="en-US" altLang="zh-CN" sz="2400"/>
              <a:t>1</a:t>
            </a:r>
            <a:r>
              <a:rPr lang="zh-CN" altLang="en-US" sz="2400"/>
              <a:t>，使地址指针偶数化。</a:t>
            </a:r>
          </a:p>
          <a:p>
            <a:pPr>
              <a:lnSpc>
                <a:spcPct val="120000"/>
              </a:lnSpc>
            </a:pPr>
            <a:r>
              <a:rPr lang="zh-CN" altLang="en-US" sz="2400"/>
              <a:t>用途：</a:t>
            </a:r>
            <a:r>
              <a:rPr lang="en-US" altLang="zh-CN" sz="2400"/>
              <a:t>EVEN</a:t>
            </a:r>
            <a:r>
              <a:rPr lang="zh-CN" altLang="en-US" sz="2400"/>
              <a:t>可以对齐字数据。</a:t>
            </a:r>
          </a:p>
          <a:p>
            <a:pPr>
              <a:lnSpc>
                <a:spcPct val="120000"/>
              </a:lnSpc>
              <a:buFontTx/>
              <a:buNone/>
            </a:pPr>
            <a:r>
              <a:rPr lang="en-US" altLang="zh-CN" sz="2400"/>
              <a:t>ALIGN</a:t>
            </a:r>
            <a:r>
              <a:rPr lang="zh-CN" altLang="en-US" sz="2400"/>
              <a:t>伪指令</a:t>
            </a:r>
          </a:p>
          <a:p>
            <a:pPr>
              <a:lnSpc>
                <a:spcPct val="120000"/>
              </a:lnSpc>
            </a:pPr>
            <a:r>
              <a:rPr lang="zh-CN" altLang="en-US" sz="2400"/>
              <a:t>伪指令格式：</a:t>
            </a:r>
            <a:r>
              <a:rPr lang="en-US" altLang="zh-CN" sz="2400"/>
              <a:t>ALIGN	n    </a:t>
            </a:r>
            <a:endParaRPr lang="zh-CN" altLang="en-US" sz="2400"/>
          </a:p>
          <a:p>
            <a:pPr>
              <a:lnSpc>
                <a:spcPct val="120000"/>
              </a:lnSpc>
            </a:pPr>
            <a:r>
              <a:rPr lang="zh-CN" altLang="en-US" sz="2400"/>
              <a:t>功能：</a:t>
            </a:r>
            <a:r>
              <a:rPr lang="en-US" altLang="zh-CN" sz="2400"/>
              <a:t>ALIGN</a:t>
            </a:r>
            <a:r>
              <a:rPr lang="zh-CN" altLang="en-US" sz="2400"/>
              <a:t>伪指令是将当前偏移地址指针指向</a:t>
            </a:r>
            <a:r>
              <a:rPr lang="en-US" altLang="zh-CN" sz="2400"/>
              <a:t>n</a:t>
            </a:r>
            <a:r>
              <a:rPr lang="zh-CN" altLang="en-US" sz="2400"/>
              <a:t>（</a:t>
            </a:r>
            <a:r>
              <a:rPr lang="en-US" altLang="zh-CN" sz="2400"/>
              <a:t>n</a:t>
            </a:r>
            <a:r>
              <a:rPr lang="zh-CN" altLang="en-US" sz="2400"/>
              <a:t>是</a:t>
            </a:r>
            <a:r>
              <a:rPr lang="en-US" altLang="zh-CN" sz="2400"/>
              <a:t>2</a:t>
            </a:r>
            <a:r>
              <a:rPr lang="zh-CN" altLang="en-US" sz="2400"/>
              <a:t>的乘方）的整数倍的地址，即若原地址指针已指向</a:t>
            </a:r>
            <a:r>
              <a:rPr lang="en-US" altLang="zh-CN" sz="2400"/>
              <a:t>n</a:t>
            </a:r>
            <a:r>
              <a:rPr lang="zh-CN" altLang="en-US" sz="2400"/>
              <a:t>的整数倍地址，则不作调整；否则将指针加以</a:t>
            </a:r>
            <a:r>
              <a:rPr lang="en-US" altLang="zh-CN" sz="2400"/>
              <a:t>1</a:t>
            </a:r>
            <a:r>
              <a:rPr lang="zh-CN" altLang="en-US" sz="2400"/>
              <a:t>～</a:t>
            </a:r>
            <a:r>
              <a:rPr lang="en-US" altLang="zh-CN" sz="2400"/>
              <a:t>n−1</a:t>
            </a:r>
            <a:r>
              <a:rPr lang="zh-CN" altLang="en-US" sz="2400"/>
              <a:t>中的一个数，使地址指针指向下一个</a:t>
            </a:r>
            <a:r>
              <a:rPr lang="en-US" altLang="zh-CN" sz="2400"/>
              <a:t>n</a:t>
            </a:r>
            <a:r>
              <a:rPr lang="zh-CN" altLang="en-US" sz="2400"/>
              <a:t>的整数倍地址。</a:t>
            </a:r>
          </a:p>
          <a:p>
            <a:endParaRPr lang="zh-CN" altLang="en-US" sz="2400"/>
          </a:p>
        </p:txBody>
      </p:sp>
    </p:spTree>
    <p:extLst>
      <p:ext uri="{BB962C8B-B14F-4D97-AF65-F5344CB8AC3E}">
        <p14:creationId xmlns:p14="http://schemas.microsoft.com/office/powerpoint/2010/main" val="644840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50872" y="643087"/>
            <a:ext cx="8145760" cy="6073593"/>
          </a:xfrm>
        </p:spPr>
        <p:txBody>
          <a:bodyPr/>
          <a:lstStyle/>
          <a:p>
            <a:pPr>
              <a:buFontTx/>
              <a:buNone/>
              <a:defRPr/>
            </a:pPr>
            <a:r>
              <a:rPr lang="zh-CN" altLang="en-US" sz="2400" dirty="0"/>
              <a:t>例如：</a:t>
            </a:r>
          </a:p>
          <a:p>
            <a:pPr>
              <a:buFontTx/>
              <a:buNone/>
              <a:defRPr/>
            </a:pPr>
            <a:r>
              <a:rPr lang="en-US" sz="2400" dirty="0"/>
              <a:t> </a:t>
            </a:r>
            <a:r>
              <a:rPr lang="en-US" sz="2400" cap="all" dirty="0"/>
              <a:t>data		segment	</a:t>
            </a:r>
            <a:r>
              <a:rPr lang="zh-CN" altLang="en-US" sz="2400" cap="all" dirty="0"/>
              <a:t>；完整段定义</a:t>
            </a:r>
            <a:endParaRPr lang="zh-CN" altLang="en-US" sz="2400" dirty="0"/>
          </a:p>
          <a:p>
            <a:pPr>
              <a:buFontTx/>
              <a:buNone/>
              <a:defRPr/>
            </a:pPr>
            <a:r>
              <a:rPr lang="en-US" sz="2400" cap="all" dirty="0"/>
              <a:t>    data01		db 1</a:t>
            </a:r>
            <a:r>
              <a:rPr lang="zh-CN" altLang="en-US" sz="2400" cap="all" dirty="0"/>
              <a:t>，</a:t>
            </a:r>
            <a:r>
              <a:rPr lang="en-US" sz="2400" cap="all" dirty="0"/>
              <a:t>2</a:t>
            </a:r>
            <a:r>
              <a:rPr lang="zh-CN" altLang="en-US" sz="2400" cap="all" dirty="0"/>
              <a:t>，</a:t>
            </a:r>
            <a:r>
              <a:rPr lang="en-US" sz="2400" cap="all" dirty="0"/>
              <a:t>3	</a:t>
            </a:r>
            <a:r>
              <a:rPr lang="zh-CN" altLang="en-US" sz="2400" cap="all" dirty="0"/>
              <a:t>；</a:t>
            </a:r>
            <a:r>
              <a:rPr lang="en-US" sz="2400" cap="all" dirty="0"/>
              <a:t>data01</a:t>
            </a:r>
            <a:r>
              <a:rPr lang="zh-CN" altLang="en-US" sz="2400" cap="all" dirty="0"/>
              <a:t>的偏移地址为</a:t>
            </a:r>
            <a:r>
              <a:rPr lang="en-US" sz="2400" cap="all" dirty="0"/>
              <a:t>0000h</a:t>
            </a:r>
            <a:endParaRPr lang="zh-CN" altLang="en-US" sz="2400" dirty="0"/>
          </a:p>
          <a:p>
            <a:pPr>
              <a:buFontTx/>
              <a:buNone/>
              <a:defRPr/>
            </a:pPr>
            <a:r>
              <a:rPr lang="en-US" sz="2400" cap="all" dirty="0"/>
              <a:t>    even 					</a:t>
            </a:r>
            <a:r>
              <a:rPr lang="zh-CN" altLang="en-US" sz="2400" cap="all" dirty="0"/>
              <a:t>；等价于</a:t>
            </a:r>
            <a:r>
              <a:rPr lang="en-US" sz="2400" cap="all" dirty="0"/>
              <a:t>align 2</a:t>
            </a:r>
            <a:endParaRPr lang="zh-CN" altLang="en-US" sz="2400" dirty="0"/>
          </a:p>
          <a:p>
            <a:pPr>
              <a:buFontTx/>
              <a:buNone/>
              <a:defRPr/>
            </a:pPr>
            <a:r>
              <a:rPr lang="en-US" sz="2400" cap="all" dirty="0"/>
              <a:t>    data02		</a:t>
            </a:r>
            <a:r>
              <a:rPr lang="en-US" sz="2400" cap="all" dirty="0" err="1"/>
              <a:t>dw</a:t>
            </a:r>
            <a:r>
              <a:rPr lang="en-US" sz="2400" cap="all" dirty="0"/>
              <a:t> 5		</a:t>
            </a:r>
            <a:r>
              <a:rPr lang="zh-CN" altLang="en-US" sz="2400" cap="all" dirty="0"/>
              <a:t>；</a:t>
            </a:r>
            <a:r>
              <a:rPr lang="en-US" sz="2400" cap="all" dirty="0"/>
              <a:t>data02</a:t>
            </a:r>
            <a:r>
              <a:rPr lang="zh-CN" altLang="en-US" sz="2400" cap="all" dirty="0"/>
              <a:t>的偏移地址为</a:t>
            </a:r>
            <a:r>
              <a:rPr lang="en-US" sz="2400" cap="all" dirty="0"/>
              <a:t>0004h</a:t>
            </a:r>
            <a:endParaRPr lang="zh-CN" altLang="en-US" sz="2400" dirty="0"/>
          </a:p>
          <a:p>
            <a:pPr>
              <a:buFontTx/>
              <a:buNone/>
              <a:defRPr/>
            </a:pPr>
            <a:r>
              <a:rPr lang="en-US" sz="2400" cap="all" dirty="0"/>
              <a:t>    align 4</a:t>
            </a:r>
            <a:endParaRPr lang="zh-CN" altLang="en-US" sz="2400" dirty="0"/>
          </a:p>
          <a:p>
            <a:pPr>
              <a:buFontTx/>
              <a:buNone/>
              <a:defRPr/>
            </a:pPr>
            <a:r>
              <a:rPr lang="en-US" sz="2400" cap="all" dirty="0"/>
              <a:t>    data03		</a:t>
            </a:r>
            <a:r>
              <a:rPr lang="en-US" sz="2400" cap="all" dirty="0" err="1"/>
              <a:t>dd</a:t>
            </a:r>
            <a:r>
              <a:rPr lang="en-US" sz="2400" cap="all" dirty="0"/>
              <a:t> 6		</a:t>
            </a:r>
            <a:r>
              <a:rPr lang="zh-CN" altLang="en-US" sz="2400" cap="all" dirty="0"/>
              <a:t>；</a:t>
            </a:r>
            <a:r>
              <a:rPr lang="en-US" sz="2400" cap="all" dirty="0"/>
              <a:t>data03</a:t>
            </a:r>
            <a:r>
              <a:rPr lang="zh-CN" altLang="en-US" sz="2400" cap="all" dirty="0"/>
              <a:t>的偏移地址为</a:t>
            </a:r>
            <a:r>
              <a:rPr lang="en-US" sz="2400" cap="all" dirty="0"/>
              <a:t>0008h</a:t>
            </a:r>
            <a:endParaRPr lang="zh-CN" altLang="en-US" sz="2400" dirty="0"/>
          </a:p>
          <a:p>
            <a:pPr>
              <a:buFontTx/>
              <a:buNone/>
              <a:defRPr/>
            </a:pPr>
            <a:r>
              <a:rPr lang="en-US" sz="2400" cap="all" dirty="0"/>
              <a:t>    org		$+10h</a:t>
            </a:r>
            <a:endParaRPr lang="zh-CN" altLang="en-US" sz="2400" dirty="0"/>
          </a:p>
          <a:p>
            <a:pPr>
              <a:buFontTx/>
              <a:buNone/>
              <a:defRPr/>
            </a:pPr>
            <a:r>
              <a:rPr lang="en-US" sz="2400" cap="all" dirty="0"/>
              <a:t>    data04		db  ‘</a:t>
            </a:r>
            <a:r>
              <a:rPr lang="en-US" sz="2400" cap="all" dirty="0" err="1"/>
              <a:t>abc</a:t>
            </a:r>
            <a:r>
              <a:rPr lang="en-US" sz="2400" cap="all" dirty="0"/>
              <a:t>’	</a:t>
            </a:r>
            <a:r>
              <a:rPr lang="zh-CN" altLang="en-US" sz="2400" cap="all" dirty="0"/>
              <a:t>；</a:t>
            </a:r>
            <a:r>
              <a:rPr lang="en-US" sz="2400" cap="all" dirty="0"/>
              <a:t>data04</a:t>
            </a:r>
            <a:r>
              <a:rPr lang="zh-CN" altLang="en-US" sz="2400" cap="all" dirty="0"/>
              <a:t>的偏移地址为</a:t>
            </a:r>
            <a:r>
              <a:rPr lang="en-US" sz="2400" cap="all" dirty="0"/>
              <a:t>001ch</a:t>
            </a:r>
            <a:endParaRPr lang="zh-CN" altLang="en-US" sz="2400" dirty="0"/>
          </a:p>
          <a:p>
            <a:pPr>
              <a:buFontTx/>
              <a:buNone/>
              <a:defRPr/>
            </a:pPr>
            <a:r>
              <a:rPr lang="en-US" sz="2400" cap="all" dirty="0"/>
              <a:t> data		ends</a:t>
            </a:r>
            <a:endParaRPr lang="zh-CN" altLang="en-US" sz="2400" dirty="0"/>
          </a:p>
          <a:p>
            <a:pPr>
              <a:defRPr/>
            </a:pPr>
            <a:endParaRPr lang="zh-CN" altLang="en-US" sz="2400" dirty="0"/>
          </a:p>
        </p:txBody>
      </p:sp>
    </p:spTree>
    <p:extLst>
      <p:ext uri="{BB962C8B-B14F-4D97-AF65-F5344CB8AC3E}">
        <p14:creationId xmlns:p14="http://schemas.microsoft.com/office/powerpoint/2010/main" val="3922903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50872" y="928903"/>
            <a:ext cx="8574484" cy="5168508"/>
          </a:xfrm>
        </p:spPr>
        <p:txBody>
          <a:bodyPr/>
          <a:lstStyle/>
          <a:p>
            <a:pPr>
              <a:lnSpc>
                <a:spcPct val="150000"/>
              </a:lnSpc>
              <a:buFontTx/>
              <a:buNone/>
              <a:defRPr/>
            </a:pPr>
            <a:r>
              <a:rPr lang="en-US" sz="2400" b="1" dirty="0">
                <a:latin typeface="+mn-ea"/>
              </a:rPr>
              <a:t>2</a:t>
            </a:r>
            <a:r>
              <a:rPr lang="zh-CN" altLang="en-US" sz="2400" b="1" dirty="0">
                <a:latin typeface="+mn-ea"/>
              </a:rPr>
              <a:t>变量和标号的属性</a:t>
            </a:r>
            <a:endParaRPr lang="en-US" altLang="zh-CN" sz="2400" dirty="0">
              <a:latin typeface="+mn-ea"/>
            </a:endParaRPr>
          </a:p>
          <a:p>
            <a:pPr>
              <a:lnSpc>
                <a:spcPct val="150000"/>
              </a:lnSpc>
              <a:buFontTx/>
              <a:buNone/>
              <a:defRPr/>
            </a:pPr>
            <a:r>
              <a:rPr lang="zh-CN" altLang="en-US" sz="2400" dirty="0">
                <a:latin typeface="+mn-ea"/>
              </a:rPr>
              <a:t>变量、标号、段名及过程名都表示的是地址，那么，这些标号和名字一经定义便具有以下三种属性：</a:t>
            </a:r>
          </a:p>
          <a:p>
            <a:pPr>
              <a:lnSpc>
                <a:spcPct val="150000"/>
              </a:lnSpc>
              <a:defRPr/>
            </a:pPr>
            <a:r>
              <a:rPr lang="zh-CN" altLang="en-US" sz="2400" dirty="0">
                <a:latin typeface="+mn-ea"/>
              </a:rPr>
              <a:t>段值：标号和名字对应存储单元所在段的段地址。</a:t>
            </a:r>
          </a:p>
          <a:p>
            <a:pPr>
              <a:lnSpc>
                <a:spcPct val="150000"/>
              </a:lnSpc>
              <a:defRPr/>
            </a:pPr>
            <a:r>
              <a:rPr lang="zh-CN" altLang="en-US" sz="2400" dirty="0">
                <a:latin typeface="+mn-ea"/>
              </a:rPr>
              <a:t>偏移值：标号和名字对应存储单元所在段的段内偏移地址。</a:t>
            </a:r>
          </a:p>
          <a:p>
            <a:pPr>
              <a:lnSpc>
                <a:spcPct val="150000"/>
              </a:lnSpc>
              <a:defRPr/>
            </a:pPr>
            <a:r>
              <a:rPr lang="zh-CN" altLang="en-US" sz="2400" dirty="0">
                <a:latin typeface="+mn-ea"/>
              </a:rPr>
              <a:t>类型：标号、子程序名的类型可以是</a:t>
            </a:r>
            <a:r>
              <a:rPr lang="en-US" sz="2400" dirty="0">
                <a:latin typeface="+mn-ea"/>
              </a:rPr>
              <a:t>NEAR</a:t>
            </a:r>
            <a:r>
              <a:rPr lang="zh-CN" altLang="en-US" sz="2400" dirty="0">
                <a:latin typeface="+mn-ea"/>
              </a:rPr>
              <a:t>（近）和</a:t>
            </a:r>
            <a:r>
              <a:rPr lang="en-US" sz="2400" dirty="0">
                <a:latin typeface="+mn-ea"/>
              </a:rPr>
              <a:t>FAR</a:t>
            </a:r>
            <a:r>
              <a:rPr lang="zh-CN" altLang="en-US" sz="2400" dirty="0">
                <a:latin typeface="+mn-ea"/>
              </a:rPr>
              <a:t>（远），分别表示段内或段间；变量名的类型可以是</a:t>
            </a:r>
            <a:r>
              <a:rPr lang="en-US" sz="2400" dirty="0">
                <a:latin typeface="+mn-ea"/>
              </a:rPr>
              <a:t>BYTE</a:t>
            </a:r>
            <a:r>
              <a:rPr lang="zh-CN" altLang="en-US" sz="2400" dirty="0">
                <a:latin typeface="+mn-ea"/>
              </a:rPr>
              <a:t>（字节），</a:t>
            </a:r>
            <a:r>
              <a:rPr lang="en-US" sz="2400" dirty="0">
                <a:latin typeface="+mn-ea"/>
              </a:rPr>
              <a:t>WORD</a:t>
            </a:r>
            <a:r>
              <a:rPr lang="zh-CN" altLang="en-US" sz="2400" dirty="0">
                <a:latin typeface="+mn-ea"/>
              </a:rPr>
              <a:t>（字）和</a:t>
            </a:r>
            <a:r>
              <a:rPr lang="en-US" sz="2400" dirty="0">
                <a:latin typeface="+mn-ea"/>
              </a:rPr>
              <a:t>DWORD</a:t>
            </a:r>
            <a:r>
              <a:rPr lang="zh-CN" altLang="en-US" sz="2400" dirty="0">
                <a:latin typeface="+mn-ea"/>
              </a:rPr>
              <a:t>（双字）等。</a:t>
            </a:r>
          </a:p>
        </p:txBody>
      </p:sp>
    </p:spTree>
    <p:extLst>
      <p:ext uri="{BB962C8B-B14F-4D97-AF65-F5344CB8AC3E}">
        <p14:creationId xmlns:p14="http://schemas.microsoft.com/office/powerpoint/2010/main" val="72370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2208107" y="857449"/>
            <a:ext cx="7774199" cy="5239963"/>
          </a:xfrm>
        </p:spPr>
        <p:txBody>
          <a:bodyPr/>
          <a:lstStyle/>
          <a:p>
            <a:pPr>
              <a:lnSpc>
                <a:spcPct val="150000"/>
              </a:lnSpc>
              <a:buFontTx/>
              <a:buNone/>
            </a:pPr>
            <a:r>
              <a:rPr lang="zh-CN" altLang="en-US" sz="2400"/>
              <a:t>（</a:t>
            </a:r>
            <a:r>
              <a:rPr lang="en-US" altLang="zh-CN" sz="2400"/>
              <a:t>1</a:t>
            </a:r>
            <a:r>
              <a:rPr lang="zh-CN" altLang="en-US" sz="2400"/>
              <a:t>）地址操作符</a:t>
            </a:r>
          </a:p>
          <a:p>
            <a:pPr>
              <a:lnSpc>
                <a:spcPct val="150000"/>
              </a:lnSpc>
              <a:buFontTx/>
              <a:buNone/>
            </a:pPr>
            <a:r>
              <a:rPr lang="zh-CN" altLang="en-US" sz="2400"/>
              <a:t>地址操作符可获得名字或标号的段地址和偏移地址两个属性值。</a:t>
            </a:r>
            <a:endParaRPr lang="en-US" altLang="zh-CN" sz="2400"/>
          </a:p>
          <a:p>
            <a:pPr>
              <a:lnSpc>
                <a:spcPct val="150000"/>
              </a:lnSpc>
            </a:pPr>
            <a:r>
              <a:rPr lang="zh-CN" altLang="en-US" sz="2400"/>
              <a:t>中括号</a:t>
            </a:r>
            <a:r>
              <a:rPr lang="en-US" sz="2400">
                <a:ea typeface="黑体" panose="02010609060101010101" pitchFamily="49" charset="-122"/>
              </a:rPr>
              <a:t> </a:t>
            </a:r>
            <a:r>
              <a:rPr lang="en-US" altLang="zh-CN" sz="2400"/>
              <a:t>[ ]</a:t>
            </a:r>
            <a:r>
              <a:rPr lang="zh-CN" altLang="en-US" sz="2400"/>
              <a:t>表示将括起的表达式作为存储器地址指针；</a:t>
            </a:r>
            <a:endParaRPr lang="en-US" altLang="zh-CN" sz="2400"/>
          </a:p>
          <a:p>
            <a:pPr>
              <a:lnSpc>
                <a:spcPct val="150000"/>
              </a:lnSpc>
            </a:pPr>
            <a:r>
              <a:rPr lang="zh-CN" altLang="en-US" sz="2400"/>
              <a:t>符号</a:t>
            </a:r>
            <a:r>
              <a:rPr lang="en-US" sz="2400">
                <a:ea typeface="黑体" panose="02010609060101010101" pitchFamily="49" charset="-122"/>
              </a:rPr>
              <a:t> </a:t>
            </a:r>
            <a:r>
              <a:rPr lang="en-US" altLang="zh-CN" sz="2400"/>
              <a:t>$ </a:t>
            </a:r>
            <a:r>
              <a:rPr lang="zh-CN" altLang="en-US" sz="2400"/>
              <a:t>表示当前偏移地址；</a:t>
            </a:r>
            <a:endParaRPr lang="en-US" altLang="zh-CN" sz="2400"/>
          </a:p>
          <a:p>
            <a:pPr>
              <a:lnSpc>
                <a:spcPct val="150000"/>
              </a:lnSpc>
            </a:pPr>
            <a:r>
              <a:rPr lang="zh-CN" altLang="en-US" sz="2400"/>
              <a:t>段前缀的冒号：也是一种地址操作符，它表示采用指定的段地址寄存器。</a:t>
            </a:r>
            <a:endParaRPr lang="en-US" altLang="zh-CN" sz="2400"/>
          </a:p>
          <a:p>
            <a:pPr>
              <a:lnSpc>
                <a:spcPct val="150000"/>
              </a:lnSpc>
            </a:pPr>
            <a:r>
              <a:rPr lang="zh-CN" altLang="en-US" sz="2400"/>
              <a:t>另外，还有两个经常应用的地址操作符</a:t>
            </a:r>
            <a:r>
              <a:rPr lang="en-US" altLang="zh-CN" sz="2400"/>
              <a:t>OFFSET</a:t>
            </a:r>
            <a:r>
              <a:rPr lang="zh-CN" altLang="en-US" sz="2400"/>
              <a:t>和</a:t>
            </a:r>
            <a:r>
              <a:rPr lang="en-US" altLang="zh-CN" sz="2400"/>
              <a:t>SEG</a:t>
            </a:r>
            <a:r>
              <a:rPr lang="zh-CN" altLang="en-US" sz="2400"/>
              <a:t>。</a:t>
            </a:r>
          </a:p>
        </p:txBody>
      </p:sp>
    </p:spTree>
    <p:extLst>
      <p:ext uri="{BB962C8B-B14F-4D97-AF65-F5344CB8AC3E}">
        <p14:creationId xmlns:p14="http://schemas.microsoft.com/office/powerpoint/2010/main" val="1258158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65056" y="214363"/>
            <a:ext cx="8717392" cy="5239963"/>
          </a:xfrm>
        </p:spPr>
        <p:txBody>
          <a:bodyPr/>
          <a:lstStyle/>
          <a:p>
            <a:pPr>
              <a:buFontTx/>
              <a:buNone/>
              <a:defRPr/>
            </a:pPr>
            <a:r>
              <a:rPr lang="en-US" sz="2400" dirty="0"/>
              <a:t>OFFSET</a:t>
            </a:r>
            <a:r>
              <a:rPr lang="zh-CN" altLang="en-US" sz="2400" dirty="0"/>
              <a:t>操作符</a:t>
            </a:r>
          </a:p>
          <a:p>
            <a:pPr>
              <a:defRPr/>
            </a:pPr>
            <a:r>
              <a:rPr lang="zh-CN" altLang="en-US" sz="2400" dirty="0"/>
              <a:t>使用格式：</a:t>
            </a:r>
            <a:r>
              <a:rPr lang="en-US" sz="2400" dirty="0"/>
              <a:t>OFFSET</a:t>
            </a:r>
            <a:r>
              <a:rPr lang="zh-CN" altLang="en-US" sz="2400" dirty="0"/>
              <a:t>名字</a:t>
            </a:r>
            <a:r>
              <a:rPr lang="en-US" sz="2400" dirty="0"/>
              <a:t>/</a:t>
            </a:r>
            <a:r>
              <a:rPr lang="zh-CN" altLang="en-US" sz="2400" dirty="0"/>
              <a:t>标号</a:t>
            </a:r>
            <a:r>
              <a:rPr lang="en-US" sz="2400" dirty="0"/>
              <a:t> </a:t>
            </a:r>
            <a:endParaRPr lang="zh-CN" altLang="en-US" sz="2400" dirty="0"/>
          </a:p>
          <a:p>
            <a:pPr>
              <a:defRPr/>
            </a:pPr>
            <a:r>
              <a:rPr lang="zh-CN" altLang="en-US" sz="2400" dirty="0"/>
              <a:t>功能：返回名字或标号的偏移地址</a:t>
            </a:r>
          </a:p>
          <a:p>
            <a:pPr>
              <a:buFontTx/>
              <a:buNone/>
              <a:defRPr/>
            </a:pPr>
            <a:r>
              <a:rPr lang="en-US" sz="2400" dirty="0"/>
              <a:t>SEG</a:t>
            </a:r>
            <a:r>
              <a:rPr lang="zh-CN" altLang="en-US" sz="2400" dirty="0"/>
              <a:t>操作符</a:t>
            </a:r>
          </a:p>
          <a:p>
            <a:pPr>
              <a:defRPr/>
            </a:pPr>
            <a:r>
              <a:rPr lang="zh-CN" altLang="en-US" sz="2400" dirty="0"/>
              <a:t>使用格式：</a:t>
            </a:r>
            <a:r>
              <a:rPr lang="en-US" sz="2400" dirty="0"/>
              <a:t>SEG</a:t>
            </a:r>
            <a:r>
              <a:rPr lang="zh-CN" altLang="en-US" sz="2400" dirty="0"/>
              <a:t>名字</a:t>
            </a:r>
            <a:r>
              <a:rPr lang="en-US" sz="2400" dirty="0"/>
              <a:t>/</a:t>
            </a:r>
            <a:r>
              <a:rPr lang="zh-CN" altLang="en-US" sz="2400" dirty="0"/>
              <a:t>标号</a:t>
            </a:r>
            <a:r>
              <a:rPr lang="en-US" sz="2400" dirty="0"/>
              <a:t>    </a:t>
            </a:r>
            <a:endParaRPr lang="zh-CN" altLang="en-US" sz="2400" dirty="0"/>
          </a:p>
          <a:p>
            <a:pPr>
              <a:defRPr/>
            </a:pPr>
            <a:r>
              <a:rPr lang="zh-CN" altLang="en-US" sz="2400" dirty="0"/>
              <a:t>功能：返回名字或标号的段地址</a:t>
            </a:r>
          </a:p>
          <a:p>
            <a:pPr>
              <a:buFontTx/>
              <a:buNone/>
              <a:defRPr/>
            </a:pPr>
            <a:r>
              <a:rPr lang="en-US" sz="2400" dirty="0"/>
              <a:t> </a:t>
            </a:r>
            <a:r>
              <a:rPr lang="zh-CN" altLang="en-US" sz="2400" dirty="0"/>
              <a:t>例如把字节变量</a:t>
            </a:r>
            <a:r>
              <a:rPr lang="en-US" sz="2400" dirty="0"/>
              <a:t>ARRAY</a:t>
            </a:r>
            <a:r>
              <a:rPr lang="zh-CN" altLang="en-US" sz="2400" dirty="0"/>
              <a:t>的段地址和偏移地址送入</a:t>
            </a:r>
            <a:r>
              <a:rPr lang="en-US" sz="2400" dirty="0"/>
              <a:t>DS</a:t>
            </a:r>
            <a:r>
              <a:rPr lang="zh-CN" altLang="en-US" sz="2400" dirty="0"/>
              <a:t>和</a:t>
            </a:r>
            <a:r>
              <a:rPr lang="en-US" sz="2400" dirty="0"/>
              <a:t>BX</a:t>
            </a:r>
            <a:r>
              <a:rPr lang="zh-CN" altLang="en-US" sz="2400" dirty="0"/>
              <a:t>就可用下列指令序列实现。</a:t>
            </a:r>
          </a:p>
          <a:p>
            <a:pPr>
              <a:buFontTx/>
              <a:buNone/>
              <a:defRPr/>
            </a:pPr>
            <a:r>
              <a:rPr lang="en-US" sz="2400" dirty="0"/>
              <a:t>    </a:t>
            </a:r>
            <a:r>
              <a:rPr lang="en-US" sz="2400" cap="all" dirty="0" err="1"/>
              <a:t>mov</a:t>
            </a:r>
            <a:r>
              <a:rPr lang="en-US" sz="2400" cap="all" dirty="0"/>
              <a:t>	ax</a:t>
            </a:r>
            <a:r>
              <a:rPr lang="zh-CN" altLang="en-US" sz="2400" cap="all" dirty="0"/>
              <a:t>，</a:t>
            </a:r>
            <a:r>
              <a:rPr lang="en-US" sz="2400" cap="all" dirty="0" err="1"/>
              <a:t>seg</a:t>
            </a:r>
            <a:r>
              <a:rPr lang="en-US" sz="2400" cap="all" dirty="0"/>
              <a:t> array</a:t>
            </a:r>
            <a:endParaRPr lang="zh-CN" altLang="en-US" sz="2400" dirty="0"/>
          </a:p>
          <a:p>
            <a:pPr>
              <a:buFontTx/>
              <a:buNone/>
              <a:defRPr/>
            </a:pPr>
            <a:r>
              <a:rPr lang="en-US" sz="2400" cap="all" dirty="0"/>
              <a:t>    </a:t>
            </a:r>
            <a:r>
              <a:rPr lang="en-US" sz="2400" cap="all" dirty="0" err="1"/>
              <a:t>mov</a:t>
            </a:r>
            <a:r>
              <a:rPr lang="en-US" sz="2400" cap="all" dirty="0"/>
              <a:t>	</a:t>
            </a:r>
            <a:r>
              <a:rPr lang="en-US" sz="2400" cap="all" dirty="0" err="1"/>
              <a:t>ds</a:t>
            </a:r>
            <a:r>
              <a:rPr lang="zh-CN" altLang="en-US" sz="2400" cap="all" dirty="0"/>
              <a:t>，</a:t>
            </a:r>
            <a:r>
              <a:rPr lang="en-US" sz="2400" cap="all" dirty="0"/>
              <a:t>ax</a:t>
            </a:r>
            <a:endParaRPr lang="zh-CN" altLang="en-US" sz="2400" dirty="0"/>
          </a:p>
          <a:p>
            <a:pPr>
              <a:buFontTx/>
              <a:buNone/>
              <a:defRPr/>
            </a:pPr>
            <a:r>
              <a:rPr lang="en-US" sz="2400" cap="all" dirty="0"/>
              <a:t>    </a:t>
            </a:r>
            <a:r>
              <a:rPr lang="en-US" sz="2400" cap="all" dirty="0" err="1"/>
              <a:t>mov</a:t>
            </a:r>
            <a:r>
              <a:rPr lang="en-US" sz="2400" cap="all" dirty="0"/>
              <a:t>	</a:t>
            </a:r>
            <a:r>
              <a:rPr lang="en-US" sz="2400" cap="all" dirty="0" err="1"/>
              <a:t>bx</a:t>
            </a:r>
            <a:r>
              <a:rPr lang="zh-CN" altLang="en-US" sz="2400" cap="all" dirty="0"/>
              <a:t>，</a:t>
            </a:r>
            <a:r>
              <a:rPr lang="en-US" sz="2400" cap="all" dirty="0"/>
              <a:t>offset array</a:t>
            </a:r>
          </a:p>
          <a:p>
            <a:pPr>
              <a:buFontTx/>
              <a:buNone/>
              <a:defRPr/>
            </a:pPr>
            <a:r>
              <a:rPr lang="en-US" altLang="zh-CN" sz="2400" cap="all" dirty="0"/>
              <a:t>                        </a:t>
            </a:r>
            <a:r>
              <a:rPr lang="zh-CN" altLang="en-US" sz="2400" cap="all" dirty="0"/>
              <a:t>；等价于</a:t>
            </a:r>
            <a:r>
              <a:rPr lang="en-US" sz="2400" cap="all" dirty="0"/>
              <a:t>lea	</a:t>
            </a:r>
            <a:r>
              <a:rPr lang="en-US" sz="2400" cap="all" dirty="0" err="1"/>
              <a:t>bx</a:t>
            </a:r>
            <a:r>
              <a:rPr lang="zh-CN" altLang="en-US" sz="2400" cap="all" dirty="0"/>
              <a:t>，</a:t>
            </a:r>
            <a:r>
              <a:rPr lang="en-US" sz="2400" cap="all" dirty="0"/>
              <a:t>array</a:t>
            </a:r>
            <a:endParaRPr lang="zh-CN" altLang="en-US" sz="2400" dirty="0"/>
          </a:p>
          <a:p>
            <a:pPr>
              <a:defRPr/>
            </a:pPr>
            <a:r>
              <a:rPr lang="zh-CN" altLang="en-US" sz="2400" cap="all" dirty="0"/>
              <a:t>加、减运算符同样可以用于地址表达式，例如：</a:t>
            </a:r>
            <a:endParaRPr lang="zh-CN" altLang="en-US" sz="2400" dirty="0"/>
          </a:p>
          <a:p>
            <a:pPr>
              <a:buFontTx/>
              <a:buNone/>
              <a:defRPr/>
            </a:pPr>
            <a:r>
              <a:rPr lang="en-US" sz="2400" cap="all" dirty="0"/>
              <a:t>    </a:t>
            </a:r>
            <a:r>
              <a:rPr lang="en-US" sz="2400" cap="all" dirty="0" err="1"/>
              <a:t>mov</a:t>
            </a:r>
            <a:r>
              <a:rPr lang="en-US" sz="2400" cap="all" dirty="0"/>
              <a:t>	</a:t>
            </a:r>
            <a:r>
              <a:rPr lang="en-US" sz="2400" cap="all" dirty="0" err="1"/>
              <a:t>cl</a:t>
            </a:r>
            <a:r>
              <a:rPr lang="zh-CN" altLang="en-US" sz="2400" cap="all" dirty="0"/>
              <a:t>，</a:t>
            </a:r>
            <a:r>
              <a:rPr lang="en-US" sz="2400" cap="all" dirty="0"/>
              <a:t>array+4</a:t>
            </a:r>
          </a:p>
          <a:p>
            <a:pPr>
              <a:buFontTx/>
              <a:buNone/>
              <a:defRPr/>
            </a:pPr>
            <a:r>
              <a:rPr lang="zh-CN" altLang="en-US" sz="2400" cap="all" dirty="0"/>
              <a:t>；等效于</a:t>
            </a:r>
            <a:r>
              <a:rPr lang="en-US" sz="2400" cap="all" dirty="0" err="1"/>
              <a:t>mov</a:t>
            </a:r>
            <a:r>
              <a:rPr lang="en-US" sz="2400" cap="all" dirty="0"/>
              <a:t> </a:t>
            </a:r>
            <a:r>
              <a:rPr lang="en-US" sz="2400" cap="all" dirty="0" err="1"/>
              <a:t>cl</a:t>
            </a:r>
            <a:r>
              <a:rPr lang="zh-CN" altLang="en-US" sz="2400" cap="all" dirty="0"/>
              <a:t>，</a:t>
            </a:r>
            <a:r>
              <a:rPr lang="en-US" sz="2400" cap="all" dirty="0"/>
              <a:t>array[4]</a:t>
            </a:r>
            <a:r>
              <a:rPr lang="zh-CN" altLang="en-US" sz="2400" cap="all" dirty="0"/>
              <a:t>，这里的</a:t>
            </a:r>
            <a:r>
              <a:rPr lang="en-US" sz="2400" cap="all" dirty="0"/>
              <a:t>”4”</a:t>
            </a:r>
            <a:r>
              <a:rPr lang="zh-CN" altLang="en-US" sz="2400" cap="all" dirty="0"/>
              <a:t>表示</a:t>
            </a:r>
            <a:r>
              <a:rPr lang="en-US" sz="2400" dirty="0"/>
              <a:t>4</a:t>
            </a:r>
            <a:r>
              <a:rPr lang="zh-CN" altLang="en-US" sz="2400" dirty="0"/>
              <a:t>个字节单元</a:t>
            </a:r>
          </a:p>
          <a:p>
            <a:pPr>
              <a:defRPr/>
            </a:pPr>
            <a:endParaRPr lang="zh-CN" altLang="en-US" sz="2400" dirty="0"/>
          </a:p>
        </p:txBody>
      </p:sp>
    </p:spTree>
    <p:extLst>
      <p:ext uri="{BB962C8B-B14F-4D97-AF65-F5344CB8AC3E}">
        <p14:creationId xmlns:p14="http://schemas.microsoft.com/office/powerpoint/2010/main" val="1621295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777242" y="1413570"/>
            <a:ext cx="8571309" cy="4609579"/>
          </a:xfrm>
        </p:spPr>
        <p:txBody>
          <a:bodyPr/>
          <a:lstStyle/>
          <a:p>
            <a:pPr eaLnBrk="1" hangingPunct="1">
              <a:lnSpc>
                <a:spcPct val="90000"/>
              </a:lnSpc>
              <a:buFontTx/>
              <a:buNone/>
            </a:pPr>
            <a:r>
              <a:rPr lang="en-US" altLang="zh-CN" sz="2400" dirty="0" smtClean="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．语句的类型</a:t>
            </a:r>
          </a:p>
          <a:p>
            <a:pPr lvl="1" eaLnBrk="1" hangingPunct="1">
              <a:lnSpc>
                <a:spcPct val="90000"/>
              </a:lnSpc>
            </a:pPr>
            <a:r>
              <a:rPr lang="zh-CN" altLang="en-US" sz="2400" dirty="0">
                <a:latin typeface="黑体" panose="02010609060101010101" pitchFamily="49" charset="-122"/>
                <a:ea typeface="黑体" panose="02010609060101010101" pitchFamily="49" charset="-122"/>
              </a:rPr>
              <a:t>硬指令语句</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指令性语句</a:t>
            </a:r>
            <a:r>
              <a:rPr lang="en-US" altLang="zh-CN" sz="2400" dirty="0">
                <a:latin typeface="黑体" panose="02010609060101010101" pitchFamily="49" charset="-122"/>
                <a:ea typeface="黑体" panose="02010609060101010101" pitchFamily="49" charset="-122"/>
              </a:rPr>
              <a:t>)</a:t>
            </a:r>
          </a:p>
          <a:p>
            <a:pPr lvl="1" eaLnBrk="1" hangingPunct="1">
              <a:lnSpc>
                <a:spcPct val="90000"/>
              </a:lnSpc>
              <a:buFontTx/>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是指能产生目标代码，</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可以执行的，能完成特定功能的语句，它主要由</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指令组成。</a:t>
            </a:r>
          </a:p>
          <a:p>
            <a:pPr lvl="1" eaLnBrk="1" hangingPunct="1">
              <a:lnSpc>
                <a:spcPct val="90000"/>
              </a:lnSpc>
            </a:pPr>
            <a:r>
              <a:rPr lang="zh-CN" altLang="en-US" sz="2400" dirty="0">
                <a:latin typeface="黑体" panose="02010609060101010101" pitchFamily="49" charset="-122"/>
                <a:ea typeface="黑体" panose="02010609060101010101" pitchFamily="49" charset="-122"/>
              </a:rPr>
              <a:t>伪指令语句（指示性语句）</a:t>
            </a:r>
          </a:p>
          <a:p>
            <a:pPr lvl="1" eaLnBrk="1" hangingPunct="1">
              <a:lnSpc>
                <a:spcPct val="90000"/>
              </a:lnSpc>
              <a:buFontTx/>
              <a:buNone/>
            </a:pPr>
            <a:r>
              <a:rPr lang="zh-CN" altLang="en-US" sz="2400" dirty="0">
                <a:latin typeface="黑体" panose="02010609060101010101" pitchFamily="49" charset="-122"/>
                <a:ea typeface="黑体" panose="02010609060101010101" pitchFamily="49" charset="-122"/>
              </a:rPr>
              <a:t>  是一种不产生目标代码的语句，它仅仅在汇编过程中告诉汇编程序应如何汇编。</a:t>
            </a:r>
          </a:p>
          <a:p>
            <a:pPr lvl="2" eaLnBrk="1" hangingPunct="1">
              <a:lnSpc>
                <a:spcPct val="90000"/>
              </a:lnSpc>
            </a:pPr>
            <a:r>
              <a:rPr lang="zh-CN" altLang="en-US" sz="2400" dirty="0" smtClean="0">
                <a:solidFill>
                  <a:schemeClr val="tx1"/>
                </a:solidFill>
                <a:latin typeface="黑体" panose="02010609060101010101" pitchFamily="49" charset="-122"/>
                <a:ea typeface="黑体" panose="02010609060101010101" pitchFamily="49" charset="-122"/>
              </a:rPr>
              <a:t>定义变量，定义过程，给变量分配存储单元，给数字或表达式命名等。所以伪指令语句是汇编程序在汇编时用的，不产生机器码。</a:t>
            </a:r>
          </a:p>
          <a:p>
            <a:pPr lvl="1" eaLnBrk="1" hangingPunct="1">
              <a:lnSpc>
                <a:spcPct val="90000"/>
              </a:lnSpc>
            </a:pPr>
            <a:r>
              <a:rPr lang="zh-CN" altLang="en-US" sz="2400" dirty="0">
                <a:latin typeface="黑体" panose="02010609060101010101" pitchFamily="49" charset="-122"/>
                <a:ea typeface="黑体" panose="02010609060101010101" pitchFamily="49" charset="-122"/>
              </a:rPr>
              <a:t>宏指令语句	它是一个指令序列，汇编时凡有宏指令语句的地方都将用相应的指令序列的目标代码插入。</a:t>
            </a:r>
          </a:p>
        </p:txBody>
      </p:sp>
      <p:sp>
        <p:nvSpPr>
          <p:cNvPr id="5" name="TextBox 51"/>
          <p:cNvSpPr txBox="1"/>
          <p:nvPr/>
        </p:nvSpPr>
        <p:spPr>
          <a:xfrm>
            <a:off x="2571985" y="684996"/>
            <a:ext cx="5251413" cy="430887"/>
          </a:xfrm>
          <a:prstGeom prst="rect">
            <a:avLst/>
          </a:prstGeom>
          <a:noFill/>
        </p:spPr>
        <p:txBody>
          <a:bodyPr wrap="square" lIns="0" tIns="0" rIns="0" bIns="0" rtlCol="0">
            <a:spAutoFit/>
          </a:bodyPr>
          <a:lstStyle/>
          <a:p>
            <a:r>
              <a:rPr lang="zh-CN" altLang="en-US" sz="2800" b="1" dirty="0">
                <a:solidFill>
                  <a:schemeClr val="tx1">
                    <a:lumMod val="65000"/>
                    <a:lumOff val="35000"/>
                  </a:schemeClr>
                </a:solidFill>
                <a:latin typeface="微软雅黑"/>
                <a:ea typeface="微软雅黑"/>
              </a:rPr>
              <a:t>汇编语言程序的语句类型和格式</a:t>
            </a:r>
          </a:p>
        </p:txBody>
      </p:sp>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24843" y="578573"/>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7242" y="587945"/>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890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2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50000">
                                          <p:cBhvr additive="base">
                                            <p:cTn id="11" dur="12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00" fill="hold"/>
                                            <p:tgtEl>
                                              <p:spTgt spid="6"/>
                                            </p:tgtEl>
                                            <p:attrNameLst>
                                              <p:attrName>ppt_x</p:attrName>
                                            </p:attrNameLst>
                                          </p:cBhvr>
                                          <p:tavLst>
                                            <p:tav tm="0">
                                              <p:val>
                                                <p:strVal val="0-#ppt_w/2"/>
                                              </p:val>
                                            </p:tav>
                                            <p:tav tm="100000">
                                              <p:val>
                                                <p:strVal val="#ppt_x"/>
                                              </p:val>
                                            </p:tav>
                                          </p:tavLst>
                                        </p:anim>
                                        <p:anim calcmode="lin" valueType="num">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00" fill="hold"/>
                                            <p:tgtEl>
                                              <p:spTgt spid="7"/>
                                            </p:tgtEl>
                                            <p:attrNameLst>
                                              <p:attrName>ppt_x</p:attrName>
                                            </p:attrNameLst>
                                          </p:cBhvr>
                                          <p:tavLst>
                                            <p:tav tm="0">
                                              <p:val>
                                                <p:strVal val="#ppt_x"/>
                                              </p:val>
                                            </p:tav>
                                            <p:tav tm="100000">
                                              <p:val>
                                                <p:strVal val="#ppt_x"/>
                                              </p:val>
                                            </p:tav>
                                          </p:tavLst>
                                        </p:anim>
                                        <p:anim calcmode="lin" valueType="num">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1665056" y="643087"/>
            <a:ext cx="8788847" cy="5430507"/>
          </a:xfrm>
        </p:spPr>
        <p:txBody>
          <a:bodyPr/>
          <a:lstStyle/>
          <a:p>
            <a:pPr>
              <a:lnSpc>
                <a:spcPct val="150000"/>
              </a:lnSpc>
              <a:buFontTx/>
              <a:buNone/>
            </a:pPr>
            <a:r>
              <a:rPr lang="zh-CN" altLang="en-US" sz="2400"/>
              <a:t>（</a:t>
            </a:r>
            <a:r>
              <a:rPr lang="en-US" altLang="zh-CN" sz="2400"/>
              <a:t>2</a:t>
            </a:r>
            <a:r>
              <a:rPr lang="zh-CN" altLang="en-US" sz="2400"/>
              <a:t>）类型操作符</a:t>
            </a:r>
          </a:p>
          <a:p>
            <a:pPr>
              <a:lnSpc>
                <a:spcPct val="150000"/>
              </a:lnSpc>
            </a:pPr>
            <a:r>
              <a:rPr lang="zh-CN" altLang="en-US" sz="2400"/>
              <a:t>类型操作符对名字或标号的类型属性进行有关设置。该类操作符有</a:t>
            </a:r>
            <a:r>
              <a:rPr lang="en-US" altLang="zh-CN" sz="2400"/>
              <a:t>PTR</a:t>
            </a:r>
            <a:r>
              <a:rPr lang="zh-CN" altLang="en-US" sz="2400"/>
              <a:t>、</a:t>
            </a:r>
            <a:r>
              <a:rPr lang="en-US" altLang="zh-CN" sz="2400"/>
              <a:t>THIS</a:t>
            </a:r>
            <a:r>
              <a:rPr lang="zh-CN" altLang="en-US" sz="2400"/>
              <a:t>、</a:t>
            </a:r>
            <a:r>
              <a:rPr lang="en-US" altLang="zh-CN" sz="2400"/>
              <a:t>SHORT</a:t>
            </a:r>
            <a:r>
              <a:rPr lang="zh-CN" altLang="en-US" sz="2400"/>
              <a:t>和</a:t>
            </a:r>
            <a:r>
              <a:rPr lang="en-US" altLang="zh-CN" sz="2400"/>
              <a:t>TYPE</a:t>
            </a:r>
            <a:r>
              <a:rPr lang="zh-CN" altLang="en-US" sz="2400"/>
              <a:t>。</a:t>
            </a:r>
          </a:p>
          <a:p>
            <a:pPr>
              <a:lnSpc>
                <a:spcPct val="150000"/>
              </a:lnSpc>
              <a:buFontTx/>
              <a:buNone/>
            </a:pPr>
            <a:r>
              <a:rPr lang="en-US" altLang="zh-CN" sz="2400"/>
              <a:t>①PTR</a:t>
            </a:r>
            <a:r>
              <a:rPr lang="zh-CN" altLang="en-US" sz="2400"/>
              <a:t>操作符</a:t>
            </a:r>
          </a:p>
          <a:p>
            <a:pPr>
              <a:lnSpc>
                <a:spcPct val="150000"/>
              </a:lnSpc>
            </a:pPr>
            <a:r>
              <a:rPr lang="zh-CN" altLang="en-US" sz="2400"/>
              <a:t>使用格式：类型名</a:t>
            </a:r>
            <a:r>
              <a:rPr lang="en-US" sz="2400">
                <a:ea typeface="黑体" panose="02010609060101010101" pitchFamily="49" charset="-122"/>
              </a:rPr>
              <a:t> </a:t>
            </a:r>
            <a:r>
              <a:rPr lang="en-US" altLang="zh-CN" sz="2400"/>
              <a:t>PTR </a:t>
            </a:r>
            <a:r>
              <a:rPr lang="zh-CN" altLang="en-US" sz="2400"/>
              <a:t>名字</a:t>
            </a:r>
            <a:r>
              <a:rPr lang="en-US" altLang="zh-CN" sz="2400"/>
              <a:t>/</a:t>
            </a:r>
            <a:r>
              <a:rPr lang="zh-CN" altLang="en-US" sz="2400"/>
              <a:t>标号</a:t>
            </a:r>
          </a:p>
          <a:p>
            <a:pPr>
              <a:lnSpc>
                <a:spcPct val="150000"/>
              </a:lnSpc>
            </a:pPr>
            <a:r>
              <a:rPr lang="zh-CN" altLang="en-US" sz="2400"/>
              <a:t>要求：</a:t>
            </a:r>
            <a:r>
              <a:rPr lang="en-US" altLang="zh-CN" sz="2400"/>
              <a:t>PTR</a:t>
            </a:r>
            <a:r>
              <a:rPr lang="zh-CN" altLang="en-US" sz="2400"/>
              <a:t>操作符中的</a:t>
            </a:r>
            <a:r>
              <a:rPr lang="en-US" sz="2400">
                <a:ea typeface="黑体" panose="02010609060101010101" pitchFamily="49" charset="-122"/>
              </a:rPr>
              <a:t>“</a:t>
            </a:r>
            <a:r>
              <a:rPr lang="zh-CN" altLang="en-US" sz="2400"/>
              <a:t>类型名</a:t>
            </a:r>
            <a:r>
              <a:rPr lang="en-US" sz="2400">
                <a:ea typeface="黑体" panose="02010609060101010101" pitchFamily="49" charset="-122"/>
              </a:rPr>
              <a:t>”</a:t>
            </a:r>
            <a:r>
              <a:rPr lang="zh-CN" altLang="en-US" sz="2400"/>
              <a:t>可以是</a:t>
            </a:r>
            <a:r>
              <a:rPr lang="en-US" altLang="zh-CN" sz="2400"/>
              <a:t>BYTE/WORD/DWORD/FWORD/QWORD</a:t>
            </a:r>
            <a:endParaRPr lang="zh-CN" altLang="en-US" sz="2400"/>
          </a:p>
          <a:p>
            <a:pPr>
              <a:lnSpc>
                <a:spcPct val="150000"/>
              </a:lnSpc>
              <a:buFontTx/>
              <a:buNone/>
            </a:pPr>
            <a:r>
              <a:rPr lang="en-US" altLang="zh-CN" sz="2400"/>
              <a:t>/TBYTE</a:t>
            </a:r>
            <a:r>
              <a:rPr lang="zh-CN" altLang="en-US" sz="2400"/>
              <a:t>，或者是</a:t>
            </a:r>
            <a:r>
              <a:rPr lang="en-US" altLang="zh-CN" sz="2400"/>
              <a:t>NEAR/FAR</a:t>
            </a:r>
            <a:r>
              <a:rPr lang="zh-CN" altLang="en-US" sz="2400"/>
              <a:t>，还可以是由</a:t>
            </a:r>
            <a:r>
              <a:rPr lang="en-US" altLang="zh-CN" sz="2400"/>
              <a:t>STRUCT</a:t>
            </a:r>
            <a:r>
              <a:rPr lang="zh-CN" altLang="en-US" sz="2400"/>
              <a:t>，</a:t>
            </a:r>
            <a:r>
              <a:rPr lang="en-US" altLang="zh-CN" sz="2400"/>
              <a:t>RECORD</a:t>
            </a:r>
            <a:r>
              <a:rPr lang="zh-CN" altLang="en-US" sz="2400"/>
              <a:t>，</a:t>
            </a:r>
            <a:r>
              <a:rPr lang="en-US" altLang="zh-CN" sz="2400"/>
              <a:t>UNION</a:t>
            </a:r>
            <a:r>
              <a:rPr lang="zh-CN" altLang="en-US" sz="2400"/>
              <a:t>以及</a:t>
            </a:r>
            <a:r>
              <a:rPr lang="en-US" altLang="zh-CN" sz="2400"/>
              <a:t>TYPEDEF</a:t>
            </a:r>
            <a:r>
              <a:rPr lang="zh-CN" altLang="en-US" sz="2400"/>
              <a:t>定义的类型。</a:t>
            </a:r>
          </a:p>
          <a:p>
            <a:pPr>
              <a:lnSpc>
                <a:spcPct val="150000"/>
              </a:lnSpc>
            </a:pPr>
            <a:r>
              <a:rPr lang="zh-CN" altLang="en-US" sz="2400"/>
              <a:t>功能：使名字或标号具有指定的类型</a:t>
            </a:r>
          </a:p>
        </p:txBody>
      </p:sp>
    </p:spTree>
    <p:extLst>
      <p:ext uri="{BB962C8B-B14F-4D97-AF65-F5344CB8AC3E}">
        <p14:creationId xmlns:p14="http://schemas.microsoft.com/office/powerpoint/2010/main" val="3913672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79418" y="857449"/>
            <a:ext cx="8503030" cy="5239963"/>
          </a:xfrm>
        </p:spPr>
        <p:txBody>
          <a:bodyPr/>
          <a:lstStyle/>
          <a:p>
            <a:pPr>
              <a:buFontTx/>
              <a:buNone/>
              <a:defRPr/>
            </a:pPr>
            <a:r>
              <a:rPr lang="zh-CN" altLang="en-US" sz="2400" dirty="0"/>
              <a:t>例：</a:t>
            </a:r>
          </a:p>
          <a:p>
            <a:pPr>
              <a:lnSpc>
                <a:spcPct val="150000"/>
              </a:lnSpc>
              <a:buFontTx/>
              <a:buNone/>
              <a:defRPr/>
            </a:pPr>
            <a:r>
              <a:rPr lang="en-US" sz="2400" cap="all" dirty="0" err="1"/>
              <a:t>mov</a:t>
            </a:r>
            <a:r>
              <a:rPr lang="en-US" sz="2400" cap="all" dirty="0"/>
              <a:t>	al</a:t>
            </a:r>
            <a:r>
              <a:rPr lang="zh-CN" altLang="en-US" sz="2400" cap="all" dirty="0"/>
              <a:t>，</a:t>
            </a:r>
            <a:r>
              <a:rPr lang="en-US" sz="2400" cap="all" dirty="0"/>
              <a:t>byte </a:t>
            </a:r>
            <a:r>
              <a:rPr lang="en-US" sz="2400" cap="all" dirty="0" err="1"/>
              <a:t>ptr</a:t>
            </a:r>
            <a:r>
              <a:rPr lang="en-US" sz="2400" cap="all" dirty="0"/>
              <a:t> </a:t>
            </a:r>
            <a:r>
              <a:rPr lang="en-US" sz="2400" cap="all" dirty="0" err="1"/>
              <a:t>w_var</a:t>
            </a:r>
            <a:r>
              <a:rPr lang="en-US" sz="2400" cap="all" dirty="0"/>
              <a:t>	</a:t>
            </a:r>
          </a:p>
          <a:p>
            <a:pPr>
              <a:lnSpc>
                <a:spcPct val="150000"/>
              </a:lnSpc>
              <a:buFontTx/>
              <a:buNone/>
              <a:defRPr/>
            </a:pPr>
            <a:r>
              <a:rPr lang="en-US" altLang="zh-CN" sz="2400" cap="all" dirty="0"/>
              <a:t>  </a:t>
            </a:r>
            <a:r>
              <a:rPr lang="zh-CN" altLang="en-US" sz="2400" cap="all" dirty="0"/>
              <a:t>；</a:t>
            </a:r>
            <a:r>
              <a:rPr lang="en-US" sz="2400" cap="all" dirty="0" err="1"/>
              <a:t>w_var</a:t>
            </a:r>
            <a:r>
              <a:rPr lang="zh-CN" altLang="en-US" sz="2400" cap="all" dirty="0"/>
              <a:t>是一个字变量，</a:t>
            </a:r>
            <a:r>
              <a:rPr lang="en-US" sz="2400" cap="all" dirty="0"/>
              <a:t>byte </a:t>
            </a:r>
            <a:r>
              <a:rPr lang="en-US" sz="2400" cap="all" dirty="0" err="1"/>
              <a:t>ptr</a:t>
            </a:r>
            <a:r>
              <a:rPr lang="zh-CN" altLang="en-US" sz="2400" cap="all" dirty="0"/>
              <a:t>使其作为一个字节变量</a:t>
            </a:r>
            <a:endParaRPr lang="zh-CN" altLang="en-US" sz="2400" dirty="0"/>
          </a:p>
          <a:p>
            <a:pPr>
              <a:lnSpc>
                <a:spcPct val="150000"/>
              </a:lnSpc>
              <a:buFontTx/>
              <a:buNone/>
              <a:defRPr/>
            </a:pPr>
            <a:r>
              <a:rPr lang="en-US" sz="2400" cap="all" dirty="0" err="1"/>
              <a:t>jmp</a:t>
            </a:r>
            <a:r>
              <a:rPr lang="en-US" sz="2400" cap="all" dirty="0"/>
              <a:t>	far </a:t>
            </a:r>
            <a:r>
              <a:rPr lang="en-US" sz="2400" cap="all" dirty="0" err="1"/>
              <a:t>ptr</a:t>
            </a:r>
            <a:r>
              <a:rPr lang="en-US" sz="2400" cap="all" dirty="0"/>
              <a:t> </a:t>
            </a:r>
            <a:r>
              <a:rPr lang="en-US" sz="2400" cap="all" dirty="0" err="1"/>
              <a:t>n_label</a:t>
            </a:r>
            <a:r>
              <a:rPr lang="en-US" sz="2400" cap="all" dirty="0"/>
              <a:t>		</a:t>
            </a:r>
          </a:p>
          <a:p>
            <a:pPr>
              <a:lnSpc>
                <a:spcPct val="150000"/>
              </a:lnSpc>
              <a:buFontTx/>
              <a:buNone/>
              <a:defRPr/>
            </a:pPr>
            <a:r>
              <a:rPr lang="en-US" altLang="zh-CN" sz="2400" cap="all" dirty="0"/>
              <a:t>  </a:t>
            </a:r>
            <a:r>
              <a:rPr lang="zh-CN" altLang="en-US" sz="2400" cap="all" dirty="0"/>
              <a:t>；</a:t>
            </a:r>
            <a:r>
              <a:rPr lang="en-US" sz="2400" cap="all" dirty="0" err="1"/>
              <a:t>n_label</a:t>
            </a:r>
            <a:r>
              <a:rPr lang="zh-CN" altLang="en-US" sz="2400" cap="all" dirty="0"/>
              <a:t>是一个标号，</a:t>
            </a:r>
            <a:r>
              <a:rPr lang="en-US" sz="2400" cap="all" dirty="0"/>
              <a:t>far </a:t>
            </a:r>
            <a:r>
              <a:rPr lang="en-US" sz="2400" cap="all" dirty="0" err="1"/>
              <a:t>ptr</a:t>
            </a:r>
            <a:r>
              <a:rPr lang="zh-CN" altLang="en-US" sz="2400" cap="all" dirty="0"/>
              <a:t>使其作</a:t>
            </a:r>
            <a:endParaRPr lang="en-US" altLang="zh-CN" sz="2400" cap="all" dirty="0"/>
          </a:p>
          <a:p>
            <a:pPr>
              <a:lnSpc>
                <a:spcPct val="150000"/>
              </a:lnSpc>
              <a:buFontTx/>
              <a:buNone/>
              <a:defRPr/>
            </a:pPr>
            <a:r>
              <a:rPr lang="zh-CN" altLang="en-US" sz="2400" cap="all" dirty="0"/>
              <a:t>；为段间转移使用</a:t>
            </a:r>
            <a:r>
              <a:rPr lang="en-US" sz="2400" cap="all" dirty="0"/>
              <a:t>PTR</a:t>
            </a:r>
            <a:r>
              <a:rPr lang="zh-CN" altLang="en-US" sz="2400" cap="all" dirty="0"/>
              <a:t>操作符，可以临时改变名字或标号的类型。</a:t>
            </a:r>
            <a:endParaRPr lang="zh-CN" altLang="en-US" sz="2400" dirty="0"/>
          </a:p>
          <a:p>
            <a:pPr>
              <a:defRPr/>
            </a:pPr>
            <a:endParaRPr lang="zh-CN" altLang="en-US" sz="2400" dirty="0"/>
          </a:p>
          <a:p>
            <a:pPr>
              <a:defRPr/>
            </a:pPr>
            <a:endParaRPr lang="zh-CN" altLang="en-US" sz="2400" dirty="0"/>
          </a:p>
        </p:txBody>
      </p:sp>
    </p:spTree>
    <p:extLst>
      <p:ext uri="{BB962C8B-B14F-4D97-AF65-F5344CB8AC3E}">
        <p14:creationId xmlns:p14="http://schemas.microsoft.com/office/powerpoint/2010/main" val="3778774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7964" y="785996"/>
            <a:ext cx="8645939" cy="5573415"/>
          </a:xfrm>
        </p:spPr>
        <p:txBody>
          <a:bodyPr/>
          <a:lstStyle/>
          <a:p>
            <a:pPr>
              <a:buFontTx/>
              <a:buNone/>
              <a:defRPr/>
            </a:pPr>
            <a:r>
              <a:rPr lang="en-US" sz="2400" dirty="0"/>
              <a:t>②THIS</a:t>
            </a:r>
            <a:r>
              <a:rPr lang="zh-CN" altLang="en-US" sz="2400" dirty="0"/>
              <a:t>操作符</a:t>
            </a:r>
          </a:p>
          <a:p>
            <a:pPr>
              <a:defRPr/>
            </a:pPr>
            <a:r>
              <a:rPr lang="zh-CN" altLang="en-US" sz="2400" dirty="0"/>
              <a:t>使用格式：</a:t>
            </a:r>
            <a:r>
              <a:rPr lang="en-US" sz="2400" dirty="0"/>
              <a:t>THIS</a:t>
            </a:r>
            <a:r>
              <a:rPr lang="zh-CN" altLang="en-US" sz="2400" dirty="0"/>
              <a:t>类型名</a:t>
            </a:r>
            <a:r>
              <a:rPr lang="en-US" sz="2400" dirty="0"/>
              <a:t>   </a:t>
            </a:r>
            <a:endParaRPr lang="zh-CN" altLang="en-US" sz="2400" dirty="0"/>
          </a:p>
          <a:p>
            <a:pPr>
              <a:defRPr/>
            </a:pPr>
            <a:r>
              <a:rPr lang="zh-CN" altLang="en-US" sz="2400" dirty="0"/>
              <a:t>功能：创建当前地址，具有指定的类型。类型名同</a:t>
            </a:r>
            <a:r>
              <a:rPr lang="en-US" sz="2400" dirty="0"/>
              <a:t>PTR</a:t>
            </a:r>
            <a:r>
              <a:rPr lang="zh-CN" altLang="en-US" sz="2400" dirty="0"/>
              <a:t>操作符中的类型。例如：</a:t>
            </a:r>
          </a:p>
          <a:p>
            <a:pPr>
              <a:buFontTx/>
              <a:buNone/>
              <a:defRPr/>
            </a:pPr>
            <a:r>
              <a:rPr lang="en-US" sz="2400" cap="all" dirty="0" err="1"/>
              <a:t>b_var</a:t>
            </a:r>
            <a:r>
              <a:rPr lang="en-US" sz="2400" cap="all" dirty="0"/>
              <a:t> </a:t>
            </a:r>
            <a:r>
              <a:rPr lang="en-US" sz="2400" cap="all" dirty="0" err="1"/>
              <a:t>equ</a:t>
            </a:r>
            <a:r>
              <a:rPr lang="en-US" sz="2400" cap="all" dirty="0"/>
              <a:t> THIS byte</a:t>
            </a:r>
            <a:r>
              <a:rPr lang="zh-CN" altLang="en-US" sz="2400" cap="all" dirty="0"/>
              <a:t>；按字节访问变量</a:t>
            </a:r>
            <a:r>
              <a:rPr lang="en-US" sz="2400" cap="all" dirty="0" err="1"/>
              <a:t>b_var</a:t>
            </a:r>
            <a:r>
              <a:rPr lang="zh-CN" altLang="en-US" sz="2400" cap="all" dirty="0"/>
              <a:t>，但与变量</a:t>
            </a:r>
            <a:endParaRPr lang="zh-CN" altLang="en-US" sz="2400" dirty="0"/>
          </a:p>
          <a:p>
            <a:pPr>
              <a:buFontTx/>
              <a:buNone/>
              <a:defRPr/>
            </a:pPr>
            <a:r>
              <a:rPr lang="zh-CN" altLang="en-US" sz="2400" cap="all" dirty="0"/>
              <a:t>                         ；</a:t>
            </a:r>
            <a:r>
              <a:rPr lang="en-US" sz="2400" cap="all" dirty="0" err="1"/>
              <a:t>w_var</a:t>
            </a:r>
            <a:r>
              <a:rPr lang="zh-CN" altLang="en-US" sz="2400" cap="all" dirty="0"/>
              <a:t>的地址相同</a:t>
            </a:r>
            <a:endParaRPr lang="zh-CN" altLang="en-US" sz="2400" dirty="0"/>
          </a:p>
          <a:p>
            <a:pPr>
              <a:buFontTx/>
              <a:buNone/>
              <a:defRPr/>
            </a:pPr>
            <a:r>
              <a:rPr lang="en-US" sz="2400" cap="all" dirty="0"/>
              <a:t> </a:t>
            </a:r>
            <a:r>
              <a:rPr lang="en-US" sz="2400" cap="all" dirty="0" err="1"/>
              <a:t>w_var</a:t>
            </a:r>
            <a:r>
              <a:rPr lang="en-US" sz="2400" cap="all" dirty="0"/>
              <a:t> </a:t>
            </a:r>
            <a:r>
              <a:rPr lang="en-US" sz="2400" cap="all" dirty="0" err="1"/>
              <a:t>dw</a:t>
            </a:r>
            <a:r>
              <a:rPr lang="en-US" sz="2400" cap="all" dirty="0"/>
              <a:t> 10 dup</a:t>
            </a:r>
            <a:r>
              <a:rPr lang="zh-CN" altLang="en-US" sz="2400" cap="all" dirty="0"/>
              <a:t>（</a:t>
            </a:r>
            <a:r>
              <a:rPr lang="en-US" sz="2400" cap="all" dirty="0"/>
              <a:t>0</a:t>
            </a:r>
            <a:r>
              <a:rPr lang="zh-CN" altLang="en-US" sz="2400" cap="all" dirty="0"/>
              <a:t>）</a:t>
            </a:r>
            <a:r>
              <a:rPr lang="en-US" sz="2400" cap="all" dirty="0"/>
              <a:t> </a:t>
            </a:r>
            <a:r>
              <a:rPr lang="en-US" altLang="zh-CN" sz="2400" cap="all" dirty="0"/>
              <a:t> </a:t>
            </a:r>
            <a:r>
              <a:rPr lang="zh-CN" altLang="en-US" sz="2400" cap="all" dirty="0"/>
              <a:t>；按字访问变量</a:t>
            </a:r>
            <a:r>
              <a:rPr lang="en-US" sz="2400" cap="all" dirty="0" err="1"/>
              <a:t>w_var</a:t>
            </a:r>
            <a:r>
              <a:rPr lang="en-US" sz="2400" cap="all" dirty="0"/>
              <a:t>  </a:t>
            </a:r>
          </a:p>
          <a:p>
            <a:pPr>
              <a:buFontTx/>
              <a:buNone/>
              <a:defRPr/>
            </a:pPr>
            <a:r>
              <a:rPr lang="en-US" sz="2400" cap="all" dirty="0"/>
              <a:t>f _jump		</a:t>
            </a:r>
            <a:r>
              <a:rPr lang="en-US" sz="2400" cap="all" dirty="0" err="1"/>
              <a:t>equ</a:t>
            </a:r>
            <a:r>
              <a:rPr lang="en-US" sz="2400" cap="all" dirty="0"/>
              <a:t>	THIS far	</a:t>
            </a:r>
          </a:p>
          <a:p>
            <a:pPr>
              <a:buFontTx/>
              <a:buNone/>
              <a:defRPr/>
            </a:pPr>
            <a:r>
              <a:rPr lang="en-US" altLang="zh-CN" sz="2400" cap="all" dirty="0"/>
              <a:t>        </a:t>
            </a:r>
            <a:r>
              <a:rPr lang="zh-CN" altLang="en-US" sz="2400" cap="all" dirty="0"/>
              <a:t>；用</a:t>
            </a:r>
            <a:r>
              <a:rPr lang="en-US" sz="2400" cap="all" dirty="0"/>
              <a:t>f_ jump</a:t>
            </a:r>
            <a:r>
              <a:rPr lang="zh-CN" altLang="en-US" sz="2400" cap="all" dirty="0"/>
              <a:t>为段间转移（</a:t>
            </a:r>
            <a:r>
              <a:rPr lang="en-US" sz="2400" cap="all" dirty="0" err="1"/>
              <a:t>f_jump</a:t>
            </a:r>
            <a:r>
              <a:rPr lang="en-US" sz="2400" cap="all" dirty="0"/>
              <a:t> label  far</a:t>
            </a:r>
            <a:r>
              <a:rPr lang="zh-CN" altLang="en-US" sz="2400" cap="all" dirty="0"/>
              <a:t>）</a:t>
            </a:r>
            <a:endParaRPr lang="zh-CN" altLang="en-US" sz="2400" dirty="0"/>
          </a:p>
          <a:p>
            <a:pPr>
              <a:buFontTx/>
              <a:buNone/>
              <a:defRPr/>
            </a:pPr>
            <a:r>
              <a:rPr lang="en-US" sz="2400" cap="all" dirty="0" err="1"/>
              <a:t>n_jump</a:t>
            </a:r>
            <a:r>
              <a:rPr lang="zh-CN" altLang="en-US" sz="2400" cap="all" dirty="0"/>
              <a:t>：</a:t>
            </a:r>
            <a:r>
              <a:rPr lang="en-US" sz="2400" cap="all" dirty="0"/>
              <a:t>	</a:t>
            </a:r>
            <a:r>
              <a:rPr lang="en-US" sz="2400" cap="all" dirty="0" err="1"/>
              <a:t>mov</a:t>
            </a:r>
            <a:r>
              <a:rPr lang="en-US" sz="2400" cap="all" dirty="0"/>
              <a:t>	ax</a:t>
            </a:r>
            <a:r>
              <a:rPr lang="zh-CN" altLang="en-US" sz="2400" cap="all" dirty="0"/>
              <a:t>，</a:t>
            </a:r>
            <a:r>
              <a:rPr lang="en-US" sz="2400" cap="all" dirty="0" err="1"/>
              <a:t>w_vsr</a:t>
            </a:r>
            <a:endParaRPr lang="en-US" sz="2400" cap="all" dirty="0"/>
          </a:p>
          <a:p>
            <a:pPr>
              <a:buFontTx/>
              <a:buNone/>
              <a:defRPr/>
            </a:pPr>
            <a:r>
              <a:rPr lang="en-US" sz="2400" cap="all" dirty="0"/>
              <a:t>    	</a:t>
            </a:r>
            <a:r>
              <a:rPr lang="zh-CN" altLang="en-US" sz="2400" cap="all" dirty="0"/>
              <a:t>；用</a:t>
            </a:r>
            <a:r>
              <a:rPr lang="en-US" sz="2400" cap="all" dirty="0" err="1"/>
              <a:t>n_jump</a:t>
            </a:r>
            <a:r>
              <a:rPr lang="zh-CN" altLang="en-US" sz="2400" cap="all" dirty="0"/>
              <a:t>为段内近转移，但两者指向；同一条指令</a:t>
            </a:r>
            <a:endParaRPr lang="zh-CN" altLang="en-US" sz="2400" dirty="0"/>
          </a:p>
          <a:p>
            <a:pPr>
              <a:buFontTx/>
              <a:buNone/>
              <a:defRPr/>
            </a:pPr>
            <a:r>
              <a:rPr lang="en-US" sz="2400" dirty="0"/>
              <a:t>MASM</a:t>
            </a:r>
            <a:r>
              <a:rPr lang="zh-CN" altLang="en-US" sz="2400" dirty="0"/>
              <a:t>中还有一个</a:t>
            </a:r>
            <a:r>
              <a:rPr lang="en-US" sz="2400" dirty="0"/>
              <a:t>LABEL</a:t>
            </a:r>
            <a:r>
              <a:rPr lang="zh-CN" altLang="en-US" sz="2400" dirty="0"/>
              <a:t>伪指令，它的功能等同于</a:t>
            </a:r>
            <a:r>
              <a:rPr lang="en-US" sz="2400" dirty="0"/>
              <a:t>“EQU THIS”</a:t>
            </a:r>
            <a:r>
              <a:rPr lang="zh-CN" altLang="en-US" sz="2400" dirty="0"/>
              <a:t>。</a:t>
            </a:r>
          </a:p>
          <a:p>
            <a:pPr>
              <a:buFontTx/>
              <a:buNone/>
              <a:defRPr/>
            </a:pPr>
            <a:endParaRPr lang="zh-CN" altLang="en-US" sz="2400" dirty="0"/>
          </a:p>
        </p:txBody>
      </p:sp>
    </p:spTree>
    <p:extLst>
      <p:ext uri="{BB962C8B-B14F-4D97-AF65-F5344CB8AC3E}">
        <p14:creationId xmlns:p14="http://schemas.microsoft.com/office/powerpoint/2010/main" val="3064753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08107" y="857449"/>
            <a:ext cx="8102888" cy="5239963"/>
          </a:xfrm>
        </p:spPr>
        <p:txBody>
          <a:bodyPr/>
          <a:lstStyle/>
          <a:p>
            <a:pPr>
              <a:lnSpc>
                <a:spcPct val="150000"/>
              </a:lnSpc>
              <a:buFontTx/>
              <a:buNone/>
              <a:defRPr/>
            </a:pPr>
            <a:r>
              <a:rPr lang="en-US" sz="2400" dirty="0">
                <a:latin typeface="+mn-ea"/>
              </a:rPr>
              <a:t>③SHORT</a:t>
            </a:r>
            <a:r>
              <a:rPr lang="zh-CN" altLang="en-US" sz="2400" dirty="0">
                <a:latin typeface="+mn-ea"/>
              </a:rPr>
              <a:t>操作符</a:t>
            </a:r>
          </a:p>
          <a:p>
            <a:pPr>
              <a:lnSpc>
                <a:spcPct val="150000"/>
              </a:lnSpc>
              <a:buFontTx/>
              <a:buNone/>
              <a:defRPr/>
            </a:pPr>
            <a:r>
              <a:rPr lang="zh-CN" altLang="en-US" sz="2400" dirty="0">
                <a:latin typeface="+mn-ea"/>
              </a:rPr>
              <a:t>使用格式：</a:t>
            </a:r>
            <a:r>
              <a:rPr lang="en-US" sz="2400" dirty="0">
                <a:latin typeface="+mn-ea"/>
              </a:rPr>
              <a:t>SHORT</a:t>
            </a:r>
            <a:r>
              <a:rPr lang="zh-CN" altLang="en-US" sz="2400" dirty="0">
                <a:latin typeface="+mn-ea"/>
              </a:rPr>
              <a:t>标号</a:t>
            </a:r>
            <a:r>
              <a:rPr lang="en-US" sz="2400" dirty="0">
                <a:latin typeface="+mn-ea"/>
              </a:rPr>
              <a:t>    </a:t>
            </a:r>
            <a:endParaRPr lang="zh-CN" altLang="en-US" sz="2400" dirty="0">
              <a:latin typeface="+mn-ea"/>
            </a:endParaRPr>
          </a:p>
          <a:p>
            <a:pPr>
              <a:lnSpc>
                <a:spcPct val="150000"/>
              </a:lnSpc>
              <a:buFontTx/>
              <a:buNone/>
              <a:defRPr/>
            </a:pPr>
            <a:r>
              <a:rPr lang="zh-CN" altLang="en-US" sz="2400" dirty="0">
                <a:latin typeface="+mn-ea"/>
              </a:rPr>
              <a:t>要求：转移范围为</a:t>
            </a:r>
            <a:r>
              <a:rPr lang="en-US" sz="2400" dirty="0">
                <a:latin typeface="+mn-ea"/>
              </a:rPr>
              <a:t> −128</a:t>
            </a:r>
            <a:r>
              <a:rPr lang="zh-CN" altLang="en-US" sz="2400" dirty="0">
                <a:latin typeface="+mn-ea"/>
              </a:rPr>
              <a:t>～</a:t>
            </a:r>
            <a:r>
              <a:rPr lang="en-US" sz="2400" dirty="0">
                <a:latin typeface="+mn-ea"/>
              </a:rPr>
              <a:t>+127</a:t>
            </a:r>
            <a:r>
              <a:rPr lang="zh-CN" altLang="en-US" sz="2400" dirty="0">
                <a:latin typeface="+mn-ea"/>
              </a:rPr>
              <a:t>字节内。</a:t>
            </a:r>
          </a:p>
          <a:p>
            <a:pPr>
              <a:lnSpc>
                <a:spcPct val="150000"/>
              </a:lnSpc>
              <a:buFontTx/>
              <a:buNone/>
              <a:defRPr/>
            </a:pPr>
            <a:r>
              <a:rPr lang="zh-CN" altLang="en-US" sz="2400" dirty="0">
                <a:latin typeface="+mn-ea"/>
              </a:rPr>
              <a:t>功能：设定标号为短转移标号。</a:t>
            </a:r>
            <a:r>
              <a:rPr lang="en-US" sz="2400" dirty="0">
                <a:latin typeface="+mn-ea"/>
              </a:rPr>
              <a:t>SHORT</a:t>
            </a:r>
            <a:r>
              <a:rPr lang="zh-CN" altLang="en-US" sz="2400" dirty="0">
                <a:latin typeface="+mn-ea"/>
              </a:rPr>
              <a:t>指定标号作为</a:t>
            </a:r>
            <a:r>
              <a:rPr lang="en-US" sz="2400" dirty="0">
                <a:latin typeface="+mn-ea"/>
              </a:rPr>
              <a:t>−128</a:t>
            </a:r>
            <a:r>
              <a:rPr lang="zh-CN" altLang="en-US" sz="2400" dirty="0">
                <a:latin typeface="+mn-ea"/>
              </a:rPr>
              <a:t>～</a:t>
            </a:r>
            <a:r>
              <a:rPr lang="en-US" sz="2400" dirty="0">
                <a:latin typeface="+mn-ea"/>
              </a:rPr>
              <a:t>+127</a:t>
            </a:r>
            <a:r>
              <a:rPr lang="zh-CN" altLang="en-US" sz="2400" dirty="0">
                <a:latin typeface="+mn-ea"/>
              </a:rPr>
              <a:t>字节范围内的短转移。例如：</a:t>
            </a:r>
          </a:p>
          <a:p>
            <a:pPr>
              <a:lnSpc>
                <a:spcPct val="150000"/>
              </a:lnSpc>
              <a:buFontTx/>
              <a:buNone/>
              <a:defRPr/>
            </a:pPr>
            <a:r>
              <a:rPr lang="en-US" sz="2400" cap="all" dirty="0" err="1">
                <a:latin typeface="+mn-ea"/>
              </a:rPr>
              <a:t>jmp</a:t>
            </a:r>
            <a:r>
              <a:rPr lang="en-US" sz="2400" cap="all" dirty="0">
                <a:latin typeface="+mn-ea"/>
              </a:rPr>
              <a:t>		short	</a:t>
            </a:r>
            <a:r>
              <a:rPr lang="en-US" sz="2400" cap="all" dirty="0" err="1">
                <a:latin typeface="+mn-ea"/>
              </a:rPr>
              <a:t>n_jump</a:t>
            </a:r>
            <a:endParaRPr lang="zh-CN" altLang="en-US" sz="2400" dirty="0">
              <a:latin typeface="+mn-ea"/>
            </a:endParaRPr>
          </a:p>
          <a:p>
            <a:pPr>
              <a:lnSpc>
                <a:spcPct val="150000"/>
              </a:lnSpc>
              <a:buFontTx/>
              <a:buNone/>
              <a:defRPr/>
            </a:pPr>
            <a:r>
              <a:rPr lang="en-US" sz="2400" dirty="0">
                <a:latin typeface="+mn-ea"/>
              </a:rPr>
              <a:t>④TYPE</a:t>
            </a:r>
            <a:r>
              <a:rPr lang="zh-CN" altLang="en-US" sz="2400" dirty="0">
                <a:latin typeface="+mn-ea"/>
              </a:rPr>
              <a:t>操作符</a:t>
            </a:r>
          </a:p>
          <a:p>
            <a:pPr>
              <a:lnSpc>
                <a:spcPct val="150000"/>
              </a:lnSpc>
              <a:buFontTx/>
              <a:buNone/>
              <a:defRPr/>
            </a:pPr>
            <a:r>
              <a:rPr lang="zh-CN" altLang="en-US" sz="2400" dirty="0">
                <a:latin typeface="+mn-ea"/>
              </a:rPr>
              <a:t>使用格式：</a:t>
            </a:r>
            <a:r>
              <a:rPr lang="en-US" sz="2400" dirty="0">
                <a:latin typeface="+mn-ea"/>
              </a:rPr>
              <a:t>TYPE	</a:t>
            </a:r>
            <a:r>
              <a:rPr lang="zh-CN" altLang="en-US" sz="2400" dirty="0">
                <a:latin typeface="+mn-ea"/>
              </a:rPr>
              <a:t>名字</a:t>
            </a:r>
            <a:r>
              <a:rPr lang="en-US" sz="2400" dirty="0">
                <a:latin typeface="+mn-ea"/>
              </a:rPr>
              <a:t>/</a:t>
            </a:r>
            <a:r>
              <a:rPr lang="zh-CN" altLang="en-US" sz="2400" dirty="0">
                <a:latin typeface="+mn-ea"/>
              </a:rPr>
              <a:t>标号</a:t>
            </a:r>
            <a:r>
              <a:rPr lang="en-US" sz="2400" dirty="0">
                <a:latin typeface="+mn-ea"/>
              </a:rPr>
              <a:t>    </a:t>
            </a:r>
            <a:endParaRPr lang="zh-CN" altLang="en-US" sz="2400" dirty="0">
              <a:latin typeface="+mn-ea"/>
            </a:endParaRPr>
          </a:p>
          <a:p>
            <a:pPr>
              <a:lnSpc>
                <a:spcPct val="150000"/>
              </a:lnSpc>
              <a:buFontTx/>
              <a:buNone/>
              <a:defRPr/>
            </a:pPr>
            <a:r>
              <a:rPr lang="zh-CN" altLang="en-US" sz="2400" dirty="0">
                <a:latin typeface="+mn-ea"/>
              </a:rPr>
              <a:t>功能：返回一个属性为字数值，表明名字或标号的类型。</a:t>
            </a:r>
          </a:p>
          <a:p>
            <a:pPr>
              <a:buFontTx/>
              <a:buNone/>
              <a:defRPr/>
            </a:pPr>
            <a:endParaRPr lang="zh-CN" altLang="en-US" sz="2400" dirty="0">
              <a:latin typeface="+mn-ea"/>
            </a:endParaRPr>
          </a:p>
        </p:txBody>
      </p:sp>
    </p:spTree>
    <p:extLst>
      <p:ext uri="{BB962C8B-B14F-4D97-AF65-F5344CB8AC3E}">
        <p14:creationId xmlns:p14="http://schemas.microsoft.com/office/powerpoint/2010/main" val="2157611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p:txBody>
          <a:bodyPr/>
          <a:lstStyle/>
          <a:p>
            <a:r>
              <a:rPr lang="zh-CN" altLang="en-US" sz="2400" dirty="0" smtClean="0"/>
              <a:t>类型</a:t>
            </a:r>
            <a:r>
              <a:rPr lang="zh-CN" altLang="en-US" sz="2400" dirty="0"/>
              <a:t>的返回数值</a:t>
            </a:r>
          </a:p>
          <a:p>
            <a:endParaRPr lang="zh-CN" altLang="en-US" sz="2400" dirty="0"/>
          </a:p>
        </p:txBody>
      </p:sp>
      <p:graphicFrame>
        <p:nvGraphicFramePr>
          <p:cNvPr id="4" name="表格 3"/>
          <p:cNvGraphicFramePr>
            <a:graphicFrameLocks noGrp="1"/>
          </p:cNvGraphicFramePr>
          <p:nvPr/>
        </p:nvGraphicFramePr>
        <p:xfrm>
          <a:off x="2665413" y="2715254"/>
          <a:ext cx="5859231" cy="2429442"/>
        </p:xfrm>
        <a:graphic>
          <a:graphicData uri="http://schemas.openxmlformats.org/drawingml/2006/table">
            <a:tbl>
              <a:tblPr/>
              <a:tblGrid>
                <a:gridCol w="1381151"/>
                <a:gridCol w="4478080"/>
              </a:tblGrid>
              <a:tr h="404907">
                <a:tc>
                  <a:txBody>
                    <a:bodyPr/>
                    <a:lstStyle/>
                    <a:p>
                      <a:pPr indent="95250" algn="just" hangingPunct="0">
                        <a:spcAft>
                          <a:spcPts val="0"/>
                        </a:spcAft>
                      </a:pPr>
                      <a:r>
                        <a:rPr lang="zh-CN" sz="2000" kern="100" dirty="0">
                          <a:latin typeface="+mn-ea"/>
                          <a:ea typeface="+mn-ea"/>
                        </a:rPr>
                        <a:t>类型</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spcAft>
                          <a:spcPts val="0"/>
                        </a:spcAft>
                      </a:pPr>
                      <a:r>
                        <a:rPr lang="en-US" sz="2000" kern="100">
                          <a:latin typeface="+mn-ea"/>
                          <a:ea typeface="+mn-ea"/>
                        </a:rPr>
                        <a:t>            </a:t>
                      </a:r>
                      <a:r>
                        <a:rPr lang="zh-CN" sz="2000" kern="100">
                          <a:latin typeface="+mn-ea"/>
                          <a:ea typeface="+mn-ea"/>
                        </a:rPr>
                        <a:t>返回数值</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907">
                <a:tc>
                  <a:txBody>
                    <a:bodyPr/>
                    <a:lstStyle/>
                    <a:p>
                      <a:pPr algn="just" hangingPunct="0">
                        <a:spcAft>
                          <a:spcPts val="0"/>
                        </a:spcAft>
                      </a:pPr>
                      <a:r>
                        <a:rPr lang="en-US" sz="2000" kern="100" dirty="0">
                          <a:latin typeface="+mn-ea"/>
                          <a:ea typeface="+mn-ea"/>
                        </a:rPr>
                        <a:t>  </a:t>
                      </a:r>
                      <a:r>
                        <a:rPr lang="zh-CN" sz="2000" kern="100" dirty="0">
                          <a:latin typeface="+mn-ea"/>
                          <a:ea typeface="+mn-ea"/>
                        </a:rPr>
                        <a:t>变量</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spcAft>
                          <a:spcPts val="0"/>
                        </a:spcAft>
                      </a:pPr>
                      <a:r>
                        <a:rPr lang="zh-CN" sz="2000" kern="100" dirty="0">
                          <a:latin typeface="+mn-ea"/>
                          <a:ea typeface="+mn-ea"/>
                        </a:rPr>
                        <a:t>该变量类型的每个数据占用的字节数</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907">
                <a:tc>
                  <a:txBody>
                    <a:bodyPr/>
                    <a:lstStyle/>
                    <a:p>
                      <a:pPr algn="just" hangingPunct="0">
                        <a:spcAft>
                          <a:spcPts val="0"/>
                        </a:spcAft>
                      </a:pPr>
                      <a:r>
                        <a:rPr lang="en-US" sz="2000" kern="100">
                          <a:latin typeface="+mn-ea"/>
                          <a:ea typeface="+mn-ea"/>
                        </a:rPr>
                        <a:t>  </a:t>
                      </a:r>
                      <a:r>
                        <a:rPr lang="zh-CN" sz="2000" kern="100">
                          <a:latin typeface="+mn-ea"/>
                          <a:ea typeface="+mn-ea"/>
                        </a:rPr>
                        <a:t>结构</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spcAft>
                          <a:spcPts val="0"/>
                        </a:spcAft>
                      </a:pPr>
                      <a:r>
                        <a:rPr lang="zh-CN" sz="2000" kern="100" dirty="0">
                          <a:latin typeface="+mn-ea"/>
                          <a:ea typeface="+mn-ea"/>
                        </a:rPr>
                        <a:t>每个结构元素占用的字节数</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907">
                <a:tc>
                  <a:txBody>
                    <a:bodyPr/>
                    <a:lstStyle/>
                    <a:p>
                      <a:pPr algn="just" hangingPunct="0">
                        <a:spcAft>
                          <a:spcPts val="0"/>
                        </a:spcAft>
                      </a:pPr>
                      <a:r>
                        <a:rPr lang="en-US" sz="2000" kern="100">
                          <a:latin typeface="+mn-ea"/>
                          <a:ea typeface="+mn-ea"/>
                        </a:rPr>
                        <a:t>  </a:t>
                      </a:r>
                      <a:r>
                        <a:rPr lang="zh-CN" sz="2000" kern="100">
                          <a:latin typeface="+mn-ea"/>
                          <a:ea typeface="+mn-ea"/>
                        </a:rPr>
                        <a:t>常量</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spcAft>
                          <a:spcPts val="0"/>
                        </a:spcAft>
                      </a:pPr>
                      <a:r>
                        <a:rPr lang="en-US" sz="2000" kern="100" dirty="0">
                          <a:latin typeface="+mn-ea"/>
                          <a:ea typeface="+mn-ea"/>
                        </a:rPr>
                        <a:t>0</a:t>
                      </a:r>
                      <a:endParaRPr lang="zh-CN" sz="2000" kern="100" dirty="0">
                        <a:latin typeface="+mn-ea"/>
                        <a:ea typeface="+mn-ea"/>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907">
                <a:tc>
                  <a:txBody>
                    <a:bodyPr/>
                    <a:lstStyle/>
                    <a:p>
                      <a:pPr algn="just" hangingPunct="0">
                        <a:spcAft>
                          <a:spcPts val="0"/>
                        </a:spcAft>
                      </a:pPr>
                      <a:r>
                        <a:rPr lang="en-US" sz="2000" kern="100">
                          <a:latin typeface="+mn-ea"/>
                          <a:ea typeface="+mn-ea"/>
                        </a:rPr>
                        <a:t>  </a:t>
                      </a:r>
                      <a:r>
                        <a:rPr lang="zh-CN" sz="2000" kern="100">
                          <a:latin typeface="+mn-ea"/>
                          <a:ea typeface="+mn-ea"/>
                        </a:rPr>
                        <a:t>标号</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spcAft>
                          <a:spcPts val="0"/>
                        </a:spcAft>
                      </a:pPr>
                      <a:r>
                        <a:rPr lang="zh-CN" sz="2000" kern="100" dirty="0">
                          <a:latin typeface="+mn-ea"/>
                          <a:ea typeface="+mn-ea"/>
                        </a:rPr>
                        <a:t>距离属性值</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907">
                <a:tc>
                  <a:txBody>
                    <a:bodyPr/>
                    <a:lstStyle/>
                    <a:p>
                      <a:pPr algn="just" hangingPunct="0">
                        <a:spcAft>
                          <a:spcPts val="0"/>
                        </a:spcAft>
                      </a:pPr>
                      <a:r>
                        <a:rPr lang="en-US" sz="2000" kern="100">
                          <a:latin typeface="+mn-ea"/>
                          <a:ea typeface="+mn-ea"/>
                        </a:rPr>
                        <a:t> </a:t>
                      </a:r>
                      <a:r>
                        <a:rPr lang="zh-CN" sz="2000" kern="100">
                          <a:latin typeface="+mn-ea"/>
                          <a:ea typeface="+mn-ea"/>
                        </a:rPr>
                        <a:t>寄存器</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spcAft>
                          <a:spcPts val="0"/>
                        </a:spcAft>
                      </a:pPr>
                      <a:r>
                        <a:rPr lang="zh-CN" sz="2000" kern="100" dirty="0">
                          <a:latin typeface="+mn-ea"/>
                          <a:ea typeface="+mn-ea"/>
                        </a:rPr>
                        <a:t>该寄存器具有的字节数</a:t>
                      </a: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85797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08107" y="1000357"/>
            <a:ext cx="7774199" cy="5097055"/>
          </a:xfrm>
        </p:spPr>
        <p:txBody>
          <a:bodyPr/>
          <a:lstStyle/>
          <a:p>
            <a:pPr>
              <a:lnSpc>
                <a:spcPct val="150000"/>
              </a:lnSpc>
              <a:defRPr/>
            </a:pPr>
            <a:r>
              <a:rPr lang="zh-CN" altLang="en-US" sz="2400" cap="all" dirty="0">
                <a:latin typeface="+mn-ea"/>
              </a:rPr>
              <a:t>操作符</a:t>
            </a:r>
            <a:r>
              <a:rPr lang="en-US" sz="2400" cap="all" dirty="0">
                <a:latin typeface="+mn-ea"/>
              </a:rPr>
              <a:t>SIZEOF</a:t>
            </a:r>
            <a:r>
              <a:rPr lang="zh-CN" altLang="en-US" sz="2400" cap="all" dirty="0">
                <a:latin typeface="+mn-ea"/>
              </a:rPr>
              <a:t>和</a:t>
            </a:r>
            <a:r>
              <a:rPr lang="en-US" sz="2400" cap="all" dirty="0">
                <a:latin typeface="+mn-ea"/>
              </a:rPr>
              <a:t>LENGTHOF</a:t>
            </a:r>
            <a:r>
              <a:rPr lang="zh-CN" altLang="en-US" sz="2400" cap="all" dirty="0">
                <a:latin typeface="+mn-ea"/>
              </a:rPr>
              <a:t>具有类似</a:t>
            </a:r>
            <a:r>
              <a:rPr lang="en-US" sz="2400" cap="all" dirty="0">
                <a:latin typeface="+mn-ea"/>
              </a:rPr>
              <a:t>TYPE</a:t>
            </a:r>
            <a:r>
              <a:rPr lang="zh-CN" altLang="en-US" sz="2400" cap="all" dirty="0">
                <a:latin typeface="+mn-ea"/>
              </a:rPr>
              <a:t>的功能，分别返回整个变量占用的字节数和整个变量的数据项数（即元素数）。实际上：</a:t>
            </a:r>
            <a:endParaRPr lang="zh-CN" altLang="en-US" sz="2400" dirty="0">
              <a:latin typeface="+mn-ea"/>
            </a:endParaRPr>
          </a:p>
          <a:p>
            <a:pPr>
              <a:lnSpc>
                <a:spcPct val="150000"/>
              </a:lnSpc>
              <a:defRPr/>
            </a:pPr>
            <a:r>
              <a:rPr lang="en-US" sz="2400" dirty="0">
                <a:latin typeface="+mn-ea"/>
              </a:rPr>
              <a:t>  SIZEOF</a:t>
            </a:r>
            <a:r>
              <a:rPr lang="zh-CN" altLang="en-US" sz="2400" dirty="0">
                <a:latin typeface="+mn-ea"/>
              </a:rPr>
              <a:t>返回值＝</a:t>
            </a:r>
            <a:r>
              <a:rPr lang="en-US" sz="2400" dirty="0">
                <a:latin typeface="+mn-ea"/>
              </a:rPr>
              <a:t>LENGTHOF</a:t>
            </a:r>
            <a:r>
              <a:rPr lang="zh-CN" altLang="en-US" sz="2400" dirty="0">
                <a:latin typeface="+mn-ea"/>
              </a:rPr>
              <a:t>返回值</a:t>
            </a:r>
            <a:r>
              <a:rPr lang="en-US" sz="2400" dirty="0">
                <a:latin typeface="+mn-ea"/>
              </a:rPr>
              <a:t> ×  TYPE</a:t>
            </a:r>
            <a:r>
              <a:rPr lang="zh-CN" altLang="en-US" sz="2400" dirty="0">
                <a:latin typeface="+mn-ea"/>
              </a:rPr>
              <a:t>返回值</a:t>
            </a:r>
          </a:p>
          <a:p>
            <a:pPr>
              <a:lnSpc>
                <a:spcPct val="150000"/>
              </a:lnSpc>
              <a:defRPr/>
            </a:pPr>
            <a:r>
              <a:rPr lang="zh-CN" altLang="en-US" sz="2400" dirty="0">
                <a:latin typeface="+mn-ea"/>
              </a:rPr>
              <a:t>请注意，在</a:t>
            </a:r>
            <a:r>
              <a:rPr lang="en-US" sz="2400" dirty="0">
                <a:latin typeface="+mn-ea"/>
              </a:rPr>
              <a:t>MASM 5.x</a:t>
            </a:r>
            <a:r>
              <a:rPr lang="zh-CN" altLang="en-US" sz="2400" dirty="0">
                <a:latin typeface="+mn-ea"/>
              </a:rPr>
              <a:t>仅支持</a:t>
            </a:r>
            <a:r>
              <a:rPr lang="en-US" sz="2400" dirty="0">
                <a:latin typeface="+mn-ea"/>
              </a:rPr>
              <a:t>SIZE</a:t>
            </a:r>
            <a:r>
              <a:rPr lang="zh-CN" altLang="en-US" sz="2400" dirty="0">
                <a:latin typeface="+mn-ea"/>
              </a:rPr>
              <a:t>和</a:t>
            </a:r>
            <a:r>
              <a:rPr lang="en-US" sz="2400" dirty="0">
                <a:latin typeface="+mn-ea"/>
              </a:rPr>
              <a:t>LENGTH</a:t>
            </a:r>
            <a:r>
              <a:rPr lang="zh-CN" altLang="en-US" sz="2400" dirty="0">
                <a:latin typeface="+mn-ea"/>
              </a:rPr>
              <a:t>操作符。</a:t>
            </a:r>
            <a:r>
              <a:rPr lang="en-US" sz="2400" dirty="0">
                <a:latin typeface="+mn-ea"/>
              </a:rPr>
              <a:t>LENGTH</a:t>
            </a:r>
            <a:r>
              <a:rPr lang="zh-CN" altLang="en-US" sz="2400" dirty="0">
                <a:latin typeface="+mn-ea"/>
              </a:rPr>
              <a:t>对于变量定义使用</a:t>
            </a:r>
            <a:r>
              <a:rPr lang="en-US" sz="2400" dirty="0">
                <a:latin typeface="+mn-ea"/>
              </a:rPr>
              <a:t> DUP</a:t>
            </a:r>
            <a:r>
              <a:rPr lang="zh-CN" altLang="en-US" sz="2400" dirty="0">
                <a:latin typeface="+mn-ea"/>
              </a:rPr>
              <a:t>的情况，返回分配给该变量的单元数，其它情况为</a:t>
            </a:r>
            <a:r>
              <a:rPr lang="en-US" sz="2400" dirty="0">
                <a:latin typeface="+mn-ea"/>
              </a:rPr>
              <a:t>1</a:t>
            </a:r>
            <a:r>
              <a:rPr lang="zh-CN" altLang="en-US" sz="2400" dirty="0">
                <a:latin typeface="+mn-ea"/>
              </a:rPr>
              <a:t>。</a:t>
            </a:r>
            <a:r>
              <a:rPr lang="en-US" sz="2400" dirty="0">
                <a:latin typeface="+mn-ea"/>
              </a:rPr>
              <a:t>SIZE</a:t>
            </a:r>
            <a:r>
              <a:rPr lang="zh-CN" altLang="en-US" sz="2400" dirty="0">
                <a:latin typeface="+mn-ea"/>
              </a:rPr>
              <a:t>返回</a:t>
            </a:r>
            <a:r>
              <a:rPr lang="en-US" sz="2400" dirty="0">
                <a:latin typeface="+mn-ea"/>
              </a:rPr>
              <a:t>LENGTH</a:t>
            </a:r>
            <a:r>
              <a:rPr lang="zh-CN" altLang="en-US" sz="2400" dirty="0">
                <a:latin typeface="+mn-ea"/>
              </a:rPr>
              <a:t>与</a:t>
            </a:r>
            <a:r>
              <a:rPr lang="en-US" sz="2400" dirty="0">
                <a:latin typeface="+mn-ea"/>
              </a:rPr>
              <a:t>TYPE</a:t>
            </a:r>
            <a:r>
              <a:rPr lang="zh-CN" altLang="en-US" sz="2400" dirty="0">
                <a:latin typeface="+mn-ea"/>
              </a:rPr>
              <a:t>的乘积。</a:t>
            </a:r>
          </a:p>
          <a:p>
            <a:pPr>
              <a:defRPr/>
            </a:pPr>
            <a:endParaRPr lang="zh-CN" altLang="en-US" sz="2400" dirty="0"/>
          </a:p>
        </p:txBody>
      </p:sp>
    </p:spTree>
    <p:extLst>
      <p:ext uri="{BB962C8B-B14F-4D97-AF65-F5344CB8AC3E}">
        <p14:creationId xmlns:p14="http://schemas.microsoft.com/office/powerpoint/2010/main" val="1097990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2148" y="714541"/>
            <a:ext cx="8931755" cy="5525779"/>
          </a:xfrm>
        </p:spPr>
        <p:txBody>
          <a:bodyPr/>
          <a:lstStyle/>
          <a:p>
            <a:pPr>
              <a:buFontTx/>
              <a:buNone/>
              <a:defRPr/>
            </a:pPr>
            <a:r>
              <a:rPr lang="zh-CN" altLang="en-US" sz="2000" b="1" dirty="0" smtClean="0"/>
              <a:t>例</a:t>
            </a:r>
            <a:r>
              <a:rPr lang="zh-CN" altLang="en-US" sz="2000" dirty="0" smtClean="0"/>
              <a:t>下面</a:t>
            </a:r>
            <a:r>
              <a:rPr lang="zh-CN" altLang="en-US" sz="2000" dirty="0"/>
              <a:t>程序的功能为：在屏幕上显示字符串</a:t>
            </a:r>
            <a:r>
              <a:rPr lang="en-US" sz="2000" dirty="0"/>
              <a:t>“1357??????????”</a:t>
            </a:r>
            <a:endParaRPr lang="zh-CN" altLang="en-US" sz="2000" b="1" dirty="0"/>
          </a:p>
          <a:p>
            <a:pPr>
              <a:buFontTx/>
              <a:buNone/>
              <a:defRPr/>
            </a:pPr>
            <a:r>
              <a:rPr lang="en-US" sz="2000" dirty="0"/>
              <a:t>   </a:t>
            </a:r>
            <a:r>
              <a:rPr lang="en-US" sz="2000" cap="all" dirty="0"/>
              <a:t> .model	small</a:t>
            </a:r>
            <a:endParaRPr lang="zh-CN" altLang="en-US" sz="2000" dirty="0"/>
          </a:p>
          <a:p>
            <a:pPr>
              <a:buFontTx/>
              <a:buNone/>
              <a:defRPr/>
            </a:pPr>
            <a:r>
              <a:rPr lang="en-US" sz="2000" cap="all" dirty="0"/>
              <a:t>    .stack</a:t>
            </a:r>
            <a:endParaRPr lang="zh-CN" altLang="en-US" sz="2000" dirty="0"/>
          </a:p>
          <a:p>
            <a:pPr>
              <a:buFontTx/>
              <a:buNone/>
              <a:defRPr/>
            </a:pPr>
            <a:r>
              <a:rPr lang="en-US" sz="2000" cap="all" dirty="0"/>
              <a:t>    .data </a:t>
            </a:r>
            <a:endParaRPr lang="zh-CN" altLang="en-US" sz="2000" dirty="0"/>
          </a:p>
          <a:p>
            <a:pPr>
              <a:buFontTx/>
              <a:buNone/>
              <a:defRPr/>
            </a:pPr>
            <a:r>
              <a:rPr lang="en-US" sz="2000" cap="all" dirty="0"/>
              <a:t>        </a:t>
            </a:r>
            <a:r>
              <a:rPr lang="en-US" sz="2000" cap="all" dirty="0" err="1"/>
              <a:t>v_byte</a:t>
            </a:r>
            <a:r>
              <a:rPr lang="en-US" sz="2000" cap="all" dirty="0"/>
              <a:t>   </a:t>
            </a:r>
            <a:r>
              <a:rPr lang="en-US" sz="2000" cap="all" dirty="0" err="1"/>
              <a:t>equ</a:t>
            </a:r>
            <a:r>
              <a:rPr lang="en-US" sz="2000" cap="all" dirty="0"/>
              <a:t>	this byte</a:t>
            </a:r>
            <a:r>
              <a:rPr lang="zh-CN" altLang="en-US" sz="2000" cap="all" dirty="0"/>
              <a:t>；</a:t>
            </a:r>
            <a:r>
              <a:rPr lang="en-US" sz="2000" cap="all" dirty="0" err="1"/>
              <a:t>v_byte</a:t>
            </a:r>
            <a:r>
              <a:rPr lang="zh-CN" altLang="en-US" sz="2000" cap="all" dirty="0"/>
              <a:t>是字节类型的变量，但与变</a:t>
            </a:r>
            <a:endParaRPr lang="zh-CN" altLang="en-US" sz="2000" dirty="0"/>
          </a:p>
          <a:p>
            <a:pPr>
              <a:buFontTx/>
              <a:buNone/>
              <a:defRPr/>
            </a:pPr>
            <a:r>
              <a:rPr lang="zh-CN" altLang="en-US" sz="2000" cap="all" dirty="0"/>
              <a:t>                   ；量</a:t>
            </a:r>
            <a:r>
              <a:rPr lang="en-US" sz="2000" cap="all" dirty="0" err="1"/>
              <a:t>v_word</a:t>
            </a:r>
            <a:r>
              <a:rPr lang="zh-CN" altLang="en-US" sz="2000" cap="all" dirty="0"/>
              <a:t>地址相同</a:t>
            </a:r>
            <a:endParaRPr lang="zh-CN" altLang="en-US" sz="2000" dirty="0"/>
          </a:p>
          <a:p>
            <a:pPr>
              <a:buFontTx/>
              <a:buNone/>
              <a:defRPr/>
            </a:pPr>
            <a:r>
              <a:rPr lang="en-US" sz="2000" cap="all" dirty="0"/>
              <a:t>       </a:t>
            </a:r>
            <a:r>
              <a:rPr lang="en-US" sz="2000" cap="all" dirty="0" err="1"/>
              <a:t>v_word</a:t>
            </a:r>
            <a:r>
              <a:rPr lang="en-US" sz="2000" cap="all" dirty="0"/>
              <a:t>	</a:t>
            </a:r>
            <a:r>
              <a:rPr lang="en-US" sz="2000" cap="all" dirty="0" err="1"/>
              <a:t>dw</a:t>
            </a:r>
            <a:r>
              <a:rPr lang="en-US" sz="2000" cap="all" dirty="0"/>
              <a:t>	3332h</a:t>
            </a:r>
            <a:r>
              <a:rPr lang="zh-CN" altLang="en-US" sz="2000" cap="all" dirty="0"/>
              <a:t>，</a:t>
            </a:r>
            <a:r>
              <a:rPr lang="en-US" sz="2000" cap="all" dirty="0"/>
              <a:t>3735h 	</a:t>
            </a:r>
            <a:r>
              <a:rPr lang="zh-CN" altLang="en-US" sz="2000" cap="all" dirty="0"/>
              <a:t>；</a:t>
            </a:r>
            <a:r>
              <a:rPr lang="en-US" sz="2000" cap="all" dirty="0" err="1"/>
              <a:t>v_word</a:t>
            </a:r>
            <a:r>
              <a:rPr lang="zh-CN" altLang="en-US" sz="2000" cap="all" dirty="0"/>
              <a:t>是字类型的变量</a:t>
            </a:r>
            <a:endParaRPr lang="zh-CN" altLang="en-US" sz="2000" dirty="0"/>
          </a:p>
          <a:p>
            <a:pPr>
              <a:buFontTx/>
              <a:buNone/>
              <a:defRPr/>
            </a:pPr>
            <a:r>
              <a:rPr lang="en-US" sz="2000" cap="all" dirty="0"/>
              <a:t>    target    </a:t>
            </a:r>
            <a:r>
              <a:rPr lang="en-US" sz="2000" cap="all" dirty="0" err="1"/>
              <a:t>dw</a:t>
            </a:r>
            <a:r>
              <a:rPr lang="en-US" sz="2000" cap="all" dirty="0"/>
              <a:t>   5 dup </a:t>
            </a:r>
            <a:r>
              <a:rPr lang="zh-CN" altLang="en-US" sz="2000" cap="all" dirty="0"/>
              <a:t>（</a:t>
            </a:r>
            <a:r>
              <a:rPr lang="en-US" sz="2000" cap="all" dirty="0"/>
              <a:t>20h</a:t>
            </a:r>
            <a:r>
              <a:rPr lang="zh-CN" altLang="en-US" sz="2000" cap="all" dirty="0"/>
              <a:t>）</a:t>
            </a:r>
            <a:r>
              <a:rPr lang="en-US" sz="2000" cap="all" dirty="0"/>
              <a:t> 	</a:t>
            </a:r>
            <a:r>
              <a:rPr lang="zh-CN" altLang="en-US" sz="2000" cap="all" dirty="0"/>
              <a:t>；分配数据空间</a:t>
            </a:r>
            <a:r>
              <a:rPr lang="en-US" sz="2000" cap="all" dirty="0"/>
              <a:t>2 × 5</a:t>
            </a:r>
            <a:r>
              <a:rPr lang="zh-CN" altLang="en-US" sz="2000" cap="all" dirty="0"/>
              <a:t>＝</a:t>
            </a:r>
            <a:r>
              <a:rPr lang="en-US" sz="2000" cap="all" dirty="0"/>
              <a:t>10</a:t>
            </a:r>
            <a:r>
              <a:rPr lang="zh-CN" altLang="en-US" sz="2000" cap="all" dirty="0"/>
              <a:t>个字节</a:t>
            </a:r>
            <a:endParaRPr lang="zh-CN" altLang="en-US" sz="2000" dirty="0"/>
          </a:p>
          <a:p>
            <a:pPr>
              <a:buFontTx/>
              <a:buNone/>
              <a:defRPr/>
            </a:pPr>
            <a:r>
              <a:rPr lang="en-US" sz="2000" cap="all" dirty="0"/>
              <a:t>    </a:t>
            </a:r>
            <a:r>
              <a:rPr lang="en-US" sz="2000" cap="all" dirty="0" err="1"/>
              <a:t>crlf</a:t>
            </a:r>
            <a:r>
              <a:rPr lang="en-US" sz="2000" cap="all" dirty="0"/>
              <a:t>		db		0dh</a:t>
            </a:r>
            <a:r>
              <a:rPr lang="zh-CN" altLang="en-US" sz="2000" cap="all" dirty="0"/>
              <a:t>，</a:t>
            </a:r>
            <a:r>
              <a:rPr lang="en-US" sz="2000" cap="all" dirty="0"/>
              <a:t>0ah</a:t>
            </a:r>
            <a:r>
              <a:rPr lang="zh-CN" altLang="en-US" sz="2000" cap="all" dirty="0"/>
              <a:t>，</a:t>
            </a:r>
            <a:r>
              <a:rPr lang="en-US" sz="2000" cap="all" dirty="0"/>
              <a:t>’$’</a:t>
            </a:r>
            <a:endParaRPr lang="zh-CN" altLang="en-US" sz="2000" dirty="0"/>
          </a:p>
          <a:p>
            <a:pPr>
              <a:buFontTx/>
              <a:buNone/>
              <a:defRPr/>
            </a:pPr>
            <a:r>
              <a:rPr lang="en-US" sz="2000" cap="all" dirty="0"/>
              <a:t>    flag		db		0</a:t>
            </a:r>
            <a:endParaRPr lang="zh-CN" altLang="en-US" sz="2000" dirty="0"/>
          </a:p>
          <a:p>
            <a:pPr>
              <a:buFontTx/>
              <a:buNone/>
              <a:defRPr/>
            </a:pPr>
            <a:r>
              <a:rPr lang="en-US" sz="2000" cap="all" dirty="0"/>
              <a:t>    </a:t>
            </a:r>
            <a:r>
              <a:rPr lang="en-US" sz="2000" cap="all" dirty="0" err="1"/>
              <a:t>n_point</a:t>
            </a:r>
            <a:r>
              <a:rPr lang="en-US" sz="2000" cap="all" dirty="0"/>
              <a:t>	</a:t>
            </a:r>
            <a:r>
              <a:rPr lang="en-US" sz="2000" cap="all" dirty="0" err="1"/>
              <a:t>dw</a:t>
            </a:r>
            <a:r>
              <a:rPr lang="en-US" sz="2000" cap="all" dirty="0"/>
              <a:t> offset </a:t>
            </a:r>
            <a:r>
              <a:rPr lang="en-US" sz="2000" cap="all" dirty="0" err="1"/>
              <a:t>s_Label</a:t>
            </a:r>
            <a:r>
              <a:rPr lang="en-US" sz="2000" cap="all" dirty="0"/>
              <a:t>    </a:t>
            </a:r>
            <a:r>
              <a:rPr lang="zh-CN" altLang="en-US" sz="2000" cap="all" dirty="0"/>
              <a:t>；取得标号</a:t>
            </a:r>
            <a:r>
              <a:rPr lang="en-US" sz="2000" cap="all" dirty="0" err="1"/>
              <a:t>s_label</a:t>
            </a:r>
            <a:r>
              <a:rPr lang="zh-CN" altLang="en-US" sz="2000" cap="all" dirty="0"/>
              <a:t>的偏移地址</a:t>
            </a:r>
            <a:endParaRPr lang="zh-CN" altLang="en-US" sz="2000" dirty="0"/>
          </a:p>
          <a:p>
            <a:pPr>
              <a:buFontTx/>
              <a:buNone/>
              <a:defRPr/>
            </a:pPr>
            <a:r>
              <a:rPr lang="en-US" sz="2000" cap="all" dirty="0"/>
              <a:t>    .code</a:t>
            </a:r>
            <a:endParaRPr lang="zh-CN" altLang="en-US" sz="2000" dirty="0"/>
          </a:p>
          <a:p>
            <a:pPr>
              <a:buFontTx/>
              <a:buNone/>
              <a:defRPr/>
            </a:pPr>
            <a:r>
              <a:rPr lang="en-US" sz="2000" cap="all" dirty="0"/>
              <a:t>    .startup</a:t>
            </a:r>
            <a:endParaRPr lang="zh-CN" altLang="en-US" sz="2000" dirty="0"/>
          </a:p>
          <a:p>
            <a:pPr>
              <a:buFontTx/>
              <a:buNone/>
              <a:defRPr/>
            </a:pPr>
            <a:r>
              <a:rPr lang="en-US" sz="2000" cap="all" dirty="0" err="1"/>
              <a:t>mov</a:t>
            </a:r>
            <a:r>
              <a:rPr lang="en-US" sz="2000" cap="all" dirty="0"/>
              <a:t>	al</a:t>
            </a:r>
            <a:r>
              <a:rPr lang="zh-CN" altLang="en-US" sz="2000" cap="all" dirty="0"/>
              <a:t>，</a:t>
            </a:r>
            <a:r>
              <a:rPr lang="en-US" sz="2000" cap="all" dirty="0"/>
              <a:t>byte </a:t>
            </a:r>
            <a:r>
              <a:rPr lang="en-US" sz="2000" cap="all" dirty="0" err="1"/>
              <a:t>ptr</a:t>
            </a:r>
            <a:r>
              <a:rPr lang="en-US" sz="2000" cap="all" dirty="0"/>
              <a:t> </a:t>
            </a:r>
            <a:r>
              <a:rPr lang="en-US" sz="2000" cap="all" dirty="0" err="1"/>
              <a:t>v_word</a:t>
            </a:r>
            <a:r>
              <a:rPr lang="en-US" sz="2000" cap="all" dirty="0"/>
              <a:t>	</a:t>
            </a:r>
            <a:r>
              <a:rPr lang="zh-CN" altLang="en-US" sz="2000" cap="all" dirty="0"/>
              <a:t>；用</a:t>
            </a:r>
            <a:r>
              <a:rPr lang="en-US" sz="2000" cap="all" dirty="0" err="1"/>
              <a:t>ptr</a:t>
            </a:r>
            <a:r>
              <a:rPr lang="zh-CN" altLang="en-US" sz="2000" cap="all" dirty="0"/>
              <a:t>改变</a:t>
            </a:r>
            <a:r>
              <a:rPr lang="en-US" sz="2000" cap="all" dirty="0"/>
              <a:t>V_ word</a:t>
            </a:r>
            <a:r>
              <a:rPr lang="zh-CN" altLang="en-US" sz="2000" cap="all" dirty="0"/>
              <a:t>的</a:t>
            </a:r>
            <a:endParaRPr lang="zh-CN" altLang="en-US" sz="2000" dirty="0"/>
          </a:p>
          <a:p>
            <a:pPr>
              <a:buFontTx/>
              <a:buNone/>
              <a:defRPr/>
            </a:pPr>
            <a:r>
              <a:rPr lang="zh-CN" altLang="en-US" sz="2000" cap="all" dirty="0"/>
              <a:t>          ；类型，否则与</a:t>
            </a:r>
            <a:r>
              <a:rPr lang="en-US" sz="2000" cap="all" dirty="0"/>
              <a:t>AL</a:t>
            </a:r>
            <a:r>
              <a:rPr lang="zh-CN" altLang="en-US" sz="2000" cap="all" dirty="0"/>
              <a:t>寄存器类型不匹配，指令行后</a:t>
            </a:r>
            <a:r>
              <a:rPr lang="en-US" sz="2000" cap="all" dirty="0"/>
              <a:t>(AL)=32H</a:t>
            </a:r>
            <a:endParaRPr lang="zh-CN" altLang="en-US" sz="2000" dirty="0"/>
          </a:p>
          <a:p>
            <a:pPr>
              <a:buFontTx/>
              <a:buNone/>
              <a:defRPr/>
            </a:pPr>
            <a:r>
              <a:rPr lang="en-US" sz="2000" cap="all" dirty="0"/>
              <a:t>    			</a:t>
            </a:r>
            <a:endParaRPr lang="zh-CN" altLang="en-US" sz="2000" dirty="0"/>
          </a:p>
        </p:txBody>
      </p:sp>
    </p:spTree>
    <p:extLst>
      <p:ext uri="{BB962C8B-B14F-4D97-AF65-F5344CB8AC3E}">
        <p14:creationId xmlns:p14="http://schemas.microsoft.com/office/powerpoint/2010/main" val="2766282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36511" y="714541"/>
            <a:ext cx="8645938" cy="5097055"/>
          </a:xfrm>
        </p:spPr>
        <p:txBody>
          <a:bodyPr/>
          <a:lstStyle/>
          <a:p>
            <a:pPr>
              <a:buFontTx/>
              <a:buNone/>
              <a:defRPr/>
            </a:pPr>
            <a:r>
              <a:rPr lang="en-US" sz="2000" cap="all" dirty="0" err="1">
                <a:latin typeface="+mn-ea"/>
              </a:rPr>
              <a:t>dec</a:t>
            </a:r>
            <a:r>
              <a:rPr lang="en-US" sz="2000" cap="all" dirty="0">
                <a:latin typeface="+mn-ea"/>
              </a:rPr>
              <a:t>	al</a:t>
            </a:r>
            <a:endParaRPr lang="zh-CN" altLang="en-US" sz="2000" dirty="0">
              <a:latin typeface="+mn-ea"/>
            </a:endParaRPr>
          </a:p>
          <a:p>
            <a:pPr>
              <a:buFontTx/>
              <a:buNone/>
              <a:defRPr/>
            </a:pPr>
            <a:r>
              <a:rPr lang="en-US" sz="2000" cap="all" dirty="0" err="1">
                <a:latin typeface="+mn-ea"/>
              </a:rPr>
              <a:t>mov</a:t>
            </a:r>
            <a:r>
              <a:rPr lang="en-US" sz="2000" cap="all" dirty="0">
                <a:latin typeface="+mn-ea"/>
              </a:rPr>
              <a:t>	</a:t>
            </a:r>
            <a:r>
              <a:rPr lang="en-US" sz="2000" cap="all" dirty="0" err="1">
                <a:latin typeface="+mn-ea"/>
              </a:rPr>
              <a:t>v_byte</a:t>
            </a:r>
            <a:r>
              <a:rPr lang="zh-CN" altLang="en-US" sz="2000" cap="all" dirty="0">
                <a:latin typeface="+mn-ea"/>
              </a:rPr>
              <a:t>，</a:t>
            </a:r>
            <a:r>
              <a:rPr lang="en-US" sz="2000" cap="all" dirty="0">
                <a:latin typeface="+mn-ea"/>
              </a:rPr>
              <a:t>al	</a:t>
            </a:r>
            <a:r>
              <a:rPr lang="zh-CN" altLang="en-US" sz="2000" cap="all" dirty="0">
                <a:latin typeface="+mn-ea"/>
              </a:rPr>
              <a:t>；对</a:t>
            </a:r>
            <a:r>
              <a:rPr lang="en-US" sz="2000" cap="all" dirty="0" err="1">
                <a:latin typeface="+mn-ea"/>
              </a:rPr>
              <a:t>v_word</a:t>
            </a:r>
            <a:r>
              <a:rPr lang="zh-CN" altLang="en-US" sz="2000" cap="all" dirty="0">
                <a:latin typeface="+mn-ea"/>
              </a:rPr>
              <a:t>的第一个字节操作，原</a:t>
            </a:r>
            <a:endParaRPr lang="zh-CN" altLang="en-US" sz="2000" dirty="0">
              <a:latin typeface="+mn-ea"/>
            </a:endParaRPr>
          </a:p>
          <a:p>
            <a:pPr>
              <a:buFontTx/>
              <a:buNone/>
              <a:defRPr/>
            </a:pPr>
            <a:r>
              <a:rPr lang="zh-CN" altLang="en-US" sz="2000" cap="all" dirty="0">
                <a:latin typeface="+mn-ea"/>
              </a:rPr>
              <a:t>；来是</a:t>
            </a:r>
            <a:r>
              <a:rPr lang="en-US" sz="2000" cap="all" dirty="0">
                <a:latin typeface="+mn-ea"/>
              </a:rPr>
              <a:t>32H</a:t>
            </a:r>
            <a:r>
              <a:rPr lang="zh-CN" altLang="en-US" sz="2000" cap="all" dirty="0">
                <a:latin typeface="+mn-ea"/>
              </a:rPr>
              <a:t>，现在是</a:t>
            </a:r>
            <a:r>
              <a:rPr lang="en-US" sz="2000" cap="all" dirty="0">
                <a:latin typeface="+mn-ea"/>
              </a:rPr>
              <a:t>31H</a:t>
            </a:r>
            <a:endParaRPr lang="zh-CN" altLang="en-US" sz="2000" dirty="0">
              <a:latin typeface="+mn-ea"/>
            </a:endParaRPr>
          </a:p>
          <a:p>
            <a:pPr>
              <a:buFontTx/>
              <a:buNone/>
              <a:defRPr/>
            </a:pPr>
            <a:r>
              <a:rPr lang="en-US" sz="2000" cap="all" dirty="0" err="1">
                <a:latin typeface="+mn-ea"/>
              </a:rPr>
              <a:t>n_Label</a:t>
            </a:r>
            <a:r>
              <a:rPr lang="zh-CN" altLang="en-US" sz="2000" cap="all" dirty="0">
                <a:latin typeface="+mn-ea"/>
              </a:rPr>
              <a:t>：</a:t>
            </a:r>
            <a:r>
              <a:rPr lang="en-US" sz="2000" cap="all" dirty="0">
                <a:latin typeface="+mn-ea"/>
              </a:rPr>
              <a:t>	</a:t>
            </a:r>
            <a:r>
              <a:rPr lang="en-US" sz="2000" cap="all" dirty="0" err="1">
                <a:latin typeface="+mn-ea"/>
              </a:rPr>
              <a:t>cmp</a:t>
            </a:r>
            <a:r>
              <a:rPr lang="en-US" sz="2000" cap="all" dirty="0">
                <a:latin typeface="+mn-ea"/>
              </a:rPr>
              <a:t> 	flag</a:t>
            </a:r>
            <a:r>
              <a:rPr lang="zh-CN" altLang="en-US" sz="2000" cap="all" dirty="0">
                <a:latin typeface="+mn-ea"/>
              </a:rPr>
              <a:t>，</a:t>
            </a:r>
            <a:r>
              <a:rPr lang="en-US" sz="2000" cap="all" dirty="0">
                <a:latin typeface="+mn-ea"/>
              </a:rPr>
              <a:t>1</a:t>
            </a:r>
            <a:endParaRPr lang="zh-CN" altLang="en-US" sz="2000" dirty="0">
              <a:latin typeface="+mn-ea"/>
            </a:endParaRPr>
          </a:p>
          <a:p>
            <a:pPr>
              <a:buFontTx/>
              <a:buNone/>
              <a:defRPr/>
            </a:pPr>
            <a:r>
              <a:rPr lang="en-US" sz="2000" cap="all" dirty="0" err="1">
                <a:latin typeface="+mn-ea"/>
              </a:rPr>
              <a:t>jz</a:t>
            </a:r>
            <a:r>
              <a:rPr lang="en-US" sz="2000" cap="all" dirty="0">
                <a:latin typeface="+mn-ea"/>
              </a:rPr>
              <a:t>		</a:t>
            </a:r>
            <a:r>
              <a:rPr lang="en-US" sz="2000" cap="all" dirty="0" err="1">
                <a:latin typeface="+mn-ea"/>
              </a:rPr>
              <a:t>s_Label</a:t>
            </a:r>
            <a:r>
              <a:rPr lang="en-US" sz="2000" cap="all" dirty="0">
                <a:latin typeface="+mn-ea"/>
              </a:rPr>
              <a:t>		</a:t>
            </a:r>
            <a:r>
              <a:rPr lang="zh-CN" altLang="en-US" sz="2000" cap="all" dirty="0">
                <a:latin typeface="+mn-ea"/>
              </a:rPr>
              <a:t>；</a:t>
            </a:r>
            <a:r>
              <a:rPr lang="en-US" sz="2000" cap="all" dirty="0">
                <a:latin typeface="+mn-ea"/>
              </a:rPr>
              <a:t>flag</a:t>
            </a:r>
            <a:r>
              <a:rPr lang="zh-CN" altLang="en-US" sz="2000" cap="all" dirty="0">
                <a:latin typeface="+mn-ea"/>
              </a:rPr>
              <a:t>单元为</a:t>
            </a:r>
            <a:r>
              <a:rPr lang="en-US" sz="2000" cap="all" dirty="0">
                <a:latin typeface="+mn-ea"/>
              </a:rPr>
              <a:t>1</a:t>
            </a:r>
            <a:r>
              <a:rPr lang="zh-CN" altLang="en-US" sz="2000" cap="all" dirty="0">
                <a:latin typeface="+mn-ea"/>
              </a:rPr>
              <a:t>，则转移</a:t>
            </a:r>
            <a:endParaRPr lang="zh-CN" altLang="en-US" sz="2000" dirty="0">
              <a:latin typeface="+mn-ea"/>
            </a:endParaRPr>
          </a:p>
          <a:p>
            <a:pPr>
              <a:buFontTx/>
              <a:buNone/>
              <a:defRPr/>
            </a:pPr>
            <a:r>
              <a:rPr lang="en-US" sz="2000" cap="all" dirty="0">
                <a:latin typeface="+mn-ea"/>
              </a:rPr>
              <a:t> inc		flag</a:t>
            </a:r>
            <a:endParaRPr lang="zh-CN" altLang="en-US" sz="2000" dirty="0">
              <a:latin typeface="+mn-ea"/>
            </a:endParaRPr>
          </a:p>
          <a:p>
            <a:pPr>
              <a:buFontTx/>
              <a:buNone/>
              <a:defRPr/>
            </a:pPr>
            <a:r>
              <a:rPr lang="en-US" sz="2000" cap="all" dirty="0">
                <a:latin typeface="+mn-ea"/>
              </a:rPr>
              <a:t> </a:t>
            </a:r>
            <a:r>
              <a:rPr lang="en-US" sz="2000" cap="all" dirty="0" err="1">
                <a:latin typeface="+mn-ea"/>
              </a:rPr>
              <a:t>jmp</a:t>
            </a:r>
            <a:r>
              <a:rPr lang="en-US" sz="2000" cap="all" dirty="0">
                <a:latin typeface="+mn-ea"/>
              </a:rPr>
              <a:t>		short  </a:t>
            </a:r>
            <a:r>
              <a:rPr lang="en-US" sz="2000" cap="all" dirty="0" err="1">
                <a:latin typeface="+mn-ea"/>
              </a:rPr>
              <a:t>n_label</a:t>
            </a:r>
            <a:r>
              <a:rPr lang="en-US" sz="2000" cap="all" dirty="0">
                <a:latin typeface="+mn-ea"/>
              </a:rPr>
              <a:t> 		</a:t>
            </a:r>
            <a:r>
              <a:rPr lang="zh-CN" altLang="en-US" sz="2000" cap="all" dirty="0">
                <a:latin typeface="+mn-ea"/>
              </a:rPr>
              <a:t>；短转移</a:t>
            </a:r>
            <a:endParaRPr lang="zh-CN" altLang="en-US" sz="2000" dirty="0">
              <a:latin typeface="+mn-ea"/>
            </a:endParaRPr>
          </a:p>
          <a:p>
            <a:pPr>
              <a:buFontTx/>
              <a:buNone/>
              <a:defRPr/>
            </a:pPr>
            <a:r>
              <a:rPr lang="en-US" sz="2000" cap="all" dirty="0">
                <a:latin typeface="+mn-ea"/>
              </a:rPr>
              <a:t>s_ label</a:t>
            </a:r>
            <a:r>
              <a:rPr lang="zh-CN" altLang="en-US" sz="2000" cap="all" dirty="0">
                <a:latin typeface="+mn-ea"/>
              </a:rPr>
              <a:t>：</a:t>
            </a:r>
            <a:r>
              <a:rPr lang="en-US" sz="2000" cap="all" dirty="0">
                <a:latin typeface="+mn-ea"/>
              </a:rPr>
              <a:t>	</a:t>
            </a:r>
            <a:r>
              <a:rPr lang="en-US" sz="2000" cap="all" dirty="0" err="1">
                <a:latin typeface="+mn-ea"/>
              </a:rPr>
              <a:t>cmp</a:t>
            </a:r>
            <a:r>
              <a:rPr lang="en-US" sz="2000" cap="all" dirty="0">
                <a:latin typeface="+mn-ea"/>
              </a:rPr>
              <a:t>	flag</a:t>
            </a:r>
            <a:r>
              <a:rPr lang="zh-CN" altLang="en-US" sz="2000" cap="all" dirty="0">
                <a:latin typeface="+mn-ea"/>
              </a:rPr>
              <a:t>，</a:t>
            </a:r>
            <a:r>
              <a:rPr lang="en-US" sz="2000" cap="all" dirty="0">
                <a:latin typeface="+mn-ea"/>
              </a:rPr>
              <a:t>2</a:t>
            </a:r>
            <a:endParaRPr lang="zh-CN" altLang="en-US" sz="2000" dirty="0">
              <a:latin typeface="+mn-ea"/>
            </a:endParaRPr>
          </a:p>
          <a:p>
            <a:pPr>
              <a:buFontTx/>
              <a:buNone/>
              <a:defRPr/>
            </a:pPr>
            <a:r>
              <a:rPr lang="en-US" sz="2000" cap="all" dirty="0" err="1">
                <a:latin typeface="+mn-ea"/>
              </a:rPr>
              <a:t>jz</a:t>
            </a:r>
            <a:r>
              <a:rPr lang="en-US" sz="2000" cap="all" dirty="0">
                <a:latin typeface="+mn-ea"/>
              </a:rPr>
              <a:t>		next 					</a:t>
            </a:r>
            <a:r>
              <a:rPr lang="zh-CN" altLang="en-US" sz="2000" cap="all" dirty="0">
                <a:latin typeface="+mn-ea"/>
              </a:rPr>
              <a:t>；</a:t>
            </a:r>
            <a:r>
              <a:rPr lang="en-US" sz="2000" cap="all" dirty="0">
                <a:latin typeface="+mn-ea"/>
              </a:rPr>
              <a:t>flag</a:t>
            </a:r>
            <a:r>
              <a:rPr lang="zh-CN" altLang="en-US" sz="2000" cap="all" dirty="0">
                <a:latin typeface="+mn-ea"/>
              </a:rPr>
              <a:t>单元为</a:t>
            </a:r>
            <a:r>
              <a:rPr lang="en-US" sz="2000" cap="all" dirty="0">
                <a:latin typeface="+mn-ea"/>
              </a:rPr>
              <a:t>2</a:t>
            </a:r>
            <a:r>
              <a:rPr lang="zh-CN" altLang="en-US" sz="2000" cap="all" dirty="0">
                <a:latin typeface="+mn-ea"/>
              </a:rPr>
              <a:t>转移</a:t>
            </a:r>
            <a:endParaRPr lang="zh-CN" altLang="en-US" sz="2000" dirty="0">
              <a:latin typeface="+mn-ea"/>
            </a:endParaRPr>
          </a:p>
          <a:p>
            <a:pPr>
              <a:buFontTx/>
              <a:buNone/>
              <a:defRPr/>
            </a:pPr>
            <a:r>
              <a:rPr lang="en-US" sz="2000" cap="all" dirty="0">
                <a:latin typeface="+mn-ea"/>
              </a:rPr>
              <a:t>inc		flag</a:t>
            </a:r>
            <a:endParaRPr lang="zh-CN" altLang="en-US" sz="2000" dirty="0">
              <a:latin typeface="+mn-ea"/>
            </a:endParaRPr>
          </a:p>
          <a:p>
            <a:pPr>
              <a:buFontTx/>
              <a:buNone/>
              <a:defRPr/>
            </a:pPr>
            <a:r>
              <a:rPr lang="en-US" sz="2000" cap="all" dirty="0" err="1">
                <a:latin typeface="+mn-ea"/>
              </a:rPr>
              <a:t>jmp</a:t>
            </a:r>
            <a:r>
              <a:rPr lang="en-US" sz="2000" cap="all" dirty="0">
                <a:latin typeface="+mn-ea"/>
              </a:rPr>
              <a:t>		</a:t>
            </a:r>
            <a:r>
              <a:rPr lang="en-US" sz="2000" cap="all" dirty="0" err="1">
                <a:latin typeface="+mn-ea"/>
              </a:rPr>
              <a:t>n_poi</a:t>
            </a:r>
            <a:r>
              <a:rPr lang="zh-CN" altLang="en-US" sz="2000" cap="all" dirty="0">
                <a:latin typeface="+mn-ea"/>
              </a:rPr>
              <a:t>；段内的存储器间接寻址，转</a:t>
            </a:r>
            <a:endParaRPr lang="zh-CN" altLang="en-US" sz="2000" dirty="0">
              <a:latin typeface="+mn-ea"/>
            </a:endParaRPr>
          </a:p>
          <a:p>
            <a:pPr>
              <a:buFontTx/>
              <a:buNone/>
              <a:defRPr/>
            </a:pPr>
            <a:r>
              <a:rPr lang="zh-CN" altLang="en-US" sz="2000" cap="all" dirty="0">
                <a:latin typeface="+mn-ea"/>
              </a:rPr>
              <a:t>；移到标号</a:t>
            </a:r>
            <a:r>
              <a:rPr lang="en-US" sz="2000" cap="all" dirty="0" err="1">
                <a:latin typeface="+mn-ea"/>
              </a:rPr>
              <a:t>s_label</a:t>
            </a:r>
            <a:r>
              <a:rPr lang="zh-CN" altLang="en-US" sz="2000" cap="all" dirty="0">
                <a:latin typeface="+mn-ea"/>
              </a:rPr>
              <a:t>处</a:t>
            </a:r>
            <a:endParaRPr lang="zh-CN" altLang="en-US" sz="2000" dirty="0">
              <a:latin typeface="+mn-ea"/>
            </a:endParaRPr>
          </a:p>
          <a:p>
            <a:pPr>
              <a:buFontTx/>
              <a:buNone/>
              <a:defRPr/>
            </a:pPr>
            <a:r>
              <a:rPr lang="en-US" sz="2000" cap="all" dirty="0">
                <a:latin typeface="+mn-ea"/>
              </a:rPr>
              <a:t> next</a:t>
            </a:r>
            <a:r>
              <a:rPr lang="zh-CN" altLang="en-US" sz="2000" cap="all" dirty="0">
                <a:latin typeface="+mn-ea"/>
              </a:rPr>
              <a:t>：</a:t>
            </a:r>
            <a:r>
              <a:rPr lang="en-US" sz="2000" cap="all" dirty="0" err="1">
                <a:latin typeface="+mn-ea"/>
              </a:rPr>
              <a:t>mov</a:t>
            </a:r>
            <a:r>
              <a:rPr lang="en-US" sz="2000" cap="all" dirty="0">
                <a:latin typeface="+mn-ea"/>
              </a:rPr>
              <a:t>	ax</a:t>
            </a:r>
            <a:r>
              <a:rPr lang="zh-CN" altLang="en-US" sz="2000" cap="all" dirty="0">
                <a:latin typeface="+mn-ea"/>
              </a:rPr>
              <a:t>，</a:t>
            </a:r>
            <a:r>
              <a:rPr lang="en-US" sz="2000" cap="all" dirty="0">
                <a:latin typeface="+mn-ea"/>
              </a:rPr>
              <a:t>type </a:t>
            </a:r>
            <a:r>
              <a:rPr lang="en-US" sz="2000" cap="all" dirty="0" err="1">
                <a:latin typeface="+mn-ea"/>
              </a:rPr>
              <a:t>v_word</a:t>
            </a:r>
            <a:r>
              <a:rPr lang="en-US" sz="2000" cap="all" dirty="0">
                <a:latin typeface="+mn-ea"/>
              </a:rPr>
              <a:t>	</a:t>
            </a:r>
            <a:r>
              <a:rPr lang="zh-CN" altLang="en-US" sz="2000" cap="all" dirty="0">
                <a:latin typeface="+mn-ea"/>
              </a:rPr>
              <a:t>；汇编结果为</a:t>
            </a:r>
            <a:r>
              <a:rPr lang="en-US" sz="2000" cap="all" dirty="0" err="1">
                <a:latin typeface="+mn-ea"/>
              </a:rPr>
              <a:t>mov</a:t>
            </a:r>
            <a:r>
              <a:rPr lang="en-US" sz="2000" cap="all" dirty="0">
                <a:latin typeface="+mn-ea"/>
              </a:rPr>
              <a:t> ax</a:t>
            </a:r>
            <a:r>
              <a:rPr lang="zh-CN" altLang="en-US" sz="2000" cap="all" dirty="0">
                <a:latin typeface="+mn-ea"/>
              </a:rPr>
              <a:t>，</a:t>
            </a:r>
            <a:r>
              <a:rPr lang="en-US" sz="2000" cap="all" dirty="0">
                <a:latin typeface="+mn-ea"/>
              </a:rPr>
              <a:t>2</a:t>
            </a:r>
            <a:endParaRPr lang="zh-CN" altLang="en-US" sz="2000" dirty="0">
              <a:latin typeface="+mn-ea"/>
            </a:endParaRPr>
          </a:p>
          <a:p>
            <a:pPr>
              <a:buFontTx/>
              <a:buNone/>
              <a:defRPr/>
            </a:pPr>
            <a:r>
              <a:rPr lang="en-US" sz="2000" cap="all" dirty="0">
                <a:latin typeface="+mn-ea"/>
              </a:rPr>
              <a:t> </a:t>
            </a:r>
            <a:r>
              <a:rPr lang="en-US" sz="2000" cap="all" dirty="0" err="1">
                <a:latin typeface="+mn-ea"/>
              </a:rPr>
              <a:t>mov</a:t>
            </a:r>
            <a:r>
              <a:rPr lang="en-US" sz="2000" cap="all" dirty="0">
                <a:latin typeface="+mn-ea"/>
              </a:rPr>
              <a:t>	</a:t>
            </a:r>
            <a:r>
              <a:rPr lang="en-US" sz="2000" cap="all" dirty="0" err="1">
                <a:latin typeface="+mn-ea"/>
              </a:rPr>
              <a:t>cx</a:t>
            </a:r>
            <a:r>
              <a:rPr lang="zh-CN" altLang="en-US" sz="2000" cap="all" dirty="0">
                <a:latin typeface="+mn-ea"/>
              </a:rPr>
              <a:t>，</a:t>
            </a:r>
            <a:r>
              <a:rPr lang="en-US" sz="2000" cap="all" dirty="0">
                <a:latin typeface="+mn-ea"/>
              </a:rPr>
              <a:t>Length target	</a:t>
            </a:r>
            <a:r>
              <a:rPr lang="zh-CN" altLang="en-US" sz="2000" cap="all" dirty="0">
                <a:latin typeface="+mn-ea"/>
              </a:rPr>
              <a:t>；汇编结果为</a:t>
            </a:r>
            <a:r>
              <a:rPr lang="en-US" sz="2000" cap="all" dirty="0" err="1">
                <a:latin typeface="+mn-ea"/>
              </a:rPr>
              <a:t>mov</a:t>
            </a:r>
            <a:r>
              <a:rPr lang="en-US" sz="2000" cap="all" dirty="0">
                <a:latin typeface="+mn-ea"/>
              </a:rPr>
              <a:t> </a:t>
            </a:r>
            <a:r>
              <a:rPr lang="en-US" sz="2000" cap="all" dirty="0" err="1">
                <a:latin typeface="+mn-ea"/>
              </a:rPr>
              <a:t>cx</a:t>
            </a:r>
            <a:r>
              <a:rPr lang="zh-CN" altLang="en-US" sz="2000" cap="all" dirty="0">
                <a:latin typeface="+mn-ea"/>
              </a:rPr>
              <a:t>，</a:t>
            </a:r>
            <a:r>
              <a:rPr lang="en-US" sz="2000" cap="all" dirty="0">
                <a:latin typeface="+mn-ea"/>
              </a:rPr>
              <a:t>5</a:t>
            </a:r>
            <a:endParaRPr lang="zh-CN" altLang="en-US" sz="2000" dirty="0">
              <a:latin typeface="+mn-ea"/>
            </a:endParaRPr>
          </a:p>
          <a:p>
            <a:pPr>
              <a:buFontTx/>
              <a:buNone/>
              <a:defRPr/>
            </a:pPr>
            <a:r>
              <a:rPr lang="en-US" sz="2000" cap="all" dirty="0">
                <a:latin typeface="+mn-ea"/>
              </a:rPr>
              <a:t> </a:t>
            </a:r>
            <a:r>
              <a:rPr lang="en-US" sz="2000" cap="all" dirty="0" err="1">
                <a:latin typeface="+mn-ea"/>
              </a:rPr>
              <a:t>mov</a:t>
            </a:r>
            <a:r>
              <a:rPr lang="en-US" sz="2000" cap="all" dirty="0">
                <a:latin typeface="+mn-ea"/>
              </a:rPr>
              <a:t>	</a:t>
            </a:r>
            <a:r>
              <a:rPr lang="en-US" sz="2000" cap="all" dirty="0" err="1">
                <a:latin typeface="+mn-ea"/>
              </a:rPr>
              <a:t>si</a:t>
            </a:r>
            <a:r>
              <a:rPr lang="zh-CN" altLang="en-US" sz="2000" cap="all" dirty="0">
                <a:latin typeface="+mn-ea"/>
              </a:rPr>
              <a:t>，</a:t>
            </a:r>
            <a:r>
              <a:rPr lang="en-US" sz="2000" cap="all" dirty="0">
                <a:latin typeface="+mn-ea"/>
              </a:rPr>
              <a:t>offset  target</a:t>
            </a:r>
            <a:endParaRPr lang="zh-CN" altLang="en-US" sz="2000" dirty="0">
              <a:latin typeface="+mn-ea"/>
            </a:endParaRPr>
          </a:p>
          <a:p>
            <a:pPr>
              <a:buFontTx/>
              <a:buNone/>
              <a:defRPr/>
            </a:pPr>
            <a:endParaRPr lang="zh-CN" altLang="en-US" sz="2000" dirty="0">
              <a:latin typeface="+mn-ea"/>
            </a:endParaRPr>
          </a:p>
        </p:txBody>
      </p:sp>
    </p:spTree>
    <p:extLst>
      <p:ext uri="{BB962C8B-B14F-4D97-AF65-F5344CB8AC3E}">
        <p14:creationId xmlns:p14="http://schemas.microsoft.com/office/powerpoint/2010/main" val="1990313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36511" y="643087"/>
            <a:ext cx="8645938" cy="4258661"/>
          </a:xfrm>
        </p:spPr>
        <p:txBody>
          <a:bodyPr/>
          <a:lstStyle/>
          <a:p>
            <a:pPr>
              <a:buFontTx/>
              <a:buNone/>
              <a:defRPr/>
            </a:pPr>
            <a:r>
              <a:rPr lang="en-US" sz="2000" cap="all" dirty="0"/>
              <a:t> </a:t>
            </a:r>
            <a:r>
              <a:rPr lang="en-US" sz="2000" cap="all" dirty="0" err="1"/>
              <a:t>w_again</a:t>
            </a:r>
            <a:r>
              <a:rPr lang="zh-CN" altLang="en-US" sz="2000" cap="all" dirty="0"/>
              <a:t>：</a:t>
            </a:r>
            <a:r>
              <a:rPr lang="en-US" sz="2000" cap="all" dirty="0"/>
              <a:t>	</a:t>
            </a:r>
            <a:r>
              <a:rPr lang="en-US" sz="2000" cap="all" dirty="0" err="1"/>
              <a:t>mov</a:t>
            </a:r>
            <a:r>
              <a:rPr lang="en-US" sz="2000" cap="all" dirty="0"/>
              <a:t> 	[</a:t>
            </a:r>
            <a:r>
              <a:rPr lang="en-US" sz="2000" cap="all" dirty="0" err="1"/>
              <a:t>si</a:t>
            </a:r>
            <a:r>
              <a:rPr lang="en-US" sz="2000" cap="all" dirty="0"/>
              <a:t>]</a:t>
            </a:r>
            <a:r>
              <a:rPr lang="zh-CN" altLang="en-US" sz="2000" cap="all" dirty="0"/>
              <a:t>，</a:t>
            </a:r>
            <a:r>
              <a:rPr lang="en-US" sz="2000" cap="all" dirty="0"/>
              <a:t>ax 			</a:t>
            </a:r>
            <a:r>
              <a:rPr lang="zh-CN" altLang="en-US" sz="2000" cap="all" dirty="0"/>
              <a:t>；对字单元操作</a:t>
            </a:r>
            <a:endParaRPr lang="zh-CN" altLang="en-US" sz="2000" dirty="0"/>
          </a:p>
          <a:p>
            <a:pPr>
              <a:buFontTx/>
              <a:buNone/>
              <a:defRPr/>
            </a:pPr>
            <a:r>
              <a:rPr lang="en-US" sz="2000" cap="all" dirty="0"/>
              <a:t> inc		</a:t>
            </a:r>
            <a:r>
              <a:rPr lang="en-US" sz="2000" cap="all" dirty="0" err="1"/>
              <a:t>si</a:t>
            </a:r>
            <a:r>
              <a:rPr lang="en-US" sz="2000" cap="all" dirty="0"/>
              <a:t> 					</a:t>
            </a:r>
            <a:r>
              <a:rPr lang="zh-CN" altLang="en-US" sz="2000" cap="all" dirty="0"/>
              <a:t>；</a:t>
            </a:r>
            <a:r>
              <a:rPr lang="en-US" sz="2000" cap="all" dirty="0"/>
              <a:t>SI</a:t>
            </a:r>
            <a:r>
              <a:rPr lang="zh-CN" altLang="en-US" sz="2000" cap="all" dirty="0"/>
              <a:t>指针加</a:t>
            </a:r>
            <a:r>
              <a:rPr lang="en-US" altLang="zh-CN" sz="2000" cap="all" dirty="0"/>
              <a:t>2</a:t>
            </a:r>
            <a:endParaRPr lang="zh-CN" altLang="en-US" sz="2000" dirty="0"/>
          </a:p>
          <a:p>
            <a:pPr>
              <a:buFontTx/>
              <a:buNone/>
              <a:defRPr/>
            </a:pPr>
            <a:r>
              <a:rPr lang="en-US" sz="2000" cap="all" dirty="0"/>
              <a:t> inc		</a:t>
            </a:r>
            <a:r>
              <a:rPr lang="en-US" sz="2000" cap="all" dirty="0" err="1"/>
              <a:t>si</a:t>
            </a:r>
            <a:endParaRPr lang="zh-CN" altLang="en-US" sz="2000" dirty="0"/>
          </a:p>
          <a:p>
            <a:pPr>
              <a:buFontTx/>
              <a:buNone/>
              <a:defRPr/>
            </a:pPr>
            <a:r>
              <a:rPr lang="en-US" sz="2000" cap="all" dirty="0"/>
              <a:t> loop	</a:t>
            </a:r>
            <a:r>
              <a:rPr lang="en-US" sz="2000" cap="all" dirty="0" err="1"/>
              <a:t>w_again</a:t>
            </a:r>
            <a:r>
              <a:rPr lang="en-US" sz="2000" cap="all" dirty="0"/>
              <a:t> 				</a:t>
            </a:r>
            <a:r>
              <a:rPr lang="zh-CN" altLang="en-US" sz="2000" cap="all" dirty="0"/>
              <a:t>；循环</a:t>
            </a:r>
            <a:endParaRPr lang="zh-CN" altLang="en-US" sz="2000" dirty="0"/>
          </a:p>
          <a:p>
            <a:pPr>
              <a:buFontTx/>
              <a:buNone/>
              <a:defRPr/>
            </a:pPr>
            <a:r>
              <a:rPr lang="en-US" sz="2000" cap="all" dirty="0"/>
              <a:t> </a:t>
            </a:r>
            <a:r>
              <a:rPr lang="en-US" sz="2000" cap="all" dirty="0" err="1"/>
              <a:t>mov</a:t>
            </a:r>
            <a:r>
              <a:rPr lang="en-US" sz="2000" cap="all" dirty="0"/>
              <a:t>	</a:t>
            </a:r>
            <a:r>
              <a:rPr lang="en-US" sz="2000" cap="all" dirty="0" err="1"/>
              <a:t>cx</a:t>
            </a:r>
            <a:r>
              <a:rPr lang="zh-CN" altLang="en-US" sz="2000" cap="all" dirty="0"/>
              <a:t>，</a:t>
            </a:r>
            <a:r>
              <a:rPr lang="en-US" sz="2000" cap="all" dirty="0"/>
              <a:t>size	target 	</a:t>
            </a:r>
            <a:r>
              <a:rPr lang="zh-CN" altLang="en-US" sz="2000" cap="all" dirty="0"/>
              <a:t>；汇编结果为</a:t>
            </a:r>
            <a:r>
              <a:rPr lang="en-US" sz="2000" cap="all" dirty="0" err="1"/>
              <a:t>mov</a:t>
            </a:r>
            <a:r>
              <a:rPr lang="en-US" sz="2000" cap="all" dirty="0"/>
              <a:t> </a:t>
            </a:r>
            <a:r>
              <a:rPr lang="en-US" sz="2000" cap="all" dirty="0" err="1"/>
              <a:t>cx</a:t>
            </a:r>
            <a:r>
              <a:rPr lang="zh-CN" altLang="en-US" sz="2000" cap="all" dirty="0"/>
              <a:t>，</a:t>
            </a:r>
            <a:r>
              <a:rPr lang="en-US" sz="2000" cap="all" dirty="0"/>
              <a:t>0ah</a:t>
            </a:r>
            <a:endParaRPr lang="zh-CN" altLang="en-US" sz="2000" dirty="0"/>
          </a:p>
          <a:p>
            <a:pPr>
              <a:buFontTx/>
              <a:buNone/>
              <a:defRPr/>
            </a:pPr>
            <a:r>
              <a:rPr lang="en-US" sz="2000" cap="all" dirty="0"/>
              <a:t> </a:t>
            </a:r>
            <a:r>
              <a:rPr lang="en-US" sz="2000" cap="all" dirty="0" err="1"/>
              <a:t>mov</a:t>
            </a:r>
            <a:r>
              <a:rPr lang="en-US" sz="2000" cap="all" dirty="0"/>
              <a:t>	</a:t>
            </a:r>
            <a:r>
              <a:rPr lang="en-US" sz="2000" cap="all" dirty="0" err="1"/>
              <a:t>aL</a:t>
            </a:r>
            <a:r>
              <a:rPr lang="zh-CN" altLang="en-US" sz="2000" cap="all" dirty="0"/>
              <a:t>，</a:t>
            </a:r>
            <a:r>
              <a:rPr lang="en-US" sz="2000" cap="all" dirty="0"/>
              <a:t>’?’</a:t>
            </a:r>
            <a:endParaRPr lang="zh-CN" altLang="en-US" sz="2000" dirty="0"/>
          </a:p>
          <a:p>
            <a:pPr>
              <a:buFontTx/>
              <a:buNone/>
              <a:defRPr/>
            </a:pPr>
            <a:r>
              <a:rPr lang="en-US" sz="2000" cap="all" dirty="0"/>
              <a:t> </a:t>
            </a:r>
            <a:r>
              <a:rPr lang="en-US" sz="2000" cap="all" dirty="0" err="1"/>
              <a:t>mov</a:t>
            </a:r>
            <a:r>
              <a:rPr lang="en-US" sz="2000" cap="all" dirty="0"/>
              <a:t>	</a:t>
            </a:r>
            <a:r>
              <a:rPr lang="en-US" sz="2000" cap="all" dirty="0" err="1"/>
              <a:t>di</a:t>
            </a:r>
            <a:r>
              <a:rPr lang="zh-CN" altLang="en-US" sz="2000" cap="all" dirty="0"/>
              <a:t>，</a:t>
            </a:r>
            <a:r>
              <a:rPr lang="en-US" sz="2000" cap="all" dirty="0"/>
              <a:t>offset	target</a:t>
            </a:r>
            <a:endParaRPr lang="zh-CN" altLang="en-US" sz="2000" dirty="0"/>
          </a:p>
          <a:p>
            <a:pPr>
              <a:buFontTx/>
              <a:buNone/>
              <a:defRPr/>
            </a:pPr>
            <a:r>
              <a:rPr lang="en-US" sz="2000" cap="all" dirty="0"/>
              <a:t> </a:t>
            </a:r>
            <a:r>
              <a:rPr lang="en-US" sz="2000" cap="all" dirty="0" err="1"/>
              <a:t>b_again</a:t>
            </a:r>
            <a:r>
              <a:rPr lang="zh-CN" altLang="en-US" sz="2000" cap="all" dirty="0"/>
              <a:t>：</a:t>
            </a:r>
            <a:r>
              <a:rPr lang="en-US" sz="2000" cap="all" dirty="0"/>
              <a:t>	</a:t>
            </a:r>
            <a:r>
              <a:rPr lang="en-US" sz="2000" cap="all" dirty="0" err="1"/>
              <a:t>mov</a:t>
            </a:r>
            <a:r>
              <a:rPr lang="en-US" sz="2000" cap="all" dirty="0"/>
              <a:t>	[</a:t>
            </a:r>
            <a:r>
              <a:rPr lang="en-US" sz="2000" cap="all" dirty="0" err="1"/>
              <a:t>di</a:t>
            </a:r>
            <a:r>
              <a:rPr lang="en-US" sz="2000" cap="all" dirty="0"/>
              <a:t>]</a:t>
            </a:r>
            <a:r>
              <a:rPr lang="zh-CN" altLang="en-US" sz="2000" cap="all" dirty="0"/>
              <a:t>，</a:t>
            </a:r>
            <a:r>
              <a:rPr lang="en-US" sz="2000" cap="all" dirty="0"/>
              <a:t>al 	</a:t>
            </a:r>
            <a:r>
              <a:rPr lang="zh-CN" altLang="en-US" sz="2000" cap="all" dirty="0"/>
              <a:t>；对字节单元操作</a:t>
            </a:r>
            <a:endParaRPr lang="zh-CN" altLang="en-US" sz="2000" dirty="0"/>
          </a:p>
          <a:p>
            <a:pPr>
              <a:buFontTx/>
              <a:buNone/>
              <a:defRPr/>
            </a:pPr>
            <a:r>
              <a:rPr lang="en-US" sz="2000" cap="all" dirty="0"/>
              <a:t> inc		</a:t>
            </a:r>
            <a:r>
              <a:rPr lang="en-US" sz="2000" cap="all" dirty="0" err="1"/>
              <a:t>di</a:t>
            </a:r>
            <a:r>
              <a:rPr lang="en-US" sz="2000" cap="all" dirty="0"/>
              <a:t>	</a:t>
            </a:r>
            <a:r>
              <a:rPr lang="zh-CN" altLang="en-US" sz="2000" cap="all" dirty="0"/>
              <a:t>；</a:t>
            </a:r>
            <a:r>
              <a:rPr lang="en-US" sz="2000" cap="all" dirty="0"/>
              <a:t>DI</a:t>
            </a:r>
            <a:r>
              <a:rPr lang="zh-CN" altLang="en-US" sz="2000" cap="all" dirty="0"/>
              <a:t>指针加</a:t>
            </a:r>
            <a:r>
              <a:rPr lang="en-US" sz="2000" cap="all" dirty="0"/>
              <a:t>1</a:t>
            </a:r>
            <a:endParaRPr lang="zh-CN" altLang="en-US" sz="2000" dirty="0"/>
          </a:p>
          <a:p>
            <a:pPr>
              <a:buFontTx/>
              <a:buNone/>
              <a:defRPr/>
            </a:pPr>
            <a:r>
              <a:rPr lang="en-US" sz="2000" cap="all" dirty="0"/>
              <a:t> loop	</a:t>
            </a:r>
            <a:r>
              <a:rPr lang="en-US" sz="2000" cap="all" dirty="0" err="1"/>
              <a:t>b_again</a:t>
            </a:r>
            <a:r>
              <a:rPr lang="en-US" sz="2000" cap="all" dirty="0"/>
              <a:t> 				</a:t>
            </a:r>
            <a:r>
              <a:rPr lang="zh-CN" altLang="en-US" sz="2000" cap="all" dirty="0"/>
              <a:t>；循环</a:t>
            </a:r>
            <a:endParaRPr lang="zh-CN" altLang="en-US" sz="2000" dirty="0"/>
          </a:p>
          <a:p>
            <a:pPr>
              <a:buFontTx/>
              <a:buNone/>
              <a:defRPr/>
            </a:pPr>
            <a:r>
              <a:rPr lang="en-US" sz="2000" cap="all" dirty="0"/>
              <a:t> </a:t>
            </a:r>
            <a:r>
              <a:rPr lang="en-US" sz="2000" cap="all" dirty="0" err="1"/>
              <a:t>mov</a:t>
            </a:r>
            <a:r>
              <a:rPr lang="en-US" sz="2000" cap="all" dirty="0"/>
              <a:t>	</a:t>
            </a:r>
            <a:r>
              <a:rPr lang="en-US" sz="2000" cap="all" dirty="0" err="1"/>
              <a:t>dx</a:t>
            </a:r>
            <a:r>
              <a:rPr lang="zh-CN" altLang="en-US" sz="2000" cap="all" dirty="0"/>
              <a:t>，</a:t>
            </a:r>
            <a:r>
              <a:rPr lang="en-US" sz="2000" cap="all" dirty="0"/>
              <a:t>offset </a:t>
            </a:r>
            <a:r>
              <a:rPr lang="en-US" sz="2000" cap="all" dirty="0" err="1"/>
              <a:t>v_word</a:t>
            </a:r>
            <a:r>
              <a:rPr lang="en-US" sz="2000" cap="all" dirty="0"/>
              <a:t>	</a:t>
            </a:r>
            <a:r>
              <a:rPr lang="zh-CN" altLang="en-US" sz="2000" cap="all" dirty="0"/>
              <a:t>；显示结果：</a:t>
            </a:r>
            <a:r>
              <a:rPr lang="en-US" sz="2000" cap="all" dirty="0"/>
              <a:t>1357??????????</a:t>
            </a:r>
            <a:endParaRPr lang="zh-CN" altLang="en-US" sz="2000" dirty="0"/>
          </a:p>
          <a:p>
            <a:pPr>
              <a:buFontTx/>
              <a:buNone/>
              <a:defRPr/>
            </a:pPr>
            <a:r>
              <a:rPr lang="en-US" sz="2000" cap="all" dirty="0"/>
              <a:t>    			</a:t>
            </a:r>
            <a:r>
              <a:rPr lang="en-US" sz="2000" cap="all" dirty="0" err="1"/>
              <a:t>mov</a:t>
            </a:r>
            <a:r>
              <a:rPr lang="en-US" sz="2000" cap="all" dirty="0"/>
              <a:t>	ah</a:t>
            </a:r>
            <a:r>
              <a:rPr lang="zh-CN" altLang="en-US" sz="2000" cap="all" dirty="0"/>
              <a:t>，</a:t>
            </a:r>
            <a:r>
              <a:rPr lang="en-US" sz="2000" cap="all" dirty="0"/>
              <a:t>9</a:t>
            </a:r>
            <a:endParaRPr lang="zh-CN" altLang="en-US" sz="2000" dirty="0"/>
          </a:p>
          <a:p>
            <a:pPr>
              <a:buFontTx/>
              <a:buNone/>
              <a:defRPr/>
            </a:pPr>
            <a:r>
              <a:rPr lang="en-US" sz="2000" cap="all" dirty="0"/>
              <a:t>    			</a:t>
            </a:r>
            <a:r>
              <a:rPr lang="en-US" sz="2000" cap="all" dirty="0" err="1"/>
              <a:t>int</a:t>
            </a:r>
            <a:r>
              <a:rPr lang="en-US" sz="2000" cap="all" dirty="0"/>
              <a:t>		21h</a:t>
            </a:r>
            <a:endParaRPr lang="zh-CN" altLang="en-US" sz="2000" dirty="0"/>
          </a:p>
          <a:p>
            <a:pPr>
              <a:buFontTx/>
              <a:buNone/>
              <a:defRPr/>
            </a:pPr>
            <a:r>
              <a:rPr lang="en-US" sz="2000" cap="all" dirty="0"/>
              <a:t>    			.exit 0</a:t>
            </a:r>
            <a:endParaRPr lang="zh-CN" altLang="en-US" sz="2000" dirty="0"/>
          </a:p>
          <a:p>
            <a:pPr>
              <a:buFontTx/>
              <a:buNone/>
              <a:defRPr/>
            </a:pPr>
            <a:r>
              <a:rPr lang="en-US" sz="2000" cap="all" dirty="0"/>
              <a:t>end</a:t>
            </a:r>
            <a:endParaRPr lang="zh-CN" altLang="en-US" sz="2000" dirty="0"/>
          </a:p>
          <a:p>
            <a:pPr>
              <a:buFontTx/>
              <a:buNone/>
              <a:defRPr/>
            </a:pPr>
            <a:endParaRPr lang="zh-CN" altLang="en-US" sz="2000" dirty="0"/>
          </a:p>
        </p:txBody>
      </p:sp>
    </p:spTree>
    <p:extLst>
      <p:ext uri="{BB962C8B-B14F-4D97-AF65-F5344CB8AC3E}">
        <p14:creationId xmlns:p14="http://schemas.microsoft.com/office/powerpoint/2010/main" val="2909277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456079" y="2784683"/>
            <a:ext cx="6007269"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4800" kern="0" dirty="0">
                <a:solidFill>
                  <a:srgbClr val="EA5E66"/>
                </a:solidFill>
                <a:latin typeface="Arial"/>
                <a:ea typeface="微软雅黑"/>
              </a:rPr>
              <a:t>程序段的定义和属性</a:t>
            </a: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03</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1" name="组合 50"/>
          <p:cNvGrpSpPr/>
          <p:nvPr/>
        </p:nvGrpSpPr>
        <p:grpSpPr>
          <a:xfrm>
            <a:off x="2350790" y="2367417"/>
            <a:ext cx="1477153" cy="1477701"/>
            <a:chOff x="5699322" y="3963624"/>
            <a:chExt cx="132182" cy="132201"/>
          </a:xfrm>
          <a:solidFill>
            <a:srgbClr val="EA5E66"/>
          </a:solidFill>
        </p:grpSpPr>
        <p:sp>
          <p:nvSpPr>
            <p:cNvPr id="52" name="Freeform 412"/>
            <p:cNvSpPr>
              <a:spLocks noEditPoints="1"/>
            </p:cNvSpPr>
            <p:nvPr/>
          </p:nvSpPr>
          <p:spPr bwMode="auto">
            <a:xfrm>
              <a:off x="5781489" y="3963624"/>
              <a:ext cx="50015" cy="50022"/>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sp>
          <p:nvSpPr>
            <p:cNvPr id="53" name="Freeform 413"/>
            <p:cNvSpPr>
              <a:spLocks noEditPoints="1"/>
            </p:cNvSpPr>
            <p:nvPr/>
          </p:nvSpPr>
          <p:spPr bwMode="auto">
            <a:xfrm>
              <a:off x="5699322" y="3996972"/>
              <a:ext cx="98839" cy="98853"/>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209447736"/>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a:xfrm>
            <a:off x="2055671" y="1197253"/>
            <a:ext cx="8079070" cy="3756894"/>
          </a:xfrm>
          <a:prstGeom prst="rect">
            <a:avLst/>
          </a:prstGeom>
        </p:spPr>
        <p:txBody>
          <a:bodyPr/>
          <a:lstStyle/>
          <a:p>
            <a:pPr marL="0" indent="0">
              <a:buNone/>
            </a:pPr>
            <a:r>
              <a:rPr lang="en-US" altLang="zh-CN" smtClean="0">
                <a:solidFill>
                  <a:schemeClr val="tx1"/>
                </a:solidFill>
                <a:latin typeface="黑体" panose="02010609060101010101" pitchFamily="49" charset="-122"/>
              </a:rPr>
              <a:t>   </a:t>
            </a:r>
            <a:r>
              <a:rPr lang="zh-CN" altLang="en-US" sz="2400" b="1" i="1">
                <a:latin typeface="黑体" panose="02010609060101010101" pitchFamily="49" charset="-122"/>
              </a:rPr>
              <a:t>指令性语句</a:t>
            </a:r>
            <a:r>
              <a:rPr lang="zh-CN" altLang="en-US" sz="2400">
                <a:latin typeface="黑体" panose="02010609060101010101" pitchFamily="49" charset="-122"/>
              </a:rPr>
              <a:t>是计算机可执行的</a:t>
            </a:r>
            <a:r>
              <a:rPr lang="en-US" altLang="zh-CN" sz="2400">
                <a:latin typeface="黑体" panose="02010609060101010101" pitchFamily="49" charset="-122"/>
              </a:rPr>
              <a:t>,</a:t>
            </a:r>
            <a:r>
              <a:rPr lang="zh-CN" altLang="en-US" sz="2400">
                <a:latin typeface="黑体" panose="02010609060101010101" pitchFamily="49" charset="-122"/>
              </a:rPr>
              <a:t>而</a:t>
            </a:r>
            <a:r>
              <a:rPr lang="zh-CN" altLang="en-US" sz="2400" b="1" i="1">
                <a:latin typeface="黑体" panose="02010609060101010101" pitchFamily="49" charset="-122"/>
              </a:rPr>
              <a:t>伪指令</a:t>
            </a:r>
            <a:r>
              <a:rPr lang="zh-CN" altLang="en-US" sz="2400">
                <a:latin typeface="黑体" panose="02010609060101010101" pitchFamily="49" charset="-122"/>
              </a:rPr>
              <a:t>不能执行</a:t>
            </a:r>
            <a:r>
              <a:rPr lang="en-US" altLang="zh-CN" sz="2400">
                <a:latin typeface="黑体" panose="02010609060101010101" pitchFamily="49" charset="-122"/>
              </a:rPr>
              <a:t>,</a:t>
            </a:r>
            <a:r>
              <a:rPr lang="zh-CN" altLang="en-US" sz="2400">
                <a:latin typeface="黑体" panose="02010609060101010101" pitchFamily="49" charset="-122"/>
              </a:rPr>
              <a:t>用来定义变量</a:t>
            </a:r>
            <a:r>
              <a:rPr lang="en-US" altLang="zh-CN" sz="2400">
                <a:latin typeface="黑体" panose="02010609060101010101" pitchFamily="49" charset="-122"/>
              </a:rPr>
              <a:t>,</a:t>
            </a:r>
            <a:r>
              <a:rPr lang="zh-CN" altLang="en-US" sz="2400">
                <a:latin typeface="黑体" panose="02010609060101010101" pitchFamily="49" charset="-122"/>
              </a:rPr>
              <a:t>分配存储单元</a:t>
            </a:r>
            <a:r>
              <a:rPr lang="en-US" altLang="zh-CN" sz="2400">
                <a:latin typeface="黑体" panose="02010609060101010101" pitchFamily="49" charset="-122"/>
              </a:rPr>
              <a:t>,</a:t>
            </a:r>
            <a:r>
              <a:rPr lang="zh-CN" altLang="en-US" sz="2400">
                <a:latin typeface="黑体" panose="02010609060101010101" pitchFamily="49" charset="-122"/>
              </a:rPr>
              <a:t>指示程序开始和结束等。</a:t>
            </a:r>
          </a:p>
          <a:p>
            <a:pPr marL="0" indent="0">
              <a:buNone/>
            </a:pPr>
            <a:endParaRPr lang="zh-CN" altLang="en-US" sz="2400">
              <a:latin typeface="黑体" panose="02010609060101010101" pitchFamily="49" charset="-122"/>
            </a:endParaRPr>
          </a:p>
          <a:p>
            <a:pPr marL="0" indent="0">
              <a:buNone/>
            </a:pPr>
            <a:r>
              <a:rPr lang="zh-CN" altLang="en-US" sz="2400">
                <a:latin typeface="黑体" panose="02010609060101010101" pitchFamily="49" charset="-122"/>
              </a:rPr>
              <a:t>这两种语句的差别：</a:t>
            </a:r>
          </a:p>
          <a:p>
            <a:pPr marL="0" indent="0">
              <a:buNone/>
            </a:pPr>
            <a:r>
              <a:rPr lang="zh-CN" altLang="en-US" sz="2400">
                <a:latin typeface="黑体" panose="02010609060101010101" pitchFamily="49" charset="-122"/>
              </a:rPr>
              <a:t>  在形式上：带不带</a:t>
            </a:r>
            <a:r>
              <a:rPr lang="zh-CN" altLang="en-US" sz="2400" b="1">
                <a:latin typeface="黑体" panose="02010609060101010101" pitchFamily="49" charset="-122"/>
              </a:rPr>
              <a:t>冒号</a:t>
            </a:r>
            <a:r>
              <a:rPr lang="en-US" altLang="zh-CN" sz="2400" b="1">
                <a:latin typeface="黑体" panose="02010609060101010101" pitchFamily="49" charset="-122"/>
              </a:rPr>
              <a:t>,</a:t>
            </a:r>
            <a:r>
              <a:rPr lang="zh-CN" altLang="en-US" sz="2400" b="1">
                <a:latin typeface="黑体" panose="02010609060101010101" pitchFamily="49" charset="-122"/>
              </a:rPr>
              <a:t>是否可转向它</a:t>
            </a:r>
            <a:r>
              <a:rPr lang="en-US" altLang="zh-CN" sz="2400" b="1">
                <a:latin typeface="黑体" panose="02010609060101010101" pitchFamily="49" charset="-122"/>
              </a:rPr>
              <a:t>.</a:t>
            </a:r>
          </a:p>
          <a:p>
            <a:pPr marL="0" indent="0">
              <a:buNone/>
            </a:pPr>
            <a:r>
              <a:rPr lang="en-US" altLang="zh-CN" sz="2400">
                <a:latin typeface="黑体" panose="02010609060101010101" pitchFamily="49" charset="-122"/>
              </a:rPr>
              <a:t>  </a:t>
            </a:r>
            <a:r>
              <a:rPr lang="zh-CN" altLang="en-US" sz="2400">
                <a:latin typeface="黑体" panose="02010609060101010101" pitchFamily="49" charset="-122"/>
              </a:rPr>
              <a:t>在本质上：汇编时能否形成</a:t>
            </a:r>
            <a:r>
              <a:rPr lang="zh-CN" altLang="en-US" sz="2400" b="1">
                <a:latin typeface="黑体" panose="02010609060101010101" pitchFamily="49" charset="-122"/>
              </a:rPr>
              <a:t>对应的机器码</a:t>
            </a:r>
            <a:r>
              <a:rPr lang="en-US" altLang="zh-CN" sz="2400">
                <a:latin typeface="黑体" panose="02010609060101010101" pitchFamily="49" charset="-122"/>
              </a:rPr>
              <a:t>.</a:t>
            </a:r>
          </a:p>
        </p:txBody>
      </p:sp>
    </p:spTree>
    <p:extLst>
      <p:ext uri="{BB962C8B-B14F-4D97-AF65-F5344CB8AC3E}">
        <p14:creationId xmlns:p14="http://schemas.microsoft.com/office/powerpoint/2010/main" val="2740206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type="body" idx="1"/>
          </p:nvPr>
        </p:nvSpPr>
        <p:spPr>
          <a:xfrm>
            <a:off x="2208107" y="1484657"/>
            <a:ext cx="7774199" cy="4612755"/>
          </a:xfrm>
        </p:spPr>
        <p:txBody>
          <a:bodyPr/>
          <a:lstStyle/>
          <a:p>
            <a:pPr eaLnBrk="1" hangingPunct="1">
              <a:buFontTx/>
              <a:buNone/>
            </a:pPr>
            <a:r>
              <a:rPr lang="en-US" altLang="zh-CN" sz="2801" dirty="0" smtClean="0">
                <a:latin typeface="黑体" panose="02010609060101010101" pitchFamily="49" charset="-122"/>
              </a:rPr>
              <a:t>1.EXE</a:t>
            </a:r>
            <a:r>
              <a:rPr lang="zh-CN" altLang="en-US" sz="2801" dirty="0">
                <a:latin typeface="黑体" panose="02010609060101010101" pitchFamily="49" charset="-122"/>
              </a:rPr>
              <a:t>程序			       </a:t>
            </a:r>
            <a:r>
              <a:rPr lang="en-US" altLang="zh-CN" sz="2801" dirty="0">
                <a:latin typeface="黑体" panose="02010609060101010101" pitchFamily="49" charset="-122"/>
              </a:rPr>
              <a:t>2.COM</a:t>
            </a:r>
            <a:r>
              <a:rPr lang="zh-CN" altLang="en-US" sz="2801" dirty="0">
                <a:latin typeface="黑体" panose="02010609060101010101" pitchFamily="49" charset="-122"/>
              </a:rPr>
              <a:t>程序</a:t>
            </a:r>
          </a:p>
          <a:p>
            <a:pPr eaLnBrk="1" hangingPunct="1"/>
            <a:endParaRPr lang="en-US" altLang="zh-CN" dirty="0" smtClean="0">
              <a:solidFill>
                <a:schemeClr val="tx1"/>
              </a:solidFill>
              <a:latin typeface="黑体" panose="02010609060101010101" pitchFamily="49" charset="-122"/>
            </a:endParaRPr>
          </a:p>
        </p:txBody>
      </p:sp>
      <p:sp>
        <p:nvSpPr>
          <p:cNvPr id="2054" name="Rectangle 4"/>
          <p:cNvSpPr>
            <a:spLocks noChangeArrowheads="1"/>
          </p:cNvSpPr>
          <p:nvPr/>
        </p:nvSpPr>
        <p:spPr bwMode="auto">
          <a:xfrm>
            <a:off x="1522148" y="2474841"/>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50" name="Object 5"/>
          <p:cNvGraphicFramePr>
            <a:graphicFrameLocks noChangeAspect="1"/>
          </p:cNvGraphicFramePr>
          <p:nvPr/>
        </p:nvGraphicFramePr>
        <p:xfrm>
          <a:off x="2206520" y="2708903"/>
          <a:ext cx="3888687" cy="3313880"/>
        </p:xfrm>
        <a:graphic>
          <a:graphicData uri="http://schemas.openxmlformats.org/presentationml/2006/ole">
            <mc:AlternateContent xmlns:mc="http://schemas.openxmlformats.org/markup-compatibility/2006">
              <mc:Choice xmlns:v="urn:schemas-microsoft-com:vml" Requires="v">
                <p:oleObj spid="_x0000_s16434" name="Visio" r:id="rId3" imgW="2284738" imgH="1313846" progId="Visio.Drawing.11">
                  <p:embed/>
                </p:oleObj>
              </mc:Choice>
              <mc:Fallback>
                <p:oleObj name="Visio" r:id="rId3" imgW="2284738" imgH="131384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520" y="2708903"/>
                        <a:ext cx="3888687" cy="3313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Rectangle 6"/>
          <p:cNvSpPr>
            <a:spLocks noChangeArrowheads="1"/>
          </p:cNvSpPr>
          <p:nvPr/>
        </p:nvSpPr>
        <p:spPr bwMode="auto">
          <a:xfrm>
            <a:off x="1522148" y="2422442"/>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51" name="Object 7"/>
          <p:cNvGraphicFramePr>
            <a:graphicFrameLocks noChangeAspect="1"/>
          </p:cNvGraphicFramePr>
          <p:nvPr/>
        </p:nvGraphicFramePr>
        <p:xfrm>
          <a:off x="6203181" y="2708903"/>
          <a:ext cx="4465083" cy="3313880"/>
        </p:xfrm>
        <a:graphic>
          <a:graphicData uri="http://schemas.openxmlformats.org/presentationml/2006/ole">
            <mc:AlternateContent xmlns:mc="http://schemas.openxmlformats.org/markup-compatibility/2006">
              <mc:Choice xmlns:v="urn:schemas-microsoft-com:vml" Requires="v">
                <p:oleObj spid="_x0000_s16435" name="Visio" r:id="rId5" imgW="2554549" imgH="1356473" progId="Visio.Drawing.11">
                  <p:embed/>
                </p:oleObj>
              </mc:Choice>
              <mc:Fallback>
                <p:oleObj name="Visio" r:id="rId5" imgW="2554549" imgH="1356473"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3181" y="2708903"/>
                        <a:ext cx="4465083" cy="3313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46"/>
          <p:cNvSpPr txBox="1"/>
          <p:nvPr/>
        </p:nvSpPr>
        <p:spPr>
          <a:xfrm>
            <a:off x="2926816" y="829012"/>
            <a:ext cx="2952366"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DOS</a:t>
            </a:r>
            <a:r>
              <a:rPr lang="zh-CN" altLang="en-US" sz="2700" b="1" dirty="0" smtClean="0">
                <a:solidFill>
                  <a:schemeClr val="tx1">
                    <a:lumMod val="65000"/>
                    <a:lumOff val="35000"/>
                  </a:schemeClr>
                </a:solidFill>
                <a:latin typeface="微软雅黑"/>
                <a:ea typeface="微软雅黑"/>
              </a:rPr>
              <a:t>的程序结构</a:t>
            </a:r>
            <a:endParaRPr lang="zh-CN" altLang="en-US" sz="2700" b="1" dirty="0">
              <a:solidFill>
                <a:schemeClr val="tx1">
                  <a:lumMod val="65000"/>
                  <a:lumOff val="35000"/>
                </a:schemeClr>
              </a:solidFill>
              <a:latin typeface="微软雅黑"/>
              <a:ea typeface="微软雅黑"/>
            </a:endParaRPr>
          </a:p>
        </p:txBody>
      </p:sp>
      <p:pic>
        <p:nvPicPr>
          <p:cNvPr id="10" name="Picture 3" descr="C:\Users\Administrator\Desktop\微立体创业计划\005.png"/>
          <p:cNvPicPr>
            <a:picLocks noChangeAspect="1" noChangeArrowheads="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979673" y="722589"/>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1" name="Picture 4" descr="C:\Users\Administrator\Desktop\微立体创业计划\004.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2072" y="731961"/>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652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50000">
                                          <p:cBhvr additive="base">
                                            <p:cTn id="7" dur="1200" fill="hold"/>
                                            <p:tgtEl>
                                              <p:spTgt spid="10"/>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50000">
                                          <p:cBhvr additive="base">
                                            <p:cTn id="11" dur="1200" fill="hold"/>
                                            <p:tgtEl>
                                              <p:spTgt spid="11"/>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200" fill="hold"/>
                                            <p:tgtEl>
                                              <p:spTgt spid="10"/>
                                            </p:tgtEl>
                                            <p:attrNameLst>
                                              <p:attrName>ppt_x</p:attrName>
                                            </p:attrNameLst>
                                          </p:cBhvr>
                                          <p:tavLst>
                                            <p:tav tm="0">
                                              <p:val>
                                                <p:strVal val="0-#ppt_w/2"/>
                                              </p:val>
                                            </p:tav>
                                            <p:tav tm="100000">
                                              <p:val>
                                                <p:strVal val="#ppt_x"/>
                                              </p:val>
                                            </p:tav>
                                          </p:tavLst>
                                        </p:anim>
                                        <p:anim calcmode="lin" valueType="num">
                                          <p:cBhvr additive="base">
                                            <p:cTn id="8" dur="12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200" fill="hold"/>
                                            <p:tgtEl>
                                              <p:spTgt spid="11"/>
                                            </p:tgtEl>
                                            <p:attrNameLst>
                                              <p:attrName>ppt_x</p:attrName>
                                            </p:attrNameLst>
                                          </p:cBhvr>
                                          <p:tavLst>
                                            <p:tav tm="0">
                                              <p:val>
                                                <p:strVal val="#ppt_x"/>
                                              </p:val>
                                            </p:tav>
                                            <p:tav tm="100000">
                                              <p:val>
                                                <p:strVal val="#ppt_x"/>
                                              </p:val>
                                            </p:tav>
                                          </p:tavLst>
                                        </p:anim>
                                        <p:anim calcmode="lin" valueType="num">
                                          <p:cBhvr additive="base">
                                            <p:cTn id="12" dur="12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1862669" y="1269554"/>
            <a:ext cx="8355359" cy="4396805"/>
          </a:xfrm>
        </p:spPr>
        <p:txBody>
          <a:bodyPr/>
          <a:lstStyle/>
          <a:p>
            <a:pPr eaLnBrk="1" hangingPunct="1">
              <a:lnSpc>
                <a:spcPct val="80000"/>
              </a:lnSpc>
              <a:buFontTx/>
              <a:buNone/>
            </a:pPr>
            <a:r>
              <a:rPr lang="en-US" altLang="zh-CN" sz="2801" dirty="0">
                <a:latin typeface="黑体" panose="02010609060101010101" pitchFamily="49" charset="-122"/>
              </a:rPr>
              <a:t> </a:t>
            </a:r>
            <a:r>
              <a:rPr lang="en-US" altLang="zh-CN" sz="2400" dirty="0">
                <a:latin typeface="黑体" panose="02010609060101010101" pitchFamily="49" charset="-122"/>
                <a:ea typeface="黑体" panose="02010609060101010101" pitchFamily="49" charset="-122"/>
              </a:rPr>
              <a:t>.MODEL	 SMALL </a:t>
            </a:r>
            <a:r>
              <a:rPr lang="zh-CN" altLang="en-US" sz="2400" dirty="0">
                <a:latin typeface="黑体" panose="02010609060101010101" pitchFamily="49" charset="-122"/>
                <a:ea typeface="黑体" panose="02010609060101010101" pitchFamily="49" charset="-122"/>
              </a:rPr>
              <a:t>；定义程序的存储模式（一般采用</a:t>
            </a:r>
            <a:r>
              <a:rPr lang="en-US" altLang="zh-CN" sz="2400" dirty="0">
                <a:latin typeface="黑体" panose="02010609060101010101" pitchFamily="49" charset="-122"/>
                <a:ea typeface="黑体" panose="02010609060101010101" pitchFamily="49" charset="-122"/>
              </a:rPr>
              <a:t>SMALL</a:t>
            </a:r>
            <a:r>
              <a:rPr lang="zh-CN" altLang="en-US" sz="2400" dirty="0">
                <a:latin typeface="黑体" panose="02010609060101010101" pitchFamily="49" charset="-122"/>
                <a:ea typeface="黑体" panose="02010609060101010101" pitchFamily="49" charset="-122"/>
              </a:rPr>
              <a:t>）</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.STACK		</a:t>
            </a:r>
            <a:r>
              <a:rPr lang="zh-CN" altLang="en-US" sz="2400" dirty="0">
                <a:latin typeface="黑体" panose="02010609060101010101" pitchFamily="49" charset="-122"/>
                <a:ea typeface="黑体" panose="02010609060101010101" pitchFamily="49" charset="-122"/>
              </a:rPr>
              <a:t>；定义堆栈段</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.DATA		</a:t>
            </a:r>
            <a:r>
              <a:rPr lang="zh-CN" altLang="en-US" sz="2400" dirty="0">
                <a:latin typeface="黑体" panose="02010609060101010101" pitchFamily="49" charset="-122"/>
                <a:ea typeface="黑体" panose="02010609060101010101" pitchFamily="49" charset="-122"/>
              </a:rPr>
              <a:t>；定义数据段</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	；数据定义</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.CODE		</a:t>
            </a:r>
            <a:r>
              <a:rPr lang="zh-CN" altLang="en-US" sz="2400" dirty="0">
                <a:latin typeface="黑体" panose="02010609060101010101" pitchFamily="49" charset="-122"/>
                <a:ea typeface="黑体" panose="02010609060101010101" pitchFamily="49" charset="-122"/>
              </a:rPr>
              <a:t>；定义代码段</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.STARTUP	</a:t>
            </a:r>
            <a:r>
              <a:rPr lang="zh-CN" altLang="en-US" sz="2400" dirty="0">
                <a:latin typeface="黑体" panose="02010609060101010101" pitchFamily="49" charset="-122"/>
                <a:ea typeface="黑体" panose="02010609060101010101" pitchFamily="49" charset="-122"/>
              </a:rPr>
              <a:t>；程序起始点，并建立</a:t>
            </a:r>
            <a:r>
              <a:rPr lang="en-US" altLang="zh-CN" sz="2400" dirty="0">
                <a:latin typeface="黑体" panose="02010609060101010101" pitchFamily="49" charset="-122"/>
                <a:ea typeface="黑体" panose="02010609060101010101" pitchFamily="49" charset="-122"/>
              </a:rPr>
              <a:t>DS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SS</a:t>
            </a:r>
            <a:r>
              <a:rPr lang="zh-CN" altLang="en-US" sz="2400" dirty="0">
                <a:latin typeface="黑体" panose="02010609060101010101" pitchFamily="49" charset="-122"/>
                <a:ea typeface="黑体" panose="02010609060101010101" pitchFamily="49" charset="-122"/>
              </a:rPr>
              <a:t>内容（注</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	；程序代码</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.EXIT 0 		</a:t>
            </a:r>
            <a:r>
              <a:rPr lang="zh-CN" altLang="en-US" sz="2400" dirty="0">
                <a:latin typeface="黑体" panose="02010609060101010101" pitchFamily="49" charset="-122"/>
                <a:ea typeface="黑体" panose="02010609060101010101" pitchFamily="49" charset="-122"/>
              </a:rPr>
              <a:t>；程序结束点，返回</a:t>
            </a:r>
            <a:r>
              <a:rPr lang="en-US" altLang="zh-CN" sz="2400" dirty="0">
                <a:latin typeface="黑体" panose="02010609060101010101" pitchFamily="49" charset="-122"/>
                <a:ea typeface="黑体" panose="02010609060101010101" pitchFamily="49" charset="-122"/>
              </a:rPr>
              <a:t>DOS</a:t>
            </a:r>
            <a:r>
              <a:rPr lang="zh-CN" altLang="en-US" sz="2400" dirty="0">
                <a:latin typeface="黑体" panose="02010609060101010101" pitchFamily="49" charset="-122"/>
                <a:ea typeface="黑体" panose="02010609060101010101" pitchFamily="49" charset="-122"/>
              </a:rPr>
              <a:t>（注</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		；子程序代码</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END			</a:t>
            </a:r>
            <a:r>
              <a:rPr lang="zh-CN" altLang="en-US" sz="2400" dirty="0">
                <a:latin typeface="黑体" panose="02010609060101010101" pitchFamily="49" charset="-122"/>
                <a:ea typeface="黑体" panose="02010609060101010101" pitchFamily="49" charset="-122"/>
              </a:rPr>
              <a:t>；汇编结束（注</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a:t>
            </a:r>
          </a:p>
        </p:txBody>
      </p:sp>
      <p:sp>
        <p:nvSpPr>
          <p:cNvPr id="7" name="TextBox 46"/>
          <p:cNvSpPr txBox="1"/>
          <p:nvPr/>
        </p:nvSpPr>
        <p:spPr>
          <a:xfrm>
            <a:off x="2782800" y="439873"/>
            <a:ext cx="3024374"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简化段定义的格式</a:t>
            </a:r>
          </a:p>
        </p:txBody>
      </p:sp>
      <p:pic>
        <p:nvPicPr>
          <p:cNvPr id="8"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835657"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9"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8056"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886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50000">
                                          <p:cBhvr additive="base">
                                            <p:cTn id="7" dur="1200" fill="hold"/>
                                            <p:tgtEl>
                                              <p:spTgt spid="8"/>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14:bounceEnd="50000">
                                          <p:cBhvr additive="base">
                                            <p:cTn id="11" dur="12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00" fill="hold"/>
                                            <p:tgtEl>
                                              <p:spTgt spid="8"/>
                                            </p:tgtEl>
                                            <p:attrNameLst>
                                              <p:attrName>ppt_x</p:attrName>
                                            </p:attrNameLst>
                                          </p:cBhvr>
                                          <p:tavLst>
                                            <p:tav tm="0">
                                              <p:val>
                                                <p:strVal val="0-#ppt_w/2"/>
                                              </p:val>
                                            </p:tav>
                                            <p:tav tm="100000">
                                              <p:val>
                                                <p:strVal val="#ppt_x"/>
                                              </p:val>
                                            </p:tav>
                                          </p:tavLst>
                                        </p:anim>
                                        <p:anim calcmode="lin" valueType="num">
                                          <p:cBhvr additive="base">
                                            <p:cTn id="8" dur="12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00" fill="hold"/>
                                            <p:tgtEl>
                                              <p:spTgt spid="9"/>
                                            </p:tgtEl>
                                            <p:attrNameLst>
                                              <p:attrName>ppt_x</p:attrName>
                                            </p:attrNameLst>
                                          </p:cBhvr>
                                          <p:tavLst>
                                            <p:tav tm="0">
                                              <p:val>
                                                <p:strVal val="#ppt_x"/>
                                              </p:val>
                                            </p:tav>
                                            <p:tav tm="100000">
                                              <p:val>
                                                <p:strVal val="#ppt_x"/>
                                              </p:val>
                                            </p:tav>
                                          </p:tavLst>
                                        </p:anim>
                                        <p:anim calcmode="lin" valueType="num">
                                          <p:cBhvr additive="base">
                                            <p:cTn id="12" dur="12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208107" y="261442"/>
            <a:ext cx="7774199" cy="874915"/>
          </a:xfrm>
        </p:spPr>
        <p:txBody>
          <a:bodyPr/>
          <a:lstStyle/>
          <a:p>
            <a:pPr marL="456743" indent="-456743" algn="l">
              <a:lnSpc>
                <a:spcPct val="80000"/>
              </a:lnSpc>
              <a:spcBef>
                <a:spcPct val="20000"/>
              </a:spcBef>
            </a:pPr>
            <a:r>
              <a:rPr lang="en-US" altLang="zh-CN" sz="2400" dirty="0">
                <a:latin typeface="黑体" panose="02010609060101010101" pitchFamily="49" charset="-122"/>
                <a:ea typeface="黑体" panose="02010609060101010101" pitchFamily="49" charset="-122"/>
                <a:cs typeface="+mn-cs"/>
              </a:rPr>
              <a:t>1.</a:t>
            </a:r>
            <a:r>
              <a:rPr lang="zh-CN" altLang="en-US" sz="2400" dirty="0">
                <a:latin typeface="黑体" panose="02010609060101010101" pitchFamily="49" charset="-122"/>
                <a:ea typeface="黑体" panose="02010609060101010101" pitchFamily="49" charset="-122"/>
                <a:cs typeface="+mn-cs"/>
              </a:rPr>
              <a:t>存储模式伪指令</a:t>
            </a:r>
          </a:p>
        </p:txBody>
      </p:sp>
      <p:sp>
        <p:nvSpPr>
          <p:cNvPr id="65539" name="Rectangle 3"/>
          <p:cNvSpPr>
            <a:spLocks noGrp="1" noChangeArrowheads="1"/>
          </p:cNvSpPr>
          <p:nvPr>
            <p:ph type="body" idx="1"/>
          </p:nvPr>
        </p:nvSpPr>
        <p:spPr>
          <a:xfrm>
            <a:off x="2206519" y="693490"/>
            <a:ext cx="7774199" cy="4896983"/>
          </a:xfrm>
        </p:spPr>
        <p:txBody>
          <a:bodyPr/>
          <a:lstStyle/>
          <a:p>
            <a:pPr>
              <a:lnSpc>
                <a:spcPct val="150000"/>
              </a:lnSpc>
              <a:buNone/>
            </a:pPr>
            <a:r>
              <a:rPr lang="zh-CN" altLang="en-US" sz="2400" dirty="0">
                <a:latin typeface="黑体" panose="02010609060101010101" pitchFamily="49" charset="-122"/>
                <a:ea typeface="黑体" panose="02010609060101010101" pitchFamily="49" charset="-122"/>
              </a:rPr>
              <a:t>伪指令格式：</a:t>
            </a:r>
            <a:r>
              <a:rPr lang="en-US" altLang="zh-CN" sz="2400" dirty="0">
                <a:latin typeface="黑体" panose="02010609060101010101" pitchFamily="49" charset="-122"/>
                <a:ea typeface="黑体" panose="02010609060101010101" pitchFamily="49" charset="-122"/>
              </a:rPr>
              <a:t>MODEL</a:t>
            </a:r>
            <a:r>
              <a:rPr lang="zh-CN" altLang="en-US" sz="2400" dirty="0">
                <a:latin typeface="黑体" panose="02010609060101010101" pitchFamily="49" charset="-122"/>
                <a:ea typeface="黑体" panose="02010609060101010101" pitchFamily="49" charset="-122"/>
              </a:rPr>
              <a:t>存储模式</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，语言类型</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，操作系统类型</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，堆栈选项</a:t>
            </a:r>
            <a:r>
              <a:rPr lang="en-US" altLang="zh-CN" sz="2400" dirty="0">
                <a:latin typeface="黑体" panose="02010609060101010101" pitchFamily="49" charset="-122"/>
                <a:ea typeface="黑体" panose="02010609060101010101" pitchFamily="49" charset="-122"/>
              </a:rPr>
              <a:t>]</a:t>
            </a:r>
          </a:p>
          <a:p>
            <a:pPr>
              <a:lnSpc>
                <a:spcPct val="150000"/>
              </a:lnSpc>
              <a:buNone/>
            </a:pPr>
            <a:r>
              <a:rPr lang="en-US" altLang="zh-CN" sz="2400" dirty="0">
                <a:latin typeface="黑体" panose="02010609060101010101" pitchFamily="49" charset="-122"/>
                <a:ea typeface="黑体" panose="02010609060101010101" pitchFamily="49" charset="-122"/>
              </a:rPr>
              <a:t>MASM</a:t>
            </a:r>
            <a:r>
              <a:rPr lang="zh-CN" altLang="en-US" sz="2400" dirty="0">
                <a:latin typeface="黑体" panose="02010609060101010101" pitchFamily="49" charset="-122"/>
                <a:ea typeface="黑体" panose="02010609060101010101" pitchFamily="49" charset="-122"/>
              </a:rPr>
              <a:t>有</a:t>
            </a:r>
            <a:r>
              <a:rPr lang="en-US" altLang="zh-CN" sz="2400" dirty="0">
                <a:latin typeface="黑体" panose="02010609060101010101" pitchFamily="49" charset="-122"/>
                <a:ea typeface="黑体" panose="02010609060101010101" pitchFamily="49" charset="-122"/>
              </a:rPr>
              <a:t>7</a:t>
            </a:r>
            <a:r>
              <a:rPr lang="zh-CN" altLang="en-US" sz="2400" dirty="0">
                <a:latin typeface="黑体" panose="02010609060101010101" pitchFamily="49" charset="-122"/>
                <a:ea typeface="黑体" panose="02010609060101010101" pitchFamily="49" charset="-122"/>
              </a:rPr>
              <a:t>种不同的存储模式</a:t>
            </a:r>
          </a:p>
          <a:p>
            <a:pPr marL="456743" lvl="1" indent="-456743">
              <a:lnSpc>
                <a:spcPct val="150000"/>
              </a:lnSpc>
              <a:buNone/>
            </a:pPr>
            <a:r>
              <a:rPr lang="en-US" altLang="zh-CN" sz="2400" dirty="0">
                <a:latin typeface="黑体" panose="02010609060101010101" pitchFamily="49" charset="-122"/>
                <a:ea typeface="黑体" panose="02010609060101010101" pitchFamily="49" charset="-122"/>
              </a:rPr>
              <a:t>TINY</a:t>
            </a:r>
            <a:r>
              <a:rPr lang="zh-CN" altLang="en-US" sz="2400" dirty="0">
                <a:latin typeface="黑体" panose="02010609060101010101" pitchFamily="49" charset="-122"/>
                <a:ea typeface="黑体" panose="02010609060101010101" pitchFamily="49" charset="-122"/>
              </a:rPr>
              <a:t>（微型模式）</a:t>
            </a:r>
          </a:p>
          <a:p>
            <a:pPr marL="456743" lvl="1" indent="-456743">
              <a:lnSpc>
                <a:spcPct val="150000"/>
              </a:lnSpc>
              <a:buNone/>
            </a:pPr>
            <a:r>
              <a:rPr lang="en-US" altLang="zh-CN" sz="2400" dirty="0">
                <a:latin typeface="黑体" panose="02010609060101010101" pitchFamily="49" charset="-122"/>
                <a:ea typeface="黑体" panose="02010609060101010101" pitchFamily="49" charset="-122"/>
              </a:rPr>
              <a:t>SMALL</a:t>
            </a:r>
            <a:r>
              <a:rPr lang="zh-CN" altLang="en-US" sz="2400" dirty="0">
                <a:latin typeface="黑体" panose="02010609060101010101" pitchFamily="49" charset="-122"/>
                <a:ea typeface="黑体" panose="02010609060101010101" pitchFamily="49" charset="-122"/>
              </a:rPr>
              <a:t>（小型模式）</a:t>
            </a:r>
          </a:p>
          <a:p>
            <a:pPr marL="456743" lvl="1" indent="-456743">
              <a:lnSpc>
                <a:spcPct val="150000"/>
              </a:lnSpc>
              <a:buNone/>
            </a:pPr>
            <a:r>
              <a:rPr lang="en-US" altLang="zh-CN" sz="2400" dirty="0">
                <a:latin typeface="黑体" panose="02010609060101010101" pitchFamily="49" charset="-122"/>
                <a:ea typeface="黑体" panose="02010609060101010101" pitchFamily="49" charset="-122"/>
              </a:rPr>
              <a:t>COMPACT</a:t>
            </a:r>
            <a:r>
              <a:rPr lang="zh-CN" altLang="en-US" sz="2400" dirty="0">
                <a:latin typeface="黑体" panose="02010609060101010101" pitchFamily="49" charset="-122"/>
                <a:ea typeface="黑体" panose="02010609060101010101" pitchFamily="49" charset="-122"/>
              </a:rPr>
              <a:t>（紧凑模式） </a:t>
            </a:r>
          </a:p>
          <a:p>
            <a:pPr marL="456743" lvl="1" indent="-456743">
              <a:lnSpc>
                <a:spcPct val="150000"/>
              </a:lnSpc>
              <a:buNone/>
            </a:pPr>
            <a:r>
              <a:rPr lang="en-US" altLang="zh-CN" sz="2400" dirty="0">
                <a:latin typeface="黑体" panose="02010609060101010101" pitchFamily="49" charset="-122"/>
                <a:ea typeface="黑体" panose="02010609060101010101" pitchFamily="49" charset="-122"/>
              </a:rPr>
              <a:t>MEDIUM</a:t>
            </a:r>
            <a:r>
              <a:rPr lang="zh-CN" altLang="en-US" sz="2400" dirty="0">
                <a:latin typeface="黑体" panose="02010609060101010101" pitchFamily="49" charset="-122"/>
                <a:ea typeface="黑体" panose="02010609060101010101" pitchFamily="49" charset="-122"/>
              </a:rPr>
              <a:t>（中型模式）</a:t>
            </a:r>
          </a:p>
          <a:p>
            <a:pPr marL="456743" lvl="1" indent="-456743">
              <a:lnSpc>
                <a:spcPct val="150000"/>
              </a:lnSpc>
              <a:buNone/>
            </a:pPr>
            <a:r>
              <a:rPr lang="en-US" altLang="zh-CN" sz="2400" dirty="0">
                <a:latin typeface="黑体" panose="02010609060101010101" pitchFamily="49" charset="-122"/>
                <a:ea typeface="黑体" panose="02010609060101010101" pitchFamily="49" charset="-122"/>
              </a:rPr>
              <a:t>LARGE</a:t>
            </a:r>
            <a:r>
              <a:rPr lang="zh-CN" altLang="en-US" sz="2400" dirty="0">
                <a:latin typeface="黑体" panose="02010609060101010101" pitchFamily="49" charset="-122"/>
                <a:ea typeface="黑体" panose="02010609060101010101" pitchFamily="49" charset="-122"/>
              </a:rPr>
              <a:t>（大型模式）</a:t>
            </a:r>
          </a:p>
          <a:p>
            <a:pPr marL="456743" lvl="1" indent="-456743">
              <a:lnSpc>
                <a:spcPct val="150000"/>
              </a:lnSpc>
              <a:buNone/>
            </a:pPr>
            <a:r>
              <a:rPr lang="en-US" altLang="zh-CN" sz="2400" dirty="0">
                <a:latin typeface="黑体" panose="02010609060101010101" pitchFamily="49" charset="-122"/>
                <a:ea typeface="黑体" panose="02010609060101010101" pitchFamily="49" charset="-122"/>
              </a:rPr>
              <a:t>HUGE</a:t>
            </a:r>
            <a:r>
              <a:rPr lang="zh-CN" altLang="en-US" sz="2400" dirty="0">
                <a:latin typeface="黑体" panose="02010609060101010101" pitchFamily="49" charset="-122"/>
                <a:ea typeface="黑体" panose="02010609060101010101" pitchFamily="49" charset="-122"/>
              </a:rPr>
              <a:t>（巨型模式）</a:t>
            </a:r>
          </a:p>
          <a:p>
            <a:pPr marL="456743" lvl="1" indent="-456743">
              <a:lnSpc>
                <a:spcPct val="150000"/>
              </a:lnSpc>
              <a:buNone/>
            </a:pPr>
            <a:r>
              <a:rPr lang="en-US" altLang="zh-CN" sz="2400" dirty="0">
                <a:latin typeface="黑体" panose="02010609060101010101" pitchFamily="49" charset="-122"/>
                <a:ea typeface="黑体" panose="02010609060101010101" pitchFamily="49" charset="-122"/>
              </a:rPr>
              <a:t>FLAT</a:t>
            </a:r>
            <a:r>
              <a:rPr lang="zh-CN" altLang="en-US" sz="2400" dirty="0">
                <a:latin typeface="黑体" panose="02010609060101010101" pitchFamily="49" charset="-122"/>
                <a:ea typeface="黑体" panose="02010609060101010101" pitchFamily="49" charset="-122"/>
              </a:rPr>
              <a:t>（平展模式）</a:t>
            </a:r>
          </a:p>
        </p:txBody>
      </p:sp>
    </p:spTree>
    <p:extLst>
      <p:ext uri="{BB962C8B-B14F-4D97-AF65-F5344CB8AC3E}">
        <p14:creationId xmlns:p14="http://schemas.microsoft.com/office/powerpoint/2010/main" val="1576767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350790" y="578882"/>
            <a:ext cx="5616850" cy="563693"/>
          </a:xfrm>
        </p:spPr>
        <p:txBody>
          <a:bodyPr/>
          <a:lstStyle/>
          <a:p>
            <a:pPr algn="l" eaLnBrk="1" hangingPunct="1"/>
            <a:r>
              <a:rPr lang="en-US" altLang="zh-CN" sz="2801" dirty="0">
                <a:latin typeface="黑体" panose="02010609060101010101" pitchFamily="49" charset="-122"/>
                <a:ea typeface="黑体" panose="02010609060101010101" pitchFamily="49" charset="-122"/>
              </a:rPr>
              <a:t>2</a:t>
            </a:r>
            <a:r>
              <a:rPr lang="zh-CN" altLang="en-US" sz="2801" dirty="0">
                <a:latin typeface="黑体" panose="02010609060101010101" pitchFamily="49" charset="-122"/>
                <a:ea typeface="黑体" panose="02010609060101010101" pitchFamily="49" charset="-122"/>
              </a:rPr>
              <a:t>．简化段定义伪指令</a:t>
            </a:r>
          </a:p>
        </p:txBody>
      </p:sp>
      <p:sp>
        <p:nvSpPr>
          <p:cNvPr id="66563" name="Rectangle 3"/>
          <p:cNvSpPr>
            <a:spLocks noGrp="1" noChangeArrowheads="1"/>
          </p:cNvSpPr>
          <p:nvPr>
            <p:ph type="body" idx="1"/>
          </p:nvPr>
        </p:nvSpPr>
        <p:spPr>
          <a:xfrm>
            <a:off x="2062757" y="1152794"/>
            <a:ext cx="9518135" cy="2277000"/>
          </a:xfrm>
        </p:spPr>
        <p:txBody>
          <a:bodyPr/>
          <a:lstStyle/>
          <a:p>
            <a:pPr eaLnBrk="1" hangingPunct="1">
              <a:lnSpc>
                <a:spcPct val="15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.STACK</a:t>
            </a:r>
            <a:r>
              <a:rPr lang="zh-CN" altLang="en-US" sz="2400" dirty="0">
                <a:latin typeface="黑体" panose="02010609060101010101" pitchFamily="49" charset="-122"/>
                <a:ea typeface="黑体" panose="02010609060101010101" pitchFamily="49" charset="-122"/>
              </a:rPr>
              <a:t>堆栈段伪指令 </a:t>
            </a:r>
          </a:p>
          <a:p>
            <a:pPr eaLnBrk="1" hangingPunct="1">
              <a:lnSpc>
                <a:spcPct val="15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.DATA</a:t>
            </a:r>
            <a:r>
              <a:rPr lang="zh-CN" altLang="en-US" sz="2400" dirty="0">
                <a:latin typeface="黑体" panose="02010609060101010101" pitchFamily="49" charset="-122"/>
                <a:ea typeface="黑体" panose="02010609060101010101" pitchFamily="49" charset="-122"/>
              </a:rPr>
              <a:t>数据段伪指令 </a:t>
            </a:r>
          </a:p>
          <a:p>
            <a:pPr eaLnBrk="1" hangingPunct="1">
              <a:lnSpc>
                <a:spcPct val="15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.CODE </a:t>
            </a:r>
            <a:r>
              <a:rPr lang="zh-CN" altLang="en-US" sz="2400" dirty="0">
                <a:latin typeface="黑体" panose="02010609060101010101" pitchFamily="49" charset="-122"/>
                <a:ea typeface="黑体" panose="02010609060101010101" pitchFamily="49" charset="-122"/>
              </a:rPr>
              <a:t>代码段伪指令</a:t>
            </a:r>
            <a:r>
              <a:rPr lang="zh-CN" altLang="en-US" sz="2400" dirty="0" smtClean="0">
                <a:solidFill>
                  <a:schemeClr val="tx1"/>
                </a:solidFill>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808889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2278782" y="1341562"/>
            <a:ext cx="7774199" cy="4465083"/>
          </a:xfrm>
        </p:spPr>
        <p:txBody>
          <a:bodyPr/>
          <a:lstStyle/>
          <a:p>
            <a:pPr algn="just" eaLnBrk="1" hangingPunct="1">
              <a:lnSpc>
                <a:spcPct val="90000"/>
              </a:lnSpc>
              <a:buFontTx/>
              <a:buNone/>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．程序开始伪指令</a:t>
            </a:r>
          </a:p>
          <a:p>
            <a:pPr eaLnBrk="1" hangingPunct="1">
              <a:lnSpc>
                <a:spcPct val="90000"/>
              </a:lnSpc>
              <a:buFont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STARTUP </a:t>
            </a:r>
          </a:p>
          <a:p>
            <a:pPr algn="just" eaLnBrk="1" hangingPunct="1">
              <a:lnSpc>
                <a:spcPct val="90000"/>
              </a:lnSpc>
              <a:buFontTx/>
              <a:buNone/>
            </a:pP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．程序终止伪指令</a:t>
            </a:r>
          </a:p>
          <a:p>
            <a:pPr eaLnBrk="1" hangingPunct="1">
              <a:lnSpc>
                <a:spcPct val="90000"/>
              </a:lnSpc>
              <a:buFont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EXIT[</a:t>
            </a:r>
            <a:r>
              <a:rPr lang="zh-CN" altLang="en-US" sz="2400" dirty="0">
                <a:latin typeface="黑体" panose="02010609060101010101" pitchFamily="49" charset="-122"/>
                <a:ea typeface="黑体" panose="02010609060101010101" pitchFamily="49" charset="-122"/>
              </a:rPr>
              <a:t>返回数码</a:t>
            </a:r>
            <a:r>
              <a:rPr lang="en-US" altLang="zh-CN" sz="2400" dirty="0">
                <a:latin typeface="黑体" panose="02010609060101010101" pitchFamily="49" charset="-122"/>
                <a:ea typeface="黑体" panose="02010609060101010101" pitchFamily="49" charset="-122"/>
              </a:rPr>
              <a:t>] </a:t>
            </a:r>
          </a:p>
          <a:p>
            <a:pPr eaLnBrk="1" hangingPunct="1">
              <a:lnSpc>
                <a:spcPct val="90000"/>
              </a:lnSpc>
              <a:buFontTx/>
              <a:buNone/>
            </a:pPr>
            <a:endParaRPr lang="en-US" altLang="zh-CN" sz="2400" dirty="0">
              <a:latin typeface="黑体" panose="02010609060101010101" pitchFamily="49" charset="-122"/>
              <a:ea typeface="黑体" panose="02010609060101010101" pitchFamily="49" charset="-122"/>
            </a:endParaRPr>
          </a:p>
          <a:p>
            <a:pPr eaLnBrk="1" hangingPunct="1">
              <a:lnSpc>
                <a:spcPct val="90000"/>
              </a:lnSpc>
              <a:buFontTx/>
              <a:buNone/>
            </a:pPr>
            <a:r>
              <a:rPr lang="en-US" altLang="zh-CN" sz="2400" b="1"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EXIT 0 </a:t>
            </a:r>
            <a:r>
              <a:rPr lang="zh-CN" altLang="en-US" sz="2400" dirty="0">
                <a:latin typeface="黑体" panose="02010609060101010101" pitchFamily="49" charset="-122"/>
                <a:ea typeface="黑体" panose="02010609060101010101" pitchFamily="49" charset="-122"/>
              </a:rPr>
              <a:t>等效于</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MOV 	AX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4C00H</a:t>
            </a:r>
          </a:p>
          <a:p>
            <a:pPr eaLnBrk="1" hangingPunct="1">
              <a:lnSpc>
                <a:spcPct val="90000"/>
              </a:lnSpc>
              <a:buFontTx/>
              <a:buNone/>
            </a:pPr>
            <a:r>
              <a:rPr lang="en-US" altLang="zh-CN" sz="2400" dirty="0">
                <a:latin typeface="黑体" panose="02010609060101010101" pitchFamily="49" charset="-122"/>
                <a:ea typeface="黑体" panose="02010609060101010101" pitchFamily="49" charset="-122"/>
              </a:rPr>
              <a:t>  INT		21H </a:t>
            </a:r>
          </a:p>
          <a:p>
            <a:pPr eaLnBrk="1" hangingPunct="1">
              <a:lnSpc>
                <a:spcPct val="90000"/>
              </a:lnSpc>
              <a:buFontTx/>
              <a:buNone/>
            </a:pPr>
            <a:r>
              <a:rPr lang="en-US" altLang="zh-CN" sz="2400"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．汇编结束伪指令 </a:t>
            </a:r>
            <a:r>
              <a:rPr lang="en-US" altLang="zh-CN" sz="2400" dirty="0">
                <a:latin typeface="黑体" panose="02010609060101010101" pitchFamily="49" charset="-122"/>
                <a:ea typeface="黑体" panose="02010609060101010101" pitchFamily="49" charset="-122"/>
              </a:rPr>
              <a:t>END</a:t>
            </a:r>
          </a:p>
        </p:txBody>
      </p:sp>
    </p:spTree>
    <p:extLst>
      <p:ext uri="{BB962C8B-B14F-4D97-AF65-F5344CB8AC3E}">
        <p14:creationId xmlns:p14="http://schemas.microsoft.com/office/powerpoint/2010/main" val="2093437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2206519" y="1413203"/>
            <a:ext cx="7774199" cy="5041480"/>
          </a:xfrm>
        </p:spPr>
        <p:txBody>
          <a:bodyPr/>
          <a:lstStyle/>
          <a:p>
            <a:pPr eaLnBrk="1" hangingPunct="1">
              <a:lnSpc>
                <a:spcPct val="80000"/>
              </a:lnSpc>
              <a:buFontTx/>
              <a:buNone/>
            </a:pPr>
            <a:r>
              <a:rPr lang="en-US" altLang="zh-CN" sz="1800">
                <a:latin typeface="黑体" panose="02010609060101010101" pitchFamily="49" charset="-122"/>
              </a:rPr>
              <a:t> STACK	SEGMENT 		</a:t>
            </a:r>
            <a:r>
              <a:rPr lang="zh-CN" altLang="en-US" sz="1800">
                <a:latin typeface="黑体" panose="02010609060101010101" pitchFamily="49" charset="-122"/>
              </a:rPr>
              <a:t>；定义堆栈段</a:t>
            </a:r>
            <a:r>
              <a:rPr lang="en-US" altLang="zh-CN" sz="1800">
                <a:latin typeface="黑体" panose="02010609060101010101" pitchFamily="49" charset="-122"/>
              </a:rPr>
              <a:t>STACK</a:t>
            </a:r>
          </a:p>
          <a:p>
            <a:pPr eaLnBrk="1" hangingPunct="1">
              <a:lnSpc>
                <a:spcPct val="80000"/>
              </a:lnSpc>
              <a:buFontTx/>
              <a:buNone/>
            </a:pPr>
            <a:r>
              <a:rPr lang="en-US" altLang="zh-CN" sz="1800">
                <a:latin typeface="黑体" panose="02010609060101010101" pitchFamily="49" charset="-122"/>
              </a:rPr>
              <a:t>   			 </a:t>
            </a:r>
            <a:r>
              <a:rPr lang="zh-CN" altLang="en-US" sz="1800">
                <a:latin typeface="黑体" panose="02010609060101010101" pitchFamily="49" charset="-122"/>
              </a:rPr>
              <a:t>．．．  		；分配堆栈段的大小</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STACK		ENDS		 </a:t>
            </a:r>
            <a:r>
              <a:rPr lang="zh-CN" altLang="en-US" sz="1800">
                <a:latin typeface="黑体" panose="02010609060101010101" pitchFamily="49" charset="-122"/>
              </a:rPr>
              <a:t>；堆栈段结束</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DATA		SEGMENT       	</a:t>
            </a:r>
            <a:r>
              <a:rPr lang="zh-CN" altLang="en-US" sz="1800">
                <a:latin typeface="黑体" panose="02010609060101010101" pitchFamily="49" charset="-122"/>
              </a:rPr>
              <a:t>；定义数据段</a:t>
            </a:r>
            <a:r>
              <a:rPr lang="en-US" altLang="zh-CN" sz="1800">
                <a:latin typeface="黑体" panose="02010609060101010101" pitchFamily="49" charset="-122"/>
              </a:rPr>
              <a:t>DATA</a:t>
            </a:r>
          </a:p>
          <a:p>
            <a:pPr eaLnBrk="1" hangingPunct="1">
              <a:lnSpc>
                <a:spcPct val="80000"/>
              </a:lnSpc>
              <a:buFontTx/>
              <a:buNone/>
            </a:pPr>
            <a:r>
              <a:rPr lang="en-US" altLang="zh-CN" sz="1800">
                <a:latin typeface="黑体" panose="02010609060101010101" pitchFamily="49" charset="-122"/>
              </a:rPr>
              <a:t>   			 </a:t>
            </a:r>
            <a:r>
              <a:rPr lang="zh-CN" altLang="en-US" sz="1800">
                <a:latin typeface="黑体" panose="02010609060101010101" pitchFamily="49" charset="-122"/>
              </a:rPr>
              <a:t>．．．     	；定义数据</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DATA   	ENDS          		</a:t>
            </a:r>
            <a:r>
              <a:rPr lang="zh-CN" altLang="en-US" sz="1800">
                <a:latin typeface="黑体" panose="02010609060101010101" pitchFamily="49" charset="-122"/>
              </a:rPr>
              <a:t>；数据段结束</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CODE 	SEGMENT	‘CODE’ 	</a:t>
            </a:r>
            <a:r>
              <a:rPr lang="zh-CN" altLang="en-US" sz="1800">
                <a:latin typeface="黑体" panose="02010609060101010101" pitchFamily="49" charset="-122"/>
              </a:rPr>
              <a:t>；定义代码段</a:t>
            </a:r>
            <a:r>
              <a:rPr lang="en-US" altLang="zh-CN" sz="1800">
                <a:latin typeface="黑体" panose="02010609060101010101" pitchFamily="49" charset="-122"/>
              </a:rPr>
              <a:t>CODE</a:t>
            </a:r>
          </a:p>
          <a:p>
            <a:pPr eaLnBrk="1" hangingPunct="1">
              <a:lnSpc>
                <a:spcPct val="80000"/>
              </a:lnSpc>
              <a:buFontTx/>
              <a:buNone/>
            </a:pPr>
            <a:r>
              <a:rPr lang="en-US" altLang="zh-CN" sz="1800">
                <a:latin typeface="黑体" panose="02010609060101010101" pitchFamily="49" charset="-122"/>
              </a:rPr>
              <a:t>ASSUME CS</a:t>
            </a:r>
            <a:r>
              <a:rPr lang="zh-CN" altLang="en-US" sz="1800">
                <a:latin typeface="黑体" panose="02010609060101010101" pitchFamily="49" charset="-122"/>
              </a:rPr>
              <a:t>：</a:t>
            </a:r>
            <a:r>
              <a:rPr lang="en-US" altLang="zh-CN" sz="1800">
                <a:latin typeface="黑体" panose="02010609060101010101" pitchFamily="49" charset="-122"/>
              </a:rPr>
              <a:t>CODE</a:t>
            </a:r>
            <a:r>
              <a:rPr lang="zh-CN" altLang="en-US" sz="1800">
                <a:latin typeface="黑体" panose="02010609060101010101" pitchFamily="49" charset="-122"/>
              </a:rPr>
              <a:t>，</a:t>
            </a:r>
            <a:r>
              <a:rPr lang="en-US" altLang="zh-CN" sz="1800">
                <a:latin typeface="黑体" panose="02010609060101010101" pitchFamily="49" charset="-122"/>
              </a:rPr>
              <a:t>DS</a:t>
            </a:r>
            <a:r>
              <a:rPr lang="zh-CN" altLang="en-US" sz="1800">
                <a:latin typeface="黑体" panose="02010609060101010101" pitchFamily="49" charset="-122"/>
              </a:rPr>
              <a:t>：</a:t>
            </a:r>
            <a:r>
              <a:rPr lang="en-US" altLang="zh-CN" sz="1800">
                <a:latin typeface="黑体" panose="02010609060101010101" pitchFamily="49" charset="-122"/>
              </a:rPr>
              <a:t>DATA</a:t>
            </a:r>
            <a:r>
              <a:rPr lang="zh-CN" altLang="en-US" sz="1800">
                <a:latin typeface="黑体" panose="02010609060101010101" pitchFamily="49" charset="-122"/>
              </a:rPr>
              <a:t>，</a:t>
            </a:r>
            <a:r>
              <a:rPr lang="en-US" altLang="zh-CN" sz="1800">
                <a:latin typeface="黑体" panose="02010609060101010101" pitchFamily="49" charset="-122"/>
              </a:rPr>
              <a:t>SS</a:t>
            </a:r>
            <a:r>
              <a:rPr lang="zh-CN" altLang="en-US" sz="1800">
                <a:latin typeface="黑体" panose="02010609060101010101" pitchFamily="49" charset="-122"/>
              </a:rPr>
              <a:t>：</a:t>
            </a:r>
            <a:r>
              <a:rPr lang="en-US" altLang="zh-CN" sz="1800">
                <a:latin typeface="黑体" panose="02010609060101010101" pitchFamily="49" charset="-122"/>
              </a:rPr>
              <a:t>STACK	</a:t>
            </a:r>
            <a:r>
              <a:rPr lang="zh-CN" altLang="en-US" sz="1800">
                <a:latin typeface="黑体" panose="02010609060101010101" pitchFamily="49" charset="-122"/>
              </a:rPr>
              <a:t>；确定</a:t>
            </a:r>
            <a:r>
              <a:rPr lang="en-US" altLang="zh-CN" sz="1800">
                <a:latin typeface="黑体" panose="02010609060101010101" pitchFamily="49" charset="-122"/>
              </a:rPr>
              <a:t>CS/DS/SS</a:t>
            </a:r>
            <a:r>
              <a:rPr lang="zh-CN" altLang="en-US" sz="1800">
                <a:latin typeface="黑体" panose="02010609060101010101" pitchFamily="49" charset="-122"/>
              </a:rPr>
              <a:t>指向</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a:t>
            </a:r>
            <a:r>
              <a:rPr lang="zh-CN" altLang="en-US" sz="1800">
                <a:latin typeface="黑体" panose="02010609060101010101" pitchFamily="49" charset="-122"/>
              </a:rPr>
              <a:t>的逻辑段</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START</a:t>
            </a:r>
            <a:r>
              <a:rPr lang="zh-CN" altLang="en-US" sz="1800">
                <a:latin typeface="黑体" panose="02010609060101010101" pitchFamily="49" charset="-122"/>
              </a:rPr>
              <a:t>：	</a:t>
            </a:r>
            <a:r>
              <a:rPr lang="en-US" altLang="zh-CN" sz="1800">
                <a:latin typeface="黑体" panose="02010609060101010101" pitchFamily="49" charset="-122"/>
              </a:rPr>
              <a:t>MOV	AX</a:t>
            </a:r>
            <a:r>
              <a:rPr lang="zh-CN" altLang="en-US" sz="1800">
                <a:latin typeface="黑体" panose="02010609060101010101" pitchFamily="49" charset="-122"/>
              </a:rPr>
              <a:t>，</a:t>
            </a:r>
            <a:r>
              <a:rPr lang="en-US" altLang="zh-CN" sz="1800">
                <a:latin typeface="黑体" panose="02010609060101010101" pitchFamily="49" charset="-122"/>
              </a:rPr>
              <a:t>DATA  	</a:t>
            </a:r>
            <a:r>
              <a:rPr lang="zh-CN" altLang="en-US" sz="1800">
                <a:latin typeface="黑体" panose="02010609060101010101" pitchFamily="49" charset="-122"/>
              </a:rPr>
              <a:t>；设置数据段的段地址</a:t>
            </a:r>
            <a:r>
              <a:rPr lang="en-US" altLang="zh-CN" sz="1800">
                <a:latin typeface="黑体" panose="02010609060101010101" pitchFamily="49" charset="-122"/>
              </a:rPr>
              <a:t>DS</a:t>
            </a:r>
          </a:p>
          <a:p>
            <a:pPr eaLnBrk="1" hangingPunct="1">
              <a:lnSpc>
                <a:spcPct val="80000"/>
              </a:lnSpc>
              <a:buFontTx/>
              <a:buNone/>
            </a:pPr>
            <a:r>
              <a:rPr lang="en-US" altLang="zh-CN" sz="1800">
                <a:latin typeface="黑体" panose="02010609060101010101" pitchFamily="49" charset="-122"/>
              </a:rPr>
              <a:t>    			MOV	DS</a:t>
            </a:r>
            <a:r>
              <a:rPr lang="zh-CN" altLang="en-US" sz="1800">
                <a:latin typeface="黑体" panose="02010609060101010101" pitchFamily="49" charset="-122"/>
              </a:rPr>
              <a:t>，</a:t>
            </a:r>
            <a:r>
              <a:rPr lang="en-US" altLang="zh-CN" sz="1800">
                <a:latin typeface="黑体" panose="02010609060101010101" pitchFamily="49" charset="-122"/>
              </a:rPr>
              <a:t>AX</a:t>
            </a:r>
          </a:p>
          <a:p>
            <a:pPr eaLnBrk="1" hangingPunct="1">
              <a:lnSpc>
                <a:spcPct val="80000"/>
              </a:lnSpc>
              <a:buFontTx/>
              <a:buNone/>
            </a:pPr>
            <a:r>
              <a:rPr lang="en-US" altLang="zh-CN" sz="1800">
                <a:latin typeface="黑体" panose="02010609060101010101" pitchFamily="49" charset="-122"/>
              </a:rPr>
              <a:t>			</a:t>
            </a:r>
            <a:r>
              <a:rPr lang="zh-CN" altLang="en-US" sz="1800">
                <a:latin typeface="黑体" panose="02010609060101010101" pitchFamily="49" charset="-122"/>
              </a:rPr>
              <a:t>．．．              	；程序代码</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MOV	AX</a:t>
            </a:r>
            <a:r>
              <a:rPr lang="zh-CN" altLang="en-US" sz="1800">
                <a:latin typeface="黑体" panose="02010609060101010101" pitchFamily="49" charset="-122"/>
              </a:rPr>
              <a:t>，</a:t>
            </a:r>
            <a:r>
              <a:rPr lang="en-US" altLang="zh-CN" sz="1800">
                <a:latin typeface="黑体" panose="02010609060101010101" pitchFamily="49" charset="-122"/>
              </a:rPr>
              <a:t>4C00H 	</a:t>
            </a:r>
            <a:r>
              <a:rPr lang="zh-CN" altLang="en-US" sz="1800">
                <a:latin typeface="黑体" panose="02010609060101010101" pitchFamily="49" charset="-122"/>
              </a:rPr>
              <a:t>；返回</a:t>
            </a:r>
            <a:r>
              <a:rPr lang="en-US" altLang="zh-CN" sz="1800">
                <a:latin typeface="黑体" panose="02010609060101010101" pitchFamily="49" charset="-122"/>
              </a:rPr>
              <a:t>DOS</a:t>
            </a:r>
          </a:p>
          <a:p>
            <a:pPr eaLnBrk="1" hangingPunct="1">
              <a:lnSpc>
                <a:spcPct val="80000"/>
              </a:lnSpc>
              <a:buFontTx/>
              <a:buNone/>
            </a:pPr>
            <a:r>
              <a:rPr lang="en-US" altLang="zh-CN" sz="1800">
                <a:latin typeface="黑体" panose="02010609060101010101" pitchFamily="49" charset="-122"/>
              </a:rPr>
              <a:t>    			INT	21H</a:t>
            </a:r>
          </a:p>
          <a:p>
            <a:pPr eaLnBrk="1" hangingPunct="1">
              <a:lnSpc>
                <a:spcPct val="80000"/>
              </a:lnSpc>
              <a:buFontTx/>
              <a:buNone/>
            </a:pPr>
            <a:r>
              <a:rPr lang="en-US" altLang="zh-CN" sz="1800">
                <a:latin typeface="黑体" panose="02010609060101010101" pitchFamily="49" charset="-122"/>
              </a:rPr>
              <a:t>   			</a:t>
            </a:r>
            <a:r>
              <a:rPr lang="zh-CN" altLang="en-US" sz="1800">
                <a:latin typeface="黑体" panose="02010609060101010101" pitchFamily="49" charset="-122"/>
              </a:rPr>
              <a:t>．．．		；子程序代码</a:t>
            </a:r>
          </a:p>
          <a:p>
            <a:pPr eaLnBrk="1" hangingPunct="1">
              <a:lnSpc>
                <a:spcPct val="80000"/>
              </a:lnSpc>
              <a:buFontTx/>
              <a:buNone/>
            </a:pPr>
            <a:r>
              <a:rPr lang="zh-CN" altLang="en-US" sz="1800">
                <a:latin typeface="黑体" panose="02010609060101010101" pitchFamily="49" charset="-122"/>
              </a:rPr>
              <a:t>    </a:t>
            </a:r>
            <a:r>
              <a:rPr lang="en-US" altLang="zh-CN" sz="1800">
                <a:latin typeface="黑体" panose="02010609060101010101" pitchFamily="49" charset="-122"/>
              </a:rPr>
              <a:t>CODE		ENDS      	</a:t>
            </a:r>
            <a:r>
              <a:rPr lang="zh-CN" altLang="en-US" sz="1800">
                <a:latin typeface="黑体" panose="02010609060101010101" pitchFamily="49" charset="-122"/>
              </a:rPr>
              <a:t>；代码段结束</a:t>
            </a:r>
          </a:p>
          <a:p>
            <a:pPr eaLnBrk="1" hangingPunct="1">
              <a:lnSpc>
                <a:spcPct val="80000"/>
              </a:lnSpc>
              <a:buFontTx/>
              <a:buNone/>
            </a:pPr>
            <a:r>
              <a:rPr lang="en-US" altLang="zh-CN" sz="1800">
                <a:latin typeface="黑体" panose="02010609060101010101" pitchFamily="49" charset="-122"/>
              </a:rPr>
              <a:t>END  START			</a:t>
            </a:r>
            <a:r>
              <a:rPr lang="zh-CN" altLang="en-US" sz="1800">
                <a:latin typeface="黑体" panose="02010609060101010101" pitchFamily="49" charset="-122"/>
              </a:rPr>
              <a:t>；汇编结束，程序起始位置为</a:t>
            </a:r>
            <a:r>
              <a:rPr lang="en-US" altLang="zh-CN" sz="1800">
                <a:latin typeface="黑体" panose="02010609060101010101" pitchFamily="49" charset="-122"/>
              </a:rPr>
              <a:t>START</a:t>
            </a:r>
          </a:p>
        </p:txBody>
      </p:sp>
      <p:sp>
        <p:nvSpPr>
          <p:cNvPr id="5" name="TextBox 46"/>
          <p:cNvSpPr txBox="1"/>
          <p:nvPr/>
        </p:nvSpPr>
        <p:spPr>
          <a:xfrm>
            <a:off x="2782800" y="439873"/>
            <a:ext cx="3024374" cy="415498"/>
          </a:xfrm>
          <a:prstGeom prst="rect">
            <a:avLst/>
          </a:prstGeom>
          <a:noFill/>
        </p:spPr>
        <p:txBody>
          <a:bodyPr wrap="square" lIns="0" tIns="0" rIns="0" bIns="0" rtlCol="0">
            <a:spAutoFit/>
          </a:bodyPr>
          <a:lstStyle/>
          <a:p>
            <a:r>
              <a:rPr lang="zh-CN" altLang="en-US" sz="2700" b="1" dirty="0" smtClean="0">
                <a:solidFill>
                  <a:schemeClr val="tx1">
                    <a:lumMod val="65000"/>
                    <a:lumOff val="35000"/>
                  </a:schemeClr>
                </a:solidFill>
                <a:latin typeface="微软雅黑"/>
                <a:ea typeface="微软雅黑"/>
              </a:rPr>
              <a:t>完整段定义</a:t>
            </a:r>
            <a:r>
              <a:rPr lang="zh-CN" altLang="en-US" sz="2700" b="1" dirty="0">
                <a:solidFill>
                  <a:schemeClr val="tx1">
                    <a:lumMod val="65000"/>
                    <a:lumOff val="35000"/>
                  </a:schemeClr>
                </a:solidFill>
                <a:latin typeface="微软雅黑"/>
                <a:ea typeface="微软雅黑"/>
              </a:rPr>
              <a:t>的格式</a:t>
            </a:r>
          </a:p>
        </p:txBody>
      </p:sp>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835657"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8056"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871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2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50000">
                                          <p:cBhvr additive="base">
                                            <p:cTn id="11" dur="12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00" fill="hold"/>
                                            <p:tgtEl>
                                              <p:spTgt spid="6"/>
                                            </p:tgtEl>
                                            <p:attrNameLst>
                                              <p:attrName>ppt_x</p:attrName>
                                            </p:attrNameLst>
                                          </p:cBhvr>
                                          <p:tavLst>
                                            <p:tav tm="0">
                                              <p:val>
                                                <p:strVal val="0-#ppt_w/2"/>
                                              </p:val>
                                            </p:tav>
                                            <p:tav tm="100000">
                                              <p:val>
                                                <p:strVal val="#ppt_x"/>
                                              </p:val>
                                            </p:tav>
                                          </p:tavLst>
                                        </p:anim>
                                        <p:anim calcmode="lin" valueType="num">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00" fill="hold"/>
                                            <p:tgtEl>
                                              <p:spTgt spid="7"/>
                                            </p:tgtEl>
                                            <p:attrNameLst>
                                              <p:attrName>ppt_x</p:attrName>
                                            </p:attrNameLst>
                                          </p:cBhvr>
                                          <p:tavLst>
                                            <p:tav tm="0">
                                              <p:val>
                                                <p:strVal val="#ppt_x"/>
                                              </p:val>
                                            </p:tav>
                                            <p:tav tm="100000">
                                              <p:val>
                                                <p:strVal val="#ppt_x"/>
                                              </p:val>
                                            </p:tav>
                                          </p:tavLst>
                                        </p:anim>
                                        <p:anim calcmode="lin" valueType="num">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7964" y="714541"/>
            <a:ext cx="8645939" cy="5311417"/>
          </a:xfrm>
        </p:spPr>
        <p:txBody>
          <a:bodyPr/>
          <a:lstStyle/>
          <a:p>
            <a:pPr>
              <a:buFontTx/>
              <a:buNone/>
              <a:defRPr/>
            </a:pPr>
            <a:r>
              <a:rPr lang="zh-CN" altLang="en-US" sz="2000" b="1" dirty="0"/>
              <a:t> </a:t>
            </a:r>
            <a:r>
              <a:rPr lang="zh-CN" altLang="en-US" sz="2000" b="1" dirty="0" smtClean="0"/>
              <a:t>例</a:t>
            </a:r>
            <a:r>
              <a:rPr lang="en-US" sz="2000" b="1" dirty="0" smtClean="0"/>
              <a:t>  </a:t>
            </a:r>
            <a:r>
              <a:rPr lang="zh-CN" altLang="en-US" sz="2000" dirty="0"/>
              <a:t>设计一个</a:t>
            </a:r>
            <a:r>
              <a:rPr lang="en-US" sz="2000" dirty="0"/>
              <a:t>COM</a:t>
            </a:r>
            <a:r>
              <a:rPr lang="zh-CN" altLang="en-US" sz="2000" dirty="0"/>
              <a:t>程序，实现按任意键后响铃的功能。</a:t>
            </a:r>
            <a:endParaRPr lang="zh-CN" altLang="en-US" sz="2000" b="1" dirty="0"/>
          </a:p>
          <a:p>
            <a:pPr>
              <a:buFontTx/>
              <a:buNone/>
              <a:defRPr/>
            </a:pPr>
            <a:r>
              <a:rPr lang="en-US" sz="2000" cap="all" dirty="0"/>
              <a:t>    .model	tiny			</a:t>
            </a:r>
            <a:r>
              <a:rPr lang="zh-CN" altLang="en-US" sz="2000" cap="all" dirty="0"/>
              <a:t>；采用微型模式</a:t>
            </a:r>
            <a:endParaRPr lang="zh-CN" altLang="en-US" sz="2000" dirty="0"/>
          </a:p>
          <a:p>
            <a:pPr>
              <a:buFontTx/>
              <a:buNone/>
              <a:defRPr/>
            </a:pPr>
            <a:r>
              <a:rPr lang="en-US" sz="2000" cap="all" dirty="0"/>
              <a:t>    .code						</a:t>
            </a:r>
            <a:r>
              <a:rPr lang="zh-CN" altLang="en-US" sz="2000" cap="all" dirty="0"/>
              <a:t>；只有一个段，没有数据段和堆栈段</a:t>
            </a:r>
            <a:endParaRPr lang="zh-CN" altLang="en-US" sz="2000" dirty="0"/>
          </a:p>
          <a:p>
            <a:pPr>
              <a:buFontTx/>
              <a:buNone/>
              <a:defRPr/>
            </a:pPr>
            <a:r>
              <a:rPr lang="en-US" sz="2000" cap="all" dirty="0"/>
              <a:t>    .startup           		</a:t>
            </a:r>
            <a:r>
              <a:rPr lang="zh-CN" altLang="en-US" sz="2000" cap="all" dirty="0"/>
              <a:t>；等效于</a:t>
            </a:r>
            <a:r>
              <a:rPr lang="en-US" sz="2000" cap="all" dirty="0"/>
              <a:t>org 100h</a:t>
            </a:r>
            <a:r>
              <a:rPr lang="zh-CN" altLang="en-US" sz="2000" cap="all" dirty="0"/>
              <a:t>，汇编程序自动产生</a:t>
            </a:r>
            <a:endParaRPr lang="zh-CN" altLang="en-US" sz="2000" dirty="0"/>
          </a:p>
          <a:p>
            <a:pPr>
              <a:buFontTx/>
              <a:buNone/>
              <a:defRPr/>
            </a:pPr>
            <a:r>
              <a:rPr lang="en-US" sz="2000" cap="all" dirty="0"/>
              <a:t>        </a:t>
            </a:r>
            <a:r>
              <a:rPr lang="en-US" sz="2000" cap="all" dirty="0" err="1"/>
              <a:t>mov</a:t>
            </a:r>
            <a:r>
              <a:rPr lang="en-US" sz="2000" cap="all" dirty="0"/>
              <a:t>	</a:t>
            </a:r>
            <a:r>
              <a:rPr lang="en-US" sz="2000" cap="all" dirty="0" err="1"/>
              <a:t>dx</a:t>
            </a:r>
            <a:r>
              <a:rPr lang="zh-CN" altLang="en-US" sz="2000" cap="all" dirty="0"/>
              <a:t>，</a:t>
            </a:r>
            <a:r>
              <a:rPr lang="en-US" sz="2000" cap="all" dirty="0"/>
              <a:t>offset string		</a:t>
            </a:r>
            <a:r>
              <a:rPr lang="zh-CN" altLang="en-US" sz="2000" cap="all" dirty="0"/>
              <a:t>；显示信息</a:t>
            </a:r>
            <a:endParaRPr lang="zh-CN" altLang="en-US" sz="2000" dirty="0"/>
          </a:p>
          <a:p>
            <a:pPr>
              <a:buFontTx/>
              <a:buNone/>
              <a:defRPr/>
            </a:pPr>
            <a:r>
              <a:rPr lang="en-US" sz="2000" cap="all" dirty="0"/>
              <a:t>        </a:t>
            </a:r>
            <a:r>
              <a:rPr lang="en-US" sz="2000" cap="all" dirty="0" err="1"/>
              <a:t>mov</a:t>
            </a:r>
            <a:r>
              <a:rPr lang="en-US" sz="2000" cap="all" dirty="0"/>
              <a:t>	ah</a:t>
            </a:r>
            <a:r>
              <a:rPr lang="zh-CN" altLang="en-US" sz="2000" cap="all" dirty="0"/>
              <a:t>，</a:t>
            </a:r>
            <a:r>
              <a:rPr lang="en-US" sz="2000" cap="all" dirty="0"/>
              <a:t>9</a:t>
            </a:r>
            <a:endParaRPr lang="zh-CN" altLang="en-US" sz="2000" dirty="0"/>
          </a:p>
          <a:p>
            <a:pPr>
              <a:buFontTx/>
              <a:buNone/>
              <a:defRPr/>
            </a:pPr>
            <a:r>
              <a:rPr lang="en-US" sz="2000" cap="all" dirty="0"/>
              <a:t>        </a:t>
            </a:r>
            <a:r>
              <a:rPr lang="en-US" sz="2000" cap="all" dirty="0" err="1"/>
              <a:t>int</a:t>
            </a:r>
            <a:r>
              <a:rPr lang="en-US" sz="2000" cap="all" dirty="0"/>
              <a:t>		21h</a:t>
            </a:r>
            <a:endParaRPr lang="zh-CN" altLang="en-US" sz="2000" dirty="0"/>
          </a:p>
          <a:p>
            <a:pPr>
              <a:buFontTx/>
              <a:buNone/>
              <a:defRPr/>
            </a:pPr>
            <a:r>
              <a:rPr lang="en-US" sz="2000" cap="all" dirty="0"/>
              <a:t>        </a:t>
            </a:r>
            <a:r>
              <a:rPr lang="en-US" sz="2000" cap="all" dirty="0" err="1"/>
              <a:t>mov</a:t>
            </a:r>
            <a:r>
              <a:rPr lang="en-US" sz="2000" cap="all" dirty="0"/>
              <a:t>	ah</a:t>
            </a:r>
            <a:r>
              <a:rPr lang="zh-CN" altLang="en-US" sz="2000" cap="all" dirty="0"/>
              <a:t>，</a:t>
            </a:r>
            <a:r>
              <a:rPr lang="en-US" sz="2000" cap="all" dirty="0"/>
              <a:t>01h				</a:t>
            </a:r>
            <a:r>
              <a:rPr lang="zh-CN" altLang="en-US" sz="2000" cap="all" dirty="0"/>
              <a:t>；等待按键</a:t>
            </a:r>
            <a:endParaRPr lang="zh-CN" altLang="en-US" sz="2000" dirty="0"/>
          </a:p>
          <a:p>
            <a:pPr>
              <a:buFontTx/>
              <a:buNone/>
              <a:defRPr/>
            </a:pPr>
            <a:r>
              <a:rPr lang="en-US" sz="2000" cap="all" dirty="0"/>
              <a:t>        </a:t>
            </a:r>
            <a:r>
              <a:rPr lang="en-US" sz="2000" cap="all" dirty="0" err="1"/>
              <a:t>int</a:t>
            </a:r>
            <a:r>
              <a:rPr lang="en-US" sz="2000" cap="all" dirty="0"/>
              <a:t>		21h</a:t>
            </a:r>
            <a:endParaRPr lang="zh-CN" altLang="en-US" sz="2000" dirty="0"/>
          </a:p>
          <a:p>
            <a:pPr>
              <a:buFontTx/>
              <a:buNone/>
              <a:defRPr/>
            </a:pPr>
            <a:r>
              <a:rPr lang="en-US" sz="2000" cap="all" dirty="0"/>
              <a:t>        </a:t>
            </a:r>
            <a:r>
              <a:rPr lang="en-US" sz="2000" cap="all" dirty="0" err="1"/>
              <a:t>mov</a:t>
            </a:r>
            <a:r>
              <a:rPr lang="en-US" sz="2000" cap="all" dirty="0"/>
              <a:t>	ah</a:t>
            </a:r>
            <a:r>
              <a:rPr lang="zh-CN" altLang="en-US" sz="2000" cap="all" dirty="0"/>
              <a:t>，</a:t>
            </a:r>
            <a:r>
              <a:rPr lang="en-US" sz="2000" cap="all" dirty="0"/>
              <a:t>02h    			</a:t>
            </a:r>
            <a:r>
              <a:rPr lang="zh-CN" altLang="en-US" sz="2000" cap="all" dirty="0"/>
              <a:t>；</a:t>
            </a:r>
            <a:r>
              <a:rPr lang="zh-CN" altLang="en-US" sz="2000" dirty="0"/>
              <a:t>响铃</a:t>
            </a:r>
          </a:p>
          <a:p>
            <a:pPr>
              <a:buFontTx/>
              <a:buNone/>
              <a:defRPr/>
            </a:pPr>
            <a:r>
              <a:rPr lang="en-US" sz="2000" cap="all" dirty="0"/>
              <a:t>        </a:t>
            </a:r>
            <a:r>
              <a:rPr lang="en-US" sz="2000" cap="all" dirty="0" err="1"/>
              <a:t>mov</a:t>
            </a:r>
            <a:r>
              <a:rPr lang="en-US" sz="2000" cap="all" dirty="0"/>
              <a:t>	dl</a:t>
            </a:r>
            <a:r>
              <a:rPr lang="zh-CN" altLang="en-US" sz="2000" cap="all" dirty="0"/>
              <a:t>，</a:t>
            </a:r>
            <a:r>
              <a:rPr lang="en-US" sz="2000" cap="all" dirty="0"/>
              <a:t>07h</a:t>
            </a:r>
            <a:endParaRPr lang="zh-CN" altLang="en-US" sz="2000" dirty="0"/>
          </a:p>
          <a:p>
            <a:pPr>
              <a:buFontTx/>
              <a:buNone/>
              <a:defRPr/>
            </a:pPr>
            <a:r>
              <a:rPr lang="en-US" sz="2000" cap="all" dirty="0"/>
              <a:t>        </a:t>
            </a:r>
            <a:r>
              <a:rPr lang="en-US" sz="2000" cap="all" dirty="0" err="1"/>
              <a:t>int</a:t>
            </a:r>
            <a:r>
              <a:rPr lang="en-US" sz="2000" cap="all" dirty="0"/>
              <a:t>		21h</a:t>
            </a:r>
            <a:endParaRPr lang="zh-CN" altLang="en-US" sz="2000" dirty="0"/>
          </a:p>
          <a:p>
            <a:pPr>
              <a:buFontTx/>
              <a:buNone/>
              <a:defRPr/>
            </a:pPr>
            <a:r>
              <a:rPr lang="en-US" sz="2000" cap="all" dirty="0"/>
              <a:t>    .exit 0</a:t>
            </a:r>
            <a:endParaRPr lang="zh-CN" altLang="en-US" sz="2000" dirty="0"/>
          </a:p>
          <a:p>
            <a:pPr>
              <a:buFontTx/>
              <a:buNone/>
              <a:defRPr/>
            </a:pPr>
            <a:r>
              <a:rPr lang="en-US" sz="2000" cap="all" dirty="0"/>
              <a:t>string db ‘Press any key to continue !$‘</a:t>
            </a:r>
          </a:p>
          <a:p>
            <a:pPr>
              <a:buFontTx/>
              <a:buNone/>
              <a:defRPr/>
            </a:pPr>
            <a:r>
              <a:rPr lang="en-US" sz="2000" cap="all" dirty="0"/>
              <a:t>  	</a:t>
            </a:r>
            <a:r>
              <a:rPr lang="zh-CN" altLang="en-US" sz="2000" cap="all" dirty="0"/>
              <a:t>；数据安排在不与代码冲突的地方</a:t>
            </a:r>
            <a:endParaRPr lang="zh-CN" altLang="en-US" sz="2000" dirty="0"/>
          </a:p>
          <a:p>
            <a:pPr>
              <a:buFontTx/>
              <a:buNone/>
              <a:defRPr/>
            </a:pPr>
            <a:r>
              <a:rPr lang="en-US" sz="2000" cap="all" dirty="0"/>
              <a:t>end </a:t>
            </a:r>
            <a:endParaRPr lang="zh-CN" altLang="en-US" sz="2000" dirty="0"/>
          </a:p>
          <a:p>
            <a:pPr>
              <a:defRPr/>
            </a:pPr>
            <a:endParaRPr lang="zh-CN" altLang="en-US" sz="2000" dirty="0"/>
          </a:p>
        </p:txBody>
      </p:sp>
    </p:spTree>
    <p:extLst>
      <p:ext uri="{BB962C8B-B14F-4D97-AF65-F5344CB8AC3E}">
        <p14:creationId xmlns:p14="http://schemas.microsoft.com/office/powerpoint/2010/main" val="2451187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65056" y="714540"/>
            <a:ext cx="8788847" cy="5239963"/>
          </a:xfrm>
        </p:spPr>
        <p:txBody>
          <a:bodyPr/>
          <a:lstStyle/>
          <a:p>
            <a:pPr>
              <a:buFontTx/>
              <a:buNone/>
              <a:defRPr/>
            </a:pPr>
            <a:r>
              <a:rPr lang="zh-CN" altLang="en-US" sz="2400" dirty="0" smtClean="0"/>
              <a:t>对于</a:t>
            </a:r>
            <a:r>
              <a:rPr lang="zh-CN" altLang="en-US" sz="2400" dirty="0"/>
              <a:t>一个典型的</a:t>
            </a:r>
            <a:r>
              <a:rPr lang="en-US" sz="2400" dirty="0"/>
              <a:t>MASM</a:t>
            </a:r>
            <a:r>
              <a:rPr lang="zh-CN" altLang="en-US" sz="2400" dirty="0"/>
              <a:t>程序，完整段可用下述格式定义。</a:t>
            </a:r>
          </a:p>
          <a:p>
            <a:pPr>
              <a:buFontTx/>
              <a:buNone/>
              <a:defRPr/>
            </a:pPr>
            <a:r>
              <a:rPr lang="en-US" sz="2400" dirty="0"/>
              <a:t>   </a:t>
            </a:r>
            <a:r>
              <a:rPr lang="en-US" sz="2400" cap="all" dirty="0"/>
              <a:t> stack		segment stack	</a:t>
            </a:r>
            <a:r>
              <a:rPr lang="zh-CN" altLang="en-US" sz="2400" cap="all" dirty="0"/>
              <a:t>；定义堆栈段</a:t>
            </a:r>
            <a:r>
              <a:rPr lang="en-US" sz="2400" cap="all" dirty="0"/>
              <a:t>stack</a:t>
            </a:r>
            <a:endParaRPr lang="zh-CN" altLang="en-US" sz="2400" dirty="0"/>
          </a:p>
          <a:p>
            <a:pPr>
              <a:buFontTx/>
              <a:buNone/>
              <a:defRPr/>
            </a:pPr>
            <a:r>
              <a:rPr lang="en-US" sz="2400" cap="all" dirty="0"/>
              <a:t>   				 </a:t>
            </a:r>
            <a:r>
              <a:rPr lang="zh-CN" altLang="en-US" sz="2400" cap="all" dirty="0"/>
              <a:t>．．．</a:t>
            </a:r>
            <a:r>
              <a:rPr lang="en-US" sz="2400" cap="all" dirty="0"/>
              <a:t>  		</a:t>
            </a:r>
            <a:r>
              <a:rPr lang="zh-CN" altLang="en-US" sz="2400" cap="all" dirty="0"/>
              <a:t>；分配堆栈段的大小</a:t>
            </a:r>
            <a:endParaRPr lang="zh-CN" altLang="en-US" sz="2400" dirty="0"/>
          </a:p>
          <a:p>
            <a:pPr>
              <a:buFontTx/>
              <a:buNone/>
              <a:defRPr/>
            </a:pPr>
            <a:r>
              <a:rPr lang="en-US" sz="2400" cap="all" dirty="0"/>
              <a:t>    stack		ends		   		</a:t>
            </a:r>
            <a:r>
              <a:rPr lang="zh-CN" altLang="en-US" sz="2400" cap="all" dirty="0"/>
              <a:t>；堆栈段结束</a:t>
            </a:r>
            <a:endParaRPr lang="zh-CN" altLang="en-US" sz="2400" dirty="0"/>
          </a:p>
          <a:p>
            <a:pPr>
              <a:buFontTx/>
              <a:buNone/>
              <a:defRPr/>
            </a:pPr>
            <a:r>
              <a:rPr lang="en-US" sz="2400" cap="all" dirty="0"/>
              <a:t>    data		segment       	</a:t>
            </a:r>
            <a:r>
              <a:rPr lang="zh-CN" altLang="en-US" sz="2400" cap="all" dirty="0"/>
              <a:t>；定义数据段</a:t>
            </a:r>
            <a:r>
              <a:rPr lang="en-US" sz="2400" cap="all" dirty="0"/>
              <a:t>data</a:t>
            </a:r>
            <a:endParaRPr lang="zh-CN" altLang="en-US" sz="2400" dirty="0"/>
          </a:p>
          <a:p>
            <a:pPr>
              <a:buFontTx/>
              <a:buNone/>
              <a:defRPr/>
            </a:pPr>
            <a:r>
              <a:rPr lang="en-US" sz="2400" cap="all" dirty="0"/>
              <a:t>   				 </a:t>
            </a:r>
            <a:r>
              <a:rPr lang="zh-CN" altLang="en-US" sz="2400" cap="all" dirty="0"/>
              <a:t>．．．</a:t>
            </a:r>
            <a:r>
              <a:rPr lang="en-US" sz="2400" cap="all" dirty="0"/>
              <a:t>     			</a:t>
            </a:r>
            <a:r>
              <a:rPr lang="zh-CN" altLang="en-US" sz="2400" cap="all" dirty="0"/>
              <a:t>；定义数据</a:t>
            </a:r>
            <a:endParaRPr lang="zh-CN" altLang="en-US" sz="2400" dirty="0"/>
          </a:p>
          <a:p>
            <a:pPr>
              <a:buFontTx/>
              <a:buNone/>
              <a:defRPr/>
            </a:pPr>
            <a:r>
              <a:rPr lang="en-US" sz="2400" cap="all" dirty="0"/>
              <a:t>    data   	ends          		</a:t>
            </a:r>
            <a:r>
              <a:rPr lang="zh-CN" altLang="en-US" sz="2400" cap="all" dirty="0"/>
              <a:t>；数据段结束</a:t>
            </a:r>
            <a:endParaRPr lang="zh-CN" altLang="en-US" sz="2400" dirty="0"/>
          </a:p>
          <a:p>
            <a:pPr>
              <a:buFontTx/>
              <a:buNone/>
              <a:defRPr/>
            </a:pPr>
            <a:r>
              <a:rPr lang="en-US" sz="2400" cap="all" dirty="0"/>
              <a:t>    code 	segment	‘code’ 		</a:t>
            </a:r>
            <a:r>
              <a:rPr lang="zh-CN" altLang="en-US" sz="2400" cap="all" dirty="0"/>
              <a:t>；定义代码段</a:t>
            </a:r>
            <a:r>
              <a:rPr lang="en-US" sz="2400" cap="all" dirty="0"/>
              <a:t>code</a:t>
            </a:r>
            <a:endParaRPr lang="zh-CN" altLang="en-US" sz="2400" dirty="0"/>
          </a:p>
          <a:p>
            <a:pPr>
              <a:buFontTx/>
              <a:buNone/>
              <a:defRPr/>
            </a:pPr>
            <a:r>
              <a:rPr lang="en-US" sz="2400" cap="all" dirty="0"/>
              <a:t>assume </a:t>
            </a:r>
            <a:r>
              <a:rPr lang="en-US" sz="2400" cap="all" dirty="0" err="1"/>
              <a:t>cs</a:t>
            </a:r>
            <a:r>
              <a:rPr lang="zh-CN" altLang="en-US" sz="2400" cap="all" dirty="0"/>
              <a:t>：</a:t>
            </a:r>
            <a:r>
              <a:rPr lang="en-US" sz="2400" cap="all" dirty="0"/>
              <a:t>code</a:t>
            </a:r>
            <a:r>
              <a:rPr lang="zh-CN" altLang="en-US" sz="2400" cap="all" dirty="0"/>
              <a:t>，</a:t>
            </a:r>
            <a:r>
              <a:rPr lang="en-US" sz="2400" cap="all" dirty="0" err="1"/>
              <a:t>ds</a:t>
            </a:r>
            <a:r>
              <a:rPr lang="zh-CN" altLang="en-US" sz="2400" cap="all" dirty="0"/>
              <a:t>：</a:t>
            </a:r>
            <a:r>
              <a:rPr lang="en-US" sz="2400" cap="all" dirty="0"/>
              <a:t>data</a:t>
            </a:r>
            <a:r>
              <a:rPr lang="zh-CN" altLang="en-US" sz="2400" cap="all" dirty="0"/>
              <a:t>，</a:t>
            </a:r>
            <a:r>
              <a:rPr lang="en-US" sz="2400" cap="all" dirty="0" err="1"/>
              <a:t>ss</a:t>
            </a:r>
            <a:r>
              <a:rPr lang="zh-CN" altLang="en-US" sz="2400" cap="all" dirty="0"/>
              <a:t>：</a:t>
            </a:r>
            <a:r>
              <a:rPr lang="en-US" sz="2400" cap="all" dirty="0"/>
              <a:t>stack	</a:t>
            </a:r>
          </a:p>
          <a:p>
            <a:pPr>
              <a:buFontTx/>
              <a:buNone/>
              <a:defRPr/>
            </a:pPr>
            <a:r>
              <a:rPr lang="en-US" altLang="zh-CN" sz="2400" cap="all" dirty="0"/>
              <a:t>                </a:t>
            </a:r>
            <a:r>
              <a:rPr lang="zh-CN" altLang="en-US" sz="2400" cap="all" dirty="0"/>
              <a:t>；确定</a:t>
            </a:r>
            <a:r>
              <a:rPr lang="en-US" sz="2400" cap="all" dirty="0"/>
              <a:t>CS/DS/SS</a:t>
            </a:r>
            <a:r>
              <a:rPr lang="zh-CN" altLang="en-US" sz="2400" cap="all" dirty="0"/>
              <a:t>指向的逻辑段</a:t>
            </a:r>
            <a:endParaRPr lang="zh-CN" altLang="en-US" sz="2400" dirty="0"/>
          </a:p>
          <a:p>
            <a:pPr>
              <a:defRPr/>
            </a:pPr>
            <a:endParaRPr lang="zh-CN" altLang="en-US" sz="2400" dirty="0"/>
          </a:p>
        </p:txBody>
      </p:sp>
    </p:spTree>
    <p:extLst>
      <p:ext uri="{BB962C8B-B14F-4D97-AF65-F5344CB8AC3E}">
        <p14:creationId xmlns:p14="http://schemas.microsoft.com/office/powerpoint/2010/main" val="1868875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79418" y="928903"/>
            <a:ext cx="8503030" cy="5168508"/>
          </a:xfrm>
        </p:spPr>
        <p:txBody>
          <a:bodyPr/>
          <a:lstStyle/>
          <a:p>
            <a:pPr>
              <a:buFontTx/>
              <a:buNone/>
              <a:defRPr/>
            </a:pPr>
            <a:r>
              <a:rPr lang="en-US" sz="2400" cap="all" dirty="0"/>
              <a:t> start</a:t>
            </a:r>
            <a:r>
              <a:rPr lang="zh-CN" altLang="en-US" sz="2400" cap="all" dirty="0"/>
              <a:t>：</a:t>
            </a:r>
            <a:r>
              <a:rPr lang="en-US" sz="2400" cap="all" dirty="0"/>
              <a:t>	</a:t>
            </a:r>
            <a:r>
              <a:rPr lang="en-US" sz="2400" cap="all" dirty="0" err="1"/>
              <a:t>mov</a:t>
            </a:r>
            <a:r>
              <a:rPr lang="en-US" sz="2400" cap="all" dirty="0"/>
              <a:t>	ax</a:t>
            </a:r>
            <a:r>
              <a:rPr lang="zh-CN" altLang="en-US" sz="2400" cap="all" dirty="0"/>
              <a:t>，</a:t>
            </a:r>
            <a:r>
              <a:rPr lang="en-US" sz="2400" cap="all" dirty="0"/>
              <a:t>data  	</a:t>
            </a:r>
            <a:r>
              <a:rPr lang="zh-CN" altLang="en-US" sz="2400" cap="all" dirty="0"/>
              <a:t>；设置数据段的段地址</a:t>
            </a:r>
            <a:r>
              <a:rPr lang="en-US" sz="2400" cap="all" dirty="0"/>
              <a:t>DS</a:t>
            </a:r>
            <a:endParaRPr lang="zh-CN" altLang="en-US" sz="2400" dirty="0"/>
          </a:p>
          <a:p>
            <a:pPr>
              <a:buFontTx/>
              <a:buNone/>
              <a:defRPr/>
            </a:pPr>
            <a:r>
              <a:rPr lang="en-US" sz="2400" cap="all" dirty="0"/>
              <a:t>    			</a:t>
            </a:r>
            <a:r>
              <a:rPr lang="en-US" sz="2400" cap="all" dirty="0" err="1"/>
              <a:t>mov</a:t>
            </a:r>
            <a:r>
              <a:rPr lang="en-US" sz="2400" cap="all" dirty="0"/>
              <a:t>	</a:t>
            </a:r>
            <a:r>
              <a:rPr lang="en-US" sz="2400" cap="all" dirty="0" err="1"/>
              <a:t>ds</a:t>
            </a:r>
            <a:r>
              <a:rPr lang="zh-CN" altLang="en-US" sz="2400" cap="all" dirty="0"/>
              <a:t>，</a:t>
            </a:r>
            <a:r>
              <a:rPr lang="en-US" sz="2400" cap="all" dirty="0"/>
              <a:t>ax</a:t>
            </a:r>
            <a:endParaRPr lang="zh-CN" altLang="en-US" sz="2400" dirty="0"/>
          </a:p>
          <a:p>
            <a:pPr>
              <a:buFontTx/>
              <a:buNone/>
              <a:defRPr/>
            </a:pPr>
            <a:r>
              <a:rPr lang="zh-CN" altLang="en-US" sz="2400" cap="all" dirty="0"/>
              <a:t>．．．</a:t>
            </a:r>
            <a:r>
              <a:rPr lang="en-US" sz="2400" cap="all" dirty="0"/>
              <a:t>              	</a:t>
            </a:r>
            <a:r>
              <a:rPr lang="zh-CN" altLang="en-US" sz="2400" cap="all" dirty="0"/>
              <a:t>；程序代码</a:t>
            </a:r>
            <a:endParaRPr lang="zh-CN" altLang="en-US" sz="2400" dirty="0"/>
          </a:p>
          <a:p>
            <a:pPr>
              <a:buFontTx/>
              <a:buNone/>
              <a:defRPr/>
            </a:pPr>
            <a:r>
              <a:rPr lang="en-US" sz="2400" cap="all" dirty="0"/>
              <a:t>    			</a:t>
            </a:r>
            <a:r>
              <a:rPr lang="en-US" sz="2400" cap="all" dirty="0" err="1"/>
              <a:t>mov</a:t>
            </a:r>
            <a:r>
              <a:rPr lang="en-US" sz="2400" cap="all" dirty="0"/>
              <a:t>	ax</a:t>
            </a:r>
            <a:r>
              <a:rPr lang="zh-CN" altLang="en-US" sz="2400" cap="all" dirty="0"/>
              <a:t>，</a:t>
            </a:r>
            <a:r>
              <a:rPr lang="en-US" sz="2400" cap="all" dirty="0"/>
              <a:t>4c00h 	</a:t>
            </a:r>
            <a:r>
              <a:rPr lang="zh-CN" altLang="en-US" sz="2400" cap="all" dirty="0"/>
              <a:t>；返回</a:t>
            </a:r>
            <a:r>
              <a:rPr lang="en-US" sz="2400" cap="all" dirty="0"/>
              <a:t>DOS</a:t>
            </a:r>
            <a:endParaRPr lang="zh-CN" altLang="en-US" sz="2400" dirty="0"/>
          </a:p>
          <a:p>
            <a:pPr>
              <a:buFontTx/>
              <a:buNone/>
              <a:defRPr/>
            </a:pPr>
            <a:r>
              <a:rPr lang="en-US" sz="2400" cap="all" dirty="0"/>
              <a:t>    			</a:t>
            </a:r>
            <a:r>
              <a:rPr lang="en-US" sz="2400" cap="all" dirty="0" err="1"/>
              <a:t>int</a:t>
            </a:r>
            <a:r>
              <a:rPr lang="en-US" sz="2400" cap="all" dirty="0"/>
              <a:t>		21h</a:t>
            </a:r>
            <a:endParaRPr lang="zh-CN" altLang="en-US" sz="2400" dirty="0"/>
          </a:p>
          <a:p>
            <a:pPr>
              <a:buFontTx/>
              <a:buNone/>
              <a:defRPr/>
            </a:pPr>
            <a:r>
              <a:rPr lang="en-US" sz="2400" cap="all" dirty="0"/>
              <a:t>   				</a:t>
            </a:r>
            <a:r>
              <a:rPr lang="zh-CN" altLang="en-US" sz="2400" cap="all" dirty="0"/>
              <a:t>．．．</a:t>
            </a:r>
            <a:r>
              <a:rPr lang="en-US" sz="2400" cap="all" dirty="0"/>
              <a:t>			</a:t>
            </a:r>
            <a:r>
              <a:rPr lang="zh-CN" altLang="en-US" sz="2400" cap="all" dirty="0"/>
              <a:t>；子程序代码</a:t>
            </a:r>
            <a:endParaRPr lang="zh-CN" altLang="en-US" sz="2400" dirty="0"/>
          </a:p>
          <a:p>
            <a:pPr>
              <a:buFontTx/>
              <a:buNone/>
              <a:defRPr/>
            </a:pPr>
            <a:r>
              <a:rPr lang="en-US" sz="2400" cap="all" dirty="0"/>
              <a:t>    code		ends      			</a:t>
            </a:r>
            <a:r>
              <a:rPr lang="zh-CN" altLang="en-US" sz="2400" cap="all" dirty="0"/>
              <a:t>；代码段结束</a:t>
            </a:r>
            <a:endParaRPr lang="zh-CN" altLang="en-US" sz="2400" dirty="0"/>
          </a:p>
          <a:p>
            <a:pPr>
              <a:buFontTx/>
              <a:buNone/>
              <a:defRPr/>
            </a:pPr>
            <a:r>
              <a:rPr lang="en-US" sz="2400" cap="all" dirty="0"/>
              <a:t>end  start		</a:t>
            </a:r>
            <a:r>
              <a:rPr lang="zh-CN" altLang="en-US" sz="2400" cap="all" dirty="0"/>
              <a:t>；汇编结束，程序起始位置为</a:t>
            </a:r>
            <a:r>
              <a:rPr lang="en-US" sz="2400" cap="all" dirty="0"/>
              <a:t>start</a:t>
            </a:r>
            <a:endParaRPr lang="zh-CN" altLang="en-US" sz="2400" dirty="0"/>
          </a:p>
        </p:txBody>
      </p:sp>
    </p:spTree>
    <p:extLst>
      <p:ext uri="{BB962C8B-B14F-4D97-AF65-F5344CB8AC3E}">
        <p14:creationId xmlns:p14="http://schemas.microsoft.com/office/powerpoint/2010/main" val="3823537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206519" y="836808"/>
            <a:ext cx="7774199" cy="732006"/>
          </a:xfrm>
        </p:spPr>
        <p:txBody>
          <a:bodyPr/>
          <a:lstStyle/>
          <a:p>
            <a:pPr algn="l" eaLnBrk="1" hangingPunct="1"/>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．完整段定义伪指令</a:t>
            </a:r>
          </a:p>
        </p:txBody>
      </p:sp>
      <p:sp>
        <p:nvSpPr>
          <p:cNvPr id="72707" name="Rectangle 3"/>
          <p:cNvSpPr>
            <a:spLocks noGrp="1" noChangeArrowheads="1"/>
          </p:cNvSpPr>
          <p:nvPr>
            <p:ph type="body" idx="1"/>
          </p:nvPr>
        </p:nvSpPr>
        <p:spPr>
          <a:xfrm>
            <a:off x="1990570" y="1700607"/>
            <a:ext cx="8353770" cy="4395217"/>
          </a:xfrm>
        </p:spPr>
        <p:txBody>
          <a:bodyPr/>
          <a:lstStyle/>
          <a:p>
            <a:pPr eaLnBrk="1" hangingPunct="1"/>
            <a:r>
              <a:rPr lang="zh-CN" altLang="en-US" sz="2400" dirty="0">
                <a:latin typeface="黑体" panose="02010609060101010101" pitchFamily="49" charset="-122"/>
                <a:ea typeface="黑体" panose="02010609060101010101" pitchFamily="49" charset="-122"/>
              </a:rPr>
              <a:t>完整段定义由</a:t>
            </a:r>
            <a:r>
              <a:rPr lang="en-US" altLang="zh-CN" sz="2400" dirty="0">
                <a:latin typeface="黑体" panose="02010609060101010101" pitchFamily="49" charset="-122"/>
                <a:ea typeface="黑体" panose="02010609060101010101" pitchFamily="49" charset="-122"/>
              </a:rPr>
              <a:t>SEGMENT</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ENDS</a:t>
            </a:r>
            <a:r>
              <a:rPr lang="zh-CN" altLang="en-US" sz="2400" dirty="0">
                <a:latin typeface="黑体" panose="02010609060101010101" pitchFamily="49" charset="-122"/>
                <a:ea typeface="黑体" panose="02010609060101010101" pitchFamily="49" charset="-122"/>
              </a:rPr>
              <a:t>这一对伪指令实现。</a:t>
            </a:r>
          </a:p>
          <a:p>
            <a:pPr eaLnBrk="1" hangingPunct="1"/>
            <a:r>
              <a:rPr lang="zh-CN" altLang="en-US" sz="2400" dirty="0">
                <a:latin typeface="黑体" panose="02010609060101010101" pitchFamily="49" charset="-122"/>
                <a:ea typeface="黑体" panose="02010609060101010101" pitchFamily="49" charset="-122"/>
              </a:rPr>
              <a:t>伪指令格式：</a:t>
            </a:r>
          </a:p>
          <a:p>
            <a:pPr eaLnBrk="1" hangingPunct="1"/>
            <a:r>
              <a:rPr lang="zh-CN" altLang="en-US" sz="2400" dirty="0">
                <a:latin typeface="黑体" panose="02010609060101010101" pitchFamily="49" charset="-122"/>
                <a:ea typeface="黑体" panose="02010609060101010101" pitchFamily="49" charset="-122"/>
              </a:rPr>
              <a:t>段名    </a:t>
            </a:r>
            <a:r>
              <a:rPr lang="en-US" altLang="zh-CN" sz="2400" dirty="0">
                <a:latin typeface="黑体" panose="02010609060101010101" pitchFamily="49" charset="-122"/>
                <a:ea typeface="黑体" panose="02010609060101010101" pitchFamily="49" charset="-122"/>
              </a:rPr>
              <a:t>SEGMENT [</a:t>
            </a:r>
            <a:r>
              <a:rPr lang="zh-CN" altLang="en-US" sz="2400" dirty="0">
                <a:latin typeface="黑体" panose="02010609060101010101" pitchFamily="49" charset="-122"/>
                <a:ea typeface="黑体" panose="02010609060101010101" pitchFamily="49" charset="-122"/>
              </a:rPr>
              <a:t>定位</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组合</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段字</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类别’</a:t>
            </a:r>
            <a:r>
              <a:rPr lang="en-US" altLang="zh-CN" sz="2400" dirty="0">
                <a:latin typeface="黑体" panose="02010609060101010101" pitchFamily="49" charset="-122"/>
                <a:ea typeface="黑体" panose="02010609060101010101" pitchFamily="49" charset="-122"/>
              </a:rPr>
              <a:t>]</a:t>
            </a:r>
          </a:p>
          <a:p>
            <a:pPr eaLnBrk="1" hangingPunct="1">
              <a:buFontTx/>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    ；语句序列</a:t>
            </a:r>
          </a:p>
          <a:p>
            <a:pPr eaLnBrk="1" hangingPunct="1"/>
            <a:r>
              <a:rPr lang="zh-CN" altLang="en-US" sz="2400" dirty="0">
                <a:latin typeface="黑体" panose="02010609060101010101" pitchFamily="49" charset="-122"/>
                <a:ea typeface="黑体" panose="02010609060101010101" pitchFamily="49" charset="-122"/>
              </a:rPr>
              <a:t>段名    </a:t>
            </a:r>
            <a:r>
              <a:rPr lang="en-US" altLang="zh-CN" sz="2400" dirty="0">
                <a:latin typeface="黑体" panose="02010609060101010101" pitchFamily="49" charset="-122"/>
                <a:ea typeface="黑体" panose="02010609060101010101" pitchFamily="49" charset="-122"/>
              </a:rPr>
              <a:t>ENDS</a:t>
            </a:r>
          </a:p>
          <a:p>
            <a:pPr eaLnBrk="1" hangingPunct="1"/>
            <a:r>
              <a:rPr lang="zh-CN" altLang="en-US" sz="2400" dirty="0">
                <a:latin typeface="黑体" panose="02010609060101010101" pitchFamily="49" charset="-122"/>
                <a:ea typeface="黑体" panose="02010609060101010101" pitchFamily="49" charset="-122"/>
              </a:rPr>
              <a:t>功能：</a:t>
            </a:r>
            <a:r>
              <a:rPr lang="en-US" altLang="zh-CN" sz="2400" dirty="0">
                <a:latin typeface="黑体" panose="02010609060101010101" pitchFamily="49" charset="-122"/>
                <a:ea typeface="黑体" panose="02010609060101010101" pitchFamily="49" charset="-122"/>
              </a:rPr>
              <a:t>SEGMENT</a:t>
            </a:r>
            <a:r>
              <a:rPr lang="zh-CN" altLang="en-US" sz="2400" dirty="0">
                <a:latin typeface="黑体" panose="02010609060101010101" pitchFamily="49" charset="-122"/>
                <a:ea typeface="黑体" panose="02010609060101010101" pitchFamily="49" charset="-122"/>
              </a:rPr>
              <a:t>伪指令定义一个逻辑段的开始，</a:t>
            </a:r>
            <a:r>
              <a:rPr lang="en-US" altLang="zh-CN" sz="2400" dirty="0">
                <a:latin typeface="黑体" panose="02010609060101010101" pitchFamily="49" charset="-122"/>
                <a:ea typeface="黑体" panose="02010609060101010101" pitchFamily="49" charset="-122"/>
              </a:rPr>
              <a:t>ENDS</a:t>
            </a:r>
            <a:r>
              <a:rPr lang="zh-CN" altLang="en-US" sz="2400" dirty="0">
                <a:latin typeface="黑体" panose="02010609060101010101" pitchFamily="49" charset="-122"/>
                <a:ea typeface="黑体" panose="02010609060101010101" pitchFamily="49" charset="-122"/>
              </a:rPr>
              <a:t>伪指令表示一个段的结束。</a:t>
            </a:r>
          </a:p>
        </p:txBody>
      </p:sp>
    </p:spTree>
    <p:extLst>
      <p:ext uri="{BB962C8B-B14F-4D97-AF65-F5344CB8AC3E}">
        <p14:creationId xmlns:p14="http://schemas.microsoft.com/office/powerpoint/2010/main" val="2816374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1846734" y="1125538"/>
            <a:ext cx="8612593" cy="4963674"/>
          </a:xfrm>
        </p:spPr>
        <p:txBody>
          <a:bodyPr/>
          <a:lstStyle/>
          <a:p>
            <a:pPr eaLnBrk="1" hangingPunct="1">
              <a:buFontTx/>
              <a:buNone/>
            </a:pPr>
            <a:r>
              <a:rPr lang="en-US" altLang="zh-CN" sz="2400" dirty="0" smtClean="0">
                <a:solidFill>
                  <a:schemeClr val="tx1"/>
                </a:solidFill>
                <a:latin typeface="黑体" panose="02010609060101010101" pitchFamily="49" charset="-122"/>
                <a:ea typeface="黑体" panose="02010609060101010101" pitchFamily="49" charset="-122"/>
              </a:rPr>
              <a:t>2</a:t>
            </a:r>
            <a:r>
              <a:rPr lang="zh-CN" altLang="en-US" sz="2400" dirty="0" smtClean="0">
                <a:solidFill>
                  <a:schemeClr val="tx1"/>
                </a:solidFill>
                <a:latin typeface="黑体" panose="02010609060101010101" pitchFamily="49" charset="-122"/>
                <a:ea typeface="黑体" panose="02010609060101010101" pitchFamily="49" charset="-122"/>
              </a:rPr>
              <a:t>．语句的格式</a:t>
            </a:r>
          </a:p>
          <a:p>
            <a:pPr eaLnBrk="1" hangingPunct="1">
              <a:lnSpc>
                <a:spcPct val="120000"/>
              </a:lnSpc>
            </a:pPr>
            <a:r>
              <a:rPr lang="zh-CN" altLang="en-US" sz="2400" dirty="0">
                <a:latin typeface="黑体" panose="02010609060101010101" pitchFamily="49" charset="-122"/>
                <a:ea typeface="黑体" panose="02010609060101010101" pitchFamily="49" charset="-122"/>
              </a:rPr>
              <a:t>汇编语言源程序由语句序列构成。</a:t>
            </a:r>
          </a:p>
          <a:p>
            <a:pPr eaLnBrk="1" hangingPunct="1">
              <a:lnSpc>
                <a:spcPct val="120000"/>
              </a:lnSpc>
            </a:pPr>
            <a:r>
              <a:rPr lang="zh-CN" altLang="en-US" sz="2400" dirty="0">
                <a:latin typeface="黑体" panose="02010609060101010101" pitchFamily="49" charset="-122"/>
                <a:ea typeface="黑体" panose="02010609060101010101" pitchFamily="49" charset="-122"/>
              </a:rPr>
              <a:t>汇编语言源程序中的每条语句一般占一行，每行不超过</a:t>
            </a:r>
            <a:r>
              <a:rPr lang="en-US" altLang="zh-CN" sz="2400" dirty="0">
                <a:latin typeface="黑体" panose="02010609060101010101" pitchFamily="49" charset="-122"/>
                <a:ea typeface="黑体" panose="02010609060101010101" pitchFamily="49" charset="-122"/>
              </a:rPr>
              <a:t>132</a:t>
            </a:r>
            <a:r>
              <a:rPr lang="zh-CN" altLang="en-US" sz="2400" dirty="0">
                <a:latin typeface="黑体" panose="02010609060101010101" pitchFamily="49" charset="-122"/>
                <a:ea typeface="黑体" panose="02010609060101010101" pitchFamily="49" charset="-122"/>
              </a:rPr>
              <a:t>个字符（</a:t>
            </a:r>
            <a:r>
              <a:rPr lang="en-US" altLang="zh-CN" sz="2400" dirty="0">
                <a:latin typeface="黑体" panose="02010609060101010101" pitchFamily="49" charset="-122"/>
                <a:ea typeface="黑体" panose="02010609060101010101" pitchFamily="49" charset="-122"/>
              </a:rPr>
              <a:t>MASM 6.0</a:t>
            </a:r>
            <a:r>
              <a:rPr lang="zh-CN" altLang="en-US" sz="2400" dirty="0">
                <a:latin typeface="黑体" panose="02010609060101010101" pitchFamily="49" charset="-122"/>
                <a:ea typeface="黑体" panose="02010609060101010101" pitchFamily="49" charset="-122"/>
              </a:rPr>
              <a:t>开始可以是</a:t>
            </a:r>
            <a:r>
              <a:rPr lang="en-US" altLang="zh-CN" sz="2400" dirty="0">
                <a:latin typeface="黑体" panose="02010609060101010101" pitchFamily="49" charset="-122"/>
                <a:ea typeface="黑体" panose="02010609060101010101" pitchFamily="49" charset="-122"/>
              </a:rPr>
              <a:t>512</a:t>
            </a:r>
            <a:r>
              <a:rPr lang="zh-CN" altLang="en-US" sz="2400" dirty="0">
                <a:latin typeface="黑体" panose="02010609060101010101" pitchFamily="49" charset="-122"/>
                <a:ea typeface="黑体" panose="02010609060101010101" pitchFamily="49" charset="-122"/>
              </a:rPr>
              <a:t>个字符），</a:t>
            </a:r>
            <a:endParaRPr lang="zh-CN" altLang="en-US" sz="2400" b="1" dirty="0">
              <a:latin typeface="黑体" panose="02010609060101010101" pitchFamily="49" charset="-122"/>
              <a:ea typeface="黑体" panose="02010609060101010101" pitchFamily="49" charset="-122"/>
            </a:endParaRPr>
          </a:p>
          <a:p>
            <a:pPr lvl="1" eaLnBrk="1" hangingPunct="1">
              <a:lnSpc>
                <a:spcPct val="120000"/>
              </a:lnSpc>
            </a:pPr>
            <a:r>
              <a:rPr lang="zh-CN" altLang="en-US" sz="2400" b="1" dirty="0">
                <a:latin typeface="黑体" panose="02010609060101010101" pitchFamily="49" charset="-122"/>
                <a:ea typeface="黑体" panose="02010609060101010101" pitchFamily="49" charset="-122"/>
              </a:rPr>
              <a:t>执行性语句</a:t>
            </a:r>
          </a:p>
          <a:p>
            <a:pPr lvl="1" eaLnBrk="1" hangingPunct="1">
              <a:lnSpc>
                <a:spcPct val="120000"/>
              </a:lnSpc>
            </a:pPr>
            <a:r>
              <a:rPr lang="zh-CN" altLang="en-US" sz="2400" dirty="0">
                <a:latin typeface="黑体" panose="02010609060101010101" pitchFamily="49" charset="-122"/>
                <a:ea typeface="黑体" panose="02010609060101010101" pitchFamily="49" charset="-122"/>
              </a:rPr>
              <a:t>标号：硬指令助记符  操作数，操作数；注释</a:t>
            </a:r>
            <a:endParaRPr lang="zh-CN" altLang="en-US" sz="2400" b="1" dirty="0">
              <a:latin typeface="黑体" panose="02010609060101010101" pitchFamily="49" charset="-122"/>
              <a:ea typeface="黑体" panose="02010609060101010101" pitchFamily="49" charset="-122"/>
            </a:endParaRPr>
          </a:p>
          <a:p>
            <a:pPr lvl="1" eaLnBrk="1" hangingPunct="1">
              <a:lnSpc>
                <a:spcPct val="120000"/>
              </a:lnSpc>
            </a:pPr>
            <a:r>
              <a:rPr lang="zh-CN" altLang="en-US" sz="2400" b="1" dirty="0">
                <a:latin typeface="黑体" panose="02010609060101010101" pitchFamily="49" charset="-122"/>
                <a:ea typeface="黑体" panose="02010609060101010101" pitchFamily="49" charset="-122"/>
              </a:rPr>
              <a:t>说明性语句</a:t>
            </a:r>
            <a:endParaRPr lang="zh-CN" altLang="en-US" sz="2400" dirty="0">
              <a:latin typeface="黑体" panose="02010609060101010101" pitchFamily="49" charset="-122"/>
              <a:ea typeface="黑体" panose="02010609060101010101" pitchFamily="49" charset="-122"/>
            </a:endParaRPr>
          </a:p>
          <a:p>
            <a:pPr lvl="1" eaLnBrk="1" hangingPunct="1">
              <a:lnSpc>
                <a:spcPct val="120000"/>
              </a:lnSpc>
            </a:pPr>
            <a:r>
              <a:rPr lang="zh-CN" altLang="en-US" sz="2400" dirty="0">
                <a:latin typeface="黑体" panose="02010609060101010101" pitchFamily="49" charset="-122"/>
                <a:ea typeface="黑体" panose="02010609060101010101" pitchFamily="49" charset="-122"/>
              </a:rPr>
              <a:t>名字  伪指令助记符  参数，参数</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  ；注释</a:t>
            </a:r>
          </a:p>
        </p:txBody>
      </p:sp>
    </p:spTree>
    <p:extLst>
      <p:ext uri="{BB962C8B-B14F-4D97-AF65-F5344CB8AC3E}">
        <p14:creationId xmlns:p14="http://schemas.microsoft.com/office/powerpoint/2010/main" val="986036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xfrm>
            <a:off x="2133478" y="765353"/>
            <a:ext cx="7923459" cy="5328883"/>
          </a:xfrm>
        </p:spPr>
        <p:txBody>
          <a:bodyPr/>
          <a:lstStyle/>
          <a:p>
            <a:pPr marL="609722" indent="-609722">
              <a:lnSpc>
                <a:spcPct val="80000"/>
              </a:lnSpc>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段定位（</a:t>
            </a:r>
            <a:r>
              <a:rPr lang="en-US" altLang="zh-CN" sz="2400" dirty="0">
                <a:latin typeface="黑体" panose="02010609060101010101" pitchFamily="49" charset="-122"/>
                <a:ea typeface="黑体" panose="02010609060101010101" pitchFamily="49" charset="-122"/>
              </a:rPr>
              <a:t>Align</a:t>
            </a:r>
            <a:r>
              <a:rPr lang="zh-CN" altLang="en-US" sz="2400" dirty="0">
                <a:latin typeface="黑体" panose="02010609060101010101" pitchFamily="49" charset="-122"/>
                <a:ea typeface="黑体" panose="02010609060101010101" pitchFamily="49" charset="-122"/>
              </a:rPr>
              <a:t>）属性</a:t>
            </a:r>
          </a:p>
          <a:p>
            <a:pPr marL="609722" indent="-609722">
              <a:lnSpc>
                <a:spcPct val="110000"/>
              </a:lnSpc>
              <a:buNone/>
            </a:pPr>
            <a:r>
              <a:rPr lang="zh-CN" altLang="en-US" sz="2400" dirty="0">
                <a:latin typeface="黑体" panose="02010609060101010101" pitchFamily="49" charset="-122"/>
                <a:ea typeface="黑体" panose="02010609060101010101" pitchFamily="49" charset="-122"/>
              </a:rPr>
              <a:t>指定逻辑段在主存储器中的边界，该关键字可表示为：</a:t>
            </a:r>
          </a:p>
          <a:p>
            <a:pPr marL="990798" lvl="1" indent="-533507">
              <a:lnSpc>
                <a:spcPct val="110000"/>
              </a:lnSpc>
            </a:pPr>
            <a:r>
              <a:rPr lang="en-US" altLang="zh-CN" sz="2400" dirty="0">
                <a:latin typeface="黑体" panose="02010609060101010101" pitchFamily="49" charset="-122"/>
                <a:ea typeface="黑体" panose="02010609060101010101" pitchFamily="49" charset="-122"/>
              </a:rPr>
              <a:t>BYTE</a:t>
            </a:r>
            <a:r>
              <a:rPr lang="zh-CN" altLang="en-US" sz="2400" dirty="0">
                <a:latin typeface="黑体" panose="02010609060101010101" pitchFamily="49" charset="-122"/>
                <a:ea typeface="黑体" panose="02010609060101010101" pitchFamily="49" charset="-122"/>
              </a:rPr>
              <a:t>：段开始地址为字节地址（</a:t>
            </a:r>
            <a:r>
              <a:rPr lang="en-US" altLang="zh-CN" sz="2400" dirty="0" err="1">
                <a:latin typeface="黑体" panose="02010609060101010101" pitchFamily="49" charset="-122"/>
                <a:ea typeface="黑体" panose="02010609060101010101" pitchFamily="49" charset="-122"/>
              </a:rPr>
              <a:t>xxxx</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xxxxB</a:t>
            </a:r>
            <a:r>
              <a:rPr lang="zh-CN" altLang="en-US" sz="2400" dirty="0">
                <a:latin typeface="黑体" panose="02010609060101010101" pitchFamily="49" charset="-122"/>
                <a:ea typeface="黑体" panose="02010609060101010101" pitchFamily="49" charset="-122"/>
              </a:rPr>
              <a:t>），属性值为</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p>
          <a:p>
            <a:pPr marL="990798" lvl="1" indent="-533507">
              <a:lnSpc>
                <a:spcPct val="110000"/>
              </a:lnSpc>
            </a:pPr>
            <a:r>
              <a:rPr lang="en-US" altLang="zh-CN" sz="2400" dirty="0">
                <a:latin typeface="黑体" panose="02010609060101010101" pitchFamily="49" charset="-122"/>
                <a:ea typeface="黑体" panose="02010609060101010101" pitchFamily="49" charset="-122"/>
              </a:rPr>
              <a:t>WORD</a:t>
            </a:r>
            <a:r>
              <a:rPr lang="zh-CN" altLang="en-US" sz="2400" dirty="0">
                <a:latin typeface="黑体" panose="02010609060101010101" pitchFamily="49" charset="-122"/>
                <a:ea typeface="黑体" panose="02010609060101010101" pitchFamily="49" charset="-122"/>
              </a:rPr>
              <a:t>：段开始地址为字地址 （</a:t>
            </a:r>
            <a:r>
              <a:rPr lang="en-US" altLang="zh-CN" sz="2400" dirty="0" err="1">
                <a:latin typeface="黑体" panose="02010609060101010101" pitchFamily="49" charset="-122"/>
                <a:ea typeface="黑体" panose="02010609060101010101" pitchFamily="49" charset="-122"/>
              </a:rPr>
              <a:t>xxxx</a:t>
            </a:r>
            <a:r>
              <a:rPr lang="en-US" altLang="zh-CN" sz="2400" dirty="0">
                <a:latin typeface="黑体" panose="02010609060101010101" pitchFamily="49" charset="-122"/>
                <a:ea typeface="黑体" panose="02010609060101010101" pitchFamily="49" charset="-122"/>
              </a:rPr>
              <a:t> xxx0B</a:t>
            </a:r>
            <a:r>
              <a:rPr lang="zh-CN" altLang="en-US" sz="2400" dirty="0">
                <a:latin typeface="黑体" panose="02010609060101010101" pitchFamily="49" charset="-122"/>
                <a:ea typeface="黑体" panose="02010609060101010101" pitchFamily="49" charset="-122"/>
              </a:rPr>
              <a:t>），属性值为</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a:t>
            </a:r>
          </a:p>
          <a:p>
            <a:pPr marL="990798" lvl="1" indent="-533507">
              <a:lnSpc>
                <a:spcPct val="110000"/>
              </a:lnSpc>
            </a:pPr>
            <a:r>
              <a:rPr lang="en-US" altLang="zh-CN" sz="2400" dirty="0">
                <a:latin typeface="黑体" panose="02010609060101010101" pitchFamily="49" charset="-122"/>
                <a:ea typeface="黑体" panose="02010609060101010101" pitchFamily="49" charset="-122"/>
              </a:rPr>
              <a:t>DWORD:</a:t>
            </a:r>
            <a:r>
              <a:rPr lang="zh-CN" altLang="en-US" sz="2400" dirty="0">
                <a:latin typeface="黑体" panose="02010609060101010101" pitchFamily="49" charset="-122"/>
                <a:ea typeface="黑体" panose="02010609060101010101" pitchFamily="49" charset="-122"/>
              </a:rPr>
              <a:t>段开始地址为</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的倍数 （</a:t>
            </a:r>
            <a:r>
              <a:rPr lang="en-US" altLang="zh-CN" sz="2400" dirty="0" err="1">
                <a:latin typeface="黑体" panose="02010609060101010101" pitchFamily="49" charset="-122"/>
                <a:ea typeface="黑体" panose="02010609060101010101" pitchFamily="49" charset="-122"/>
              </a:rPr>
              <a:t>xxxx</a:t>
            </a:r>
            <a:r>
              <a:rPr lang="en-US" altLang="zh-CN" sz="2400" dirty="0">
                <a:latin typeface="黑体" panose="02010609060101010101" pitchFamily="49" charset="-122"/>
                <a:ea typeface="黑体" panose="02010609060101010101" pitchFamily="49" charset="-122"/>
              </a:rPr>
              <a:t> xx00B</a:t>
            </a:r>
            <a:r>
              <a:rPr lang="zh-CN" altLang="en-US" sz="2400" dirty="0">
                <a:latin typeface="黑体" panose="02010609060101010101" pitchFamily="49" charset="-122"/>
                <a:ea typeface="黑体" panose="02010609060101010101" pitchFamily="49" charset="-122"/>
              </a:rPr>
              <a:t>），属性值为</a:t>
            </a:r>
            <a:r>
              <a:rPr lang="en-US" altLang="zh-CN" sz="2400" dirty="0">
                <a:latin typeface="黑体" panose="02010609060101010101" pitchFamily="49" charset="-122"/>
                <a:ea typeface="黑体" panose="02010609060101010101" pitchFamily="49" charset="-122"/>
              </a:rPr>
              <a:t>4</a:t>
            </a:r>
          </a:p>
          <a:p>
            <a:pPr marL="990798" lvl="1" indent="-533507">
              <a:lnSpc>
                <a:spcPct val="110000"/>
              </a:lnSpc>
            </a:pPr>
            <a:r>
              <a:rPr lang="en-US" altLang="zh-CN" sz="2400" dirty="0">
                <a:latin typeface="黑体" panose="02010609060101010101" pitchFamily="49" charset="-122"/>
                <a:ea typeface="黑体" panose="02010609060101010101" pitchFamily="49" charset="-122"/>
              </a:rPr>
              <a:t>PARA</a:t>
            </a:r>
            <a:r>
              <a:rPr lang="zh-CN" altLang="en-US" sz="2400" dirty="0">
                <a:latin typeface="黑体" panose="02010609060101010101" pitchFamily="49" charset="-122"/>
                <a:ea typeface="黑体" panose="02010609060101010101" pitchFamily="49" charset="-122"/>
              </a:rPr>
              <a:t>：段开始地址为</a:t>
            </a:r>
            <a:r>
              <a:rPr lang="en-US" altLang="zh-CN" sz="2400" dirty="0">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的倍数（</a:t>
            </a:r>
            <a:r>
              <a:rPr lang="en-US" altLang="zh-CN" sz="2400" dirty="0" err="1">
                <a:latin typeface="黑体" panose="02010609060101010101" pitchFamily="49" charset="-122"/>
                <a:ea typeface="黑体" panose="02010609060101010101" pitchFamily="49" charset="-122"/>
              </a:rPr>
              <a:t>xxxx</a:t>
            </a:r>
            <a:r>
              <a:rPr lang="en-US" altLang="zh-CN" sz="2400" dirty="0">
                <a:latin typeface="黑体" panose="02010609060101010101" pitchFamily="49" charset="-122"/>
                <a:ea typeface="黑体" panose="02010609060101010101" pitchFamily="49" charset="-122"/>
              </a:rPr>
              <a:t> 0000B</a:t>
            </a:r>
            <a:r>
              <a:rPr lang="zh-CN" altLang="en-US" sz="2400" dirty="0">
                <a:latin typeface="黑体" panose="02010609060101010101" pitchFamily="49" charset="-122"/>
                <a:ea typeface="黑体" panose="02010609060101010101" pitchFamily="49" charset="-122"/>
              </a:rPr>
              <a:t>），即节地址，属性值为</a:t>
            </a:r>
            <a:r>
              <a:rPr lang="en-US" altLang="zh-CN" sz="2400" dirty="0">
                <a:latin typeface="黑体" panose="02010609060101010101" pitchFamily="49" charset="-122"/>
                <a:ea typeface="黑体" panose="02010609060101010101" pitchFamily="49" charset="-122"/>
              </a:rPr>
              <a:t>16</a:t>
            </a:r>
          </a:p>
          <a:p>
            <a:pPr marL="990798" lvl="1" indent="-533507">
              <a:lnSpc>
                <a:spcPct val="110000"/>
              </a:lnSpc>
            </a:pPr>
            <a:r>
              <a:rPr lang="en-US" altLang="zh-CN" sz="2400" dirty="0">
                <a:latin typeface="黑体" panose="02010609060101010101" pitchFamily="49" charset="-122"/>
                <a:ea typeface="黑体" panose="02010609060101010101" pitchFamily="49" charset="-122"/>
              </a:rPr>
              <a:t>PAGE</a:t>
            </a:r>
            <a:r>
              <a:rPr lang="zh-CN" altLang="en-US" sz="2400" dirty="0">
                <a:latin typeface="黑体" panose="02010609060101010101" pitchFamily="49" charset="-122"/>
                <a:ea typeface="黑体" panose="02010609060101010101" pitchFamily="49" charset="-122"/>
              </a:rPr>
              <a:t>：表示段开始地址</a:t>
            </a:r>
            <a:r>
              <a:rPr lang="en-US" altLang="zh-CN" sz="2400" dirty="0">
                <a:latin typeface="黑体" panose="02010609060101010101" pitchFamily="49" charset="-122"/>
                <a:ea typeface="黑体" panose="02010609060101010101" pitchFamily="49" charset="-122"/>
              </a:rPr>
              <a:t>256</a:t>
            </a:r>
            <a:r>
              <a:rPr lang="zh-CN" altLang="en-US" sz="2400" dirty="0">
                <a:latin typeface="黑体" panose="02010609060101010101" pitchFamily="49" charset="-122"/>
                <a:ea typeface="黑体" panose="02010609060101010101" pitchFamily="49" charset="-122"/>
              </a:rPr>
              <a:t>的倍数（</a:t>
            </a:r>
            <a:r>
              <a:rPr lang="en-US" altLang="zh-CN" sz="2400" dirty="0">
                <a:latin typeface="黑体" panose="02010609060101010101" pitchFamily="49" charset="-122"/>
                <a:ea typeface="黑体" panose="02010609060101010101" pitchFamily="49" charset="-122"/>
              </a:rPr>
              <a:t>0000 0000B</a:t>
            </a:r>
            <a:r>
              <a:rPr lang="zh-CN" altLang="en-US" sz="2400" dirty="0">
                <a:latin typeface="黑体" panose="02010609060101010101" pitchFamily="49" charset="-122"/>
                <a:ea typeface="黑体" panose="02010609060101010101" pitchFamily="49" charset="-122"/>
              </a:rPr>
              <a:t>），即页地址，属性值为</a:t>
            </a:r>
            <a:r>
              <a:rPr lang="en-US" altLang="zh-CN" sz="2400" dirty="0">
                <a:latin typeface="黑体" panose="02010609060101010101" pitchFamily="49" charset="-122"/>
                <a:ea typeface="黑体" panose="02010609060101010101" pitchFamily="49" charset="-122"/>
              </a:rPr>
              <a:t>256</a:t>
            </a:r>
          </a:p>
        </p:txBody>
      </p:sp>
    </p:spTree>
    <p:extLst>
      <p:ext uri="{BB962C8B-B14F-4D97-AF65-F5344CB8AC3E}">
        <p14:creationId xmlns:p14="http://schemas.microsoft.com/office/powerpoint/2010/main" val="171518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2206519" y="1413202"/>
            <a:ext cx="7774199" cy="4115753"/>
          </a:xfrm>
        </p:spPr>
        <p:txBody>
          <a:bodyPr/>
          <a:lstStyle/>
          <a:p>
            <a:pPr marL="609722" indent="-609722">
              <a:buNone/>
            </a:pPr>
            <a:r>
              <a:rPr lang="en-US" altLang="zh-CN" sz="2400" dirty="0">
                <a:latin typeface="黑体" panose="02010609060101010101" pitchFamily="49" charset="-122"/>
                <a:ea typeface="黑体" panose="02010609060101010101" pitchFamily="49" charset="-122"/>
              </a:rPr>
              <a:t>(2) </a:t>
            </a:r>
            <a:r>
              <a:rPr lang="zh-CN" altLang="en-US" sz="2400" dirty="0">
                <a:latin typeface="黑体" panose="02010609060101010101" pitchFamily="49" charset="-122"/>
                <a:ea typeface="黑体" panose="02010609060101010101" pitchFamily="49" charset="-122"/>
              </a:rPr>
              <a:t>段组合（</a:t>
            </a:r>
            <a:r>
              <a:rPr lang="en-US" altLang="zh-CN" sz="2400" dirty="0">
                <a:latin typeface="黑体" panose="02010609060101010101" pitchFamily="49" charset="-122"/>
                <a:ea typeface="黑体" panose="02010609060101010101" pitchFamily="49" charset="-122"/>
              </a:rPr>
              <a:t>Combine</a:t>
            </a:r>
            <a:r>
              <a:rPr lang="zh-CN" altLang="en-US" sz="2400" dirty="0">
                <a:latin typeface="黑体" panose="02010609060101010101" pitchFamily="49" charset="-122"/>
                <a:ea typeface="黑体" panose="02010609060101010101" pitchFamily="49" charset="-122"/>
              </a:rPr>
              <a:t>）属性</a:t>
            </a:r>
          </a:p>
          <a:p>
            <a:pPr marL="609722" indent="-609722">
              <a:lnSpc>
                <a:spcPct val="115000"/>
              </a:lnSpc>
            </a:pPr>
            <a:r>
              <a:rPr lang="zh-CN" altLang="en-US" sz="2400" dirty="0">
                <a:latin typeface="黑体" panose="02010609060101010101" pitchFamily="49" charset="-122"/>
                <a:ea typeface="黑体" panose="02010609060101010101" pitchFamily="49" charset="-122"/>
              </a:rPr>
              <a:t>指定多个逻辑段之间的关系。组合的关键字有：</a:t>
            </a:r>
          </a:p>
          <a:p>
            <a:pPr marL="990798" lvl="1" indent="-533507">
              <a:lnSpc>
                <a:spcPct val="115000"/>
              </a:lnSpc>
            </a:pPr>
            <a:r>
              <a:rPr lang="en-US" altLang="zh-CN" sz="2400" dirty="0">
                <a:latin typeface="黑体" panose="02010609060101010101" pitchFamily="49" charset="-122"/>
                <a:ea typeface="黑体" panose="02010609060101010101" pitchFamily="49" charset="-122"/>
              </a:rPr>
              <a:t>PRIVATE</a:t>
            </a:r>
            <a:r>
              <a:rPr lang="zh-CN" altLang="en-US" sz="2400" dirty="0">
                <a:latin typeface="黑体" panose="02010609060101010101" pitchFamily="49" charset="-122"/>
                <a:ea typeface="黑体" panose="02010609060101010101" pitchFamily="49" charset="-122"/>
              </a:rPr>
              <a:t>：</a:t>
            </a:r>
          </a:p>
          <a:p>
            <a:pPr marL="990798" lvl="1" indent="-533507">
              <a:lnSpc>
                <a:spcPct val="115000"/>
              </a:lnSpc>
            </a:pPr>
            <a:r>
              <a:rPr lang="en-US" altLang="zh-CN" sz="2400" dirty="0">
                <a:latin typeface="黑体" panose="02010609060101010101" pitchFamily="49" charset="-122"/>
                <a:ea typeface="黑体" panose="02010609060101010101" pitchFamily="49" charset="-122"/>
              </a:rPr>
              <a:t>PUBLIC</a:t>
            </a:r>
            <a:r>
              <a:rPr lang="zh-CN" altLang="en-US" sz="2400" dirty="0">
                <a:latin typeface="黑体" panose="02010609060101010101" pitchFamily="49" charset="-122"/>
                <a:ea typeface="黑体" panose="02010609060101010101" pitchFamily="49" charset="-122"/>
              </a:rPr>
              <a:t>：</a:t>
            </a:r>
          </a:p>
          <a:p>
            <a:pPr marL="990798" lvl="1" indent="-533507">
              <a:lnSpc>
                <a:spcPct val="115000"/>
              </a:lnSpc>
            </a:pPr>
            <a:r>
              <a:rPr lang="en-US" altLang="zh-CN" sz="2400" dirty="0">
                <a:latin typeface="黑体" panose="02010609060101010101" pitchFamily="49" charset="-122"/>
                <a:ea typeface="黑体" panose="02010609060101010101" pitchFamily="49" charset="-122"/>
              </a:rPr>
              <a:t>STACK</a:t>
            </a:r>
            <a:r>
              <a:rPr lang="zh-CN" altLang="en-US" sz="2400" dirty="0">
                <a:latin typeface="黑体" panose="02010609060101010101" pitchFamily="49" charset="-122"/>
                <a:ea typeface="黑体" panose="02010609060101010101" pitchFamily="49" charset="-122"/>
              </a:rPr>
              <a:t>：</a:t>
            </a:r>
          </a:p>
          <a:p>
            <a:pPr marL="990798" lvl="1" indent="-533507">
              <a:lnSpc>
                <a:spcPct val="115000"/>
              </a:lnSpc>
            </a:pPr>
            <a:r>
              <a:rPr lang="en-US" altLang="zh-CN" sz="2400" dirty="0">
                <a:latin typeface="黑体" panose="02010609060101010101" pitchFamily="49" charset="-122"/>
                <a:ea typeface="黑体" panose="02010609060101010101" pitchFamily="49" charset="-122"/>
              </a:rPr>
              <a:t>COMMON</a:t>
            </a:r>
            <a:r>
              <a:rPr lang="zh-CN" altLang="en-US" sz="24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396365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2277973" y="1052758"/>
            <a:ext cx="7705921" cy="4538125"/>
          </a:xfrm>
        </p:spPr>
        <p:txBody>
          <a:bodyPr/>
          <a:lstStyle/>
          <a:p>
            <a:pPr marL="609722" indent="-609722">
              <a:lnSpc>
                <a:spcPct val="115000"/>
              </a:lnSpc>
              <a:buNone/>
            </a:pPr>
            <a:r>
              <a:rPr lang="en-US" altLang="zh-CN" sz="2400" dirty="0">
                <a:latin typeface="黑体" panose="02010609060101010101" pitchFamily="49" charset="-122"/>
                <a:ea typeface="黑体" panose="02010609060101010101" pitchFamily="49" charset="-122"/>
              </a:rPr>
              <a:t>(3) </a:t>
            </a:r>
            <a:r>
              <a:rPr lang="zh-CN" altLang="en-US" sz="2400" dirty="0">
                <a:latin typeface="黑体" panose="02010609060101010101" pitchFamily="49" charset="-122"/>
                <a:ea typeface="黑体" panose="02010609060101010101" pitchFamily="49" charset="-122"/>
              </a:rPr>
              <a:t>段字（</a:t>
            </a:r>
            <a:r>
              <a:rPr lang="en-US" altLang="zh-CN" sz="2400" dirty="0">
                <a:latin typeface="黑体" panose="02010609060101010101" pitchFamily="49" charset="-122"/>
                <a:ea typeface="黑体" panose="02010609060101010101" pitchFamily="49" charset="-122"/>
              </a:rPr>
              <a:t>Use</a:t>
            </a:r>
            <a:r>
              <a:rPr lang="zh-CN" altLang="en-US" sz="2400" dirty="0">
                <a:latin typeface="黑体" panose="02010609060101010101" pitchFamily="49" charset="-122"/>
                <a:ea typeface="黑体" panose="02010609060101010101" pitchFamily="49" charset="-122"/>
              </a:rPr>
              <a:t>）属性</a:t>
            </a:r>
          </a:p>
          <a:p>
            <a:pPr marL="609722" indent="-609722">
              <a:lnSpc>
                <a:spcPct val="115000"/>
              </a:lnSpc>
            </a:pPr>
            <a:r>
              <a:rPr lang="zh-CN" altLang="en-US" sz="2400" dirty="0">
                <a:latin typeface="黑体" panose="02010609060101010101" pitchFamily="49" charset="-122"/>
                <a:ea typeface="黑体" panose="02010609060101010101" pitchFamily="49" charset="-122"/>
              </a:rPr>
              <a:t>这是为支持</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位段而设置的属性。</a:t>
            </a:r>
          </a:p>
          <a:p>
            <a:pPr marL="609722" indent="-609722">
              <a:lnSpc>
                <a:spcPct val="115000"/>
              </a:lnSpc>
              <a:buNone/>
            </a:pPr>
            <a:r>
              <a:rPr lang="en-US" altLang="zh-CN" sz="2400" dirty="0">
                <a:latin typeface="黑体" panose="02010609060101010101" pitchFamily="49" charset="-122"/>
                <a:ea typeface="黑体" panose="02010609060101010101" pitchFamily="49" charset="-122"/>
              </a:rPr>
              <a:t>(4) </a:t>
            </a:r>
            <a:r>
              <a:rPr lang="zh-CN" altLang="en-US" sz="2400" dirty="0">
                <a:latin typeface="黑体" panose="02010609060101010101" pitchFamily="49" charset="-122"/>
                <a:ea typeface="黑体" panose="02010609060101010101" pitchFamily="49" charset="-122"/>
              </a:rPr>
              <a:t>段类别（</a:t>
            </a:r>
            <a:r>
              <a:rPr lang="en-US" altLang="zh-CN" sz="2400" dirty="0">
                <a:latin typeface="黑体" panose="02010609060101010101" pitchFamily="49" charset="-122"/>
                <a:ea typeface="黑体" panose="02010609060101010101" pitchFamily="49" charset="-122"/>
              </a:rPr>
              <a:t>Class</a:t>
            </a:r>
            <a:r>
              <a:rPr lang="zh-CN" altLang="en-US" sz="2400" dirty="0">
                <a:latin typeface="黑体" panose="02010609060101010101" pitchFamily="49" charset="-122"/>
                <a:ea typeface="黑体" panose="02010609060101010101" pitchFamily="49" charset="-122"/>
              </a:rPr>
              <a:t>）属性</a:t>
            </a:r>
          </a:p>
          <a:p>
            <a:pPr marL="609722" indent="-609722">
              <a:lnSpc>
                <a:spcPct val="115000"/>
              </a:lnSpc>
            </a:pPr>
            <a:r>
              <a:rPr lang="zh-CN" altLang="en-US" sz="2400" dirty="0">
                <a:latin typeface="黑体" panose="02010609060101010101" pitchFamily="49" charset="-122"/>
                <a:ea typeface="黑体" panose="02010609060101010101" pitchFamily="49" charset="-122"/>
              </a:rPr>
              <a:t>当连接程序组织段时，将所有的同类别段相邻分配。</a:t>
            </a:r>
          </a:p>
          <a:p>
            <a:pPr marL="609722" indent="-609722">
              <a:lnSpc>
                <a:spcPct val="115000"/>
              </a:lnSpc>
            </a:pPr>
            <a:r>
              <a:rPr lang="zh-CN" altLang="en-US" sz="2400" dirty="0">
                <a:latin typeface="黑体" panose="02010609060101010101" pitchFamily="49" charset="-122"/>
                <a:ea typeface="黑体" panose="02010609060101010101" pitchFamily="49" charset="-122"/>
              </a:rPr>
              <a:t>段类别可以是任意名称，但必须位于单引号中；</a:t>
            </a:r>
          </a:p>
          <a:p>
            <a:pPr marL="609722" indent="-609722">
              <a:lnSpc>
                <a:spcPct val="115000"/>
              </a:lnSpc>
            </a:pPr>
            <a:r>
              <a:rPr lang="zh-CN" altLang="en-US" sz="2400" dirty="0">
                <a:latin typeface="黑体" panose="02010609060101010101" pitchFamily="49" charset="-122"/>
                <a:ea typeface="黑体" panose="02010609060101010101" pitchFamily="49" charset="-122"/>
              </a:rPr>
              <a:t>大多数</a:t>
            </a:r>
            <a:r>
              <a:rPr lang="en-US" altLang="zh-CN" sz="2400" dirty="0">
                <a:latin typeface="黑体" panose="02010609060101010101" pitchFamily="49" charset="-122"/>
                <a:ea typeface="黑体" panose="02010609060101010101" pitchFamily="49" charset="-122"/>
              </a:rPr>
              <a:t>MASM</a:t>
            </a:r>
            <a:r>
              <a:rPr lang="zh-CN" altLang="en-US" sz="2400" dirty="0">
                <a:latin typeface="黑体" panose="02010609060101010101" pitchFamily="49" charset="-122"/>
                <a:ea typeface="黑体" panose="02010609060101010101" pitchFamily="49" charset="-122"/>
              </a:rPr>
              <a:t>程序使用‘</a:t>
            </a:r>
            <a:r>
              <a:rPr lang="en-US" altLang="zh-CN" sz="2400" dirty="0">
                <a:latin typeface="黑体" panose="02010609060101010101" pitchFamily="49" charset="-122"/>
                <a:ea typeface="黑体" panose="02010609060101010101" pitchFamily="49" charset="-122"/>
              </a:rPr>
              <a:t>CODE’</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DATA’</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STACK’</a:t>
            </a:r>
            <a:r>
              <a:rPr lang="zh-CN" altLang="en-US" sz="2400" dirty="0">
                <a:latin typeface="黑体" panose="02010609060101010101" pitchFamily="49" charset="-122"/>
                <a:ea typeface="黑体" panose="02010609060101010101" pitchFamily="49" charset="-122"/>
              </a:rPr>
              <a:t>来分别指名代码段、数据段和堆栈段，以保持所有代码和数据的连续。</a:t>
            </a:r>
          </a:p>
        </p:txBody>
      </p:sp>
    </p:spTree>
    <p:extLst>
      <p:ext uri="{BB962C8B-B14F-4D97-AF65-F5344CB8AC3E}">
        <p14:creationId xmlns:p14="http://schemas.microsoft.com/office/powerpoint/2010/main" val="3125264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206519" y="549403"/>
            <a:ext cx="7774199" cy="587511"/>
          </a:xfrm>
        </p:spPr>
        <p:txBody>
          <a:bodyPr/>
          <a:lstStyle/>
          <a:p>
            <a:pPr algn="l" eaLnBrk="1" hangingPunct="1"/>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．指定段寄存器伪指令</a:t>
            </a:r>
          </a:p>
        </p:txBody>
      </p:sp>
      <p:sp>
        <p:nvSpPr>
          <p:cNvPr id="76803" name="Rectangle 3"/>
          <p:cNvSpPr>
            <a:spLocks noGrp="1" noChangeArrowheads="1"/>
          </p:cNvSpPr>
          <p:nvPr>
            <p:ph type="body" idx="1"/>
          </p:nvPr>
        </p:nvSpPr>
        <p:spPr>
          <a:xfrm>
            <a:off x="1917527" y="1268707"/>
            <a:ext cx="8066367" cy="4995431"/>
          </a:xfrm>
        </p:spPr>
        <p:txBody>
          <a:bodyPr/>
          <a:lstStyle/>
          <a:p>
            <a:pPr eaLnBrk="1" hangingPunct="1">
              <a:lnSpc>
                <a:spcPct val="80000"/>
              </a:lnSpc>
            </a:pPr>
            <a:r>
              <a:rPr lang="zh-CN" altLang="en-US" sz="2400" dirty="0">
                <a:latin typeface="黑体" panose="02010609060101010101" pitchFamily="49" charset="-122"/>
                <a:ea typeface="黑体" panose="02010609060101010101" pitchFamily="49" charset="-122"/>
              </a:rPr>
              <a:t>伪指令格式：</a:t>
            </a:r>
            <a:r>
              <a:rPr lang="en-US" altLang="zh-CN" sz="2400" dirty="0">
                <a:latin typeface="黑体" panose="02010609060101010101" pitchFamily="49" charset="-122"/>
                <a:ea typeface="黑体" panose="02010609060101010101" pitchFamily="49" charset="-122"/>
              </a:rPr>
              <a:t>ASSUME  </a:t>
            </a:r>
            <a:r>
              <a:rPr lang="zh-CN" altLang="en-US" sz="2400" dirty="0">
                <a:latin typeface="黑体" panose="02010609060101010101" pitchFamily="49" charset="-122"/>
                <a:ea typeface="黑体" panose="02010609060101010101" pitchFamily="49" charset="-122"/>
              </a:rPr>
              <a:t>段寄存器：段名</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，段寄存器名：段名，．．．</a:t>
            </a:r>
            <a:r>
              <a:rPr lang="en-US" altLang="zh-CN" sz="2400" dirty="0">
                <a:latin typeface="黑体" panose="02010609060101010101" pitchFamily="49" charset="-122"/>
                <a:ea typeface="黑体" panose="02010609060101010101" pitchFamily="49" charset="-122"/>
              </a:rPr>
              <a:t>]</a:t>
            </a:r>
          </a:p>
          <a:p>
            <a:pPr eaLnBrk="1" hangingPunct="1">
              <a:lnSpc>
                <a:spcPct val="80000"/>
              </a:lnSpc>
            </a:pPr>
            <a:r>
              <a:rPr lang="zh-CN" altLang="en-US" sz="2400" dirty="0">
                <a:latin typeface="黑体" panose="02010609060101010101" pitchFamily="49" charset="-122"/>
                <a:ea typeface="黑体" panose="02010609060101010101" pitchFamily="49" charset="-122"/>
              </a:rPr>
              <a:t>功能：</a:t>
            </a:r>
            <a:r>
              <a:rPr lang="en-US" altLang="zh-CN" sz="2400" dirty="0">
                <a:latin typeface="黑体" panose="02010609060101010101" pitchFamily="49" charset="-122"/>
                <a:ea typeface="黑体" panose="02010609060101010101" pitchFamily="49" charset="-122"/>
              </a:rPr>
              <a:t>ASSUME</a:t>
            </a:r>
            <a:r>
              <a:rPr lang="zh-CN" altLang="en-US" sz="2400" dirty="0">
                <a:latin typeface="黑体" panose="02010609060101010101" pitchFamily="49" charset="-122"/>
                <a:ea typeface="黑体" panose="02010609060101010101" pitchFamily="49" charset="-122"/>
              </a:rPr>
              <a:t>伪指令通知</a:t>
            </a:r>
            <a:r>
              <a:rPr lang="en-US" altLang="zh-CN" sz="2400" dirty="0">
                <a:latin typeface="黑体" panose="02010609060101010101" pitchFamily="49" charset="-122"/>
                <a:ea typeface="黑体" panose="02010609060101010101" pitchFamily="49" charset="-122"/>
              </a:rPr>
              <a:t>MASM</a:t>
            </a:r>
            <a:r>
              <a:rPr lang="zh-CN" altLang="en-US" sz="2400" dirty="0">
                <a:latin typeface="黑体" panose="02010609060101010101" pitchFamily="49" charset="-122"/>
                <a:ea typeface="黑体" panose="02010609060101010101" pitchFamily="49" charset="-122"/>
              </a:rPr>
              <a:t>用指定的段寄存器来寻址对应的逻辑段，即建立段寄存器与段的缺省关系。</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CODE	SEGMENT</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ASSUME CS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CODE</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DATA</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STACK</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DATA</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MOV	AX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DATA</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MOV	DS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AX</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MOV	ES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AX</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MOV	AX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STACK</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MOV	SS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AX</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CODE  ENDS</a:t>
            </a:r>
          </a:p>
        </p:txBody>
      </p:sp>
    </p:spTree>
    <p:extLst>
      <p:ext uri="{BB962C8B-B14F-4D97-AF65-F5344CB8AC3E}">
        <p14:creationId xmlns:p14="http://schemas.microsoft.com/office/powerpoint/2010/main" val="2586605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133477" y="692310"/>
            <a:ext cx="7774199" cy="431900"/>
          </a:xfrm>
        </p:spPr>
        <p:txBody>
          <a:bodyPr/>
          <a:lstStyle/>
          <a:p>
            <a:pPr algn="l" eaLnBrk="1" hangingPunct="1"/>
            <a:r>
              <a:rPr lang="en-US" altLang="zh-CN" sz="2801">
                <a:latin typeface="黑体" panose="02010609060101010101" pitchFamily="49" charset="-122"/>
              </a:rPr>
              <a:t>3</a:t>
            </a:r>
            <a:r>
              <a:rPr lang="zh-CN" altLang="en-US" sz="2801">
                <a:latin typeface="黑体" panose="02010609060101010101" pitchFamily="49" charset="-122"/>
              </a:rPr>
              <a:t>．</a:t>
            </a:r>
            <a:r>
              <a:rPr lang="en-US" altLang="zh-CN" sz="2801">
                <a:latin typeface="黑体" panose="02010609060101010101" pitchFamily="49" charset="-122"/>
              </a:rPr>
              <a:t>GROUP</a:t>
            </a:r>
            <a:r>
              <a:rPr lang="zh-CN" altLang="en-US" sz="2801">
                <a:latin typeface="黑体" panose="02010609060101010101" pitchFamily="49" charset="-122"/>
              </a:rPr>
              <a:t>段组伪指令</a:t>
            </a:r>
          </a:p>
        </p:txBody>
      </p:sp>
      <p:sp>
        <p:nvSpPr>
          <p:cNvPr id="77827" name="Rectangle 3"/>
          <p:cNvSpPr>
            <a:spLocks noGrp="1" noChangeArrowheads="1"/>
          </p:cNvSpPr>
          <p:nvPr>
            <p:ph type="body" idx="1"/>
          </p:nvPr>
        </p:nvSpPr>
        <p:spPr>
          <a:xfrm>
            <a:off x="2133478" y="1125799"/>
            <a:ext cx="7993325" cy="5041479"/>
          </a:xfrm>
        </p:spPr>
        <p:txBody>
          <a:bodyPr/>
          <a:lstStyle/>
          <a:p>
            <a:pPr eaLnBrk="1" hangingPunct="1">
              <a:lnSpc>
                <a:spcPct val="110000"/>
              </a:lnSpc>
            </a:pPr>
            <a:r>
              <a:rPr lang="zh-CN" altLang="en-US" sz="2400">
                <a:latin typeface="黑体" panose="02010609060101010101" pitchFamily="49" charset="-122"/>
              </a:rPr>
              <a:t>伪指令格式： 组名  </a:t>
            </a:r>
            <a:r>
              <a:rPr lang="en-US" altLang="zh-CN" sz="2400">
                <a:latin typeface="黑体" panose="02010609060101010101" pitchFamily="49" charset="-122"/>
              </a:rPr>
              <a:t>GROUP  </a:t>
            </a:r>
            <a:r>
              <a:rPr lang="zh-CN" altLang="en-US" sz="2400">
                <a:latin typeface="黑体" panose="02010609060101010101" pitchFamily="49" charset="-122"/>
              </a:rPr>
              <a:t>段名</a:t>
            </a:r>
            <a:r>
              <a:rPr lang="en-US" altLang="zh-CN" sz="2400">
                <a:latin typeface="黑体" panose="02010609060101010101" pitchFamily="49" charset="-122"/>
              </a:rPr>
              <a:t>[</a:t>
            </a:r>
            <a:r>
              <a:rPr lang="zh-CN" altLang="en-US" sz="2400">
                <a:latin typeface="黑体" panose="02010609060101010101" pitchFamily="49" charset="-122"/>
              </a:rPr>
              <a:t>，段名，．．．</a:t>
            </a:r>
            <a:r>
              <a:rPr lang="en-US" altLang="zh-CN" sz="2400">
                <a:latin typeface="黑体" panose="02010609060101010101" pitchFamily="49" charset="-122"/>
              </a:rPr>
              <a:t>]</a:t>
            </a:r>
          </a:p>
          <a:p>
            <a:pPr eaLnBrk="1" hangingPunct="1">
              <a:lnSpc>
                <a:spcPct val="110000"/>
              </a:lnSpc>
            </a:pPr>
            <a:r>
              <a:rPr lang="zh-CN" altLang="en-US" sz="2400">
                <a:latin typeface="黑体" panose="02010609060101010101" pitchFamily="49" charset="-122"/>
              </a:rPr>
              <a:t>功能：伪指令</a:t>
            </a:r>
            <a:r>
              <a:rPr lang="en-US" altLang="zh-CN" sz="2400">
                <a:latin typeface="黑体" panose="02010609060101010101" pitchFamily="49" charset="-122"/>
              </a:rPr>
              <a:t>GROUP</a:t>
            </a:r>
            <a:r>
              <a:rPr lang="zh-CN" altLang="en-US" sz="2400">
                <a:latin typeface="黑体" panose="02010609060101010101" pitchFamily="49" charset="-122"/>
              </a:rPr>
              <a:t>把多个同类段合并为一个</a:t>
            </a:r>
            <a:r>
              <a:rPr lang="en-US" altLang="zh-CN" sz="2400">
                <a:latin typeface="黑体" panose="02010609060101010101" pitchFamily="49" charset="-122"/>
              </a:rPr>
              <a:t>64KB</a:t>
            </a:r>
            <a:r>
              <a:rPr lang="zh-CN" altLang="en-US" sz="2400">
                <a:latin typeface="黑体" panose="02010609060101010101" pitchFamily="49" charset="-122"/>
              </a:rPr>
              <a:t>物理段，并用一个组名统一存取它。</a:t>
            </a:r>
          </a:p>
          <a:p>
            <a:pPr eaLnBrk="1" hangingPunct="1">
              <a:lnSpc>
                <a:spcPct val="110000"/>
              </a:lnSpc>
            </a:pPr>
            <a:r>
              <a:rPr lang="zh-CN" altLang="en-US" sz="2400">
                <a:latin typeface="黑体" panose="02010609060101010101" pitchFamily="49" charset="-122"/>
              </a:rPr>
              <a:t>例如：</a:t>
            </a:r>
          </a:p>
          <a:p>
            <a:pPr eaLnBrk="1" hangingPunct="1">
              <a:lnSpc>
                <a:spcPct val="110000"/>
              </a:lnSpc>
              <a:buFontTx/>
              <a:buNone/>
            </a:pPr>
            <a:r>
              <a:rPr lang="zh-CN" altLang="en-US" sz="2400">
                <a:latin typeface="黑体" panose="02010609060101010101" pitchFamily="49" charset="-122"/>
              </a:rPr>
              <a:t>  </a:t>
            </a:r>
            <a:r>
              <a:rPr lang="en-US" altLang="zh-CN" sz="2400">
                <a:latin typeface="黑体" panose="02010609060101010101" pitchFamily="49" charset="-122"/>
              </a:rPr>
              <a:t>DATA1 SEGMENT	 WORD PUBLIC ‘CONST’</a:t>
            </a:r>
            <a:r>
              <a:rPr lang="zh-CN" altLang="en-US" sz="2400">
                <a:latin typeface="黑体" panose="02010609060101010101" pitchFamily="49" charset="-122"/>
              </a:rPr>
              <a:t>；常量数据段</a:t>
            </a:r>
          </a:p>
          <a:p>
            <a:pPr eaLnBrk="1" hangingPunct="1">
              <a:lnSpc>
                <a:spcPct val="110000"/>
              </a:lnSpc>
              <a:buFontTx/>
              <a:buNone/>
            </a:pPr>
            <a:r>
              <a:rPr lang="zh-CN" altLang="en-US" sz="2400">
                <a:latin typeface="黑体" panose="02010609060101010101" pitchFamily="49" charset="-122"/>
              </a:rPr>
              <a:t>      </a:t>
            </a:r>
            <a:r>
              <a:rPr lang="en-US" altLang="zh-CN" sz="2400">
                <a:latin typeface="黑体" panose="02010609060101010101" pitchFamily="49" charset="-122"/>
              </a:rPr>
              <a:t>CONST1		DW		100</a:t>
            </a:r>
          </a:p>
          <a:p>
            <a:pPr eaLnBrk="1" hangingPunct="1">
              <a:lnSpc>
                <a:spcPct val="110000"/>
              </a:lnSpc>
              <a:buFontTx/>
              <a:buNone/>
            </a:pPr>
            <a:r>
              <a:rPr lang="en-US" altLang="zh-CN" sz="2400">
                <a:latin typeface="黑体" panose="02010609060101010101" pitchFamily="49" charset="-122"/>
              </a:rPr>
              <a:t>  DATA1 		ENDS</a:t>
            </a:r>
          </a:p>
          <a:p>
            <a:pPr eaLnBrk="1" hangingPunct="1">
              <a:lnSpc>
                <a:spcPct val="110000"/>
              </a:lnSpc>
              <a:buFontTx/>
              <a:buNone/>
            </a:pPr>
            <a:r>
              <a:rPr lang="en-US" altLang="zh-CN" sz="2400">
                <a:latin typeface="黑体" panose="02010609060101010101" pitchFamily="49" charset="-122"/>
              </a:rPr>
              <a:t>  DATA2 SEGMENT WORD PUBLIC ’VARS’ </a:t>
            </a:r>
            <a:r>
              <a:rPr lang="zh-CN" altLang="en-US" sz="2400">
                <a:latin typeface="黑体" panose="02010609060101010101" pitchFamily="49" charset="-122"/>
              </a:rPr>
              <a:t>；变量数据段</a:t>
            </a:r>
          </a:p>
          <a:p>
            <a:pPr eaLnBrk="1" hangingPunct="1">
              <a:lnSpc>
                <a:spcPct val="110000"/>
              </a:lnSpc>
              <a:buFontTx/>
              <a:buNone/>
            </a:pPr>
            <a:r>
              <a:rPr lang="zh-CN" altLang="en-US" sz="2400">
                <a:latin typeface="黑体" panose="02010609060101010101" pitchFamily="49" charset="-122"/>
              </a:rPr>
              <a:t>      </a:t>
            </a:r>
            <a:r>
              <a:rPr lang="en-US" altLang="zh-CN" sz="2400">
                <a:latin typeface="黑体" panose="02010609060101010101" pitchFamily="49" charset="-122"/>
              </a:rPr>
              <a:t>VAR1 		DW  ?</a:t>
            </a:r>
          </a:p>
          <a:p>
            <a:pPr eaLnBrk="1" hangingPunct="1">
              <a:lnSpc>
                <a:spcPct val="110000"/>
              </a:lnSpc>
              <a:buFontTx/>
              <a:buNone/>
            </a:pPr>
            <a:r>
              <a:rPr lang="en-US" altLang="zh-CN" sz="2400">
                <a:latin typeface="黑体" panose="02010609060101010101" pitchFamily="49" charset="-122"/>
              </a:rPr>
              <a:t>  DATA2		ENDS</a:t>
            </a:r>
          </a:p>
          <a:p>
            <a:pPr eaLnBrk="1" hangingPunct="1">
              <a:lnSpc>
                <a:spcPct val="110000"/>
              </a:lnSpc>
              <a:buFontTx/>
              <a:buNone/>
            </a:pPr>
            <a:r>
              <a:rPr lang="en-US" altLang="zh-CN" sz="2400">
                <a:latin typeface="黑体" panose="02010609060101010101" pitchFamily="49" charset="-122"/>
              </a:rPr>
              <a:t>  DATAGROUP GROUP	DATA1</a:t>
            </a:r>
            <a:r>
              <a:rPr lang="zh-CN" altLang="en-US" sz="2400">
                <a:latin typeface="黑体" panose="02010609060101010101" pitchFamily="49" charset="-122"/>
              </a:rPr>
              <a:t>，</a:t>
            </a:r>
            <a:r>
              <a:rPr lang="en-US" altLang="zh-CN" sz="2400">
                <a:latin typeface="黑体" panose="02010609060101010101" pitchFamily="49" charset="-122"/>
              </a:rPr>
              <a:t>DATA2</a:t>
            </a:r>
            <a:r>
              <a:rPr lang="zh-CN" altLang="en-US" sz="2400">
                <a:latin typeface="黑体" panose="02010609060101010101" pitchFamily="49" charset="-122"/>
              </a:rPr>
              <a:t>；进行组合</a:t>
            </a:r>
          </a:p>
        </p:txBody>
      </p:sp>
    </p:spTree>
    <p:extLst>
      <p:ext uri="{BB962C8B-B14F-4D97-AF65-F5344CB8AC3E}">
        <p14:creationId xmlns:p14="http://schemas.microsoft.com/office/powerpoint/2010/main" val="4276172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206519" y="836807"/>
            <a:ext cx="7774199" cy="587511"/>
          </a:xfrm>
        </p:spPr>
        <p:txBody>
          <a:bodyPr/>
          <a:lstStyle/>
          <a:p>
            <a:pPr algn="l" eaLnBrk="1" hangingPunct="1"/>
            <a:r>
              <a:rPr lang="en-US" altLang="zh-CN" sz="2801">
                <a:latin typeface="黑体" panose="02010609060101010101" pitchFamily="49" charset="-122"/>
              </a:rPr>
              <a:t>4</a:t>
            </a:r>
            <a:r>
              <a:rPr lang="zh-CN" altLang="en-US" sz="2801">
                <a:latin typeface="黑体" panose="02010609060101010101" pitchFamily="49" charset="-122"/>
              </a:rPr>
              <a:t>．段顺序伪指令</a:t>
            </a:r>
          </a:p>
        </p:txBody>
      </p:sp>
      <p:sp>
        <p:nvSpPr>
          <p:cNvPr id="78851" name="Rectangle 3"/>
          <p:cNvSpPr>
            <a:spLocks noGrp="1" noChangeArrowheads="1"/>
          </p:cNvSpPr>
          <p:nvPr>
            <p:ph type="body" idx="1"/>
          </p:nvPr>
        </p:nvSpPr>
        <p:spPr>
          <a:xfrm>
            <a:off x="1990569" y="1629153"/>
            <a:ext cx="8282317" cy="4468259"/>
          </a:xfrm>
        </p:spPr>
        <p:txBody>
          <a:bodyPr/>
          <a:lstStyle/>
          <a:p>
            <a:pPr eaLnBrk="1" hangingPunct="1">
              <a:lnSpc>
                <a:spcPct val="90000"/>
              </a:lnSpc>
              <a:buFontTx/>
              <a:buNone/>
            </a:pPr>
            <a:r>
              <a:rPr lang="zh-CN" altLang="en-US" sz="2400">
                <a:latin typeface="黑体" panose="02010609060101010101" pitchFamily="49" charset="-122"/>
              </a:rPr>
              <a:t>段在主存中的实际顺序是可以设置的</a:t>
            </a:r>
            <a:r>
              <a:rPr lang="en-US" altLang="zh-CN" sz="2400">
                <a:latin typeface="黑体" panose="02010609060101010101" pitchFamily="49" charset="-122"/>
              </a:rPr>
              <a:t>.</a:t>
            </a:r>
          </a:p>
          <a:p>
            <a:pPr eaLnBrk="1" hangingPunct="1">
              <a:lnSpc>
                <a:spcPct val="90000"/>
              </a:lnSpc>
              <a:buFontTx/>
              <a:buNone/>
            </a:pPr>
            <a:r>
              <a:rPr lang="en-US" altLang="zh-CN" sz="2400" b="1">
                <a:latin typeface="黑体" panose="02010609060101010101" pitchFamily="49" charset="-122"/>
              </a:rPr>
              <a:t>(1)SEG</a:t>
            </a:r>
            <a:r>
              <a:rPr lang="zh-CN" altLang="en-US" sz="2400" b="1">
                <a:latin typeface="黑体" panose="02010609060101010101" pitchFamily="49" charset="-122"/>
              </a:rPr>
              <a:t>段顺序伪指令   </a:t>
            </a:r>
            <a:endParaRPr lang="zh-CN" altLang="en-US" sz="2400">
              <a:latin typeface="黑体" panose="02010609060101010101" pitchFamily="49" charset="-122"/>
            </a:endParaRPr>
          </a:p>
          <a:p>
            <a:pPr lvl="1" eaLnBrk="1" hangingPunct="1">
              <a:lnSpc>
                <a:spcPct val="90000"/>
              </a:lnSpc>
            </a:pPr>
            <a:r>
              <a:rPr lang="zh-CN" altLang="en-US" sz="2400">
                <a:latin typeface="黑体" panose="02010609060101010101" pitchFamily="49" charset="-122"/>
              </a:rPr>
              <a:t>伪指令格式： </a:t>
            </a:r>
            <a:r>
              <a:rPr lang="en-US" altLang="zh-CN" sz="2400">
                <a:latin typeface="黑体" panose="02010609060101010101" pitchFamily="49" charset="-122"/>
              </a:rPr>
              <a:t>.SEG </a:t>
            </a:r>
          </a:p>
          <a:p>
            <a:pPr lvl="1" eaLnBrk="1" hangingPunct="1">
              <a:lnSpc>
                <a:spcPct val="90000"/>
              </a:lnSpc>
            </a:pPr>
            <a:r>
              <a:rPr lang="zh-CN" altLang="en-US" sz="2400">
                <a:latin typeface="黑体" panose="02010609060101010101" pitchFamily="49" charset="-122"/>
              </a:rPr>
              <a:t>功能：按照源程序的各段顺序排序。</a:t>
            </a:r>
          </a:p>
          <a:p>
            <a:pPr eaLnBrk="1" hangingPunct="1">
              <a:lnSpc>
                <a:spcPct val="90000"/>
              </a:lnSpc>
              <a:buFontTx/>
              <a:buNone/>
            </a:pPr>
            <a:r>
              <a:rPr lang="en-US" altLang="zh-CN" sz="2400" b="1">
                <a:latin typeface="黑体" panose="02010609060101010101" pitchFamily="49" charset="-122"/>
              </a:rPr>
              <a:t>(2)DOSSEG</a:t>
            </a:r>
            <a:r>
              <a:rPr lang="zh-CN" altLang="en-US" sz="2400" b="1">
                <a:latin typeface="黑体" panose="02010609060101010101" pitchFamily="49" charset="-122"/>
              </a:rPr>
              <a:t>段顺序伪指令</a:t>
            </a:r>
            <a:endParaRPr lang="zh-CN" altLang="en-US" sz="2400">
              <a:latin typeface="黑体" panose="02010609060101010101" pitchFamily="49" charset="-122"/>
            </a:endParaRPr>
          </a:p>
          <a:p>
            <a:pPr lvl="1" eaLnBrk="1" hangingPunct="1">
              <a:lnSpc>
                <a:spcPct val="90000"/>
              </a:lnSpc>
            </a:pPr>
            <a:r>
              <a:rPr lang="zh-CN" altLang="en-US" sz="2400">
                <a:latin typeface="黑体" panose="02010609060101010101" pitchFamily="49" charset="-122"/>
              </a:rPr>
              <a:t>伪指令格式：</a:t>
            </a:r>
            <a:r>
              <a:rPr lang="en-US" altLang="zh-CN" sz="2400">
                <a:latin typeface="黑体" panose="02010609060101010101" pitchFamily="49" charset="-122"/>
              </a:rPr>
              <a:t>.DOSSEG    </a:t>
            </a:r>
          </a:p>
          <a:p>
            <a:pPr lvl="1" eaLnBrk="1" hangingPunct="1">
              <a:lnSpc>
                <a:spcPct val="90000"/>
              </a:lnSpc>
            </a:pPr>
            <a:r>
              <a:rPr lang="zh-CN" altLang="en-US" sz="2400">
                <a:latin typeface="黑体" panose="02010609060101010101" pitchFamily="49" charset="-122"/>
              </a:rPr>
              <a:t>功能：其它微软的程序设计语言按照标准</a:t>
            </a:r>
            <a:r>
              <a:rPr lang="en-US" altLang="zh-CN" sz="2400">
                <a:latin typeface="黑体" panose="02010609060101010101" pitchFamily="49" charset="-122"/>
              </a:rPr>
              <a:t>DOS</a:t>
            </a:r>
            <a:r>
              <a:rPr lang="zh-CN" altLang="en-US" sz="2400">
                <a:latin typeface="黑体" panose="02010609060101010101" pitchFamily="49" charset="-122"/>
              </a:rPr>
              <a:t>规定进行排序，即代码段、数据段、堆栈段。</a:t>
            </a:r>
            <a:endParaRPr lang="zh-CN" altLang="en-US" sz="2400" b="1">
              <a:latin typeface="黑体" panose="02010609060101010101" pitchFamily="49" charset="-122"/>
            </a:endParaRPr>
          </a:p>
          <a:p>
            <a:pPr eaLnBrk="1" hangingPunct="1">
              <a:lnSpc>
                <a:spcPct val="90000"/>
              </a:lnSpc>
              <a:buFontTx/>
              <a:buNone/>
            </a:pPr>
            <a:r>
              <a:rPr lang="en-US" altLang="zh-CN" sz="2400" b="1">
                <a:latin typeface="黑体" panose="02010609060101010101" pitchFamily="49" charset="-122"/>
              </a:rPr>
              <a:t>(3)ALPHA</a:t>
            </a:r>
            <a:r>
              <a:rPr lang="zh-CN" altLang="en-US" sz="2400" b="1">
                <a:latin typeface="黑体" panose="02010609060101010101" pitchFamily="49" charset="-122"/>
              </a:rPr>
              <a:t>段顺序伪指令</a:t>
            </a:r>
            <a:endParaRPr lang="zh-CN" altLang="en-US" sz="2400">
              <a:latin typeface="黑体" panose="02010609060101010101" pitchFamily="49" charset="-122"/>
            </a:endParaRPr>
          </a:p>
          <a:p>
            <a:pPr lvl="1" eaLnBrk="1" hangingPunct="1">
              <a:lnSpc>
                <a:spcPct val="90000"/>
              </a:lnSpc>
            </a:pPr>
            <a:r>
              <a:rPr lang="zh-CN" altLang="en-US" sz="2400">
                <a:latin typeface="黑体" panose="02010609060101010101" pitchFamily="49" charset="-122"/>
              </a:rPr>
              <a:t>伪指令格式： </a:t>
            </a:r>
            <a:r>
              <a:rPr lang="en-US" altLang="zh-CN" sz="2400" b="1">
                <a:latin typeface="黑体" panose="02010609060101010101" pitchFamily="49" charset="-122"/>
              </a:rPr>
              <a:t>.</a:t>
            </a:r>
            <a:r>
              <a:rPr lang="en-US" altLang="zh-CN" sz="2400">
                <a:latin typeface="黑体" panose="02010609060101010101" pitchFamily="49" charset="-122"/>
              </a:rPr>
              <a:t>ALPHA    </a:t>
            </a:r>
          </a:p>
          <a:p>
            <a:pPr lvl="1" eaLnBrk="1" hangingPunct="1">
              <a:lnSpc>
                <a:spcPct val="90000"/>
              </a:lnSpc>
            </a:pPr>
            <a:r>
              <a:rPr lang="zh-CN" altLang="en-US" sz="2400">
                <a:latin typeface="黑体" panose="02010609060101010101" pitchFamily="49" charset="-122"/>
              </a:rPr>
              <a:t>功能：按照段名的字母顺序排序。 </a:t>
            </a:r>
          </a:p>
        </p:txBody>
      </p:sp>
    </p:spTree>
    <p:extLst>
      <p:ext uri="{BB962C8B-B14F-4D97-AF65-F5344CB8AC3E}">
        <p14:creationId xmlns:p14="http://schemas.microsoft.com/office/powerpoint/2010/main" val="2966662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208107" y="609741"/>
            <a:ext cx="3167019" cy="609741"/>
          </a:xfrm>
        </p:spPr>
        <p:txBody>
          <a:bodyPr/>
          <a:lstStyle/>
          <a:p>
            <a:pPr eaLnBrk="1" hangingPunct="1"/>
            <a:r>
              <a:rPr lang="en-US" altLang="zh-CN" sz="2800" dirty="0">
                <a:latin typeface="黑体" panose="02010609060101010101" pitchFamily="49" charset="-122"/>
              </a:rPr>
              <a:t>5. </a:t>
            </a:r>
            <a:r>
              <a:rPr lang="zh-CN" altLang="en-US" sz="2800" dirty="0">
                <a:latin typeface="黑体" panose="02010609060101010101" pitchFamily="49" charset="-122"/>
              </a:rPr>
              <a:t>定位伪指令</a:t>
            </a:r>
          </a:p>
        </p:txBody>
      </p:sp>
      <p:sp>
        <p:nvSpPr>
          <p:cNvPr id="79875" name="Rectangle 3"/>
          <p:cNvSpPr>
            <a:spLocks noGrp="1" noChangeArrowheads="1"/>
          </p:cNvSpPr>
          <p:nvPr>
            <p:ph type="body" idx="1"/>
          </p:nvPr>
        </p:nvSpPr>
        <p:spPr>
          <a:xfrm>
            <a:off x="1903236" y="1219482"/>
            <a:ext cx="8307723" cy="4877929"/>
          </a:xfrm>
        </p:spPr>
        <p:txBody>
          <a:bodyPr/>
          <a:lstStyle/>
          <a:p>
            <a:pPr eaLnBrk="1" hangingPunct="1">
              <a:lnSpc>
                <a:spcPct val="80000"/>
              </a:lnSpc>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ORG</a:t>
            </a:r>
            <a:r>
              <a:rPr lang="zh-CN" altLang="en-US" sz="2400" b="1" dirty="0">
                <a:latin typeface="黑体" panose="02010609060101010101" pitchFamily="49" charset="-122"/>
                <a:ea typeface="黑体" panose="02010609060101010101" pitchFamily="49" charset="-122"/>
              </a:rPr>
              <a:t>伪指令</a:t>
            </a:r>
            <a:endParaRPr lang="zh-CN" altLang="en-US" sz="2400" dirty="0">
              <a:latin typeface="黑体" panose="02010609060101010101" pitchFamily="49" charset="-122"/>
              <a:ea typeface="黑体" panose="02010609060101010101" pitchFamily="49" charset="-122"/>
            </a:endParaRPr>
          </a:p>
          <a:p>
            <a:pPr lvl="1"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ORG 100h      </a:t>
            </a:r>
            <a:r>
              <a:rPr lang="zh-CN" altLang="en-US" sz="2400" dirty="0">
                <a:latin typeface="黑体" panose="02010609060101010101" pitchFamily="49" charset="-122"/>
                <a:ea typeface="黑体" panose="02010609060101010101" pitchFamily="49" charset="-122"/>
              </a:rPr>
              <a:t>；从</a:t>
            </a:r>
            <a:r>
              <a:rPr lang="en-US" altLang="zh-CN" sz="2400" dirty="0">
                <a:latin typeface="黑体" panose="02010609060101010101" pitchFamily="49" charset="-122"/>
                <a:ea typeface="黑体" panose="02010609060101010101" pitchFamily="49" charset="-122"/>
              </a:rPr>
              <a:t>100h</a:t>
            </a:r>
            <a:r>
              <a:rPr lang="zh-CN" altLang="en-US" sz="2400" dirty="0">
                <a:latin typeface="黑体" panose="02010609060101010101" pitchFamily="49" charset="-122"/>
                <a:ea typeface="黑体" panose="02010609060101010101" pitchFamily="49" charset="-122"/>
              </a:rPr>
              <a:t>处安排数据或程序</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ORG $+10   </a:t>
            </a:r>
            <a:r>
              <a:rPr lang="zh-CN" altLang="en-US" sz="2400" dirty="0">
                <a:latin typeface="黑体" panose="02010609060101010101" pitchFamily="49" charset="-122"/>
                <a:ea typeface="黑体" panose="02010609060101010101" pitchFamily="49" charset="-122"/>
              </a:rPr>
              <a:t>；使偏移地址加</a:t>
            </a:r>
            <a:r>
              <a:rPr lang="en-US" altLang="zh-CN" sz="2400" dirty="0">
                <a:latin typeface="黑体" panose="02010609060101010101" pitchFamily="49" charset="-122"/>
                <a:ea typeface="黑体" panose="02010609060101010101" pitchFamily="49" charset="-122"/>
              </a:rPr>
              <a:t>10</a:t>
            </a:r>
            <a:r>
              <a:rPr lang="zh-CN" altLang="en-US" sz="2400" dirty="0">
                <a:latin typeface="黑体" panose="02010609060101010101" pitchFamily="49" charset="-122"/>
                <a:ea typeface="黑体" panose="02010609060101010101" pitchFamily="49" charset="-122"/>
              </a:rPr>
              <a:t>，即跳过</a:t>
            </a:r>
            <a:r>
              <a:rPr lang="en-US" altLang="zh-CN" sz="2400" dirty="0">
                <a:latin typeface="黑体" panose="02010609060101010101" pitchFamily="49" charset="-122"/>
                <a:ea typeface="黑体" panose="02010609060101010101" pitchFamily="49" charset="-122"/>
              </a:rPr>
              <a:t>10</a:t>
            </a:r>
            <a:r>
              <a:rPr lang="zh-CN" altLang="en-US" sz="2400" dirty="0">
                <a:latin typeface="黑体" panose="02010609060101010101" pitchFamily="49" charset="-122"/>
                <a:ea typeface="黑体" panose="02010609060101010101" pitchFamily="49" charset="-122"/>
              </a:rPr>
              <a:t>个字节空间</a:t>
            </a:r>
          </a:p>
          <a:p>
            <a:pPr eaLnBrk="1" hangingPunct="1">
              <a:lnSpc>
                <a:spcPct val="80000"/>
              </a:lnSpc>
            </a:pPr>
            <a:endParaRPr lang="zh-CN" altLang="en-US" sz="2400" b="1" dirty="0">
              <a:latin typeface="黑体" panose="02010609060101010101" pitchFamily="49" charset="-122"/>
              <a:ea typeface="黑体" panose="02010609060101010101" pitchFamily="49" charset="-122"/>
            </a:endParaRPr>
          </a:p>
          <a:p>
            <a:pPr eaLnBrk="1" hangingPunct="1">
              <a:lnSpc>
                <a:spcPct val="80000"/>
              </a:lnSpc>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EVEN</a:t>
            </a:r>
            <a:r>
              <a:rPr lang="zh-CN" altLang="en-US" sz="2400" b="1" dirty="0">
                <a:latin typeface="黑体" panose="02010609060101010101" pitchFamily="49" charset="-122"/>
                <a:ea typeface="黑体" panose="02010609060101010101" pitchFamily="49" charset="-122"/>
              </a:rPr>
              <a:t>伪指令</a:t>
            </a:r>
            <a:endParaRPr lang="zh-CN" altLang="en-US" sz="2400" dirty="0">
              <a:latin typeface="黑体" panose="02010609060101010101" pitchFamily="49" charset="-122"/>
              <a:ea typeface="黑体" panose="02010609060101010101" pitchFamily="49" charset="-122"/>
            </a:endParaRPr>
          </a:p>
          <a:p>
            <a:pPr lvl="1" eaLnBrk="1" hangingPunct="1">
              <a:lnSpc>
                <a:spcPct val="80000"/>
              </a:lnSpc>
            </a:pPr>
            <a:r>
              <a:rPr lang="en-US" altLang="zh-CN" sz="2400" dirty="0">
                <a:latin typeface="黑体" panose="02010609060101010101" pitchFamily="49" charset="-122"/>
                <a:ea typeface="黑体" panose="02010609060101010101" pitchFamily="49" charset="-122"/>
              </a:rPr>
              <a:t>EVEN</a:t>
            </a:r>
            <a:r>
              <a:rPr lang="zh-CN" altLang="en-US" sz="2400" dirty="0">
                <a:latin typeface="黑体" panose="02010609060101010101" pitchFamily="49" charset="-122"/>
                <a:ea typeface="黑体" panose="02010609060101010101" pitchFamily="49" charset="-122"/>
              </a:rPr>
              <a:t>伪指令使当前偏移地址指针指向偶数地址，即若原地址指针已指向偶地址，则不作调整；否则将地址指针加</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，使地址指针偶数化。</a:t>
            </a:r>
          </a:p>
          <a:p>
            <a:pPr lvl="1" eaLnBrk="1" hangingPunct="1">
              <a:lnSpc>
                <a:spcPct val="80000"/>
              </a:lnSpc>
            </a:pPr>
            <a:r>
              <a:rPr lang="zh-CN" altLang="en-US" sz="2400" dirty="0">
                <a:latin typeface="黑体" panose="02010609060101010101" pitchFamily="49" charset="-122"/>
                <a:ea typeface="黑体" panose="02010609060101010101" pitchFamily="49" charset="-122"/>
              </a:rPr>
              <a:t>用途：</a:t>
            </a:r>
            <a:r>
              <a:rPr lang="en-US" altLang="zh-CN" sz="2400" dirty="0">
                <a:latin typeface="黑体" panose="02010609060101010101" pitchFamily="49" charset="-122"/>
                <a:ea typeface="黑体" panose="02010609060101010101" pitchFamily="49" charset="-122"/>
              </a:rPr>
              <a:t>EVEN</a:t>
            </a:r>
            <a:r>
              <a:rPr lang="zh-CN" altLang="en-US" sz="2400" dirty="0">
                <a:latin typeface="黑体" panose="02010609060101010101" pitchFamily="49" charset="-122"/>
                <a:ea typeface="黑体" panose="02010609060101010101" pitchFamily="49" charset="-122"/>
              </a:rPr>
              <a:t>可以对齐字数据。</a:t>
            </a:r>
            <a:endParaRPr lang="zh-CN" altLang="en-US" sz="2400" b="1" dirty="0">
              <a:latin typeface="黑体" panose="02010609060101010101" pitchFamily="49" charset="-122"/>
              <a:ea typeface="黑体" panose="02010609060101010101" pitchFamily="49" charset="-122"/>
            </a:endParaRPr>
          </a:p>
          <a:p>
            <a:pPr eaLnBrk="1" hangingPunct="1">
              <a:lnSpc>
                <a:spcPct val="80000"/>
              </a:lnSpc>
            </a:pPr>
            <a:endParaRPr lang="zh-CN" altLang="en-US" sz="2400" b="1" dirty="0">
              <a:latin typeface="黑体" panose="02010609060101010101" pitchFamily="49" charset="-122"/>
              <a:ea typeface="黑体" panose="02010609060101010101" pitchFamily="49" charset="-122"/>
            </a:endParaRPr>
          </a:p>
          <a:p>
            <a:pPr eaLnBrk="1" hangingPunct="1">
              <a:lnSpc>
                <a:spcPct val="80000"/>
              </a:lnSpc>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ALIGN</a:t>
            </a:r>
            <a:r>
              <a:rPr lang="zh-CN" altLang="en-US" sz="2400" b="1" dirty="0">
                <a:latin typeface="黑体" panose="02010609060101010101" pitchFamily="49" charset="-122"/>
                <a:ea typeface="黑体" panose="02010609060101010101" pitchFamily="49" charset="-122"/>
              </a:rPr>
              <a:t>伪指令</a:t>
            </a:r>
            <a:endParaRPr lang="zh-CN" altLang="en-US" sz="2400" dirty="0">
              <a:latin typeface="黑体" panose="02010609060101010101" pitchFamily="49" charset="-122"/>
              <a:ea typeface="黑体" panose="02010609060101010101" pitchFamily="49" charset="-122"/>
            </a:endParaRPr>
          </a:p>
          <a:p>
            <a:pPr lvl="1" eaLnBrk="1" hangingPunct="1">
              <a:lnSpc>
                <a:spcPct val="80000"/>
              </a:lnSpc>
            </a:pPr>
            <a:r>
              <a:rPr lang="zh-CN" altLang="en-US" sz="2400" dirty="0">
                <a:latin typeface="黑体" panose="02010609060101010101" pitchFamily="49" charset="-122"/>
                <a:ea typeface="黑体" panose="02010609060101010101" pitchFamily="49" charset="-122"/>
              </a:rPr>
              <a:t>将当前偏移地址指针指向</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是</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的乘方）的整数倍的地址，即若原地址指针已指向</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的整数倍地址，则不作调整；</a:t>
            </a:r>
          </a:p>
        </p:txBody>
      </p:sp>
    </p:spTree>
    <p:extLst>
      <p:ext uri="{BB962C8B-B14F-4D97-AF65-F5344CB8AC3E}">
        <p14:creationId xmlns:p14="http://schemas.microsoft.com/office/powerpoint/2010/main" val="3018936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519142" y="2637706"/>
            <a:ext cx="5472608"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6000" kern="0" dirty="0">
                <a:solidFill>
                  <a:srgbClr val="0099A9"/>
                </a:solidFill>
                <a:latin typeface="Arial"/>
                <a:ea typeface="微软雅黑"/>
              </a:rPr>
              <a:t>复杂数据结构</a:t>
            </a: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04</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4" name="组合 53"/>
          <p:cNvGrpSpPr/>
          <p:nvPr/>
        </p:nvGrpSpPr>
        <p:grpSpPr>
          <a:xfrm>
            <a:off x="2524837" y="2227653"/>
            <a:ext cx="1449872" cy="1417567"/>
            <a:chOff x="5710238" y="3049588"/>
            <a:chExt cx="771526" cy="754062"/>
          </a:xfrm>
          <a:solidFill>
            <a:srgbClr val="0099A9"/>
          </a:solidFill>
        </p:grpSpPr>
        <p:sp>
          <p:nvSpPr>
            <p:cNvPr id="55" name="Freeform 355"/>
            <p:cNvSpPr>
              <a:spLocks/>
            </p:cNvSpPr>
            <p:nvPr/>
          </p:nvSpPr>
          <p:spPr bwMode="auto">
            <a:xfrm>
              <a:off x="6026151" y="3049588"/>
              <a:ext cx="106363" cy="125413"/>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6" name="Freeform 356"/>
            <p:cNvSpPr>
              <a:spLocks/>
            </p:cNvSpPr>
            <p:nvPr/>
          </p:nvSpPr>
          <p:spPr bwMode="auto">
            <a:xfrm>
              <a:off x="5797551" y="3160713"/>
              <a:ext cx="479425" cy="49847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7" name="Freeform 357"/>
            <p:cNvSpPr>
              <a:spLocks noEditPoints="1"/>
            </p:cNvSpPr>
            <p:nvPr/>
          </p:nvSpPr>
          <p:spPr bwMode="auto">
            <a:xfrm>
              <a:off x="5710238" y="3370263"/>
              <a:ext cx="169863" cy="155575"/>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8" name="Freeform 358"/>
            <p:cNvSpPr>
              <a:spLocks/>
            </p:cNvSpPr>
            <p:nvPr/>
          </p:nvSpPr>
          <p:spPr bwMode="auto">
            <a:xfrm>
              <a:off x="5721351" y="3340100"/>
              <a:ext cx="760413" cy="463550"/>
            </a:xfrm>
            <a:custGeom>
              <a:avLst/>
              <a:gdLst>
                <a:gd name="T0" fmla="*/ 479 w 479"/>
                <a:gd name="T1" fmla="*/ 0 h 292"/>
                <a:gd name="T2" fmla="*/ 395 w 479"/>
                <a:gd name="T3" fmla="*/ 33 h 292"/>
                <a:gd name="T4" fmla="*/ 412 w 479"/>
                <a:gd name="T5" fmla="*/ 45 h 292"/>
                <a:gd name="T6" fmla="*/ 307 w 479"/>
                <a:gd name="T7" fmla="*/ 158 h 292"/>
                <a:gd name="T8" fmla="*/ 213 w 479"/>
                <a:gd name="T9" fmla="*/ 148 h 292"/>
                <a:gd name="T10" fmla="*/ 139 w 479"/>
                <a:gd name="T11" fmla="*/ 225 h 292"/>
                <a:gd name="T12" fmla="*/ 62 w 479"/>
                <a:gd name="T13" fmla="*/ 187 h 292"/>
                <a:gd name="T14" fmla="*/ 0 w 479"/>
                <a:gd name="T15" fmla="*/ 266 h 292"/>
                <a:gd name="T16" fmla="*/ 33 w 479"/>
                <a:gd name="T17" fmla="*/ 292 h 292"/>
                <a:gd name="T18" fmla="*/ 74 w 479"/>
                <a:gd name="T19" fmla="*/ 242 h 292"/>
                <a:gd name="T20" fmla="*/ 148 w 479"/>
                <a:gd name="T21" fmla="*/ 278 h 292"/>
                <a:gd name="T22" fmla="*/ 230 w 479"/>
                <a:gd name="T23" fmla="*/ 194 h 292"/>
                <a:gd name="T24" fmla="*/ 323 w 479"/>
                <a:gd name="T25" fmla="*/ 204 h 292"/>
                <a:gd name="T26" fmla="*/ 448 w 479"/>
                <a:gd name="T27" fmla="*/ 72 h 292"/>
                <a:gd name="T28" fmla="*/ 472 w 479"/>
                <a:gd name="T29" fmla="*/ 88 h 292"/>
                <a:gd name="T30" fmla="*/ 479 w 479"/>
                <a:gd name="T3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292">
                  <a:moveTo>
                    <a:pt x="479" y="0"/>
                  </a:moveTo>
                  <a:lnTo>
                    <a:pt x="395" y="33"/>
                  </a:lnTo>
                  <a:lnTo>
                    <a:pt x="412" y="45"/>
                  </a:lnTo>
                  <a:lnTo>
                    <a:pt x="307" y="158"/>
                  </a:lnTo>
                  <a:lnTo>
                    <a:pt x="213" y="148"/>
                  </a:lnTo>
                  <a:lnTo>
                    <a:pt x="139" y="225"/>
                  </a:lnTo>
                  <a:lnTo>
                    <a:pt x="62" y="187"/>
                  </a:lnTo>
                  <a:lnTo>
                    <a:pt x="0" y="266"/>
                  </a:lnTo>
                  <a:lnTo>
                    <a:pt x="33" y="292"/>
                  </a:lnTo>
                  <a:lnTo>
                    <a:pt x="74" y="242"/>
                  </a:lnTo>
                  <a:lnTo>
                    <a:pt x="148" y="278"/>
                  </a:lnTo>
                  <a:lnTo>
                    <a:pt x="230" y="194"/>
                  </a:lnTo>
                  <a:lnTo>
                    <a:pt x="323" y="204"/>
                  </a:lnTo>
                  <a:lnTo>
                    <a:pt x="448" y="72"/>
                  </a:lnTo>
                  <a:lnTo>
                    <a:pt x="472" y="88"/>
                  </a:lnTo>
                  <a:lnTo>
                    <a:pt x="479" y="0"/>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grpSp>
    </p:spTree>
    <p:extLst>
      <p:ext uri="{BB962C8B-B14F-4D97-AF65-F5344CB8AC3E}">
        <p14:creationId xmlns:p14="http://schemas.microsoft.com/office/powerpoint/2010/main" val="4082326346"/>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59778" y="1109003"/>
            <a:ext cx="4320706" cy="563693"/>
          </a:xfrm>
        </p:spPr>
        <p:txBody>
          <a:bodyPr/>
          <a:lstStyle/>
          <a:p>
            <a:pPr eaLnBrk="1" hangingPunct="1"/>
            <a:r>
              <a:rPr lang="en-US" altLang="zh-CN" sz="2400" dirty="0" smtClean="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．结构类型的说明</a:t>
            </a:r>
          </a:p>
        </p:txBody>
      </p:sp>
      <p:sp>
        <p:nvSpPr>
          <p:cNvPr id="81923" name="Rectangle 3"/>
          <p:cNvSpPr>
            <a:spLocks noGrp="1" noChangeArrowheads="1"/>
          </p:cNvSpPr>
          <p:nvPr>
            <p:ph type="body" idx="1"/>
          </p:nvPr>
        </p:nvSpPr>
        <p:spPr>
          <a:xfrm>
            <a:off x="2277973" y="1700607"/>
            <a:ext cx="7778963" cy="4609579"/>
          </a:xfrm>
        </p:spPr>
        <p:txBody>
          <a:bodyPr/>
          <a:lstStyle/>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伪指令格式：	</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结构名	</a:t>
            </a:r>
            <a:r>
              <a:rPr lang="en-US" altLang="zh-CN" sz="2400" dirty="0">
                <a:latin typeface="黑体" panose="02010609060101010101" pitchFamily="49" charset="-122"/>
                <a:ea typeface="黑体" panose="02010609060101010101" pitchFamily="49" charset="-122"/>
              </a:rPr>
              <a:t>STRUCT</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 		；数据定义语句</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结构名	</a:t>
            </a:r>
            <a:r>
              <a:rPr lang="en-US" altLang="zh-CN" sz="2400" dirty="0">
                <a:latin typeface="黑体" panose="02010609060101010101" pitchFamily="49" charset="-122"/>
                <a:ea typeface="黑体" panose="02010609060101010101" pitchFamily="49" charset="-122"/>
              </a:rPr>
              <a:t>ENDS</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例如：下述语句段说明了学生成绩结构。</a:t>
            </a:r>
          </a:p>
          <a:p>
            <a:pPr eaLnBrk="1" hangingPunct="1">
              <a:lnSpc>
                <a:spcPct val="8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STUDENT	STRUCT</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SID			DW		?</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SNAME		DB		‘ABCDEFGH’</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MATH   	DB		0</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ENGLISH 	DB		0</a:t>
            </a:r>
          </a:p>
          <a:p>
            <a:pPr eaLnBrk="1" hangingPunct="1">
              <a:lnSpc>
                <a:spcPct val="80000"/>
              </a:lnSpc>
              <a:buFontTx/>
              <a:buNone/>
            </a:pPr>
            <a:r>
              <a:rPr lang="en-US" altLang="zh-CN" sz="2400" dirty="0">
                <a:latin typeface="黑体" panose="02010609060101010101" pitchFamily="49" charset="-122"/>
                <a:ea typeface="黑体" panose="02010609060101010101" pitchFamily="49" charset="-122"/>
              </a:rPr>
              <a:t>    STUDENT	ENDS</a:t>
            </a:r>
          </a:p>
        </p:txBody>
      </p:sp>
      <p:sp>
        <p:nvSpPr>
          <p:cNvPr id="4" name="TextBox 13"/>
          <p:cNvSpPr txBox="1"/>
          <p:nvPr/>
        </p:nvSpPr>
        <p:spPr>
          <a:xfrm>
            <a:off x="3047218" y="540980"/>
            <a:ext cx="2759956" cy="415498"/>
          </a:xfrm>
          <a:prstGeom prst="rect">
            <a:avLst/>
          </a:prstGeom>
          <a:noFill/>
        </p:spPr>
        <p:txBody>
          <a:bodyPr wrap="square" lIns="0" tIns="0" rIns="0" bIns="0" rtlCol="0">
            <a:spAutoFit/>
          </a:bodyPr>
          <a:lstStyle/>
          <a:p>
            <a:r>
              <a:rPr lang="zh-CN" altLang="en-US" sz="2700" b="1" dirty="0" smtClean="0">
                <a:solidFill>
                  <a:schemeClr val="tx1">
                    <a:lumMod val="65000"/>
                    <a:lumOff val="35000"/>
                  </a:schemeClr>
                </a:solidFill>
                <a:latin typeface="微软雅黑"/>
                <a:ea typeface="微软雅黑"/>
              </a:rPr>
              <a:t>结构</a:t>
            </a:r>
            <a:endParaRPr lang="zh-CN" altLang="en-US" sz="2700" b="1" dirty="0">
              <a:solidFill>
                <a:schemeClr val="tx1">
                  <a:lumMod val="65000"/>
                  <a:lumOff val="35000"/>
                </a:schemeClr>
              </a:solidFill>
              <a:latin typeface="微软雅黑"/>
              <a:ea typeface="微软雅黑"/>
            </a:endParaRPr>
          </a:p>
        </p:txBody>
      </p:sp>
      <p:grpSp>
        <p:nvGrpSpPr>
          <p:cNvPr id="5" name="组合 4"/>
          <p:cNvGrpSpPr/>
          <p:nvPr/>
        </p:nvGrpSpPr>
        <p:grpSpPr>
          <a:xfrm>
            <a:off x="2100075" y="434557"/>
            <a:ext cx="762000" cy="618973"/>
            <a:chOff x="371883" y="333450"/>
            <a:chExt cx="762000" cy="618973"/>
          </a:xfrm>
        </p:grpSpPr>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5313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982638" y="477466"/>
            <a:ext cx="5616850" cy="563693"/>
          </a:xfrm>
        </p:spPr>
        <p:txBody>
          <a:bodyPr/>
          <a:lstStyle/>
          <a:p>
            <a:pPr eaLnBrk="1" hangingPunct="1"/>
            <a:r>
              <a:rPr lang="en-US" altLang="zh-CN" sz="2400" dirty="0" smtClean="0">
                <a:solidFill>
                  <a:schemeClr val="tx1"/>
                </a:solidFill>
                <a:latin typeface="黑体" panose="02010609060101010101" pitchFamily="49" charset="-122"/>
                <a:ea typeface="黑体" panose="02010609060101010101" pitchFamily="49" charset="-122"/>
              </a:rPr>
              <a:t>2</a:t>
            </a:r>
            <a:r>
              <a:rPr lang="zh-CN" altLang="en-US" sz="2400" dirty="0" smtClean="0">
                <a:solidFill>
                  <a:schemeClr val="tx1"/>
                </a:solidFill>
                <a:latin typeface="黑体" panose="02010609060101010101" pitchFamily="49" charset="-122"/>
                <a:ea typeface="黑体" panose="02010609060101010101" pitchFamily="49" charset="-122"/>
              </a:rPr>
              <a:t>．结构变量的定义</a:t>
            </a:r>
          </a:p>
        </p:txBody>
      </p:sp>
      <p:sp>
        <p:nvSpPr>
          <p:cNvPr id="82947" name="Rectangle 3"/>
          <p:cNvSpPr>
            <a:spLocks noGrp="1" noChangeArrowheads="1"/>
          </p:cNvSpPr>
          <p:nvPr>
            <p:ph type="body" idx="1"/>
          </p:nvPr>
        </p:nvSpPr>
        <p:spPr>
          <a:xfrm>
            <a:off x="2278781" y="1152794"/>
            <a:ext cx="9302111" cy="5249490"/>
          </a:xfrm>
        </p:spPr>
        <p:txBody>
          <a:bodyPr/>
          <a:lstStyle/>
          <a:p>
            <a:pPr eaLnBrk="1" hangingPunct="1"/>
            <a:r>
              <a:rPr lang="en-US" altLang="zh-CN" sz="2400" dirty="0" smtClean="0">
                <a:solidFill>
                  <a:schemeClr val="tx1"/>
                </a:solidFill>
                <a:latin typeface="黑体" panose="02010609060101010101" pitchFamily="49" charset="-122"/>
                <a:ea typeface="黑体" panose="02010609060101010101" pitchFamily="49" charset="-122"/>
              </a:rPr>
              <a:t> </a:t>
            </a:r>
            <a:r>
              <a:rPr lang="zh-CN" altLang="en-US" sz="2400" dirty="0" smtClean="0">
                <a:solidFill>
                  <a:schemeClr val="tx1"/>
                </a:solidFill>
                <a:latin typeface="黑体" panose="02010609060101010101" pitchFamily="49" charset="-122"/>
                <a:ea typeface="黑体" panose="02010609060101010101" pitchFamily="49" charset="-122"/>
              </a:rPr>
              <a:t>变量名  结构名  </a:t>
            </a:r>
            <a:r>
              <a:rPr lang="en-US" altLang="zh-CN" sz="2400" dirty="0" smtClean="0">
                <a:solidFill>
                  <a:schemeClr val="tx1"/>
                </a:solidFill>
                <a:latin typeface="黑体" panose="02010609060101010101" pitchFamily="49" charset="-122"/>
                <a:ea typeface="黑体" panose="02010609060101010101" pitchFamily="49" charset="-122"/>
              </a:rPr>
              <a:t>&lt;</a:t>
            </a:r>
            <a:r>
              <a:rPr lang="zh-CN" altLang="en-US" sz="2400" dirty="0" smtClean="0">
                <a:solidFill>
                  <a:schemeClr val="tx1"/>
                </a:solidFill>
                <a:latin typeface="黑体" panose="02010609060101010101" pitchFamily="49" charset="-122"/>
                <a:ea typeface="黑体" panose="02010609060101010101" pitchFamily="49" charset="-122"/>
              </a:rPr>
              <a:t>字段初值表</a:t>
            </a:r>
            <a:r>
              <a:rPr lang="en-US" altLang="zh-CN" sz="2400" dirty="0" smtClean="0">
                <a:solidFill>
                  <a:schemeClr val="tx1"/>
                </a:solidFill>
                <a:latin typeface="黑体" panose="02010609060101010101" pitchFamily="49" charset="-122"/>
                <a:ea typeface="黑体" panose="02010609060101010101" pitchFamily="49" charset="-122"/>
              </a:rPr>
              <a:t>&gt;</a:t>
            </a:r>
          </a:p>
          <a:p>
            <a:pPr eaLnBrk="1" hangingPunct="1">
              <a:buFontTx/>
              <a:buNone/>
            </a:pPr>
            <a:r>
              <a:rPr lang="en-US" altLang="zh-CN" sz="2400" dirty="0" smtClean="0">
                <a:solidFill>
                  <a:schemeClr val="tx1"/>
                </a:solidFill>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STU1		STUDENT	&lt;1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ZHANG’</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85</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90&gt;</a:t>
            </a:r>
          </a:p>
          <a:p>
            <a:pPr eaLnBrk="1" hangingPunct="1">
              <a:buFontTx/>
              <a:buNone/>
            </a:pPr>
            <a:r>
              <a:rPr lang="en-US" altLang="zh-CN" sz="2400" dirty="0">
                <a:latin typeface="黑体" panose="02010609060101010101" pitchFamily="49" charset="-122"/>
                <a:ea typeface="黑体" panose="02010609060101010101" pitchFamily="49" charset="-122"/>
              </a:rPr>
              <a:t>  STU2	STUDENT	&lt;2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WANG’</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&gt;</a:t>
            </a:r>
          </a:p>
          <a:p>
            <a:pPr eaLnBrk="1" hangingPunct="1">
              <a:buFontTx/>
              <a:buNone/>
            </a:pPr>
            <a:r>
              <a:rPr lang="en-US" altLang="zh-CN" sz="2400" dirty="0">
                <a:latin typeface="黑体" panose="02010609060101010101" pitchFamily="49" charset="-122"/>
                <a:ea typeface="黑体" panose="02010609060101010101" pitchFamily="49" charset="-122"/>
              </a:rPr>
              <a:t>   			STUDENT	100 DUP</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&lt; &gt;</a:t>
            </a:r>
            <a:r>
              <a:rPr lang="zh-CN" altLang="en-US" sz="2400" dirty="0">
                <a:latin typeface="黑体" panose="02010609060101010101" pitchFamily="49" charset="-122"/>
                <a:ea typeface="黑体" panose="02010609060101010101" pitchFamily="49" charset="-122"/>
              </a:rPr>
              <a:t>）				；预留</a:t>
            </a:r>
            <a:r>
              <a:rPr lang="en-US" altLang="zh-CN" sz="2400" dirty="0">
                <a:latin typeface="黑体" panose="02010609060101010101" pitchFamily="49" charset="-122"/>
                <a:ea typeface="黑体" panose="02010609060101010101" pitchFamily="49" charset="-122"/>
              </a:rPr>
              <a:t>100</a:t>
            </a:r>
            <a:r>
              <a:rPr lang="zh-CN" altLang="en-US" sz="2400" dirty="0">
                <a:latin typeface="黑体" panose="02010609060101010101" pitchFamily="49" charset="-122"/>
                <a:ea typeface="黑体" panose="02010609060101010101" pitchFamily="49" charset="-122"/>
              </a:rPr>
              <a:t>个结构变量空间</a:t>
            </a:r>
          </a:p>
        </p:txBody>
      </p:sp>
    </p:spTree>
    <p:extLst>
      <p:ext uri="{BB962C8B-B14F-4D97-AF65-F5344CB8AC3E}">
        <p14:creationId xmlns:p14="http://schemas.microsoft.com/office/powerpoint/2010/main" val="3353795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1942194" y="1413570"/>
            <a:ext cx="8066367" cy="3961730"/>
          </a:xfrm>
        </p:spPr>
        <p:txBody>
          <a:bodyPr/>
          <a:lstStyle/>
          <a:p>
            <a:pPr eaLnBrk="1" hangingPunct="1">
              <a:lnSpc>
                <a:spcPct val="120000"/>
              </a:lnSpc>
            </a:pPr>
            <a:r>
              <a:rPr lang="zh-CN" altLang="en-US" sz="2400" dirty="0">
                <a:latin typeface="黑体" panose="02010609060101010101" pitchFamily="49" charset="-122"/>
              </a:rPr>
              <a:t>在实地址模式和虚拟</a:t>
            </a:r>
            <a:r>
              <a:rPr lang="en-US" altLang="zh-CN" sz="2400" dirty="0">
                <a:latin typeface="黑体" panose="02010609060101010101" pitchFamily="49" charset="-122"/>
              </a:rPr>
              <a:t>8086</a:t>
            </a:r>
            <a:r>
              <a:rPr lang="zh-CN" altLang="en-US" sz="2400" dirty="0">
                <a:latin typeface="黑体" panose="02010609060101010101" pitchFamily="49" charset="-122"/>
              </a:rPr>
              <a:t>模式下，按照逻辑段组织程序，具有代码段、数据段、附加段和堆栈段。</a:t>
            </a:r>
          </a:p>
          <a:p>
            <a:pPr eaLnBrk="1" hangingPunct="1">
              <a:lnSpc>
                <a:spcPct val="120000"/>
              </a:lnSpc>
            </a:pPr>
            <a:r>
              <a:rPr lang="zh-CN" altLang="en-US" sz="2400" dirty="0">
                <a:latin typeface="黑体" panose="02010609060101010101" pitchFamily="49" charset="-122"/>
              </a:rPr>
              <a:t>一个汇编语言源程序可以包含若干个代码段、数据段、堆栈段或附加段，段与段之间的顺序可随意排列。</a:t>
            </a:r>
          </a:p>
          <a:p>
            <a:pPr eaLnBrk="1" hangingPunct="1">
              <a:lnSpc>
                <a:spcPct val="120000"/>
              </a:lnSpc>
            </a:pPr>
            <a:r>
              <a:rPr lang="zh-CN" altLang="en-US" sz="2400" dirty="0">
                <a:latin typeface="黑体" panose="02010609060101010101" pitchFamily="49" charset="-122"/>
              </a:rPr>
              <a:t>需独立运行的程序必须包含一个代码段，并指示程序执行的起始位置，一个程序只有一个起始位置。</a:t>
            </a:r>
          </a:p>
          <a:p>
            <a:pPr eaLnBrk="1" hangingPunct="1">
              <a:lnSpc>
                <a:spcPct val="120000"/>
              </a:lnSpc>
            </a:pPr>
            <a:r>
              <a:rPr lang="zh-CN" altLang="en-US" sz="2400" dirty="0">
                <a:latin typeface="黑体" panose="02010609060101010101" pitchFamily="49" charset="-122"/>
              </a:rPr>
              <a:t>所有的可执行性语句必须位于某一个代码段内，说明性语句可根据需要位于任一段内</a:t>
            </a:r>
          </a:p>
        </p:txBody>
      </p:sp>
      <p:sp>
        <p:nvSpPr>
          <p:cNvPr id="4" name="TextBox 51"/>
          <p:cNvSpPr txBox="1"/>
          <p:nvPr/>
        </p:nvSpPr>
        <p:spPr>
          <a:xfrm>
            <a:off x="2571985" y="684996"/>
            <a:ext cx="5251413" cy="430887"/>
          </a:xfrm>
          <a:prstGeom prst="rect">
            <a:avLst/>
          </a:prstGeom>
          <a:noFill/>
        </p:spPr>
        <p:txBody>
          <a:bodyPr wrap="square" lIns="0" tIns="0" rIns="0" bIns="0" rtlCol="0">
            <a:spAutoFit/>
          </a:bodyPr>
          <a:lstStyle/>
          <a:p>
            <a:r>
              <a:rPr lang="zh-CN" altLang="en-US" sz="2800" b="1" dirty="0" smtClean="0">
                <a:solidFill>
                  <a:schemeClr val="tx1">
                    <a:lumMod val="65000"/>
                    <a:lumOff val="35000"/>
                  </a:schemeClr>
                </a:solidFill>
                <a:latin typeface="微软雅黑"/>
                <a:ea typeface="微软雅黑"/>
              </a:rPr>
              <a:t>汇编语言的程序格式</a:t>
            </a:r>
            <a:endParaRPr lang="zh-CN" altLang="en-US" sz="2800" b="1" dirty="0">
              <a:solidFill>
                <a:schemeClr val="tx1">
                  <a:lumMod val="65000"/>
                  <a:lumOff val="35000"/>
                </a:schemeClr>
              </a:solidFill>
              <a:latin typeface="微软雅黑"/>
              <a:ea typeface="微软雅黑"/>
            </a:endParaRPr>
          </a:p>
        </p:txBody>
      </p:sp>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24843" y="578573"/>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7242" y="587945"/>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327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2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2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0-#ppt_w/2"/>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630710" y="477466"/>
            <a:ext cx="4608738" cy="563693"/>
          </a:xfrm>
        </p:spPr>
        <p:txBody>
          <a:bodyPr/>
          <a:lstStyle/>
          <a:p>
            <a:pPr algn="l" eaLnBrk="1" hangingPunct="1"/>
            <a:r>
              <a:rPr lang="en-US" altLang="zh-CN" sz="2400" dirty="0" smtClean="0">
                <a:solidFill>
                  <a:schemeClr val="tx1"/>
                </a:solidFill>
                <a:latin typeface="黑体" panose="02010609060101010101" pitchFamily="49" charset="-122"/>
                <a:ea typeface="黑体" panose="02010609060101010101" pitchFamily="49" charset="-122"/>
              </a:rPr>
              <a:t>3</a:t>
            </a:r>
            <a:r>
              <a:rPr lang="zh-CN" altLang="en-US" sz="2400" dirty="0" smtClean="0">
                <a:solidFill>
                  <a:schemeClr val="tx1"/>
                </a:solidFill>
                <a:latin typeface="黑体" panose="02010609060101010101" pitchFamily="49" charset="-122"/>
                <a:ea typeface="黑体" panose="02010609060101010101" pitchFamily="49" charset="-122"/>
              </a:rPr>
              <a:t>．结构变量及其字段的引用</a:t>
            </a:r>
          </a:p>
        </p:txBody>
      </p:sp>
      <p:sp>
        <p:nvSpPr>
          <p:cNvPr id="83971" name="Rectangle 3"/>
          <p:cNvSpPr>
            <a:spLocks noGrp="1" noChangeArrowheads="1"/>
          </p:cNvSpPr>
          <p:nvPr>
            <p:ph type="body" idx="1"/>
          </p:nvPr>
        </p:nvSpPr>
        <p:spPr>
          <a:xfrm>
            <a:off x="1630709" y="1152794"/>
            <a:ext cx="9950183" cy="5249490"/>
          </a:xfrm>
        </p:spPr>
        <p:txBody>
          <a:bodyPr/>
          <a:lstStyle/>
          <a:p>
            <a:pPr eaLnBrk="1" hangingPunct="1"/>
            <a:r>
              <a:rPr lang="zh-CN" altLang="en-US" sz="2400" dirty="0" smtClean="0">
                <a:solidFill>
                  <a:schemeClr val="tx1"/>
                </a:solidFill>
                <a:latin typeface="黑体" panose="02010609060101010101" pitchFamily="49" charset="-122"/>
                <a:ea typeface="黑体" panose="02010609060101010101" pitchFamily="49" charset="-122"/>
              </a:rPr>
              <a:t>结构变量名</a:t>
            </a:r>
            <a:r>
              <a:rPr lang="en-US" altLang="zh-CN" sz="2400" dirty="0" smtClean="0">
                <a:solidFill>
                  <a:schemeClr val="tx1"/>
                </a:solidFill>
                <a:latin typeface="黑体" panose="02010609060101010101" pitchFamily="49" charset="-122"/>
                <a:ea typeface="黑体" panose="02010609060101010101" pitchFamily="49" charset="-122"/>
              </a:rPr>
              <a:t>.</a:t>
            </a:r>
            <a:r>
              <a:rPr lang="zh-CN" altLang="en-US" sz="2400" dirty="0" smtClean="0">
                <a:solidFill>
                  <a:schemeClr val="tx1"/>
                </a:solidFill>
                <a:latin typeface="黑体" panose="02010609060101010101" pitchFamily="49" charset="-122"/>
                <a:ea typeface="黑体" panose="02010609060101010101" pitchFamily="49" charset="-122"/>
              </a:rPr>
              <a:t>结构字段名 </a:t>
            </a:r>
          </a:p>
          <a:p>
            <a:pPr eaLnBrk="1" hangingPunct="1"/>
            <a:r>
              <a:rPr lang="zh-CN" altLang="en-US" sz="2400" dirty="0" smtClean="0">
                <a:solidFill>
                  <a:schemeClr val="tx1"/>
                </a:solidFill>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MOV	STU1</a:t>
            </a:r>
            <a:r>
              <a:rPr lang="en-US" altLang="zh-CN" sz="2400" b="1" i="1"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MATH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95	</a:t>
            </a:r>
          </a:p>
          <a:p>
            <a:pPr eaLnBrk="1" hangingPunct="1">
              <a:buFontTx/>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；执行指令后，将对</a:t>
            </a:r>
            <a:r>
              <a:rPr lang="en-US" altLang="zh-CN" sz="2400" dirty="0">
                <a:latin typeface="黑体" panose="02010609060101010101" pitchFamily="49" charset="-122"/>
                <a:ea typeface="黑体" panose="02010609060101010101" pitchFamily="49" charset="-122"/>
              </a:rPr>
              <a:t>MATH</a:t>
            </a:r>
            <a:r>
              <a:rPr lang="zh-CN" altLang="en-US" sz="2400" dirty="0">
                <a:latin typeface="黑体" panose="02010609060101010101" pitchFamily="49" charset="-122"/>
                <a:ea typeface="黑体" panose="02010609060101010101" pitchFamily="49" charset="-122"/>
              </a:rPr>
              <a:t>域</a:t>
            </a:r>
          </a:p>
          <a:p>
            <a:pPr eaLnBrk="1" hangingPunct="1">
              <a:buFontTx/>
              <a:buNone/>
            </a:pPr>
            <a:r>
              <a:rPr lang="zh-CN" altLang="en-US" sz="2400" dirty="0">
                <a:latin typeface="黑体" panose="02010609060101010101" pitchFamily="49" charset="-122"/>
                <a:ea typeface="黑体" panose="02010609060101010101" pitchFamily="49" charset="-122"/>
              </a:rPr>
              <a:t>             ；的值更新为</a:t>
            </a:r>
            <a:r>
              <a:rPr lang="en-US" altLang="zh-CN" sz="2400" dirty="0">
                <a:latin typeface="黑体" panose="02010609060101010101" pitchFamily="49" charset="-122"/>
                <a:ea typeface="黑体" panose="02010609060101010101" pitchFamily="49" charset="-122"/>
              </a:rPr>
              <a:t>95</a:t>
            </a:r>
            <a:r>
              <a:rPr lang="zh-CN" altLang="en-US" sz="24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675774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2566813" y="1152794"/>
            <a:ext cx="9014079" cy="5249490"/>
          </a:xfrm>
        </p:spPr>
        <p:txBody>
          <a:bodyPr/>
          <a:lstStyle/>
          <a:p>
            <a:pPr algn="just" eaLnBrk="1" hangingPunct="1">
              <a:buFontTx/>
              <a:buNone/>
            </a:pPr>
            <a:r>
              <a:rPr lang="en-US" altLang="zh-CN" sz="2400" b="1" dirty="0" smtClean="0">
                <a:solidFill>
                  <a:schemeClr val="tx1"/>
                </a:solidFill>
                <a:latin typeface="黑体" panose="02010609060101010101" pitchFamily="49" charset="-122"/>
                <a:ea typeface="黑体" panose="02010609060101010101" pitchFamily="49" charset="-122"/>
              </a:rPr>
              <a:t>1</a:t>
            </a:r>
            <a:r>
              <a:rPr lang="zh-CN" altLang="en-US" sz="2400" b="1" dirty="0" smtClean="0">
                <a:solidFill>
                  <a:schemeClr val="tx1"/>
                </a:solidFill>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记录类型的说明</a:t>
            </a:r>
          </a:p>
          <a:p>
            <a:pPr algn="just" eaLnBrk="1" hangingPunct="1">
              <a:buFontTx/>
              <a:buNone/>
            </a:pPr>
            <a:r>
              <a:rPr lang="zh-CN" altLang="en-US" sz="2400"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记录名</a:t>
            </a:r>
            <a:r>
              <a:rPr lang="en-US" altLang="zh-CN" sz="2400" b="1" dirty="0">
                <a:latin typeface="黑体" panose="02010609060101010101" pitchFamily="49" charset="-122"/>
                <a:ea typeface="黑体" panose="02010609060101010101" pitchFamily="49" charset="-122"/>
              </a:rPr>
              <a:t>RECORD</a:t>
            </a:r>
            <a:r>
              <a:rPr lang="zh-CN" altLang="en-US" sz="2400" b="1" dirty="0">
                <a:latin typeface="黑体" panose="02010609060101010101" pitchFamily="49" charset="-122"/>
                <a:ea typeface="黑体" panose="02010609060101010101" pitchFamily="49" charset="-122"/>
              </a:rPr>
              <a:t>位段</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，位段．．．</a:t>
            </a:r>
            <a:r>
              <a:rPr lang="en-US" altLang="zh-CN" sz="2400" b="1" dirty="0">
                <a:latin typeface="黑体" panose="02010609060101010101" pitchFamily="49" charset="-122"/>
                <a:ea typeface="黑体" panose="02010609060101010101" pitchFamily="49" charset="-122"/>
              </a:rPr>
              <a:t>]</a:t>
            </a:r>
          </a:p>
          <a:p>
            <a:pPr lvl="1" eaLnBrk="1" hangingPunct="1">
              <a:buFontTx/>
              <a:buNone/>
            </a:pPr>
            <a:r>
              <a:rPr lang="en-US" altLang="zh-CN" sz="2400" b="1" dirty="0" smtClean="0">
                <a:solidFill>
                  <a:schemeClr val="tx1"/>
                </a:solidFill>
                <a:latin typeface="黑体" panose="02010609060101010101" pitchFamily="49" charset="-122"/>
                <a:ea typeface="黑体" panose="02010609060101010101" pitchFamily="49" charset="-122"/>
              </a:rPr>
              <a:t> </a:t>
            </a:r>
            <a:r>
              <a:rPr lang="zh-CN" altLang="en-US" sz="2400" b="1" dirty="0" smtClean="0">
                <a:solidFill>
                  <a:schemeClr val="tx1"/>
                </a:solidFill>
                <a:latin typeface="黑体" panose="02010609060101010101" pitchFamily="49" charset="-122"/>
                <a:ea typeface="黑体" panose="02010609060101010101" pitchFamily="49" charset="-122"/>
              </a:rPr>
              <a:t>记录中位段的格式定义如下：</a:t>
            </a:r>
          </a:p>
          <a:p>
            <a:pPr lvl="1" eaLnBrk="1" hangingPunct="1">
              <a:buFontTx/>
              <a:buNone/>
            </a:pPr>
            <a:r>
              <a:rPr lang="zh-CN" altLang="en-US" sz="2400" b="1" dirty="0" smtClean="0">
                <a:solidFill>
                  <a:schemeClr val="tx1"/>
                </a:solidFill>
                <a:latin typeface="黑体" panose="02010609060101010101" pitchFamily="49" charset="-122"/>
                <a:ea typeface="黑体" panose="02010609060101010101" pitchFamily="49" charset="-122"/>
              </a:rPr>
              <a:t>    位段名：位数</a:t>
            </a:r>
            <a:r>
              <a:rPr lang="en-US" altLang="zh-CN" sz="2400" b="1" dirty="0" smtClean="0">
                <a:solidFill>
                  <a:schemeClr val="tx1"/>
                </a:solidFill>
                <a:latin typeface="黑体" panose="02010609060101010101" pitchFamily="49" charset="-122"/>
                <a:ea typeface="黑体" panose="02010609060101010101" pitchFamily="49" charset="-122"/>
              </a:rPr>
              <a:t>[</a:t>
            </a:r>
            <a:r>
              <a:rPr lang="zh-CN" altLang="en-US" sz="2400" b="1" dirty="0" smtClean="0">
                <a:solidFill>
                  <a:schemeClr val="tx1"/>
                </a:solidFill>
                <a:latin typeface="黑体" panose="02010609060101010101" pitchFamily="49" charset="-122"/>
                <a:ea typeface="黑体" panose="02010609060101010101" pitchFamily="49" charset="-122"/>
              </a:rPr>
              <a:t>＝表达式</a:t>
            </a:r>
            <a:r>
              <a:rPr lang="en-US" altLang="zh-CN" sz="2400" b="1" dirty="0" smtClean="0">
                <a:solidFill>
                  <a:schemeClr val="tx1"/>
                </a:solidFill>
                <a:latin typeface="黑体" panose="02010609060101010101" pitchFamily="49" charset="-122"/>
                <a:ea typeface="黑体" panose="02010609060101010101" pitchFamily="49" charset="-122"/>
              </a:rPr>
              <a:t>]</a:t>
            </a:r>
            <a:r>
              <a:rPr lang="en-US" altLang="zh-CN" sz="2400" dirty="0" smtClean="0">
                <a:solidFill>
                  <a:schemeClr val="tx1"/>
                </a:solidFill>
                <a:latin typeface="黑体" panose="02010609060101010101" pitchFamily="49" charset="-122"/>
                <a:ea typeface="黑体" panose="02010609060101010101" pitchFamily="49" charset="-122"/>
              </a:rPr>
              <a:t> </a:t>
            </a:r>
          </a:p>
          <a:p>
            <a:pPr lvl="1" eaLnBrk="1" hangingPunct="1">
              <a:buFontTx/>
              <a:buNone/>
            </a:pPr>
            <a:r>
              <a:rPr lang="zh-CN" altLang="en-US" sz="2400" dirty="0" smtClean="0">
                <a:solidFill>
                  <a:schemeClr val="tx1"/>
                </a:solidFill>
                <a:latin typeface="黑体" panose="02010609060101010101" pitchFamily="49" charset="-122"/>
                <a:ea typeface="黑体" panose="02010609060101010101" pitchFamily="49" charset="-122"/>
              </a:rPr>
              <a:t>例如：</a:t>
            </a:r>
          </a:p>
          <a:p>
            <a:pPr lvl="1" eaLnBrk="1" hangingPunct="1">
              <a:buFontTx/>
              <a:buNone/>
            </a:pPr>
            <a:r>
              <a:rPr lang="en-US" altLang="zh-CN" sz="2400" dirty="0">
                <a:latin typeface="黑体" panose="02010609060101010101" pitchFamily="49" charset="-122"/>
                <a:ea typeface="黑体" panose="02010609060101010101" pitchFamily="49" charset="-122"/>
              </a:rPr>
              <a:t>PERSON	RECORD  YEAR</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SEX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1=0</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MARRIAGE</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1=1 </a:t>
            </a:r>
          </a:p>
        </p:txBody>
      </p:sp>
      <p:sp>
        <p:nvSpPr>
          <p:cNvPr id="4" name="TextBox 13"/>
          <p:cNvSpPr txBox="1"/>
          <p:nvPr/>
        </p:nvSpPr>
        <p:spPr>
          <a:xfrm>
            <a:off x="3047218" y="540980"/>
            <a:ext cx="2759956" cy="415498"/>
          </a:xfrm>
          <a:prstGeom prst="rect">
            <a:avLst/>
          </a:prstGeom>
          <a:noFill/>
        </p:spPr>
        <p:txBody>
          <a:bodyPr wrap="square" lIns="0" tIns="0" rIns="0" bIns="0" rtlCol="0">
            <a:spAutoFit/>
          </a:bodyPr>
          <a:lstStyle/>
          <a:p>
            <a:r>
              <a:rPr lang="zh-CN" altLang="en-US" sz="2700" b="1" dirty="0" smtClean="0">
                <a:solidFill>
                  <a:schemeClr val="tx1">
                    <a:lumMod val="65000"/>
                    <a:lumOff val="35000"/>
                  </a:schemeClr>
                </a:solidFill>
                <a:latin typeface="微软雅黑"/>
                <a:ea typeface="微软雅黑"/>
              </a:rPr>
              <a:t>记录</a:t>
            </a:r>
            <a:endParaRPr lang="zh-CN" altLang="en-US" sz="2700" b="1" dirty="0">
              <a:solidFill>
                <a:schemeClr val="tx1">
                  <a:lumMod val="65000"/>
                  <a:lumOff val="35000"/>
                </a:schemeClr>
              </a:solidFill>
              <a:latin typeface="微软雅黑"/>
              <a:ea typeface="微软雅黑"/>
            </a:endParaRPr>
          </a:p>
        </p:txBody>
      </p:sp>
      <p:grpSp>
        <p:nvGrpSpPr>
          <p:cNvPr id="5" name="组合 4"/>
          <p:cNvGrpSpPr/>
          <p:nvPr/>
        </p:nvGrpSpPr>
        <p:grpSpPr>
          <a:xfrm>
            <a:off x="2100075" y="434557"/>
            <a:ext cx="762000" cy="618973"/>
            <a:chOff x="371883" y="333450"/>
            <a:chExt cx="762000" cy="618973"/>
          </a:xfrm>
        </p:grpSpPr>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22779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846734" y="405458"/>
            <a:ext cx="3096570" cy="563693"/>
          </a:xfrm>
        </p:spPr>
        <p:txBody>
          <a:bodyPr/>
          <a:lstStyle/>
          <a:p>
            <a:pPr algn="l" eaLnBrk="1" hangingPunct="1"/>
            <a:r>
              <a:rPr lang="en-US" altLang="zh-CN" sz="2400" dirty="0" smtClean="0">
                <a:solidFill>
                  <a:schemeClr val="tx1"/>
                </a:solidFill>
                <a:latin typeface="黑体" panose="02010609060101010101" pitchFamily="49" charset="-122"/>
                <a:ea typeface="黑体" panose="02010609060101010101" pitchFamily="49" charset="-122"/>
              </a:rPr>
              <a:t>2</a:t>
            </a:r>
            <a:r>
              <a:rPr lang="zh-CN" altLang="en-US" sz="2400" dirty="0" smtClean="0">
                <a:solidFill>
                  <a:schemeClr val="tx1"/>
                </a:solidFill>
                <a:latin typeface="黑体" panose="02010609060101010101" pitchFamily="49" charset="-122"/>
                <a:ea typeface="黑体" panose="02010609060101010101" pitchFamily="49" charset="-122"/>
              </a:rPr>
              <a:t>．记录变量的定义</a:t>
            </a:r>
          </a:p>
        </p:txBody>
      </p:sp>
      <p:sp>
        <p:nvSpPr>
          <p:cNvPr id="86019" name="Rectangle 3"/>
          <p:cNvSpPr>
            <a:spLocks noGrp="1" noChangeArrowheads="1"/>
          </p:cNvSpPr>
          <p:nvPr>
            <p:ph type="body" idx="1"/>
          </p:nvPr>
        </p:nvSpPr>
        <p:spPr>
          <a:xfrm>
            <a:off x="1918742" y="1125538"/>
            <a:ext cx="9086087" cy="5249490"/>
          </a:xfrm>
        </p:spPr>
        <p:txBody>
          <a:bodyPr/>
          <a:lstStyle/>
          <a:p>
            <a:pPr eaLnBrk="1" hangingPunct="1">
              <a:buFontTx/>
              <a:buNone/>
            </a:pPr>
            <a:r>
              <a:rPr lang="zh-CN" altLang="en-US" sz="2400" dirty="0" smtClean="0">
                <a:solidFill>
                  <a:schemeClr val="tx1"/>
                </a:solidFill>
                <a:latin typeface="黑体" panose="02010609060101010101" pitchFamily="49" charset="-122"/>
                <a:ea typeface="黑体" panose="02010609060101010101" pitchFamily="49" charset="-122"/>
              </a:rPr>
              <a:t>记录变量定义的格式为：</a:t>
            </a:r>
          </a:p>
          <a:p>
            <a:pPr eaLnBrk="1" hangingPunct="1">
              <a:buFontTx/>
              <a:buNone/>
            </a:pPr>
            <a:r>
              <a:rPr lang="zh-CN" altLang="en-US" sz="2400" dirty="0" smtClean="0">
                <a:solidFill>
                  <a:schemeClr val="tx1"/>
                </a:solidFill>
                <a:latin typeface="黑体" panose="02010609060101010101" pitchFamily="49" charset="-122"/>
                <a:ea typeface="黑体" panose="02010609060101010101" pitchFamily="49" charset="-122"/>
              </a:rPr>
              <a:t>    记录变量名  记录名  </a:t>
            </a:r>
            <a:r>
              <a:rPr lang="en-US" altLang="zh-CN" sz="2400" dirty="0" smtClean="0">
                <a:solidFill>
                  <a:schemeClr val="tx1"/>
                </a:solidFill>
                <a:latin typeface="黑体" panose="02010609060101010101" pitchFamily="49" charset="-122"/>
                <a:ea typeface="黑体" panose="02010609060101010101" pitchFamily="49" charset="-122"/>
              </a:rPr>
              <a:t>&lt;</a:t>
            </a:r>
            <a:r>
              <a:rPr lang="zh-CN" altLang="en-US" sz="2400" dirty="0" smtClean="0">
                <a:solidFill>
                  <a:schemeClr val="tx1"/>
                </a:solidFill>
                <a:latin typeface="黑体" panose="02010609060101010101" pitchFamily="49" charset="-122"/>
                <a:ea typeface="黑体" panose="02010609060101010101" pitchFamily="49" charset="-122"/>
              </a:rPr>
              <a:t>段初值表</a:t>
            </a:r>
            <a:r>
              <a:rPr lang="en-US" altLang="zh-CN" sz="2400" dirty="0" smtClean="0">
                <a:solidFill>
                  <a:schemeClr val="tx1"/>
                </a:solidFill>
                <a:latin typeface="黑体" panose="02010609060101010101" pitchFamily="49" charset="-122"/>
                <a:ea typeface="黑体" panose="02010609060101010101" pitchFamily="49" charset="-122"/>
              </a:rPr>
              <a:t>&gt;</a:t>
            </a:r>
          </a:p>
          <a:p>
            <a:pPr eaLnBrk="1" hangingPunct="1">
              <a:buFontTx/>
              <a:buNone/>
            </a:pPr>
            <a:r>
              <a:rPr lang="zh-CN" altLang="en-US" sz="2400" dirty="0" smtClean="0">
                <a:solidFill>
                  <a:schemeClr val="tx1"/>
                </a:solidFill>
                <a:latin typeface="黑体" panose="02010609060101010101" pitchFamily="49" charset="-122"/>
                <a:ea typeface="黑体" panose="02010609060101010101" pitchFamily="49" charset="-122"/>
              </a:rPr>
              <a:t>例如：</a:t>
            </a:r>
          </a:p>
          <a:p>
            <a:pPr eaLnBrk="1" hangingPunct="1">
              <a:buFontTx/>
              <a:buNone/>
            </a:pPr>
            <a:endParaRPr lang="zh-CN" altLang="en-US" sz="2400" dirty="0" smtClean="0">
              <a:solidFill>
                <a:schemeClr val="tx1"/>
              </a:solidFill>
              <a:latin typeface="黑体" panose="02010609060101010101" pitchFamily="49" charset="-122"/>
              <a:ea typeface="黑体" panose="02010609060101010101" pitchFamily="49" charset="-122"/>
            </a:endParaRPr>
          </a:p>
          <a:p>
            <a:pPr eaLnBrk="1" hangingPunct="1">
              <a:buFontTx/>
              <a:buNone/>
            </a:pPr>
            <a:r>
              <a:rPr lang="en-US" altLang="zh-CN" sz="2400" dirty="0">
                <a:latin typeface="黑体" panose="02010609060101010101" pitchFamily="49" charset="-122"/>
                <a:ea typeface="黑体" panose="02010609060101010101" pitchFamily="49" charset="-122"/>
              </a:rPr>
              <a:t>ZHANG	PERSON  &lt;1000B</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0&gt;	</a:t>
            </a:r>
            <a:r>
              <a:rPr lang="zh-CN" altLang="en-US" sz="2400" dirty="0">
                <a:latin typeface="黑体" panose="02010609060101010101" pitchFamily="49" charset="-122"/>
                <a:ea typeface="黑体" panose="02010609060101010101" pitchFamily="49" charset="-122"/>
              </a:rPr>
              <a:t>；该字节值为：</a:t>
            </a:r>
            <a:r>
              <a:rPr lang="en-US" altLang="zh-CN" sz="2400" dirty="0">
                <a:latin typeface="黑体" panose="02010609060101010101" pitchFamily="49" charset="-122"/>
                <a:ea typeface="黑体" panose="02010609060101010101" pitchFamily="49" charset="-122"/>
              </a:rPr>
              <a:t>00100010B=22H</a:t>
            </a:r>
          </a:p>
          <a:p>
            <a:pPr eaLnBrk="1" hangingPunct="1">
              <a:buFontTx/>
              <a:buNone/>
            </a:pPr>
            <a:r>
              <a:rPr lang="en-US" altLang="zh-CN" sz="2400" dirty="0">
                <a:latin typeface="黑体" panose="02010609060101010101" pitchFamily="49" charset="-122"/>
                <a:ea typeface="黑体" panose="02010609060101010101" pitchFamily="49" charset="-122"/>
              </a:rPr>
              <a:t> WANG		PERSON	&lt;1001B</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0&gt;	</a:t>
            </a:r>
            <a:r>
              <a:rPr lang="zh-CN" altLang="en-US" sz="2400" dirty="0">
                <a:latin typeface="黑体" panose="02010609060101010101" pitchFamily="49" charset="-122"/>
                <a:ea typeface="黑体" panose="02010609060101010101" pitchFamily="49" charset="-122"/>
              </a:rPr>
              <a:t>；该字节值为：</a:t>
            </a:r>
            <a:r>
              <a:rPr lang="en-US" altLang="zh-CN" sz="2400" dirty="0">
                <a:latin typeface="黑体" panose="02010609060101010101" pitchFamily="49" charset="-122"/>
                <a:ea typeface="黑体" panose="02010609060101010101" pitchFamily="49" charset="-122"/>
              </a:rPr>
              <a:t>00100100B= 24H</a:t>
            </a:r>
          </a:p>
        </p:txBody>
      </p:sp>
    </p:spTree>
    <p:extLst>
      <p:ext uri="{BB962C8B-B14F-4D97-AF65-F5344CB8AC3E}">
        <p14:creationId xmlns:p14="http://schemas.microsoft.com/office/powerpoint/2010/main" val="860998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990750" y="477466"/>
            <a:ext cx="5328592" cy="563693"/>
          </a:xfrm>
        </p:spPr>
        <p:txBody>
          <a:bodyPr/>
          <a:lstStyle/>
          <a:p>
            <a:pPr algn="l" eaLnBrk="1" hangingPunct="1"/>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．记录变量的引用和记录操作符</a:t>
            </a:r>
          </a:p>
        </p:txBody>
      </p:sp>
      <p:sp>
        <p:nvSpPr>
          <p:cNvPr id="87043" name="Rectangle 3"/>
          <p:cNvSpPr>
            <a:spLocks noGrp="1" noChangeArrowheads="1"/>
          </p:cNvSpPr>
          <p:nvPr>
            <p:ph type="body" idx="1"/>
          </p:nvPr>
        </p:nvSpPr>
        <p:spPr>
          <a:xfrm>
            <a:off x="1990749" y="1152794"/>
            <a:ext cx="9590143" cy="5249490"/>
          </a:xfrm>
        </p:spPr>
        <p:txBody>
          <a:bodyPr/>
          <a:lstStyle/>
          <a:p>
            <a:pPr eaLnBrk="1" hangingPunct="1"/>
            <a:r>
              <a:rPr lang="zh-CN" altLang="en-US" sz="2400" dirty="0" smtClean="0">
                <a:solidFill>
                  <a:schemeClr val="tx1"/>
                </a:solidFill>
                <a:latin typeface="黑体" panose="02010609060101010101" pitchFamily="49" charset="-122"/>
                <a:ea typeface="黑体" panose="02010609060101010101" pitchFamily="49" charset="-122"/>
              </a:rPr>
              <a:t>记录变量通过它的变量名直接引用，表示它的字节或字值 </a:t>
            </a:r>
          </a:p>
        </p:txBody>
      </p:sp>
    </p:spTree>
    <p:extLst>
      <p:ext uri="{BB962C8B-B14F-4D97-AF65-F5344CB8AC3E}">
        <p14:creationId xmlns:p14="http://schemas.microsoft.com/office/powerpoint/2010/main" val="933651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4845870" y="2637706"/>
            <a:ext cx="6289896" cy="111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6000" kern="0" dirty="0">
                <a:solidFill>
                  <a:schemeClr val="accent6"/>
                </a:solidFill>
                <a:latin typeface="Arial"/>
                <a:ea typeface="微软雅黑"/>
              </a:rPr>
              <a:t>宏汇编</a:t>
            </a:r>
            <a:endParaRPr lang="zh-CN" altLang="en-US" sz="6000" kern="0" dirty="0">
              <a:solidFill>
                <a:schemeClr val="accent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97" name="Freeform 21"/>
          <p:cNvSpPr>
            <a:spLocks noEditPoints="1"/>
          </p:cNvSpPr>
          <p:nvPr/>
        </p:nvSpPr>
        <p:spPr bwMode="auto">
          <a:xfrm>
            <a:off x="2514525" y="2395355"/>
            <a:ext cx="1314580" cy="1361190"/>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accent6"/>
          </a:solidFill>
          <a:ln>
            <a:noFill/>
          </a:ln>
          <a:effectLst>
            <a:innerShdw blurRad="63500" dist="50800" dir="13500000">
              <a:prstClr val="black">
                <a:alpha val="50000"/>
              </a:prstClr>
            </a:innerShdw>
          </a:effectLst>
        </p:spPr>
        <p:txBody>
          <a:bodyPr vert="horz" wrap="square" lIns="121890" tIns="60945" rIns="121890" bIns="60945" numCol="1" anchor="t" anchorCtr="0" compatLnSpc="1">
            <a:prstTxWarp prst="textNoShape">
              <a:avLst/>
            </a:prstTxWarp>
          </a:bodyPr>
          <a:lstStyle/>
          <a:p>
            <a:endParaRPr lang="zh-CN" altLang="en-US">
              <a:solidFill>
                <a:srgbClr val="FF0000"/>
              </a:solidFill>
              <a:latin typeface="微软雅黑" pitchFamily="34" charset="-122"/>
              <a:ea typeface="微软雅黑" pitchFamily="34" charset="-122"/>
            </a:endParaRPr>
          </a:p>
        </p:txBody>
      </p:sp>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05</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3943819356"/>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500"/>
                                        <p:tgtEl>
                                          <p:spTgt spid="9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97" grpId="0" animBg="1"/>
      <p:bldP spid="104" grpId="0"/>
      <p:bldP spid="14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a:xfrm>
            <a:off x="2350789" y="1152794"/>
            <a:ext cx="8568953" cy="5249490"/>
          </a:xfrm>
        </p:spPr>
        <p:txBody>
          <a:bodyPr/>
          <a:lstStyle/>
          <a:p>
            <a:pPr eaLnBrk="1" hangingPunct="1"/>
            <a:r>
              <a:rPr lang="zh-CN" altLang="en-US" sz="2400" dirty="0" smtClean="0">
                <a:solidFill>
                  <a:schemeClr val="tx1"/>
                </a:solidFill>
                <a:latin typeface="黑体" panose="02010609060101010101" pitchFamily="49" charset="-122"/>
                <a:ea typeface="黑体" panose="02010609060101010101" pitchFamily="49" charset="-122"/>
              </a:rPr>
              <a:t>宏是具有宏名的一段汇编语句序列。</a:t>
            </a:r>
          </a:p>
          <a:p>
            <a:pPr eaLnBrk="1" hangingPunct="1"/>
            <a:r>
              <a:rPr lang="zh-CN" altLang="en-US" sz="2400" dirty="0" smtClean="0">
                <a:solidFill>
                  <a:schemeClr val="tx1"/>
                </a:solidFill>
                <a:latin typeface="黑体" panose="02010609060101010101" pitchFamily="49" charset="-122"/>
                <a:ea typeface="黑体" panose="02010609060101010101" pitchFamily="49" charset="-122"/>
              </a:rPr>
              <a:t>经过定义的宏，只要写出宏名，就可以在源程序中调用它。</a:t>
            </a:r>
          </a:p>
        </p:txBody>
      </p:sp>
    </p:spTree>
    <p:extLst>
      <p:ext uri="{BB962C8B-B14F-4D97-AF65-F5344CB8AC3E}">
        <p14:creationId xmlns:p14="http://schemas.microsoft.com/office/powerpoint/2010/main" val="3538810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1990750" y="1341562"/>
            <a:ext cx="7993325" cy="4752487"/>
          </a:xfrm>
        </p:spPr>
        <p:txBody>
          <a:bodyPr/>
          <a:lstStyle/>
          <a:p>
            <a:pPr eaLnBrk="1" hangingPunct="1">
              <a:buFontTx/>
              <a:buNone/>
            </a:pPr>
            <a:r>
              <a:rPr lang="en-US" altLang="zh-CN" sz="2400" b="1" dirty="0" smtClean="0">
                <a:solidFill>
                  <a:schemeClr val="tx1"/>
                </a:solidFill>
                <a:latin typeface="黑体" panose="02010609060101010101" pitchFamily="49" charset="-122"/>
                <a:ea typeface="黑体" panose="02010609060101010101" pitchFamily="49" charset="-122"/>
              </a:rPr>
              <a:t>1</a:t>
            </a:r>
            <a:r>
              <a:rPr lang="zh-CN" altLang="en-US" sz="2400" b="1" dirty="0" smtClean="0">
                <a:solidFill>
                  <a:schemeClr val="tx1"/>
                </a:solidFill>
                <a:latin typeface="黑体" panose="02010609060101010101" pitchFamily="49" charset="-122"/>
                <a:ea typeface="黑体" panose="02010609060101010101" pitchFamily="49" charset="-122"/>
              </a:rPr>
              <a:t>．宏定义</a:t>
            </a:r>
          </a:p>
          <a:p>
            <a:pPr eaLnBrk="1" hangingPunct="1">
              <a:buFontTx/>
              <a:buNone/>
            </a:pPr>
            <a:r>
              <a:rPr lang="zh-CN" altLang="en-US" sz="2400" dirty="0">
                <a:latin typeface="黑体" panose="02010609060101010101" pitchFamily="49" charset="-122"/>
                <a:ea typeface="黑体" panose="02010609060101010101" pitchFamily="49" charset="-122"/>
              </a:rPr>
              <a:t>宏定义由一对宏汇编伪指令</a:t>
            </a:r>
            <a:r>
              <a:rPr lang="en-US" altLang="zh-CN" sz="2400" dirty="0">
                <a:latin typeface="黑体" panose="02010609060101010101" pitchFamily="49" charset="-122"/>
                <a:ea typeface="黑体" panose="02010609060101010101" pitchFamily="49" charset="-122"/>
              </a:rPr>
              <a:t>MACRO/ENDM</a:t>
            </a:r>
            <a:r>
              <a:rPr lang="zh-CN" altLang="en-US" sz="2400" dirty="0">
                <a:latin typeface="黑体" panose="02010609060101010101" pitchFamily="49" charset="-122"/>
                <a:ea typeface="黑体" panose="02010609060101010101" pitchFamily="49" charset="-122"/>
              </a:rPr>
              <a:t>来完成。格式：</a:t>
            </a:r>
          </a:p>
          <a:p>
            <a:pPr eaLnBrk="1" hangingPunct="1">
              <a:buFontTx/>
              <a:buNone/>
            </a:pPr>
            <a:r>
              <a:rPr lang="zh-CN" altLang="en-US" sz="2400" dirty="0">
                <a:latin typeface="黑体" panose="02010609060101010101" pitchFamily="49" charset="-122"/>
                <a:ea typeface="黑体" panose="02010609060101010101" pitchFamily="49" charset="-122"/>
              </a:rPr>
              <a:t>       宏名  </a:t>
            </a:r>
            <a:r>
              <a:rPr lang="en-US" altLang="zh-CN" sz="2400" dirty="0">
                <a:latin typeface="黑体" panose="02010609060101010101" pitchFamily="49" charset="-122"/>
                <a:ea typeface="黑体" panose="02010609060101010101" pitchFamily="49" charset="-122"/>
              </a:rPr>
              <a:t>MACRO[</a:t>
            </a:r>
            <a:r>
              <a:rPr lang="zh-CN" altLang="en-US" sz="2400" dirty="0">
                <a:latin typeface="黑体" panose="02010609060101010101" pitchFamily="49" charset="-122"/>
                <a:ea typeface="黑体" panose="02010609060101010101" pitchFamily="49" charset="-122"/>
              </a:rPr>
              <a:t>形参表</a:t>
            </a:r>
            <a:r>
              <a:rPr lang="en-US" altLang="zh-CN" sz="2400" dirty="0">
                <a:latin typeface="黑体" panose="02010609060101010101" pitchFamily="49" charset="-122"/>
                <a:ea typeface="黑体" panose="02010609060101010101" pitchFamily="49" charset="-122"/>
              </a:rPr>
              <a:t>]</a:t>
            </a:r>
          </a:p>
          <a:p>
            <a:pPr eaLnBrk="1" hangingPunct="1">
              <a:buFontTx/>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宏定义体</a:t>
            </a:r>
          </a:p>
          <a:p>
            <a:pPr eaLnBrk="1" hangingPunct="1">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ENDM</a:t>
            </a:r>
          </a:p>
          <a:p>
            <a:pPr eaLnBrk="1" hangingPunct="1">
              <a:buFontTx/>
              <a:buNone/>
            </a:pPr>
            <a:r>
              <a:rPr lang="zh-CN" altLang="en-US" sz="2400" dirty="0">
                <a:latin typeface="黑体" panose="02010609060101010101" pitchFamily="49" charset="-122"/>
                <a:ea typeface="黑体" panose="02010609060101010101" pitchFamily="49" charset="-122"/>
              </a:rPr>
              <a:t>例如：</a:t>
            </a:r>
          </a:p>
          <a:p>
            <a:pPr eaLnBrk="1" hangingPunct="1">
              <a:buFontTx/>
              <a:buNone/>
            </a:pPr>
            <a:r>
              <a:rPr lang="en-US" altLang="zh-CN" sz="2400" dirty="0">
                <a:latin typeface="黑体" panose="02010609060101010101" pitchFamily="49" charset="-122"/>
                <a:ea typeface="黑体" panose="02010609060101010101" pitchFamily="49" charset="-122"/>
              </a:rPr>
              <a:t>MAINBEGIN	MACRO </a:t>
            </a:r>
            <a:r>
              <a:rPr lang="zh-CN" altLang="en-US" sz="2400" dirty="0">
                <a:latin typeface="黑体" panose="02010609060101010101" pitchFamily="49" charset="-122"/>
                <a:ea typeface="黑体" panose="02010609060101010101" pitchFamily="49" charset="-122"/>
              </a:rPr>
              <a:t>；定义名为</a:t>
            </a:r>
            <a:r>
              <a:rPr lang="en-US" altLang="zh-CN" sz="2400" dirty="0">
                <a:latin typeface="黑体" panose="02010609060101010101" pitchFamily="49" charset="-122"/>
                <a:ea typeface="黑体" panose="02010609060101010101" pitchFamily="49" charset="-122"/>
              </a:rPr>
              <a:t>MAINBEGIN</a:t>
            </a:r>
            <a:r>
              <a:rPr lang="zh-CN" altLang="en-US" sz="2400" dirty="0">
                <a:latin typeface="黑体" panose="02010609060101010101" pitchFamily="49" charset="-122"/>
                <a:ea typeface="黑体" panose="02010609060101010101" pitchFamily="49" charset="-122"/>
              </a:rPr>
              <a:t>的宏，无参数</a:t>
            </a:r>
          </a:p>
          <a:p>
            <a:pPr eaLnBrk="1" hangingPunct="1">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MOV	AX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@DATA   </a:t>
            </a:r>
            <a:r>
              <a:rPr lang="zh-CN" altLang="en-US" sz="2400" dirty="0">
                <a:latin typeface="黑体" panose="02010609060101010101" pitchFamily="49" charset="-122"/>
                <a:ea typeface="黑体" panose="02010609060101010101" pitchFamily="49" charset="-122"/>
              </a:rPr>
              <a:t>；宏定义体</a:t>
            </a:r>
          </a:p>
          <a:p>
            <a:pPr eaLnBrk="1" hangingPunct="1">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MOV	DS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AX</a:t>
            </a:r>
          </a:p>
          <a:p>
            <a:pPr eaLnBrk="1" hangingPunct="1">
              <a:buFontTx/>
              <a:buNone/>
            </a:pPr>
            <a:r>
              <a:rPr lang="en-US" altLang="zh-CN" sz="2400" dirty="0">
                <a:latin typeface="黑体" panose="02010609060101010101" pitchFamily="49" charset="-122"/>
                <a:ea typeface="黑体" panose="02010609060101010101" pitchFamily="49" charset="-122"/>
              </a:rPr>
              <a:t>ENDM        	 </a:t>
            </a:r>
            <a:r>
              <a:rPr lang="zh-CN" altLang="en-US" sz="2400" dirty="0">
                <a:latin typeface="黑体" panose="02010609060101010101" pitchFamily="49" charset="-122"/>
                <a:ea typeface="黑体" panose="02010609060101010101" pitchFamily="49" charset="-122"/>
              </a:rPr>
              <a:t>；宏定义结束</a:t>
            </a:r>
          </a:p>
        </p:txBody>
      </p:sp>
      <p:sp>
        <p:nvSpPr>
          <p:cNvPr id="4" name="TextBox 13"/>
          <p:cNvSpPr txBox="1"/>
          <p:nvPr/>
        </p:nvSpPr>
        <p:spPr>
          <a:xfrm>
            <a:off x="3047218" y="540980"/>
            <a:ext cx="2759956"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宏的定义和调用</a:t>
            </a:r>
            <a:endParaRPr lang="zh-CN" altLang="en-US" sz="2700" b="1" dirty="0">
              <a:solidFill>
                <a:schemeClr val="tx1">
                  <a:lumMod val="65000"/>
                  <a:lumOff val="35000"/>
                </a:schemeClr>
              </a:solidFill>
              <a:latin typeface="微软雅黑"/>
              <a:ea typeface="微软雅黑"/>
            </a:endParaRPr>
          </a:p>
        </p:txBody>
      </p:sp>
      <p:grpSp>
        <p:nvGrpSpPr>
          <p:cNvPr id="5" name="组合 4"/>
          <p:cNvGrpSpPr/>
          <p:nvPr/>
        </p:nvGrpSpPr>
        <p:grpSpPr>
          <a:xfrm>
            <a:off x="2100075" y="434557"/>
            <a:ext cx="762000" cy="618973"/>
            <a:chOff x="371883" y="333450"/>
            <a:chExt cx="762000" cy="618973"/>
          </a:xfrm>
        </p:grpSpPr>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9399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133477" y="836807"/>
            <a:ext cx="7774199" cy="576395"/>
          </a:xfrm>
        </p:spPr>
        <p:txBody>
          <a:bodyPr/>
          <a:lstStyle/>
          <a:p>
            <a:pPr marL="456743" indent="-456743" algn="l">
              <a:spcBef>
                <a:spcPct val="20000"/>
              </a:spcBef>
            </a:pPr>
            <a:r>
              <a:rPr lang="en-US" altLang="zh-CN" sz="2400" b="1" dirty="0">
                <a:latin typeface="黑体" panose="02010609060101010101" pitchFamily="49" charset="-122"/>
                <a:ea typeface="黑体" panose="02010609060101010101" pitchFamily="49" charset="-122"/>
                <a:cs typeface="+mn-cs"/>
              </a:rPr>
              <a:t>2</a:t>
            </a:r>
            <a:r>
              <a:rPr lang="zh-CN" altLang="en-US" sz="2400" b="1" dirty="0">
                <a:latin typeface="黑体" panose="02010609060101010101" pitchFamily="49" charset="-122"/>
                <a:ea typeface="黑体" panose="02010609060101010101" pitchFamily="49" charset="-122"/>
                <a:cs typeface="+mn-cs"/>
              </a:rPr>
              <a:t>．宏调用</a:t>
            </a:r>
          </a:p>
        </p:txBody>
      </p:sp>
      <p:sp>
        <p:nvSpPr>
          <p:cNvPr id="90115" name="Rectangle 3"/>
          <p:cNvSpPr>
            <a:spLocks noGrp="1" noChangeArrowheads="1"/>
          </p:cNvSpPr>
          <p:nvPr>
            <p:ph type="body" idx="1"/>
          </p:nvPr>
        </p:nvSpPr>
        <p:spPr>
          <a:xfrm>
            <a:off x="2350790" y="1418213"/>
            <a:ext cx="8066367" cy="4612755"/>
          </a:xfrm>
        </p:spPr>
        <p:txBody>
          <a:bodyPr/>
          <a:lstStyle/>
          <a:p>
            <a:pPr>
              <a:lnSpc>
                <a:spcPct val="80000"/>
              </a:lnSpc>
              <a:buNone/>
            </a:pPr>
            <a:r>
              <a:rPr lang="zh-CN" altLang="en-US" sz="2400" b="1" dirty="0">
                <a:latin typeface="黑体" panose="02010609060101010101" pitchFamily="49" charset="-122"/>
                <a:ea typeface="黑体" panose="02010609060101010101" pitchFamily="49" charset="-122"/>
              </a:rPr>
              <a:t>宏定义之后就可以使用它，即宏调用。宏调用遵循先定义后调用的原则。宏调用格式为：</a:t>
            </a:r>
          </a:p>
          <a:p>
            <a:pPr>
              <a:lnSpc>
                <a:spcPct val="80000"/>
              </a:lnSpc>
              <a:buNone/>
            </a:pPr>
            <a:r>
              <a:rPr lang="zh-CN" altLang="en-US" sz="2400" b="1" dirty="0">
                <a:latin typeface="黑体" panose="02010609060101010101" pitchFamily="49" charset="-122"/>
                <a:ea typeface="黑体" panose="02010609060101010101" pitchFamily="49" charset="-122"/>
              </a:rPr>
              <a:t>    伪指令格式：宏名</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实参表</a:t>
            </a:r>
            <a:r>
              <a:rPr lang="en-US" altLang="zh-CN" sz="2400" b="1" dirty="0">
                <a:latin typeface="黑体" panose="02010609060101010101" pitchFamily="49" charset="-122"/>
                <a:ea typeface="黑体" panose="02010609060101010101" pitchFamily="49" charset="-122"/>
              </a:rPr>
              <a:t>]</a:t>
            </a:r>
          </a:p>
          <a:p>
            <a:pPr>
              <a:lnSpc>
                <a:spcPct val="80000"/>
              </a:lnSpc>
              <a:buNone/>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）宏定义中可以有宏调用，只要遵循先定义后调用的原则。</a:t>
            </a:r>
          </a:p>
          <a:p>
            <a:pPr>
              <a:lnSpc>
                <a:spcPct val="80000"/>
              </a:lnSpc>
              <a:buNone/>
            </a:pPr>
            <a:r>
              <a:rPr lang="zh-CN" altLang="en-US" sz="2400" b="1" dirty="0">
                <a:latin typeface="黑体" panose="02010609060101010101" pitchFamily="49" charset="-122"/>
                <a:ea typeface="黑体" panose="02010609060101010101" pitchFamily="49" charset="-122"/>
              </a:rPr>
              <a:t>例如：</a:t>
            </a:r>
          </a:p>
          <a:p>
            <a:pPr>
              <a:lnSpc>
                <a:spcPct val="80000"/>
              </a:lnSpc>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DOSINT21	MACRO    FUNCTION		</a:t>
            </a:r>
            <a:r>
              <a:rPr lang="zh-CN" altLang="en-US" sz="2400" b="1" dirty="0">
                <a:latin typeface="黑体" panose="02010609060101010101" pitchFamily="49" charset="-122"/>
                <a:ea typeface="黑体" panose="02010609060101010101" pitchFamily="49" charset="-122"/>
              </a:rPr>
              <a:t>；宏定义  </a:t>
            </a:r>
          </a:p>
          <a:p>
            <a:pPr>
              <a:lnSpc>
                <a:spcPct val="80000"/>
              </a:lnSpc>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MOV		AH</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FUNCTION</a:t>
            </a:r>
          </a:p>
          <a:p>
            <a:pPr>
              <a:lnSpc>
                <a:spcPct val="80000"/>
              </a:lnSpc>
              <a:buNone/>
            </a:pPr>
            <a:r>
              <a:rPr lang="en-US" altLang="zh-CN" sz="2400" b="1" dirty="0">
                <a:latin typeface="黑体" panose="02010609060101010101" pitchFamily="49" charset="-122"/>
                <a:ea typeface="黑体" panose="02010609060101010101" pitchFamily="49" charset="-122"/>
              </a:rPr>
              <a:t>       	INT		21H</a:t>
            </a:r>
          </a:p>
          <a:p>
            <a:pPr>
              <a:lnSpc>
                <a:spcPct val="80000"/>
              </a:lnSpc>
              <a:buNone/>
            </a:pPr>
            <a:r>
              <a:rPr lang="en-US" altLang="zh-CN" sz="2400" b="1" dirty="0">
                <a:latin typeface="黑体" panose="02010609060101010101" pitchFamily="49" charset="-122"/>
                <a:ea typeface="黑体" panose="02010609060101010101" pitchFamily="49" charset="-122"/>
              </a:rPr>
              <a:t>       	ENDM</a:t>
            </a:r>
          </a:p>
          <a:p>
            <a:pPr>
              <a:lnSpc>
                <a:spcPct val="80000"/>
              </a:lnSpc>
              <a:buNone/>
            </a:pPr>
            <a:r>
              <a:rPr lang="en-US" altLang="zh-CN" sz="2400" b="1" dirty="0">
                <a:latin typeface="黑体" panose="02010609060101010101" pitchFamily="49" charset="-122"/>
                <a:ea typeface="黑体" panose="02010609060101010101" pitchFamily="49" charset="-122"/>
              </a:rPr>
              <a:t>    DISPMSG	MACRO MESSAGE    	</a:t>
            </a:r>
            <a:r>
              <a:rPr lang="zh-CN" altLang="en-US" sz="2400" b="1" dirty="0">
                <a:latin typeface="黑体" panose="02010609060101010101" pitchFamily="49" charset="-122"/>
                <a:ea typeface="黑体" panose="02010609060101010101" pitchFamily="49" charset="-122"/>
              </a:rPr>
              <a:t>；含有宏调用的宏定义</a:t>
            </a:r>
          </a:p>
          <a:p>
            <a:pPr>
              <a:lnSpc>
                <a:spcPct val="80000"/>
              </a:lnSpc>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MOV	DX</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OFFSET MESSAGE</a:t>
            </a:r>
          </a:p>
          <a:p>
            <a:pPr>
              <a:lnSpc>
                <a:spcPct val="80000"/>
              </a:lnSpc>
              <a:buNone/>
            </a:pPr>
            <a:r>
              <a:rPr lang="en-US" altLang="zh-CN" sz="2400" b="1" dirty="0">
                <a:latin typeface="黑体" panose="02010609060101010101" pitchFamily="49" charset="-122"/>
                <a:ea typeface="黑体" panose="02010609060101010101" pitchFamily="49" charset="-122"/>
              </a:rPr>
              <a:t>      	DOSINT21 9          	 		</a:t>
            </a:r>
            <a:r>
              <a:rPr lang="zh-CN" altLang="en-US" sz="2400" b="1" dirty="0">
                <a:latin typeface="黑体" panose="02010609060101010101" pitchFamily="49" charset="-122"/>
                <a:ea typeface="黑体" panose="02010609060101010101" pitchFamily="49" charset="-122"/>
              </a:rPr>
              <a:t>；宏调用</a:t>
            </a:r>
          </a:p>
          <a:p>
            <a:pPr>
              <a:lnSpc>
                <a:spcPct val="80000"/>
              </a:lnSpc>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ENDM</a:t>
            </a:r>
          </a:p>
          <a:p>
            <a:pPr>
              <a:lnSpc>
                <a:spcPct val="80000"/>
              </a:lnSpc>
              <a:buNone/>
            </a:pPr>
            <a:r>
              <a:rPr lang="en-US" altLang="zh-CN" sz="2400" b="1" dirty="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3542029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body" idx="1"/>
          </p:nvPr>
        </p:nvSpPr>
        <p:spPr>
          <a:xfrm>
            <a:off x="1917527" y="1125799"/>
            <a:ext cx="7994912" cy="4971613"/>
          </a:xfrm>
        </p:spPr>
        <p:txBody>
          <a:bodyPr/>
          <a:lstStyle/>
          <a:p>
            <a:pPr>
              <a:lnSpc>
                <a:spcPct val="115000"/>
              </a:lnSpc>
              <a:buNone/>
            </a:pPr>
            <a:r>
              <a:rPr lang="zh-CN" altLang="en-US" sz="2400" b="1" dirty="0">
                <a:latin typeface="黑体" panose="02010609060101010101" pitchFamily="49" charset="-122"/>
                <a:ea typeface="黑体" panose="02010609060101010101" pitchFamily="49" charset="-122"/>
              </a:rPr>
              <a:t>上述宏定义汇编后的列表文件如下。</a:t>
            </a:r>
          </a:p>
          <a:p>
            <a:pPr>
              <a:lnSpc>
                <a:spcPct val="115000"/>
              </a:lnSpc>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DISPMSG	MSG    		</a:t>
            </a:r>
            <a:r>
              <a:rPr lang="zh-CN" altLang="en-US" sz="2400" b="1" dirty="0">
                <a:latin typeface="黑体" panose="02010609060101010101" pitchFamily="49" charset="-122"/>
                <a:ea typeface="黑体" panose="02010609060101010101" pitchFamily="49" charset="-122"/>
              </a:rPr>
              <a:t>；宏调用</a:t>
            </a:r>
          </a:p>
          <a:p>
            <a:pPr>
              <a:lnSpc>
                <a:spcPct val="115000"/>
              </a:lnSpc>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MOV	DX</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OFFSET MSG	</a:t>
            </a:r>
            <a:r>
              <a:rPr lang="zh-CN" altLang="en-US" sz="2400" b="1" dirty="0">
                <a:latin typeface="黑体" panose="02010609060101010101" pitchFamily="49" charset="-122"/>
                <a:ea typeface="黑体" panose="02010609060101010101" pitchFamily="49" charset="-122"/>
              </a:rPr>
              <a:t>；宏展开（第一层）</a:t>
            </a:r>
          </a:p>
          <a:p>
            <a:pPr>
              <a:lnSpc>
                <a:spcPct val="115000"/>
              </a:lnSpc>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DOSINT21	9</a:t>
            </a:r>
          </a:p>
          <a:p>
            <a:pPr>
              <a:lnSpc>
                <a:spcPct val="115000"/>
              </a:lnSpc>
              <a:buNone/>
            </a:pPr>
            <a:r>
              <a:rPr lang="en-US" altLang="zh-CN" sz="2400" b="1" dirty="0">
                <a:latin typeface="黑体" panose="02010609060101010101" pitchFamily="49" charset="-122"/>
                <a:ea typeface="黑体" panose="02010609060101010101" pitchFamily="49" charset="-122"/>
              </a:rPr>
              <a:t>    MOV	AH</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9             </a:t>
            </a:r>
            <a:r>
              <a:rPr lang="zh-CN" altLang="en-US" sz="2400" b="1" dirty="0">
                <a:latin typeface="黑体" panose="02010609060101010101" pitchFamily="49" charset="-122"/>
                <a:ea typeface="黑体" panose="02010609060101010101" pitchFamily="49" charset="-122"/>
              </a:rPr>
              <a:t>；宏展开（第二层）</a:t>
            </a:r>
          </a:p>
          <a:p>
            <a:pPr>
              <a:lnSpc>
                <a:spcPct val="115000"/>
              </a:lnSpc>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INT	21H</a:t>
            </a:r>
          </a:p>
          <a:p>
            <a:pPr>
              <a:lnSpc>
                <a:spcPct val="115000"/>
              </a:lnSpc>
              <a:buNone/>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 宏定义允许嵌套</a:t>
            </a:r>
          </a:p>
          <a:p>
            <a:pPr>
              <a:lnSpc>
                <a:spcPct val="115000"/>
              </a:lnSpc>
              <a:buNone/>
            </a:pPr>
            <a:r>
              <a:rPr lang="zh-CN" altLang="en-US" sz="2400" b="1" dirty="0">
                <a:latin typeface="黑体" panose="02010609060101010101" pitchFamily="49" charset="-122"/>
                <a:ea typeface="黑体" panose="02010609060101010101" pitchFamily="49" charset="-122"/>
              </a:rPr>
              <a:t>即宏定义体内可以有宏定义，对这样的宏进行调用时需要多次分层展开。宏定义内也允许递归调用，这种情况需要用到后面将介绍的条件汇编指令给出递归出口条件。</a:t>
            </a:r>
          </a:p>
        </p:txBody>
      </p:sp>
    </p:spTree>
    <p:extLst>
      <p:ext uri="{BB962C8B-B14F-4D97-AF65-F5344CB8AC3E}">
        <p14:creationId xmlns:p14="http://schemas.microsoft.com/office/powerpoint/2010/main" val="2715602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1846073" y="1268707"/>
            <a:ext cx="8571309" cy="4970025"/>
          </a:xfrm>
        </p:spPr>
        <p:txBody>
          <a:bodyPr/>
          <a:lstStyle/>
          <a:p>
            <a:pPr eaLnBrk="1" hangingPunct="1">
              <a:lnSpc>
                <a:spcPct val="90000"/>
              </a:lnSpc>
              <a:buFontTx/>
              <a:buNone/>
            </a:pPr>
            <a:r>
              <a:rPr lang="en-US" altLang="zh-CN" sz="2400" dirty="0">
                <a:latin typeface="黑体" panose="02010609060101010101" pitchFamily="49" charset="-122"/>
                <a:ea typeface="黑体" panose="02010609060101010101" pitchFamily="49" charset="-122"/>
              </a:rPr>
              <a:t> </a:t>
            </a:r>
            <a:r>
              <a:rPr lang="zh-CN" altLang="en-US" sz="2400" b="1" dirty="0" smtClean="0">
                <a:latin typeface="黑体" panose="02010609060101010101" pitchFamily="49" charset="-122"/>
                <a:ea typeface="黑体" panose="02010609060101010101" pitchFamily="49" charset="-122"/>
              </a:rPr>
              <a:t>例</a:t>
            </a:r>
            <a:r>
              <a:rPr lang="en-US" altLang="zh-CN" sz="2400" b="1" dirty="0" smtClean="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具有多个参数的宏定义。</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使用</a:t>
            </a:r>
            <a:r>
              <a:rPr lang="en-US" altLang="zh-CN" sz="2400" dirty="0">
                <a:latin typeface="黑体" panose="02010609060101010101" pitchFamily="49" charset="-122"/>
                <a:ea typeface="黑体" panose="02010609060101010101" pitchFamily="49" charset="-122"/>
              </a:rPr>
              <a:t>8086</a:t>
            </a:r>
            <a:r>
              <a:rPr lang="zh-CN" altLang="en-US" sz="2400" dirty="0">
                <a:latin typeface="黑体" panose="02010609060101010101" pitchFamily="49" charset="-122"/>
                <a:ea typeface="黑体" panose="02010609060101010101" pitchFamily="49" charset="-122"/>
              </a:rPr>
              <a:t>的移位指令有时感到不便，因为当移位次数大于</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时，必须利用</a:t>
            </a:r>
            <a:r>
              <a:rPr lang="en-US" altLang="zh-CN" sz="2400" dirty="0">
                <a:latin typeface="黑体" panose="02010609060101010101" pitchFamily="49" charset="-122"/>
                <a:ea typeface="黑体" panose="02010609060101010101" pitchFamily="49" charset="-122"/>
              </a:rPr>
              <a:t>CL</a:t>
            </a:r>
            <a:r>
              <a:rPr lang="zh-CN" altLang="en-US" sz="2400" dirty="0">
                <a:latin typeface="黑体" panose="02010609060101010101" pitchFamily="49" charset="-122"/>
                <a:ea typeface="黑体" panose="02010609060101010101" pitchFamily="49" charset="-122"/>
              </a:rPr>
              <a:t>寄存器。现在用宏指令</a:t>
            </a:r>
            <a:r>
              <a:rPr lang="en-US" altLang="zh-CN" sz="2400" dirty="0">
                <a:latin typeface="黑体" panose="02010609060101010101" pitchFamily="49" charset="-122"/>
                <a:ea typeface="黑体" panose="02010609060101010101" pitchFamily="49" charset="-122"/>
              </a:rPr>
              <a:t>SHLEXT</a:t>
            </a:r>
            <a:r>
              <a:rPr lang="zh-CN" altLang="en-US" sz="2400" dirty="0">
                <a:latin typeface="黑体" panose="02010609060101010101" pitchFamily="49" charset="-122"/>
                <a:ea typeface="黑体" panose="02010609060101010101" pitchFamily="49" charset="-122"/>
              </a:rPr>
              <a:t>扩展逻辑左移</a:t>
            </a:r>
            <a:r>
              <a:rPr lang="en-US" altLang="zh-CN" sz="2400" dirty="0">
                <a:latin typeface="黑体" panose="02010609060101010101" pitchFamily="49" charset="-122"/>
                <a:ea typeface="黑体" panose="02010609060101010101" pitchFamily="49" charset="-122"/>
              </a:rPr>
              <a:t>SHL</a:t>
            </a:r>
            <a:r>
              <a:rPr lang="zh-CN" altLang="en-US" sz="2400" dirty="0">
                <a:latin typeface="黑体" panose="02010609060101010101" pitchFamily="49" charset="-122"/>
                <a:ea typeface="黑体" panose="02010609060101010101" pitchFamily="49" charset="-122"/>
              </a:rPr>
              <a:t>的功能。例如：</a:t>
            </a:r>
          </a:p>
          <a:p>
            <a:pPr eaLnBrk="1" hangingPunct="1">
              <a:lnSpc>
                <a:spcPct val="90000"/>
              </a:lnSpc>
              <a:buFontTx/>
              <a:buNone/>
            </a:pPr>
            <a:endParaRPr lang="zh-CN" altLang="en-US" sz="2400" dirty="0">
              <a:latin typeface="黑体" panose="02010609060101010101" pitchFamily="49" charset="-122"/>
              <a:ea typeface="黑体" panose="02010609060101010101" pitchFamily="49" charset="-122"/>
            </a:endParaRP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SHLEXT    MACRO	SHLOPRAND</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SHLNUM</a:t>
            </a:r>
          </a:p>
          <a:p>
            <a:pPr eaLnBrk="1" hangingPunct="1">
              <a:lnSpc>
                <a:spcPct val="90000"/>
              </a:lnSpc>
              <a:buFontTx/>
              <a:buNone/>
            </a:pPr>
            <a:r>
              <a:rPr lang="en-US" altLang="zh-CN" sz="2400" dirty="0">
                <a:latin typeface="黑体" panose="02010609060101010101" pitchFamily="49" charset="-122"/>
                <a:ea typeface="黑体" panose="02010609060101010101" pitchFamily="49" charset="-122"/>
              </a:rPr>
              <a:t>        PUSH	CX</a:t>
            </a:r>
          </a:p>
          <a:p>
            <a:pPr eaLnBrk="1" hangingPunct="1">
              <a:lnSpc>
                <a:spcPct val="90000"/>
              </a:lnSpc>
              <a:buFontTx/>
              <a:buNone/>
            </a:pPr>
            <a:r>
              <a:rPr lang="en-US" altLang="zh-CN" sz="2400" dirty="0">
                <a:latin typeface="黑体" panose="02010609060101010101" pitchFamily="49" charset="-122"/>
                <a:ea typeface="黑体" panose="02010609060101010101" pitchFamily="49" charset="-122"/>
              </a:rPr>
              <a:t>        MOV	CL</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SHLNUM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SHLNUM</a:t>
            </a:r>
            <a:r>
              <a:rPr lang="zh-CN" altLang="en-US" sz="2400" dirty="0">
                <a:latin typeface="黑体" panose="02010609060101010101" pitchFamily="49" charset="-122"/>
                <a:ea typeface="黑体" panose="02010609060101010101" pitchFamily="49" charset="-122"/>
              </a:rPr>
              <a:t>表示移位次数</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SHL	SHLOPRAND</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CL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SHLOPRAND</a:t>
            </a:r>
            <a:r>
              <a:rPr lang="zh-CN" altLang="en-US" sz="2400" dirty="0">
                <a:latin typeface="黑体" panose="02010609060101010101" pitchFamily="49" charset="-122"/>
                <a:ea typeface="黑体" panose="02010609060101010101" pitchFamily="49" charset="-122"/>
              </a:rPr>
              <a:t>表示被</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；移位的操作数</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POP	CX</a:t>
            </a:r>
          </a:p>
          <a:p>
            <a:pPr eaLnBrk="1" hangingPunct="1">
              <a:lnSpc>
                <a:spcPct val="90000"/>
              </a:lnSpc>
              <a:buFontTx/>
              <a:buNone/>
            </a:pPr>
            <a:r>
              <a:rPr lang="en-US" altLang="zh-CN" sz="2400" dirty="0">
                <a:latin typeface="黑体" panose="02010609060101010101" pitchFamily="49" charset="-122"/>
                <a:ea typeface="黑体" panose="02010609060101010101" pitchFamily="49" charset="-122"/>
              </a:rPr>
              <a:t>  	          ENDM</a:t>
            </a:r>
          </a:p>
        </p:txBody>
      </p:sp>
      <p:sp>
        <p:nvSpPr>
          <p:cNvPr id="4" name="TextBox 13"/>
          <p:cNvSpPr txBox="1"/>
          <p:nvPr/>
        </p:nvSpPr>
        <p:spPr>
          <a:xfrm>
            <a:off x="3047218" y="540980"/>
            <a:ext cx="2759956"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宏</a:t>
            </a:r>
            <a:r>
              <a:rPr lang="zh-CN" altLang="en-US" sz="2700" b="1" dirty="0" smtClean="0">
                <a:solidFill>
                  <a:schemeClr val="tx1">
                    <a:lumMod val="65000"/>
                    <a:lumOff val="35000"/>
                  </a:schemeClr>
                </a:solidFill>
                <a:latin typeface="微软雅黑"/>
                <a:ea typeface="微软雅黑"/>
              </a:rPr>
              <a:t>的参数</a:t>
            </a:r>
            <a:endParaRPr lang="zh-CN" altLang="en-US" sz="2700" b="1" dirty="0">
              <a:solidFill>
                <a:schemeClr val="tx1">
                  <a:lumMod val="65000"/>
                  <a:lumOff val="35000"/>
                </a:schemeClr>
              </a:solidFill>
              <a:latin typeface="微软雅黑"/>
              <a:ea typeface="微软雅黑"/>
            </a:endParaRPr>
          </a:p>
        </p:txBody>
      </p:sp>
      <p:grpSp>
        <p:nvGrpSpPr>
          <p:cNvPr id="5" name="组合 4"/>
          <p:cNvGrpSpPr/>
          <p:nvPr/>
        </p:nvGrpSpPr>
        <p:grpSpPr>
          <a:xfrm>
            <a:off x="2100075" y="434557"/>
            <a:ext cx="762000" cy="618973"/>
            <a:chOff x="371883" y="333450"/>
            <a:chExt cx="762000" cy="618973"/>
          </a:xfrm>
        </p:grpSpPr>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07871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65056" y="785996"/>
            <a:ext cx="8717392" cy="5501960"/>
          </a:xfrm>
        </p:spPr>
        <p:txBody>
          <a:bodyPr/>
          <a:lstStyle/>
          <a:p>
            <a:pPr eaLnBrk="1" hangingPunct="1">
              <a:lnSpc>
                <a:spcPct val="150000"/>
              </a:lnSpc>
              <a:defRPr/>
            </a:pPr>
            <a:r>
              <a:rPr lang="zh-CN" altLang="en-US" sz="2400" dirty="0"/>
              <a:t>两种格式书写</a:t>
            </a:r>
            <a:endParaRPr lang="en-US" altLang="zh-CN" sz="2400" dirty="0"/>
          </a:p>
          <a:p>
            <a:pPr eaLnBrk="1" hangingPunct="1">
              <a:lnSpc>
                <a:spcPct val="150000"/>
              </a:lnSpc>
              <a:defRPr/>
            </a:pPr>
            <a:r>
              <a:rPr lang="zh-CN" altLang="en-US" sz="2400" dirty="0"/>
              <a:t>第一种格式是从</a:t>
            </a:r>
            <a:r>
              <a:rPr lang="en-US" sz="2400" dirty="0"/>
              <a:t>MASM 5</a:t>
            </a:r>
            <a:r>
              <a:rPr lang="en-US" sz="2400" b="1" dirty="0"/>
              <a:t>.</a:t>
            </a:r>
            <a:r>
              <a:rPr lang="en-US" sz="2400" dirty="0"/>
              <a:t>0</a:t>
            </a:r>
            <a:r>
              <a:rPr lang="zh-CN" altLang="en-US" sz="2400" dirty="0"/>
              <a:t>开始支持的简化段定义格式（但其中的两个指令 </a:t>
            </a:r>
            <a:r>
              <a:rPr lang="en-US" sz="2400" b="1" dirty="0"/>
              <a:t>.</a:t>
            </a:r>
            <a:r>
              <a:rPr lang="en-US" sz="2400" cap="all" dirty="0"/>
              <a:t>startup</a:t>
            </a:r>
            <a:r>
              <a:rPr lang="zh-CN" altLang="en-US" sz="2400" cap="all" dirty="0"/>
              <a:t>和 </a:t>
            </a:r>
            <a:r>
              <a:rPr lang="en-US" sz="2400" b="1" cap="all" dirty="0"/>
              <a:t>.</a:t>
            </a:r>
            <a:r>
              <a:rPr lang="en-US" sz="2400" cap="all" dirty="0"/>
              <a:t>exit</a:t>
            </a:r>
            <a:r>
              <a:rPr lang="zh-CN" altLang="en-US" sz="2400" cap="all" dirty="0"/>
              <a:t>是</a:t>
            </a:r>
            <a:r>
              <a:rPr lang="en-US" sz="2400" cap="all" dirty="0"/>
              <a:t>6</a:t>
            </a:r>
            <a:r>
              <a:rPr lang="en-US" sz="2400" b="1" cap="all" dirty="0"/>
              <a:t>.</a:t>
            </a:r>
            <a:r>
              <a:rPr lang="en-US" sz="2400" cap="all" dirty="0"/>
              <a:t>0</a:t>
            </a:r>
            <a:r>
              <a:rPr lang="zh-CN" altLang="en-US" sz="2400" cap="all" dirty="0"/>
              <a:t>版本才引入的）。</a:t>
            </a:r>
            <a:endParaRPr lang="en-US" altLang="zh-CN" sz="2400" cap="all" dirty="0"/>
          </a:p>
          <a:p>
            <a:pPr eaLnBrk="1" hangingPunct="1">
              <a:lnSpc>
                <a:spcPct val="150000"/>
              </a:lnSpc>
              <a:defRPr/>
            </a:pPr>
            <a:r>
              <a:rPr lang="zh-CN" altLang="en-US" sz="2400" cap="all" dirty="0"/>
              <a:t>第二种格式是</a:t>
            </a:r>
            <a:r>
              <a:rPr lang="en-US" sz="2400" cap="all" dirty="0"/>
              <a:t>MASM 5</a:t>
            </a:r>
            <a:r>
              <a:rPr lang="en-US" sz="2400" b="1" cap="all" dirty="0"/>
              <a:t>.</a:t>
            </a:r>
            <a:r>
              <a:rPr lang="en-US" sz="2400" cap="all" dirty="0"/>
              <a:t>0</a:t>
            </a:r>
            <a:r>
              <a:rPr lang="zh-CN" altLang="en-US" sz="2400" cap="all" dirty="0"/>
              <a:t>以前版本就具有的完整段定</a:t>
            </a:r>
            <a:r>
              <a:rPr lang="zh-CN" altLang="en-US" sz="2400" dirty="0"/>
              <a:t>义格式。</a:t>
            </a:r>
            <a:endParaRPr lang="zh-CN" altLang="en-US" sz="2400" dirty="0">
              <a:latin typeface="黑体" pitchFamily="2" charset="-122"/>
            </a:endParaRPr>
          </a:p>
        </p:txBody>
      </p:sp>
    </p:spTree>
    <p:extLst>
      <p:ext uri="{BB962C8B-B14F-4D97-AF65-F5344CB8AC3E}">
        <p14:creationId xmlns:p14="http://schemas.microsoft.com/office/powerpoint/2010/main" val="216667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body" idx="1"/>
          </p:nvPr>
        </p:nvSpPr>
        <p:spPr>
          <a:xfrm>
            <a:off x="2206519" y="1413202"/>
            <a:ext cx="7993325" cy="4115753"/>
          </a:xfrm>
        </p:spPr>
        <p:txBody>
          <a:bodyPr/>
          <a:lstStyle/>
          <a:p>
            <a:pPr>
              <a:lnSpc>
                <a:spcPct val="90000"/>
              </a:lnSpc>
              <a:buNone/>
            </a:pPr>
            <a:r>
              <a:rPr lang="zh-CN" altLang="en-US" sz="2400" dirty="0">
                <a:latin typeface="黑体" panose="02010609060101010101" pitchFamily="49" charset="-122"/>
                <a:ea typeface="黑体" panose="02010609060101010101" pitchFamily="49" charset="-122"/>
              </a:rPr>
              <a:t>当我们要将</a:t>
            </a:r>
            <a:r>
              <a:rPr lang="en-US" altLang="zh-CN" sz="2400" dirty="0">
                <a:latin typeface="黑体" panose="02010609060101010101" pitchFamily="49" charset="-122"/>
                <a:ea typeface="黑体" panose="02010609060101010101" pitchFamily="49" charset="-122"/>
              </a:rPr>
              <a:t>AX</a:t>
            </a:r>
            <a:r>
              <a:rPr lang="zh-CN" altLang="en-US" sz="2400" dirty="0">
                <a:latin typeface="黑体" panose="02010609060101010101" pitchFamily="49" charset="-122"/>
                <a:ea typeface="黑体" panose="02010609060101010101" pitchFamily="49" charset="-122"/>
              </a:rPr>
              <a:t>左移</a:t>
            </a:r>
            <a:r>
              <a:rPr lang="en-US" altLang="zh-CN" sz="2400" dirty="0">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位时，可以采用如下宏指令：</a:t>
            </a:r>
          </a:p>
          <a:p>
            <a:pPr>
              <a:lnSpc>
                <a:spcPct val="90000"/>
              </a:lnSpc>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SHLEXT		AX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6</a:t>
            </a:r>
          </a:p>
          <a:p>
            <a:pPr>
              <a:lnSpc>
                <a:spcPct val="90000"/>
              </a:lnSpc>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汇编后，宏展开为：</a:t>
            </a:r>
          </a:p>
          <a:p>
            <a:pPr>
              <a:lnSpc>
                <a:spcPct val="90000"/>
              </a:lnSpc>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PUSH	CX</a:t>
            </a:r>
          </a:p>
          <a:p>
            <a:pPr>
              <a:lnSpc>
                <a:spcPct val="90000"/>
              </a:lnSpc>
              <a:buNone/>
            </a:pPr>
            <a:r>
              <a:rPr lang="en-US" altLang="zh-CN" sz="2400" dirty="0">
                <a:latin typeface="黑体" panose="02010609060101010101" pitchFamily="49" charset="-122"/>
                <a:ea typeface="黑体" panose="02010609060101010101" pitchFamily="49" charset="-122"/>
              </a:rPr>
              <a:t>        MOV	CL</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06</a:t>
            </a:r>
          </a:p>
          <a:p>
            <a:pPr>
              <a:lnSpc>
                <a:spcPct val="90000"/>
              </a:lnSpc>
              <a:buNone/>
            </a:pPr>
            <a:r>
              <a:rPr lang="en-US" altLang="zh-CN" sz="2400" dirty="0">
                <a:latin typeface="黑体" panose="02010609060101010101" pitchFamily="49" charset="-122"/>
                <a:ea typeface="黑体" panose="02010609060101010101" pitchFamily="49" charset="-122"/>
              </a:rPr>
              <a:t>        SHL	AX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CX</a:t>
            </a:r>
          </a:p>
          <a:p>
            <a:pPr>
              <a:lnSpc>
                <a:spcPct val="90000"/>
              </a:lnSpc>
              <a:buNone/>
            </a:pPr>
            <a:r>
              <a:rPr lang="en-US" altLang="zh-CN" sz="2400" dirty="0">
                <a:latin typeface="黑体" panose="02010609060101010101" pitchFamily="49" charset="-122"/>
                <a:ea typeface="黑体" panose="02010609060101010101" pitchFamily="49" charset="-122"/>
              </a:rPr>
              <a:t>        POP	CX</a:t>
            </a:r>
          </a:p>
          <a:p>
            <a:pPr eaLnBrk="1" hangingPunct="1"/>
            <a:endParaRPr lang="en-US" altLang="zh-CN" sz="2400" dirty="0">
              <a:latin typeface="黑体" panose="02010609060101010101" pitchFamily="49" charset="-122"/>
            </a:endParaRPr>
          </a:p>
        </p:txBody>
      </p:sp>
    </p:spTree>
    <p:extLst>
      <p:ext uri="{BB962C8B-B14F-4D97-AF65-F5344CB8AC3E}">
        <p14:creationId xmlns:p14="http://schemas.microsoft.com/office/powerpoint/2010/main" val="137759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1"/>
          </p:nvPr>
        </p:nvSpPr>
        <p:spPr>
          <a:xfrm>
            <a:off x="1979454" y="692311"/>
            <a:ext cx="8437928" cy="5617875"/>
          </a:xfrm>
        </p:spPr>
        <p:txBody>
          <a:bodyPr/>
          <a:lstStyle/>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宏操作符： </a:t>
            </a:r>
          </a:p>
          <a:p>
            <a:pPr eaLnBrk="1" hangingPunct="1">
              <a:lnSpc>
                <a:spcPct val="90000"/>
              </a:lnSpc>
              <a:buFontTx/>
              <a:buNone/>
            </a:pPr>
            <a:r>
              <a:rPr lang="en-US" altLang="zh-CN" sz="2400" b="1" dirty="0">
                <a:latin typeface="黑体" panose="02010609060101010101" pitchFamily="49" charset="-122"/>
                <a:ea typeface="黑体" panose="02010609060101010101" pitchFamily="49" charset="-122"/>
              </a:rPr>
              <a:t>&amp; </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替换操作符，用于将参数与其它字符分开。</a:t>
            </a:r>
          </a:p>
          <a:p>
            <a:pPr eaLnBrk="1" hangingPunct="1">
              <a:lnSpc>
                <a:spcPct val="90000"/>
              </a:lnSpc>
              <a:buFontTx/>
              <a:buNone/>
            </a:pPr>
            <a:r>
              <a:rPr lang="en-US" altLang="zh-CN" sz="2400" b="1" dirty="0">
                <a:latin typeface="黑体" panose="02010609060101010101" pitchFamily="49" charset="-122"/>
                <a:ea typeface="黑体" panose="02010609060101010101" pitchFamily="49" charset="-122"/>
              </a:rPr>
              <a:t>&lt; &gt;</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字符串传递操作符。用于括起字符串。</a:t>
            </a:r>
          </a:p>
          <a:p>
            <a:pPr eaLnBrk="1" hangingPunct="1">
              <a:lnSpc>
                <a:spcPct val="90000"/>
              </a:lnSpc>
              <a:buFontTx/>
              <a:buNone/>
            </a:pPr>
            <a:r>
              <a:rPr lang="en-US" altLang="zh-CN" sz="2400" b="1"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转义操作符。用于指示其后的一个字符作为一般字</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符，而不含特殊意义。</a:t>
            </a:r>
          </a:p>
          <a:p>
            <a:pPr eaLnBrk="1" hangingPunct="1">
              <a:lnSpc>
                <a:spcPct val="90000"/>
              </a:lnSpc>
              <a:buFontTx/>
              <a:buNone/>
            </a:pPr>
            <a:r>
              <a:rPr lang="zh-CN" altLang="en-US" sz="2400" b="1"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    表达式操作符。用在宏调用中，表示将随后的一个表达</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式的值作为实参，而不是将表达式本身作为参数。例</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如，已经有宏定义</a:t>
            </a:r>
            <a:r>
              <a:rPr lang="en-US" altLang="zh-CN" sz="2400" dirty="0">
                <a:latin typeface="黑体" panose="02010609060101010101" pitchFamily="49" charset="-122"/>
                <a:ea typeface="黑体" panose="02010609060101010101" pitchFamily="49" charset="-122"/>
              </a:rPr>
              <a:t>DSTRING</a:t>
            </a:r>
            <a:r>
              <a:rPr lang="zh-CN" altLang="en-US" sz="2400" dirty="0">
                <a:latin typeface="黑体" panose="02010609060101010101" pitchFamily="49" charset="-122"/>
                <a:ea typeface="黑体" panose="02010609060101010101" pitchFamily="49" charset="-122"/>
              </a:rPr>
              <a:t>（见下一页），那么：</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DSTRING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1024 − 1</a:t>
            </a:r>
            <a:r>
              <a:rPr lang="zh-CN" altLang="en-US" sz="2400" dirty="0">
                <a:latin typeface="黑体" panose="02010609060101010101" pitchFamily="49" charset="-122"/>
                <a:ea typeface="黑体" panose="02010609060101010101" pitchFamily="49" charset="-122"/>
              </a:rPr>
              <a:t>）    ；宏调用</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DB ‘1023’</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0DH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0AH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；宏展开</a:t>
            </a:r>
          </a:p>
          <a:p>
            <a:pPr eaLnBrk="1" hangingPunct="1">
              <a:lnSpc>
                <a:spcPct val="90000"/>
              </a:lnSpc>
              <a:buFontTx/>
              <a:buNone/>
            </a:pPr>
            <a:r>
              <a:rPr lang="zh-CN" altLang="en-US" sz="2400" b="1"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    宏注释符。用于表示在宏定义中的注释。采用这个符号</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的注释，在宏展开时不出现。</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另外，宏定义中还可以用“：</a:t>
            </a:r>
            <a:r>
              <a:rPr lang="en-US" altLang="zh-CN" sz="2400" dirty="0">
                <a:latin typeface="黑体" panose="02010609060101010101" pitchFamily="49" charset="-122"/>
                <a:ea typeface="黑体" panose="02010609060101010101" pitchFamily="49" charset="-122"/>
              </a:rPr>
              <a:t>REQ”</a:t>
            </a:r>
            <a:r>
              <a:rPr lang="zh-CN" altLang="en-US" sz="2400" dirty="0">
                <a:latin typeface="黑体" panose="02010609060101010101" pitchFamily="49" charset="-122"/>
                <a:ea typeface="黑体" panose="02010609060101010101" pitchFamily="49" charset="-122"/>
              </a:rPr>
              <a:t>说明设定不可缺参数，用“：＝默认值”设定参数默认值。</a:t>
            </a:r>
          </a:p>
        </p:txBody>
      </p:sp>
    </p:spTree>
    <p:extLst>
      <p:ext uri="{BB962C8B-B14F-4D97-AF65-F5344CB8AC3E}">
        <p14:creationId xmlns:p14="http://schemas.microsoft.com/office/powerpoint/2010/main" val="2213143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type="body" idx="1"/>
          </p:nvPr>
        </p:nvSpPr>
        <p:spPr>
          <a:xfrm>
            <a:off x="2206519" y="1125799"/>
            <a:ext cx="7774199" cy="4752487"/>
          </a:xfrm>
        </p:spPr>
        <p:txBody>
          <a:bodyPr/>
          <a:lstStyle/>
          <a:p>
            <a:pPr>
              <a:lnSpc>
                <a:spcPct val="90000"/>
              </a:lnSpc>
              <a:buNone/>
            </a:pPr>
            <a:r>
              <a:rPr lang="en-US" altLang="zh-CN" sz="2801" dirty="0">
                <a:latin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用于</a:t>
            </a:r>
            <a:r>
              <a:rPr lang="zh-CN" altLang="en-US" sz="2400" dirty="0">
                <a:latin typeface="黑体" panose="02010609060101010101" pitchFamily="49" charset="-122"/>
                <a:ea typeface="黑体" panose="02010609060101010101" pitchFamily="49" charset="-122"/>
              </a:rPr>
              <a:t>字符串的宏定义参数</a:t>
            </a:r>
          </a:p>
          <a:p>
            <a:pPr>
              <a:lnSpc>
                <a:spcPct val="90000"/>
              </a:lnSpc>
              <a:buNone/>
            </a:pPr>
            <a:r>
              <a:rPr lang="en-US" altLang="zh-CN" sz="2400" dirty="0">
                <a:latin typeface="黑体" panose="02010609060101010101" pitchFamily="49" charset="-122"/>
                <a:ea typeface="黑体" panose="02010609060101010101" pitchFamily="49" charset="-122"/>
              </a:rPr>
              <a:t>DSTRING	MACRO	 STRING</a:t>
            </a:r>
          </a:p>
          <a:p>
            <a:pPr>
              <a:lnSpc>
                <a:spcPct val="90000"/>
              </a:lnSpc>
              <a:buNone/>
            </a:pPr>
            <a:r>
              <a:rPr lang="en-US" altLang="zh-CN" sz="2400" dirty="0">
                <a:latin typeface="黑体" panose="02010609060101010101" pitchFamily="49" charset="-122"/>
                <a:ea typeface="黑体" panose="02010609060101010101" pitchFamily="49" charset="-122"/>
              </a:rPr>
              <a:t>    DB	 '&amp; STRING&amp;'</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0DH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0AH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p>
          <a:p>
            <a:pPr>
              <a:lnSpc>
                <a:spcPct val="90000"/>
              </a:lnSpc>
              <a:buNone/>
            </a:pPr>
            <a:r>
              <a:rPr lang="en-US" altLang="zh-CN" sz="2400" dirty="0">
                <a:latin typeface="黑体" panose="02010609060101010101" pitchFamily="49" charset="-122"/>
                <a:ea typeface="黑体" panose="02010609060101010101" pitchFamily="49" charset="-122"/>
              </a:rPr>
              <a:t>           ENDM</a:t>
            </a:r>
          </a:p>
          <a:p>
            <a:pPr>
              <a:lnSpc>
                <a:spcPct val="90000"/>
              </a:lnSpc>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例如，要定义字符串‘</a:t>
            </a:r>
            <a:r>
              <a:rPr lang="en-US" altLang="zh-CN" sz="2400" dirty="0">
                <a:latin typeface="黑体" panose="02010609060101010101" pitchFamily="49" charset="-122"/>
                <a:ea typeface="黑体" panose="02010609060101010101" pitchFamily="49" charset="-122"/>
              </a:rPr>
              <a:t>THIS  IS  A  EXAMPLE</a:t>
            </a:r>
            <a:r>
              <a:rPr lang="zh-CN" altLang="en-US" sz="2400" dirty="0">
                <a:latin typeface="黑体" panose="02010609060101010101" pitchFamily="49" charset="-122"/>
                <a:ea typeface="黑体" panose="02010609060101010101" pitchFamily="49" charset="-122"/>
              </a:rPr>
              <a:t>．’，可以采用如下宏调用。</a:t>
            </a:r>
          </a:p>
          <a:p>
            <a:pPr>
              <a:lnSpc>
                <a:spcPct val="90000"/>
              </a:lnSpc>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DSTRING    &lt;THIS  IS  A  EXAMPLE</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&gt;</a:t>
            </a:r>
          </a:p>
          <a:p>
            <a:pPr>
              <a:lnSpc>
                <a:spcPct val="90000"/>
              </a:lnSpc>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它产生的宏展开为：</a:t>
            </a:r>
          </a:p>
          <a:p>
            <a:pPr>
              <a:lnSpc>
                <a:spcPct val="90000"/>
              </a:lnSpc>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DB  ‘THIS  IS  A  EXAMPLE</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0DH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0AH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828515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a:xfrm>
            <a:off x="1990569" y="1197253"/>
            <a:ext cx="8282317" cy="5185975"/>
          </a:xfrm>
        </p:spPr>
        <p:txBody>
          <a:bodyPr/>
          <a:lstStyle/>
          <a:p>
            <a:pPr marL="609722" indent="-609722" algn="just">
              <a:buNone/>
            </a:pP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．局部标号伪指令</a:t>
            </a:r>
            <a:r>
              <a:rPr lang="en-US" altLang="zh-CN" sz="2400" b="1" dirty="0">
                <a:latin typeface="黑体" panose="02010609060101010101" pitchFamily="49" charset="-122"/>
                <a:ea typeface="黑体" panose="02010609060101010101" pitchFamily="49" charset="-122"/>
              </a:rPr>
              <a:t>LOCAL</a:t>
            </a:r>
          </a:p>
          <a:p>
            <a:pPr marL="609722" indent="-609722" algn="just">
              <a:buNone/>
            </a:pPr>
            <a:r>
              <a:rPr lang="zh-CN" altLang="en-US" sz="2400" dirty="0">
                <a:latin typeface="黑体" panose="02010609060101010101" pitchFamily="49" charset="-122"/>
                <a:ea typeface="黑体" panose="02010609060101010101" pitchFamily="49" charset="-122"/>
              </a:rPr>
              <a:t>问题提出： 宏定义可被多次调用，当宏定义中使用了标号，同一源程序对它的多次调用就会造成标号的重复定义，汇编将出现语法错误。</a:t>
            </a:r>
          </a:p>
          <a:p>
            <a:pPr marL="609722" indent="-609722" algn="just">
              <a:buNone/>
            </a:pPr>
            <a:r>
              <a:rPr lang="zh-CN" altLang="en-US" sz="2400" dirty="0">
                <a:latin typeface="黑体" panose="02010609060101010101" pitchFamily="49" charset="-122"/>
                <a:ea typeface="黑体" panose="02010609060101010101" pitchFamily="49" charset="-122"/>
              </a:rPr>
              <a:t>解决：如果宏定义体采用了标号，可以使用局部标号伪指令</a:t>
            </a:r>
            <a:r>
              <a:rPr lang="en-US" altLang="zh-CN" sz="2400" dirty="0">
                <a:latin typeface="黑体" panose="02010609060101010101" pitchFamily="49" charset="-122"/>
                <a:ea typeface="黑体" panose="02010609060101010101" pitchFamily="49" charset="-122"/>
              </a:rPr>
              <a:t>LOCAL</a:t>
            </a:r>
            <a:r>
              <a:rPr lang="zh-CN" altLang="en-US" sz="2400" dirty="0">
                <a:latin typeface="黑体" panose="02010609060101010101" pitchFamily="49" charset="-122"/>
                <a:ea typeface="黑体" panose="02010609060101010101" pitchFamily="49" charset="-122"/>
              </a:rPr>
              <a:t>加以说明。</a:t>
            </a:r>
          </a:p>
          <a:p>
            <a:pPr marL="990798" lvl="1" indent="-533507">
              <a:buNone/>
            </a:pPr>
            <a:r>
              <a:rPr lang="zh-CN" altLang="en-US" sz="2400" dirty="0">
                <a:latin typeface="黑体" panose="02010609060101010101" pitchFamily="49" charset="-122"/>
                <a:ea typeface="黑体" panose="02010609060101010101" pitchFamily="49" charset="-122"/>
              </a:rPr>
              <a:t>伪指令格式为：</a:t>
            </a:r>
            <a:r>
              <a:rPr lang="en-US" altLang="zh-CN" sz="2400" dirty="0">
                <a:latin typeface="黑体" panose="02010609060101010101" pitchFamily="49" charset="-122"/>
                <a:ea typeface="黑体" panose="02010609060101010101" pitchFamily="49" charset="-122"/>
              </a:rPr>
              <a:t>LOCAL	</a:t>
            </a:r>
            <a:r>
              <a:rPr lang="zh-CN" altLang="en-US" sz="2400" dirty="0">
                <a:latin typeface="黑体" panose="02010609060101010101" pitchFamily="49" charset="-122"/>
                <a:ea typeface="黑体" panose="02010609060101010101" pitchFamily="49" charset="-122"/>
              </a:rPr>
              <a:t>标号列表</a:t>
            </a:r>
          </a:p>
          <a:p>
            <a:pPr marL="990798" lvl="1" indent="-533507">
              <a:buNone/>
            </a:pPr>
            <a:r>
              <a:rPr lang="zh-CN" altLang="en-US" sz="2400" dirty="0">
                <a:latin typeface="黑体" panose="02010609060101010101" pitchFamily="49" charset="-122"/>
                <a:ea typeface="黑体" panose="02010609060101010101" pitchFamily="49" charset="-122"/>
              </a:rPr>
              <a:t>每次宏展开时汇编程序将对其中的标号自动产生一个唯一的标识符（其形式为“</a:t>
            </a:r>
            <a:r>
              <a:rPr lang="en-US" altLang="zh-CN" sz="2400" dirty="0">
                <a:latin typeface="黑体" panose="02010609060101010101" pitchFamily="49" charset="-122"/>
                <a:ea typeface="黑体" panose="02010609060101010101" pitchFamily="49" charset="-122"/>
              </a:rPr>
              <a:t>??0000”</a:t>
            </a:r>
            <a:r>
              <a:rPr lang="zh-CN" altLang="en-US" sz="2400" dirty="0">
                <a:latin typeface="黑体" panose="02010609060101010101" pitchFamily="49" charset="-122"/>
                <a:ea typeface="黑体" panose="02010609060101010101" pitchFamily="49" charset="-122"/>
              </a:rPr>
              <a:t>到“</a:t>
            </a:r>
            <a:r>
              <a:rPr lang="en-US" altLang="zh-CN" sz="2400" dirty="0">
                <a:latin typeface="黑体" panose="02010609060101010101" pitchFamily="49" charset="-122"/>
                <a:ea typeface="黑体" panose="02010609060101010101" pitchFamily="49" charset="-122"/>
              </a:rPr>
              <a:t>??FFFF”</a:t>
            </a:r>
            <a:r>
              <a:rPr lang="zh-CN" altLang="en-US" sz="2400" dirty="0">
                <a:latin typeface="黑体" panose="02010609060101010101" pitchFamily="49" charset="-122"/>
                <a:ea typeface="黑体" panose="02010609060101010101" pitchFamily="49" charset="-122"/>
              </a:rPr>
              <a:t>），避免宏展开后的标号重复 </a:t>
            </a:r>
          </a:p>
          <a:p>
            <a:pPr marL="609722" indent="-609722">
              <a:buNone/>
            </a:pPr>
            <a:r>
              <a:rPr lang="zh-CN" altLang="en-US" sz="2400" dirty="0">
                <a:latin typeface="黑体" panose="02010609060101010101" pitchFamily="49" charset="-122"/>
                <a:ea typeface="黑体" panose="02010609060101010101" pitchFamily="49" charset="-122"/>
              </a:rPr>
              <a:t>注意：</a:t>
            </a:r>
            <a:r>
              <a:rPr lang="en-US" altLang="zh-CN" sz="2400" dirty="0">
                <a:latin typeface="黑体" panose="02010609060101010101" pitchFamily="49" charset="-122"/>
                <a:ea typeface="黑体" panose="02010609060101010101" pitchFamily="49" charset="-122"/>
              </a:rPr>
              <a:t>LOCAL</a:t>
            </a:r>
            <a:r>
              <a:rPr lang="zh-CN" altLang="en-US" sz="2400" dirty="0">
                <a:latin typeface="黑体" panose="02010609060101010101" pitchFamily="49" charset="-122"/>
                <a:ea typeface="黑体" panose="02010609060101010101" pitchFamily="49" charset="-122"/>
              </a:rPr>
              <a:t>伪指令只能在宏定义体内使用，而且是宏定义</a:t>
            </a:r>
            <a:r>
              <a:rPr lang="en-US" altLang="zh-CN" sz="2400" dirty="0">
                <a:latin typeface="黑体" panose="02010609060101010101" pitchFamily="49" charset="-122"/>
                <a:ea typeface="黑体" panose="02010609060101010101" pitchFamily="49" charset="-122"/>
              </a:rPr>
              <a:t>MACRO</a:t>
            </a:r>
            <a:r>
              <a:rPr lang="zh-CN" altLang="en-US" sz="2400" dirty="0">
                <a:latin typeface="黑体" panose="02010609060101010101" pitchFamily="49" charset="-122"/>
                <a:ea typeface="黑体" panose="02010609060101010101" pitchFamily="49" charset="-122"/>
              </a:rPr>
              <a:t>语句之后的第一条语句，两者间也不允许有注释和分号。</a:t>
            </a:r>
          </a:p>
        </p:txBody>
      </p:sp>
      <p:sp>
        <p:nvSpPr>
          <p:cNvPr id="4" name="TextBox 13"/>
          <p:cNvSpPr txBox="1"/>
          <p:nvPr/>
        </p:nvSpPr>
        <p:spPr>
          <a:xfrm>
            <a:off x="3047218" y="540980"/>
            <a:ext cx="2759956"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与宏有关的伪指令</a:t>
            </a:r>
            <a:endParaRPr lang="zh-CN" altLang="en-US" sz="2700" b="1" dirty="0">
              <a:solidFill>
                <a:schemeClr val="tx1">
                  <a:lumMod val="65000"/>
                  <a:lumOff val="35000"/>
                </a:schemeClr>
              </a:solidFill>
              <a:latin typeface="微软雅黑"/>
              <a:ea typeface="微软雅黑"/>
            </a:endParaRPr>
          </a:p>
        </p:txBody>
      </p:sp>
      <p:grpSp>
        <p:nvGrpSpPr>
          <p:cNvPr id="5" name="组合 4"/>
          <p:cNvGrpSpPr/>
          <p:nvPr/>
        </p:nvGrpSpPr>
        <p:grpSpPr>
          <a:xfrm>
            <a:off x="2100075" y="434557"/>
            <a:ext cx="762000" cy="618973"/>
            <a:chOff x="371883" y="333450"/>
            <a:chExt cx="762000" cy="618973"/>
          </a:xfrm>
        </p:grpSpPr>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40363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body" idx="1"/>
          </p:nvPr>
        </p:nvSpPr>
        <p:spPr>
          <a:xfrm>
            <a:off x="1773031" y="765353"/>
            <a:ext cx="3674325" cy="4825530"/>
          </a:xfrm>
        </p:spPr>
        <p:txBody>
          <a:bodyPr/>
          <a:lstStyle/>
          <a:p>
            <a:pPr marL="0" indent="0">
              <a:buNone/>
            </a:pPr>
            <a:r>
              <a:rPr lang="en-US" altLang="zh-CN" sz="2400" dirty="0">
                <a:latin typeface="黑体" panose="02010609060101010101" pitchFamily="49" charset="-122"/>
              </a:rPr>
              <a:t> </a:t>
            </a:r>
            <a:r>
              <a:rPr kumimoji="1" lang="en-US" altLang="zh-CN" sz="2400" dirty="0">
                <a:latin typeface="黑体" panose="02010609060101010101" pitchFamily="49" charset="-122"/>
                <a:ea typeface="黑体" panose="02010609060101010101" pitchFamily="49" charset="-122"/>
              </a:rPr>
              <a:t>ABSOL MACRO OPRD</a:t>
            </a:r>
          </a:p>
          <a:p>
            <a:pPr marL="0" indent="0">
              <a:buNone/>
            </a:pPr>
            <a:r>
              <a:rPr kumimoji="1" lang="en-US" altLang="zh-CN" sz="2400" dirty="0">
                <a:latin typeface="黑体" panose="02010609060101010101" pitchFamily="49" charset="-122"/>
                <a:ea typeface="黑体" panose="02010609060101010101" pitchFamily="49" charset="-122"/>
              </a:rPr>
              <a:t>    	LOCAL	NEXT</a:t>
            </a:r>
          </a:p>
          <a:p>
            <a:pPr marL="0" indent="0">
              <a:buNone/>
            </a:pPr>
            <a:r>
              <a:rPr kumimoji="1" lang="en-US" altLang="zh-CN" sz="2400" dirty="0">
                <a:latin typeface="黑体" panose="02010609060101010101" pitchFamily="49" charset="-122"/>
                <a:ea typeface="黑体" panose="02010609060101010101" pitchFamily="49" charset="-122"/>
              </a:rPr>
              <a:t>   	CMP 	OPRD</a:t>
            </a:r>
            <a:r>
              <a:rPr kumimoji="1" lang="zh-CN" altLang="en-US" sz="2400" dirty="0">
                <a:latin typeface="黑体" panose="02010609060101010101" pitchFamily="49" charset="-122"/>
                <a:ea typeface="黑体" panose="02010609060101010101" pitchFamily="49" charset="-122"/>
              </a:rPr>
              <a:t>，</a:t>
            </a:r>
            <a:r>
              <a:rPr kumimoji="1" lang="en-US" altLang="zh-CN" sz="2400" dirty="0">
                <a:latin typeface="黑体" panose="02010609060101010101" pitchFamily="49" charset="-122"/>
                <a:ea typeface="黑体" panose="02010609060101010101" pitchFamily="49" charset="-122"/>
              </a:rPr>
              <a:t>0</a:t>
            </a:r>
          </a:p>
          <a:p>
            <a:pPr marL="0" indent="0">
              <a:buNone/>
            </a:pPr>
            <a:r>
              <a:rPr kumimoji="1" lang="en-US" altLang="zh-CN" sz="2400" dirty="0">
                <a:latin typeface="黑体" panose="02010609060101010101" pitchFamily="49" charset="-122"/>
                <a:ea typeface="黑体" panose="02010609060101010101" pitchFamily="49" charset="-122"/>
              </a:rPr>
              <a:t>    	JGE	NEXT</a:t>
            </a:r>
          </a:p>
          <a:p>
            <a:pPr marL="0" indent="0">
              <a:buNone/>
            </a:pPr>
            <a:r>
              <a:rPr kumimoji="1" lang="en-US" altLang="zh-CN" sz="2400" dirty="0">
                <a:latin typeface="黑体" panose="02010609060101010101" pitchFamily="49" charset="-122"/>
                <a:ea typeface="黑体" panose="02010609060101010101" pitchFamily="49" charset="-122"/>
              </a:rPr>
              <a:t>    	NEG 	OPRD</a:t>
            </a:r>
          </a:p>
          <a:p>
            <a:pPr marL="0" indent="0">
              <a:buNone/>
            </a:pPr>
            <a:r>
              <a:rPr kumimoji="1" lang="en-US" altLang="zh-CN" sz="2400" dirty="0">
                <a:latin typeface="黑体" panose="02010609060101010101" pitchFamily="49" charset="-122"/>
                <a:ea typeface="黑体" panose="02010609060101010101" pitchFamily="49" charset="-122"/>
              </a:rPr>
              <a:t>NEXT</a:t>
            </a:r>
            <a:r>
              <a:rPr kumimoji="1" lang="zh-CN" altLang="en-US" sz="2400" dirty="0">
                <a:latin typeface="黑体" panose="02010609060101010101" pitchFamily="49" charset="-122"/>
                <a:ea typeface="黑体" panose="02010609060101010101" pitchFamily="49" charset="-122"/>
              </a:rPr>
              <a:t>：</a:t>
            </a:r>
          </a:p>
          <a:p>
            <a:pPr marL="0" indent="0">
              <a:buNone/>
            </a:pPr>
            <a:r>
              <a:rPr kumimoji="1" lang="zh-CN" altLang="en-US" sz="2400" dirty="0">
                <a:latin typeface="黑体" panose="02010609060101010101" pitchFamily="49" charset="-122"/>
                <a:ea typeface="黑体" panose="02010609060101010101" pitchFamily="49" charset="-122"/>
              </a:rPr>
              <a:t>     </a:t>
            </a:r>
            <a:r>
              <a:rPr kumimoji="1" lang="en-US" altLang="zh-CN" sz="2400" dirty="0">
                <a:latin typeface="黑体" panose="02010609060101010101" pitchFamily="49" charset="-122"/>
                <a:ea typeface="黑体" panose="02010609060101010101" pitchFamily="49" charset="-122"/>
              </a:rPr>
              <a:t>ENDM </a:t>
            </a:r>
            <a:r>
              <a:rPr kumimoji="1" lang="zh-CN" altLang="en-US" sz="2400" dirty="0">
                <a:latin typeface="黑体" panose="02010609060101010101" pitchFamily="49" charset="-122"/>
                <a:ea typeface="黑体" panose="02010609060101010101" pitchFamily="49" charset="-122"/>
              </a:rPr>
              <a:t>；这个伪指</a:t>
            </a:r>
          </a:p>
          <a:p>
            <a:pPr marL="0" indent="0">
              <a:buNone/>
            </a:pPr>
            <a:r>
              <a:rPr kumimoji="1" lang="zh-CN" altLang="en-US" sz="2400" dirty="0">
                <a:latin typeface="黑体" panose="02010609060101010101" pitchFamily="49" charset="-122"/>
                <a:ea typeface="黑体" panose="02010609060101010101" pitchFamily="49" charset="-122"/>
              </a:rPr>
              <a:t>       ；令要独占一行</a:t>
            </a:r>
          </a:p>
        </p:txBody>
      </p:sp>
      <p:sp>
        <p:nvSpPr>
          <p:cNvPr id="97283" name="Rectangle 4"/>
          <p:cNvSpPr>
            <a:spLocks noChangeArrowheads="1"/>
          </p:cNvSpPr>
          <p:nvPr/>
        </p:nvSpPr>
        <p:spPr bwMode="auto">
          <a:xfrm>
            <a:off x="5518811" y="836808"/>
            <a:ext cx="4898571" cy="533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dirty="0">
                <a:latin typeface="黑体" panose="02010609060101010101" pitchFamily="49" charset="-122"/>
                <a:ea typeface="黑体" panose="02010609060101010101" pitchFamily="49" charset="-122"/>
              </a:rPr>
              <a:t>采用例</a:t>
            </a:r>
            <a:r>
              <a:rPr lang="en-US" altLang="zh-CN" dirty="0">
                <a:latin typeface="黑体" panose="02010609060101010101" pitchFamily="49" charset="-122"/>
                <a:ea typeface="黑体" panose="02010609060101010101" pitchFamily="49" charset="-122"/>
              </a:rPr>
              <a:t>4.15</a:t>
            </a:r>
            <a:r>
              <a:rPr lang="zh-CN" altLang="en-US" dirty="0">
                <a:latin typeface="黑体" panose="02010609060101010101" pitchFamily="49" charset="-122"/>
                <a:ea typeface="黑体" panose="02010609060101010101" pitchFamily="49" charset="-122"/>
              </a:rPr>
              <a:t>宏定义的宏调用形式为：</a:t>
            </a:r>
          </a:p>
          <a:p>
            <a:pPr eaLnBrk="1" hangingPunct="1">
              <a:spcBef>
                <a:spcPct val="20000"/>
              </a:spcBef>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ABSOL	WORD PTR [BX]</a:t>
            </a:r>
          </a:p>
          <a:p>
            <a:pPr eaLnBrk="1" hangingPunct="1">
              <a:spcBef>
                <a:spcPct val="20000"/>
              </a:spcBef>
            </a:pPr>
            <a:r>
              <a:rPr lang="en-US" altLang="zh-CN" dirty="0">
                <a:latin typeface="黑体" panose="02010609060101010101" pitchFamily="49" charset="-122"/>
                <a:ea typeface="黑体" panose="02010609060101010101" pitchFamily="49" charset="-122"/>
              </a:rPr>
              <a:t>    ABSOL	BX</a:t>
            </a:r>
          </a:p>
          <a:p>
            <a:pPr eaLnBrk="1" hangingPunct="1">
              <a:spcBef>
                <a:spcPct val="2000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上述宏调用下的宏展开为：</a:t>
            </a:r>
          </a:p>
          <a:p>
            <a:pPr eaLnBrk="1" hangingPunct="1">
              <a:spcBef>
                <a:spcPct val="20000"/>
              </a:spcBef>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CMP	WORD PTR [BX]</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0</a:t>
            </a:r>
          </a:p>
          <a:p>
            <a:pPr eaLnBrk="1" hangingPunct="1">
              <a:spcBef>
                <a:spcPct val="20000"/>
              </a:spcBef>
            </a:pPr>
            <a:r>
              <a:rPr lang="en-US" altLang="zh-CN" dirty="0">
                <a:latin typeface="黑体" panose="02010609060101010101" pitchFamily="49" charset="-122"/>
                <a:ea typeface="黑体" panose="02010609060101010101" pitchFamily="49" charset="-122"/>
              </a:rPr>
              <a:t>        JGE	??0000</a:t>
            </a:r>
          </a:p>
          <a:p>
            <a:pPr eaLnBrk="1" hangingPunct="1">
              <a:spcBef>
                <a:spcPct val="20000"/>
              </a:spcBef>
            </a:pPr>
            <a:r>
              <a:rPr lang="en-US" altLang="zh-CN" dirty="0">
                <a:latin typeface="黑体" panose="02010609060101010101" pitchFamily="49" charset="-122"/>
                <a:ea typeface="黑体" panose="02010609060101010101" pitchFamily="49" charset="-122"/>
              </a:rPr>
              <a:t>        NEG	WORD PTR [BX]</a:t>
            </a:r>
          </a:p>
          <a:p>
            <a:pPr eaLnBrk="1" hangingPunct="1">
              <a:spcBef>
                <a:spcPct val="20000"/>
              </a:spcBef>
            </a:pPr>
            <a:r>
              <a:rPr lang="en-US" altLang="zh-CN" dirty="0">
                <a:latin typeface="黑体" panose="02010609060101010101" pitchFamily="49" charset="-122"/>
                <a:ea typeface="黑体" panose="02010609060101010101" pitchFamily="49" charset="-122"/>
              </a:rPr>
              <a:t> ?? 0000</a:t>
            </a:r>
            <a:r>
              <a:rPr lang="zh-CN" altLang="en-US" dirty="0">
                <a:latin typeface="黑体" panose="02010609060101010101" pitchFamily="49" charset="-122"/>
                <a:ea typeface="黑体" panose="02010609060101010101" pitchFamily="49" charset="-122"/>
              </a:rPr>
              <a:t>：</a:t>
            </a:r>
          </a:p>
          <a:p>
            <a:pPr eaLnBrk="1" hangingPunct="1">
              <a:spcBef>
                <a:spcPct val="20000"/>
              </a:spcBef>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CMP	BX</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0</a:t>
            </a:r>
          </a:p>
          <a:p>
            <a:pPr eaLnBrk="1" hangingPunct="1">
              <a:spcBef>
                <a:spcPct val="20000"/>
              </a:spcBef>
            </a:pPr>
            <a:r>
              <a:rPr lang="en-US" altLang="zh-CN" dirty="0">
                <a:latin typeface="黑体" panose="02010609060101010101" pitchFamily="49" charset="-122"/>
                <a:ea typeface="黑体" panose="02010609060101010101" pitchFamily="49" charset="-122"/>
              </a:rPr>
              <a:t>        JGE	?? 0001</a:t>
            </a:r>
          </a:p>
          <a:p>
            <a:pPr eaLnBrk="1" hangingPunct="1">
              <a:spcBef>
                <a:spcPct val="20000"/>
              </a:spcBef>
            </a:pPr>
            <a:r>
              <a:rPr lang="en-US" altLang="zh-CN" dirty="0">
                <a:latin typeface="黑体" panose="02010609060101010101" pitchFamily="49" charset="-122"/>
                <a:ea typeface="黑体" panose="02010609060101010101" pitchFamily="49" charset="-122"/>
              </a:rPr>
              <a:t>        NEG	BX</a:t>
            </a:r>
          </a:p>
          <a:p>
            <a:pPr eaLnBrk="1" hangingPunct="1">
              <a:spcBef>
                <a:spcPct val="20000"/>
              </a:spcBef>
            </a:pPr>
            <a:r>
              <a:rPr lang="en-US" altLang="zh-CN" dirty="0">
                <a:latin typeface="黑体" panose="02010609060101010101" pitchFamily="49" charset="-122"/>
                <a:ea typeface="黑体" panose="02010609060101010101" pitchFamily="49" charset="-122"/>
              </a:rPr>
              <a:t> ?? 0001</a:t>
            </a:r>
            <a:r>
              <a:rPr lang="zh-CN" altLang="en-US"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128636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206519" y="908260"/>
            <a:ext cx="7774199" cy="1143265"/>
          </a:xfrm>
        </p:spPr>
        <p:txBody>
          <a:bodyPr/>
          <a:lstStyle/>
          <a:p>
            <a:pPr algn="l">
              <a:spcBef>
                <a:spcPct val="20000"/>
              </a:spcBef>
            </a:pPr>
            <a:r>
              <a:rPr kumimoji="1" lang="en-US" altLang="zh-CN" sz="2400" dirty="0">
                <a:latin typeface="黑体" panose="02010609060101010101" pitchFamily="49" charset="-122"/>
                <a:ea typeface="黑体" panose="02010609060101010101" pitchFamily="49" charset="-122"/>
                <a:cs typeface="+mn-cs"/>
              </a:rPr>
              <a:t>2</a:t>
            </a:r>
            <a:r>
              <a:rPr kumimoji="1" lang="zh-CN" altLang="en-US" sz="2400" dirty="0">
                <a:latin typeface="黑体" panose="02010609060101010101" pitchFamily="49" charset="-122"/>
                <a:ea typeface="黑体" panose="02010609060101010101" pitchFamily="49" charset="-122"/>
                <a:cs typeface="+mn-cs"/>
              </a:rPr>
              <a:t>．宏定义删除伪指令</a:t>
            </a:r>
            <a:r>
              <a:rPr kumimoji="1" lang="en-US" altLang="zh-CN" sz="2400" dirty="0">
                <a:latin typeface="黑体" panose="02010609060101010101" pitchFamily="49" charset="-122"/>
                <a:ea typeface="黑体" panose="02010609060101010101" pitchFamily="49" charset="-122"/>
                <a:cs typeface="+mn-cs"/>
              </a:rPr>
              <a:t>PURGE</a:t>
            </a:r>
          </a:p>
        </p:txBody>
      </p:sp>
      <p:sp>
        <p:nvSpPr>
          <p:cNvPr id="98307" name="Rectangle 3"/>
          <p:cNvSpPr>
            <a:spLocks noGrp="1" noChangeArrowheads="1"/>
          </p:cNvSpPr>
          <p:nvPr>
            <p:ph type="body" idx="1"/>
          </p:nvPr>
        </p:nvSpPr>
        <p:spPr>
          <a:xfrm>
            <a:off x="1702719" y="1610098"/>
            <a:ext cx="8496944" cy="3475880"/>
          </a:xfrm>
        </p:spPr>
        <p:txBody>
          <a:bodyPr/>
          <a:lstStyle/>
          <a:p>
            <a:pPr marL="0" indent="0">
              <a:lnSpc>
                <a:spcPct val="115000"/>
              </a:lnSpc>
              <a:buNone/>
            </a:pPr>
            <a:r>
              <a:rPr lang="en-US" altLang="zh-CN" dirty="0" smtClean="0">
                <a:solidFill>
                  <a:schemeClr val="tx1"/>
                </a:solidFill>
                <a:latin typeface="黑体" panose="02010609060101010101" pitchFamily="49" charset="-122"/>
              </a:rPr>
              <a:t> </a:t>
            </a:r>
            <a:r>
              <a:rPr kumimoji="1" lang="zh-CN" altLang="en-US" sz="2400" dirty="0">
                <a:latin typeface="黑体" panose="02010609060101010101" pitchFamily="49" charset="-122"/>
                <a:ea typeface="黑体" panose="02010609060101010101" pitchFamily="49" charset="-122"/>
              </a:rPr>
              <a:t>当我们不需要某个宏定义时，可以把它删除，删除宏定义伪指令的格式为：</a:t>
            </a:r>
          </a:p>
          <a:p>
            <a:pPr marL="0" indent="0">
              <a:lnSpc>
                <a:spcPct val="115000"/>
              </a:lnSpc>
              <a:buNone/>
            </a:pPr>
            <a:r>
              <a:rPr kumimoji="1" lang="zh-CN" altLang="en-US" sz="2400" dirty="0">
                <a:latin typeface="黑体" panose="02010609060101010101" pitchFamily="49" charset="-122"/>
                <a:ea typeface="黑体" panose="02010609060101010101" pitchFamily="49" charset="-122"/>
              </a:rPr>
              <a:t>    </a:t>
            </a:r>
            <a:r>
              <a:rPr kumimoji="1" lang="en-US" altLang="zh-CN" sz="2400" dirty="0">
                <a:latin typeface="黑体" panose="02010609060101010101" pitchFamily="49" charset="-122"/>
                <a:ea typeface="黑体" panose="02010609060101010101" pitchFamily="49" charset="-122"/>
              </a:rPr>
              <a:t>PURGE	</a:t>
            </a:r>
            <a:r>
              <a:rPr kumimoji="1" lang="zh-CN" altLang="en-US" sz="2400" dirty="0">
                <a:latin typeface="黑体" panose="02010609060101010101" pitchFamily="49" charset="-122"/>
                <a:ea typeface="黑体" panose="02010609060101010101" pitchFamily="49" charset="-122"/>
              </a:rPr>
              <a:t>宏名表</a:t>
            </a:r>
          </a:p>
          <a:p>
            <a:pPr marL="0" indent="0">
              <a:lnSpc>
                <a:spcPct val="115000"/>
              </a:lnSpc>
              <a:buNone/>
            </a:pPr>
            <a:r>
              <a:rPr kumimoji="1" lang="zh-CN" altLang="en-US" sz="2400" dirty="0">
                <a:latin typeface="黑体" panose="02010609060101010101" pitchFamily="49" charset="-122"/>
                <a:ea typeface="黑体" panose="02010609060101010101" pitchFamily="49" charset="-122"/>
              </a:rPr>
              <a:t>允许宏名与其它指令包括伪指令同名，此时宏名优先级最高。当不再使用这个宏定义时，及时用</a:t>
            </a:r>
            <a:r>
              <a:rPr kumimoji="1" lang="en-US" altLang="zh-CN" sz="2400" dirty="0">
                <a:latin typeface="黑体" panose="02010609060101010101" pitchFamily="49" charset="-122"/>
                <a:ea typeface="黑体" panose="02010609060101010101" pitchFamily="49" charset="-122"/>
              </a:rPr>
              <a:t>PURGE</a:t>
            </a:r>
            <a:r>
              <a:rPr kumimoji="1" lang="zh-CN" altLang="en-US" sz="2400" dirty="0">
                <a:latin typeface="黑体" panose="02010609060101010101" pitchFamily="49" charset="-122"/>
                <a:ea typeface="黑体" panose="02010609060101010101" pitchFamily="49" charset="-122"/>
              </a:rPr>
              <a:t>删除即恢复原指令功能。 </a:t>
            </a:r>
          </a:p>
        </p:txBody>
      </p:sp>
    </p:spTree>
    <p:extLst>
      <p:ext uri="{BB962C8B-B14F-4D97-AF65-F5344CB8AC3E}">
        <p14:creationId xmlns:p14="http://schemas.microsoft.com/office/powerpoint/2010/main" val="2894238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702718" y="774361"/>
            <a:ext cx="7774199" cy="1143265"/>
          </a:xfrm>
        </p:spPr>
        <p:txBody>
          <a:bodyPr/>
          <a:lstStyle/>
          <a:p>
            <a:pPr algn="l" eaLnBrk="1" hangingPunct="1"/>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．宏定义退出伪指令</a:t>
            </a:r>
            <a:r>
              <a:rPr lang="en-US" altLang="zh-CN" sz="2400" dirty="0">
                <a:latin typeface="黑体" panose="02010609060101010101" pitchFamily="49" charset="-122"/>
                <a:ea typeface="黑体" panose="02010609060101010101" pitchFamily="49" charset="-122"/>
              </a:rPr>
              <a:t>EXITM</a:t>
            </a:r>
          </a:p>
        </p:txBody>
      </p:sp>
      <p:sp>
        <p:nvSpPr>
          <p:cNvPr id="99331" name="Rectangle 3"/>
          <p:cNvSpPr>
            <a:spLocks noGrp="1" noChangeArrowheads="1"/>
          </p:cNvSpPr>
          <p:nvPr>
            <p:ph type="body" idx="1"/>
          </p:nvPr>
        </p:nvSpPr>
        <p:spPr>
          <a:xfrm>
            <a:off x="1692785" y="1629594"/>
            <a:ext cx="7776864" cy="4097362"/>
          </a:xfrm>
        </p:spPr>
        <p:txBody>
          <a:bodyPr/>
          <a:lstStyle/>
          <a:p>
            <a:pPr>
              <a:lnSpc>
                <a:spcPct val="115000"/>
              </a:lnSpc>
            </a:pPr>
            <a:r>
              <a:rPr kumimoji="1" lang="en-US" altLang="zh-CN" sz="2400" dirty="0">
                <a:latin typeface="黑体" panose="02010609060101010101" pitchFamily="49" charset="-122"/>
                <a:ea typeface="黑体" panose="02010609060101010101" pitchFamily="49" charset="-122"/>
              </a:rPr>
              <a:t> </a:t>
            </a:r>
            <a:r>
              <a:rPr kumimoji="1" lang="en-US" altLang="zh-CN" sz="2400" dirty="0">
                <a:latin typeface="黑体" panose="02010609060101010101" pitchFamily="49" charset="-122"/>
                <a:ea typeface="黑体" panose="02010609060101010101" pitchFamily="49" charset="-122"/>
              </a:rPr>
              <a:t>EXITM</a:t>
            </a:r>
          </a:p>
          <a:p>
            <a:pPr>
              <a:lnSpc>
                <a:spcPct val="115000"/>
              </a:lnSpc>
            </a:pPr>
            <a:r>
              <a:rPr kumimoji="1" lang="zh-CN" altLang="en-US" sz="2400" dirty="0">
                <a:latin typeface="黑体" panose="02010609060101010101" pitchFamily="49" charset="-122"/>
                <a:ea typeface="黑体" panose="02010609060101010101" pitchFamily="49" charset="-122"/>
              </a:rPr>
              <a:t>它可用于宏定义体、重复汇编的重复块以及条件汇编的分支代码序列中，汇编程序执行</a:t>
            </a:r>
            <a:r>
              <a:rPr kumimoji="1" lang="en-US" altLang="zh-CN" sz="2400" dirty="0">
                <a:latin typeface="黑体" panose="02010609060101010101" pitchFamily="49" charset="-122"/>
                <a:ea typeface="黑体" panose="02010609060101010101" pitchFamily="49" charset="-122"/>
              </a:rPr>
              <a:t>EXITM</a:t>
            </a:r>
            <a:r>
              <a:rPr kumimoji="1" lang="zh-CN" altLang="en-US" sz="2400" dirty="0">
                <a:latin typeface="黑体" panose="02010609060101010101" pitchFamily="49" charset="-122"/>
                <a:ea typeface="黑体" panose="02010609060101010101" pitchFamily="49" charset="-122"/>
              </a:rPr>
              <a:t>指令后立即停止它后面部分的宏展开。</a:t>
            </a:r>
          </a:p>
        </p:txBody>
      </p:sp>
    </p:spTree>
    <p:extLst>
      <p:ext uri="{BB962C8B-B14F-4D97-AF65-F5344CB8AC3E}">
        <p14:creationId xmlns:p14="http://schemas.microsoft.com/office/powerpoint/2010/main" val="2609081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2231142" y="1269554"/>
            <a:ext cx="7774199" cy="4465083"/>
          </a:xfrm>
        </p:spPr>
        <p:txBody>
          <a:bodyPr/>
          <a:lstStyle/>
          <a:p>
            <a:pPr eaLnBrk="1" hangingPunct="1">
              <a:lnSpc>
                <a:spcPct val="110000"/>
              </a:lnSpc>
            </a:pPr>
            <a:r>
              <a:rPr lang="zh-CN" altLang="en-US" sz="2400" dirty="0">
                <a:latin typeface="黑体" panose="02010609060101010101" pitchFamily="49" charset="-122"/>
                <a:ea typeface="黑体" panose="02010609060101010101" pitchFamily="49" charset="-122"/>
              </a:rPr>
              <a:t>共同点</a:t>
            </a:r>
          </a:p>
          <a:p>
            <a:pPr lvl="1" eaLnBrk="1" hangingPunct="1">
              <a:lnSpc>
                <a:spcPct val="110000"/>
              </a:lnSpc>
            </a:pPr>
            <a:r>
              <a:rPr lang="zh-CN" altLang="en-US" sz="2400" dirty="0">
                <a:latin typeface="黑体" panose="02010609060101010101" pitchFamily="49" charset="-122"/>
                <a:ea typeface="黑体" panose="02010609060101010101" pitchFamily="49" charset="-122"/>
              </a:rPr>
              <a:t>都可以把一段程序用一个名字定义，简化源程序的结构和设计。</a:t>
            </a:r>
          </a:p>
          <a:p>
            <a:pPr eaLnBrk="1" hangingPunct="1">
              <a:lnSpc>
                <a:spcPct val="110000"/>
              </a:lnSpc>
            </a:pPr>
            <a:r>
              <a:rPr lang="zh-CN" altLang="en-US" sz="2400" dirty="0">
                <a:latin typeface="黑体" panose="02010609060101010101" pitchFamily="49" charset="-122"/>
                <a:ea typeface="黑体" panose="02010609060101010101" pitchFamily="49" charset="-122"/>
              </a:rPr>
              <a:t>区别：</a:t>
            </a:r>
          </a:p>
          <a:p>
            <a:pPr lvl="1" eaLnBrk="1" hangingPunct="1">
              <a:lnSpc>
                <a:spcPct val="110000"/>
              </a:lnSpc>
            </a:pPr>
            <a:r>
              <a:rPr lang="zh-CN" altLang="en-US" sz="2400" dirty="0">
                <a:latin typeface="黑体" panose="02010609060101010101" pitchFamily="49" charset="-122"/>
                <a:ea typeface="黑体" panose="02010609060101010101" pitchFamily="49" charset="-122"/>
              </a:rPr>
              <a:t>宏调用在汇编时进行程序语句的展开，不需要返回；子程序调用在执行时由</a:t>
            </a:r>
            <a:r>
              <a:rPr lang="en-US" altLang="zh-CN" sz="2400" dirty="0">
                <a:latin typeface="黑体" panose="02010609060101010101" pitchFamily="49" charset="-122"/>
                <a:ea typeface="黑体" panose="02010609060101010101" pitchFamily="49" charset="-122"/>
              </a:rPr>
              <a:t>CALL</a:t>
            </a:r>
            <a:r>
              <a:rPr lang="zh-CN" altLang="en-US" sz="2400" dirty="0">
                <a:latin typeface="黑体" panose="02010609060101010101" pitchFamily="49" charset="-122"/>
                <a:ea typeface="黑体" panose="02010609060101010101" pitchFamily="49" charset="-122"/>
              </a:rPr>
              <a:t>指令转向子程序体，需要执行</a:t>
            </a:r>
            <a:r>
              <a:rPr lang="en-US" altLang="zh-CN" sz="2400" dirty="0">
                <a:latin typeface="黑体" panose="02010609060101010101" pitchFamily="49" charset="-122"/>
                <a:ea typeface="黑体" panose="02010609060101010101" pitchFamily="49" charset="-122"/>
              </a:rPr>
              <a:t>RET</a:t>
            </a:r>
            <a:r>
              <a:rPr lang="zh-CN" altLang="en-US" sz="2400" dirty="0">
                <a:latin typeface="黑体" panose="02010609060101010101" pitchFamily="49" charset="-122"/>
                <a:ea typeface="黑体" panose="02010609060101010101" pitchFamily="49" charset="-122"/>
              </a:rPr>
              <a:t>指令返回；</a:t>
            </a:r>
          </a:p>
          <a:p>
            <a:pPr lvl="1" eaLnBrk="1" hangingPunct="1">
              <a:lnSpc>
                <a:spcPct val="110000"/>
              </a:lnSpc>
            </a:pPr>
            <a:r>
              <a:rPr lang="zh-CN" altLang="en-US" sz="2400" dirty="0">
                <a:latin typeface="黑体" panose="02010609060101010101" pitchFamily="49" charset="-122"/>
                <a:ea typeface="黑体" panose="02010609060101010101" pitchFamily="49" charset="-122"/>
              </a:rPr>
              <a:t>宏调用仅是源程序级的简化，并不减小目标程序，子程序还是目标程序级的简化，形成的目标代码较短</a:t>
            </a:r>
          </a:p>
        </p:txBody>
      </p:sp>
      <p:sp>
        <p:nvSpPr>
          <p:cNvPr id="4" name="TextBox 13"/>
          <p:cNvSpPr txBox="1"/>
          <p:nvPr/>
        </p:nvSpPr>
        <p:spPr>
          <a:xfrm>
            <a:off x="3047218" y="540980"/>
            <a:ext cx="2759956"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宏与子程序</a:t>
            </a:r>
            <a:endParaRPr lang="zh-CN" altLang="en-US" sz="2700" b="1" dirty="0">
              <a:solidFill>
                <a:schemeClr val="tx1">
                  <a:lumMod val="65000"/>
                  <a:lumOff val="35000"/>
                </a:schemeClr>
              </a:solidFill>
              <a:latin typeface="微软雅黑"/>
              <a:ea typeface="微软雅黑"/>
            </a:endParaRPr>
          </a:p>
        </p:txBody>
      </p:sp>
      <p:grpSp>
        <p:nvGrpSpPr>
          <p:cNvPr id="5" name="组合 4"/>
          <p:cNvGrpSpPr/>
          <p:nvPr/>
        </p:nvGrpSpPr>
        <p:grpSpPr>
          <a:xfrm>
            <a:off x="2100075" y="434557"/>
            <a:ext cx="762000" cy="618973"/>
            <a:chOff x="371883" y="333450"/>
            <a:chExt cx="762000" cy="618973"/>
          </a:xfrm>
        </p:grpSpPr>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83324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body" idx="1"/>
          </p:nvPr>
        </p:nvSpPr>
        <p:spPr>
          <a:xfrm>
            <a:off x="2062023" y="836807"/>
            <a:ext cx="7920283" cy="4900159"/>
          </a:xfrm>
        </p:spPr>
        <p:txBody>
          <a:bodyPr/>
          <a:lstStyle/>
          <a:p>
            <a:pPr lvl="1" eaLnBrk="1" hangingPunct="1">
              <a:lnSpc>
                <a:spcPct val="115000"/>
              </a:lnSpc>
            </a:pPr>
            <a:r>
              <a:rPr lang="zh-CN" altLang="en-US" sz="2400" dirty="0">
                <a:latin typeface="黑体" panose="02010609060101010101" pitchFamily="49" charset="-122"/>
              </a:rPr>
              <a:t>宏调用简单、直接，不需要返回；子程序需要利用堆栈保存和恢复转移地址、寄存器等，要占用一定的时空开销；</a:t>
            </a:r>
          </a:p>
          <a:p>
            <a:pPr lvl="1" eaLnBrk="1" hangingPunct="1">
              <a:lnSpc>
                <a:spcPct val="115000"/>
              </a:lnSpc>
            </a:pPr>
            <a:r>
              <a:rPr lang="zh-CN" altLang="en-US" sz="2400" dirty="0">
                <a:latin typeface="黑体" panose="02010609060101010101" pitchFamily="49" charset="-122"/>
              </a:rPr>
              <a:t>宏调用的参数通过形参、实参结合实现传递，子程序需要利用寄存器、存储单元或堆栈等传递参数。</a:t>
            </a:r>
          </a:p>
          <a:p>
            <a:pPr lvl="1" eaLnBrk="1" hangingPunct="1">
              <a:lnSpc>
                <a:spcPct val="115000"/>
              </a:lnSpc>
            </a:pPr>
            <a:r>
              <a:rPr lang="zh-CN" altLang="en-US" sz="2400" dirty="0">
                <a:latin typeface="黑体" panose="02010609060101010101" pitchFamily="49" charset="-122"/>
              </a:rPr>
              <a:t>对宏调用来说，参数传递错误通常是语法错误，会由汇编程序发现；而对子程序来说，参数传递错误通常反映为逻辑或运行错误，不易排除。</a:t>
            </a:r>
          </a:p>
          <a:p>
            <a:pPr lvl="1" eaLnBrk="1" hangingPunct="1">
              <a:lnSpc>
                <a:spcPct val="115000"/>
              </a:lnSpc>
            </a:pPr>
            <a:r>
              <a:rPr lang="zh-CN" altLang="en-US" sz="2400" dirty="0">
                <a:latin typeface="黑体" panose="02010609060101010101" pitchFamily="49" charset="-122"/>
              </a:rPr>
              <a:t>当程序段较短或要求较快执行时，应选用宏；当程序段较长或为减小目标代码时，要选用子程序。 </a:t>
            </a:r>
          </a:p>
          <a:p>
            <a:pPr eaLnBrk="1" hangingPunct="1">
              <a:lnSpc>
                <a:spcPct val="90000"/>
              </a:lnSpc>
            </a:pPr>
            <a:endParaRPr lang="en-US" altLang="zh-CN" sz="2400" dirty="0">
              <a:latin typeface="黑体" panose="02010609060101010101" pitchFamily="49" charset="-122"/>
            </a:endParaRPr>
          </a:p>
        </p:txBody>
      </p:sp>
    </p:spTree>
    <p:extLst>
      <p:ext uri="{BB962C8B-B14F-4D97-AF65-F5344CB8AC3E}">
        <p14:creationId xmlns:p14="http://schemas.microsoft.com/office/powerpoint/2010/main" val="2425339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072962" y="2637706"/>
            <a:ext cx="5964474"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4800" kern="0" dirty="0">
                <a:solidFill>
                  <a:schemeClr val="accent6"/>
                </a:solidFill>
                <a:latin typeface="Arial"/>
                <a:ea typeface="微软雅黑"/>
              </a:rPr>
              <a:t>常用的系统功能调用</a:t>
            </a:r>
            <a:endParaRPr lang="zh-CN" altLang="en-US" sz="4800" kern="0" dirty="0">
              <a:solidFill>
                <a:schemeClr val="accent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06</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6" name="组合 55"/>
          <p:cNvGrpSpPr/>
          <p:nvPr/>
        </p:nvGrpSpPr>
        <p:grpSpPr>
          <a:xfrm>
            <a:off x="2588145" y="2356669"/>
            <a:ext cx="1331343" cy="1438559"/>
            <a:chOff x="2782033" y="2877344"/>
            <a:chExt cx="571561" cy="617451"/>
          </a:xfrm>
          <a:solidFill>
            <a:schemeClr val="accent6"/>
          </a:solidFill>
        </p:grpSpPr>
        <p:sp>
          <p:nvSpPr>
            <p:cNvPr id="57" name="Freeform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sp>
          <p:nvSpPr>
            <p:cNvPr id="58" name="Freeform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984186053"/>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FFFFFF"/>
      </a:dk2>
      <a:lt2>
        <a:srgbClr val="FFFFFF"/>
      </a:lt2>
      <a:accent1>
        <a:srgbClr val="0E647C"/>
      </a:accent1>
      <a:accent2>
        <a:srgbClr val="2DB2A4"/>
      </a:accent2>
      <a:accent3>
        <a:srgbClr val="74AF47"/>
      </a:accent3>
      <a:accent4>
        <a:srgbClr val="755DA1"/>
      </a:accent4>
      <a:accent5>
        <a:srgbClr val="4BACC6"/>
      </a:accent5>
      <a:accent6>
        <a:srgbClr val="F87A08"/>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10751</TotalTime>
  <Words>10944</Words>
  <Application>Microsoft Office PowerPoint</Application>
  <PresentationFormat>自定义</PresentationFormat>
  <Paragraphs>1692</Paragraphs>
  <Slides>212</Slides>
  <Notes>16</Notes>
  <HiddenSlides>0</HiddenSlides>
  <MMClips>1</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212</vt:i4>
      </vt:variant>
    </vt:vector>
  </HeadingPairs>
  <TitlesOfParts>
    <vt:vector size="224" baseType="lpstr">
      <vt:lpstr>方正兰亭准黑_GBK</vt:lpstr>
      <vt:lpstr>黑体</vt:lpstr>
      <vt:lpstr>华文楷体</vt:lpstr>
      <vt:lpstr>隶书</vt:lpstr>
      <vt:lpstr>宋体</vt:lpstr>
      <vt:lpstr>微软雅黑</vt:lpstr>
      <vt:lpstr>Arial</vt:lpstr>
      <vt:lpstr>Calibri</vt:lpstr>
      <vt:lpstr>Times New Roman</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3、运算符的优先级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1.存储模式伪指令</vt:lpstr>
      <vt:lpstr>2．简化段定义伪指令</vt:lpstr>
      <vt:lpstr>PowerPoint 演示文稿</vt:lpstr>
      <vt:lpstr>PowerPoint 演示文稿</vt:lpstr>
      <vt:lpstr>PowerPoint 演示文稿</vt:lpstr>
      <vt:lpstr>PowerPoint 演示文稿</vt:lpstr>
      <vt:lpstr>PowerPoint 演示文稿</vt:lpstr>
      <vt:lpstr>1．完整段定义伪指令</vt:lpstr>
      <vt:lpstr>PowerPoint 演示文稿</vt:lpstr>
      <vt:lpstr>PowerPoint 演示文稿</vt:lpstr>
      <vt:lpstr>PowerPoint 演示文稿</vt:lpstr>
      <vt:lpstr>2．指定段寄存器伪指令</vt:lpstr>
      <vt:lpstr>3．GROUP段组伪指令</vt:lpstr>
      <vt:lpstr>4．段顺序伪指令</vt:lpstr>
      <vt:lpstr>5. 定位伪指令</vt:lpstr>
      <vt:lpstr>PowerPoint 演示文稿</vt:lpstr>
      <vt:lpstr>1．结构类型的说明</vt:lpstr>
      <vt:lpstr>2．结构变量的定义</vt:lpstr>
      <vt:lpstr>3．结构变量及其字段的引用</vt:lpstr>
      <vt:lpstr>PowerPoint 演示文稿</vt:lpstr>
      <vt:lpstr>2．记录变量的定义</vt:lpstr>
      <vt:lpstr>3．记录变量的引用和记录操作符</vt:lpstr>
      <vt:lpstr>PowerPoint 演示文稿</vt:lpstr>
      <vt:lpstr>PowerPoint 演示文稿</vt:lpstr>
      <vt:lpstr>PowerPoint 演示文稿</vt:lpstr>
      <vt:lpstr>2．宏调用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2．宏定义删除伪指令PURGE</vt:lpstr>
      <vt:lpstr>3．宏定义退出伪指令EXITM</vt:lpstr>
      <vt:lpstr>PowerPoint 演示文稿</vt:lpstr>
      <vt:lpstr>PowerPoint 演示文稿</vt:lpstr>
      <vt:lpstr>PowerPoint 演示文稿</vt:lpstr>
      <vt:lpstr>PowerPoint 演示文稿</vt:lpstr>
      <vt:lpstr>PowerPoint 演示文稿</vt:lpstr>
      <vt:lpstr>PowerPoint 演示文稿</vt:lpstr>
      <vt:lpstr>2．视频服务</vt:lpstr>
      <vt:lpstr>PowerPoint 演示文稿</vt:lpstr>
      <vt:lpstr>3．键盘服务</vt:lpstr>
      <vt:lpstr>PowerPoint 演示文稿</vt:lpstr>
      <vt:lpstr>4．并行打印机服务</vt:lpstr>
      <vt:lpstr>PowerPoint 演示文稿</vt:lpstr>
      <vt:lpstr>PowerPoint 演示文稿</vt:lpstr>
      <vt:lpstr>PowerPoint 演示文稿</vt:lpstr>
      <vt:lpstr>2．基本I/O功能调用</vt:lpstr>
      <vt:lpstr>3．DOS功能调用实例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1．单分支结构</vt:lpstr>
      <vt:lpstr>PowerPoint 演示文稿</vt:lpstr>
      <vt:lpstr>2．双分支结构</vt:lpstr>
      <vt:lpstr>PowerPoint 演示文稿</vt:lpstr>
      <vt:lpstr>PowerPoint 演示文稿</vt:lpstr>
      <vt:lpstr>3．分支程序设计</vt:lpstr>
      <vt:lpstr>PowerPoint 演示文稿</vt:lpstr>
      <vt:lpstr>PowerPoint 演示文稿</vt:lpstr>
      <vt:lpstr>PowerPoint 演示文稿</vt:lpstr>
      <vt:lpstr>PowerPoint 演示文稿</vt:lpstr>
      <vt:lpstr>PowerPoint 演示文稿</vt:lpstr>
      <vt:lpstr>PowerPoint 演示文稿</vt:lpstr>
      <vt:lpstr>2．循环程序设计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3．子程序设计举例</vt:lpstr>
      <vt:lpstr>PowerPoint 演示文稿</vt:lpstr>
      <vt:lpstr>1．用寄存器传递参数</vt:lpstr>
      <vt:lpstr>主程序</vt:lpstr>
      <vt:lpstr>PowerPoint 演示文稿</vt:lpstr>
      <vt:lpstr>2．用变量传递参数（同上例）</vt:lpstr>
      <vt:lpstr>PowerPoint 演示文稿</vt:lpstr>
      <vt:lpstr>3．用堆栈传递参数（同上例）</vt:lpstr>
      <vt:lpstr>PowerPoint 演示文稿</vt:lpstr>
      <vt:lpstr>PowerPoint 演示文稿</vt:lpstr>
      <vt:lpstr>PowerPoint 演示文稿</vt:lpstr>
      <vt:lpstr>PowerPoint 演示文稿</vt:lpstr>
      <vt:lpstr>PowerPoint 演示文稿</vt:lpstr>
      <vt:lpstr>2．子程序的递归</vt:lpstr>
      <vt:lpstr>PowerPoint 演示文稿</vt:lpstr>
      <vt:lpstr>3．子程序的重入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2．过程局部变量定义伪指令</vt:lpstr>
      <vt:lpstr>3．过程声明伪指令</vt:lpstr>
      <vt:lpstr>4．INVOKE过程调用伪指令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hl81829782</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hl81829782</dc:creator>
  <cp:keywords>hl81829782</cp:keywords>
  <cp:lastModifiedBy>ying zhu</cp:lastModifiedBy>
  <cp:revision>920</cp:revision>
  <dcterms:created xsi:type="dcterms:W3CDTF">2015-04-24T01:01:13Z</dcterms:created>
  <dcterms:modified xsi:type="dcterms:W3CDTF">2017-08-26T09:49:59Z</dcterms:modified>
  <cp:category>hl81829782</cp:category>
  <cp:contentStatus>hl81829782</cp:contentStatus>
</cp:coreProperties>
</file>