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a" ContentType="audio/x-ms-wma"/>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69" r:id="rId2"/>
    <p:sldId id="626" r:id="rId3"/>
    <p:sldId id="627" r:id="rId4"/>
    <p:sldId id="575" r:id="rId5"/>
    <p:sldId id="576" r:id="rId6"/>
    <p:sldId id="577" r:id="rId7"/>
    <p:sldId id="578" r:id="rId8"/>
    <p:sldId id="579" r:id="rId9"/>
    <p:sldId id="580" r:id="rId10"/>
    <p:sldId id="581" r:id="rId11"/>
    <p:sldId id="628" r:id="rId12"/>
    <p:sldId id="582" r:id="rId13"/>
    <p:sldId id="583" r:id="rId14"/>
    <p:sldId id="584" r:id="rId15"/>
    <p:sldId id="585" r:id="rId16"/>
    <p:sldId id="586" r:id="rId17"/>
    <p:sldId id="587" r:id="rId18"/>
    <p:sldId id="588" r:id="rId19"/>
    <p:sldId id="589" r:id="rId20"/>
    <p:sldId id="590" r:id="rId21"/>
    <p:sldId id="591" r:id="rId22"/>
    <p:sldId id="592" r:id="rId23"/>
    <p:sldId id="593" r:id="rId24"/>
    <p:sldId id="594" r:id="rId25"/>
    <p:sldId id="595" r:id="rId26"/>
    <p:sldId id="596" r:id="rId27"/>
    <p:sldId id="597" r:id="rId28"/>
    <p:sldId id="598" r:id="rId29"/>
    <p:sldId id="599" r:id="rId30"/>
    <p:sldId id="600" r:id="rId31"/>
    <p:sldId id="601" r:id="rId32"/>
    <p:sldId id="602" r:id="rId33"/>
    <p:sldId id="603" r:id="rId34"/>
    <p:sldId id="604" r:id="rId35"/>
    <p:sldId id="605" r:id="rId36"/>
    <p:sldId id="606" r:id="rId37"/>
    <p:sldId id="607" r:id="rId38"/>
    <p:sldId id="629" r:id="rId39"/>
    <p:sldId id="608" r:id="rId40"/>
    <p:sldId id="609" r:id="rId41"/>
    <p:sldId id="610" r:id="rId42"/>
    <p:sldId id="611" r:id="rId43"/>
    <p:sldId id="612" r:id="rId44"/>
    <p:sldId id="613" r:id="rId45"/>
    <p:sldId id="630" r:id="rId46"/>
    <p:sldId id="621" r:id="rId47"/>
    <p:sldId id="622" r:id="rId48"/>
    <p:sldId id="623" r:id="rId49"/>
    <p:sldId id="624" r:id="rId50"/>
    <p:sldId id="625" r:id="rId51"/>
  </p:sldIdLst>
  <p:sldSz cx="12190413" cy="6859588"/>
  <p:notesSz cx="6858000" cy="9144000"/>
  <p:custDataLst>
    <p:tags r:id="rId53"/>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608990" algn="l" rtl="0" fontAlgn="base">
      <a:spcBef>
        <a:spcPct val="0"/>
      </a:spcBef>
      <a:spcAft>
        <a:spcPct val="0"/>
      </a:spcAft>
      <a:defRPr kern="1200">
        <a:solidFill>
          <a:schemeClr val="tx1"/>
        </a:solidFill>
        <a:latin typeface="Calibri" pitchFamily="34" charset="0"/>
        <a:ea typeface="宋体" charset="-122"/>
        <a:cs typeface="+mn-cs"/>
      </a:defRPr>
    </a:lvl2pPr>
    <a:lvl3pPr marL="1217981" algn="l" rtl="0" fontAlgn="base">
      <a:spcBef>
        <a:spcPct val="0"/>
      </a:spcBef>
      <a:spcAft>
        <a:spcPct val="0"/>
      </a:spcAft>
      <a:defRPr kern="1200">
        <a:solidFill>
          <a:schemeClr val="tx1"/>
        </a:solidFill>
        <a:latin typeface="Calibri" pitchFamily="34" charset="0"/>
        <a:ea typeface="宋体" charset="-122"/>
        <a:cs typeface="+mn-cs"/>
      </a:defRPr>
    </a:lvl3pPr>
    <a:lvl4pPr marL="1826971" algn="l" rtl="0" fontAlgn="base">
      <a:spcBef>
        <a:spcPct val="0"/>
      </a:spcBef>
      <a:spcAft>
        <a:spcPct val="0"/>
      </a:spcAft>
      <a:defRPr kern="1200">
        <a:solidFill>
          <a:schemeClr val="tx1"/>
        </a:solidFill>
        <a:latin typeface="Calibri" pitchFamily="34" charset="0"/>
        <a:ea typeface="宋体" charset="-122"/>
        <a:cs typeface="+mn-cs"/>
      </a:defRPr>
    </a:lvl4pPr>
    <a:lvl5pPr marL="2435962" algn="l" rtl="0" fontAlgn="base">
      <a:spcBef>
        <a:spcPct val="0"/>
      </a:spcBef>
      <a:spcAft>
        <a:spcPct val="0"/>
      </a:spcAft>
      <a:defRPr kern="1200">
        <a:solidFill>
          <a:schemeClr val="tx1"/>
        </a:solidFill>
        <a:latin typeface="Calibri" pitchFamily="34" charset="0"/>
        <a:ea typeface="宋体" charset="-122"/>
        <a:cs typeface="+mn-cs"/>
      </a:defRPr>
    </a:lvl5pPr>
    <a:lvl6pPr marL="3044952" algn="l" defTabSz="1217981" rtl="0" eaLnBrk="1" latinLnBrk="0" hangingPunct="1">
      <a:defRPr kern="1200">
        <a:solidFill>
          <a:schemeClr val="tx1"/>
        </a:solidFill>
        <a:latin typeface="Calibri" pitchFamily="34" charset="0"/>
        <a:ea typeface="宋体" charset="-122"/>
        <a:cs typeface="+mn-cs"/>
      </a:defRPr>
    </a:lvl6pPr>
    <a:lvl7pPr marL="3653942" algn="l" defTabSz="1217981" rtl="0" eaLnBrk="1" latinLnBrk="0" hangingPunct="1">
      <a:defRPr kern="1200">
        <a:solidFill>
          <a:schemeClr val="tx1"/>
        </a:solidFill>
        <a:latin typeface="Calibri" pitchFamily="34" charset="0"/>
        <a:ea typeface="宋体" charset="-122"/>
        <a:cs typeface="+mn-cs"/>
      </a:defRPr>
    </a:lvl7pPr>
    <a:lvl8pPr marL="4262933" algn="l" defTabSz="1217981" rtl="0" eaLnBrk="1" latinLnBrk="0" hangingPunct="1">
      <a:defRPr kern="1200">
        <a:solidFill>
          <a:schemeClr val="tx1"/>
        </a:solidFill>
        <a:latin typeface="Calibri" pitchFamily="34" charset="0"/>
        <a:ea typeface="宋体" charset="-122"/>
        <a:cs typeface="+mn-cs"/>
      </a:defRPr>
    </a:lvl8pPr>
    <a:lvl9pPr marL="4871923" algn="l" defTabSz="1217981"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D079"/>
    <a:srgbClr val="F6C370"/>
    <a:srgbClr val="F69F1E"/>
    <a:srgbClr val="0099A9"/>
    <a:srgbClr val="EA5E66"/>
    <a:srgbClr val="005DA2"/>
    <a:srgbClr val="EA6103"/>
    <a:srgbClr val="D43E01"/>
    <a:srgbClr val="E8E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4660"/>
  </p:normalViewPr>
  <p:slideViewPr>
    <p:cSldViewPr>
      <p:cViewPr varScale="1">
        <p:scale>
          <a:sx n="67" d="100"/>
          <a:sy n="67" d="100"/>
        </p:scale>
        <p:origin x="480" y="52"/>
      </p:cViewPr>
      <p:guideLst>
        <p:guide orient="horz" pos="2161"/>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2017/8/3</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1217981" rtl="0" eaLnBrk="1" latinLnBrk="0" hangingPunct="1">
      <a:defRPr sz="1600" kern="1200">
        <a:solidFill>
          <a:schemeClr val="tx1"/>
        </a:solidFill>
        <a:latin typeface="+mn-lt"/>
        <a:ea typeface="微软雅黑" pitchFamily="34" charset="-122"/>
        <a:cs typeface="+mn-cs"/>
      </a:defRPr>
    </a:lvl1pPr>
    <a:lvl2pPr marL="608990" algn="l" defTabSz="1217981" rtl="0" eaLnBrk="1" latinLnBrk="0" hangingPunct="1">
      <a:defRPr sz="1600" kern="1200">
        <a:solidFill>
          <a:schemeClr val="tx1"/>
        </a:solidFill>
        <a:latin typeface="+mn-lt"/>
        <a:ea typeface="微软雅黑" pitchFamily="34" charset="-122"/>
        <a:cs typeface="+mn-cs"/>
      </a:defRPr>
    </a:lvl2pPr>
    <a:lvl3pPr marL="1217981" algn="l" defTabSz="1217981" rtl="0" eaLnBrk="1" latinLnBrk="0" hangingPunct="1">
      <a:defRPr sz="1600" kern="1200">
        <a:solidFill>
          <a:schemeClr val="tx1"/>
        </a:solidFill>
        <a:latin typeface="+mn-lt"/>
        <a:ea typeface="微软雅黑" pitchFamily="34" charset="-122"/>
        <a:cs typeface="+mn-cs"/>
      </a:defRPr>
    </a:lvl3pPr>
    <a:lvl4pPr marL="1826971" algn="l" defTabSz="1217981" rtl="0" eaLnBrk="1" latinLnBrk="0" hangingPunct="1">
      <a:defRPr sz="1600" kern="1200">
        <a:solidFill>
          <a:schemeClr val="tx1"/>
        </a:solidFill>
        <a:latin typeface="+mn-lt"/>
        <a:ea typeface="微软雅黑" pitchFamily="34" charset="-122"/>
        <a:cs typeface="+mn-cs"/>
      </a:defRPr>
    </a:lvl4pPr>
    <a:lvl5pPr marL="2435962" algn="l" defTabSz="1217981" rtl="0" eaLnBrk="1" latinLnBrk="0" hangingPunct="1">
      <a:defRPr sz="1600" kern="1200">
        <a:solidFill>
          <a:schemeClr val="tx1"/>
        </a:solidFill>
        <a:latin typeface="+mn-lt"/>
        <a:ea typeface="微软雅黑" pitchFamily="34" charset="-122"/>
        <a:cs typeface="+mn-cs"/>
      </a:defRPr>
    </a:lvl5pPr>
    <a:lvl6pPr marL="3044952" algn="l" defTabSz="1217981" rtl="0" eaLnBrk="1" latinLnBrk="0" hangingPunct="1">
      <a:defRPr sz="1600" kern="1200">
        <a:solidFill>
          <a:schemeClr val="tx1"/>
        </a:solidFill>
        <a:latin typeface="+mn-lt"/>
        <a:ea typeface="+mn-ea"/>
        <a:cs typeface="+mn-cs"/>
      </a:defRPr>
    </a:lvl6pPr>
    <a:lvl7pPr marL="3653942" algn="l" defTabSz="1217981" rtl="0" eaLnBrk="1" latinLnBrk="0" hangingPunct="1">
      <a:defRPr sz="1600" kern="1200">
        <a:solidFill>
          <a:schemeClr val="tx1"/>
        </a:solidFill>
        <a:latin typeface="+mn-lt"/>
        <a:ea typeface="+mn-ea"/>
        <a:cs typeface="+mn-cs"/>
      </a:defRPr>
    </a:lvl7pPr>
    <a:lvl8pPr marL="4262933" algn="l" defTabSz="1217981" rtl="0" eaLnBrk="1" latinLnBrk="0" hangingPunct="1">
      <a:defRPr sz="1600" kern="1200">
        <a:solidFill>
          <a:schemeClr val="tx1"/>
        </a:solidFill>
        <a:latin typeface="+mn-lt"/>
        <a:ea typeface="+mn-ea"/>
        <a:cs typeface="+mn-cs"/>
      </a:defRPr>
    </a:lvl8pPr>
    <a:lvl9pPr marL="4871923" algn="l" defTabSz="121798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268892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1677580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val="714347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38</a:t>
            </a:fld>
            <a:endParaRPr lang="zh-CN" altLang="en-US" dirty="0"/>
          </a:p>
        </p:txBody>
      </p:sp>
    </p:spTree>
    <p:extLst>
      <p:ext uri="{BB962C8B-B14F-4D97-AF65-F5344CB8AC3E}">
        <p14:creationId xmlns:p14="http://schemas.microsoft.com/office/powerpoint/2010/main" val="1446204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45</a:t>
            </a:fld>
            <a:endParaRPr lang="zh-CN" altLang="en-US" dirty="0"/>
          </a:p>
        </p:txBody>
      </p:sp>
    </p:spTree>
    <p:extLst>
      <p:ext uri="{BB962C8B-B14F-4D97-AF65-F5344CB8AC3E}">
        <p14:creationId xmlns:p14="http://schemas.microsoft.com/office/powerpoint/2010/main" val="3329601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6348" y="152437"/>
            <a:ext cx="11276132" cy="56369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521" y="1152794"/>
            <a:ext cx="10971372" cy="524949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xfrm>
            <a:off x="7822182" y="6462623"/>
            <a:ext cx="3860298" cy="320749"/>
          </a:xfrm>
          <a:prstGeom prst="rect">
            <a:avLst/>
          </a:prstGeom>
          <a:ln/>
        </p:spPr>
        <p:txBody>
          <a:bodyPr/>
          <a:lstStyle>
            <a:lvl1pPr>
              <a:defRPr/>
            </a:lvl1pPr>
          </a:lstStyle>
          <a:p>
            <a:pPr>
              <a:defRPr/>
            </a:pPr>
            <a:r>
              <a:rPr lang="en-US" altLang="zh-CN"/>
              <a:t>NUIST</a:t>
            </a:r>
          </a:p>
        </p:txBody>
      </p:sp>
      <p:sp>
        <p:nvSpPr>
          <p:cNvPr id="5" name="Rectangle 6"/>
          <p:cNvSpPr>
            <a:spLocks noGrp="1" noChangeArrowheads="1"/>
          </p:cNvSpPr>
          <p:nvPr>
            <p:ph type="sldNum" sz="quarter" idx="11"/>
          </p:nvPr>
        </p:nvSpPr>
        <p:spPr>
          <a:xfrm>
            <a:off x="4672992" y="6462623"/>
            <a:ext cx="2844430" cy="320749"/>
          </a:xfrm>
          <a:prstGeom prst="rect">
            <a:avLst/>
          </a:prstGeom>
          <a:ln/>
        </p:spPr>
        <p:txBody>
          <a:bodyPr/>
          <a:lstStyle>
            <a:lvl1pPr>
              <a:defRPr/>
            </a:lvl1pPr>
          </a:lstStyle>
          <a:p>
            <a:pPr>
              <a:defRPr/>
            </a:pPr>
            <a:fld id="{6C31DB04-34C6-4E19-863E-1EA91390CDBD}" type="slidenum">
              <a:rPr lang="zh-CN" altLang="en-US"/>
              <a:pPr>
                <a:defRPr/>
              </a:pPr>
              <a:t>‹#›</a:t>
            </a:fld>
            <a:endParaRPr lang="en-US" altLang="zh-CN"/>
          </a:p>
        </p:txBody>
      </p:sp>
      <p:sp>
        <p:nvSpPr>
          <p:cNvPr id="6" name="Rectangle 4"/>
          <p:cNvSpPr>
            <a:spLocks noGrp="1" noChangeArrowheads="1"/>
          </p:cNvSpPr>
          <p:nvPr>
            <p:ph type="dt" sz="half" idx="12"/>
          </p:nvPr>
        </p:nvSpPr>
        <p:spPr>
          <a:xfrm>
            <a:off x="19049" y="838394"/>
            <a:ext cx="11276132" cy="228653"/>
          </a:xfrm>
          <a:prstGeom prst="rect">
            <a:avLst/>
          </a:prstGeom>
          <a:ln/>
        </p:spPr>
        <p:txBody>
          <a:bodyPr/>
          <a:lstStyle>
            <a:lvl1pPr>
              <a:defRPr/>
            </a:lvl1pPr>
          </a:lstStyle>
          <a:p>
            <a:pPr>
              <a:defRPr/>
            </a:pPr>
            <a:fld id="{CB071B8C-7E6A-463F-B563-583D95B4CF71}" type="datetime1">
              <a:rPr lang="zh-CN" altLang="en-US"/>
              <a:pPr>
                <a:defRPr/>
              </a:pPr>
              <a:t>2017/8/3</a:t>
            </a:fld>
            <a:endParaRPr lang="en-US" altLang="zh-CN"/>
          </a:p>
        </p:txBody>
      </p:sp>
    </p:spTree>
    <p:extLst>
      <p:ext uri="{BB962C8B-B14F-4D97-AF65-F5344CB8AC3E}">
        <p14:creationId xmlns:p14="http://schemas.microsoft.com/office/powerpoint/2010/main" val="4197443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414" y="0"/>
            <a:ext cx="12179586" cy="685958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6" r:id="rId2"/>
    <p:sldLayoutId id="2147483658" r:id="rId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rtl="0" fontAlgn="base">
        <a:spcBef>
          <a:spcPct val="0"/>
        </a:spcBef>
        <a:spcAft>
          <a:spcPct val="0"/>
        </a:spcAft>
        <a:defRPr sz="5900" kern="1200">
          <a:solidFill>
            <a:schemeClr val="tx1"/>
          </a:solidFill>
          <a:latin typeface="+mj-lt"/>
          <a:ea typeface="微软雅黑" pitchFamily="34" charset="-122"/>
          <a:cs typeface="+mj-cs"/>
        </a:defRPr>
      </a:lvl1pPr>
      <a:lvl2pPr algn="ctr" rtl="0" fontAlgn="base">
        <a:spcBef>
          <a:spcPct val="0"/>
        </a:spcBef>
        <a:spcAft>
          <a:spcPct val="0"/>
        </a:spcAft>
        <a:defRPr sz="5900">
          <a:solidFill>
            <a:schemeClr val="tx1"/>
          </a:solidFill>
          <a:latin typeface="Calibri" pitchFamily="34" charset="0"/>
          <a:ea typeface="宋体" charset="-122"/>
        </a:defRPr>
      </a:lvl2pPr>
      <a:lvl3pPr algn="ctr" rtl="0" fontAlgn="base">
        <a:spcBef>
          <a:spcPct val="0"/>
        </a:spcBef>
        <a:spcAft>
          <a:spcPct val="0"/>
        </a:spcAft>
        <a:defRPr sz="5900">
          <a:solidFill>
            <a:schemeClr val="tx1"/>
          </a:solidFill>
          <a:latin typeface="Calibri" pitchFamily="34" charset="0"/>
          <a:ea typeface="宋体" charset="-122"/>
        </a:defRPr>
      </a:lvl3pPr>
      <a:lvl4pPr algn="ctr" rtl="0" fontAlgn="base">
        <a:spcBef>
          <a:spcPct val="0"/>
        </a:spcBef>
        <a:spcAft>
          <a:spcPct val="0"/>
        </a:spcAft>
        <a:defRPr sz="5900">
          <a:solidFill>
            <a:schemeClr val="tx1"/>
          </a:solidFill>
          <a:latin typeface="Calibri" pitchFamily="34" charset="0"/>
          <a:ea typeface="宋体" charset="-122"/>
        </a:defRPr>
      </a:lvl4pPr>
      <a:lvl5pPr algn="ctr" rtl="0" fontAlgn="base">
        <a:spcBef>
          <a:spcPct val="0"/>
        </a:spcBef>
        <a:spcAft>
          <a:spcPct val="0"/>
        </a:spcAft>
        <a:defRPr sz="5900">
          <a:solidFill>
            <a:schemeClr val="tx1"/>
          </a:solidFill>
          <a:latin typeface="Calibri" pitchFamily="34" charset="0"/>
          <a:ea typeface="宋体" charset="-122"/>
        </a:defRPr>
      </a:lvl5pPr>
      <a:lvl6pPr marL="608990" algn="ctr" rtl="0" fontAlgn="base">
        <a:spcBef>
          <a:spcPct val="0"/>
        </a:spcBef>
        <a:spcAft>
          <a:spcPct val="0"/>
        </a:spcAft>
        <a:defRPr sz="5900">
          <a:solidFill>
            <a:schemeClr val="tx1"/>
          </a:solidFill>
          <a:latin typeface="Calibri" pitchFamily="34" charset="0"/>
          <a:ea typeface="宋体" charset="-122"/>
        </a:defRPr>
      </a:lvl6pPr>
      <a:lvl7pPr marL="1217981" algn="ctr" rtl="0" fontAlgn="base">
        <a:spcBef>
          <a:spcPct val="0"/>
        </a:spcBef>
        <a:spcAft>
          <a:spcPct val="0"/>
        </a:spcAft>
        <a:defRPr sz="5900">
          <a:solidFill>
            <a:schemeClr val="tx1"/>
          </a:solidFill>
          <a:latin typeface="Calibri" pitchFamily="34" charset="0"/>
          <a:ea typeface="宋体" charset="-122"/>
        </a:defRPr>
      </a:lvl7pPr>
      <a:lvl8pPr marL="1826971" algn="ctr" rtl="0" fontAlgn="base">
        <a:spcBef>
          <a:spcPct val="0"/>
        </a:spcBef>
        <a:spcAft>
          <a:spcPct val="0"/>
        </a:spcAft>
        <a:defRPr sz="5900">
          <a:solidFill>
            <a:schemeClr val="tx1"/>
          </a:solidFill>
          <a:latin typeface="Calibri" pitchFamily="34" charset="0"/>
          <a:ea typeface="宋体" charset="-122"/>
        </a:defRPr>
      </a:lvl8pPr>
      <a:lvl9pPr marL="2435962" algn="ctr" rtl="0" fontAlgn="base">
        <a:spcBef>
          <a:spcPct val="0"/>
        </a:spcBef>
        <a:spcAft>
          <a:spcPct val="0"/>
        </a:spcAft>
        <a:defRPr sz="5900">
          <a:solidFill>
            <a:schemeClr val="tx1"/>
          </a:solidFill>
          <a:latin typeface="Calibri" pitchFamily="34" charset="0"/>
          <a:ea typeface="宋体" charset="-122"/>
        </a:defRPr>
      </a:lvl9pPr>
    </p:titleStyle>
    <p:bodyStyle>
      <a:lvl1pPr marL="456743" indent="-456743" algn="l" rtl="0" fontAlgn="base">
        <a:spcBef>
          <a:spcPct val="20000"/>
        </a:spcBef>
        <a:spcAft>
          <a:spcPct val="0"/>
        </a:spcAft>
        <a:buFont typeface="Arial" charset="0"/>
        <a:buChar char="•"/>
        <a:defRPr sz="4300" kern="1200">
          <a:solidFill>
            <a:schemeClr val="tx1"/>
          </a:solidFill>
          <a:latin typeface="+mn-lt"/>
          <a:ea typeface="微软雅黑" pitchFamily="34" charset="-122"/>
          <a:cs typeface="+mn-cs"/>
        </a:defRPr>
      </a:lvl1pPr>
      <a:lvl2pPr marL="989609" indent="-380619" algn="l" rtl="0" fontAlgn="base">
        <a:spcBef>
          <a:spcPct val="20000"/>
        </a:spcBef>
        <a:spcAft>
          <a:spcPct val="0"/>
        </a:spcAft>
        <a:buFont typeface="Arial" charset="0"/>
        <a:buChar char="–"/>
        <a:defRPr sz="3700" kern="1200">
          <a:solidFill>
            <a:schemeClr val="tx1"/>
          </a:solidFill>
          <a:latin typeface="+mn-lt"/>
          <a:ea typeface="微软雅黑" pitchFamily="34" charset="-122"/>
          <a:cs typeface="+mn-cs"/>
        </a:defRPr>
      </a:lvl2pPr>
      <a:lvl3pPr marL="1522476" indent="-304495"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3pPr>
      <a:lvl4pPr marL="2131466"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4pPr>
      <a:lvl5pPr marL="2740457"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5pPr>
      <a:lvl6pPr marL="3349447"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843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742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641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7981" rtl="0" eaLnBrk="1" latinLnBrk="0" hangingPunct="1">
        <a:defRPr sz="2400" kern="1200">
          <a:solidFill>
            <a:schemeClr val="tx1"/>
          </a:solidFill>
          <a:latin typeface="+mn-lt"/>
          <a:ea typeface="+mn-ea"/>
          <a:cs typeface="+mn-cs"/>
        </a:defRPr>
      </a:lvl1pPr>
      <a:lvl2pPr marL="608990" algn="l" defTabSz="1217981" rtl="0" eaLnBrk="1" latinLnBrk="0" hangingPunct="1">
        <a:defRPr sz="2400" kern="1200">
          <a:solidFill>
            <a:schemeClr val="tx1"/>
          </a:solidFill>
          <a:latin typeface="+mn-lt"/>
          <a:ea typeface="+mn-ea"/>
          <a:cs typeface="+mn-cs"/>
        </a:defRPr>
      </a:lvl2pPr>
      <a:lvl3pPr marL="1217981" algn="l" defTabSz="1217981" rtl="0" eaLnBrk="1" latinLnBrk="0" hangingPunct="1">
        <a:defRPr sz="2400" kern="1200">
          <a:solidFill>
            <a:schemeClr val="tx1"/>
          </a:solidFill>
          <a:latin typeface="+mn-lt"/>
          <a:ea typeface="+mn-ea"/>
          <a:cs typeface="+mn-cs"/>
        </a:defRPr>
      </a:lvl3pPr>
      <a:lvl4pPr marL="1826971" algn="l" defTabSz="1217981" rtl="0" eaLnBrk="1" latinLnBrk="0" hangingPunct="1">
        <a:defRPr sz="2400" kern="1200">
          <a:solidFill>
            <a:schemeClr val="tx1"/>
          </a:solidFill>
          <a:latin typeface="+mn-lt"/>
          <a:ea typeface="+mn-ea"/>
          <a:cs typeface="+mn-cs"/>
        </a:defRPr>
      </a:lvl4pPr>
      <a:lvl5pPr marL="2435962" algn="l" defTabSz="1217981" rtl="0" eaLnBrk="1" latinLnBrk="0" hangingPunct="1">
        <a:defRPr sz="2400" kern="1200">
          <a:solidFill>
            <a:schemeClr val="tx1"/>
          </a:solidFill>
          <a:latin typeface="+mn-lt"/>
          <a:ea typeface="+mn-ea"/>
          <a:cs typeface="+mn-cs"/>
        </a:defRPr>
      </a:lvl5pPr>
      <a:lvl6pPr marL="3044952" algn="l" defTabSz="1217981" rtl="0" eaLnBrk="1" latinLnBrk="0" hangingPunct="1">
        <a:defRPr sz="2400" kern="1200">
          <a:solidFill>
            <a:schemeClr val="tx1"/>
          </a:solidFill>
          <a:latin typeface="+mn-lt"/>
          <a:ea typeface="+mn-ea"/>
          <a:cs typeface="+mn-cs"/>
        </a:defRPr>
      </a:lvl6pPr>
      <a:lvl7pPr marL="3653942" algn="l" defTabSz="1217981" rtl="0" eaLnBrk="1" latinLnBrk="0" hangingPunct="1">
        <a:defRPr sz="2400" kern="1200">
          <a:solidFill>
            <a:schemeClr val="tx1"/>
          </a:solidFill>
          <a:latin typeface="+mn-lt"/>
          <a:ea typeface="+mn-ea"/>
          <a:cs typeface="+mn-cs"/>
        </a:defRPr>
      </a:lvl7pPr>
      <a:lvl8pPr marL="4262933" algn="l" defTabSz="1217981" rtl="0" eaLnBrk="1" latinLnBrk="0" hangingPunct="1">
        <a:defRPr sz="2400" kern="1200">
          <a:solidFill>
            <a:schemeClr val="tx1"/>
          </a:solidFill>
          <a:latin typeface="+mn-lt"/>
          <a:ea typeface="+mn-ea"/>
          <a:cs typeface="+mn-cs"/>
        </a:defRPr>
      </a:lvl8pPr>
      <a:lvl9pPr marL="4871923" algn="l" defTabSz="121798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19.emf"/><Relationship Id="rId5" Type="http://schemas.openxmlformats.org/officeDocument/2006/relationships/oleObject" Target="../embeddings/oleObject11.bin"/><Relationship Id="rId4" Type="http://schemas.openxmlformats.org/officeDocument/2006/relationships/image" Target="../media/image1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20.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21.emf"/></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35598" y="105072"/>
            <a:ext cx="6480720" cy="1440782"/>
            <a:chOff x="1126654" y="1094174"/>
            <a:chExt cx="9721080" cy="2161173"/>
          </a:xfrm>
        </p:grpSpPr>
        <p:sp>
          <p:nvSpPr>
            <p:cNvPr id="131" name="椭圆 13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2" name="椭圆 13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3" name="椭圆 13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4" name="椭圆 13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135" name="组合 134"/>
            <p:cNvGrpSpPr/>
            <p:nvPr/>
          </p:nvGrpSpPr>
          <p:grpSpPr>
            <a:xfrm>
              <a:off x="2583952" y="1311581"/>
              <a:ext cx="1806925" cy="1800729"/>
              <a:chOff x="3768359" y="1725446"/>
              <a:chExt cx="1930605" cy="1930605"/>
            </a:xfrm>
          </p:grpSpPr>
          <p:sp>
            <p:nvSpPr>
              <p:cNvPr id="13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7"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38" name="组合 137"/>
            <p:cNvGrpSpPr/>
            <p:nvPr/>
          </p:nvGrpSpPr>
          <p:grpSpPr>
            <a:xfrm>
              <a:off x="4310734" y="1311581"/>
              <a:ext cx="1806925" cy="1800729"/>
              <a:chOff x="3768359" y="1725446"/>
              <a:chExt cx="1930605" cy="1930605"/>
            </a:xfrm>
          </p:grpSpPr>
          <p:sp>
            <p:nvSpPr>
              <p:cNvPr id="1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0"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1" name="组合 140"/>
            <p:cNvGrpSpPr/>
            <p:nvPr/>
          </p:nvGrpSpPr>
          <p:grpSpPr>
            <a:xfrm>
              <a:off x="6059267" y="1311581"/>
              <a:ext cx="1806925" cy="1800729"/>
              <a:chOff x="3768359" y="1725446"/>
              <a:chExt cx="1930605" cy="1930605"/>
            </a:xfrm>
          </p:grpSpPr>
          <p:sp>
            <p:nvSpPr>
              <p:cNvPr id="14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3"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4" name="组合 143"/>
            <p:cNvGrpSpPr/>
            <p:nvPr/>
          </p:nvGrpSpPr>
          <p:grpSpPr>
            <a:xfrm>
              <a:off x="7800281" y="1311581"/>
              <a:ext cx="1806925" cy="1800729"/>
              <a:chOff x="3768359" y="1725446"/>
              <a:chExt cx="1930605" cy="1930605"/>
            </a:xfrm>
          </p:grpSpPr>
          <p:sp>
            <p:nvSpPr>
              <p:cNvPr id="1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6"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47" name="矩形 146"/>
            <p:cNvSpPr/>
            <p:nvPr/>
          </p:nvSpPr>
          <p:spPr>
            <a:xfrm>
              <a:off x="2865534"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汇</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8" name="矩形 147"/>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编</a:t>
              </a:r>
            </a:p>
          </p:txBody>
        </p:sp>
        <p:sp>
          <p:nvSpPr>
            <p:cNvPr id="149" name="矩形 148"/>
            <p:cNvSpPr/>
            <p:nvPr/>
          </p:nvSpPr>
          <p:spPr>
            <a:xfrm>
              <a:off x="636405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语</a:t>
              </a:r>
            </a:p>
          </p:txBody>
        </p:sp>
        <p:sp>
          <p:nvSpPr>
            <p:cNvPr id="150" name="矩形 149"/>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言</a:t>
              </a:r>
            </a:p>
          </p:txBody>
        </p:sp>
        <p:grpSp>
          <p:nvGrpSpPr>
            <p:cNvPr id="151" name="组合 150"/>
            <p:cNvGrpSpPr/>
            <p:nvPr/>
          </p:nvGrpSpPr>
          <p:grpSpPr>
            <a:xfrm>
              <a:off x="1989846" y="2144439"/>
              <a:ext cx="431636" cy="430156"/>
              <a:chOff x="3768359" y="1725446"/>
              <a:chExt cx="1930605" cy="1930605"/>
            </a:xfrm>
          </p:grpSpPr>
          <p:sp>
            <p:nvSpPr>
              <p:cNvPr id="15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3"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4" name="组合 153"/>
            <p:cNvGrpSpPr/>
            <p:nvPr/>
          </p:nvGrpSpPr>
          <p:grpSpPr>
            <a:xfrm>
              <a:off x="1567640" y="1952220"/>
              <a:ext cx="302034" cy="300998"/>
              <a:chOff x="3768359" y="1725446"/>
              <a:chExt cx="1930605" cy="1930605"/>
            </a:xfrm>
            <a:solidFill>
              <a:srgbClr val="EA5E66"/>
            </a:solidFill>
          </p:grpSpPr>
          <p:sp>
            <p:nvSpPr>
              <p:cNvPr id="1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7" name="组合 156"/>
            <p:cNvGrpSpPr/>
            <p:nvPr/>
          </p:nvGrpSpPr>
          <p:grpSpPr>
            <a:xfrm>
              <a:off x="4111234" y="1255401"/>
              <a:ext cx="216448" cy="215705"/>
              <a:chOff x="3768359" y="1725446"/>
              <a:chExt cx="1930605" cy="1930605"/>
            </a:xfrm>
          </p:grpSpPr>
          <p:sp>
            <p:nvSpPr>
              <p:cNvPr id="158"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9"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0" name="组合 159"/>
            <p:cNvGrpSpPr/>
            <p:nvPr/>
          </p:nvGrpSpPr>
          <p:grpSpPr>
            <a:xfrm>
              <a:off x="5930365" y="1197546"/>
              <a:ext cx="308857" cy="307798"/>
              <a:chOff x="3768359" y="1725446"/>
              <a:chExt cx="1930605" cy="1930605"/>
            </a:xfrm>
          </p:grpSpPr>
          <p:sp>
            <p:nvSpPr>
              <p:cNvPr id="1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3" name="组合 162"/>
            <p:cNvGrpSpPr/>
            <p:nvPr/>
          </p:nvGrpSpPr>
          <p:grpSpPr>
            <a:xfrm>
              <a:off x="5908250" y="2948141"/>
              <a:ext cx="266543" cy="265629"/>
              <a:chOff x="3768359" y="1725446"/>
              <a:chExt cx="1930605" cy="1930605"/>
            </a:xfrm>
          </p:grpSpPr>
          <p:sp>
            <p:nvSpPr>
              <p:cNvPr id="164"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5"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6" name="组合 165"/>
            <p:cNvGrpSpPr/>
            <p:nvPr/>
          </p:nvGrpSpPr>
          <p:grpSpPr>
            <a:xfrm>
              <a:off x="4222998" y="2925738"/>
              <a:ext cx="274210" cy="273270"/>
              <a:chOff x="3768359" y="1725446"/>
              <a:chExt cx="1930605" cy="1930605"/>
            </a:xfrm>
          </p:grpSpPr>
          <p:sp>
            <p:nvSpPr>
              <p:cNvPr id="16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9" name="组合 168"/>
            <p:cNvGrpSpPr/>
            <p:nvPr/>
          </p:nvGrpSpPr>
          <p:grpSpPr>
            <a:xfrm>
              <a:off x="7717128" y="1094174"/>
              <a:ext cx="270006" cy="269080"/>
              <a:chOff x="3768359" y="1725446"/>
              <a:chExt cx="1930605" cy="1930605"/>
            </a:xfrm>
          </p:grpSpPr>
          <p:sp>
            <p:nvSpPr>
              <p:cNvPr id="170"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1"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2" name="组合 171"/>
            <p:cNvGrpSpPr/>
            <p:nvPr/>
          </p:nvGrpSpPr>
          <p:grpSpPr>
            <a:xfrm>
              <a:off x="7823398" y="3017601"/>
              <a:ext cx="238564" cy="237746"/>
              <a:chOff x="3768359" y="1725446"/>
              <a:chExt cx="1930605" cy="1930605"/>
            </a:xfrm>
          </p:grpSpPr>
          <p:sp>
            <p:nvSpPr>
              <p:cNvPr id="17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5" name="组合 174"/>
            <p:cNvGrpSpPr/>
            <p:nvPr/>
          </p:nvGrpSpPr>
          <p:grpSpPr>
            <a:xfrm>
              <a:off x="9656300" y="2067768"/>
              <a:ext cx="431636" cy="430156"/>
              <a:chOff x="3768359" y="1725446"/>
              <a:chExt cx="1930605" cy="1930605"/>
            </a:xfrm>
          </p:grpSpPr>
          <p:sp>
            <p:nvSpPr>
              <p:cNvPr id="17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7"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8" name="组合 177"/>
            <p:cNvGrpSpPr/>
            <p:nvPr/>
          </p:nvGrpSpPr>
          <p:grpSpPr>
            <a:xfrm>
              <a:off x="10185717" y="1886048"/>
              <a:ext cx="302034" cy="300998"/>
              <a:chOff x="3768359" y="1725446"/>
              <a:chExt cx="1930605" cy="1930605"/>
            </a:xfrm>
          </p:grpSpPr>
          <p:sp>
            <p:nvSpPr>
              <p:cNvPr id="17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1" name="组合 180"/>
            <p:cNvGrpSpPr/>
            <p:nvPr/>
          </p:nvGrpSpPr>
          <p:grpSpPr>
            <a:xfrm>
              <a:off x="10631286" y="2145366"/>
              <a:ext cx="216448" cy="215705"/>
              <a:chOff x="3768359" y="1725446"/>
              <a:chExt cx="1930605" cy="1930605"/>
            </a:xfrm>
          </p:grpSpPr>
          <p:sp>
            <p:nvSpPr>
              <p:cNvPr id="18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3"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4" name="组合 183"/>
            <p:cNvGrpSpPr/>
            <p:nvPr/>
          </p:nvGrpSpPr>
          <p:grpSpPr>
            <a:xfrm>
              <a:off x="1126654" y="2104863"/>
              <a:ext cx="216448" cy="215705"/>
              <a:chOff x="3768359" y="1725446"/>
              <a:chExt cx="1930605" cy="1930605"/>
            </a:xfrm>
          </p:grpSpPr>
          <p:sp>
            <p:nvSpPr>
              <p:cNvPr id="18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87" name="圆角矩形 186"/>
          <p:cNvSpPr/>
          <p:nvPr/>
        </p:nvSpPr>
        <p:spPr>
          <a:xfrm>
            <a:off x="2659635" y="4142453"/>
            <a:ext cx="7252089" cy="67223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88" name="TextBox 187"/>
          <p:cNvSpPr txBox="1"/>
          <p:nvPr/>
        </p:nvSpPr>
        <p:spPr>
          <a:xfrm>
            <a:off x="4273959" y="4081829"/>
            <a:ext cx="4002051" cy="692493"/>
          </a:xfrm>
          <a:prstGeom prst="rect">
            <a:avLst/>
          </a:prstGeom>
          <a:noFill/>
        </p:spPr>
        <p:txBody>
          <a:bodyPr wrap="none" lIns="121917" tIns="60958" rIns="121917" bIns="60958" rtlCol="0">
            <a:spAutoFit/>
          </a:bodyPr>
          <a:lstStyle/>
          <a:p>
            <a:pPr algn="ctr"/>
            <a:r>
              <a:rPr lang="zh-CN" altLang="en-US" sz="3700" b="1" dirty="0" smtClean="0">
                <a:solidFill>
                  <a:schemeClr val="tx1">
                    <a:lumMod val="65000"/>
                    <a:lumOff val="35000"/>
                  </a:schemeClr>
                </a:solidFill>
                <a:latin typeface="微软雅黑" pitchFamily="34" charset="-122"/>
                <a:ea typeface="微软雅黑" pitchFamily="34" charset="-122"/>
              </a:rPr>
              <a:t>第</a:t>
            </a:r>
            <a:r>
              <a:rPr lang="en-US" altLang="zh-CN" sz="3700" b="1" dirty="0" smtClean="0">
                <a:solidFill>
                  <a:schemeClr val="tx1">
                    <a:lumMod val="65000"/>
                    <a:lumOff val="35000"/>
                  </a:schemeClr>
                </a:solidFill>
                <a:latin typeface="微软雅黑" pitchFamily="34" charset="-122"/>
                <a:ea typeface="微软雅黑" pitchFamily="34" charset="-122"/>
              </a:rPr>
              <a:t>5</a:t>
            </a:r>
            <a:r>
              <a:rPr lang="zh-CN" altLang="en-US" sz="3700" b="1" dirty="0" smtClean="0">
                <a:solidFill>
                  <a:schemeClr val="tx1">
                    <a:lumMod val="65000"/>
                    <a:lumOff val="35000"/>
                  </a:schemeClr>
                </a:solidFill>
                <a:latin typeface="微软雅黑" pitchFamily="34" charset="-122"/>
                <a:ea typeface="微软雅黑" pitchFamily="34" charset="-122"/>
              </a:rPr>
              <a:t>章 存储器技术</a:t>
            </a:r>
            <a:endParaRPr lang="zh-CN" altLang="en-US" sz="3700" b="1" dirty="0">
              <a:solidFill>
                <a:schemeClr val="tx1">
                  <a:lumMod val="65000"/>
                  <a:lumOff val="35000"/>
                </a:schemeClr>
              </a:solidFill>
              <a:latin typeface="微软雅黑" pitchFamily="34" charset="-122"/>
              <a:ea typeface="微软雅黑" pitchFamily="34" charset="-122"/>
            </a:endParaRPr>
          </a:p>
        </p:txBody>
      </p:sp>
      <p:grpSp>
        <p:nvGrpSpPr>
          <p:cNvPr id="189" name="组合 188"/>
          <p:cNvGrpSpPr/>
          <p:nvPr/>
        </p:nvGrpSpPr>
        <p:grpSpPr>
          <a:xfrm>
            <a:off x="2638222" y="4095400"/>
            <a:ext cx="959980" cy="766336"/>
            <a:chOff x="899592" y="2377261"/>
            <a:chExt cx="720079" cy="574619"/>
          </a:xfrm>
          <a:effectLst>
            <a:outerShdw blurRad="50800" dist="38100" dir="2700000" algn="tl" rotWithShape="0">
              <a:prstClr val="black">
                <a:alpha val="40000"/>
              </a:prstClr>
            </a:outerShdw>
          </a:effectLst>
        </p:grpSpPr>
        <p:sp>
          <p:nvSpPr>
            <p:cNvPr id="190" name="圆角矩形 189"/>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91" name="圆角矩形 190"/>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192" name="Picture 2" descr="C:\Users\Administrator\Desktop\手.png"/>
          <p:cNvPicPr>
            <a:picLocks noChangeAspect="1" noChangeArrowheads="1"/>
          </p:cNvPicPr>
          <p:nvPr/>
        </p:nvPicPr>
        <p:blipFill>
          <a:blip r:embed="rId5"/>
          <a:srcRect/>
          <a:stretch>
            <a:fillRect/>
          </a:stretch>
        </p:blipFill>
        <p:spPr bwMode="auto">
          <a:xfrm flipH="1">
            <a:off x="2397217" y="4220104"/>
            <a:ext cx="3945966" cy="3835979"/>
          </a:xfrm>
          <a:prstGeom prst="rect">
            <a:avLst/>
          </a:prstGeom>
          <a:noFill/>
        </p:spPr>
      </p:pic>
      <p:sp>
        <p:nvSpPr>
          <p:cNvPr id="193" name="TextBox 7"/>
          <p:cNvSpPr>
            <a:spLocks noChangeArrowheads="1"/>
          </p:cNvSpPr>
          <p:nvPr/>
        </p:nvSpPr>
        <p:spPr bwMode="auto">
          <a:xfrm>
            <a:off x="5287651" y="4967377"/>
            <a:ext cx="4107101" cy="646331"/>
          </a:xfrm>
          <a:prstGeom prst="rect">
            <a:avLst/>
          </a:prstGeom>
          <a:noFill/>
          <a:ln>
            <a:noFill/>
          </a:ln>
          <a:effectLst/>
          <a:extLst>
            <a:ext uri="{909E8E84-426E-40DD-AFC4-6F175D3DCCD1}">
              <a14:hiddenFill xmlns:a14="http://schemas.microsoft.com/office/drawing/2010/main">
                <a:solidFill>
                  <a:schemeClr val="bg2">
                    <a:alpha val="7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eaLnBrk="0" hangingPunct="0"/>
            <a:r>
              <a:rPr lang="zh-CN" altLang="en-US" sz="3600" b="1" dirty="0" smtClean="0">
                <a:solidFill>
                  <a:srgbClr val="006CB8"/>
                </a:solidFill>
                <a:latin typeface="微软雅黑" pitchFamily="34" charset="-122"/>
                <a:ea typeface="微软雅黑" pitchFamily="34" charset="-122"/>
                <a:sym typeface="微软雅黑" pitchFamily="34" charset="-122"/>
              </a:rPr>
              <a:t>主编：王让定 朱莹</a:t>
            </a:r>
            <a:endParaRPr lang="zh-CN" altLang="en-US" sz="3600" b="1" dirty="0">
              <a:solidFill>
                <a:srgbClr val="006CB8"/>
              </a:solidFill>
              <a:latin typeface="微软雅黑" pitchFamily="34" charset="-122"/>
              <a:ea typeface="微软雅黑" pitchFamily="34" charset="-122"/>
            </a:endParaRPr>
          </a:p>
        </p:txBody>
      </p:sp>
      <p:sp>
        <p:nvSpPr>
          <p:cNvPr id="194" name="TextBox 7"/>
          <p:cNvSpPr>
            <a:spLocks noChangeArrowheads="1"/>
          </p:cNvSpPr>
          <p:nvPr/>
        </p:nvSpPr>
        <p:spPr bwMode="auto">
          <a:xfrm>
            <a:off x="4915367" y="5653593"/>
            <a:ext cx="36020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800" dirty="0" smtClean="0">
                <a:solidFill>
                  <a:schemeClr val="tx1">
                    <a:lumMod val="75000"/>
                    <a:lumOff val="25000"/>
                  </a:schemeClr>
                </a:solidFill>
                <a:latin typeface="微软雅黑" pitchFamily="34" charset="-122"/>
                <a:ea typeface="微软雅黑" pitchFamily="34" charset="-122"/>
                <a:sym typeface="微软雅黑" pitchFamily="34" charset="-122"/>
              </a:rPr>
              <a:t>宁波大学信息学院</a:t>
            </a:r>
            <a:endParaRPr lang="zh-CN" altLang="en-US" sz="280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nvGrpSpPr>
          <p:cNvPr id="195" name="组合 194"/>
          <p:cNvGrpSpPr/>
          <p:nvPr/>
        </p:nvGrpSpPr>
        <p:grpSpPr>
          <a:xfrm>
            <a:off x="9551590" y="6238106"/>
            <a:ext cx="458374" cy="413425"/>
            <a:chOff x="4634991" y="2138335"/>
            <a:chExt cx="428348" cy="386204"/>
          </a:xfrm>
        </p:grpSpPr>
        <p:sp>
          <p:nvSpPr>
            <p:cNvPr id="196" name="Freeform 5"/>
            <p:cNvSpPr>
              <a:spLocks/>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197" name="KSO_Shape"/>
            <p:cNvSpPr>
              <a:spLocks/>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198" name="组合 197"/>
          <p:cNvGrpSpPr/>
          <p:nvPr/>
        </p:nvGrpSpPr>
        <p:grpSpPr>
          <a:xfrm>
            <a:off x="10030513" y="6238106"/>
            <a:ext cx="458374" cy="413425"/>
            <a:chOff x="5076056" y="2138335"/>
            <a:chExt cx="428348" cy="386204"/>
          </a:xfrm>
        </p:grpSpPr>
        <p:sp>
          <p:nvSpPr>
            <p:cNvPr id="199" name="Freeform 5"/>
            <p:cNvSpPr>
              <a:spLocks/>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0" name="KSO_Shape"/>
            <p:cNvSpPr>
              <a:spLocks/>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1" name="组合 200"/>
          <p:cNvGrpSpPr/>
          <p:nvPr/>
        </p:nvGrpSpPr>
        <p:grpSpPr>
          <a:xfrm>
            <a:off x="10509436" y="6238106"/>
            <a:ext cx="458374" cy="413425"/>
            <a:chOff x="5557128" y="2138335"/>
            <a:chExt cx="428348" cy="386204"/>
          </a:xfrm>
        </p:grpSpPr>
        <p:sp>
          <p:nvSpPr>
            <p:cNvPr id="202" name="Freeform 5"/>
            <p:cNvSpPr>
              <a:spLocks/>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3" name="KSO_Shape"/>
            <p:cNvSpPr>
              <a:spLocks/>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4" name="组合 203"/>
          <p:cNvGrpSpPr/>
          <p:nvPr/>
        </p:nvGrpSpPr>
        <p:grpSpPr>
          <a:xfrm>
            <a:off x="10988359" y="6238106"/>
            <a:ext cx="458374" cy="413425"/>
            <a:chOff x="6068610" y="2138335"/>
            <a:chExt cx="428348" cy="386204"/>
          </a:xfrm>
        </p:grpSpPr>
        <p:sp>
          <p:nvSpPr>
            <p:cNvPr id="205" name="Freeform 5"/>
            <p:cNvSpPr>
              <a:spLocks/>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6" name="KSO_Shape"/>
            <p:cNvSpPr>
              <a:spLocks/>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7" name="组合 206"/>
          <p:cNvGrpSpPr/>
          <p:nvPr/>
        </p:nvGrpSpPr>
        <p:grpSpPr>
          <a:xfrm>
            <a:off x="11467280" y="6238106"/>
            <a:ext cx="458374" cy="413425"/>
            <a:chOff x="6623914" y="2138335"/>
            <a:chExt cx="428348" cy="386204"/>
          </a:xfrm>
        </p:grpSpPr>
        <p:sp>
          <p:nvSpPr>
            <p:cNvPr id="208" name="Freeform 5"/>
            <p:cNvSpPr>
              <a:spLocks/>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9" name="KSO_Shape"/>
            <p:cNvSpPr>
              <a:spLocks/>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233" name="TextBox 232"/>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pic>
        <p:nvPicPr>
          <p:cNvPr id="9" name="05_He'S A Pirat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50735" y="-890686"/>
            <a:ext cx="609600" cy="609600"/>
          </a:xfrm>
          <a:prstGeom prst="rect">
            <a:avLst/>
          </a:prstGeom>
        </p:spPr>
      </p:pic>
      <p:grpSp>
        <p:nvGrpSpPr>
          <p:cNvPr id="310" name="组合 309"/>
          <p:cNvGrpSpPr/>
          <p:nvPr/>
        </p:nvGrpSpPr>
        <p:grpSpPr>
          <a:xfrm>
            <a:off x="5710219" y="2007007"/>
            <a:ext cx="6480720" cy="1440782"/>
            <a:chOff x="1126654" y="1094174"/>
            <a:chExt cx="9721080" cy="2161173"/>
          </a:xfrm>
        </p:grpSpPr>
        <p:sp>
          <p:nvSpPr>
            <p:cNvPr id="311" name="椭圆 31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2" name="椭圆 31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3" name="椭圆 31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4" name="椭圆 31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315" name="组合 314"/>
            <p:cNvGrpSpPr/>
            <p:nvPr/>
          </p:nvGrpSpPr>
          <p:grpSpPr>
            <a:xfrm>
              <a:off x="2583952" y="1311581"/>
              <a:ext cx="1806925" cy="1800729"/>
              <a:chOff x="3768359" y="1725446"/>
              <a:chExt cx="1930605" cy="1930605"/>
            </a:xfrm>
          </p:grpSpPr>
          <p:sp>
            <p:nvSpPr>
              <p:cNvPr id="36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6"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6" name="组合 315"/>
            <p:cNvGrpSpPr/>
            <p:nvPr/>
          </p:nvGrpSpPr>
          <p:grpSpPr>
            <a:xfrm>
              <a:off x="4310734" y="1311581"/>
              <a:ext cx="1806925" cy="1800729"/>
              <a:chOff x="3768359" y="1725446"/>
              <a:chExt cx="1930605" cy="1930605"/>
            </a:xfrm>
          </p:grpSpPr>
          <p:sp>
            <p:nvSpPr>
              <p:cNvPr id="36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4"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7" name="组合 316"/>
            <p:cNvGrpSpPr/>
            <p:nvPr/>
          </p:nvGrpSpPr>
          <p:grpSpPr>
            <a:xfrm>
              <a:off x="6059267" y="1311581"/>
              <a:ext cx="1806925" cy="1800729"/>
              <a:chOff x="3768359" y="1725446"/>
              <a:chExt cx="1930605" cy="1930605"/>
            </a:xfrm>
          </p:grpSpPr>
          <p:sp>
            <p:nvSpPr>
              <p:cNvPr id="3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2"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8" name="组合 317"/>
            <p:cNvGrpSpPr/>
            <p:nvPr/>
          </p:nvGrpSpPr>
          <p:grpSpPr>
            <a:xfrm>
              <a:off x="7800281" y="1311581"/>
              <a:ext cx="1806925" cy="1800729"/>
              <a:chOff x="3768359" y="1725446"/>
              <a:chExt cx="1930605" cy="1930605"/>
            </a:xfrm>
          </p:grpSpPr>
          <p:sp>
            <p:nvSpPr>
              <p:cNvPr id="35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0"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19" name="矩形 318"/>
            <p:cNvSpPr/>
            <p:nvPr/>
          </p:nvSpPr>
          <p:spPr>
            <a:xfrm>
              <a:off x="286553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接</a:t>
              </a:r>
            </a:p>
          </p:txBody>
        </p:sp>
        <p:sp>
          <p:nvSpPr>
            <p:cNvPr id="320" name="矩形 319"/>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口</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1" name="矩形 320"/>
            <p:cNvSpPr/>
            <p:nvPr/>
          </p:nvSpPr>
          <p:spPr>
            <a:xfrm>
              <a:off x="6364052"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技</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2" name="矩形 321"/>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术</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323" name="组合 322"/>
            <p:cNvGrpSpPr/>
            <p:nvPr/>
          </p:nvGrpSpPr>
          <p:grpSpPr>
            <a:xfrm>
              <a:off x="1989846" y="2144439"/>
              <a:ext cx="431636" cy="430156"/>
              <a:chOff x="3768359" y="1725446"/>
              <a:chExt cx="1930605" cy="1930605"/>
            </a:xfrm>
          </p:grpSpPr>
          <p:sp>
            <p:nvSpPr>
              <p:cNvPr id="35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8"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4" name="组合 323"/>
            <p:cNvGrpSpPr/>
            <p:nvPr/>
          </p:nvGrpSpPr>
          <p:grpSpPr>
            <a:xfrm>
              <a:off x="1567640" y="1952220"/>
              <a:ext cx="302034" cy="300998"/>
              <a:chOff x="3768359" y="1725446"/>
              <a:chExt cx="1930605" cy="1930605"/>
            </a:xfrm>
            <a:solidFill>
              <a:srgbClr val="EA5E66"/>
            </a:solidFill>
          </p:grpSpPr>
          <p:sp>
            <p:nvSpPr>
              <p:cNvPr id="3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5" name="组合 324"/>
            <p:cNvGrpSpPr/>
            <p:nvPr/>
          </p:nvGrpSpPr>
          <p:grpSpPr>
            <a:xfrm>
              <a:off x="4111234" y="1255401"/>
              <a:ext cx="216448" cy="215705"/>
              <a:chOff x="3768359" y="1725446"/>
              <a:chExt cx="1930605" cy="1930605"/>
            </a:xfrm>
          </p:grpSpPr>
          <p:sp>
            <p:nvSpPr>
              <p:cNvPr id="35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4"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6" name="组合 325"/>
            <p:cNvGrpSpPr/>
            <p:nvPr/>
          </p:nvGrpSpPr>
          <p:grpSpPr>
            <a:xfrm>
              <a:off x="5930365" y="1197546"/>
              <a:ext cx="308857" cy="307798"/>
              <a:chOff x="3768359" y="1725446"/>
              <a:chExt cx="1930605" cy="1930605"/>
            </a:xfrm>
          </p:grpSpPr>
          <p:sp>
            <p:nvSpPr>
              <p:cNvPr id="35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7" name="组合 326"/>
            <p:cNvGrpSpPr/>
            <p:nvPr/>
          </p:nvGrpSpPr>
          <p:grpSpPr>
            <a:xfrm>
              <a:off x="5908250" y="2948141"/>
              <a:ext cx="266543" cy="265629"/>
              <a:chOff x="3768359" y="1725446"/>
              <a:chExt cx="1930605" cy="1930605"/>
            </a:xfrm>
          </p:grpSpPr>
          <p:sp>
            <p:nvSpPr>
              <p:cNvPr id="34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0"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8" name="组合 327"/>
            <p:cNvGrpSpPr/>
            <p:nvPr/>
          </p:nvGrpSpPr>
          <p:grpSpPr>
            <a:xfrm>
              <a:off x="4222998" y="2925738"/>
              <a:ext cx="274210" cy="273270"/>
              <a:chOff x="3768359" y="1725446"/>
              <a:chExt cx="1930605" cy="1930605"/>
            </a:xfrm>
          </p:grpSpPr>
          <p:sp>
            <p:nvSpPr>
              <p:cNvPr id="34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9" name="组合 328"/>
            <p:cNvGrpSpPr/>
            <p:nvPr/>
          </p:nvGrpSpPr>
          <p:grpSpPr>
            <a:xfrm>
              <a:off x="7717128" y="1094174"/>
              <a:ext cx="270006" cy="269080"/>
              <a:chOff x="3768359" y="1725446"/>
              <a:chExt cx="1930605" cy="1930605"/>
            </a:xfrm>
          </p:grpSpPr>
          <p:sp>
            <p:nvSpPr>
              <p:cNvPr id="3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6"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0" name="组合 329"/>
            <p:cNvGrpSpPr/>
            <p:nvPr/>
          </p:nvGrpSpPr>
          <p:grpSpPr>
            <a:xfrm>
              <a:off x="7823398" y="3017601"/>
              <a:ext cx="238564" cy="237746"/>
              <a:chOff x="3768359" y="1725446"/>
              <a:chExt cx="1930605" cy="1930605"/>
            </a:xfrm>
          </p:grpSpPr>
          <p:sp>
            <p:nvSpPr>
              <p:cNvPr id="34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1" name="组合 330"/>
            <p:cNvGrpSpPr/>
            <p:nvPr/>
          </p:nvGrpSpPr>
          <p:grpSpPr>
            <a:xfrm>
              <a:off x="9656300" y="2067768"/>
              <a:ext cx="431636" cy="430156"/>
              <a:chOff x="3768359" y="1725446"/>
              <a:chExt cx="1930605" cy="1930605"/>
            </a:xfrm>
          </p:grpSpPr>
          <p:sp>
            <p:nvSpPr>
              <p:cNvPr id="34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2" name="组合 331"/>
            <p:cNvGrpSpPr/>
            <p:nvPr/>
          </p:nvGrpSpPr>
          <p:grpSpPr>
            <a:xfrm>
              <a:off x="10185717" y="1886048"/>
              <a:ext cx="302034" cy="300998"/>
              <a:chOff x="3768359" y="1725446"/>
              <a:chExt cx="1930605" cy="1930605"/>
            </a:xfrm>
          </p:grpSpPr>
          <p:sp>
            <p:nvSpPr>
              <p:cNvPr id="3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3" name="组合 332"/>
            <p:cNvGrpSpPr/>
            <p:nvPr/>
          </p:nvGrpSpPr>
          <p:grpSpPr>
            <a:xfrm>
              <a:off x="10631286" y="2145366"/>
              <a:ext cx="216448" cy="215705"/>
              <a:chOff x="3768359" y="1725446"/>
              <a:chExt cx="1930605" cy="1930605"/>
            </a:xfrm>
          </p:grpSpPr>
          <p:sp>
            <p:nvSpPr>
              <p:cNvPr id="33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8"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4" name="组合 333"/>
            <p:cNvGrpSpPr/>
            <p:nvPr/>
          </p:nvGrpSpPr>
          <p:grpSpPr>
            <a:xfrm>
              <a:off x="1126654" y="2104863"/>
              <a:ext cx="216448" cy="215705"/>
              <a:chOff x="3768359" y="1725446"/>
              <a:chExt cx="1930605" cy="1930605"/>
            </a:xfrm>
          </p:grpSpPr>
          <p:sp>
            <p:nvSpPr>
              <p:cNvPr id="33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367" name="六边形 366"/>
          <p:cNvSpPr/>
          <p:nvPr/>
        </p:nvSpPr>
        <p:spPr>
          <a:xfrm>
            <a:off x="5007148" y="1733312"/>
            <a:ext cx="1087757" cy="960892"/>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0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与</a:t>
            </a:r>
            <a:endParaRPr lang="zh-CN" altLang="en-US" sz="4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93889385"/>
      </p:ext>
    </p:extLst>
  </p:cSld>
  <p:clrMapOvr>
    <a:masterClrMapping/>
  </p:clrMapOvr>
  <mc:AlternateContent xmlns:mc="http://schemas.openxmlformats.org/markup-compatibility/2006" xmlns:p14="http://schemas.microsoft.com/office/powerpoint/2010/main">
    <mc:Choice Requires="p14">
      <p:transition spd="slow" p14:dur="3000" advClick="0">
        <p14:shre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fade">
                                      <p:cBhvr>
                                        <p:cTn id="10" dur="500"/>
                                        <p:tgtEl>
                                          <p:spTgt spid="187"/>
                                        </p:tgtEl>
                                      </p:cBhvr>
                                    </p:animEffect>
                                  </p:childTnLst>
                                </p:cTn>
                              </p:par>
                              <p:par>
                                <p:cTn id="11" presetID="10"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animEffect transition="in" filter="fade">
                                      <p:cBhvr>
                                        <p:cTn id="13" dur="500"/>
                                        <p:tgtEl>
                                          <p:spTgt spid="189"/>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63" presetClass="path" presetSubtype="0" accel="50000" decel="50000" fill="hold" nodeType="withEffect">
                                  <p:stCondLst>
                                    <p:cond delay="0"/>
                                  </p:stCondLst>
                                  <p:childTnLst>
                                    <p:animMotion origin="layout" path="M 4.44444E-6 -4.78691E-6 L 0.575 -4.78691E-6 " pathEditMode="relative" rAng="0" ptsTypes="AA">
                                      <p:cBhvr>
                                        <p:cTn id="18" dur="2000" fill="hold"/>
                                        <p:tgtEl>
                                          <p:spTgt spid="189"/>
                                        </p:tgtEl>
                                        <p:attrNameLst>
                                          <p:attrName>ppt_x</p:attrName>
                                          <p:attrName>ppt_y</p:attrName>
                                        </p:attrNameLst>
                                      </p:cBhvr>
                                      <p:rCtr x="28750" y="0"/>
                                    </p:animMotion>
                                  </p:childTnLst>
                                </p:cTn>
                              </p:par>
                              <p:par>
                                <p:cTn id="19" presetID="22" presetClass="entr" presetSubtype="8" fill="hold" grpId="0" nodeType="withEffect">
                                  <p:stCondLst>
                                    <p:cond delay="250"/>
                                  </p:stCondLst>
                                  <p:childTnLst>
                                    <p:set>
                                      <p:cBhvr>
                                        <p:cTn id="20" dur="1" fill="hold">
                                          <p:stCondLst>
                                            <p:cond delay="0"/>
                                          </p:stCondLst>
                                        </p:cTn>
                                        <p:tgtEl>
                                          <p:spTgt spid="188"/>
                                        </p:tgtEl>
                                        <p:attrNameLst>
                                          <p:attrName>style.visibility</p:attrName>
                                        </p:attrNameLst>
                                      </p:cBhvr>
                                      <p:to>
                                        <p:strVal val="visible"/>
                                      </p:to>
                                    </p:set>
                                    <p:animEffect transition="in" filter="wipe(left)">
                                      <p:cBhvr>
                                        <p:cTn id="21" dur="1750"/>
                                        <p:tgtEl>
                                          <p:spTgt spid="188"/>
                                        </p:tgtEl>
                                      </p:cBhvr>
                                    </p:animEffect>
                                  </p:childTnLst>
                                </p:cTn>
                              </p:par>
                              <p:par>
                                <p:cTn id="22" presetID="1" presetClass="entr" presetSubtype="0" fill="hold" nodeType="withEffect">
                                  <p:stCondLst>
                                    <p:cond delay="0"/>
                                  </p:stCondLst>
                                  <p:childTnLst>
                                    <p:set>
                                      <p:cBhvr>
                                        <p:cTn id="23" dur="1" fill="hold">
                                          <p:stCondLst>
                                            <p:cond delay="0"/>
                                          </p:stCondLst>
                                        </p:cTn>
                                        <p:tgtEl>
                                          <p:spTgt spid="192"/>
                                        </p:tgtEl>
                                        <p:attrNameLst>
                                          <p:attrName>style.visibility</p:attrName>
                                        </p:attrNameLst>
                                      </p:cBhvr>
                                      <p:to>
                                        <p:strVal val="visible"/>
                                      </p:to>
                                    </p:set>
                                  </p:childTnLst>
                                </p:cTn>
                              </p:par>
                              <p:par>
                                <p:cTn id="24" presetID="63" presetClass="path" presetSubtype="0" accel="50000" decel="50000" fill="hold" nodeType="withEffect">
                                  <p:stCondLst>
                                    <p:cond delay="0"/>
                                  </p:stCondLst>
                                  <p:childTnLst>
                                    <p:animMotion origin="layout" path="M -4.16667E-6 4.93827E-6 L 0.58351 4.93827E-6 " pathEditMode="relative" rAng="0" ptsTypes="AA">
                                      <p:cBhvr>
                                        <p:cTn id="25" dur="2000" fill="hold"/>
                                        <p:tgtEl>
                                          <p:spTgt spid="192"/>
                                        </p:tgtEl>
                                        <p:attrNameLst>
                                          <p:attrName>ppt_x</p:attrName>
                                          <p:attrName>ppt_y</p:attrName>
                                        </p:attrNameLst>
                                      </p:cBhvr>
                                      <p:rCtr x="29167" y="0"/>
                                    </p:animMotion>
                                  </p:childTnLst>
                                </p:cTn>
                              </p:par>
                            </p:childTnLst>
                          </p:cTn>
                        </p:par>
                        <p:par>
                          <p:cTn id="26" fill="hold">
                            <p:stCondLst>
                              <p:cond delay="2500"/>
                            </p:stCondLst>
                            <p:childTnLst>
                              <p:par>
                                <p:cTn id="27" presetID="42" presetClass="exit" presetSubtype="0" fill="hold" nodeType="afterEffect">
                                  <p:stCondLst>
                                    <p:cond delay="0"/>
                                  </p:stCondLst>
                                  <p:childTnLst>
                                    <p:animEffect transition="out" filter="fade">
                                      <p:cBhvr>
                                        <p:cTn id="28" dur="1000"/>
                                        <p:tgtEl>
                                          <p:spTgt spid="192"/>
                                        </p:tgtEl>
                                      </p:cBhvr>
                                    </p:animEffect>
                                    <p:anim calcmode="lin" valueType="num">
                                      <p:cBhvr>
                                        <p:cTn id="29" dur="1000"/>
                                        <p:tgtEl>
                                          <p:spTgt spid="192"/>
                                        </p:tgtEl>
                                        <p:attrNameLst>
                                          <p:attrName>ppt_x</p:attrName>
                                        </p:attrNameLst>
                                      </p:cBhvr>
                                      <p:tavLst>
                                        <p:tav tm="0">
                                          <p:val>
                                            <p:strVal val="ppt_x"/>
                                          </p:val>
                                        </p:tav>
                                        <p:tav tm="100000">
                                          <p:val>
                                            <p:strVal val="ppt_x"/>
                                          </p:val>
                                        </p:tav>
                                      </p:tavLst>
                                    </p:anim>
                                    <p:anim calcmode="lin" valueType="num">
                                      <p:cBhvr>
                                        <p:cTn id="30" dur="1000"/>
                                        <p:tgtEl>
                                          <p:spTgt spid="192"/>
                                        </p:tgtEl>
                                        <p:attrNameLst>
                                          <p:attrName>ppt_y</p:attrName>
                                        </p:attrNameLst>
                                      </p:cBhvr>
                                      <p:tavLst>
                                        <p:tav tm="0">
                                          <p:val>
                                            <p:strVal val="ppt_y"/>
                                          </p:val>
                                        </p:tav>
                                        <p:tav tm="100000">
                                          <p:val>
                                            <p:strVal val="ppt_y+.1"/>
                                          </p:val>
                                        </p:tav>
                                      </p:tavLst>
                                    </p:anim>
                                    <p:set>
                                      <p:cBhvr>
                                        <p:cTn id="31" dur="1" fill="hold">
                                          <p:stCondLst>
                                            <p:cond delay="999"/>
                                          </p:stCondLst>
                                        </p:cTn>
                                        <p:tgtEl>
                                          <p:spTgt spid="192"/>
                                        </p:tgtEl>
                                        <p:attrNameLst>
                                          <p:attrName>style.visibility</p:attrName>
                                        </p:attrNameLst>
                                      </p:cBhvr>
                                      <p:to>
                                        <p:strVal val="hidden"/>
                                      </p:to>
                                    </p:se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193"/>
                                        </p:tgtEl>
                                        <p:attrNameLst>
                                          <p:attrName>style.visibility</p:attrName>
                                        </p:attrNameLst>
                                      </p:cBhvr>
                                      <p:to>
                                        <p:strVal val="visible"/>
                                      </p:to>
                                    </p:set>
                                    <p:animEffect transition="in" filter="barn(inVertical)">
                                      <p:cBhvr>
                                        <p:cTn id="35" dur="500"/>
                                        <p:tgtEl>
                                          <p:spTgt spid="193"/>
                                        </p:tgtEl>
                                      </p:cBhvr>
                                    </p:animEffect>
                                  </p:childTnLst>
                                </p:cTn>
                              </p:par>
                            </p:childTnLst>
                          </p:cTn>
                        </p:par>
                        <p:par>
                          <p:cTn id="36" fill="hold">
                            <p:stCondLst>
                              <p:cond delay="4000"/>
                            </p:stCondLst>
                            <p:childTnLst>
                              <p:par>
                                <p:cTn id="37" presetID="52" presetClass="entr" presetSubtype="0" fill="hold" grpId="0" nodeType="afterEffect">
                                  <p:stCondLst>
                                    <p:cond delay="0"/>
                                  </p:stCondLst>
                                  <p:iterate type="lt">
                                    <p:tmPct val="10000"/>
                                  </p:iterate>
                                  <p:childTnLst>
                                    <p:set>
                                      <p:cBhvr>
                                        <p:cTn id="38" dur="1" fill="hold">
                                          <p:stCondLst>
                                            <p:cond delay="0"/>
                                          </p:stCondLst>
                                        </p:cTn>
                                        <p:tgtEl>
                                          <p:spTgt spid="194"/>
                                        </p:tgtEl>
                                        <p:attrNameLst>
                                          <p:attrName>style.visibility</p:attrName>
                                        </p:attrNameLst>
                                      </p:cBhvr>
                                      <p:to>
                                        <p:strVal val="visible"/>
                                      </p:to>
                                    </p:set>
                                    <p:animScale>
                                      <p:cBhvr>
                                        <p:cTn id="39" dur="500" decel="50000" fill="hold">
                                          <p:stCondLst>
                                            <p:cond delay="0"/>
                                          </p:stCondLst>
                                        </p:cTn>
                                        <p:tgtEl>
                                          <p:spTgt spid="19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194"/>
                                        </p:tgtEl>
                                        <p:attrNameLst>
                                          <p:attrName>ppt_x</p:attrName>
                                          <p:attrName>ppt_y</p:attrName>
                                        </p:attrNameLst>
                                      </p:cBhvr>
                                    </p:animMotion>
                                    <p:animEffect transition="in" filter="fade">
                                      <p:cBhvr>
                                        <p:cTn id="41" dur="500"/>
                                        <p:tgtEl>
                                          <p:spTgt spid="194"/>
                                        </p:tgtEl>
                                      </p:cBhvr>
                                    </p:animEffect>
                                  </p:childTnLst>
                                </p:cTn>
                              </p:par>
                            </p:childTnLst>
                          </p:cTn>
                        </p:par>
                        <p:par>
                          <p:cTn id="42" fill="hold">
                            <p:stCondLst>
                              <p:cond delay="4850"/>
                            </p:stCondLst>
                            <p:childTnLst>
                              <p:par>
                                <p:cTn id="43" presetID="2" presetClass="entr" presetSubtype="2" fill="hold" nodeType="afterEffect">
                                  <p:stCondLst>
                                    <p:cond delay="0"/>
                                  </p:stCondLst>
                                  <p:childTnLst>
                                    <p:set>
                                      <p:cBhvr>
                                        <p:cTn id="44" dur="1" fill="hold">
                                          <p:stCondLst>
                                            <p:cond delay="0"/>
                                          </p:stCondLst>
                                        </p:cTn>
                                        <p:tgtEl>
                                          <p:spTgt spid="207"/>
                                        </p:tgtEl>
                                        <p:attrNameLst>
                                          <p:attrName>style.visibility</p:attrName>
                                        </p:attrNameLst>
                                      </p:cBhvr>
                                      <p:to>
                                        <p:strVal val="visible"/>
                                      </p:to>
                                    </p:set>
                                    <p:anim calcmode="lin" valueType="num">
                                      <p:cBhvr additive="base">
                                        <p:cTn id="45" dur="500" fill="hold"/>
                                        <p:tgtEl>
                                          <p:spTgt spid="207"/>
                                        </p:tgtEl>
                                        <p:attrNameLst>
                                          <p:attrName>ppt_x</p:attrName>
                                        </p:attrNameLst>
                                      </p:cBhvr>
                                      <p:tavLst>
                                        <p:tav tm="0">
                                          <p:val>
                                            <p:strVal val="1+#ppt_w/2"/>
                                          </p:val>
                                        </p:tav>
                                        <p:tav tm="100000">
                                          <p:val>
                                            <p:strVal val="#ppt_x"/>
                                          </p:val>
                                        </p:tav>
                                      </p:tavLst>
                                    </p:anim>
                                    <p:anim calcmode="lin" valueType="num">
                                      <p:cBhvr additive="base">
                                        <p:cTn id="46" dur="500" fill="hold"/>
                                        <p:tgtEl>
                                          <p:spTgt spid="207"/>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200"/>
                                  </p:stCondLst>
                                  <p:childTnLst>
                                    <p:set>
                                      <p:cBhvr>
                                        <p:cTn id="48" dur="1" fill="hold">
                                          <p:stCondLst>
                                            <p:cond delay="0"/>
                                          </p:stCondLst>
                                        </p:cTn>
                                        <p:tgtEl>
                                          <p:spTgt spid="204"/>
                                        </p:tgtEl>
                                        <p:attrNameLst>
                                          <p:attrName>style.visibility</p:attrName>
                                        </p:attrNameLst>
                                      </p:cBhvr>
                                      <p:to>
                                        <p:strVal val="visible"/>
                                      </p:to>
                                    </p:set>
                                    <p:anim calcmode="lin" valueType="num">
                                      <p:cBhvr additive="base">
                                        <p:cTn id="49" dur="500" fill="hold"/>
                                        <p:tgtEl>
                                          <p:spTgt spid="204"/>
                                        </p:tgtEl>
                                        <p:attrNameLst>
                                          <p:attrName>ppt_x</p:attrName>
                                        </p:attrNameLst>
                                      </p:cBhvr>
                                      <p:tavLst>
                                        <p:tav tm="0">
                                          <p:val>
                                            <p:strVal val="1+#ppt_w/2"/>
                                          </p:val>
                                        </p:tav>
                                        <p:tav tm="100000">
                                          <p:val>
                                            <p:strVal val="#ppt_x"/>
                                          </p:val>
                                        </p:tav>
                                      </p:tavLst>
                                    </p:anim>
                                    <p:anim calcmode="lin" valueType="num">
                                      <p:cBhvr additive="base">
                                        <p:cTn id="50" dur="500" fill="hold"/>
                                        <p:tgtEl>
                                          <p:spTgt spid="20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400"/>
                                  </p:stCondLst>
                                  <p:childTnLst>
                                    <p:set>
                                      <p:cBhvr>
                                        <p:cTn id="52" dur="1" fill="hold">
                                          <p:stCondLst>
                                            <p:cond delay="0"/>
                                          </p:stCondLst>
                                        </p:cTn>
                                        <p:tgtEl>
                                          <p:spTgt spid="201"/>
                                        </p:tgtEl>
                                        <p:attrNameLst>
                                          <p:attrName>style.visibility</p:attrName>
                                        </p:attrNameLst>
                                      </p:cBhvr>
                                      <p:to>
                                        <p:strVal val="visible"/>
                                      </p:to>
                                    </p:set>
                                    <p:anim calcmode="lin" valueType="num">
                                      <p:cBhvr additive="base">
                                        <p:cTn id="53" dur="500" fill="hold"/>
                                        <p:tgtEl>
                                          <p:spTgt spid="201"/>
                                        </p:tgtEl>
                                        <p:attrNameLst>
                                          <p:attrName>ppt_x</p:attrName>
                                        </p:attrNameLst>
                                      </p:cBhvr>
                                      <p:tavLst>
                                        <p:tav tm="0">
                                          <p:val>
                                            <p:strVal val="1+#ppt_w/2"/>
                                          </p:val>
                                        </p:tav>
                                        <p:tav tm="100000">
                                          <p:val>
                                            <p:strVal val="#ppt_x"/>
                                          </p:val>
                                        </p:tav>
                                      </p:tavLst>
                                    </p:anim>
                                    <p:anim calcmode="lin" valueType="num">
                                      <p:cBhvr additive="base">
                                        <p:cTn id="54" dur="500" fill="hold"/>
                                        <p:tgtEl>
                                          <p:spTgt spid="201"/>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600"/>
                                  </p:stCondLst>
                                  <p:childTnLst>
                                    <p:set>
                                      <p:cBhvr>
                                        <p:cTn id="56" dur="1" fill="hold">
                                          <p:stCondLst>
                                            <p:cond delay="0"/>
                                          </p:stCondLst>
                                        </p:cTn>
                                        <p:tgtEl>
                                          <p:spTgt spid="198"/>
                                        </p:tgtEl>
                                        <p:attrNameLst>
                                          <p:attrName>style.visibility</p:attrName>
                                        </p:attrNameLst>
                                      </p:cBhvr>
                                      <p:to>
                                        <p:strVal val="visible"/>
                                      </p:to>
                                    </p:set>
                                    <p:anim calcmode="lin" valueType="num">
                                      <p:cBhvr additive="base">
                                        <p:cTn id="57" dur="500" fill="hold"/>
                                        <p:tgtEl>
                                          <p:spTgt spid="198"/>
                                        </p:tgtEl>
                                        <p:attrNameLst>
                                          <p:attrName>ppt_x</p:attrName>
                                        </p:attrNameLst>
                                      </p:cBhvr>
                                      <p:tavLst>
                                        <p:tav tm="0">
                                          <p:val>
                                            <p:strVal val="1+#ppt_w/2"/>
                                          </p:val>
                                        </p:tav>
                                        <p:tav tm="100000">
                                          <p:val>
                                            <p:strVal val="#ppt_x"/>
                                          </p:val>
                                        </p:tav>
                                      </p:tavLst>
                                    </p:anim>
                                    <p:anim calcmode="lin" valueType="num">
                                      <p:cBhvr additive="base">
                                        <p:cTn id="58" dur="500" fill="hold"/>
                                        <p:tgtEl>
                                          <p:spTgt spid="198"/>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80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fill="hold"/>
                                        <p:tgtEl>
                                          <p:spTgt spid="195"/>
                                        </p:tgtEl>
                                        <p:attrNameLst>
                                          <p:attrName>ppt_x</p:attrName>
                                        </p:attrNameLst>
                                      </p:cBhvr>
                                      <p:tavLst>
                                        <p:tav tm="0">
                                          <p:val>
                                            <p:strVal val="1+#ppt_w/2"/>
                                          </p:val>
                                        </p:tav>
                                        <p:tav tm="100000">
                                          <p:val>
                                            <p:strVal val="#ppt_x"/>
                                          </p:val>
                                        </p:tav>
                                      </p:tavLst>
                                    </p:anim>
                                    <p:anim calcmode="lin" valueType="num">
                                      <p:cBhvr additive="base">
                                        <p:cTn id="62" dur="500" fill="hold"/>
                                        <p:tgtEl>
                                          <p:spTgt spid="195"/>
                                        </p:tgtEl>
                                        <p:attrNameLst>
                                          <p:attrName>ppt_y</p:attrName>
                                        </p:attrNameLst>
                                      </p:cBhvr>
                                      <p:tavLst>
                                        <p:tav tm="0">
                                          <p:val>
                                            <p:strVal val="#ppt_y"/>
                                          </p:val>
                                        </p:tav>
                                        <p:tav tm="100000">
                                          <p:val>
                                            <p:strVal val="#ppt_y"/>
                                          </p:val>
                                        </p:tav>
                                      </p:tavLst>
                                    </p:anim>
                                  </p:childTnLst>
                                </p:cTn>
                              </p:par>
                            </p:childTnLst>
                          </p:cTn>
                        </p:par>
                        <p:par>
                          <p:cTn id="63" fill="hold">
                            <p:stCondLst>
                              <p:cond delay="6150"/>
                            </p:stCondLst>
                            <p:childTnLst>
                              <p:par>
                                <p:cTn id="64" presetID="10" presetClass="entr" presetSubtype="0" fill="hold" grpId="0" nodeType="after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fade">
                                      <p:cBhvr>
                                        <p:cTn id="66" dur="500"/>
                                        <p:tgtEl>
                                          <p:spTgt spid="233"/>
                                        </p:tgtEl>
                                      </p:cBhvr>
                                    </p:animEffect>
                                  </p:childTnLst>
                                </p:cTn>
                              </p:par>
                            </p:childTnLst>
                          </p:cTn>
                        </p:par>
                        <p:par>
                          <p:cTn id="67" fill="hold">
                            <p:stCondLst>
                              <p:cond delay="6650"/>
                            </p:stCondLst>
                            <p:childTnLst>
                              <p:par>
                                <p:cTn id="68" presetID="53" presetClass="entr" presetSubtype="528" fill="hold" grpId="0" nodeType="afterEffect">
                                  <p:stCondLst>
                                    <p:cond delay="0"/>
                                  </p:stCondLst>
                                  <p:childTnLst>
                                    <p:set>
                                      <p:cBhvr>
                                        <p:cTn id="69" dur="1" fill="hold">
                                          <p:stCondLst>
                                            <p:cond delay="0"/>
                                          </p:stCondLst>
                                        </p:cTn>
                                        <p:tgtEl>
                                          <p:spTgt spid="367"/>
                                        </p:tgtEl>
                                        <p:attrNameLst>
                                          <p:attrName>style.visibility</p:attrName>
                                        </p:attrNameLst>
                                      </p:cBhvr>
                                      <p:to>
                                        <p:strVal val="visible"/>
                                      </p:to>
                                    </p:set>
                                    <p:anim calcmode="lin" valueType="num">
                                      <p:cBhvr>
                                        <p:cTn id="70" dur="500" fill="hold"/>
                                        <p:tgtEl>
                                          <p:spTgt spid="367"/>
                                        </p:tgtEl>
                                        <p:attrNameLst>
                                          <p:attrName>ppt_w</p:attrName>
                                        </p:attrNameLst>
                                      </p:cBhvr>
                                      <p:tavLst>
                                        <p:tav tm="0">
                                          <p:val>
                                            <p:fltVal val="0"/>
                                          </p:val>
                                        </p:tav>
                                        <p:tav tm="100000">
                                          <p:val>
                                            <p:strVal val="#ppt_w"/>
                                          </p:val>
                                        </p:tav>
                                      </p:tavLst>
                                    </p:anim>
                                    <p:anim calcmode="lin" valueType="num">
                                      <p:cBhvr>
                                        <p:cTn id="71" dur="500" fill="hold"/>
                                        <p:tgtEl>
                                          <p:spTgt spid="367"/>
                                        </p:tgtEl>
                                        <p:attrNameLst>
                                          <p:attrName>ppt_h</p:attrName>
                                        </p:attrNameLst>
                                      </p:cBhvr>
                                      <p:tavLst>
                                        <p:tav tm="0">
                                          <p:val>
                                            <p:fltVal val="0"/>
                                          </p:val>
                                        </p:tav>
                                        <p:tav tm="100000">
                                          <p:val>
                                            <p:strVal val="#ppt_h"/>
                                          </p:val>
                                        </p:tav>
                                      </p:tavLst>
                                    </p:anim>
                                    <p:animEffect transition="in" filter="fade">
                                      <p:cBhvr>
                                        <p:cTn id="72" dur="500"/>
                                        <p:tgtEl>
                                          <p:spTgt spid="367"/>
                                        </p:tgtEl>
                                      </p:cBhvr>
                                    </p:animEffect>
                                    <p:anim calcmode="lin" valueType="num">
                                      <p:cBhvr>
                                        <p:cTn id="73" dur="500" fill="hold"/>
                                        <p:tgtEl>
                                          <p:spTgt spid="367"/>
                                        </p:tgtEl>
                                        <p:attrNameLst>
                                          <p:attrName>ppt_x</p:attrName>
                                        </p:attrNameLst>
                                      </p:cBhvr>
                                      <p:tavLst>
                                        <p:tav tm="0">
                                          <p:val>
                                            <p:fltVal val="0.5"/>
                                          </p:val>
                                        </p:tav>
                                        <p:tav tm="100000">
                                          <p:val>
                                            <p:strVal val="#ppt_x"/>
                                          </p:val>
                                        </p:tav>
                                      </p:tavLst>
                                    </p:anim>
                                    <p:anim calcmode="lin" valueType="num">
                                      <p:cBhvr>
                                        <p:cTn id="74" dur="500" fill="hold"/>
                                        <p:tgtEl>
                                          <p:spTgt spid="36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100000" numSld="999">
                <p:cTn id="75" repeatCount="indefinite" fill="hold" display="0">
                  <p:stCondLst>
                    <p:cond delay="indefinite"/>
                  </p:stCondLst>
                  <p:endCondLst>
                    <p:cond evt="onStopAudio" delay="0">
                      <p:tgtEl>
                        <p:sldTgt/>
                      </p:tgtEl>
                    </p:cond>
                  </p:endCondLst>
                </p:cTn>
                <p:tgtEl>
                  <p:spTgt spid="9"/>
                </p:tgtEl>
              </p:cMediaNode>
            </p:audio>
          </p:childTnLst>
        </p:cTn>
      </p:par>
    </p:tnLst>
    <p:bldLst>
      <p:bldP spid="187" grpId="0" animBg="1"/>
      <p:bldP spid="188" grpId="0"/>
      <p:bldP spid="193" grpId="0"/>
      <p:bldP spid="194" grpId="0"/>
      <p:bldP spid="233" grpId="0"/>
      <p:bldP spid="3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内容占位符 2"/>
          <p:cNvSpPr>
            <a:spLocks noGrp="1"/>
          </p:cNvSpPr>
          <p:nvPr>
            <p:ph idx="1"/>
          </p:nvPr>
        </p:nvSpPr>
        <p:spPr>
          <a:xfrm>
            <a:off x="2236688" y="785995"/>
            <a:ext cx="7774199" cy="4115753"/>
          </a:xfrm>
        </p:spPr>
        <p:txBody>
          <a:bodyPr/>
          <a:lstStyle/>
          <a:p>
            <a:pPr>
              <a:lnSpc>
                <a:spcPct val="150000"/>
              </a:lnSpc>
            </a:pPr>
            <a:r>
              <a:rPr lang="zh-CN" altLang="en-US" sz="2400" dirty="0">
                <a:latin typeface="黑体" panose="02010609060101010101" pitchFamily="49" charset="-122"/>
                <a:ea typeface="黑体" panose="02010609060101010101" pitchFamily="49" charset="-122"/>
              </a:rPr>
              <a:t>实际上，存储器的层次结构主要体现在缓存</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主存和主存</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辅存这两个存储层次上，如图</a:t>
            </a:r>
            <a:r>
              <a:rPr lang="en-US" altLang="zh-CN" sz="2400" dirty="0">
                <a:latin typeface="黑体" panose="02010609060101010101" pitchFamily="49" charset="-122"/>
                <a:ea typeface="黑体" panose="02010609060101010101" pitchFamily="49" charset="-122"/>
              </a:rPr>
              <a:t>6.3</a:t>
            </a:r>
            <a:r>
              <a:rPr lang="zh-CN" altLang="en-US" sz="2400" dirty="0">
                <a:latin typeface="黑体" panose="02010609060101010101" pitchFamily="49" charset="-122"/>
                <a:ea typeface="黑体" panose="02010609060101010101" pitchFamily="49" charset="-122"/>
              </a:rPr>
              <a:t>所示。</a:t>
            </a:r>
          </a:p>
          <a:p>
            <a:endParaRPr lang="zh-CN" altLang="en-US" dirty="0" smtClean="0"/>
          </a:p>
        </p:txBody>
      </p:sp>
      <p:sp>
        <p:nvSpPr>
          <p:cNvPr id="1028" name="Rectangle 2"/>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graphicFrame>
        <p:nvGraphicFramePr>
          <p:cNvPr id="1026" name="Object 1"/>
          <p:cNvGraphicFramePr>
            <a:graphicFrameLocks noChangeAspect="1"/>
          </p:cNvGraphicFramePr>
          <p:nvPr>
            <p:extLst>
              <p:ext uri="{D42A27DB-BD31-4B8C-83A1-F6EECF244321}">
                <p14:modId xmlns:p14="http://schemas.microsoft.com/office/powerpoint/2010/main" val="1771848398"/>
              </p:ext>
            </p:extLst>
          </p:nvPr>
        </p:nvGraphicFramePr>
        <p:xfrm>
          <a:off x="1706922" y="2565698"/>
          <a:ext cx="8704690" cy="2780355"/>
        </p:xfrm>
        <a:graphic>
          <a:graphicData uri="http://schemas.openxmlformats.org/presentationml/2006/ole">
            <mc:AlternateContent xmlns:mc="http://schemas.openxmlformats.org/markup-compatibility/2006">
              <mc:Choice xmlns:v="urn:schemas-microsoft-com:vml" Requires="v">
                <p:oleObj spid="_x0000_s15365" name="Visio" r:id="rId3" imgW="6874764" imgH="2308479" progId="Visio.Drawing.11">
                  <p:embed/>
                </p:oleObj>
              </mc:Choice>
              <mc:Fallback>
                <p:oleObj name="Visio" r:id="rId3" imgW="6874764" imgH="230847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922" y="2565698"/>
                        <a:ext cx="8704690" cy="2780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20593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072962" y="2637706"/>
            <a:ext cx="5876802" cy="100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5400" kern="0" dirty="0">
                <a:solidFill>
                  <a:schemeClr val="accent6"/>
                </a:solidFill>
                <a:latin typeface="Arial"/>
                <a:ea typeface="微软雅黑"/>
              </a:rPr>
              <a:t>半导体随机存取存储器</a:t>
            </a:r>
            <a:endParaRPr lang="zh-CN" altLang="en-US" sz="54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02</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6" name="组合 55"/>
          <p:cNvGrpSpPr/>
          <p:nvPr/>
        </p:nvGrpSpPr>
        <p:grpSpPr>
          <a:xfrm>
            <a:off x="2588145" y="2356669"/>
            <a:ext cx="1331343" cy="1438559"/>
            <a:chOff x="2782033" y="2877344"/>
            <a:chExt cx="571561" cy="617451"/>
          </a:xfrm>
          <a:solidFill>
            <a:schemeClr val="accent6"/>
          </a:solidFill>
        </p:grpSpPr>
        <p:sp>
          <p:nvSpPr>
            <p:cNvPr id="57"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sp>
          <p:nvSpPr>
            <p:cNvPr id="58"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67929660"/>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2062758" y="765498"/>
            <a:ext cx="7774199" cy="4115753"/>
          </a:xfrm>
        </p:spPr>
        <p:txBody>
          <a:bodyPr/>
          <a:lstStyle/>
          <a:p>
            <a:pPr>
              <a:lnSpc>
                <a:spcPct val="150000"/>
              </a:lnSpc>
            </a:pPr>
            <a:r>
              <a:rPr lang="zh-CN" altLang="en-US" dirty="0" smtClean="0"/>
              <a:t> </a:t>
            </a:r>
            <a:r>
              <a:rPr lang="zh-CN" altLang="en-US" sz="2400" dirty="0">
                <a:latin typeface="黑体" panose="02010609060101010101" pitchFamily="49" charset="-122"/>
                <a:ea typeface="黑体" panose="02010609060101010101" pitchFamily="49" charset="-122"/>
              </a:rPr>
              <a:t>半导体随机存取存储器是构成计算机主存储器、高速缓冲存储器的核心部件。根据信息的存储机理，可分为静态随机存取存储器（</a:t>
            </a:r>
            <a:r>
              <a:rPr lang="en-US" altLang="zh-CN" sz="2400" dirty="0">
                <a:latin typeface="黑体" panose="02010609060101010101" pitchFamily="49" charset="-122"/>
                <a:ea typeface="黑体" panose="02010609060101010101" pitchFamily="49" charset="-122"/>
              </a:rPr>
              <a:t>SRAM</a:t>
            </a:r>
            <a:r>
              <a:rPr lang="zh-CN" altLang="en-US" sz="2400" dirty="0">
                <a:latin typeface="黑体" panose="02010609060101010101" pitchFamily="49" charset="-122"/>
                <a:ea typeface="黑体" panose="02010609060101010101" pitchFamily="49" charset="-122"/>
              </a:rPr>
              <a:t>）和动态随机存取存储器（</a:t>
            </a:r>
            <a:r>
              <a:rPr lang="en-US" altLang="zh-CN" sz="2400" dirty="0">
                <a:latin typeface="黑体" panose="02010609060101010101" pitchFamily="49" charset="-122"/>
                <a:ea typeface="黑体" panose="02010609060101010101" pitchFamily="49" charset="-122"/>
              </a:rPr>
              <a:t>DRAM</a:t>
            </a:r>
            <a:r>
              <a:rPr lang="zh-CN" altLang="en-US"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SRAM</a:t>
            </a:r>
            <a:r>
              <a:rPr lang="zh-CN" altLang="en-US" sz="2400" dirty="0">
                <a:latin typeface="黑体" panose="02010609060101010101" pitchFamily="49" charset="-122"/>
                <a:ea typeface="黑体" panose="02010609060101010101" pitchFamily="49" charset="-122"/>
              </a:rPr>
              <a:t>的优点是速度非常快，只要电源不切断，内容就不会消失，一般高速缓冲存储器（</a:t>
            </a:r>
            <a:r>
              <a:rPr lang="en-US" altLang="zh-CN" sz="2400" dirty="0">
                <a:latin typeface="黑体" panose="02010609060101010101" pitchFamily="49" charset="-122"/>
                <a:ea typeface="黑体" panose="02010609060101010101" pitchFamily="49" charset="-122"/>
              </a:rPr>
              <a:t>Cache memory</a:t>
            </a:r>
            <a:r>
              <a:rPr lang="zh-CN" altLang="en-US" sz="2400" dirty="0">
                <a:latin typeface="黑体" panose="02010609060101010101" pitchFamily="49" charset="-122"/>
                <a:ea typeface="黑体" panose="02010609060101010101" pitchFamily="49" charset="-122"/>
              </a:rPr>
              <a:t>）用</a:t>
            </a:r>
            <a:r>
              <a:rPr lang="en-US" altLang="zh-CN" sz="2400" dirty="0">
                <a:latin typeface="黑体" panose="02010609060101010101" pitchFamily="49" charset="-122"/>
                <a:ea typeface="黑体" panose="02010609060101010101" pitchFamily="49" charset="-122"/>
              </a:rPr>
              <a:t>SRAM</a:t>
            </a:r>
            <a:r>
              <a:rPr lang="zh-CN" altLang="en-US" sz="2400" dirty="0">
                <a:latin typeface="黑体" panose="02010609060101010101" pitchFamily="49" charset="-122"/>
                <a:ea typeface="黑体" panose="02010609060101010101" pitchFamily="49" charset="-122"/>
              </a:rPr>
              <a:t>组成。</a:t>
            </a:r>
            <a:r>
              <a:rPr lang="en-US" altLang="zh-CN" sz="2400" dirty="0">
                <a:latin typeface="黑体" panose="02010609060101010101" pitchFamily="49" charset="-122"/>
                <a:ea typeface="黑体" panose="02010609060101010101" pitchFamily="49" charset="-122"/>
              </a:rPr>
              <a:t>DRAM</a:t>
            </a:r>
            <a:r>
              <a:rPr lang="zh-CN" altLang="en-US" sz="2400" dirty="0">
                <a:latin typeface="黑体" panose="02010609060101010101" pitchFamily="49" charset="-122"/>
                <a:ea typeface="黑体" panose="02010609060101010101" pitchFamily="49" charset="-122"/>
              </a:rPr>
              <a:t>的特点是成本低，集成度很高，存储容量比</a:t>
            </a:r>
            <a:r>
              <a:rPr lang="en-US" altLang="zh-CN" sz="2400" dirty="0">
                <a:latin typeface="黑体" panose="02010609060101010101" pitchFamily="49" charset="-122"/>
                <a:ea typeface="黑体" panose="02010609060101010101" pitchFamily="49" charset="-122"/>
              </a:rPr>
              <a:t>SRAM</a:t>
            </a:r>
            <a:r>
              <a:rPr lang="zh-CN" altLang="en-US" sz="2400" dirty="0">
                <a:latin typeface="黑体" panose="02010609060101010101" pitchFamily="49" charset="-122"/>
                <a:ea typeface="黑体" panose="02010609060101010101" pitchFamily="49" charset="-122"/>
              </a:rPr>
              <a:t>大很多，通常用作计算机的主存储器。</a:t>
            </a:r>
          </a:p>
        </p:txBody>
      </p:sp>
    </p:spTree>
    <p:extLst>
      <p:ext uri="{BB962C8B-B14F-4D97-AF65-F5344CB8AC3E}">
        <p14:creationId xmlns:p14="http://schemas.microsoft.com/office/powerpoint/2010/main" val="82202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2"/>
          <p:cNvSpPr>
            <a:spLocks noGrp="1"/>
          </p:cNvSpPr>
          <p:nvPr>
            <p:ph idx="1"/>
          </p:nvPr>
        </p:nvSpPr>
        <p:spPr>
          <a:xfrm>
            <a:off x="2103076" y="1553872"/>
            <a:ext cx="7774199" cy="4115753"/>
          </a:xfrm>
        </p:spPr>
        <p:txBody>
          <a:bodyPr/>
          <a:lstStyle/>
          <a:p>
            <a:pPr>
              <a:buFontTx/>
              <a:buNone/>
            </a:pPr>
            <a:r>
              <a:rPr lang="en-US" altLang="zh-CN" sz="2400" dirty="0" smtClean="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 基本存储元及</a:t>
            </a:r>
            <a:r>
              <a:rPr lang="zh-CN" altLang="en-US" sz="2400" dirty="0" smtClean="0">
                <a:latin typeface="黑体" panose="02010609060101010101" pitchFamily="49" charset="-122"/>
                <a:ea typeface="黑体" panose="02010609060101010101" pitchFamily="49" charset="-122"/>
              </a:rPr>
              <a:t>存储阵列</a:t>
            </a:r>
            <a:endParaRPr lang="zh-CN" altLang="en-US" sz="2400" dirty="0">
              <a:latin typeface="黑体" panose="02010609060101010101" pitchFamily="49" charset="-122"/>
              <a:ea typeface="黑体" panose="02010609060101010101" pitchFamily="49" charset="-122"/>
            </a:endParaRPr>
          </a:p>
        </p:txBody>
      </p:sp>
      <p:grpSp>
        <p:nvGrpSpPr>
          <p:cNvPr id="2052" name="Group 2"/>
          <p:cNvGrpSpPr>
            <a:grpSpLocks/>
          </p:cNvGrpSpPr>
          <p:nvPr/>
        </p:nvGrpSpPr>
        <p:grpSpPr bwMode="auto">
          <a:xfrm>
            <a:off x="2695582" y="1929260"/>
            <a:ext cx="8224160" cy="3787063"/>
            <a:chOff x="2282" y="10089"/>
            <a:chExt cx="5530" cy="3432"/>
          </a:xfrm>
        </p:grpSpPr>
        <p:grpSp>
          <p:nvGrpSpPr>
            <p:cNvPr id="2053" name="Group 3"/>
            <p:cNvGrpSpPr>
              <a:grpSpLocks/>
            </p:cNvGrpSpPr>
            <p:nvPr/>
          </p:nvGrpSpPr>
          <p:grpSpPr bwMode="auto">
            <a:xfrm>
              <a:off x="5652" y="11484"/>
              <a:ext cx="1440" cy="1173"/>
              <a:chOff x="1692" y="8691"/>
              <a:chExt cx="1440" cy="1173"/>
            </a:xfrm>
          </p:grpSpPr>
          <p:sp>
            <p:nvSpPr>
              <p:cNvPr id="2058" name="Rectangle 4"/>
              <p:cNvSpPr>
                <a:spLocks noChangeArrowheads="1"/>
              </p:cNvSpPr>
              <p:nvPr/>
            </p:nvSpPr>
            <p:spPr bwMode="auto">
              <a:xfrm>
                <a:off x="2592" y="9240"/>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DOi</a:t>
                </a:r>
                <a:endParaRPr lang="zh-CN" altLang="zh-CN"/>
              </a:p>
            </p:txBody>
          </p:sp>
          <p:sp>
            <p:nvSpPr>
              <p:cNvPr id="2059" name="Rectangle 5"/>
              <p:cNvSpPr>
                <a:spLocks noChangeArrowheads="1"/>
              </p:cNvSpPr>
              <p:nvPr/>
            </p:nvSpPr>
            <p:spPr bwMode="auto">
              <a:xfrm>
                <a:off x="1692" y="9240"/>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DIi</a:t>
                </a:r>
                <a:endParaRPr lang="zh-CN" altLang="zh-CN"/>
              </a:p>
            </p:txBody>
          </p:sp>
          <p:sp>
            <p:nvSpPr>
              <p:cNvPr id="2060" name="Rectangle 6"/>
              <p:cNvSpPr>
                <a:spLocks noChangeArrowheads="1"/>
              </p:cNvSpPr>
              <p:nvPr/>
            </p:nvSpPr>
            <p:spPr bwMode="auto">
              <a:xfrm>
                <a:off x="2232" y="8691"/>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Xi</a:t>
                </a:r>
                <a:endParaRPr lang="zh-CN" altLang="zh-CN"/>
              </a:p>
            </p:txBody>
          </p:sp>
          <p:sp>
            <p:nvSpPr>
              <p:cNvPr id="2061" name="Rectangle 7"/>
              <p:cNvSpPr>
                <a:spLocks noChangeArrowheads="1"/>
              </p:cNvSpPr>
              <p:nvPr/>
            </p:nvSpPr>
            <p:spPr bwMode="auto">
              <a:xfrm>
                <a:off x="2052" y="9240"/>
                <a:ext cx="540" cy="624"/>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062" name="Line 8"/>
              <p:cNvSpPr>
                <a:spLocks noChangeShapeType="1"/>
              </p:cNvSpPr>
              <p:nvPr/>
            </p:nvSpPr>
            <p:spPr bwMode="auto">
              <a:xfrm>
                <a:off x="1692" y="955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3" name="Line 9"/>
              <p:cNvSpPr>
                <a:spLocks noChangeShapeType="1"/>
              </p:cNvSpPr>
              <p:nvPr/>
            </p:nvSpPr>
            <p:spPr bwMode="auto">
              <a:xfrm>
                <a:off x="2592" y="955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4" name="Line 10"/>
              <p:cNvSpPr>
                <a:spLocks noChangeShapeType="1"/>
              </p:cNvSpPr>
              <p:nvPr/>
            </p:nvSpPr>
            <p:spPr bwMode="auto">
              <a:xfrm>
                <a:off x="2322" y="8958"/>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4" name="Group 11"/>
            <p:cNvGrpSpPr>
              <a:grpSpLocks/>
            </p:cNvGrpSpPr>
            <p:nvPr/>
          </p:nvGrpSpPr>
          <p:grpSpPr bwMode="auto">
            <a:xfrm>
              <a:off x="2282" y="10089"/>
              <a:ext cx="5530" cy="3432"/>
              <a:chOff x="1980" y="7992"/>
              <a:chExt cx="5530" cy="3432"/>
            </a:xfrm>
          </p:grpSpPr>
          <p:graphicFrame>
            <p:nvGraphicFramePr>
              <p:cNvPr id="2050" name="Object 12"/>
              <p:cNvGraphicFramePr>
                <a:graphicFrameLocks noChangeAspect="1"/>
              </p:cNvGraphicFramePr>
              <p:nvPr/>
            </p:nvGraphicFramePr>
            <p:xfrm>
              <a:off x="2113" y="7992"/>
              <a:ext cx="5397" cy="3232"/>
            </p:xfrm>
            <a:graphic>
              <a:graphicData uri="http://schemas.openxmlformats.org/presentationml/2006/ole">
                <mc:AlternateContent xmlns:mc="http://schemas.openxmlformats.org/markup-compatibility/2006">
                  <mc:Choice xmlns:v="urn:schemas-microsoft-com:vml" Requires="v">
                    <p:oleObj spid="_x0000_s16390" name="Visio" r:id="rId3" imgW="3237120" imgH="2050920" progId="Visio.Drawing.11">
                      <p:embed/>
                    </p:oleObj>
                  </mc:Choice>
                  <mc:Fallback>
                    <p:oleObj name="Visio" r:id="rId3" imgW="3237120" imgH="20509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466" t="3888" b="3888"/>
                          <a:stretch>
                            <a:fillRect/>
                          </a:stretch>
                        </p:blipFill>
                        <p:spPr bwMode="auto">
                          <a:xfrm>
                            <a:off x="2113" y="7992"/>
                            <a:ext cx="5397" cy="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55" name="Group 13"/>
              <p:cNvGrpSpPr>
                <a:grpSpLocks/>
              </p:cNvGrpSpPr>
              <p:nvPr/>
            </p:nvGrpSpPr>
            <p:grpSpPr bwMode="auto">
              <a:xfrm>
                <a:off x="1980" y="11112"/>
                <a:ext cx="5278" cy="312"/>
                <a:chOff x="1980" y="11424"/>
                <a:chExt cx="5278" cy="312"/>
              </a:xfrm>
            </p:grpSpPr>
            <p:sp>
              <p:nvSpPr>
                <p:cNvPr id="2056" name="Rectangle 14"/>
                <p:cNvSpPr>
                  <a:spLocks noChangeArrowheads="1"/>
                </p:cNvSpPr>
                <p:nvPr/>
              </p:nvSpPr>
              <p:spPr bwMode="auto">
                <a:xfrm>
                  <a:off x="4860" y="11424"/>
                  <a:ext cx="2398"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zh-CN" altLang="en-US" b="0" dirty="0" smtClean="0">
                      <a:latin typeface="黑体" panose="02010609060101010101" pitchFamily="49" charset="-122"/>
                      <a:ea typeface="黑体" panose="02010609060101010101" pitchFamily="49" charset="-122"/>
                    </a:rPr>
                    <a:t>图（</a:t>
                  </a:r>
                  <a:r>
                    <a:rPr lang="en-US" altLang="zh-CN" b="0" dirty="0">
                      <a:latin typeface="黑体" panose="02010609060101010101" pitchFamily="49" charset="-122"/>
                      <a:ea typeface="黑体" panose="02010609060101010101" pitchFamily="49" charset="-122"/>
                    </a:rPr>
                    <a:t>B</a:t>
                  </a:r>
                  <a:r>
                    <a:rPr lang="zh-CN" altLang="en-US" b="0" dirty="0">
                      <a:latin typeface="黑体" panose="02010609060101010101" pitchFamily="49" charset="-122"/>
                      <a:ea typeface="黑体" panose="02010609060101010101" pitchFamily="49" charset="-122"/>
                    </a:rPr>
                    <a:t>） 逻辑结构原理框图</a:t>
                  </a:r>
                  <a:endParaRPr lang="zh-CN" altLang="en-US" dirty="0">
                    <a:latin typeface="黑体" panose="02010609060101010101" pitchFamily="49" charset="-122"/>
                    <a:ea typeface="黑体" panose="02010609060101010101" pitchFamily="49" charset="-122"/>
                  </a:endParaRPr>
                </a:p>
              </p:txBody>
            </p:sp>
            <p:sp>
              <p:nvSpPr>
                <p:cNvPr id="2057" name="Rectangle 15"/>
                <p:cNvSpPr>
                  <a:spLocks noChangeArrowheads="1"/>
                </p:cNvSpPr>
                <p:nvPr/>
              </p:nvSpPr>
              <p:spPr bwMode="auto">
                <a:xfrm>
                  <a:off x="1980" y="11424"/>
                  <a:ext cx="270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zh-CN" altLang="en-US" b="0" dirty="0" smtClean="0">
                      <a:latin typeface="黑体" panose="02010609060101010101" pitchFamily="49" charset="-122"/>
                      <a:ea typeface="黑体" panose="02010609060101010101" pitchFamily="49" charset="-122"/>
                    </a:rPr>
                    <a:t>图</a:t>
                  </a:r>
                  <a:r>
                    <a:rPr lang="en-US" altLang="zh-CN" b="0" dirty="0" smtClean="0">
                      <a:latin typeface="黑体" panose="02010609060101010101" pitchFamily="49" charset="-122"/>
                      <a:ea typeface="黑体" panose="02010609060101010101" pitchFamily="49" charset="-122"/>
                    </a:rPr>
                    <a:t> (</a:t>
                  </a:r>
                  <a:r>
                    <a:rPr lang="en-US" altLang="zh-CN" b="0" dirty="0">
                      <a:latin typeface="黑体" panose="02010609060101010101" pitchFamily="49" charset="-122"/>
                      <a:ea typeface="黑体" panose="02010609060101010101" pitchFamily="49" charset="-122"/>
                    </a:rPr>
                    <a:t>A)  SRAM</a:t>
                  </a:r>
                  <a:r>
                    <a:rPr lang="zh-CN" altLang="en-US" b="0" dirty="0">
                      <a:latin typeface="黑体" panose="02010609060101010101" pitchFamily="49" charset="-122"/>
                      <a:ea typeface="黑体" panose="02010609060101010101" pitchFamily="49" charset="-122"/>
                    </a:rPr>
                    <a:t>存储元电路原理图</a:t>
                  </a:r>
                  <a:endParaRPr lang="zh-CN" altLang="en-US" dirty="0">
                    <a:latin typeface="黑体" panose="02010609060101010101" pitchFamily="49" charset="-122"/>
                    <a:ea typeface="黑体" panose="02010609060101010101" pitchFamily="49" charset="-122"/>
                  </a:endParaRPr>
                </a:p>
              </p:txBody>
            </p:sp>
          </p:grpSp>
        </p:grpSp>
      </p:grpSp>
      <p:sp>
        <p:nvSpPr>
          <p:cNvPr id="17" name="TextBox 13"/>
          <p:cNvSpPr txBox="1"/>
          <p:nvPr/>
        </p:nvSpPr>
        <p:spPr>
          <a:xfrm>
            <a:off x="2759186" y="684996"/>
            <a:ext cx="4200116"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 </a:t>
            </a:r>
            <a:r>
              <a:rPr lang="en-US" altLang="zh-CN" sz="2700" b="1" dirty="0">
                <a:solidFill>
                  <a:schemeClr val="tx1">
                    <a:lumMod val="65000"/>
                    <a:lumOff val="35000"/>
                  </a:schemeClr>
                </a:solidFill>
                <a:latin typeface="微软雅黑"/>
                <a:ea typeface="微软雅黑"/>
              </a:rPr>
              <a:t>SRAM</a:t>
            </a:r>
            <a:r>
              <a:rPr lang="zh-CN" altLang="en-US" sz="2700" b="1" dirty="0">
                <a:solidFill>
                  <a:schemeClr val="tx1">
                    <a:lumMod val="65000"/>
                    <a:lumOff val="35000"/>
                  </a:schemeClr>
                </a:solidFill>
                <a:latin typeface="微软雅黑"/>
                <a:ea typeface="微软雅黑"/>
              </a:rPr>
              <a:t>存储器</a:t>
            </a:r>
          </a:p>
        </p:txBody>
      </p:sp>
      <p:grpSp>
        <p:nvGrpSpPr>
          <p:cNvPr id="18" name="组合 17"/>
          <p:cNvGrpSpPr/>
          <p:nvPr/>
        </p:nvGrpSpPr>
        <p:grpSpPr>
          <a:xfrm>
            <a:off x="1812043" y="578573"/>
            <a:ext cx="762000" cy="618973"/>
            <a:chOff x="371883" y="333450"/>
            <a:chExt cx="762000" cy="618973"/>
          </a:xfrm>
        </p:grpSpPr>
        <p:pic>
          <p:nvPicPr>
            <p:cNvPr id="19"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20"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90270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2522505" y="1429081"/>
            <a:ext cx="6502318" cy="3810882"/>
            <a:chOff x="1800" y="12828"/>
            <a:chExt cx="4140" cy="2184"/>
          </a:xfrm>
        </p:grpSpPr>
        <p:grpSp>
          <p:nvGrpSpPr>
            <p:cNvPr id="26627" name="Group 3"/>
            <p:cNvGrpSpPr>
              <a:grpSpLocks/>
            </p:cNvGrpSpPr>
            <p:nvPr/>
          </p:nvGrpSpPr>
          <p:grpSpPr bwMode="auto">
            <a:xfrm>
              <a:off x="1800" y="12828"/>
              <a:ext cx="4140" cy="1545"/>
              <a:chOff x="1800" y="12828"/>
              <a:chExt cx="4140" cy="1545"/>
            </a:xfrm>
          </p:grpSpPr>
          <p:sp>
            <p:nvSpPr>
              <p:cNvPr id="26629" name="Rectangle 4"/>
              <p:cNvSpPr>
                <a:spLocks noChangeArrowheads="1"/>
              </p:cNvSpPr>
              <p:nvPr/>
            </p:nvSpPr>
            <p:spPr bwMode="auto">
              <a:xfrm>
                <a:off x="1800" y="12828"/>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b="0">
                    <a:latin typeface="Calibri" panose="020F0502020204030204" pitchFamily="34" charset="0"/>
                  </a:rPr>
                  <a:t>Xi</a:t>
                </a:r>
                <a:endParaRPr lang="zh-CN" altLang="zh-CN"/>
              </a:p>
            </p:txBody>
          </p:sp>
          <p:sp>
            <p:nvSpPr>
              <p:cNvPr id="26630" name="Line 5"/>
              <p:cNvSpPr>
                <a:spLocks noChangeShapeType="1"/>
              </p:cNvSpPr>
              <p:nvPr/>
            </p:nvSpPr>
            <p:spPr bwMode="auto">
              <a:xfrm>
                <a:off x="5040" y="1345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31" name="Group 6"/>
              <p:cNvGrpSpPr>
                <a:grpSpLocks/>
              </p:cNvGrpSpPr>
              <p:nvPr/>
            </p:nvGrpSpPr>
            <p:grpSpPr bwMode="auto">
              <a:xfrm>
                <a:off x="2160" y="12984"/>
                <a:ext cx="3780" cy="1389"/>
                <a:chOff x="1872" y="10503"/>
                <a:chExt cx="3780" cy="1389"/>
              </a:xfrm>
            </p:grpSpPr>
            <p:sp>
              <p:nvSpPr>
                <p:cNvPr id="26632" name="Line 7"/>
                <p:cNvSpPr>
                  <a:spLocks noChangeShapeType="1"/>
                </p:cNvSpPr>
                <p:nvPr/>
              </p:nvSpPr>
              <p:spPr bwMode="auto">
                <a:xfrm>
                  <a:off x="2412" y="1095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3" name="Line 8"/>
                <p:cNvSpPr>
                  <a:spLocks noChangeShapeType="1"/>
                </p:cNvSpPr>
                <p:nvPr/>
              </p:nvSpPr>
              <p:spPr bwMode="auto">
                <a:xfrm>
                  <a:off x="3132" y="1095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Line 9"/>
                <p:cNvSpPr>
                  <a:spLocks noChangeShapeType="1"/>
                </p:cNvSpPr>
                <p:nvPr/>
              </p:nvSpPr>
              <p:spPr bwMode="auto">
                <a:xfrm>
                  <a:off x="2952" y="1095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5" name="Line 10"/>
                <p:cNvSpPr>
                  <a:spLocks noChangeShapeType="1"/>
                </p:cNvSpPr>
                <p:nvPr/>
              </p:nvSpPr>
              <p:spPr bwMode="auto">
                <a:xfrm>
                  <a:off x="2412" y="1095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36" name="Group 11"/>
                <p:cNvGrpSpPr>
                  <a:grpSpLocks/>
                </p:cNvGrpSpPr>
                <p:nvPr/>
              </p:nvGrpSpPr>
              <p:grpSpPr bwMode="auto">
                <a:xfrm>
                  <a:off x="1872" y="10503"/>
                  <a:ext cx="3780" cy="1389"/>
                  <a:chOff x="1872" y="10503"/>
                  <a:chExt cx="3780" cy="1389"/>
                </a:xfrm>
              </p:grpSpPr>
              <p:grpSp>
                <p:nvGrpSpPr>
                  <p:cNvPr id="26637" name="Group 12"/>
                  <p:cNvGrpSpPr>
                    <a:grpSpLocks/>
                  </p:cNvGrpSpPr>
                  <p:nvPr/>
                </p:nvGrpSpPr>
                <p:grpSpPr bwMode="auto">
                  <a:xfrm>
                    <a:off x="1872" y="10503"/>
                    <a:ext cx="3780" cy="1389"/>
                    <a:chOff x="1872" y="10503"/>
                    <a:chExt cx="3780" cy="1389"/>
                  </a:xfrm>
                </p:grpSpPr>
                <p:sp>
                  <p:nvSpPr>
                    <p:cNvPr id="26642" name="Rectangle 13"/>
                    <p:cNvSpPr>
                      <a:spLocks noChangeArrowheads="1"/>
                    </p:cNvSpPr>
                    <p:nvPr/>
                  </p:nvSpPr>
                  <p:spPr bwMode="auto">
                    <a:xfrm>
                      <a:off x="2592" y="10800"/>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6643" name="Line 14"/>
                    <p:cNvSpPr>
                      <a:spLocks noChangeShapeType="1"/>
                    </p:cNvSpPr>
                    <p:nvPr/>
                  </p:nvSpPr>
                  <p:spPr bwMode="auto">
                    <a:xfrm>
                      <a:off x="2772" y="10518"/>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4" name="Rectangle 15"/>
                    <p:cNvSpPr>
                      <a:spLocks noChangeArrowheads="1"/>
                    </p:cNvSpPr>
                    <p:nvPr/>
                  </p:nvSpPr>
                  <p:spPr bwMode="auto">
                    <a:xfrm>
                      <a:off x="4032" y="10644"/>
                      <a:ext cx="90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a:t>
                      </a:r>
                      <a:endParaRPr lang="zh-CN" altLang="zh-CN"/>
                    </a:p>
                  </p:txBody>
                </p:sp>
                <p:sp>
                  <p:nvSpPr>
                    <p:cNvPr id="26645" name="Rectangle 16"/>
                    <p:cNvSpPr>
                      <a:spLocks noChangeArrowheads="1"/>
                    </p:cNvSpPr>
                    <p:nvPr/>
                  </p:nvSpPr>
                  <p:spPr bwMode="auto">
                    <a:xfrm>
                      <a:off x="3492" y="10800"/>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6646" name="Line 17"/>
                    <p:cNvSpPr>
                      <a:spLocks noChangeShapeType="1"/>
                    </p:cNvSpPr>
                    <p:nvPr/>
                  </p:nvSpPr>
                  <p:spPr bwMode="auto">
                    <a:xfrm>
                      <a:off x="5112" y="10518"/>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Line 18"/>
                    <p:cNvSpPr>
                      <a:spLocks noChangeShapeType="1"/>
                    </p:cNvSpPr>
                    <p:nvPr/>
                  </p:nvSpPr>
                  <p:spPr bwMode="auto">
                    <a:xfrm flipV="1">
                      <a:off x="1872" y="10503"/>
                      <a:ext cx="3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19"/>
                    <p:cNvSpPr>
                      <a:spLocks noChangeShapeType="1"/>
                    </p:cNvSpPr>
                    <p:nvPr/>
                  </p:nvSpPr>
                  <p:spPr bwMode="auto">
                    <a:xfrm>
                      <a:off x="3672" y="10518"/>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20"/>
                    <p:cNvSpPr>
                      <a:spLocks noChangeShapeType="1"/>
                    </p:cNvSpPr>
                    <p:nvPr/>
                  </p:nvSpPr>
                  <p:spPr bwMode="auto">
                    <a:xfrm>
                      <a:off x="3852" y="1095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Line 21"/>
                    <p:cNvSpPr>
                      <a:spLocks noChangeShapeType="1"/>
                    </p:cNvSpPr>
                    <p:nvPr/>
                  </p:nvSpPr>
                  <p:spPr bwMode="auto">
                    <a:xfrm>
                      <a:off x="3312" y="1095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Line 22"/>
                    <p:cNvSpPr>
                      <a:spLocks noChangeShapeType="1"/>
                    </p:cNvSpPr>
                    <p:nvPr/>
                  </p:nvSpPr>
                  <p:spPr bwMode="auto">
                    <a:xfrm>
                      <a:off x="3312" y="1095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2" name="Line 23"/>
                    <p:cNvSpPr>
                      <a:spLocks noChangeShapeType="1"/>
                    </p:cNvSpPr>
                    <p:nvPr/>
                  </p:nvSpPr>
                  <p:spPr bwMode="auto">
                    <a:xfrm>
                      <a:off x="4032" y="1095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53" name="Group 24"/>
                    <p:cNvGrpSpPr>
                      <a:grpSpLocks/>
                    </p:cNvGrpSpPr>
                    <p:nvPr/>
                  </p:nvGrpSpPr>
                  <p:grpSpPr bwMode="auto">
                    <a:xfrm>
                      <a:off x="4752" y="10800"/>
                      <a:ext cx="900" cy="1092"/>
                      <a:chOff x="4752" y="10800"/>
                      <a:chExt cx="900" cy="1092"/>
                    </a:xfrm>
                  </p:grpSpPr>
                  <p:sp>
                    <p:nvSpPr>
                      <p:cNvPr id="26654" name="Rectangle 25"/>
                      <p:cNvSpPr>
                        <a:spLocks noChangeArrowheads="1"/>
                      </p:cNvSpPr>
                      <p:nvPr/>
                    </p:nvSpPr>
                    <p:spPr bwMode="auto">
                      <a:xfrm>
                        <a:off x="5112" y="11580"/>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b="0">
                            <a:latin typeface="Calibri" panose="020F0502020204030204" pitchFamily="34" charset="0"/>
                          </a:rPr>
                          <a:t>DO</a:t>
                        </a:r>
                        <a:r>
                          <a:rPr lang="en-US" altLang="zh-CN" b="0" baseline="-25000">
                            <a:latin typeface="Calibri" panose="020F0502020204030204" pitchFamily="34" charset="0"/>
                          </a:rPr>
                          <a:t>7</a:t>
                        </a:r>
                        <a:endParaRPr lang="zh-CN" altLang="zh-CN"/>
                      </a:p>
                    </p:txBody>
                  </p:sp>
                  <p:sp>
                    <p:nvSpPr>
                      <p:cNvPr id="26655" name="Rectangle 26"/>
                      <p:cNvSpPr>
                        <a:spLocks noChangeArrowheads="1"/>
                      </p:cNvSpPr>
                      <p:nvPr/>
                    </p:nvSpPr>
                    <p:spPr bwMode="auto">
                      <a:xfrm>
                        <a:off x="4752" y="11268"/>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b="0">
                            <a:latin typeface="Calibri" panose="020F0502020204030204" pitchFamily="34" charset="0"/>
                          </a:rPr>
                          <a:t>DI</a:t>
                        </a:r>
                        <a:r>
                          <a:rPr lang="en-US" altLang="zh-CN" b="0" baseline="-25000">
                            <a:latin typeface="Calibri" panose="020F0502020204030204" pitchFamily="34" charset="0"/>
                          </a:rPr>
                          <a:t>7</a:t>
                        </a:r>
                        <a:endParaRPr lang="zh-CN" altLang="zh-CN"/>
                      </a:p>
                    </p:txBody>
                  </p:sp>
                  <p:sp>
                    <p:nvSpPr>
                      <p:cNvPr id="26656" name="Rectangle 27"/>
                      <p:cNvSpPr>
                        <a:spLocks noChangeArrowheads="1"/>
                      </p:cNvSpPr>
                      <p:nvPr/>
                    </p:nvSpPr>
                    <p:spPr bwMode="auto">
                      <a:xfrm>
                        <a:off x="4932" y="10800"/>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6657" name="Line 28"/>
                      <p:cNvSpPr>
                        <a:spLocks noChangeShapeType="1"/>
                      </p:cNvSpPr>
                      <p:nvPr/>
                    </p:nvSpPr>
                    <p:spPr bwMode="auto">
                      <a:xfrm>
                        <a:off x="5292" y="1095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8" name="Line 29"/>
                      <p:cNvSpPr>
                        <a:spLocks noChangeShapeType="1"/>
                      </p:cNvSpPr>
                      <p:nvPr/>
                    </p:nvSpPr>
                    <p:spPr bwMode="auto">
                      <a:xfrm>
                        <a:off x="4752" y="1095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9" name="Line 30"/>
                      <p:cNvSpPr>
                        <a:spLocks noChangeShapeType="1"/>
                      </p:cNvSpPr>
                      <p:nvPr/>
                    </p:nvSpPr>
                    <p:spPr bwMode="auto">
                      <a:xfrm>
                        <a:off x="5472" y="1095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6638" name="Rectangle 31"/>
                  <p:cNvSpPr>
                    <a:spLocks noChangeArrowheads="1"/>
                  </p:cNvSpPr>
                  <p:nvPr/>
                </p:nvSpPr>
                <p:spPr bwMode="auto">
                  <a:xfrm>
                    <a:off x="3672" y="11580"/>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b="0">
                        <a:latin typeface="Calibri" panose="020F0502020204030204" pitchFamily="34" charset="0"/>
                      </a:rPr>
                      <a:t>DO</a:t>
                    </a:r>
                    <a:r>
                      <a:rPr lang="en-US" altLang="zh-CN" b="0" baseline="-25000">
                        <a:latin typeface="Calibri" panose="020F0502020204030204" pitchFamily="34" charset="0"/>
                      </a:rPr>
                      <a:t>2</a:t>
                    </a:r>
                    <a:endParaRPr lang="zh-CN" altLang="zh-CN"/>
                  </a:p>
                </p:txBody>
              </p:sp>
              <p:sp>
                <p:nvSpPr>
                  <p:cNvPr id="26639" name="Rectangle 32"/>
                  <p:cNvSpPr>
                    <a:spLocks noChangeArrowheads="1"/>
                  </p:cNvSpPr>
                  <p:nvPr/>
                </p:nvSpPr>
                <p:spPr bwMode="auto">
                  <a:xfrm>
                    <a:off x="2695" y="11576"/>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b="0">
                        <a:latin typeface="Calibri" panose="020F0502020204030204" pitchFamily="34" charset="0"/>
                      </a:rPr>
                      <a:t>DO</a:t>
                    </a:r>
                    <a:r>
                      <a:rPr lang="en-US" altLang="zh-CN" b="0" baseline="-25000">
                        <a:latin typeface="Times New Roman" panose="02020603050405020304" pitchFamily="18" charset="0"/>
                      </a:rPr>
                      <a:t>0</a:t>
                    </a:r>
                    <a:endParaRPr lang="zh-CN" altLang="zh-CN"/>
                  </a:p>
                </p:txBody>
              </p:sp>
              <p:sp>
                <p:nvSpPr>
                  <p:cNvPr id="26640" name="Rectangle 33"/>
                  <p:cNvSpPr>
                    <a:spLocks noChangeArrowheads="1"/>
                  </p:cNvSpPr>
                  <p:nvPr/>
                </p:nvSpPr>
                <p:spPr bwMode="auto">
                  <a:xfrm>
                    <a:off x="2412" y="11268"/>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b="0">
                        <a:latin typeface="Calibri" panose="020F0502020204030204" pitchFamily="34" charset="0"/>
                      </a:rPr>
                      <a:t>DI</a:t>
                    </a:r>
                    <a:r>
                      <a:rPr lang="en-US" altLang="zh-CN" b="0" baseline="-25000">
                        <a:latin typeface="Times New Roman" panose="02020603050405020304" pitchFamily="18" charset="0"/>
                      </a:rPr>
                      <a:t>0</a:t>
                    </a:r>
                    <a:endParaRPr lang="zh-CN" altLang="zh-CN"/>
                  </a:p>
                </p:txBody>
              </p:sp>
              <p:sp>
                <p:nvSpPr>
                  <p:cNvPr id="26641" name="Rectangle 34"/>
                  <p:cNvSpPr>
                    <a:spLocks noChangeArrowheads="1"/>
                  </p:cNvSpPr>
                  <p:nvPr/>
                </p:nvSpPr>
                <p:spPr bwMode="auto">
                  <a:xfrm>
                    <a:off x="3312" y="11268"/>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b="0">
                        <a:latin typeface="Calibri" panose="020F0502020204030204" pitchFamily="34" charset="0"/>
                      </a:rPr>
                      <a:t>DI</a:t>
                    </a:r>
                    <a:r>
                      <a:rPr lang="en-US" altLang="zh-CN" b="0" baseline="-25000">
                        <a:latin typeface="Calibri" panose="020F0502020204030204" pitchFamily="34" charset="0"/>
                      </a:rPr>
                      <a:t>2</a:t>
                    </a:r>
                    <a:endParaRPr lang="zh-CN" altLang="zh-CN"/>
                  </a:p>
                </p:txBody>
              </p:sp>
            </p:grpSp>
          </p:grpSp>
        </p:grpSp>
        <p:sp>
          <p:nvSpPr>
            <p:cNvPr id="26628" name="Rectangle 35"/>
            <p:cNvSpPr>
              <a:spLocks noChangeArrowheads="1"/>
            </p:cNvSpPr>
            <p:nvPr/>
          </p:nvSpPr>
          <p:spPr bwMode="auto">
            <a:xfrm>
              <a:off x="2700" y="14700"/>
              <a:ext cx="270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zh-CN" altLang="en-US" sz="2400" b="0" dirty="0" smtClean="0">
                  <a:latin typeface="黑体" panose="02010609060101010101" pitchFamily="49" charset="-122"/>
                  <a:ea typeface="黑体" panose="02010609060101010101" pitchFamily="49" charset="-122"/>
                </a:rPr>
                <a:t>图</a:t>
              </a:r>
              <a:r>
                <a:rPr lang="en-US" altLang="zh-CN" sz="2400" b="0" dirty="0" smtClean="0">
                  <a:latin typeface="黑体" panose="02010609060101010101" pitchFamily="49" charset="-122"/>
                  <a:ea typeface="黑体" panose="02010609060101010101" pitchFamily="49" charset="-122"/>
                </a:rPr>
                <a:t> </a:t>
              </a:r>
              <a:r>
                <a:rPr lang="en-US" altLang="zh-CN" sz="2400" b="0" dirty="0">
                  <a:latin typeface="黑体" panose="02010609060101010101" pitchFamily="49" charset="-122"/>
                  <a:ea typeface="黑体" panose="02010609060101010101" pitchFamily="49" charset="-122"/>
                </a:rPr>
                <a:t>SRAM</a:t>
              </a:r>
              <a:r>
                <a:rPr lang="zh-CN" altLang="en-US" sz="2400" b="0" dirty="0">
                  <a:latin typeface="黑体" panose="02010609060101010101" pitchFamily="49" charset="-122"/>
                  <a:ea typeface="黑体" panose="02010609060101010101" pitchFamily="49" charset="-122"/>
                </a:rPr>
                <a:t>存储单结构框图</a:t>
              </a:r>
              <a:endParaRPr lang="zh-CN" altLang="en-US" sz="2400"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3929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2165235" y="714541"/>
            <a:ext cx="7774199" cy="519233"/>
          </a:xfrm>
        </p:spPr>
        <p:txBody>
          <a:bodyPr/>
          <a:lstStyle/>
          <a:p>
            <a:pPr>
              <a:buFontTx/>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 存储器芯片的逻辑结构</a:t>
            </a:r>
          </a:p>
          <a:p>
            <a:endParaRPr lang="zh-CN" altLang="en-US" dirty="0" smtClean="0"/>
          </a:p>
        </p:txBody>
      </p:sp>
      <p:grpSp>
        <p:nvGrpSpPr>
          <p:cNvPr id="27651" name="Group 4"/>
          <p:cNvGrpSpPr>
            <a:grpSpLocks/>
          </p:cNvGrpSpPr>
          <p:nvPr/>
        </p:nvGrpSpPr>
        <p:grpSpPr bwMode="auto">
          <a:xfrm>
            <a:off x="3054440" y="1486244"/>
            <a:ext cx="5898927" cy="4801711"/>
            <a:chOff x="2412" y="1440"/>
            <a:chExt cx="7740" cy="6763"/>
          </a:xfrm>
        </p:grpSpPr>
        <p:sp>
          <p:nvSpPr>
            <p:cNvPr id="27652" name="Rectangle 5"/>
            <p:cNvSpPr>
              <a:spLocks noChangeArrowheads="1"/>
            </p:cNvSpPr>
            <p:nvPr/>
          </p:nvSpPr>
          <p:spPr bwMode="auto">
            <a:xfrm flipV="1">
              <a:off x="9162" y="5280"/>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700" b="0">
                  <a:latin typeface="Calibri" panose="020F0502020204030204" pitchFamily="34" charset="0"/>
                </a:rPr>
                <a:t>DO</a:t>
              </a:r>
              <a:r>
                <a:rPr lang="en-US" altLang="zh-CN" sz="700" b="0" baseline="-25000">
                  <a:latin typeface="Calibri" panose="020F0502020204030204" pitchFamily="34" charset="0"/>
                </a:rPr>
                <a:t>7</a:t>
              </a:r>
              <a:endParaRPr lang="zh-CN" altLang="zh-CN"/>
            </a:p>
          </p:txBody>
        </p:sp>
        <p:sp>
          <p:nvSpPr>
            <p:cNvPr id="27653" name="Rectangle 6"/>
            <p:cNvSpPr>
              <a:spLocks noChangeArrowheads="1"/>
            </p:cNvSpPr>
            <p:nvPr/>
          </p:nvSpPr>
          <p:spPr bwMode="auto">
            <a:xfrm flipV="1">
              <a:off x="7752" y="5280"/>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700" b="0">
                  <a:latin typeface="Calibri" panose="020F0502020204030204" pitchFamily="34" charset="0"/>
                </a:rPr>
                <a:t>DO</a:t>
              </a:r>
              <a:r>
                <a:rPr lang="en-US" altLang="zh-CN" sz="700" b="0" baseline="-25000">
                  <a:latin typeface="Calibri" panose="020F0502020204030204" pitchFamily="34" charset="0"/>
                </a:rPr>
                <a:t>1</a:t>
              </a:r>
              <a:endParaRPr lang="zh-CN" altLang="zh-CN"/>
            </a:p>
          </p:txBody>
        </p:sp>
        <p:sp>
          <p:nvSpPr>
            <p:cNvPr id="27654" name="Rectangle 7"/>
            <p:cNvSpPr>
              <a:spLocks noChangeArrowheads="1"/>
            </p:cNvSpPr>
            <p:nvPr/>
          </p:nvSpPr>
          <p:spPr bwMode="auto">
            <a:xfrm flipV="1">
              <a:off x="6822" y="5274"/>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700" b="0">
                  <a:latin typeface="Calibri" panose="020F0502020204030204" pitchFamily="34" charset="0"/>
                </a:rPr>
                <a:t>DO</a:t>
              </a:r>
              <a:r>
                <a:rPr lang="en-US" altLang="zh-CN" sz="700" b="0" baseline="-25000">
                  <a:latin typeface="Times New Roman" panose="02020603050405020304" pitchFamily="18" charset="0"/>
                </a:rPr>
                <a:t>0</a:t>
              </a:r>
              <a:endParaRPr lang="zh-CN" altLang="zh-CN"/>
            </a:p>
          </p:txBody>
        </p:sp>
        <p:sp>
          <p:nvSpPr>
            <p:cNvPr id="27655" name="Rectangle 8"/>
            <p:cNvSpPr>
              <a:spLocks noChangeArrowheads="1"/>
            </p:cNvSpPr>
            <p:nvPr/>
          </p:nvSpPr>
          <p:spPr bwMode="auto">
            <a:xfrm flipV="1">
              <a:off x="6372" y="1908"/>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700" b="0">
                  <a:latin typeface="Calibri" panose="020F0502020204030204" pitchFamily="34" charset="0"/>
                </a:rPr>
                <a:t>DI</a:t>
              </a:r>
              <a:r>
                <a:rPr lang="en-US" altLang="zh-CN" sz="700" b="0" baseline="-25000">
                  <a:latin typeface="Times New Roman" panose="02020603050405020304" pitchFamily="18" charset="0"/>
                </a:rPr>
                <a:t>0</a:t>
              </a:r>
              <a:endParaRPr lang="zh-CN" altLang="zh-CN"/>
            </a:p>
          </p:txBody>
        </p:sp>
        <p:sp>
          <p:nvSpPr>
            <p:cNvPr id="27656" name="Rectangle 9"/>
            <p:cNvSpPr>
              <a:spLocks noChangeArrowheads="1"/>
            </p:cNvSpPr>
            <p:nvPr/>
          </p:nvSpPr>
          <p:spPr bwMode="auto">
            <a:xfrm flipV="1">
              <a:off x="8712" y="1908"/>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700" b="0">
                  <a:latin typeface="Calibri" panose="020F0502020204030204" pitchFamily="34" charset="0"/>
                </a:rPr>
                <a:t>DI</a:t>
              </a:r>
              <a:r>
                <a:rPr lang="en-US" altLang="zh-CN" sz="700" b="0" baseline="-25000">
                  <a:latin typeface="Calibri" panose="020F0502020204030204" pitchFamily="34" charset="0"/>
                </a:rPr>
                <a:t>7</a:t>
              </a:r>
              <a:endParaRPr lang="zh-CN" altLang="zh-CN"/>
            </a:p>
          </p:txBody>
        </p:sp>
        <p:sp>
          <p:nvSpPr>
            <p:cNvPr id="27657" name="Rectangle 10"/>
            <p:cNvSpPr>
              <a:spLocks noChangeArrowheads="1"/>
            </p:cNvSpPr>
            <p:nvPr/>
          </p:nvSpPr>
          <p:spPr bwMode="auto">
            <a:xfrm flipV="1">
              <a:off x="7272" y="1908"/>
              <a:ext cx="3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700" b="0">
                  <a:latin typeface="Calibri" panose="020F0502020204030204" pitchFamily="34" charset="0"/>
                </a:rPr>
                <a:t>DI</a:t>
              </a:r>
              <a:r>
                <a:rPr lang="en-US" altLang="zh-CN" sz="700" b="0" baseline="-25000">
                  <a:latin typeface="Calibri" panose="020F0502020204030204" pitchFamily="34" charset="0"/>
                </a:rPr>
                <a:t>1</a:t>
              </a:r>
              <a:endParaRPr lang="zh-CN" altLang="zh-CN"/>
            </a:p>
          </p:txBody>
        </p:sp>
        <p:grpSp>
          <p:nvGrpSpPr>
            <p:cNvPr id="27658" name="Group 11"/>
            <p:cNvGrpSpPr>
              <a:grpSpLocks/>
            </p:cNvGrpSpPr>
            <p:nvPr/>
          </p:nvGrpSpPr>
          <p:grpSpPr bwMode="auto">
            <a:xfrm>
              <a:off x="2412" y="1440"/>
              <a:ext cx="7740" cy="6763"/>
              <a:chOff x="2772" y="1596"/>
              <a:chExt cx="7740" cy="6763"/>
            </a:xfrm>
          </p:grpSpPr>
          <p:sp>
            <p:nvSpPr>
              <p:cNvPr id="27659" name="Rectangle 12"/>
              <p:cNvSpPr>
                <a:spLocks noChangeArrowheads="1"/>
              </p:cNvSpPr>
              <p:nvPr/>
            </p:nvSpPr>
            <p:spPr bwMode="auto">
              <a:xfrm>
                <a:off x="5112" y="7524"/>
                <a:ext cx="4931"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eaLnBrk="1" hangingPunct="1"/>
                <a:r>
                  <a:rPr lang="zh-CN" altLang="en-US" b="0" dirty="0" smtClean="0">
                    <a:latin typeface="黑体" panose="02010609060101010101" pitchFamily="49" charset="-122"/>
                    <a:ea typeface="黑体" panose="02010609060101010101" pitchFamily="49" charset="-122"/>
                  </a:rPr>
                  <a:t>图</a:t>
                </a:r>
                <a:r>
                  <a:rPr lang="en-US" altLang="zh-CN" b="0" dirty="0" smtClean="0">
                    <a:latin typeface="黑体" panose="02010609060101010101" pitchFamily="49" charset="-122"/>
                    <a:ea typeface="黑体" panose="02010609060101010101" pitchFamily="49" charset="-122"/>
                  </a:rPr>
                  <a:t> </a:t>
                </a:r>
                <a:r>
                  <a:rPr lang="zh-CN" altLang="en-US" b="0" dirty="0">
                    <a:latin typeface="黑体" panose="02010609060101010101" pitchFamily="49" charset="-122"/>
                    <a:ea typeface="黑体" panose="02010609060101010101" pitchFamily="49" charset="-122"/>
                  </a:rPr>
                  <a:t>基本的静态存储元阵列</a:t>
                </a:r>
                <a:endParaRPr lang="zh-CN" altLang="en-US" dirty="0">
                  <a:latin typeface="黑体" panose="02010609060101010101" pitchFamily="49" charset="-122"/>
                  <a:ea typeface="黑体" panose="02010609060101010101" pitchFamily="49" charset="-122"/>
                </a:endParaRPr>
              </a:p>
            </p:txBody>
          </p:sp>
          <p:grpSp>
            <p:nvGrpSpPr>
              <p:cNvPr id="27660" name="Group 13"/>
              <p:cNvGrpSpPr>
                <a:grpSpLocks/>
              </p:cNvGrpSpPr>
              <p:nvPr/>
            </p:nvGrpSpPr>
            <p:grpSpPr bwMode="auto">
              <a:xfrm>
                <a:off x="2772" y="1596"/>
                <a:ext cx="7740" cy="6003"/>
                <a:chOff x="2772" y="1596"/>
                <a:chExt cx="7740" cy="6003"/>
              </a:xfrm>
            </p:grpSpPr>
            <p:sp>
              <p:nvSpPr>
                <p:cNvPr id="27661" name="Line 14"/>
                <p:cNvSpPr>
                  <a:spLocks noChangeShapeType="1"/>
                </p:cNvSpPr>
                <p:nvPr/>
              </p:nvSpPr>
              <p:spPr bwMode="auto">
                <a:xfrm flipH="1" flipV="1">
                  <a:off x="5457" y="4746"/>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62" name="Group 15"/>
                <p:cNvGrpSpPr>
                  <a:grpSpLocks/>
                </p:cNvGrpSpPr>
                <p:nvPr/>
              </p:nvGrpSpPr>
              <p:grpSpPr bwMode="auto">
                <a:xfrm>
                  <a:off x="2772" y="1596"/>
                  <a:ext cx="7740" cy="6003"/>
                  <a:chOff x="2772" y="1596"/>
                  <a:chExt cx="7740" cy="6003"/>
                </a:xfrm>
              </p:grpSpPr>
              <p:sp>
                <p:nvSpPr>
                  <p:cNvPr id="27663" name="Line 16"/>
                  <p:cNvSpPr>
                    <a:spLocks noChangeShapeType="1"/>
                  </p:cNvSpPr>
                  <p:nvPr/>
                </p:nvSpPr>
                <p:spPr bwMode="auto">
                  <a:xfrm flipH="1" flipV="1">
                    <a:off x="5457" y="3504"/>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64" name="Group 17"/>
                  <p:cNvGrpSpPr>
                    <a:grpSpLocks/>
                  </p:cNvGrpSpPr>
                  <p:nvPr/>
                </p:nvGrpSpPr>
                <p:grpSpPr bwMode="auto">
                  <a:xfrm>
                    <a:off x="2772" y="1596"/>
                    <a:ext cx="7740" cy="6003"/>
                    <a:chOff x="2772" y="1596"/>
                    <a:chExt cx="7740" cy="6003"/>
                  </a:xfrm>
                </p:grpSpPr>
                <p:sp>
                  <p:nvSpPr>
                    <p:cNvPr id="27665" name="Line 18"/>
                    <p:cNvSpPr>
                      <a:spLocks noChangeShapeType="1"/>
                    </p:cNvSpPr>
                    <p:nvPr/>
                  </p:nvSpPr>
                  <p:spPr bwMode="auto">
                    <a:xfrm flipH="1" flipV="1">
                      <a:off x="5472" y="2718"/>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66" name="Group 19"/>
                    <p:cNvGrpSpPr>
                      <a:grpSpLocks/>
                    </p:cNvGrpSpPr>
                    <p:nvPr/>
                  </p:nvGrpSpPr>
                  <p:grpSpPr bwMode="auto">
                    <a:xfrm>
                      <a:off x="2772" y="1596"/>
                      <a:ext cx="7740" cy="6003"/>
                      <a:chOff x="2772" y="1596"/>
                      <a:chExt cx="7740" cy="6003"/>
                    </a:xfrm>
                  </p:grpSpPr>
                  <p:sp>
                    <p:nvSpPr>
                      <p:cNvPr id="27667" name="Line 20"/>
                      <p:cNvSpPr>
                        <a:spLocks noChangeShapeType="1"/>
                      </p:cNvSpPr>
                      <p:nvPr/>
                    </p:nvSpPr>
                    <p:spPr bwMode="auto">
                      <a:xfrm flipH="1" flipV="1">
                        <a:off x="5457" y="1944"/>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68" name="Group 21"/>
                      <p:cNvGrpSpPr>
                        <a:grpSpLocks/>
                      </p:cNvGrpSpPr>
                      <p:nvPr/>
                    </p:nvGrpSpPr>
                    <p:grpSpPr bwMode="auto">
                      <a:xfrm>
                        <a:off x="2772" y="1596"/>
                        <a:ext cx="7740" cy="6003"/>
                        <a:chOff x="2772" y="504"/>
                        <a:chExt cx="7740" cy="6003"/>
                      </a:xfrm>
                    </p:grpSpPr>
                    <p:sp>
                      <p:nvSpPr>
                        <p:cNvPr id="27669" name="Rectangle 22"/>
                        <p:cNvSpPr>
                          <a:spLocks noChangeArrowheads="1"/>
                        </p:cNvSpPr>
                        <p:nvPr/>
                      </p:nvSpPr>
                      <p:spPr bwMode="auto">
                        <a:xfrm>
                          <a:off x="5472" y="504"/>
                          <a:ext cx="108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zh-CN" altLang="en-US" sz="1800" b="0">
                              <a:latin typeface="黑体" panose="02010609060101010101" pitchFamily="49" charset="-122"/>
                              <a:ea typeface="黑体" panose="02010609060101010101" pitchFamily="49" charset="-122"/>
                            </a:rPr>
                            <a:t>选择线</a:t>
                          </a:r>
                          <a:r>
                            <a:rPr lang="en-US" altLang="zh-CN" sz="1800" b="0">
                              <a:latin typeface="黑体" panose="02010609060101010101" pitchFamily="49" charset="-122"/>
                              <a:ea typeface="黑体" panose="02010609060101010101" pitchFamily="49" charset="-122"/>
                            </a:rPr>
                            <a:t>0</a:t>
                          </a:r>
                          <a:endParaRPr lang="zh-CN" altLang="zh-CN" sz="1800">
                            <a:latin typeface="黑体" panose="02010609060101010101" pitchFamily="49" charset="-122"/>
                            <a:ea typeface="黑体" panose="02010609060101010101" pitchFamily="49" charset="-122"/>
                          </a:endParaRPr>
                        </a:p>
                      </p:txBody>
                    </p:sp>
                    <p:grpSp>
                      <p:nvGrpSpPr>
                        <p:cNvPr id="27670" name="Group 23"/>
                        <p:cNvGrpSpPr>
                          <a:grpSpLocks/>
                        </p:cNvGrpSpPr>
                        <p:nvPr/>
                      </p:nvGrpSpPr>
                      <p:grpSpPr bwMode="auto">
                        <a:xfrm>
                          <a:off x="2772" y="549"/>
                          <a:ext cx="7740" cy="5958"/>
                          <a:chOff x="2772" y="549"/>
                          <a:chExt cx="7740" cy="5958"/>
                        </a:xfrm>
                      </p:grpSpPr>
                      <p:grpSp>
                        <p:nvGrpSpPr>
                          <p:cNvPr id="27674" name="Group 24"/>
                          <p:cNvGrpSpPr>
                            <a:grpSpLocks/>
                          </p:cNvGrpSpPr>
                          <p:nvPr/>
                        </p:nvGrpSpPr>
                        <p:grpSpPr bwMode="auto">
                          <a:xfrm>
                            <a:off x="6300" y="852"/>
                            <a:ext cx="3600" cy="3861"/>
                            <a:chOff x="3960" y="852"/>
                            <a:chExt cx="3600" cy="3861"/>
                          </a:xfrm>
                        </p:grpSpPr>
                        <p:grpSp>
                          <p:nvGrpSpPr>
                            <p:cNvPr id="27710" name="Group 25"/>
                            <p:cNvGrpSpPr>
                              <a:grpSpLocks/>
                            </p:cNvGrpSpPr>
                            <p:nvPr/>
                          </p:nvGrpSpPr>
                          <p:grpSpPr bwMode="auto">
                            <a:xfrm>
                              <a:off x="3960" y="852"/>
                              <a:ext cx="3600" cy="3861"/>
                              <a:chOff x="4032" y="2340"/>
                              <a:chExt cx="3600" cy="3861"/>
                            </a:xfrm>
                          </p:grpSpPr>
                          <p:sp>
                            <p:nvSpPr>
                              <p:cNvPr id="27718" name="Line 26"/>
                              <p:cNvSpPr>
                                <a:spLocks noChangeShapeType="1"/>
                              </p:cNvSpPr>
                              <p:nvPr/>
                            </p:nvSpPr>
                            <p:spPr bwMode="auto">
                              <a:xfrm>
                                <a:off x="5472" y="2808"/>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9" name="Line 27"/>
                              <p:cNvSpPr>
                                <a:spLocks noChangeShapeType="1"/>
                              </p:cNvSpPr>
                              <p:nvPr/>
                            </p:nvSpPr>
                            <p:spPr bwMode="auto">
                              <a:xfrm>
                                <a:off x="4572" y="2808"/>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0" name="Line 28"/>
                              <p:cNvSpPr>
                                <a:spLocks noChangeShapeType="1"/>
                              </p:cNvSpPr>
                              <p:nvPr/>
                            </p:nvSpPr>
                            <p:spPr bwMode="auto">
                              <a:xfrm flipH="1">
                                <a:off x="4560" y="4872"/>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1" name="Line 29"/>
                              <p:cNvSpPr>
                                <a:spLocks noChangeShapeType="1"/>
                              </p:cNvSpPr>
                              <p:nvPr/>
                            </p:nvSpPr>
                            <p:spPr bwMode="auto">
                              <a:xfrm>
                                <a:off x="5292" y="2808"/>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722" name="Group 30"/>
                              <p:cNvGrpSpPr>
                                <a:grpSpLocks/>
                              </p:cNvGrpSpPr>
                              <p:nvPr/>
                            </p:nvGrpSpPr>
                            <p:grpSpPr bwMode="auto">
                              <a:xfrm>
                                <a:off x="4032" y="2340"/>
                                <a:ext cx="3600" cy="699"/>
                                <a:chOff x="4032" y="1752"/>
                                <a:chExt cx="3600" cy="699"/>
                              </a:xfrm>
                            </p:grpSpPr>
                            <p:sp>
                              <p:nvSpPr>
                                <p:cNvPr id="27776" name="Line 31"/>
                                <p:cNvSpPr>
                                  <a:spLocks noChangeShapeType="1"/>
                                </p:cNvSpPr>
                                <p:nvPr/>
                              </p:nvSpPr>
                              <p:spPr bwMode="auto">
                                <a:xfrm>
                                  <a:off x="457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77" name="Line 32"/>
                                <p:cNvSpPr>
                                  <a:spLocks noChangeShapeType="1"/>
                                </p:cNvSpPr>
                                <p:nvPr/>
                              </p:nvSpPr>
                              <p:spPr bwMode="auto">
                                <a:xfrm>
                                  <a:off x="511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78" name="Rectangle 33"/>
                                <p:cNvSpPr>
                                  <a:spLocks noChangeArrowheads="1"/>
                                </p:cNvSpPr>
                                <p:nvPr/>
                              </p:nvSpPr>
                              <p:spPr bwMode="auto">
                                <a:xfrm>
                                  <a:off x="4752" y="2049"/>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7779" name="Line 34"/>
                                <p:cNvSpPr>
                                  <a:spLocks noChangeShapeType="1"/>
                                </p:cNvSpPr>
                                <p:nvPr/>
                              </p:nvSpPr>
                              <p:spPr bwMode="auto">
                                <a:xfrm>
                                  <a:off x="4932" y="1767"/>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0" name="Rectangle 35"/>
                                <p:cNvSpPr>
                                  <a:spLocks noChangeArrowheads="1"/>
                                </p:cNvSpPr>
                                <p:nvPr/>
                              </p:nvSpPr>
                              <p:spPr bwMode="auto">
                                <a:xfrm>
                                  <a:off x="6192" y="1893"/>
                                  <a:ext cx="72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a:t>
                                  </a:r>
                                  <a:endParaRPr lang="zh-CN" altLang="zh-CN"/>
                                </a:p>
                              </p:txBody>
                            </p:sp>
                            <p:sp>
                              <p:nvSpPr>
                                <p:cNvPr id="27781" name="Rectangle 36"/>
                                <p:cNvSpPr>
                                  <a:spLocks noChangeArrowheads="1"/>
                                </p:cNvSpPr>
                                <p:nvPr/>
                              </p:nvSpPr>
                              <p:spPr bwMode="auto">
                                <a:xfrm>
                                  <a:off x="5652" y="2064"/>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7782" name="Line 37"/>
                                <p:cNvSpPr>
                                  <a:spLocks noChangeShapeType="1"/>
                                </p:cNvSpPr>
                                <p:nvPr/>
                              </p:nvSpPr>
                              <p:spPr bwMode="auto">
                                <a:xfrm>
                                  <a:off x="7272" y="1767"/>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3" name="Line 38"/>
                                <p:cNvSpPr>
                                  <a:spLocks noChangeShapeType="1"/>
                                </p:cNvSpPr>
                                <p:nvPr/>
                              </p:nvSpPr>
                              <p:spPr bwMode="auto">
                                <a:xfrm flipV="1">
                                  <a:off x="4032" y="1752"/>
                                  <a:ext cx="3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4" name="Line 39"/>
                                <p:cNvSpPr>
                                  <a:spLocks noChangeShapeType="1"/>
                                </p:cNvSpPr>
                                <p:nvPr/>
                              </p:nvSpPr>
                              <p:spPr bwMode="auto">
                                <a:xfrm>
                                  <a:off x="5832" y="1767"/>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5" name="Line 40"/>
                                <p:cNvSpPr>
                                  <a:spLocks noChangeShapeType="1"/>
                                </p:cNvSpPr>
                                <p:nvPr/>
                              </p:nvSpPr>
                              <p:spPr bwMode="auto">
                                <a:xfrm>
                                  <a:off x="601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6" name="Line 41"/>
                                <p:cNvSpPr>
                                  <a:spLocks noChangeShapeType="1"/>
                                </p:cNvSpPr>
                                <p:nvPr/>
                              </p:nvSpPr>
                              <p:spPr bwMode="auto">
                                <a:xfrm>
                                  <a:off x="547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7" name="Rectangle 42"/>
                                <p:cNvSpPr>
                                  <a:spLocks noChangeArrowheads="1"/>
                                </p:cNvSpPr>
                                <p:nvPr/>
                              </p:nvSpPr>
                              <p:spPr bwMode="auto">
                                <a:xfrm>
                                  <a:off x="7092" y="2064"/>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7788" name="Line 43"/>
                                <p:cNvSpPr>
                                  <a:spLocks noChangeShapeType="1"/>
                                </p:cNvSpPr>
                                <p:nvPr/>
                              </p:nvSpPr>
                              <p:spPr bwMode="auto">
                                <a:xfrm>
                                  <a:off x="7452" y="222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9" name="Line 44"/>
                                <p:cNvSpPr>
                                  <a:spLocks noChangeShapeType="1"/>
                                </p:cNvSpPr>
                                <p:nvPr/>
                              </p:nvSpPr>
                              <p:spPr bwMode="auto">
                                <a:xfrm>
                                  <a:off x="6912" y="222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23" name="Group 45"/>
                              <p:cNvGrpSpPr>
                                <a:grpSpLocks/>
                              </p:cNvGrpSpPr>
                              <p:nvPr/>
                            </p:nvGrpSpPr>
                            <p:grpSpPr bwMode="auto">
                              <a:xfrm>
                                <a:off x="4032" y="5148"/>
                                <a:ext cx="3600" cy="699"/>
                                <a:chOff x="4032" y="1752"/>
                                <a:chExt cx="3600" cy="699"/>
                              </a:xfrm>
                            </p:grpSpPr>
                            <p:sp>
                              <p:nvSpPr>
                                <p:cNvPr id="27762" name="Line 46"/>
                                <p:cNvSpPr>
                                  <a:spLocks noChangeShapeType="1"/>
                                </p:cNvSpPr>
                                <p:nvPr/>
                              </p:nvSpPr>
                              <p:spPr bwMode="auto">
                                <a:xfrm>
                                  <a:off x="457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3" name="Line 47"/>
                                <p:cNvSpPr>
                                  <a:spLocks noChangeShapeType="1"/>
                                </p:cNvSpPr>
                                <p:nvPr/>
                              </p:nvSpPr>
                              <p:spPr bwMode="auto">
                                <a:xfrm>
                                  <a:off x="511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4" name="Rectangle 48"/>
                                <p:cNvSpPr>
                                  <a:spLocks noChangeArrowheads="1"/>
                                </p:cNvSpPr>
                                <p:nvPr/>
                              </p:nvSpPr>
                              <p:spPr bwMode="auto">
                                <a:xfrm>
                                  <a:off x="4752" y="2049"/>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7765" name="Line 49"/>
                                <p:cNvSpPr>
                                  <a:spLocks noChangeShapeType="1"/>
                                </p:cNvSpPr>
                                <p:nvPr/>
                              </p:nvSpPr>
                              <p:spPr bwMode="auto">
                                <a:xfrm>
                                  <a:off x="4932" y="1767"/>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6" name="Rectangle 50"/>
                                <p:cNvSpPr>
                                  <a:spLocks noChangeArrowheads="1"/>
                                </p:cNvSpPr>
                                <p:nvPr/>
                              </p:nvSpPr>
                              <p:spPr bwMode="auto">
                                <a:xfrm>
                                  <a:off x="6192" y="1893"/>
                                  <a:ext cx="72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a:t>
                                  </a:r>
                                  <a:endParaRPr lang="zh-CN" altLang="zh-CN"/>
                                </a:p>
                              </p:txBody>
                            </p:sp>
                            <p:sp>
                              <p:nvSpPr>
                                <p:cNvPr id="27767" name="Rectangle 51"/>
                                <p:cNvSpPr>
                                  <a:spLocks noChangeArrowheads="1"/>
                                </p:cNvSpPr>
                                <p:nvPr/>
                              </p:nvSpPr>
                              <p:spPr bwMode="auto">
                                <a:xfrm>
                                  <a:off x="5652" y="2064"/>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7768" name="Line 52"/>
                                <p:cNvSpPr>
                                  <a:spLocks noChangeShapeType="1"/>
                                </p:cNvSpPr>
                                <p:nvPr/>
                              </p:nvSpPr>
                              <p:spPr bwMode="auto">
                                <a:xfrm>
                                  <a:off x="7272" y="1767"/>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9" name="Line 53"/>
                                <p:cNvSpPr>
                                  <a:spLocks noChangeShapeType="1"/>
                                </p:cNvSpPr>
                                <p:nvPr/>
                              </p:nvSpPr>
                              <p:spPr bwMode="auto">
                                <a:xfrm flipV="1">
                                  <a:off x="4032" y="1752"/>
                                  <a:ext cx="3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70" name="Line 54"/>
                                <p:cNvSpPr>
                                  <a:spLocks noChangeShapeType="1"/>
                                </p:cNvSpPr>
                                <p:nvPr/>
                              </p:nvSpPr>
                              <p:spPr bwMode="auto">
                                <a:xfrm>
                                  <a:off x="5832" y="1767"/>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71" name="Line 55"/>
                                <p:cNvSpPr>
                                  <a:spLocks noChangeShapeType="1"/>
                                </p:cNvSpPr>
                                <p:nvPr/>
                              </p:nvSpPr>
                              <p:spPr bwMode="auto">
                                <a:xfrm>
                                  <a:off x="601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72" name="Line 56"/>
                                <p:cNvSpPr>
                                  <a:spLocks noChangeShapeType="1"/>
                                </p:cNvSpPr>
                                <p:nvPr/>
                              </p:nvSpPr>
                              <p:spPr bwMode="auto">
                                <a:xfrm>
                                  <a:off x="547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73" name="Rectangle 57"/>
                                <p:cNvSpPr>
                                  <a:spLocks noChangeArrowheads="1"/>
                                </p:cNvSpPr>
                                <p:nvPr/>
                              </p:nvSpPr>
                              <p:spPr bwMode="auto">
                                <a:xfrm>
                                  <a:off x="7092" y="2064"/>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7774" name="Line 58"/>
                                <p:cNvSpPr>
                                  <a:spLocks noChangeShapeType="1"/>
                                </p:cNvSpPr>
                                <p:nvPr/>
                              </p:nvSpPr>
                              <p:spPr bwMode="auto">
                                <a:xfrm>
                                  <a:off x="7452" y="222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75" name="Line 59"/>
                                <p:cNvSpPr>
                                  <a:spLocks noChangeShapeType="1"/>
                                </p:cNvSpPr>
                                <p:nvPr/>
                              </p:nvSpPr>
                              <p:spPr bwMode="auto">
                                <a:xfrm>
                                  <a:off x="6912" y="222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24" name="Group 60"/>
                              <p:cNvGrpSpPr>
                                <a:grpSpLocks/>
                              </p:cNvGrpSpPr>
                              <p:nvPr/>
                            </p:nvGrpSpPr>
                            <p:grpSpPr bwMode="auto">
                              <a:xfrm>
                                <a:off x="4032" y="3900"/>
                                <a:ext cx="3600" cy="699"/>
                                <a:chOff x="4032" y="1752"/>
                                <a:chExt cx="3600" cy="699"/>
                              </a:xfrm>
                            </p:grpSpPr>
                            <p:sp>
                              <p:nvSpPr>
                                <p:cNvPr id="27748" name="Line 61"/>
                                <p:cNvSpPr>
                                  <a:spLocks noChangeShapeType="1"/>
                                </p:cNvSpPr>
                                <p:nvPr/>
                              </p:nvSpPr>
                              <p:spPr bwMode="auto">
                                <a:xfrm>
                                  <a:off x="457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9" name="Line 62"/>
                                <p:cNvSpPr>
                                  <a:spLocks noChangeShapeType="1"/>
                                </p:cNvSpPr>
                                <p:nvPr/>
                              </p:nvSpPr>
                              <p:spPr bwMode="auto">
                                <a:xfrm>
                                  <a:off x="511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0" name="Rectangle 63"/>
                                <p:cNvSpPr>
                                  <a:spLocks noChangeArrowheads="1"/>
                                </p:cNvSpPr>
                                <p:nvPr/>
                              </p:nvSpPr>
                              <p:spPr bwMode="auto">
                                <a:xfrm>
                                  <a:off x="4752" y="2049"/>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7751" name="Line 64"/>
                                <p:cNvSpPr>
                                  <a:spLocks noChangeShapeType="1"/>
                                </p:cNvSpPr>
                                <p:nvPr/>
                              </p:nvSpPr>
                              <p:spPr bwMode="auto">
                                <a:xfrm>
                                  <a:off x="4932" y="1767"/>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2" name="Rectangle 65"/>
                                <p:cNvSpPr>
                                  <a:spLocks noChangeArrowheads="1"/>
                                </p:cNvSpPr>
                                <p:nvPr/>
                              </p:nvSpPr>
                              <p:spPr bwMode="auto">
                                <a:xfrm>
                                  <a:off x="6192" y="1893"/>
                                  <a:ext cx="72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a:t>
                                  </a:r>
                                  <a:endParaRPr lang="zh-CN" altLang="zh-CN"/>
                                </a:p>
                              </p:txBody>
                            </p:sp>
                            <p:sp>
                              <p:nvSpPr>
                                <p:cNvPr id="27753" name="Rectangle 66"/>
                                <p:cNvSpPr>
                                  <a:spLocks noChangeArrowheads="1"/>
                                </p:cNvSpPr>
                                <p:nvPr/>
                              </p:nvSpPr>
                              <p:spPr bwMode="auto">
                                <a:xfrm>
                                  <a:off x="5652" y="2064"/>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7754" name="Line 67"/>
                                <p:cNvSpPr>
                                  <a:spLocks noChangeShapeType="1"/>
                                </p:cNvSpPr>
                                <p:nvPr/>
                              </p:nvSpPr>
                              <p:spPr bwMode="auto">
                                <a:xfrm>
                                  <a:off x="7272" y="1767"/>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5" name="Line 68"/>
                                <p:cNvSpPr>
                                  <a:spLocks noChangeShapeType="1"/>
                                </p:cNvSpPr>
                                <p:nvPr/>
                              </p:nvSpPr>
                              <p:spPr bwMode="auto">
                                <a:xfrm flipV="1">
                                  <a:off x="4032" y="1752"/>
                                  <a:ext cx="3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6" name="Line 69"/>
                                <p:cNvSpPr>
                                  <a:spLocks noChangeShapeType="1"/>
                                </p:cNvSpPr>
                                <p:nvPr/>
                              </p:nvSpPr>
                              <p:spPr bwMode="auto">
                                <a:xfrm>
                                  <a:off x="5832" y="1767"/>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7" name="Line 70"/>
                                <p:cNvSpPr>
                                  <a:spLocks noChangeShapeType="1"/>
                                </p:cNvSpPr>
                                <p:nvPr/>
                              </p:nvSpPr>
                              <p:spPr bwMode="auto">
                                <a:xfrm>
                                  <a:off x="601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8" name="Line 71"/>
                                <p:cNvSpPr>
                                  <a:spLocks noChangeShapeType="1"/>
                                </p:cNvSpPr>
                                <p:nvPr/>
                              </p:nvSpPr>
                              <p:spPr bwMode="auto">
                                <a:xfrm>
                                  <a:off x="547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9" name="Rectangle 72"/>
                                <p:cNvSpPr>
                                  <a:spLocks noChangeArrowheads="1"/>
                                </p:cNvSpPr>
                                <p:nvPr/>
                              </p:nvSpPr>
                              <p:spPr bwMode="auto">
                                <a:xfrm>
                                  <a:off x="7092" y="2064"/>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7760" name="Line 73"/>
                                <p:cNvSpPr>
                                  <a:spLocks noChangeShapeType="1"/>
                                </p:cNvSpPr>
                                <p:nvPr/>
                              </p:nvSpPr>
                              <p:spPr bwMode="auto">
                                <a:xfrm>
                                  <a:off x="7452" y="222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1" name="Line 74"/>
                                <p:cNvSpPr>
                                  <a:spLocks noChangeShapeType="1"/>
                                </p:cNvSpPr>
                                <p:nvPr/>
                              </p:nvSpPr>
                              <p:spPr bwMode="auto">
                                <a:xfrm>
                                  <a:off x="6912" y="222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25" name="Group 75"/>
                              <p:cNvGrpSpPr>
                                <a:grpSpLocks/>
                              </p:cNvGrpSpPr>
                              <p:nvPr/>
                            </p:nvGrpSpPr>
                            <p:grpSpPr bwMode="auto">
                              <a:xfrm>
                                <a:off x="4032" y="3120"/>
                                <a:ext cx="3600" cy="699"/>
                                <a:chOff x="4032" y="1752"/>
                                <a:chExt cx="3600" cy="699"/>
                              </a:xfrm>
                            </p:grpSpPr>
                            <p:sp>
                              <p:nvSpPr>
                                <p:cNvPr id="27734" name="Line 76"/>
                                <p:cNvSpPr>
                                  <a:spLocks noChangeShapeType="1"/>
                                </p:cNvSpPr>
                                <p:nvPr/>
                              </p:nvSpPr>
                              <p:spPr bwMode="auto">
                                <a:xfrm>
                                  <a:off x="457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5" name="Line 77"/>
                                <p:cNvSpPr>
                                  <a:spLocks noChangeShapeType="1"/>
                                </p:cNvSpPr>
                                <p:nvPr/>
                              </p:nvSpPr>
                              <p:spPr bwMode="auto">
                                <a:xfrm>
                                  <a:off x="511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6" name="Rectangle 78"/>
                                <p:cNvSpPr>
                                  <a:spLocks noChangeArrowheads="1"/>
                                </p:cNvSpPr>
                                <p:nvPr/>
                              </p:nvSpPr>
                              <p:spPr bwMode="auto">
                                <a:xfrm>
                                  <a:off x="4752" y="2049"/>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7737" name="Line 79"/>
                                <p:cNvSpPr>
                                  <a:spLocks noChangeShapeType="1"/>
                                </p:cNvSpPr>
                                <p:nvPr/>
                              </p:nvSpPr>
                              <p:spPr bwMode="auto">
                                <a:xfrm>
                                  <a:off x="4932" y="1767"/>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8" name="Rectangle 80"/>
                                <p:cNvSpPr>
                                  <a:spLocks noChangeArrowheads="1"/>
                                </p:cNvSpPr>
                                <p:nvPr/>
                              </p:nvSpPr>
                              <p:spPr bwMode="auto">
                                <a:xfrm>
                                  <a:off x="6192" y="1893"/>
                                  <a:ext cx="72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a:t>
                                  </a:r>
                                  <a:endParaRPr lang="zh-CN" altLang="zh-CN"/>
                                </a:p>
                              </p:txBody>
                            </p:sp>
                            <p:sp>
                              <p:nvSpPr>
                                <p:cNvPr id="27739" name="Rectangle 81"/>
                                <p:cNvSpPr>
                                  <a:spLocks noChangeArrowheads="1"/>
                                </p:cNvSpPr>
                                <p:nvPr/>
                              </p:nvSpPr>
                              <p:spPr bwMode="auto">
                                <a:xfrm>
                                  <a:off x="5652" y="2064"/>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7740" name="Line 82"/>
                                <p:cNvSpPr>
                                  <a:spLocks noChangeShapeType="1"/>
                                </p:cNvSpPr>
                                <p:nvPr/>
                              </p:nvSpPr>
                              <p:spPr bwMode="auto">
                                <a:xfrm>
                                  <a:off x="7272" y="1767"/>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1" name="Line 83"/>
                                <p:cNvSpPr>
                                  <a:spLocks noChangeShapeType="1"/>
                                </p:cNvSpPr>
                                <p:nvPr/>
                              </p:nvSpPr>
                              <p:spPr bwMode="auto">
                                <a:xfrm flipV="1">
                                  <a:off x="4032" y="1752"/>
                                  <a:ext cx="3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2" name="Line 84"/>
                                <p:cNvSpPr>
                                  <a:spLocks noChangeShapeType="1"/>
                                </p:cNvSpPr>
                                <p:nvPr/>
                              </p:nvSpPr>
                              <p:spPr bwMode="auto">
                                <a:xfrm>
                                  <a:off x="5832" y="1767"/>
                                  <a:ext cx="0"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3" name="Line 85"/>
                                <p:cNvSpPr>
                                  <a:spLocks noChangeShapeType="1"/>
                                </p:cNvSpPr>
                                <p:nvPr/>
                              </p:nvSpPr>
                              <p:spPr bwMode="auto">
                                <a:xfrm>
                                  <a:off x="601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4" name="Line 86"/>
                                <p:cNvSpPr>
                                  <a:spLocks noChangeShapeType="1"/>
                                </p:cNvSpPr>
                                <p:nvPr/>
                              </p:nvSpPr>
                              <p:spPr bwMode="auto">
                                <a:xfrm>
                                  <a:off x="5472" y="2205"/>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5" name="Rectangle 87"/>
                                <p:cNvSpPr>
                                  <a:spLocks noChangeArrowheads="1"/>
                                </p:cNvSpPr>
                                <p:nvPr/>
                              </p:nvSpPr>
                              <p:spPr bwMode="auto">
                                <a:xfrm>
                                  <a:off x="7092" y="2064"/>
                                  <a:ext cx="360" cy="387"/>
                                </a:xfrm>
                                <a:prstGeom prst="rect">
                                  <a:avLst/>
                                </a:prstGeom>
                                <a:solidFill>
                                  <a:srgbClr val="CCCC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
                              <p:nvSpPr>
                                <p:cNvPr id="27746" name="Line 88"/>
                                <p:cNvSpPr>
                                  <a:spLocks noChangeShapeType="1"/>
                                </p:cNvSpPr>
                                <p:nvPr/>
                              </p:nvSpPr>
                              <p:spPr bwMode="auto">
                                <a:xfrm>
                                  <a:off x="7452" y="222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7" name="Line 89"/>
                                <p:cNvSpPr>
                                  <a:spLocks noChangeShapeType="1"/>
                                </p:cNvSpPr>
                                <p:nvPr/>
                              </p:nvSpPr>
                              <p:spPr bwMode="auto">
                                <a:xfrm>
                                  <a:off x="6912" y="222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726" name="Line 90"/>
                              <p:cNvSpPr>
                                <a:spLocks noChangeShapeType="1"/>
                              </p:cNvSpPr>
                              <p:nvPr/>
                            </p:nvSpPr>
                            <p:spPr bwMode="auto">
                              <a:xfrm>
                                <a:off x="6885" y="2784"/>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7" name="Line 91"/>
                              <p:cNvSpPr>
                                <a:spLocks noChangeShapeType="1"/>
                              </p:cNvSpPr>
                              <p:nvPr/>
                            </p:nvSpPr>
                            <p:spPr bwMode="auto">
                              <a:xfrm>
                                <a:off x="7620" y="2799"/>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8" name="Line 92"/>
                              <p:cNvSpPr>
                                <a:spLocks noChangeShapeType="1"/>
                              </p:cNvSpPr>
                              <p:nvPr/>
                            </p:nvSpPr>
                            <p:spPr bwMode="auto">
                              <a:xfrm>
                                <a:off x="6180" y="2799"/>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9" name="Line 93"/>
                              <p:cNvSpPr>
                                <a:spLocks noChangeShapeType="1"/>
                              </p:cNvSpPr>
                              <p:nvPr/>
                            </p:nvSpPr>
                            <p:spPr bwMode="auto">
                              <a:xfrm flipH="1">
                                <a:off x="6180" y="4893"/>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0" name="Line 94"/>
                              <p:cNvSpPr>
                                <a:spLocks noChangeShapeType="1"/>
                              </p:cNvSpPr>
                              <p:nvPr/>
                            </p:nvSpPr>
                            <p:spPr bwMode="auto">
                              <a:xfrm flipH="1">
                                <a:off x="5460" y="4878"/>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1" name="Line 95"/>
                              <p:cNvSpPr>
                                <a:spLocks noChangeShapeType="1"/>
                              </p:cNvSpPr>
                              <p:nvPr/>
                            </p:nvSpPr>
                            <p:spPr bwMode="auto">
                              <a:xfrm flipH="1">
                                <a:off x="5280" y="4872"/>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2" name="Line 96"/>
                              <p:cNvSpPr>
                                <a:spLocks noChangeShapeType="1"/>
                              </p:cNvSpPr>
                              <p:nvPr/>
                            </p:nvSpPr>
                            <p:spPr bwMode="auto">
                              <a:xfrm flipH="1">
                                <a:off x="7620" y="4953"/>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3" name="Line 97"/>
                              <p:cNvSpPr>
                                <a:spLocks noChangeShapeType="1"/>
                              </p:cNvSpPr>
                              <p:nvPr/>
                            </p:nvSpPr>
                            <p:spPr bwMode="auto">
                              <a:xfrm flipH="1">
                                <a:off x="6900" y="4923"/>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11" name="Group 98"/>
                            <p:cNvGrpSpPr>
                              <a:grpSpLocks/>
                            </p:cNvGrpSpPr>
                            <p:nvPr/>
                          </p:nvGrpSpPr>
                          <p:grpSpPr bwMode="auto">
                            <a:xfrm>
                              <a:off x="4497" y="3015"/>
                              <a:ext cx="3045" cy="363"/>
                              <a:chOff x="4497" y="3015"/>
                              <a:chExt cx="3045" cy="363"/>
                            </a:xfrm>
                          </p:grpSpPr>
                          <p:sp>
                            <p:nvSpPr>
                              <p:cNvPr id="27712" name="Line 99"/>
                              <p:cNvSpPr>
                                <a:spLocks noChangeShapeType="1"/>
                              </p:cNvSpPr>
                              <p:nvPr/>
                            </p:nvSpPr>
                            <p:spPr bwMode="auto">
                              <a:xfrm>
                                <a:off x="4497" y="3015"/>
                                <a:ext cx="0" cy="3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3" name="Line 100"/>
                              <p:cNvSpPr>
                                <a:spLocks noChangeShapeType="1"/>
                              </p:cNvSpPr>
                              <p:nvPr/>
                            </p:nvSpPr>
                            <p:spPr bwMode="auto">
                              <a:xfrm>
                                <a:off x="6102" y="3051"/>
                                <a:ext cx="0" cy="3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4" name="Line 101"/>
                              <p:cNvSpPr>
                                <a:spLocks noChangeShapeType="1"/>
                              </p:cNvSpPr>
                              <p:nvPr/>
                            </p:nvSpPr>
                            <p:spPr bwMode="auto">
                              <a:xfrm>
                                <a:off x="5217" y="3015"/>
                                <a:ext cx="0" cy="3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5" name="Line 102"/>
                              <p:cNvSpPr>
                                <a:spLocks noChangeShapeType="1"/>
                              </p:cNvSpPr>
                              <p:nvPr/>
                            </p:nvSpPr>
                            <p:spPr bwMode="auto">
                              <a:xfrm>
                                <a:off x="6822" y="3051"/>
                                <a:ext cx="0" cy="3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6" name="Line 103"/>
                              <p:cNvSpPr>
                                <a:spLocks noChangeShapeType="1"/>
                              </p:cNvSpPr>
                              <p:nvPr/>
                            </p:nvSpPr>
                            <p:spPr bwMode="auto">
                              <a:xfrm>
                                <a:off x="5397" y="3051"/>
                                <a:ext cx="0" cy="3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7" name="Line 104"/>
                              <p:cNvSpPr>
                                <a:spLocks noChangeShapeType="1"/>
                              </p:cNvSpPr>
                              <p:nvPr/>
                            </p:nvSpPr>
                            <p:spPr bwMode="auto">
                              <a:xfrm>
                                <a:off x="7542" y="3066"/>
                                <a:ext cx="0" cy="3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7675" name="Group 105"/>
                          <p:cNvGrpSpPr>
                            <a:grpSpLocks/>
                          </p:cNvGrpSpPr>
                          <p:nvPr/>
                        </p:nvGrpSpPr>
                        <p:grpSpPr bwMode="auto">
                          <a:xfrm>
                            <a:off x="2772" y="549"/>
                            <a:ext cx="2700" cy="3432"/>
                            <a:chOff x="2772" y="549"/>
                            <a:chExt cx="2700" cy="3432"/>
                          </a:xfrm>
                        </p:grpSpPr>
                        <p:sp>
                          <p:nvSpPr>
                            <p:cNvPr id="27693" name="Rectangle 106"/>
                            <p:cNvSpPr>
                              <a:spLocks noChangeArrowheads="1"/>
                            </p:cNvSpPr>
                            <p:nvPr/>
                          </p:nvSpPr>
                          <p:spPr bwMode="auto">
                            <a:xfrm>
                              <a:off x="4752" y="549"/>
                              <a:ext cx="720" cy="34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eaLnBrk="1" hangingPunct="1"/>
                              <a:endParaRPr lang="en-US" altLang="zh-CN" b="0">
                                <a:latin typeface="黑体" panose="02010609060101010101" pitchFamily="49" charset="-122"/>
                                <a:ea typeface="黑体" panose="02010609060101010101" pitchFamily="49" charset="-122"/>
                              </a:endParaRPr>
                            </a:p>
                            <a:p>
                              <a:pPr algn="ctr" eaLnBrk="1" hangingPunct="1"/>
                              <a:endParaRPr lang="en-US" altLang="zh-CN" b="0">
                                <a:latin typeface="黑体" panose="02010609060101010101" pitchFamily="49" charset="-122"/>
                                <a:ea typeface="黑体" panose="02010609060101010101" pitchFamily="49" charset="-122"/>
                              </a:endParaRPr>
                            </a:p>
                            <a:p>
                              <a:pPr algn="ctr" eaLnBrk="1" hangingPunct="1"/>
                              <a:r>
                                <a:rPr lang="zh-CN" altLang="en-US" b="0">
                                  <a:latin typeface="黑体" panose="02010609060101010101" pitchFamily="49" charset="-122"/>
                                  <a:ea typeface="黑体" panose="02010609060101010101" pitchFamily="49" charset="-122"/>
                                </a:rPr>
                                <a:t>地</a:t>
                              </a:r>
                            </a:p>
                            <a:p>
                              <a:pPr algn="ctr" eaLnBrk="1" hangingPunct="1"/>
                              <a:r>
                                <a:rPr lang="zh-CN" altLang="en-US" b="0">
                                  <a:latin typeface="黑体" panose="02010609060101010101" pitchFamily="49" charset="-122"/>
                                  <a:ea typeface="黑体" panose="02010609060101010101" pitchFamily="49" charset="-122"/>
                                </a:rPr>
                                <a:t>址</a:t>
                              </a:r>
                            </a:p>
                            <a:p>
                              <a:pPr algn="ctr" eaLnBrk="1" hangingPunct="1"/>
                              <a:r>
                                <a:rPr lang="zh-CN" altLang="en-US" b="0">
                                  <a:latin typeface="黑体" panose="02010609060101010101" pitchFamily="49" charset="-122"/>
                                  <a:ea typeface="黑体" panose="02010609060101010101" pitchFamily="49" charset="-122"/>
                                </a:rPr>
                                <a:t>译</a:t>
                              </a:r>
                            </a:p>
                            <a:p>
                              <a:pPr algn="ctr" eaLnBrk="1" hangingPunct="1"/>
                              <a:r>
                                <a:rPr lang="zh-CN" altLang="en-US" b="0">
                                  <a:latin typeface="黑体" panose="02010609060101010101" pitchFamily="49" charset="-122"/>
                                  <a:ea typeface="黑体" panose="02010609060101010101" pitchFamily="49" charset="-122"/>
                                </a:rPr>
                                <a:t>码</a:t>
                              </a:r>
                            </a:p>
                            <a:p>
                              <a:pPr algn="ctr" eaLnBrk="1" hangingPunct="1"/>
                              <a:r>
                                <a:rPr lang="zh-CN" altLang="en-US" b="0">
                                  <a:latin typeface="黑体" panose="02010609060101010101" pitchFamily="49" charset="-122"/>
                                  <a:ea typeface="黑体" panose="02010609060101010101" pitchFamily="49" charset="-122"/>
                                </a:rPr>
                                <a:t>器</a:t>
                              </a:r>
                              <a:endParaRPr lang="zh-CN" altLang="en-US">
                                <a:latin typeface="黑体" panose="02010609060101010101" pitchFamily="49" charset="-122"/>
                                <a:ea typeface="黑体" panose="02010609060101010101" pitchFamily="49" charset="-122"/>
                              </a:endParaRPr>
                            </a:p>
                          </p:txBody>
                        </p:sp>
                        <p:grpSp>
                          <p:nvGrpSpPr>
                            <p:cNvPr id="27694" name="Group 107"/>
                            <p:cNvGrpSpPr>
                              <a:grpSpLocks/>
                            </p:cNvGrpSpPr>
                            <p:nvPr/>
                          </p:nvGrpSpPr>
                          <p:grpSpPr bwMode="auto">
                            <a:xfrm>
                              <a:off x="2772" y="741"/>
                              <a:ext cx="1980" cy="3195"/>
                              <a:chOff x="2772" y="816"/>
                              <a:chExt cx="1980" cy="3195"/>
                            </a:xfrm>
                          </p:grpSpPr>
                          <p:sp>
                            <p:nvSpPr>
                              <p:cNvPr id="27695" name="Rectangle 108"/>
                              <p:cNvSpPr>
                                <a:spLocks noChangeArrowheads="1"/>
                              </p:cNvSpPr>
                              <p:nvPr/>
                            </p:nvSpPr>
                            <p:spPr bwMode="auto">
                              <a:xfrm>
                                <a:off x="2772" y="1440"/>
                                <a:ext cx="540" cy="18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endParaRPr lang="en-US" altLang="zh-CN" sz="1000" b="0">
                                  <a:latin typeface="Times New Roman" panose="02020603050405020304" pitchFamily="18" charset="0"/>
                                </a:endParaRPr>
                              </a:p>
                              <a:p>
                                <a:pPr algn="just" eaLnBrk="1" hangingPunct="1"/>
                                <a:r>
                                  <a:rPr lang="zh-CN" altLang="en-US" b="0">
                                    <a:latin typeface="黑体" panose="02010609060101010101" pitchFamily="49" charset="-122"/>
                                    <a:ea typeface="黑体" panose="02010609060101010101" pitchFamily="49" charset="-122"/>
                                  </a:rPr>
                                  <a:t>地址线</a:t>
                                </a:r>
                                <a:endParaRPr lang="zh-CN" altLang="en-US">
                                  <a:latin typeface="黑体" panose="02010609060101010101" pitchFamily="49" charset="-122"/>
                                  <a:ea typeface="黑体" panose="02010609060101010101" pitchFamily="49" charset="-122"/>
                                </a:endParaRPr>
                              </a:p>
                            </p:txBody>
                          </p:sp>
                          <p:sp>
                            <p:nvSpPr>
                              <p:cNvPr id="27696" name="Rectangle 109"/>
                              <p:cNvSpPr>
                                <a:spLocks noChangeArrowheads="1"/>
                              </p:cNvSpPr>
                              <p:nvPr/>
                            </p:nvSpPr>
                            <p:spPr bwMode="auto">
                              <a:xfrm>
                                <a:off x="3312" y="816"/>
                                <a:ext cx="36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A1</a:t>
                                </a:r>
                                <a:endParaRPr lang="zh-CN" altLang="zh-CN"/>
                              </a:p>
                            </p:txBody>
                          </p:sp>
                          <p:sp>
                            <p:nvSpPr>
                              <p:cNvPr id="27697" name="Line 110"/>
                              <p:cNvSpPr>
                                <a:spLocks noChangeShapeType="1"/>
                              </p:cNvSpPr>
                              <p:nvPr/>
                            </p:nvSpPr>
                            <p:spPr bwMode="auto">
                              <a:xfrm>
                                <a:off x="3852" y="1440"/>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8" name="Line 111"/>
                              <p:cNvSpPr>
                                <a:spLocks noChangeShapeType="1"/>
                              </p:cNvSpPr>
                              <p:nvPr/>
                            </p:nvSpPr>
                            <p:spPr bwMode="auto">
                              <a:xfrm>
                                <a:off x="3852" y="284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9" name="Line 112"/>
                              <p:cNvSpPr>
                                <a:spLocks noChangeShapeType="1"/>
                              </p:cNvSpPr>
                              <p:nvPr/>
                            </p:nvSpPr>
                            <p:spPr bwMode="auto">
                              <a:xfrm>
                                <a:off x="3852" y="237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0" name="Line 113"/>
                              <p:cNvSpPr>
                                <a:spLocks noChangeShapeType="1"/>
                              </p:cNvSpPr>
                              <p:nvPr/>
                            </p:nvSpPr>
                            <p:spPr bwMode="auto">
                              <a:xfrm>
                                <a:off x="3852" y="1908"/>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1" name="Line 114"/>
                              <p:cNvSpPr>
                                <a:spLocks noChangeShapeType="1"/>
                              </p:cNvSpPr>
                              <p:nvPr/>
                            </p:nvSpPr>
                            <p:spPr bwMode="auto">
                              <a:xfrm>
                                <a:off x="3852" y="97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2" name="Line 115"/>
                              <p:cNvSpPr>
                                <a:spLocks noChangeShapeType="1"/>
                              </p:cNvSpPr>
                              <p:nvPr/>
                            </p:nvSpPr>
                            <p:spPr bwMode="auto">
                              <a:xfrm>
                                <a:off x="3852" y="331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3" name="Line 116"/>
                              <p:cNvSpPr>
                                <a:spLocks noChangeShapeType="1"/>
                              </p:cNvSpPr>
                              <p:nvPr/>
                            </p:nvSpPr>
                            <p:spPr bwMode="auto">
                              <a:xfrm>
                                <a:off x="3852" y="3780"/>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4" name="Rectangle 117"/>
                              <p:cNvSpPr>
                                <a:spLocks noChangeArrowheads="1"/>
                              </p:cNvSpPr>
                              <p:nvPr/>
                            </p:nvSpPr>
                            <p:spPr bwMode="auto">
                              <a:xfrm>
                                <a:off x="3312" y="1284"/>
                                <a:ext cx="36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A2</a:t>
                                </a:r>
                                <a:endParaRPr lang="zh-CN" altLang="zh-CN"/>
                              </a:p>
                            </p:txBody>
                          </p:sp>
                          <p:sp>
                            <p:nvSpPr>
                              <p:cNvPr id="27705" name="Rectangle 118"/>
                              <p:cNvSpPr>
                                <a:spLocks noChangeArrowheads="1"/>
                              </p:cNvSpPr>
                              <p:nvPr/>
                            </p:nvSpPr>
                            <p:spPr bwMode="auto">
                              <a:xfrm>
                                <a:off x="3312" y="1752"/>
                                <a:ext cx="36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A3</a:t>
                                </a:r>
                                <a:endParaRPr lang="zh-CN" altLang="zh-CN"/>
                              </a:p>
                            </p:txBody>
                          </p:sp>
                          <p:sp>
                            <p:nvSpPr>
                              <p:cNvPr id="27706" name="Rectangle 119"/>
                              <p:cNvSpPr>
                                <a:spLocks noChangeArrowheads="1"/>
                              </p:cNvSpPr>
                              <p:nvPr/>
                            </p:nvSpPr>
                            <p:spPr bwMode="auto">
                              <a:xfrm>
                                <a:off x="3312" y="3624"/>
                                <a:ext cx="36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A7</a:t>
                                </a:r>
                                <a:endParaRPr lang="zh-CN" altLang="zh-CN"/>
                              </a:p>
                            </p:txBody>
                          </p:sp>
                          <p:sp>
                            <p:nvSpPr>
                              <p:cNvPr id="27707" name="Rectangle 120"/>
                              <p:cNvSpPr>
                                <a:spLocks noChangeArrowheads="1"/>
                              </p:cNvSpPr>
                              <p:nvPr/>
                            </p:nvSpPr>
                            <p:spPr bwMode="auto">
                              <a:xfrm>
                                <a:off x="3312" y="3156"/>
                                <a:ext cx="36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A6</a:t>
                                </a:r>
                                <a:endParaRPr lang="zh-CN" altLang="zh-CN"/>
                              </a:p>
                            </p:txBody>
                          </p:sp>
                          <p:sp>
                            <p:nvSpPr>
                              <p:cNvPr id="27708" name="Rectangle 121"/>
                              <p:cNvSpPr>
                                <a:spLocks noChangeArrowheads="1"/>
                              </p:cNvSpPr>
                              <p:nvPr/>
                            </p:nvSpPr>
                            <p:spPr bwMode="auto">
                              <a:xfrm>
                                <a:off x="3312" y="2220"/>
                                <a:ext cx="36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A4</a:t>
                                </a:r>
                                <a:endParaRPr lang="zh-CN" altLang="zh-CN"/>
                              </a:p>
                            </p:txBody>
                          </p:sp>
                          <p:sp>
                            <p:nvSpPr>
                              <p:cNvPr id="27709" name="Rectangle 122"/>
                              <p:cNvSpPr>
                                <a:spLocks noChangeArrowheads="1"/>
                              </p:cNvSpPr>
                              <p:nvPr/>
                            </p:nvSpPr>
                            <p:spPr bwMode="auto">
                              <a:xfrm>
                                <a:off x="3312" y="2688"/>
                                <a:ext cx="36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en-US" altLang="zh-CN" sz="1000" b="0">
                                    <a:latin typeface="Calibri" panose="020F0502020204030204" pitchFamily="34" charset="0"/>
                                  </a:rPr>
                                  <a:t>A5</a:t>
                                </a:r>
                                <a:endParaRPr lang="zh-CN" altLang="zh-CN"/>
                              </a:p>
                            </p:txBody>
                          </p:sp>
                        </p:grpSp>
                      </p:grpSp>
                      <p:grpSp>
                        <p:nvGrpSpPr>
                          <p:cNvPr id="27676" name="Group 123"/>
                          <p:cNvGrpSpPr>
                            <a:grpSpLocks/>
                          </p:cNvGrpSpPr>
                          <p:nvPr/>
                        </p:nvGrpSpPr>
                        <p:grpSpPr bwMode="auto">
                          <a:xfrm>
                            <a:off x="2824" y="4635"/>
                            <a:ext cx="7688" cy="1872"/>
                            <a:chOff x="2824" y="4635"/>
                            <a:chExt cx="7688" cy="1872"/>
                          </a:xfrm>
                        </p:grpSpPr>
                        <p:sp>
                          <p:nvSpPr>
                            <p:cNvPr id="27677" name="Line 124"/>
                            <p:cNvSpPr>
                              <a:spLocks noChangeShapeType="1"/>
                            </p:cNvSpPr>
                            <p:nvPr/>
                          </p:nvSpPr>
                          <p:spPr bwMode="auto">
                            <a:xfrm>
                              <a:off x="5112" y="5028"/>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7678" name="Group 125"/>
                            <p:cNvGrpSpPr>
                              <a:grpSpLocks/>
                            </p:cNvGrpSpPr>
                            <p:nvPr/>
                          </p:nvGrpSpPr>
                          <p:grpSpPr bwMode="auto">
                            <a:xfrm>
                              <a:off x="6192" y="4635"/>
                              <a:ext cx="4320" cy="1872"/>
                              <a:chOff x="6192" y="4716"/>
                              <a:chExt cx="4320" cy="1872"/>
                            </a:xfrm>
                          </p:grpSpPr>
                          <p:sp>
                            <p:nvSpPr>
                              <p:cNvPr id="27682" name="Rectangle 126"/>
                              <p:cNvSpPr>
                                <a:spLocks noChangeArrowheads="1"/>
                              </p:cNvSpPr>
                              <p:nvPr/>
                            </p:nvSpPr>
                            <p:spPr bwMode="auto">
                              <a:xfrm>
                                <a:off x="6192" y="4716"/>
                                <a:ext cx="414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eaLnBrk="1" hangingPunct="1"/>
                                <a:r>
                                  <a:rPr lang="zh-CN" altLang="en-US" sz="1600" b="0">
                                    <a:latin typeface="黑体" panose="02010609060101010101" pitchFamily="49" charset="-122"/>
                                    <a:ea typeface="黑体" panose="02010609060101010101" pitchFamily="49" charset="-122"/>
                                  </a:rPr>
                                  <a:t>数据输入</a:t>
                                </a:r>
                                <a:r>
                                  <a:rPr lang="en-US" altLang="zh-CN" sz="1600" b="0">
                                    <a:latin typeface="黑体" panose="02010609060101010101" pitchFamily="49" charset="-122"/>
                                    <a:ea typeface="黑体" panose="02010609060101010101" pitchFamily="49" charset="-122"/>
                                  </a:rPr>
                                  <a:t>/</a:t>
                                </a:r>
                                <a:r>
                                  <a:rPr lang="zh-CN" altLang="en-US" sz="1600" b="0">
                                    <a:latin typeface="黑体" panose="02010609060101010101" pitchFamily="49" charset="-122"/>
                                    <a:ea typeface="黑体" panose="02010609060101010101" pitchFamily="49" charset="-122"/>
                                  </a:rPr>
                                  <a:t>输出</a:t>
                                </a:r>
                              </a:p>
                              <a:p>
                                <a:pPr algn="ctr" eaLnBrk="1" hangingPunct="1"/>
                                <a:r>
                                  <a:rPr lang="zh-CN" altLang="en-US" sz="1600" b="0">
                                    <a:latin typeface="黑体" panose="02010609060101010101" pitchFamily="49" charset="-122"/>
                                    <a:ea typeface="黑体" panose="02010609060101010101" pitchFamily="49" charset="-122"/>
                                  </a:rPr>
                                  <a:t>缓冲与控制</a:t>
                                </a:r>
                              </a:p>
                              <a:p>
                                <a:pPr eaLnBrk="1" hangingPunct="1"/>
                                <a:endParaRPr lang="zh-CN" altLang="zh-CN"/>
                              </a:p>
                            </p:txBody>
                          </p:sp>
                          <p:grpSp>
                            <p:nvGrpSpPr>
                              <p:cNvPr id="27683" name="Group 127"/>
                              <p:cNvGrpSpPr>
                                <a:grpSpLocks/>
                              </p:cNvGrpSpPr>
                              <p:nvPr/>
                            </p:nvGrpSpPr>
                            <p:grpSpPr bwMode="auto">
                              <a:xfrm>
                                <a:off x="6192" y="5496"/>
                                <a:ext cx="4320" cy="1092"/>
                                <a:chOff x="6192" y="5340"/>
                                <a:chExt cx="4320" cy="1092"/>
                              </a:xfrm>
                            </p:grpSpPr>
                            <p:sp>
                              <p:nvSpPr>
                                <p:cNvPr id="27684" name="Rectangle 128"/>
                                <p:cNvSpPr>
                                  <a:spLocks noChangeArrowheads="1"/>
                                </p:cNvSpPr>
                                <p:nvPr/>
                              </p:nvSpPr>
                              <p:spPr bwMode="auto">
                                <a:xfrm>
                                  <a:off x="6192" y="5964"/>
                                  <a:ext cx="43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pl-PL" altLang="zh-CN" sz="900" b="0">
                                      <a:latin typeface="Calibri" panose="020F0502020204030204" pitchFamily="34" charset="0"/>
                                    </a:rPr>
                                    <a:t>I/O</a:t>
                                  </a:r>
                                  <a:r>
                                    <a:rPr lang="pl-PL" altLang="zh-CN" sz="900" b="0" baseline="-25000">
                                      <a:latin typeface="Times New Roman" panose="02020603050405020304" pitchFamily="18" charset="0"/>
                                    </a:rPr>
                                    <a:t>0</a:t>
                                  </a:r>
                                  <a:r>
                                    <a:rPr lang="pl-PL" altLang="zh-CN" sz="900" b="0">
                                      <a:latin typeface="Calibri" panose="020F0502020204030204" pitchFamily="34" charset="0"/>
                                    </a:rPr>
                                    <a:t>    I/O</a:t>
                                  </a:r>
                                  <a:r>
                                    <a:rPr lang="pl-PL" altLang="zh-CN" sz="900" b="0" baseline="-25000">
                                      <a:latin typeface="Calibri" panose="020F0502020204030204" pitchFamily="34" charset="0"/>
                                    </a:rPr>
                                    <a:t>1</a:t>
                                  </a:r>
                                  <a:r>
                                    <a:rPr lang="pl-PL" altLang="zh-CN" sz="900" b="0">
                                      <a:latin typeface="Calibri" panose="020F0502020204030204" pitchFamily="34" charset="0"/>
                                    </a:rPr>
                                    <a:t>  I/O</a:t>
                                  </a:r>
                                  <a:r>
                                    <a:rPr lang="pl-PL" altLang="zh-CN" sz="900" b="0" baseline="-25000">
                                      <a:latin typeface="Calibri" panose="020F0502020204030204" pitchFamily="34" charset="0"/>
                                    </a:rPr>
                                    <a:t>2    </a:t>
                                  </a:r>
                                  <a:r>
                                    <a:rPr lang="pl-PL" altLang="zh-CN" sz="900" b="0">
                                      <a:latin typeface="Calibri" panose="020F0502020204030204" pitchFamily="34" charset="0"/>
                                    </a:rPr>
                                    <a:t>I/O</a:t>
                                  </a:r>
                                  <a:r>
                                    <a:rPr lang="pl-PL" altLang="zh-CN" sz="900" b="0" baseline="-25000">
                                      <a:latin typeface="Calibri" panose="020F0502020204030204" pitchFamily="34" charset="0"/>
                                    </a:rPr>
                                    <a:t>3   </a:t>
                                  </a:r>
                                  <a:r>
                                    <a:rPr lang="pl-PL" altLang="zh-CN" sz="900" b="0">
                                      <a:latin typeface="Calibri" panose="020F0502020204030204" pitchFamily="34" charset="0"/>
                                    </a:rPr>
                                    <a:t>I/O</a:t>
                                  </a:r>
                                  <a:r>
                                    <a:rPr lang="pl-PL" altLang="zh-CN" sz="900" b="0" baseline="-25000">
                                      <a:latin typeface="Calibri" panose="020F0502020204030204" pitchFamily="34" charset="0"/>
                                    </a:rPr>
                                    <a:t>4     </a:t>
                                  </a:r>
                                  <a:r>
                                    <a:rPr lang="pl-PL" altLang="zh-CN" sz="900" b="0">
                                      <a:latin typeface="Calibri" panose="020F0502020204030204" pitchFamily="34" charset="0"/>
                                    </a:rPr>
                                    <a:t>I/O</a:t>
                                  </a:r>
                                  <a:r>
                                    <a:rPr lang="pl-PL" altLang="zh-CN" sz="900" b="0" baseline="-25000">
                                      <a:latin typeface="Calibri" panose="020F0502020204030204" pitchFamily="34" charset="0"/>
                                    </a:rPr>
                                    <a:t>5    </a:t>
                                  </a:r>
                                  <a:r>
                                    <a:rPr lang="pl-PL" altLang="zh-CN" sz="900" b="0">
                                      <a:latin typeface="Calibri" panose="020F0502020204030204" pitchFamily="34" charset="0"/>
                                    </a:rPr>
                                    <a:t>I/O</a:t>
                                  </a:r>
                                  <a:r>
                                    <a:rPr lang="pl-PL" altLang="zh-CN" sz="900" b="0" baseline="-25000">
                                      <a:latin typeface="Calibri" panose="020F0502020204030204" pitchFamily="34" charset="0"/>
                                    </a:rPr>
                                    <a:t>6    </a:t>
                                  </a:r>
                                  <a:r>
                                    <a:rPr lang="pl-PL" altLang="zh-CN" sz="900" b="0">
                                      <a:latin typeface="Calibri" panose="020F0502020204030204" pitchFamily="34" charset="0"/>
                                    </a:rPr>
                                    <a:t>I/O</a:t>
                                  </a:r>
                                  <a:r>
                                    <a:rPr lang="pl-PL" altLang="zh-CN" sz="900" b="0" baseline="-25000">
                                      <a:latin typeface="Calibri" panose="020F0502020204030204" pitchFamily="34" charset="0"/>
                                    </a:rPr>
                                    <a:t>7</a:t>
                                  </a:r>
                                  <a:endParaRPr lang="zh-CN" altLang="zh-CN"/>
                                </a:p>
                              </p:txBody>
                            </p:sp>
                            <p:sp>
                              <p:nvSpPr>
                                <p:cNvPr id="27685" name="Line 129"/>
                                <p:cNvSpPr>
                                  <a:spLocks noChangeShapeType="1"/>
                                </p:cNvSpPr>
                                <p:nvPr/>
                              </p:nvSpPr>
                              <p:spPr bwMode="auto">
                                <a:xfrm>
                                  <a:off x="9072" y="5340"/>
                                  <a:ext cx="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6" name="Line 130"/>
                                <p:cNvSpPr>
                                  <a:spLocks noChangeShapeType="1"/>
                                </p:cNvSpPr>
                                <p:nvPr/>
                              </p:nvSpPr>
                              <p:spPr bwMode="auto">
                                <a:xfrm>
                                  <a:off x="8532" y="5340"/>
                                  <a:ext cx="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7" name="Line 131"/>
                                <p:cNvSpPr>
                                  <a:spLocks noChangeShapeType="1"/>
                                </p:cNvSpPr>
                                <p:nvPr/>
                              </p:nvSpPr>
                              <p:spPr bwMode="auto">
                                <a:xfrm>
                                  <a:off x="7992" y="5340"/>
                                  <a:ext cx="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8" name="Line 132"/>
                                <p:cNvSpPr>
                                  <a:spLocks noChangeShapeType="1"/>
                                </p:cNvSpPr>
                                <p:nvPr/>
                              </p:nvSpPr>
                              <p:spPr bwMode="auto">
                                <a:xfrm>
                                  <a:off x="7452" y="5340"/>
                                  <a:ext cx="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9" name="Line 133"/>
                                <p:cNvSpPr>
                                  <a:spLocks noChangeShapeType="1"/>
                                </p:cNvSpPr>
                                <p:nvPr/>
                              </p:nvSpPr>
                              <p:spPr bwMode="auto">
                                <a:xfrm>
                                  <a:off x="6912" y="5340"/>
                                  <a:ext cx="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0" name="Line 134"/>
                                <p:cNvSpPr>
                                  <a:spLocks noChangeShapeType="1"/>
                                </p:cNvSpPr>
                                <p:nvPr/>
                              </p:nvSpPr>
                              <p:spPr bwMode="auto">
                                <a:xfrm>
                                  <a:off x="6372" y="5340"/>
                                  <a:ext cx="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1" name="Line 135"/>
                                <p:cNvSpPr>
                                  <a:spLocks noChangeShapeType="1"/>
                                </p:cNvSpPr>
                                <p:nvPr/>
                              </p:nvSpPr>
                              <p:spPr bwMode="auto">
                                <a:xfrm>
                                  <a:off x="10152" y="5340"/>
                                  <a:ext cx="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2" name="Line 136"/>
                                <p:cNvSpPr>
                                  <a:spLocks noChangeShapeType="1"/>
                                </p:cNvSpPr>
                                <p:nvPr/>
                              </p:nvSpPr>
                              <p:spPr bwMode="auto">
                                <a:xfrm>
                                  <a:off x="9612" y="5340"/>
                                  <a:ext cx="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7679" name="Rectangle 137"/>
                            <p:cNvSpPr>
                              <a:spLocks noChangeArrowheads="1"/>
                            </p:cNvSpPr>
                            <p:nvPr/>
                          </p:nvSpPr>
                          <p:spPr bwMode="auto">
                            <a:xfrm>
                              <a:off x="4572" y="6033"/>
                              <a:ext cx="126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eaLnBrk="1" hangingPunct="1"/>
                              <a:r>
                                <a:rPr lang="zh-CN" altLang="en-US" b="0">
                                  <a:latin typeface="黑体" panose="02010609060101010101" pitchFamily="49" charset="-122"/>
                                  <a:ea typeface="黑体" panose="02010609060101010101" pitchFamily="49" charset="-122"/>
                                </a:rPr>
                                <a:t>数据线</a:t>
                              </a:r>
                              <a:endParaRPr lang="zh-CN" altLang="en-US">
                                <a:latin typeface="黑体" panose="02010609060101010101" pitchFamily="49" charset="-122"/>
                                <a:ea typeface="黑体" panose="02010609060101010101" pitchFamily="49" charset="-122"/>
                              </a:endParaRPr>
                            </a:p>
                          </p:txBody>
                        </p:sp>
                        <p:sp>
                          <p:nvSpPr>
                            <p:cNvPr id="27680" name="Rectangle 138"/>
                            <p:cNvSpPr>
                              <a:spLocks noChangeArrowheads="1"/>
                            </p:cNvSpPr>
                            <p:nvPr/>
                          </p:nvSpPr>
                          <p:spPr bwMode="auto">
                            <a:xfrm>
                              <a:off x="2824" y="4872"/>
                              <a:ext cx="2288"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eaLnBrk="1" hangingPunct="1"/>
                              <a:r>
                                <a:rPr lang="zh-CN" altLang="en-US" b="0">
                                  <a:latin typeface="黑体" panose="02010609060101010101" pitchFamily="49" charset="-122"/>
                                  <a:ea typeface="黑体" panose="02010609060101010101" pitchFamily="49" charset="-122"/>
                                </a:rPr>
                                <a:t>读写控制线</a:t>
                              </a:r>
                              <a:endParaRPr lang="zh-CN" altLang="en-US">
                                <a:latin typeface="黑体" panose="02010609060101010101" pitchFamily="49" charset="-122"/>
                                <a:ea typeface="黑体" panose="02010609060101010101" pitchFamily="49" charset="-122"/>
                              </a:endParaRPr>
                            </a:p>
                          </p:txBody>
                        </p:sp>
                        <p:sp>
                          <p:nvSpPr>
                            <p:cNvPr id="27681" name="Rectangle 139"/>
                            <p:cNvSpPr>
                              <a:spLocks noChangeArrowheads="1"/>
                            </p:cNvSpPr>
                            <p:nvPr/>
                          </p:nvSpPr>
                          <p:spPr bwMode="auto">
                            <a:xfrm>
                              <a:off x="5499" y="4716"/>
                              <a:ext cx="0"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eaLnBrk="1" hangingPunct="1"/>
                              <a:endParaRPr lang="zh-CN" altLang="zh-CN"/>
                            </a:p>
                          </p:txBody>
                        </p:sp>
                      </p:grpSp>
                    </p:grpSp>
                    <p:sp>
                      <p:nvSpPr>
                        <p:cNvPr id="27671" name="Rectangle 140"/>
                        <p:cNvSpPr>
                          <a:spLocks noChangeArrowheads="1"/>
                        </p:cNvSpPr>
                        <p:nvPr/>
                      </p:nvSpPr>
                      <p:spPr bwMode="auto">
                        <a:xfrm>
                          <a:off x="5472" y="1284"/>
                          <a:ext cx="108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zh-CN" altLang="en-US" sz="1800" b="0">
                              <a:latin typeface="黑体" panose="02010609060101010101" pitchFamily="49" charset="-122"/>
                              <a:ea typeface="黑体" panose="02010609060101010101" pitchFamily="49" charset="-122"/>
                            </a:rPr>
                            <a:t>选择线</a:t>
                          </a:r>
                          <a:r>
                            <a:rPr lang="en-US" altLang="zh-CN" sz="1800" b="0">
                              <a:latin typeface="黑体" panose="02010609060101010101" pitchFamily="49" charset="-122"/>
                              <a:ea typeface="黑体" panose="02010609060101010101" pitchFamily="49" charset="-122"/>
                            </a:rPr>
                            <a:t>1</a:t>
                          </a:r>
                          <a:endParaRPr lang="zh-CN" altLang="zh-CN" sz="1800">
                            <a:latin typeface="黑体" panose="02010609060101010101" pitchFamily="49" charset="-122"/>
                            <a:ea typeface="黑体" panose="02010609060101010101" pitchFamily="49" charset="-122"/>
                          </a:endParaRPr>
                        </a:p>
                      </p:txBody>
                    </p:sp>
                    <p:sp>
                      <p:nvSpPr>
                        <p:cNvPr id="27672" name="Rectangle 141"/>
                        <p:cNvSpPr>
                          <a:spLocks noChangeArrowheads="1"/>
                        </p:cNvSpPr>
                        <p:nvPr/>
                      </p:nvSpPr>
                      <p:spPr bwMode="auto">
                        <a:xfrm>
                          <a:off x="5472" y="2064"/>
                          <a:ext cx="108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zh-CN" altLang="en-US" sz="1800" b="0">
                              <a:latin typeface="黑体" panose="02010609060101010101" pitchFamily="49" charset="-122"/>
                              <a:ea typeface="黑体" panose="02010609060101010101" pitchFamily="49" charset="-122"/>
                            </a:rPr>
                            <a:t>选择线</a:t>
                          </a:r>
                          <a:r>
                            <a:rPr lang="en-US" altLang="zh-CN" sz="1800" b="0">
                              <a:latin typeface="黑体" panose="02010609060101010101" pitchFamily="49" charset="-122"/>
                              <a:ea typeface="黑体" panose="02010609060101010101" pitchFamily="49" charset="-122"/>
                            </a:rPr>
                            <a:t>2</a:t>
                          </a:r>
                          <a:endParaRPr lang="zh-CN" altLang="zh-CN" sz="1800">
                            <a:latin typeface="黑体" panose="02010609060101010101" pitchFamily="49" charset="-122"/>
                            <a:ea typeface="黑体" panose="02010609060101010101" pitchFamily="49" charset="-122"/>
                          </a:endParaRPr>
                        </a:p>
                      </p:txBody>
                    </p:sp>
                    <p:sp>
                      <p:nvSpPr>
                        <p:cNvPr id="27673" name="Rectangle 142"/>
                        <p:cNvSpPr>
                          <a:spLocks noChangeArrowheads="1"/>
                        </p:cNvSpPr>
                        <p:nvPr/>
                      </p:nvSpPr>
                      <p:spPr bwMode="auto">
                        <a:xfrm>
                          <a:off x="5472" y="3312"/>
                          <a:ext cx="126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zh-CN" altLang="en-US" sz="1800" b="0">
                              <a:latin typeface="黑体" panose="02010609060101010101" pitchFamily="49" charset="-122"/>
                              <a:ea typeface="黑体" panose="02010609060101010101" pitchFamily="49" charset="-122"/>
                            </a:rPr>
                            <a:t>选择线</a:t>
                          </a:r>
                          <a:r>
                            <a:rPr lang="en-US" altLang="zh-CN" sz="1800" b="0">
                              <a:latin typeface="黑体" panose="02010609060101010101" pitchFamily="49" charset="-122"/>
                              <a:ea typeface="黑体" panose="02010609060101010101" pitchFamily="49" charset="-122"/>
                            </a:rPr>
                            <a:t>127</a:t>
                          </a:r>
                          <a:endParaRPr lang="zh-CN" altLang="zh-CN" sz="1800">
                            <a:latin typeface="黑体" panose="02010609060101010101" pitchFamily="49" charset="-122"/>
                            <a:ea typeface="黑体" panose="02010609060101010101" pitchFamily="49" charset="-122"/>
                          </a:endParaRPr>
                        </a:p>
                      </p:txBody>
                    </p:sp>
                  </p:grpSp>
                </p:grpSp>
              </p:grpSp>
            </p:grpSp>
          </p:grpSp>
        </p:grpSp>
      </p:grpSp>
    </p:spTree>
    <p:extLst>
      <p:ext uri="{BB962C8B-B14F-4D97-AF65-F5344CB8AC3E}">
        <p14:creationId xmlns:p14="http://schemas.microsoft.com/office/powerpoint/2010/main" val="3543997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1736510" y="928903"/>
            <a:ext cx="8503030" cy="5168508"/>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存储器芯片的容量为</a:t>
            </a:r>
            <a:r>
              <a:rPr lang="en-US" altLang="zh-CN" sz="2400" i="1">
                <a:latin typeface="黑体" panose="02010609060101010101" pitchFamily="49" charset="-122"/>
                <a:ea typeface="黑体" panose="02010609060101010101" pitchFamily="49" charset="-122"/>
              </a:rPr>
              <a:t>Z</a:t>
            </a:r>
            <a:r>
              <a:rPr lang="en-US" altLang="zh-CN" sz="2400">
                <a:latin typeface="黑体" panose="02010609060101010101" pitchFamily="49" charset="-122"/>
                <a:ea typeface="黑体" panose="02010609060101010101" pitchFamily="49" charset="-122"/>
              </a:rPr>
              <a:t>×</a:t>
            </a:r>
            <a:r>
              <a:rPr lang="en-US" altLang="zh-CN" sz="2400" i="1">
                <a:latin typeface="黑体" panose="02010609060101010101" pitchFamily="49" charset="-122"/>
                <a:ea typeface="黑体" panose="02010609060101010101" pitchFamily="49" charset="-122"/>
              </a:rPr>
              <a:t>B</a:t>
            </a:r>
            <a:r>
              <a:rPr lang="en-US" altLang="zh-CN" sz="2400">
                <a:latin typeface="黑体" panose="02010609060101010101" pitchFamily="49" charset="-122"/>
                <a:ea typeface="黑体" panose="02010609060101010101" pitchFamily="49" charset="-122"/>
              </a:rPr>
              <a:t> bits</a:t>
            </a:r>
            <a:r>
              <a:rPr lang="zh-CN" altLang="en-US" sz="2400">
                <a:latin typeface="黑体" panose="02010609060101010101" pitchFamily="49" charset="-122"/>
                <a:ea typeface="黑体" panose="02010609060101010101" pitchFamily="49" charset="-122"/>
              </a:rPr>
              <a:t>，其中</a:t>
            </a:r>
            <a:r>
              <a:rPr lang="en-US" altLang="zh-CN" sz="2400" i="1">
                <a:latin typeface="黑体" panose="02010609060101010101" pitchFamily="49" charset="-122"/>
                <a:ea typeface="黑体" panose="02010609060101010101" pitchFamily="49" charset="-122"/>
              </a:rPr>
              <a:t>Z</a:t>
            </a:r>
            <a:r>
              <a:rPr lang="zh-CN" altLang="en-US" sz="2400">
                <a:latin typeface="黑体" panose="02010609060101010101" pitchFamily="49" charset="-122"/>
                <a:ea typeface="黑体" panose="02010609060101010101" pitchFamily="49" charset="-122"/>
              </a:rPr>
              <a:t>表示该芯片的容量，即有多少个存储单元，一般</a:t>
            </a:r>
            <a:r>
              <a:rPr lang="en-US" altLang="zh-CN" sz="2400">
                <a:latin typeface="黑体" panose="02010609060101010101" pitchFamily="49" charset="-122"/>
                <a:ea typeface="黑体" panose="02010609060101010101" pitchFamily="49" charset="-122"/>
              </a:rPr>
              <a:t>Z=2</a:t>
            </a:r>
            <a:r>
              <a:rPr lang="en-US" altLang="zh-CN" sz="2400" baseline="300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为正整数，其数值</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表示该存储器芯片有多少条（即</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条）地址线，地址线通常用</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n-1</a:t>
            </a:r>
            <a:r>
              <a:rPr lang="en-US" altLang="zh-CN" sz="2400">
                <a:latin typeface="黑体" panose="02010609060101010101" pitchFamily="49" charset="-122"/>
                <a:ea typeface="黑体" panose="02010609060101010101" pitchFamily="49" charset="-122"/>
              </a:rPr>
              <a:t>An-2…A</a:t>
            </a:r>
            <a:r>
              <a:rPr lang="en-US" altLang="zh-CN" sz="2400" baseline="-25000">
                <a:latin typeface="黑体" panose="02010609060101010101" pitchFamily="49" charset="-122"/>
                <a:ea typeface="黑体" panose="02010609060101010101" pitchFamily="49" charset="-122"/>
              </a:rPr>
              <a:t>1</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表示。</a:t>
            </a:r>
            <a:r>
              <a:rPr lang="en-US" altLang="zh-CN" sz="2400">
                <a:latin typeface="黑体" panose="02010609060101010101" pitchFamily="49" charset="-122"/>
                <a:ea typeface="黑体" panose="02010609060101010101" pitchFamily="49" charset="-122"/>
              </a:rPr>
              <a:t>B</a:t>
            </a:r>
            <a:r>
              <a:rPr lang="zh-CN" altLang="en-US" sz="2400">
                <a:latin typeface="黑体" panose="02010609060101010101" pitchFamily="49" charset="-122"/>
                <a:ea typeface="黑体" panose="02010609060101010101" pitchFamily="49" charset="-122"/>
              </a:rPr>
              <a:t>表示该芯片某存储单元的位数，即数据宽度，</a:t>
            </a:r>
            <a:r>
              <a:rPr lang="en-US" altLang="zh-CN" sz="2400">
                <a:latin typeface="黑体" panose="02010609060101010101" pitchFamily="49" charset="-122"/>
                <a:ea typeface="黑体" panose="02010609060101010101" pitchFamily="49" charset="-122"/>
              </a:rPr>
              <a:t>B</a:t>
            </a:r>
            <a:r>
              <a:rPr lang="zh-CN" altLang="en-US" sz="2400">
                <a:latin typeface="黑体" panose="02010609060101010101" pitchFamily="49" charset="-122"/>
                <a:ea typeface="黑体" panose="02010609060101010101" pitchFamily="49" charset="-122"/>
              </a:rPr>
              <a:t>的取值一般为</a:t>
            </a:r>
            <a:r>
              <a:rPr lang="en-US" altLang="zh-CN" sz="2400">
                <a:latin typeface="黑体" panose="02010609060101010101" pitchFamily="49" charset="-122"/>
                <a:ea typeface="黑体" panose="02010609060101010101" pitchFamily="49" charset="-122"/>
              </a:rPr>
              <a:t>1,2,4,8,…</a:t>
            </a:r>
            <a:r>
              <a:rPr lang="zh-CN" altLang="en-US" sz="2400">
                <a:latin typeface="黑体" panose="02010609060101010101" pitchFamily="49" charset="-122"/>
                <a:ea typeface="黑体" panose="02010609060101010101" pitchFamily="49" charset="-122"/>
              </a:rPr>
              <a:t>，数据宽度常用</a:t>
            </a:r>
            <a:r>
              <a:rPr lang="en-US" altLang="zh-CN" sz="2400">
                <a:latin typeface="黑体" panose="02010609060101010101" pitchFamily="49" charset="-122"/>
                <a:ea typeface="黑体" panose="02010609060101010101" pitchFamily="49" charset="-122"/>
              </a:rPr>
              <a:t>I/O</a:t>
            </a:r>
            <a:r>
              <a:rPr lang="en-US" altLang="zh-CN" sz="2400" baseline="-25000">
                <a:latin typeface="黑体" panose="02010609060101010101" pitchFamily="49" charset="-122"/>
                <a:ea typeface="黑体" panose="02010609060101010101" pitchFamily="49" charset="-122"/>
              </a:rPr>
              <a:t>B-1</a:t>
            </a:r>
            <a:r>
              <a:rPr lang="en-US" altLang="zh-CN" sz="2400">
                <a:latin typeface="黑体" panose="02010609060101010101" pitchFamily="49" charset="-122"/>
                <a:ea typeface="黑体" panose="02010609060101010101" pitchFamily="49" charset="-122"/>
              </a:rPr>
              <a:t>I/O</a:t>
            </a:r>
            <a:r>
              <a:rPr lang="en-US" altLang="zh-CN" sz="2400" baseline="-25000">
                <a:latin typeface="黑体" panose="02010609060101010101" pitchFamily="49" charset="-122"/>
                <a:ea typeface="黑体" panose="02010609060101010101" pitchFamily="49" charset="-122"/>
              </a:rPr>
              <a:t>B-2</a:t>
            </a:r>
            <a:r>
              <a:rPr lang="en-US" altLang="zh-CN" sz="2400">
                <a:latin typeface="黑体" panose="02010609060101010101" pitchFamily="49" charset="-122"/>
                <a:ea typeface="黑体" panose="02010609060101010101" pitchFamily="49" charset="-122"/>
              </a:rPr>
              <a:t>…I/O</a:t>
            </a:r>
            <a:r>
              <a:rPr lang="en-US" altLang="zh-CN" sz="2400" baseline="-25000">
                <a:latin typeface="黑体" panose="02010609060101010101" pitchFamily="49" charset="-122"/>
                <a:ea typeface="黑体" panose="02010609060101010101" pitchFamily="49" charset="-122"/>
              </a:rPr>
              <a:t>1</a:t>
            </a:r>
            <a:r>
              <a:rPr lang="en-US" altLang="zh-CN" sz="2400">
                <a:latin typeface="黑体" panose="02010609060101010101" pitchFamily="49" charset="-122"/>
                <a:ea typeface="黑体" panose="02010609060101010101" pitchFamily="49" charset="-122"/>
              </a:rPr>
              <a:t>I/O</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或</a:t>
            </a:r>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B-1</a:t>
            </a:r>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B-2</a:t>
            </a:r>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1</a:t>
            </a:r>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表示。为了便于组织更大容量的</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存储器，其芯片都采用双译码形式，即采用</a:t>
            </a:r>
            <a:r>
              <a:rPr lang="en-US" altLang="zh-CN" sz="2400">
                <a:latin typeface="黑体" panose="02010609060101010101" pitchFamily="49" charset="-122"/>
                <a:ea typeface="黑体" panose="02010609060101010101" pitchFamily="49" charset="-122"/>
              </a:rPr>
              <a:t>x</a:t>
            </a:r>
            <a:r>
              <a:rPr lang="zh-CN" altLang="en-US" sz="2400">
                <a:latin typeface="黑体" panose="02010609060101010101" pitchFamily="49" charset="-122"/>
                <a:ea typeface="黑体" panose="02010609060101010101" pitchFamily="49" charset="-122"/>
              </a:rPr>
              <a:t>向和</a:t>
            </a:r>
            <a:r>
              <a:rPr lang="en-US" altLang="zh-CN" sz="2400">
                <a:latin typeface="黑体" panose="02010609060101010101" pitchFamily="49" charset="-122"/>
                <a:ea typeface="黑体" panose="02010609060101010101" pitchFamily="49" charset="-122"/>
              </a:rPr>
              <a:t>y</a:t>
            </a:r>
            <a:r>
              <a:rPr lang="zh-CN" altLang="en-US" sz="2400">
                <a:latin typeface="黑体" panose="02010609060101010101" pitchFamily="49" charset="-122"/>
                <a:ea typeface="黑体" panose="02010609060101010101" pitchFamily="49" charset="-122"/>
              </a:rPr>
              <a:t>向的两级译码结构。我们可将</a:t>
            </a:r>
            <a:r>
              <a:rPr lang="en-US" altLang="zh-CN" sz="2400">
                <a:latin typeface="黑体" panose="02010609060101010101" pitchFamily="49" charset="-122"/>
                <a:ea typeface="黑体" panose="02010609060101010101" pitchFamily="49" charset="-122"/>
              </a:rPr>
              <a:t>x</a:t>
            </a:r>
            <a:r>
              <a:rPr lang="zh-CN" altLang="en-US" sz="2400">
                <a:latin typeface="黑体" panose="02010609060101010101" pitchFamily="49" charset="-122"/>
                <a:ea typeface="黑体" panose="02010609060101010101" pitchFamily="49" charset="-122"/>
              </a:rPr>
              <a:t>向译码称行译码，</a:t>
            </a:r>
            <a:r>
              <a:rPr lang="en-US" altLang="zh-CN" sz="2400">
                <a:latin typeface="黑体" panose="02010609060101010101" pitchFamily="49" charset="-122"/>
                <a:ea typeface="黑体" panose="02010609060101010101" pitchFamily="49" charset="-122"/>
              </a:rPr>
              <a:t>y</a:t>
            </a:r>
            <a:r>
              <a:rPr lang="zh-CN" altLang="en-US" sz="2400">
                <a:latin typeface="黑体" panose="02010609060101010101" pitchFamily="49" charset="-122"/>
                <a:ea typeface="黑体" panose="02010609060101010101" pitchFamily="49" charset="-122"/>
              </a:rPr>
              <a:t>向译码称列译码。</a:t>
            </a:r>
          </a:p>
          <a:p>
            <a:endParaRPr lang="zh-CN" altLang="en-US" smtClean="0"/>
          </a:p>
        </p:txBody>
      </p:sp>
    </p:spTree>
    <p:extLst>
      <p:ext uri="{BB962C8B-B14F-4D97-AF65-F5344CB8AC3E}">
        <p14:creationId xmlns:p14="http://schemas.microsoft.com/office/powerpoint/2010/main" val="3096874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graphicFrame>
        <p:nvGraphicFramePr>
          <p:cNvPr id="3074" name="Object 1"/>
          <p:cNvGraphicFramePr>
            <a:graphicFrameLocks noChangeAspect="1"/>
          </p:cNvGraphicFramePr>
          <p:nvPr/>
        </p:nvGraphicFramePr>
        <p:xfrm>
          <a:off x="1665056" y="714541"/>
          <a:ext cx="8809489" cy="5216145"/>
        </p:xfrm>
        <a:graphic>
          <a:graphicData uri="http://schemas.openxmlformats.org/presentationml/2006/ole">
            <mc:AlternateContent xmlns:mc="http://schemas.openxmlformats.org/markup-compatibility/2006">
              <mc:Choice xmlns:v="urn:schemas-microsoft-com:vml" Requires="v">
                <p:oleObj spid="_x0000_s17414" name="Visio" r:id="rId3" imgW="5997702" imgH="3548634" progId="Visio.Drawing.11">
                  <p:embed/>
                </p:oleObj>
              </mc:Choice>
              <mc:Fallback>
                <p:oleObj name="Visio" r:id="rId3" imgW="5997702" imgH="354863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056" y="714541"/>
                        <a:ext cx="8809489" cy="52161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Rectangle 3"/>
          <p:cNvSpPr>
            <a:spLocks noChangeArrowheads="1"/>
          </p:cNvSpPr>
          <p:nvPr/>
        </p:nvSpPr>
        <p:spPr bwMode="auto">
          <a:xfrm>
            <a:off x="3174557" y="6216518"/>
            <a:ext cx="56348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76225"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a:r>
              <a:rPr lang="zh-CN" altLang="en-US" dirty="0" smtClean="0">
                <a:latin typeface="黑体" panose="02010609060101010101" pitchFamily="49" charset="-122"/>
                <a:ea typeface="黑体" panose="02010609060101010101" pitchFamily="49" charset="-122"/>
                <a:cs typeface="Times New Roman" panose="02020603050405020304" pitchFamily="18" charset="0"/>
              </a:rPr>
              <a:t>图</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r>
              <a:rPr lang="en-US" altLang="zh-CN" dirty="0">
                <a:latin typeface="黑体" panose="02010609060101010101" pitchFamily="49" charset="-122"/>
                <a:ea typeface="黑体" panose="02010609060101010101" pitchFamily="49" charset="-122"/>
                <a:cs typeface="Times New Roman" panose="02020603050405020304" pitchFamily="18" charset="0"/>
              </a:rPr>
              <a:t>16K×8</a:t>
            </a:r>
            <a:r>
              <a:rPr lang="zh-CN" altLang="en-US" dirty="0">
                <a:latin typeface="黑体" panose="02010609060101010101" pitchFamily="49" charset="-122"/>
                <a:ea typeface="黑体" panose="02010609060101010101" pitchFamily="49" charset="-122"/>
                <a:cs typeface="Times New Roman" panose="02020603050405020304" pitchFamily="18" charset="0"/>
              </a:rPr>
              <a:t>位</a:t>
            </a:r>
            <a:r>
              <a:rPr lang="en-US" altLang="zh-CN" dirty="0">
                <a:latin typeface="黑体" panose="02010609060101010101" pitchFamily="49" charset="-122"/>
                <a:ea typeface="黑体" panose="02010609060101010101" pitchFamily="49" charset="-122"/>
                <a:cs typeface="Times New Roman" panose="02020603050405020304" pitchFamily="18" charset="0"/>
              </a:rPr>
              <a:t>SRAM</a:t>
            </a:r>
            <a:r>
              <a:rPr lang="zh-CN" altLang="en-US" dirty="0">
                <a:latin typeface="黑体" panose="02010609060101010101" pitchFamily="49" charset="-122"/>
                <a:ea typeface="黑体" panose="02010609060101010101" pitchFamily="49" charset="-122"/>
                <a:cs typeface="Times New Roman" panose="02020603050405020304" pitchFamily="18" charset="0"/>
              </a:rPr>
              <a:t>结构图（</a:t>
            </a:r>
            <a:r>
              <a:rPr lang="en-US" altLang="zh-CN" dirty="0">
                <a:latin typeface="黑体" panose="02010609060101010101" pitchFamily="49" charset="-122"/>
                <a:ea typeface="黑体" panose="02010609060101010101" pitchFamily="49" charset="-122"/>
                <a:cs typeface="Times New Roman" panose="02020603050405020304" pitchFamily="18" charset="0"/>
              </a:rPr>
              <a:t>A</a:t>
            </a:r>
            <a:r>
              <a:rPr lang="zh-CN" altLang="en-US" dirty="0">
                <a:latin typeface="黑体" panose="02010609060101010101" pitchFamily="49" charset="-122"/>
                <a:ea typeface="黑体" panose="02010609060101010101" pitchFamily="49" charset="-122"/>
                <a:cs typeface="Times New Roman" panose="02020603050405020304" pitchFamily="18" charset="0"/>
              </a:rPr>
              <a:t>）和逻辑图（</a:t>
            </a:r>
            <a:r>
              <a:rPr lang="en-US" altLang="zh-CN" dirty="0">
                <a:latin typeface="黑体" panose="02010609060101010101" pitchFamily="49" charset="-122"/>
                <a:ea typeface="黑体" panose="02010609060101010101" pitchFamily="49" charset="-122"/>
                <a:cs typeface="Times New Roman" panose="02020603050405020304" pitchFamily="18" charset="0"/>
              </a:rPr>
              <a:t>B</a:t>
            </a:r>
            <a:r>
              <a:rPr lang="zh-CN" altLang="en-US" dirty="0">
                <a:latin typeface="黑体" panose="02010609060101010101" pitchFamily="49" charset="-122"/>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217688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内容占位符 2"/>
          <p:cNvSpPr>
            <a:spLocks noGrp="1"/>
          </p:cNvSpPr>
          <p:nvPr>
            <p:ph idx="1"/>
          </p:nvPr>
        </p:nvSpPr>
        <p:spPr>
          <a:xfrm>
            <a:off x="1379240" y="1307343"/>
            <a:ext cx="3072523" cy="785995"/>
          </a:xfrm>
        </p:spPr>
        <p:txBody>
          <a:bodyPr/>
          <a:lstStyle/>
          <a:p>
            <a:pPr>
              <a:buFontTx/>
              <a:buNone/>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 基本存储元</a:t>
            </a:r>
          </a:p>
          <a:p>
            <a:endParaRPr lang="zh-CN" altLang="en-US" dirty="0" smtClean="0"/>
          </a:p>
        </p:txBody>
      </p:sp>
      <p:grpSp>
        <p:nvGrpSpPr>
          <p:cNvPr id="4101" name="Group 2"/>
          <p:cNvGrpSpPr>
            <a:grpSpLocks/>
          </p:cNvGrpSpPr>
          <p:nvPr/>
        </p:nvGrpSpPr>
        <p:grpSpPr bwMode="auto">
          <a:xfrm>
            <a:off x="1379240" y="3141762"/>
            <a:ext cx="4001426" cy="3201141"/>
            <a:chOff x="1672" y="11292"/>
            <a:chExt cx="3678" cy="3007"/>
          </a:xfrm>
        </p:grpSpPr>
        <p:graphicFrame>
          <p:nvGraphicFramePr>
            <p:cNvPr id="4098" name="Object 3"/>
            <p:cNvGraphicFramePr>
              <a:graphicFrameLocks noChangeAspect="1"/>
            </p:cNvGraphicFramePr>
            <p:nvPr/>
          </p:nvGraphicFramePr>
          <p:xfrm>
            <a:off x="1672" y="11292"/>
            <a:ext cx="3678" cy="2419"/>
          </p:xfrm>
          <a:graphic>
            <a:graphicData uri="http://schemas.openxmlformats.org/presentationml/2006/ole">
              <mc:AlternateContent xmlns:mc="http://schemas.openxmlformats.org/markup-compatibility/2006">
                <mc:Choice xmlns:v="urn:schemas-microsoft-com:vml" Requires="v">
                  <p:oleObj spid="_x0000_s18438" name="Visio" r:id="rId3" imgW="2289240" imgH="1608840" progId="Visio.Drawing.11">
                    <p:embed/>
                  </p:oleObj>
                </mc:Choice>
                <mc:Fallback>
                  <p:oleObj name="Visio" r:id="rId3" imgW="2289240" imgH="16088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9914" r="3487"/>
                        <a:stretch>
                          <a:fillRect/>
                        </a:stretch>
                      </p:blipFill>
                      <p:spPr bwMode="auto">
                        <a:xfrm>
                          <a:off x="1672" y="11292"/>
                          <a:ext cx="3678" cy="2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4" name="Rectangle 4"/>
            <p:cNvSpPr>
              <a:spLocks noChangeArrowheads="1"/>
            </p:cNvSpPr>
            <p:nvPr/>
          </p:nvSpPr>
          <p:spPr bwMode="auto">
            <a:xfrm>
              <a:off x="2263" y="13909"/>
              <a:ext cx="2752" cy="3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zh-CN" altLang="en-US" sz="1800" b="0" dirty="0" smtClean="0">
                  <a:latin typeface="黑体" panose="02010609060101010101" pitchFamily="49" charset="-122"/>
                  <a:ea typeface="黑体" panose="02010609060101010101" pitchFamily="49" charset="-122"/>
                </a:rPr>
                <a:t>图</a:t>
              </a:r>
              <a:r>
                <a:rPr lang="en-US" altLang="zh-CN" sz="1800" b="0" dirty="0" smtClean="0">
                  <a:latin typeface="黑体" panose="02010609060101010101" pitchFamily="49" charset="-122"/>
                  <a:ea typeface="黑体" panose="02010609060101010101" pitchFamily="49" charset="-122"/>
                </a:rPr>
                <a:t> </a:t>
              </a:r>
              <a:r>
                <a:rPr lang="zh-CN" altLang="en-US" sz="1800" b="0" dirty="0">
                  <a:latin typeface="黑体" panose="02010609060101010101" pitchFamily="49" charset="-122"/>
                  <a:ea typeface="黑体" panose="02010609060101010101" pitchFamily="49" charset="-122"/>
                </a:rPr>
                <a:t>单管动态存储元</a:t>
              </a:r>
              <a:endParaRPr lang="zh-CN" altLang="en-US" sz="1800" dirty="0">
                <a:latin typeface="黑体" panose="02010609060101010101" pitchFamily="49" charset="-122"/>
                <a:ea typeface="黑体" panose="02010609060101010101" pitchFamily="49" charset="-122"/>
              </a:endParaRPr>
            </a:p>
          </p:txBody>
        </p:sp>
      </p:grpSp>
      <p:sp>
        <p:nvSpPr>
          <p:cNvPr id="4102" name="矩形 6"/>
          <p:cNvSpPr>
            <a:spLocks noChangeArrowheads="1"/>
          </p:cNvSpPr>
          <p:nvPr/>
        </p:nvSpPr>
        <p:spPr bwMode="auto">
          <a:xfrm>
            <a:off x="5380666" y="714541"/>
            <a:ext cx="5287599" cy="585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lnSpc>
                <a:spcPct val="130000"/>
              </a:lnSpc>
              <a:buFont typeface="Wingdings" panose="05000000000000000000" pitchFamily="2" charset="2"/>
              <a:buChar char="ü"/>
            </a:pPr>
            <a:r>
              <a:rPr lang="zh-CN" altLang="en-US" sz="2400" b="0">
                <a:latin typeface="黑体" panose="02010609060101010101" pitchFamily="49" charset="-122"/>
                <a:ea typeface="黑体" panose="02010609060101010101" pitchFamily="49" charset="-122"/>
              </a:rPr>
              <a:t>写入时，若写入“</a:t>
            </a:r>
            <a:r>
              <a:rPr lang="en-US" altLang="zh-CN" sz="2400" b="0">
                <a:latin typeface="黑体" panose="02010609060101010101" pitchFamily="49" charset="-122"/>
                <a:ea typeface="黑体" panose="02010609060101010101" pitchFamily="49" charset="-122"/>
              </a:rPr>
              <a:t>1</a:t>
            </a:r>
            <a:r>
              <a:rPr lang="zh-CN" altLang="en-US" sz="2400" b="0">
                <a:latin typeface="黑体" panose="02010609060101010101" pitchFamily="49" charset="-122"/>
                <a:ea typeface="黑体" panose="02010609060101010101" pitchFamily="49" charset="-122"/>
              </a:rPr>
              <a:t>”，位线</a:t>
            </a:r>
            <a:r>
              <a:rPr lang="en-US" altLang="zh-CN" sz="2400" b="0">
                <a:latin typeface="黑体" panose="02010609060101010101" pitchFamily="49" charset="-122"/>
                <a:ea typeface="黑体" panose="02010609060101010101" pitchFamily="49" charset="-122"/>
              </a:rPr>
              <a:t>D</a:t>
            </a:r>
            <a:r>
              <a:rPr lang="zh-CN" altLang="en-US" sz="2400" b="0">
                <a:latin typeface="黑体" panose="02010609060101010101" pitchFamily="49" charset="-122"/>
                <a:ea typeface="黑体" panose="02010609060101010101" pitchFamily="49" charset="-122"/>
              </a:rPr>
              <a:t>为高电平，对电容</a:t>
            </a:r>
            <a:r>
              <a:rPr lang="en-US" altLang="zh-CN" sz="2400" b="0">
                <a:latin typeface="黑体" panose="02010609060101010101" pitchFamily="49" charset="-122"/>
                <a:ea typeface="黑体" panose="02010609060101010101" pitchFamily="49" charset="-122"/>
              </a:rPr>
              <a:t>C</a:t>
            </a:r>
            <a:r>
              <a:rPr lang="zh-CN" altLang="en-US" sz="2400" b="0">
                <a:latin typeface="黑体" panose="02010609060101010101" pitchFamily="49" charset="-122"/>
                <a:ea typeface="黑体" panose="02010609060101010101" pitchFamily="49" charset="-122"/>
              </a:rPr>
              <a:t>进行充电；写入“</a:t>
            </a:r>
            <a:r>
              <a:rPr lang="en-US" altLang="zh-CN" sz="2400" b="0">
                <a:latin typeface="黑体" panose="02010609060101010101" pitchFamily="49" charset="-122"/>
                <a:ea typeface="黑体" panose="02010609060101010101" pitchFamily="49" charset="-122"/>
              </a:rPr>
              <a:t>0</a:t>
            </a:r>
            <a:r>
              <a:rPr lang="zh-CN" altLang="en-US" sz="2400" b="0">
                <a:latin typeface="黑体" panose="02010609060101010101" pitchFamily="49" charset="-122"/>
                <a:ea typeface="黑体" panose="02010609060101010101" pitchFamily="49" charset="-122"/>
              </a:rPr>
              <a:t>”，位线</a:t>
            </a:r>
            <a:r>
              <a:rPr lang="en-US" altLang="zh-CN" sz="2400" b="0">
                <a:latin typeface="黑体" panose="02010609060101010101" pitchFamily="49" charset="-122"/>
                <a:ea typeface="黑体" panose="02010609060101010101" pitchFamily="49" charset="-122"/>
              </a:rPr>
              <a:t>D</a:t>
            </a:r>
            <a:r>
              <a:rPr lang="zh-CN" altLang="en-US" sz="2400" b="0">
                <a:latin typeface="黑体" panose="02010609060101010101" pitchFamily="49" charset="-122"/>
                <a:ea typeface="黑体" panose="02010609060101010101" pitchFamily="49" charset="-122"/>
              </a:rPr>
              <a:t>为低电平，电容</a:t>
            </a:r>
            <a:r>
              <a:rPr lang="en-US" altLang="zh-CN" sz="2400" b="0">
                <a:latin typeface="黑体" panose="02010609060101010101" pitchFamily="49" charset="-122"/>
                <a:ea typeface="黑体" panose="02010609060101010101" pitchFamily="49" charset="-122"/>
              </a:rPr>
              <a:t>C</a:t>
            </a:r>
            <a:r>
              <a:rPr lang="zh-CN" altLang="en-US" sz="2400" b="0">
                <a:latin typeface="黑体" panose="02010609060101010101" pitchFamily="49" charset="-122"/>
                <a:ea typeface="黑体" panose="02010609060101010101" pitchFamily="49" charset="-122"/>
              </a:rPr>
              <a:t>上的电荷经位线进行泄放。</a:t>
            </a:r>
            <a:endParaRPr lang="en-US" altLang="zh-CN" sz="2400" b="0">
              <a:latin typeface="黑体" panose="02010609060101010101" pitchFamily="49" charset="-122"/>
              <a:ea typeface="黑体" panose="02010609060101010101" pitchFamily="49" charset="-122"/>
            </a:endParaRPr>
          </a:p>
          <a:p>
            <a:pPr eaLnBrk="1" hangingPunct="1">
              <a:lnSpc>
                <a:spcPct val="130000"/>
              </a:lnSpc>
              <a:buFont typeface="Wingdings" panose="05000000000000000000" pitchFamily="2" charset="2"/>
              <a:buChar char="ü"/>
            </a:pPr>
            <a:r>
              <a:rPr lang="zh-CN" altLang="en-US" sz="2400" b="0">
                <a:latin typeface="黑体" panose="02010609060101010101" pitchFamily="49" charset="-122"/>
                <a:ea typeface="黑体" panose="02010609060101010101" pitchFamily="49" charset="-122"/>
              </a:rPr>
              <a:t>读出时，若原存为“</a:t>
            </a:r>
            <a:r>
              <a:rPr lang="en-US" altLang="zh-CN" sz="2400" b="0">
                <a:latin typeface="黑体" panose="02010609060101010101" pitchFamily="49" charset="-122"/>
                <a:ea typeface="黑体" panose="02010609060101010101" pitchFamily="49" charset="-122"/>
              </a:rPr>
              <a:t>1</a:t>
            </a:r>
            <a:r>
              <a:rPr lang="zh-CN" altLang="en-US" sz="2400" b="0">
                <a:latin typeface="黑体" panose="02010609060101010101" pitchFamily="49" charset="-122"/>
                <a:ea typeface="黑体" panose="02010609060101010101" pitchFamily="49" charset="-122"/>
              </a:rPr>
              <a:t>”，</a:t>
            </a:r>
            <a:r>
              <a:rPr lang="en-US" altLang="zh-CN" sz="2400" b="0">
                <a:latin typeface="黑体" panose="02010609060101010101" pitchFamily="49" charset="-122"/>
                <a:ea typeface="黑体" panose="02010609060101010101" pitchFamily="49" charset="-122"/>
              </a:rPr>
              <a:t>C</a:t>
            </a:r>
            <a:r>
              <a:rPr lang="zh-CN" altLang="en-US" sz="2400" b="0">
                <a:latin typeface="黑体" panose="02010609060101010101" pitchFamily="49" charset="-122"/>
                <a:ea typeface="黑体" panose="02010609060101010101" pitchFamily="49" charset="-122"/>
              </a:rPr>
              <a:t>上有电荷，经</a:t>
            </a:r>
            <a:r>
              <a:rPr lang="en-US" altLang="zh-CN" sz="2400" b="0">
                <a:latin typeface="黑体" panose="02010609060101010101" pitchFamily="49" charset="-122"/>
                <a:ea typeface="黑体" panose="02010609060101010101" pitchFamily="49" charset="-122"/>
              </a:rPr>
              <a:t>T</a:t>
            </a:r>
            <a:r>
              <a:rPr lang="en-US" altLang="zh-CN" sz="2400" b="0" baseline="-25000">
                <a:latin typeface="黑体" panose="02010609060101010101" pitchFamily="49" charset="-122"/>
                <a:ea typeface="黑体" panose="02010609060101010101" pitchFamily="49" charset="-122"/>
              </a:rPr>
              <a:t>1</a:t>
            </a:r>
            <a:r>
              <a:rPr lang="zh-CN" altLang="en-US" sz="2400" b="0">
                <a:latin typeface="黑体" panose="02010609060101010101" pitchFamily="49" charset="-122"/>
                <a:ea typeface="黑体" panose="02010609060101010101" pitchFamily="49" charset="-122"/>
              </a:rPr>
              <a:t>管在位线上产生读电流，完成读“</a:t>
            </a:r>
            <a:r>
              <a:rPr lang="en-US" altLang="zh-CN" sz="2400" b="0">
                <a:latin typeface="黑体" panose="02010609060101010101" pitchFamily="49" charset="-122"/>
                <a:ea typeface="黑体" panose="02010609060101010101" pitchFamily="49" charset="-122"/>
              </a:rPr>
              <a:t>1</a:t>
            </a:r>
            <a:r>
              <a:rPr lang="zh-CN" altLang="en-US" sz="2400" b="0">
                <a:latin typeface="黑体" panose="02010609060101010101" pitchFamily="49" charset="-122"/>
                <a:ea typeface="黑体" panose="02010609060101010101" pitchFamily="49" charset="-122"/>
              </a:rPr>
              <a:t>”操作；若原存为“</a:t>
            </a:r>
            <a:r>
              <a:rPr lang="en-US" altLang="zh-CN" sz="2400" b="0">
                <a:latin typeface="黑体" panose="02010609060101010101" pitchFamily="49" charset="-122"/>
                <a:ea typeface="黑体" panose="02010609060101010101" pitchFamily="49" charset="-122"/>
              </a:rPr>
              <a:t>0</a:t>
            </a:r>
            <a:r>
              <a:rPr lang="zh-CN" altLang="en-US" sz="2400" b="0">
                <a:latin typeface="黑体" panose="02010609060101010101" pitchFamily="49" charset="-122"/>
                <a:ea typeface="黑体" panose="02010609060101010101" pitchFamily="49" charset="-122"/>
              </a:rPr>
              <a:t>”，</a:t>
            </a:r>
            <a:r>
              <a:rPr lang="en-US" altLang="zh-CN" sz="2400" b="0">
                <a:latin typeface="黑体" panose="02010609060101010101" pitchFamily="49" charset="-122"/>
                <a:ea typeface="黑体" panose="02010609060101010101" pitchFamily="49" charset="-122"/>
              </a:rPr>
              <a:t>C</a:t>
            </a:r>
            <a:r>
              <a:rPr lang="zh-CN" altLang="en-US" sz="2400" b="0">
                <a:latin typeface="黑体" panose="02010609060101010101" pitchFamily="49" charset="-122"/>
                <a:ea typeface="黑体" panose="02010609060101010101" pitchFamily="49" charset="-122"/>
              </a:rPr>
              <a:t>上无电荷，在位线上不产生读电流，完成读“</a:t>
            </a:r>
            <a:r>
              <a:rPr lang="en-US" altLang="zh-CN" sz="2400" b="0">
                <a:latin typeface="黑体" panose="02010609060101010101" pitchFamily="49" charset="-122"/>
                <a:ea typeface="黑体" panose="02010609060101010101" pitchFamily="49" charset="-122"/>
              </a:rPr>
              <a:t>0</a:t>
            </a:r>
            <a:r>
              <a:rPr lang="zh-CN" altLang="en-US" sz="2400" b="0">
                <a:latin typeface="黑体" panose="02010609060101010101" pitchFamily="49" charset="-122"/>
                <a:ea typeface="黑体" panose="02010609060101010101" pitchFamily="49" charset="-122"/>
              </a:rPr>
              <a:t>”操作。</a:t>
            </a:r>
            <a:endParaRPr lang="en-US" altLang="zh-CN" sz="2400" b="0">
              <a:latin typeface="黑体" panose="02010609060101010101" pitchFamily="49" charset="-122"/>
              <a:ea typeface="黑体" panose="02010609060101010101" pitchFamily="49" charset="-122"/>
            </a:endParaRPr>
          </a:p>
          <a:p>
            <a:pPr eaLnBrk="1" hangingPunct="1">
              <a:lnSpc>
                <a:spcPct val="130000"/>
              </a:lnSpc>
            </a:pPr>
            <a:r>
              <a:rPr lang="zh-CN" altLang="en-US" sz="2400">
                <a:latin typeface="黑体" panose="02010609060101010101" pitchFamily="49" charset="-122"/>
                <a:ea typeface="黑体" panose="02010609060101010101" pitchFamily="49" charset="-122"/>
              </a:rPr>
              <a:t>注：信息是存储在一个很小的电容</a:t>
            </a:r>
            <a:r>
              <a:rPr lang="en-US" altLang="zh-CN" sz="2400">
                <a:latin typeface="黑体" panose="02010609060101010101" pitchFamily="49" charset="-122"/>
                <a:ea typeface="黑体" panose="02010609060101010101" pitchFamily="49" charset="-122"/>
              </a:rPr>
              <a:t>C</a:t>
            </a:r>
            <a:r>
              <a:rPr lang="zh-CN" altLang="en-US" sz="2400">
                <a:latin typeface="黑体" panose="02010609060101010101" pitchFamily="49" charset="-122"/>
                <a:ea typeface="黑体" panose="02010609060101010101" pitchFamily="49" charset="-122"/>
              </a:rPr>
              <a:t>上，也只能保留</a:t>
            </a:r>
            <a:r>
              <a:rPr lang="en-US" altLang="zh-CN" sz="2400">
                <a:latin typeface="黑体" panose="02010609060101010101" pitchFamily="49" charset="-122"/>
                <a:ea typeface="黑体" panose="02010609060101010101" pitchFamily="49" charset="-122"/>
              </a:rPr>
              <a:t>2ms</a:t>
            </a:r>
            <a:r>
              <a:rPr lang="zh-CN" altLang="en-US" sz="2400">
                <a:latin typeface="黑体" panose="02010609060101010101" pitchFamily="49" charset="-122"/>
                <a:ea typeface="黑体" panose="02010609060101010101" pitchFamily="49" charset="-122"/>
              </a:rPr>
              <a:t>左右的时间，所以必须要定时地进行刷新（或再生）操作。</a:t>
            </a:r>
            <a:endParaRPr lang="zh-CN" altLang="en-US" sz="2400" b="0">
              <a:latin typeface="黑体" panose="02010609060101010101" pitchFamily="49" charset="-122"/>
              <a:ea typeface="黑体" panose="02010609060101010101" pitchFamily="49" charset="-122"/>
            </a:endParaRPr>
          </a:p>
        </p:txBody>
      </p:sp>
      <p:sp>
        <p:nvSpPr>
          <p:cNvPr id="4103" name="矩形 7"/>
          <p:cNvSpPr>
            <a:spLocks noChangeArrowheads="1"/>
          </p:cNvSpPr>
          <p:nvPr/>
        </p:nvSpPr>
        <p:spPr bwMode="auto">
          <a:xfrm>
            <a:off x="1379240" y="1916089"/>
            <a:ext cx="4144334" cy="83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r>
              <a:rPr lang="zh-CN" altLang="en-US" sz="2400" b="0" dirty="0">
                <a:latin typeface="黑体" panose="02010609060101010101" pitchFamily="49" charset="-122"/>
                <a:ea typeface="黑体" panose="02010609060101010101" pitchFamily="49" charset="-122"/>
              </a:rPr>
              <a:t>当字选线（或行线）为高电平时，该存储元被选中。</a:t>
            </a:r>
            <a:endParaRPr lang="en-US" altLang="zh-CN" sz="2400" b="0" dirty="0">
              <a:latin typeface="黑体" panose="02010609060101010101" pitchFamily="49" charset="-122"/>
              <a:ea typeface="黑体" panose="02010609060101010101" pitchFamily="49" charset="-122"/>
            </a:endParaRPr>
          </a:p>
        </p:txBody>
      </p:sp>
      <p:sp>
        <p:nvSpPr>
          <p:cNvPr id="9" name="TextBox 13"/>
          <p:cNvSpPr txBox="1"/>
          <p:nvPr/>
        </p:nvSpPr>
        <p:spPr>
          <a:xfrm>
            <a:off x="2765676" y="159605"/>
            <a:ext cx="4200116"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 DRAM</a:t>
            </a:r>
            <a:r>
              <a:rPr lang="zh-CN" altLang="en-US" sz="2700" b="1" dirty="0">
                <a:solidFill>
                  <a:schemeClr val="tx1">
                    <a:lumMod val="65000"/>
                    <a:lumOff val="35000"/>
                  </a:schemeClr>
                </a:solidFill>
                <a:latin typeface="微软雅黑"/>
                <a:ea typeface="微软雅黑"/>
              </a:rPr>
              <a:t>存储器</a:t>
            </a:r>
          </a:p>
        </p:txBody>
      </p:sp>
      <p:grpSp>
        <p:nvGrpSpPr>
          <p:cNvPr id="10" name="组合 9"/>
          <p:cNvGrpSpPr/>
          <p:nvPr/>
        </p:nvGrpSpPr>
        <p:grpSpPr>
          <a:xfrm>
            <a:off x="1818533" y="53182"/>
            <a:ext cx="762000" cy="618973"/>
            <a:chOff x="371883" y="333450"/>
            <a:chExt cx="762000" cy="618973"/>
          </a:xfrm>
        </p:grpSpPr>
        <p:pic>
          <p:nvPicPr>
            <p:cNvPr id="11"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2"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7908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1950872" y="714541"/>
            <a:ext cx="7774199" cy="428724"/>
          </a:xfrm>
        </p:spPr>
        <p:txBody>
          <a:bodyPr/>
          <a:lstStyle/>
          <a:p>
            <a:pPr>
              <a:buFontTx/>
              <a:buNone/>
            </a:pP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a:t>
            </a:r>
            <a:r>
              <a:rPr 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DRAM</a:t>
            </a:r>
            <a:r>
              <a:rPr lang="zh-CN" altLang="en-US" sz="2400" b="1" dirty="0">
                <a:latin typeface="黑体" panose="02010609060101010101" pitchFamily="49" charset="-122"/>
                <a:ea typeface="黑体" panose="02010609060101010101" pitchFamily="49" charset="-122"/>
              </a:rPr>
              <a:t>芯片的逻辑结构</a:t>
            </a:r>
          </a:p>
          <a:p>
            <a:endParaRPr lang="zh-CN" altLang="en-US" dirty="0" smtClean="0"/>
          </a:p>
        </p:txBody>
      </p:sp>
      <p:sp>
        <p:nvSpPr>
          <p:cNvPr id="5124" name="Rectangle 2"/>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graphicFrame>
        <p:nvGraphicFramePr>
          <p:cNvPr id="5122" name="Object 1"/>
          <p:cNvGraphicFramePr>
            <a:graphicFrameLocks noChangeAspect="1"/>
          </p:cNvGraphicFramePr>
          <p:nvPr/>
        </p:nvGraphicFramePr>
        <p:xfrm>
          <a:off x="1593603" y="1214720"/>
          <a:ext cx="9003209" cy="4187206"/>
        </p:xfrm>
        <a:graphic>
          <a:graphicData uri="http://schemas.openxmlformats.org/presentationml/2006/ole">
            <mc:AlternateContent xmlns:mc="http://schemas.openxmlformats.org/markup-compatibility/2006">
              <mc:Choice xmlns:v="urn:schemas-microsoft-com:vml" Requires="v">
                <p:oleObj spid="_x0000_s19462" name="Visio" r:id="rId3" imgW="6680073" imgH="2863215" progId="Visio.Drawing.11">
                  <p:embed/>
                </p:oleObj>
              </mc:Choice>
              <mc:Fallback>
                <p:oleObj name="Visio" r:id="rId3" imgW="6680073" imgH="286321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603" y="1214720"/>
                        <a:ext cx="9003209" cy="4187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矩形 5"/>
          <p:cNvSpPr>
            <a:spLocks noChangeArrowheads="1"/>
          </p:cNvSpPr>
          <p:nvPr/>
        </p:nvSpPr>
        <p:spPr bwMode="auto">
          <a:xfrm>
            <a:off x="3594315" y="5430507"/>
            <a:ext cx="5359052" cy="40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r>
              <a:rPr lang="zh-CN" altLang="en-US" b="0" dirty="0" smtClean="0">
                <a:latin typeface="黑体" panose="02010609060101010101" pitchFamily="49" charset="-122"/>
                <a:ea typeface="黑体" panose="02010609060101010101" pitchFamily="49" charset="-122"/>
              </a:rPr>
              <a:t>图</a:t>
            </a:r>
            <a:r>
              <a:rPr lang="en-US" altLang="zh-CN" b="0" dirty="0" smtClean="0">
                <a:latin typeface="黑体" panose="02010609060101010101" pitchFamily="49" charset="-122"/>
                <a:ea typeface="黑体" panose="02010609060101010101" pitchFamily="49" charset="-122"/>
              </a:rPr>
              <a:t>  </a:t>
            </a:r>
            <a:r>
              <a:rPr lang="en-US" altLang="zh-CN" b="0" dirty="0">
                <a:latin typeface="黑体" panose="02010609060101010101" pitchFamily="49" charset="-122"/>
                <a:ea typeface="黑体" panose="02010609060101010101" pitchFamily="49" charset="-122"/>
              </a:rPr>
              <a:t>1M×4</a:t>
            </a:r>
            <a:r>
              <a:rPr lang="zh-CN" altLang="en-US" b="0" dirty="0">
                <a:latin typeface="黑体" panose="02010609060101010101" pitchFamily="49" charset="-122"/>
                <a:ea typeface="黑体" panose="02010609060101010101" pitchFamily="49" charset="-122"/>
              </a:rPr>
              <a:t>位</a:t>
            </a:r>
            <a:r>
              <a:rPr lang="en-US" altLang="zh-CN" b="0" dirty="0">
                <a:latin typeface="黑体" panose="02010609060101010101" pitchFamily="49" charset="-122"/>
                <a:ea typeface="黑体" panose="02010609060101010101" pitchFamily="49" charset="-122"/>
              </a:rPr>
              <a:t>DRAM</a:t>
            </a:r>
            <a:r>
              <a:rPr lang="zh-CN" altLang="en-US" b="0" dirty="0">
                <a:latin typeface="黑体" panose="02010609060101010101" pitchFamily="49" charset="-122"/>
                <a:ea typeface="黑体" panose="02010609060101010101" pitchFamily="49" charset="-122"/>
              </a:rPr>
              <a:t>结构图（</a:t>
            </a:r>
            <a:r>
              <a:rPr lang="en-US" altLang="zh-CN" b="0" dirty="0">
                <a:latin typeface="黑体" panose="02010609060101010101" pitchFamily="49" charset="-122"/>
                <a:ea typeface="黑体" panose="02010609060101010101" pitchFamily="49" charset="-122"/>
              </a:rPr>
              <a:t>A</a:t>
            </a:r>
            <a:r>
              <a:rPr lang="zh-CN" altLang="en-US" b="0" dirty="0">
                <a:latin typeface="黑体" panose="02010609060101010101" pitchFamily="49" charset="-122"/>
                <a:ea typeface="黑体" panose="02010609060101010101" pitchFamily="49" charset="-122"/>
              </a:rPr>
              <a:t>）和逻辑图（</a:t>
            </a:r>
            <a:r>
              <a:rPr lang="en-US" altLang="zh-CN" b="0" dirty="0">
                <a:latin typeface="黑体" panose="02010609060101010101" pitchFamily="49" charset="-122"/>
                <a:ea typeface="黑体" panose="02010609060101010101" pitchFamily="49" charset="-122"/>
              </a:rPr>
              <a:t>B</a:t>
            </a:r>
            <a:r>
              <a:rPr lang="zh-CN" altLang="en-US" b="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905725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六边形 213"/>
          <p:cNvSpPr/>
          <p:nvPr/>
        </p:nvSpPr>
        <p:spPr>
          <a:xfrm>
            <a:off x="975099" y="549474"/>
            <a:ext cx="5468138" cy="108709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5" name="组合 214"/>
          <p:cNvGrpSpPr/>
          <p:nvPr/>
        </p:nvGrpSpPr>
        <p:grpSpPr>
          <a:xfrm>
            <a:off x="539930" y="333450"/>
            <a:ext cx="1556037" cy="1556600"/>
            <a:chOff x="304800" y="673100"/>
            <a:chExt cx="4000500" cy="4000500"/>
          </a:xfrm>
          <a:effectLst>
            <a:outerShdw blurRad="444500" dist="254000" dir="6840000" algn="tr" rotWithShape="0">
              <a:prstClr val="black">
                <a:alpha val="50000"/>
              </a:prstClr>
            </a:outerShdw>
          </a:effectLst>
        </p:grpSpPr>
        <p:sp>
          <p:nvSpPr>
            <p:cNvPr id="216"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17" name="椭圆 2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sp>
        <p:nvSpPr>
          <p:cNvPr id="218" name="矩形 217"/>
          <p:cNvSpPr/>
          <p:nvPr/>
        </p:nvSpPr>
        <p:spPr>
          <a:xfrm>
            <a:off x="2238688" y="671292"/>
            <a:ext cx="4133962" cy="784826"/>
          </a:xfrm>
          <a:prstGeom prst="rect">
            <a:avLst/>
          </a:prstGeom>
        </p:spPr>
        <p:txBody>
          <a:bodyPr wrap="square" lIns="121917" tIns="60958" rIns="121917" bIns="60958">
            <a:spAutoFit/>
          </a:bodyPr>
          <a:lstStyle/>
          <a:p>
            <a:pPr defTabSz="1245625" fontAlgn="auto">
              <a:spcBef>
                <a:spcPts val="0"/>
              </a:spcBef>
              <a:spcAft>
                <a:spcPts val="0"/>
              </a:spcAft>
              <a:defRPr/>
            </a:pPr>
            <a:r>
              <a:rPr lang="zh-CN" altLang="en-US" sz="4300" b="1" kern="0" dirty="0" smtClean="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本章主要内容录</a:t>
            </a:r>
            <a:endParaRPr lang="zh-CN" altLang="en-US" sz="4300" b="1" kern="0" dirty="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nvGrpSpPr>
          <p:cNvPr id="220" name="组合 219"/>
          <p:cNvGrpSpPr/>
          <p:nvPr/>
        </p:nvGrpSpPr>
        <p:grpSpPr>
          <a:xfrm>
            <a:off x="765795" y="559400"/>
            <a:ext cx="1100988" cy="1101386"/>
            <a:chOff x="304800" y="673100"/>
            <a:chExt cx="4000500" cy="4000500"/>
          </a:xfrm>
          <a:effectLst>
            <a:outerShdw blurRad="444500" dist="254000" dir="6840000" algn="tr" rotWithShape="0">
              <a:prstClr val="black">
                <a:alpha val="50000"/>
              </a:prstClr>
            </a:outerShdw>
          </a:effectLst>
        </p:grpSpPr>
        <p:sp>
          <p:nvSpPr>
            <p:cNvPr id="221"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22" name="椭圆 2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87" name="组合 86"/>
          <p:cNvGrpSpPr/>
          <p:nvPr/>
        </p:nvGrpSpPr>
        <p:grpSpPr>
          <a:xfrm>
            <a:off x="1788454" y="2362219"/>
            <a:ext cx="1602304" cy="1850640"/>
            <a:chOff x="789153" y="2729597"/>
            <a:chExt cx="1202093" cy="1388087"/>
          </a:xfrm>
        </p:grpSpPr>
        <p:grpSp>
          <p:nvGrpSpPr>
            <p:cNvPr id="88" name="组合 87"/>
            <p:cNvGrpSpPr/>
            <p:nvPr/>
          </p:nvGrpSpPr>
          <p:grpSpPr>
            <a:xfrm>
              <a:off x="789153" y="2729597"/>
              <a:ext cx="1202093" cy="1388087"/>
              <a:chOff x="3273692" y="1099961"/>
              <a:chExt cx="1202093" cy="1388087"/>
            </a:xfrm>
          </p:grpSpPr>
          <p:sp>
            <p:nvSpPr>
              <p:cNvPr id="90"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1"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2"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EA6103"/>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89" name="TextBox 88"/>
            <p:cNvSpPr txBox="1"/>
            <p:nvPr/>
          </p:nvSpPr>
          <p:spPr>
            <a:xfrm>
              <a:off x="913109" y="2889012"/>
              <a:ext cx="418935" cy="277020"/>
            </a:xfrm>
            <a:prstGeom prst="rect">
              <a:avLst/>
            </a:prstGeom>
            <a:noFill/>
          </p:spPr>
          <p:txBody>
            <a:bodyPr wrap="square" rtlCol="0">
              <a:spAutoFit/>
            </a:bodyPr>
            <a:lstStyle/>
            <a:p>
              <a:r>
                <a:rPr lang="en-US" altLang="zh-CN" dirty="0">
                  <a:solidFill>
                    <a:schemeClr val="bg1"/>
                  </a:solidFill>
                  <a:latin typeface="微软雅黑" pitchFamily="34" charset="-122"/>
                  <a:ea typeface="微软雅黑" pitchFamily="34" charset="-122"/>
                </a:rPr>
                <a:t>0</a:t>
              </a:r>
              <a:r>
                <a:rPr lang="en-US" altLang="zh-CN" dirty="0" smtClean="0">
                  <a:solidFill>
                    <a:schemeClr val="bg1"/>
                  </a:solidFill>
                  <a:latin typeface="微软雅黑" pitchFamily="34" charset="-122"/>
                  <a:ea typeface="微软雅黑" pitchFamily="34" charset="-122"/>
                </a:rPr>
                <a:t>1</a:t>
              </a:r>
              <a:endParaRPr lang="zh-CN" altLang="en-US" dirty="0">
                <a:solidFill>
                  <a:schemeClr val="bg1"/>
                </a:solidFill>
                <a:latin typeface="微软雅黑" pitchFamily="34" charset="-122"/>
                <a:ea typeface="微软雅黑" pitchFamily="34" charset="-122"/>
              </a:endParaRPr>
            </a:p>
          </p:txBody>
        </p:sp>
      </p:grpSp>
      <p:grpSp>
        <p:nvGrpSpPr>
          <p:cNvPr id="93" name="组合 92"/>
          <p:cNvGrpSpPr/>
          <p:nvPr/>
        </p:nvGrpSpPr>
        <p:grpSpPr>
          <a:xfrm>
            <a:off x="4164295" y="2362219"/>
            <a:ext cx="1602304" cy="1850640"/>
            <a:chOff x="789153" y="2729597"/>
            <a:chExt cx="1202093" cy="1388087"/>
          </a:xfrm>
        </p:grpSpPr>
        <p:grpSp>
          <p:nvGrpSpPr>
            <p:cNvPr id="95" name="组合 94"/>
            <p:cNvGrpSpPr/>
            <p:nvPr/>
          </p:nvGrpSpPr>
          <p:grpSpPr>
            <a:xfrm>
              <a:off x="789153" y="2729597"/>
              <a:ext cx="1202093" cy="1388087"/>
              <a:chOff x="3273692" y="1099961"/>
              <a:chExt cx="1202093" cy="1388087"/>
            </a:xfrm>
          </p:grpSpPr>
          <p:sp>
            <p:nvSpPr>
              <p:cNvPr id="97"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8"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9"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F69F1E"/>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96" name="TextBox 95"/>
            <p:cNvSpPr txBox="1"/>
            <p:nvPr/>
          </p:nvSpPr>
          <p:spPr>
            <a:xfrm>
              <a:off x="905132" y="2922828"/>
              <a:ext cx="363966"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2</a:t>
              </a:r>
              <a:endParaRPr lang="zh-CN" altLang="en-US" dirty="0">
                <a:solidFill>
                  <a:schemeClr val="bg1"/>
                </a:solidFill>
                <a:latin typeface="微软雅黑" pitchFamily="34" charset="-122"/>
                <a:ea typeface="微软雅黑" pitchFamily="34" charset="-122"/>
              </a:endParaRPr>
            </a:p>
          </p:txBody>
        </p:sp>
      </p:grpSp>
      <p:grpSp>
        <p:nvGrpSpPr>
          <p:cNvPr id="100" name="组合 99"/>
          <p:cNvGrpSpPr/>
          <p:nvPr/>
        </p:nvGrpSpPr>
        <p:grpSpPr>
          <a:xfrm>
            <a:off x="6585279" y="2362219"/>
            <a:ext cx="1602304" cy="1850640"/>
            <a:chOff x="789153" y="2729597"/>
            <a:chExt cx="1202093" cy="1388087"/>
          </a:xfrm>
        </p:grpSpPr>
        <p:grpSp>
          <p:nvGrpSpPr>
            <p:cNvPr id="101" name="组合 100"/>
            <p:cNvGrpSpPr/>
            <p:nvPr/>
          </p:nvGrpSpPr>
          <p:grpSpPr>
            <a:xfrm>
              <a:off x="789153" y="2729597"/>
              <a:ext cx="1202093" cy="1388087"/>
              <a:chOff x="3273692" y="1099961"/>
              <a:chExt cx="1202093" cy="1388087"/>
            </a:xfrm>
          </p:grpSpPr>
          <p:sp>
            <p:nvSpPr>
              <p:cNvPr id="103"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04"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05"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EA5E66"/>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102" name="TextBox 101"/>
            <p:cNvSpPr txBox="1"/>
            <p:nvPr/>
          </p:nvSpPr>
          <p:spPr>
            <a:xfrm>
              <a:off x="898499" y="2922828"/>
              <a:ext cx="367789"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3</a:t>
              </a:r>
              <a:endParaRPr lang="zh-CN" altLang="en-US" dirty="0">
                <a:solidFill>
                  <a:schemeClr val="bg1"/>
                </a:solidFill>
                <a:latin typeface="微软雅黑" pitchFamily="34" charset="-122"/>
                <a:ea typeface="微软雅黑" pitchFamily="34" charset="-122"/>
              </a:endParaRPr>
            </a:p>
          </p:txBody>
        </p:sp>
      </p:grpSp>
      <p:grpSp>
        <p:nvGrpSpPr>
          <p:cNvPr id="106" name="组合 105"/>
          <p:cNvGrpSpPr/>
          <p:nvPr/>
        </p:nvGrpSpPr>
        <p:grpSpPr>
          <a:xfrm>
            <a:off x="8962723" y="2362219"/>
            <a:ext cx="1602304" cy="1850640"/>
            <a:chOff x="789153" y="2729597"/>
            <a:chExt cx="1202093" cy="1388087"/>
          </a:xfrm>
        </p:grpSpPr>
        <p:grpSp>
          <p:nvGrpSpPr>
            <p:cNvPr id="107" name="组合 106"/>
            <p:cNvGrpSpPr/>
            <p:nvPr/>
          </p:nvGrpSpPr>
          <p:grpSpPr>
            <a:xfrm>
              <a:off x="789153" y="2729597"/>
              <a:ext cx="1202093" cy="1388087"/>
              <a:chOff x="3273692" y="1099961"/>
              <a:chExt cx="1202093" cy="1388087"/>
            </a:xfrm>
          </p:grpSpPr>
          <p:sp>
            <p:nvSpPr>
              <p:cNvPr id="109"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10"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11"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0099A9"/>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108" name="TextBox 107"/>
            <p:cNvSpPr txBox="1"/>
            <p:nvPr/>
          </p:nvSpPr>
          <p:spPr>
            <a:xfrm>
              <a:off x="938290" y="2889012"/>
              <a:ext cx="360220"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4</a:t>
              </a:r>
              <a:endParaRPr lang="zh-CN" altLang="en-US" dirty="0">
                <a:solidFill>
                  <a:schemeClr val="bg1"/>
                </a:solidFill>
                <a:latin typeface="微软雅黑" pitchFamily="34" charset="-122"/>
                <a:ea typeface="微软雅黑" pitchFamily="34" charset="-122"/>
              </a:endParaRPr>
            </a:p>
          </p:txBody>
        </p:sp>
      </p:grpSp>
      <p:sp>
        <p:nvSpPr>
          <p:cNvPr id="112" name="Freeform 21"/>
          <p:cNvSpPr>
            <a:spLocks noEditPoints="1"/>
          </p:cNvSpPr>
          <p:nvPr/>
        </p:nvSpPr>
        <p:spPr bwMode="auto">
          <a:xfrm>
            <a:off x="2261165" y="3022954"/>
            <a:ext cx="615868" cy="637704"/>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tx1"/>
          </a:solidFill>
          <a:ln>
            <a:noFill/>
          </a:ln>
        </p:spPr>
        <p:txBody>
          <a:bodyPr vert="horz" wrap="square" lIns="121890" tIns="60945" rIns="121890" bIns="6094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nvGrpSpPr>
          <p:cNvPr id="113" name="组合 112"/>
          <p:cNvGrpSpPr/>
          <p:nvPr/>
        </p:nvGrpSpPr>
        <p:grpSpPr>
          <a:xfrm>
            <a:off x="4637005" y="2994764"/>
            <a:ext cx="600979" cy="649377"/>
            <a:chOff x="2782033" y="2877344"/>
            <a:chExt cx="571561" cy="617451"/>
          </a:xfrm>
          <a:solidFill>
            <a:srgbClr val="777777"/>
          </a:solidFill>
        </p:grpSpPr>
        <p:sp>
          <p:nvSpPr>
            <p:cNvPr id="114"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15"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grpSp>
        <p:nvGrpSpPr>
          <p:cNvPr id="116" name="组合 115"/>
          <p:cNvGrpSpPr/>
          <p:nvPr/>
        </p:nvGrpSpPr>
        <p:grpSpPr>
          <a:xfrm>
            <a:off x="7057989" y="3051105"/>
            <a:ext cx="625377" cy="625609"/>
            <a:chOff x="5699322" y="3963624"/>
            <a:chExt cx="132182" cy="132201"/>
          </a:xfrm>
          <a:solidFill>
            <a:schemeClr val="tx1"/>
          </a:solidFill>
        </p:grpSpPr>
        <p:sp>
          <p:nvSpPr>
            <p:cNvPr id="117"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18"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grpSp>
        <p:nvGrpSpPr>
          <p:cNvPr id="119" name="组合 118"/>
          <p:cNvGrpSpPr/>
          <p:nvPr/>
        </p:nvGrpSpPr>
        <p:grpSpPr>
          <a:xfrm>
            <a:off x="9499156" y="3027818"/>
            <a:ext cx="647261" cy="632839"/>
            <a:chOff x="5710238" y="3049588"/>
            <a:chExt cx="771526" cy="754062"/>
          </a:xfrm>
          <a:solidFill>
            <a:schemeClr val="tx1"/>
          </a:solidFill>
        </p:grpSpPr>
        <p:sp>
          <p:nvSpPr>
            <p:cNvPr id="120"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1"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2"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3"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grpSp>
      <p:sp>
        <p:nvSpPr>
          <p:cNvPr id="124" name="Rectangle 4"/>
          <p:cNvSpPr txBox="1">
            <a:spLocks noChangeArrowheads="1"/>
          </p:cNvSpPr>
          <p:nvPr/>
        </p:nvSpPr>
        <p:spPr bwMode="auto">
          <a:xfrm>
            <a:off x="1486694" y="4370643"/>
            <a:ext cx="2160239"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zh-CN" altLang="en-US" sz="2800" kern="0" dirty="0">
                <a:solidFill>
                  <a:schemeClr val="accent6"/>
                </a:solidFill>
                <a:latin typeface="Arial"/>
                <a:ea typeface="微软雅黑"/>
              </a:rPr>
              <a:t>存储器概述</a:t>
            </a:r>
          </a:p>
        </p:txBody>
      </p:sp>
      <p:sp>
        <p:nvSpPr>
          <p:cNvPr id="125" name="Rectangle 4"/>
          <p:cNvSpPr txBox="1">
            <a:spLocks noChangeArrowheads="1"/>
          </p:cNvSpPr>
          <p:nvPr/>
        </p:nvSpPr>
        <p:spPr bwMode="auto">
          <a:xfrm>
            <a:off x="4075902" y="4400698"/>
            <a:ext cx="2163320"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zh-CN" altLang="en-US" sz="2800" kern="0" dirty="0">
                <a:solidFill>
                  <a:srgbClr val="F69F1E"/>
                </a:solidFill>
                <a:latin typeface="Arial"/>
                <a:ea typeface="微软雅黑"/>
              </a:rPr>
              <a:t>半导体随机存取存储器</a:t>
            </a:r>
          </a:p>
        </p:txBody>
      </p:sp>
      <p:sp>
        <p:nvSpPr>
          <p:cNvPr id="126" name="Rectangle 4"/>
          <p:cNvSpPr txBox="1">
            <a:spLocks noChangeArrowheads="1"/>
          </p:cNvSpPr>
          <p:nvPr/>
        </p:nvSpPr>
        <p:spPr bwMode="auto">
          <a:xfrm>
            <a:off x="6496886" y="4400698"/>
            <a:ext cx="1829388"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zh-CN" altLang="en-US" sz="2800" kern="0" dirty="0">
                <a:solidFill>
                  <a:srgbClr val="EA5E66"/>
                </a:solidFill>
                <a:latin typeface="Arial"/>
                <a:ea typeface="微软雅黑"/>
              </a:rPr>
              <a:t>高速缓冲存储技术</a:t>
            </a:r>
          </a:p>
        </p:txBody>
      </p:sp>
      <p:sp>
        <p:nvSpPr>
          <p:cNvPr id="127" name="Rectangle 4"/>
          <p:cNvSpPr txBox="1">
            <a:spLocks noChangeArrowheads="1"/>
          </p:cNvSpPr>
          <p:nvPr/>
        </p:nvSpPr>
        <p:spPr bwMode="auto">
          <a:xfrm>
            <a:off x="8874329" y="4400698"/>
            <a:ext cx="1852009"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zh-CN" altLang="en-US" sz="2800" kern="0" dirty="0">
                <a:solidFill>
                  <a:srgbClr val="0099A9"/>
                </a:solidFill>
                <a:latin typeface="Arial"/>
                <a:ea typeface="微软雅黑"/>
              </a:rPr>
              <a:t>虚拟存储技术</a:t>
            </a:r>
          </a:p>
        </p:txBody>
      </p:sp>
      <p:grpSp>
        <p:nvGrpSpPr>
          <p:cNvPr id="132" name="组合 131"/>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4" name="椭圆 13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9" name="组合 13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24" name="椭圆 2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25" name="组合 22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226" name="同心圆 2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27" name="椭圆 22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28" name="组合 22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229" name="同心圆 2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0" name="椭圆 2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1" name="组合 23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232" name="同心圆 2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3" name="椭圆 2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4" name="组合 23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235" name="同心圆 2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6" name="椭圆 2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7" name="组合 23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238" name="同心圆 2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39" name="椭圆 2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0" name="组合 23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241" name="同心圆 2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2" name="椭圆 24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3" name="组合 24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244" name="同心圆 2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45" name="椭圆 2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6" name="组合 24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247" name="同心圆 2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8" name="椭圆 2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9" name="组合 24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250" name="同心圆 2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1" name="椭圆 2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52" name="组合 25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253" name="同心圆 2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4" name="椭圆 2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255" name="TextBox 25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4041192986"/>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14:bounceEnd="55000">
                                          <p:cBhvr additive="base">
                                            <p:cTn id="7" dur="2000" fill="hold"/>
                                            <p:tgtEl>
                                              <p:spTgt spid="215"/>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14:presetBounceEnd="55000">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14:bounceEnd="55000">
                                          <p:cBhvr additive="base">
                                            <p:cTn id="11" dur="2000" fill="hold"/>
                                            <p:tgtEl>
                                              <p:spTgt spid="220"/>
                                            </p:tgtEl>
                                            <p:attrNameLst>
                                              <p:attrName>ppt_x</p:attrName>
                                            </p:attrNameLst>
                                          </p:cBhvr>
                                          <p:tavLst>
                                            <p:tav tm="0">
                                              <p:val>
                                                <p:strVal val="#ppt_x"/>
                                              </p:val>
                                            </p:tav>
                                            <p:tav tm="100000">
                                              <p:val>
                                                <p:strVal val="#ppt_x"/>
                                              </p:val>
                                            </p:tav>
                                          </p:tavLst>
                                        </p:anim>
                                        <p:anim calcmode="lin" valueType="num" p14:bounceEnd="55000">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6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6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9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par>
                                    <p:cTn id="51" presetID="31" presetClass="entr" presetSubtype="0" fill="hold" nodeType="withEffect">
                                      <p:stCondLst>
                                        <p:cond delay="500"/>
                                      </p:stCondLst>
                                      <p:childTnLst>
                                        <p:set>
                                          <p:cBhvr>
                                            <p:cTn id="52" dur="1" fill="hold">
                                              <p:stCondLst>
                                                <p:cond delay="0"/>
                                              </p:stCondLst>
                                            </p:cTn>
                                            <p:tgtEl>
                                              <p:spTgt spid="100"/>
                                            </p:tgtEl>
                                            <p:attrNameLst>
                                              <p:attrName>style.visibility</p:attrName>
                                            </p:attrNameLst>
                                          </p:cBhvr>
                                          <p:to>
                                            <p:strVal val="visible"/>
                                          </p:to>
                                        </p:set>
                                        <p:anim calcmode="lin" valueType="num">
                                          <p:cBhvr>
                                            <p:cTn id="53" dur="1000" fill="hold"/>
                                            <p:tgtEl>
                                              <p:spTgt spid="100"/>
                                            </p:tgtEl>
                                            <p:attrNameLst>
                                              <p:attrName>ppt_w</p:attrName>
                                            </p:attrNameLst>
                                          </p:cBhvr>
                                          <p:tavLst>
                                            <p:tav tm="0">
                                              <p:val>
                                                <p:fltVal val="0"/>
                                              </p:val>
                                            </p:tav>
                                            <p:tav tm="100000">
                                              <p:val>
                                                <p:strVal val="#ppt_w"/>
                                              </p:val>
                                            </p:tav>
                                          </p:tavLst>
                                        </p:anim>
                                        <p:anim calcmode="lin" valueType="num">
                                          <p:cBhvr>
                                            <p:cTn id="54" dur="1000" fill="hold"/>
                                            <p:tgtEl>
                                              <p:spTgt spid="100"/>
                                            </p:tgtEl>
                                            <p:attrNameLst>
                                              <p:attrName>ppt_h</p:attrName>
                                            </p:attrNameLst>
                                          </p:cBhvr>
                                          <p:tavLst>
                                            <p:tav tm="0">
                                              <p:val>
                                                <p:fltVal val="0"/>
                                              </p:val>
                                            </p:tav>
                                            <p:tav tm="100000">
                                              <p:val>
                                                <p:strVal val="#ppt_h"/>
                                              </p:val>
                                            </p:tav>
                                          </p:tavLst>
                                        </p:anim>
                                        <p:anim calcmode="lin" valueType="num">
                                          <p:cBhvr>
                                            <p:cTn id="55" dur="1000" fill="hold"/>
                                            <p:tgtEl>
                                              <p:spTgt spid="100"/>
                                            </p:tgtEl>
                                            <p:attrNameLst>
                                              <p:attrName>style.rotation</p:attrName>
                                            </p:attrNameLst>
                                          </p:cBhvr>
                                          <p:tavLst>
                                            <p:tav tm="0">
                                              <p:val>
                                                <p:fltVal val="90"/>
                                              </p:val>
                                            </p:tav>
                                            <p:tav tm="100000">
                                              <p:val>
                                                <p:fltVal val="0"/>
                                              </p:val>
                                            </p:tav>
                                          </p:tavLst>
                                        </p:anim>
                                        <p:animEffect transition="in" filter="fade">
                                          <p:cBhvr>
                                            <p:cTn id="56" dur="1000"/>
                                            <p:tgtEl>
                                              <p:spTgt spid="100"/>
                                            </p:tgtEl>
                                          </p:cBhvr>
                                        </p:animEffect>
                                      </p:childTnLst>
                                    </p:cTn>
                                  </p:par>
                                </p:childTnLst>
                              </p:cTn>
                            </p:par>
                            <p:par>
                              <p:cTn id="57" fill="hold">
                                <p:stCondLst>
                                  <p:cond delay="8400"/>
                                </p:stCondLst>
                                <p:childTnLst>
                                  <p:par>
                                    <p:cTn id="58" presetID="10" presetClass="entr" presetSubtype="0" fill="hold" nodeType="after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fade">
                                          <p:cBhvr>
                                            <p:cTn id="60" dur="500"/>
                                            <p:tgtEl>
                                              <p:spTgt spid="1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700"/>
                                            <p:tgtEl>
                                              <p:spTgt spid="126"/>
                                            </p:tgtEl>
                                          </p:cBhvr>
                                        </p:animEffect>
                                      </p:childTnLst>
                                    </p:cTn>
                                  </p:par>
                                  <p:par>
                                    <p:cTn id="64" presetID="31" presetClass="entr" presetSubtype="0" fill="hold" nodeType="withEffect">
                                      <p:stCondLst>
                                        <p:cond delay="0"/>
                                      </p:stCondLst>
                                      <p:childTnLst>
                                        <p:set>
                                          <p:cBhvr>
                                            <p:cTn id="65" dur="1" fill="hold">
                                              <p:stCondLst>
                                                <p:cond delay="0"/>
                                              </p:stCondLst>
                                            </p:cTn>
                                            <p:tgtEl>
                                              <p:spTgt spid="106"/>
                                            </p:tgtEl>
                                            <p:attrNameLst>
                                              <p:attrName>style.visibility</p:attrName>
                                            </p:attrNameLst>
                                          </p:cBhvr>
                                          <p:to>
                                            <p:strVal val="visible"/>
                                          </p:to>
                                        </p:set>
                                        <p:anim calcmode="lin" valueType="num">
                                          <p:cBhvr>
                                            <p:cTn id="66" dur="1000" fill="hold"/>
                                            <p:tgtEl>
                                              <p:spTgt spid="106"/>
                                            </p:tgtEl>
                                            <p:attrNameLst>
                                              <p:attrName>ppt_w</p:attrName>
                                            </p:attrNameLst>
                                          </p:cBhvr>
                                          <p:tavLst>
                                            <p:tav tm="0">
                                              <p:val>
                                                <p:fltVal val="0"/>
                                              </p:val>
                                            </p:tav>
                                            <p:tav tm="100000">
                                              <p:val>
                                                <p:strVal val="#ppt_w"/>
                                              </p:val>
                                            </p:tav>
                                          </p:tavLst>
                                        </p:anim>
                                        <p:anim calcmode="lin" valueType="num">
                                          <p:cBhvr>
                                            <p:cTn id="67" dur="1000" fill="hold"/>
                                            <p:tgtEl>
                                              <p:spTgt spid="106"/>
                                            </p:tgtEl>
                                            <p:attrNameLst>
                                              <p:attrName>ppt_h</p:attrName>
                                            </p:attrNameLst>
                                          </p:cBhvr>
                                          <p:tavLst>
                                            <p:tav tm="0">
                                              <p:val>
                                                <p:fltVal val="0"/>
                                              </p:val>
                                            </p:tav>
                                            <p:tav tm="100000">
                                              <p:val>
                                                <p:strVal val="#ppt_h"/>
                                              </p:val>
                                            </p:tav>
                                          </p:tavLst>
                                        </p:anim>
                                        <p:anim calcmode="lin" valueType="num">
                                          <p:cBhvr>
                                            <p:cTn id="68" dur="1000" fill="hold"/>
                                            <p:tgtEl>
                                              <p:spTgt spid="106"/>
                                            </p:tgtEl>
                                            <p:attrNameLst>
                                              <p:attrName>style.rotation</p:attrName>
                                            </p:attrNameLst>
                                          </p:cBhvr>
                                          <p:tavLst>
                                            <p:tav tm="0">
                                              <p:val>
                                                <p:fltVal val="90"/>
                                              </p:val>
                                            </p:tav>
                                            <p:tav tm="100000">
                                              <p:val>
                                                <p:fltVal val="0"/>
                                              </p:val>
                                            </p:tav>
                                          </p:tavLst>
                                        </p:anim>
                                        <p:animEffect transition="in" filter="fade">
                                          <p:cBhvr>
                                            <p:cTn id="69" dur="1000"/>
                                            <p:tgtEl>
                                              <p:spTgt spid="106"/>
                                            </p:tgtEl>
                                          </p:cBhvr>
                                        </p:animEffect>
                                      </p:childTnLst>
                                    </p:cTn>
                                  </p:par>
                                </p:childTnLst>
                              </p:cTn>
                            </p:par>
                            <p:par>
                              <p:cTn id="70" fill="hold">
                                <p:stCondLst>
                                  <p:cond delay="9400"/>
                                </p:stCondLst>
                                <p:childTnLst>
                                  <p:par>
                                    <p:cTn id="71" presetID="10" presetClass="entr" presetSubtype="0" fill="hold" nodeType="afterEffect">
                                      <p:stCondLst>
                                        <p:cond delay="0"/>
                                      </p:stCondLst>
                                      <p:childTnLst>
                                        <p:set>
                                          <p:cBhvr>
                                            <p:cTn id="72" dur="1" fill="hold">
                                              <p:stCondLst>
                                                <p:cond delay="0"/>
                                              </p:stCondLst>
                                            </p:cTn>
                                            <p:tgtEl>
                                              <p:spTgt spid="119"/>
                                            </p:tgtEl>
                                            <p:attrNameLst>
                                              <p:attrName>style.visibility</p:attrName>
                                            </p:attrNameLst>
                                          </p:cBhvr>
                                          <p:to>
                                            <p:strVal val="visible"/>
                                          </p:to>
                                        </p:set>
                                        <p:animEffect transition="in" filter="fade">
                                          <p:cBhvr>
                                            <p:cTn id="73" dur="500"/>
                                            <p:tgtEl>
                                              <p:spTgt spid="119"/>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27"/>
                                            </p:tgtEl>
                                            <p:attrNameLst>
                                              <p:attrName>style.visibility</p:attrName>
                                            </p:attrNameLst>
                                          </p:cBhvr>
                                          <p:to>
                                            <p:strVal val="visible"/>
                                          </p:to>
                                        </p:set>
                                        <p:animEffect transition="in" filter="wipe(left)">
                                          <p:cBhvr>
                                            <p:cTn id="76" dur="700"/>
                                            <p:tgtEl>
                                              <p:spTgt spid="127"/>
                                            </p:tgtEl>
                                          </p:cBhvr>
                                        </p:animEffect>
                                      </p:childTnLst>
                                    </p:cTn>
                                  </p:par>
                                </p:childTnLst>
                              </p:cTn>
                            </p:par>
                            <p:par>
                              <p:cTn id="77" fill="hold">
                                <p:stCondLst>
                                  <p:cond delay="10100"/>
                                </p:stCondLst>
                                <p:childTnLst>
                                  <p:par>
                                    <p:cTn id="78" presetID="23" presetClass="entr" presetSubtype="528" fill="hold" nodeType="afterEffect">
                                      <p:stCondLst>
                                        <p:cond delay="0"/>
                                      </p:stCondLst>
                                      <p:childTnLst>
                                        <p:set>
                                          <p:cBhvr>
                                            <p:cTn id="79" dur="1" fill="hold">
                                              <p:stCondLst>
                                                <p:cond delay="0"/>
                                              </p:stCondLst>
                                            </p:cTn>
                                            <p:tgtEl>
                                              <p:spTgt spid="132"/>
                                            </p:tgtEl>
                                            <p:attrNameLst>
                                              <p:attrName>style.visibility</p:attrName>
                                            </p:attrNameLst>
                                          </p:cBhvr>
                                          <p:to>
                                            <p:strVal val="visible"/>
                                          </p:to>
                                        </p:set>
                                        <p:anim calcmode="lin" valueType="num">
                                          <p:cBhvr>
                                            <p:cTn id="80" dur="500" fill="hold"/>
                                            <p:tgtEl>
                                              <p:spTgt spid="132"/>
                                            </p:tgtEl>
                                            <p:attrNameLst>
                                              <p:attrName>ppt_w</p:attrName>
                                            </p:attrNameLst>
                                          </p:cBhvr>
                                          <p:tavLst>
                                            <p:tav tm="0">
                                              <p:val>
                                                <p:fltVal val="0"/>
                                              </p:val>
                                            </p:tav>
                                            <p:tav tm="100000">
                                              <p:val>
                                                <p:strVal val="#ppt_w"/>
                                              </p:val>
                                            </p:tav>
                                          </p:tavLst>
                                        </p:anim>
                                        <p:anim calcmode="lin" valueType="num">
                                          <p:cBhvr>
                                            <p:cTn id="81" dur="500" fill="hold"/>
                                            <p:tgtEl>
                                              <p:spTgt spid="132"/>
                                            </p:tgtEl>
                                            <p:attrNameLst>
                                              <p:attrName>ppt_h</p:attrName>
                                            </p:attrNameLst>
                                          </p:cBhvr>
                                          <p:tavLst>
                                            <p:tav tm="0">
                                              <p:val>
                                                <p:fltVal val="0"/>
                                              </p:val>
                                            </p:tav>
                                            <p:tav tm="100000">
                                              <p:val>
                                                <p:strVal val="#ppt_h"/>
                                              </p:val>
                                            </p:tav>
                                          </p:tavLst>
                                        </p:anim>
                                        <p:anim calcmode="lin" valueType="num">
                                          <p:cBhvr>
                                            <p:cTn id="82" dur="500" fill="hold"/>
                                            <p:tgtEl>
                                              <p:spTgt spid="132"/>
                                            </p:tgtEl>
                                            <p:attrNameLst>
                                              <p:attrName>ppt_x</p:attrName>
                                            </p:attrNameLst>
                                          </p:cBhvr>
                                          <p:tavLst>
                                            <p:tav tm="0">
                                              <p:val>
                                                <p:fltVal val="0.5"/>
                                              </p:val>
                                            </p:tav>
                                            <p:tav tm="100000">
                                              <p:val>
                                                <p:strVal val="#ppt_x"/>
                                              </p:val>
                                            </p:tav>
                                          </p:tavLst>
                                        </p:anim>
                                        <p:anim calcmode="lin" valueType="num">
                                          <p:cBhvr>
                                            <p:cTn id="83" dur="500" fill="hold"/>
                                            <p:tgtEl>
                                              <p:spTgt spid="132"/>
                                            </p:tgtEl>
                                            <p:attrNameLst>
                                              <p:attrName>ppt_y</p:attrName>
                                            </p:attrNameLst>
                                          </p:cBhvr>
                                          <p:tavLst>
                                            <p:tav tm="0">
                                              <p:val>
                                                <p:fltVal val="0.5"/>
                                              </p:val>
                                            </p:tav>
                                            <p:tav tm="100000">
                                              <p:val>
                                                <p:strVal val="#ppt_y"/>
                                              </p:val>
                                            </p:tav>
                                          </p:tavLst>
                                        </p:anim>
                                      </p:childTnLst>
                                    </p:cTn>
                                  </p:par>
                                  <p:par>
                                    <p:cTn id="84" presetID="23" presetClass="entr" presetSubtype="528" fill="hold" nodeType="withEffect">
                                      <p:stCondLst>
                                        <p:cond delay="300"/>
                                      </p:stCondLst>
                                      <p:childTnLst>
                                        <p:set>
                                          <p:cBhvr>
                                            <p:cTn id="85" dur="1" fill="hold">
                                              <p:stCondLst>
                                                <p:cond delay="0"/>
                                              </p:stCondLst>
                                            </p:cTn>
                                            <p:tgtEl>
                                              <p:spTgt spid="139"/>
                                            </p:tgtEl>
                                            <p:attrNameLst>
                                              <p:attrName>style.visibility</p:attrName>
                                            </p:attrNameLst>
                                          </p:cBhvr>
                                          <p:to>
                                            <p:strVal val="visible"/>
                                          </p:to>
                                        </p:set>
                                        <p:anim calcmode="lin" valueType="num">
                                          <p:cBhvr>
                                            <p:cTn id="86" dur="500" fill="hold"/>
                                            <p:tgtEl>
                                              <p:spTgt spid="139"/>
                                            </p:tgtEl>
                                            <p:attrNameLst>
                                              <p:attrName>ppt_w</p:attrName>
                                            </p:attrNameLst>
                                          </p:cBhvr>
                                          <p:tavLst>
                                            <p:tav tm="0">
                                              <p:val>
                                                <p:fltVal val="0"/>
                                              </p:val>
                                            </p:tav>
                                            <p:tav tm="100000">
                                              <p:val>
                                                <p:strVal val="#ppt_w"/>
                                              </p:val>
                                            </p:tav>
                                          </p:tavLst>
                                        </p:anim>
                                        <p:anim calcmode="lin" valueType="num">
                                          <p:cBhvr>
                                            <p:cTn id="87" dur="500" fill="hold"/>
                                            <p:tgtEl>
                                              <p:spTgt spid="139"/>
                                            </p:tgtEl>
                                            <p:attrNameLst>
                                              <p:attrName>ppt_h</p:attrName>
                                            </p:attrNameLst>
                                          </p:cBhvr>
                                          <p:tavLst>
                                            <p:tav tm="0">
                                              <p:val>
                                                <p:fltVal val="0"/>
                                              </p:val>
                                            </p:tav>
                                            <p:tav tm="100000">
                                              <p:val>
                                                <p:strVal val="#ppt_h"/>
                                              </p:val>
                                            </p:tav>
                                          </p:tavLst>
                                        </p:anim>
                                        <p:anim calcmode="lin" valueType="num">
                                          <p:cBhvr>
                                            <p:cTn id="88" dur="500" fill="hold"/>
                                            <p:tgtEl>
                                              <p:spTgt spid="139"/>
                                            </p:tgtEl>
                                            <p:attrNameLst>
                                              <p:attrName>ppt_x</p:attrName>
                                            </p:attrNameLst>
                                          </p:cBhvr>
                                          <p:tavLst>
                                            <p:tav tm="0">
                                              <p:val>
                                                <p:fltVal val="0.5"/>
                                              </p:val>
                                            </p:tav>
                                            <p:tav tm="100000">
                                              <p:val>
                                                <p:strVal val="#ppt_x"/>
                                              </p:val>
                                            </p:tav>
                                          </p:tavLst>
                                        </p:anim>
                                        <p:anim calcmode="lin" valueType="num">
                                          <p:cBhvr>
                                            <p:cTn id="89" dur="500" fill="hold"/>
                                            <p:tgtEl>
                                              <p:spTgt spid="139"/>
                                            </p:tgtEl>
                                            <p:attrNameLst>
                                              <p:attrName>ppt_y</p:attrName>
                                            </p:attrNameLst>
                                          </p:cBhvr>
                                          <p:tavLst>
                                            <p:tav tm="0">
                                              <p:val>
                                                <p:fltVal val="0.5"/>
                                              </p:val>
                                            </p:tav>
                                            <p:tav tm="100000">
                                              <p:val>
                                                <p:strVal val="#ppt_y"/>
                                              </p:val>
                                            </p:tav>
                                          </p:tavLst>
                                        </p:anim>
                                      </p:childTnLst>
                                    </p:cTn>
                                  </p:par>
                                  <p:par>
                                    <p:cTn id="90" presetID="23" presetClass="entr" presetSubtype="528" fill="hold" nodeType="withEffect">
                                      <p:stCondLst>
                                        <p:cond delay="700"/>
                                      </p:stCondLst>
                                      <p:childTnLst>
                                        <p:set>
                                          <p:cBhvr>
                                            <p:cTn id="91" dur="1" fill="hold">
                                              <p:stCondLst>
                                                <p:cond delay="0"/>
                                              </p:stCondLst>
                                            </p:cTn>
                                            <p:tgtEl>
                                              <p:spTgt spid="142"/>
                                            </p:tgtEl>
                                            <p:attrNameLst>
                                              <p:attrName>style.visibility</p:attrName>
                                            </p:attrNameLst>
                                          </p:cBhvr>
                                          <p:to>
                                            <p:strVal val="visible"/>
                                          </p:to>
                                        </p:set>
                                        <p:anim calcmode="lin" valueType="num">
                                          <p:cBhvr>
                                            <p:cTn id="92" dur="500" fill="hold"/>
                                            <p:tgtEl>
                                              <p:spTgt spid="142"/>
                                            </p:tgtEl>
                                            <p:attrNameLst>
                                              <p:attrName>ppt_w</p:attrName>
                                            </p:attrNameLst>
                                          </p:cBhvr>
                                          <p:tavLst>
                                            <p:tav tm="0">
                                              <p:val>
                                                <p:fltVal val="0"/>
                                              </p:val>
                                            </p:tav>
                                            <p:tav tm="100000">
                                              <p:val>
                                                <p:strVal val="#ppt_w"/>
                                              </p:val>
                                            </p:tav>
                                          </p:tavLst>
                                        </p:anim>
                                        <p:anim calcmode="lin" valueType="num">
                                          <p:cBhvr>
                                            <p:cTn id="93" dur="500" fill="hold"/>
                                            <p:tgtEl>
                                              <p:spTgt spid="142"/>
                                            </p:tgtEl>
                                            <p:attrNameLst>
                                              <p:attrName>ppt_h</p:attrName>
                                            </p:attrNameLst>
                                          </p:cBhvr>
                                          <p:tavLst>
                                            <p:tav tm="0">
                                              <p:val>
                                                <p:fltVal val="0"/>
                                              </p:val>
                                            </p:tav>
                                            <p:tav tm="100000">
                                              <p:val>
                                                <p:strVal val="#ppt_h"/>
                                              </p:val>
                                            </p:tav>
                                          </p:tavLst>
                                        </p:anim>
                                        <p:anim calcmode="lin" valueType="num">
                                          <p:cBhvr>
                                            <p:cTn id="94" dur="500" fill="hold"/>
                                            <p:tgtEl>
                                              <p:spTgt spid="142"/>
                                            </p:tgtEl>
                                            <p:attrNameLst>
                                              <p:attrName>ppt_x</p:attrName>
                                            </p:attrNameLst>
                                          </p:cBhvr>
                                          <p:tavLst>
                                            <p:tav tm="0">
                                              <p:val>
                                                <p:fltVal val="0.5"/>
                                              </p:val>
                                            </p:tav>
                                            <p:tav tm="100000">
                                              <p:val>
                                                <p:strVal val="#ppt_x"/>
                                              </p:val>
                                            </p:tav>
                                          </p:tavLst>
                                        </p:anim>
                                        <p:anim calcmode="lin" valueType="num">
                                          <p:cBhvr>
                                            <p:cTn id="95" dur="500" fill="hold"/>
                                            <p:tgtEl>
                                              <p:spTgt spid="142"/>
                                            </p:tgtEl>
                                            <p:attrNameLst>
                                              <p:attrName>ppt_y</p:attrName>
                                            </p:attrNameLst>
                                          </p:cBhvr>
                                          <p:tavLst>
                                            <p:tav tm="0">
                                              <p:val>
                                                <p:fltVal val="0.5"/>
                                              </p:val>
                                            </p:tav>
                                            <p:tav tm="100000">
                                              <p:val>
                                                <p:strVal val="#ppt_y"/>
                                              </p:val>
                                            </p:tav>
                                          </p:tavLst>
                                        </p:anim>
                                      </p:childTnLst>
                                    </p:cTn>
                                  </p:par>
                                  <p:par>
                                    <p:cTn id="96" presetID="23" presetClass="entr" presetSubtype="528" fill="hold" nodeType="withEffect">
                                      <p:stCondLst>
                                        <p:cond delay="300"/>
                                      </p:stCondLst>
                                      <p:childTnLst>
                                        <p:set>
                                          <p:cBhvr>
                                            <p:cTn id="97" dur="1" fill="hold">
                                              <p:stCondLst>
                                                <p:cond delay="0"/>
                                              </p:stCondLst>
                                            </p:cTn>
                                            <p:tgtEl>
                                              <p:spTgt spid="225"/>
                                            </p:tgtEl>
                                            <p:attrNameLst>
                                              <p:attrName>style.visibility</p:attrName>
                                            </p:attrNameLst>
                                          </p:cBhvr>
                                          <p:to>
                                            <p:strVal val="visible"/>
                                          </p:to>
                                        </p:set>
                                        <p:anim calcmode="lin" valueType="num">
                                          <p:cBhvr>
                                            <p:cTn id="98" dur="500" fill="hold"/>
                                            <p:tgtEl>
                                              <p:spTgt spid="225"/>
                                            </p:tgtEl>
                                            <p:attrNameLst>
                                              <p:attrName>ppt_w</p:attrName>
                                            </p:attrNameLst>
                                          </p:cBhvr>
                                          <p:tavLst>
                                            <p:tav tm="0">
                                              <p:val>
                                                <p:fltVal val="0"/>
                                              </p:val>
                                            </p:tav>
                                            <p:tav tm="100000">
                                              <p:val>
                                                <p:strVal val="#ppt_w"/>
                                              </p:val>
                                            </p:tav>
                                          </p:tavLst>
                                        </p:anim>
                                        <p:anim calcmode="lin" valueType="num">
                                          <p:cBhvr>
                                            <p:cTn id="99" dur="500" fill="hold"/>
                                            <p:tgtEl>
                                              <p:spTgt spid="225"/>
                                            </p:tgtEl>
                                            <p:attrNameLst>
                                              <p:attrName>ppt_h</p:attrName>
                                            </p:attrNameLst>
                                          </p:cBhvr>
                                          <p:tavLst>
                                            <p:tav tm="0">
                                              <p:val>
                                                <p:fltVal val="0"/>
                                              </p:val>
                                            </p:tav>
                                            <p:tav tm="100000">
                                              <p:val>
                                                <p:strVal val="#ppt_h"/>
                                              </p:val>
                                            </p:tav>
                                          </p:tavLst>
                                        </p:anim>
                                        <p:anim calcmode="lin" valueType="num">
                                          <p:cBhvr>
                                            <p:cTn id="100" dur="500" fill="hold"/>
                                            <p:tgtEl>
                                              <p:spTgt spid="225"/>
                                            </p:tgtEl>
                                            <p:attrNameLst>
                                              <p:attrName>ppt_x</p:attrName>
                                            </p:attrNameLst>
                                          </p:cBhvr>
                                          <p:tavLst>
                                            <p:tav tm="0">
                                              <p:val>
                                                <p:fltVal val="0.5"/>
                                              </p:val>
                                            </p:tav>
                                            <p:tav tm="100000">
                                              <p:val>
                                                <p:strVal val="#ppt_x"/>
                                              </p:val>
                                            </p:tav>
                                          </p:tavLst>
                                        </p:anim>
                                        <p:anim calcmode="lin" valueType="num">
                                          <p:cBhvr>
                                            <p:cTn id="101" dur="500" fill="hold"/>
                                            <p:tgtEl>
                                              <p:spTgt spid="225"/>
                                            </p:tgtEl>
                                            <p:attrNameLst>
                                              <p:attrName>ppt_y</p:attrName>
                                            </p:attrNameLst>
                                          </p:cBhvr>
                                          <p:tavLst>
                                            <p:tav tm="0">
                                              <p:val>
                                                <p:fltVal val="0.5"/>
                                              </p:val>
                                            </p:tav>
                                            <p:tav tm="100000">
                                              <p:val>
                                                <p:strVal val="#ppt_y"/>
                                              </p:val>
                                            </p:tav>
                                          </p:tavLst>
                                        </p:anim>
                                      </p:childTnLst>
                                    </p:cTn>
                                  </p:par>
                                  <p:par>
                                    <p:cTn id="102" presetID="23" presetClass="entr" presetSubtype="528" fill="hold" nodeType="withEffect">
                                      <p:stCondLst>
                                        <p:cond delay="100"/>
                                      </p:stCondLst>
                                      <p:childTnLst>
                                        <p:set>
                                          <p:cBhvr>
                                            <p:cTn id="103" dur="1" fill="hold">
                                              <p:stCondLst>
                                                <p:cond delay="0"/>
                                              </p:stCondLst>
                                            </p:cTn>
                                            <p:tgtEl>
                                              <p:spTgt spid="228"/>
                                            </p:tgtEl>
                                            <p:attrNameLst>
                                              <p:attrName>style.visibility</p:attrName>
                                            </p:attrNameLst>
                                          </p:cBhvr>
                                          <p:to>
                                            <p:strVal val="visible"/>
                                          </p:to>
                                        </p:set>
                                        <p:anim calcmode="lin" valueType="num">
                                          <p:cBhvr>
                                            <p:cTn id="104" dur="500" fill="hold"/>
                                            <p:tgtEl>
                                              <p:spTgt spid="228"/>
                                            </p:tgtEl>
                                            <p:attrNameLst>
                                              <p:attrName>ppt_w</p:attrName>
                                            </p:attrNameLst>
                                          </p:cBhvr>
                                          <p:tavLst>
                                            <p:tav tm="0">
                                              <p:val>
                                                <p:fltVal val="0"/>
                                              </p:val>
                                            </p:tav>
                                            <p:tav tm="100000">
                                              <p:val>
                                                <p:strVal val="#ppt_w"/>
                                              </p:val>
                                            </p:tav>
                                          </p:tavLst>
                                        </p:anim>
                                        <p:anim calcmode="lin" valueType="num">
                                          <p:cBhvr>
                                            <p:cTn id="105" dur="500" fill="hold"/>
                                            <p:tgtEl>
                                              <p:spTgt spid="228"/>
                                            </p:tgtEl>
                                            <p:attrNameLst>
                                              <p:attrName>ppt_h</p:attrName>
                                            </p:attrNameLst>
                                          </p:cBhvr>
                                          <p:tavLst>
                                            <p:tav tm="0">
                                              <p:val>
                                                <p:fltVal val="0"/>
                                              </p:val>
                                            </p:tav>
                                            <p:tav tm="100000">
                                              <p:val>
                                                <p:strVal val="#ppt_h"/>
                                              </p:val>
                                            </p:tav>
                                          </p:tavLst>
                                        </p:anim>
                                        <p:anim calcmode="lin" valueType="num">
                                          <p:cBhvr>
                                            <p:cTn id="106" dur="500" fill="hold"/>
                                            <p:tgtEl>
                                              <p:spTgt spid="228"/>
                                            </p:tgtEl>
                                            <p:attrNameLst>
                                              <p:attrName>ppt_x</p:attrName>
                                            </p:attrNameLst>
                                          </p:cBhvr>
                                          <p:tavLst>
                                            <p:tav tm="0">
                                              <p:val>
                                                <p:fltVal val="0.5"/>
                                              </p:val>
                                            </p:tav>
                                            <p:tav tm="100000">
                                              <p:val>
                                                <p:strVal val="#ppt_x"/>
                                              </p:val>
                                            </p:tav>
                                          </p:tavLst>
                                        </p:anim>
                                        <p:anim calcmode="lin" valueType="num">
                                          <p:cBhvr>
                                            <p:cTn id="107" dur="500" fill="hold"/>
                                            <p:tgtEl>
                                              <p:spTgt spid="228"/>
                                            </p:tgtEl>
                                            <p:attrNameLst>
                                              <p:attrName>ppt_y</p:attrName>
                                            </p:attrNameLst>
                                          </p:cBhvr>
                                          <p:tavLst>
                                            <p:tav tm="0">
                                              <p:val>
                                                <p:fltVal val="0.5"/>
                                              </p:val>
                                            </p:tav>
                                            <p:tav tm="100000">
                                              <p:val>
                                                <p:strVal val="#ppt_y"/>
                                              </p:val>
                                            </p:tav>
                                          </p:tavLst>
                                        </p:anim>
                                      </p:childTnLst>
                                    </p:cTn>
                                  </p:par>
                                  <p:par>
                                    <p:cTn id="108" presetID="23" presetClass="entr" presetSubtype="528" fill="hold" nodeType="withEffect">
                                      <p:stCondLst>
                                        <p:cond delay="600"/>
                                      </p:stCondLst>
                                      <p:childTnLst>
                                        <p:set>
                                          <p:cBhvr>
                                            <p:cTn id="109" dur="1" fill="hold">
                                              <p:stCondLst>
                                                <p:cond delay="0"/>
                                              </p:stCondLst>
                                            </p:cTn>
                                            <p:tgtEl>
                                              <p:spTgt spid="231"/>
                                            </p:tgtEl>
                                            <p:attrNameLst>
                                              <p:attrName>style.visibility</p:attrName>
                                            </p:attrNameLst>
                                          </p:cBhvr>
                                          <p:to>
                                            <p:strVal val="visible"/>
                                          </p:to>
                                        </p:set>
                                        <p:anim calcmode="lin" valueType="num">
                                          <p:cBhvr>
                                            <p:cTn id="110" dur="500" fill="hold"/>
                                            <p:tgtEl>
                                              <p:spTgt spid="231"/>
                                            </p:tgtEl>
                                            <p:attrNameLst>
                                              <p:attrName>ppt_w</p:attrName>
                                            </p:attrNameLst>
                                          </p:cBhvr>
                                          <p:tavLst>
                                            <p:tav tm="0">
                                              <p:val>
                                                <p:fltVal val="0"/>
                                              </p:val>
                                            </p:tav>
                                            <p:tav tm="100000">
                                              <p:val>
                                                <p:strVal val="#ppt_w"/>
                                              </p:val>
                                            </p:tav>
                                          </p:tavLst>
                                        </p:anim>
                                        <p:anim calcmode="lin" valueType="num">
                                          <p:cBhvr>
                                            <p:cTn id="111" dur="500" fill="hold"/>
                                            <p:tgtEl>
                                              <p:spTgt spid="231"/>
                                            </p:tgtEl>
                                            <p:attrNameLst>
                                              <p:attrName>ppt_h</p:attrName>
                                            </p:attrNameLst>
                                          </p:cBhvr>
                                          <p:tavLst>
                                            <p:tav tm="0">
                                              <p:val>
                                                <p:fltVal val="0"/>
                                              </p:val>
                                            </p:tav>
                                            <p:tav tm="100000">
                                              <p:val>
                                                <p:strVal val="#ppt_h"/>
                                              </p:val>
                                            </p:tav>
                                          </p:tavLst>
                                        </p:anim>
                                        <p:anim calcmode="lin" valueType="num">
                                          <p:cBhvr>
                                            <p:cTn id="112" dur="500" fill="hold"/>
                                            <p:tgtEl>
                                              <p:spTgt spid="231"/>
                                            </p:tgtEl>
                                            <p:attrNameLst>
                                              <p:attrName>ppt_x</p:attrName>
                                            </p:attrNameLst>
                                          </p:cBhvr>
                                          <p:tavLst>
                                            <p:tav tm="0">
                                              <p:val>
                                                <p:fltVal val="0.5"/>
                                              </p:val>
                                            </p:tav>
                                            <p:tav tm="100000">
                                              <p:val>
                                                <p:strVal val="#ppt_x"/>
                                              </p:val>
                                            </p:tav>
                                          </p:tavLst>
                                        </p:anim>
                                        <p:anim calcmode="lin" valueType="num">
                                          <p:cBhvr>
                                            <p:cTn id="113" dur="500" fill="hold"/>
                                            <p:tgtEl>
                                              <p:spTgt spid="231"/>
                                            </p:tgtEl>
                                            <p:attrNameLst>
                                              <p:attrName>ppt_y</p:attrName>
                                            </p:attrNameLst>
                                          </p:cBhvr>
                                          <p:tavLst>
                                            <p:tav tm="0">
                                              <p:val>
                                                <p:fltVal val="0.5"/>
                                              </p:val>
                                            </p:tav>
                                            <p:tav tm="100000">
                                              <p:val>
                                                <p:strVal val="#ppt_y"/>
                                              </p:val>
                                            </p:tav>
                                          </p:tavLst>
                                        </p:anim>
                                      </p:childTnLst>
                                    </p:cTn>
                                  </p:par>
                                  <p:par>
                                    <p:cTn id="114" presetID="23" presetClass="entr" presetSubtype="528" fill="hold" nodeType="withEffect">
                                      <p:stCondLst>
                                        <p:cond delay="300"/>
                                      </p:stCondLst>
                                      <p:childTnLst>
                                        <p:set>
                                          <p:cBhvr>
                                            <p:cTn id="115" dur="1" fill="hold">
                                              <p:stCondLst>
                                                <p:cond delay="0"/>
                                              </p:stCondLst>
                                            </p:cTn>
                                            <p:tgtEl>
                                              <p:spTgt spid="234"/>
                                            </p:tgtEl>
                                            <p:attrNameLst>
                                              <p:attrName>style.visibility</p:attrName>
                                            </p:attrNameLst>
                                          </p:cBhvr>
                                          <p:to>
                                            <p:strVal val="visible"/>
                                          </p:to>
                                        </p:set>
                                        <p:anim calcmode="lin" valueType="num">
                                          <p:cBhvr>
                                            <p:cTn id="116" dur="500" fill="hold"/>
                                            <p:tgtEl>
                                              <p:spTgt spid="234"/>
                                            </p:tgtEl>
                                            <p:attrNameLst>
                                              <p:attrName>ppt_w</p:attrName>
                                            </p:attrNameLst>
                                          </p:cBhvr>
                                          <p:tavLst>
                                            <p:tav tm="0">
                                              <p:val>
                                                <p:fltVal val="0"/>
                                              </p:val>
                                            </p:tav>
                                            <p:tav tm="100000">
                                              <p:val>
                                                <p:strVal val="#ppt_w"/>
                                              </p:val>
                                            </p:tav>
                                          </p:tavLst>
                                        </p:anim>
                                        <p:anim calcmode="lin" valueType="num">
                                          <p:cBhvr>
                                            <p:cTn id="117" dur="500" fill="hold"/>
                                            <p:tgtEl>
                                              <p:spTgt spid="234"/>
                                            </p:tgtEl>
                                            <p:attrNameLst>
                                              <p:attrName>ppt_h</p:attrName>
                                            </p:attrNameLst>
                                          </p:cBhvr>
                                          <p:tavLst>
                                            <p:tav tm="0">
                                              <p:val>
                                                <p:fltVal val="0"/>
                                              </p:val>
                                            </p:tav>
                                            <p:tav tm="100000">
                                              <p:val>
                                                <p:strVal val="#ppt_h"/>
                                              </p:val>
                                            </p:tav>
                                          </p:tavLst>
                                        </p:anim>
                                        <p:anim calcmode="lin" valueType="num">
                                          <p:cBhvr>
                                            <p:cTn id="118" dur="500" fill="hold"/>
                                            <p:tgtEl>
                                              <p:spTgt spid="234"/>
                                            </p:tgtEl>
                                            <p:attrNameLst>
                                              <p:attrName>ppt_x</p:attrName>
                                            </p:attrNameLst>
                                          </p:cBhvr>
                                          <p:tavLst>
                                            <p:tav tm="0">
                                              <p:val>
                                                <p:fltVal val="0.5"/>
                                              </p:val>
                                            </p:tav>
                                            <p:tav tm="100000">
                                              <p:val>
                                                <p:strVal val="#ppt_x"/>
                                              </p:val>
                                            </p:tav>
                                          </p:tavLst>
                                        </p:anim>
                                        <p:anim calcmode="lin" valueType="num">
                                          <p:cBhvr>
                                            <p:cTn id="119" dur="500" fill="hold"/>
                                            <p:tgtEl>
                                              <p:spTgt spid="234"/>
                                            </p:tgtEl>
                                            <p:attrNameLst>
                                              <p:attrName>ppt_y</p:attrName>
                                            </p:attrNameLst>
                                          </p:cBhvr>
                                          <p:tavLst>
                                            <p:tav tm="0">
                                              <p:val>
                                                <p:fltVal val="0.5"/>
                                              </p:val>
                                            </p:tav>
                                            <p:tav tm="100000">
                                              <p:val>
                                                <p:strVal val="#ppt_y"/>
                                              </p:val>
                                            </p:tav>
                                          </p:tavLst>
                                        </p:anim>
                                      </p:childTnLst>
                                    </p:cTn>
                                  </p:par>
                                  <p:par>
                                    <p:cTn id="120" presetID="23" presetClass="entr" presetSubtype="528" fill="hold" nodeType="withEffect">
                                      <p:stCondLst>
                                        <p:cond delay="300"/>
                                      </p:stCondLst>
                                      <p:childTnLst>
                                        <p:set>
                                          <p:cBhvr>
                                            <p:cTn id="121" dur="1" fill="hold">
                                              <p:stCondLst>
                                                <p:cond delay="0"/>
                                              </p:stCondLst>
                                            </p:cTn>
                                            <p:tgtEl>
                                              <p:spTgt spid="237"/>
                                            </p:tgtEl>
                                            <p:attrNameLst>
                                              <p:attrName>style.visibility</p:attrName>
                                            </p:attrNameLst>
                                          </p:cBhvr>
                                          <p:to>
                                            <p:strVal val="visible"/>
                                          </p:to>
                                        </p:set>
                                        <p:anim calcmode="lin" valueType="num">
                                          <p:cBhvr>
                                            <p:cTn id="122" dur="500" fill="hold"/>
                                            <p:tgtEl>
                                              <p:spTgt spid="237"/>
                                            </p:tgtEl>
                                            <p:attrNameLst>
                                              <p:attrName>ppt_w</p:attrName>
                                            </p:attrNameLst>
                                          </p:cBhvr>
                                          <p:tavLst>
                                            <p:tav tm="0">
                                              <p:val>
                                                <p:fltVal val="0"/>
                                              </p:val>
                                            </p:tav>
                                            <p:tav tm="100000">
                                              <p:val>
                                                <p:strVal val="#ppt_w"/>
                                              </p:val>
                                            </p:tav>
                                          </p:tavLst>
                                        </p:anim>
                                        <p:anim calcmode="lin" valueType="num">
                                          <p:cBhvr>
                                            <p:cTn id="123" dur="500" fill="hold"/>
                                            <p:tgtEl>
                                              <p:spTgt spid="237"/>
                                            </p:tgtEl>
                                            <p:attrNameLst>
                                              <p:attrName>ppt_h</p:attrName>
                                            </p:attrNameLst>
                                          </p:cBhvr>
                                          <p:tavLst>
                                            <p:tav tm="0">
                                              <p:val>
                                                <p:fltVal val="0"/>
                                              </p:val>
                                            </p:tav>
                                            <p:tav tm="100000">
                                              <p:val>
                                                <p:strVal val="#ppt_h"/>
                                              </p:val>
                                            </p:tav>
                                          </p:tavLst>
                                        </p:anim>
                                        <p:anim calcmode="lin" valueType="num">
                                          <p:cBhvr>
                                            <p:cTn id="124" dur="500" fill="hold"/>
                                            <p:tgtEl>
                                              <p:spTgt spid="237"/>
                                            </p:tgtEl>
                                            <p:attrNameLst>
                                              <p:attrName>ppt_x</p:attrName>
                                            </p:attrNameLst>
                                          </p:cBhvr>
                                          <p:tavLst>
                                            <p:tav tm="0">
                                              <p:val>
                                                <p:fltVal val="0.5"/>
                                              </p:val>
                                            </p:tav>
                                            <p:tav tm="100000">
                                              <p:val>
                                                <p:strVal val="#ppt_x"/>
                                              </p:val>
                                            </p:tav>
                                          </p:tavLst>
                                        </p:anim>
                                        <p:anim calcmode="lin" valueType="num">
                                          <p:cBhvr>
                                            <p:cTn id="125" dur="500" fill="hold"/>
                                            <p:tgtEl>
                                              <p:spTgt spid="237"/>
                                            </p:tgtEl>
                                            <p:attrNameLst>
                                              <p:attrName>ppt_y</p:attrName>
                                            </p:attrNameLst>
                                          </p:cBhvr>
                                          <p:tavLst>
                                            <p:tav tm="0">
                                              <p:val>
                                                <p:fltVal val="0.5"/>
                                              </p:val>
                                            </p:tav>
                                            <p:tav tm="100000">
                                              <p:val>
                                                <p:strVal val="#ppt_y"/>
                                              </p:val>
                                            </p:tav>
                                          </p:tavLst>
                                        </p:anim>
                                      </p:childTnLst>
                                    </p:cTn>
                                  </p:par>
                                  <p:par>
                                    <p:cTn id="126" presetID="23" presetClass="entr" presetSubtype="528" fill="hold" nodeType="withEffect">
                                      <p:stCondLst>
                                        <p:cond delay="600"/>
                                      </p:stCondLst>
                                      <p:childTnLst>
                                        <p:set>
                                          <p:cBhvr>
                                            <p:cTn id="127" dur="1" fill="hold">
                                              <p:stCondLst>
                                                <p:cond delay="0"/>
                                              </p:stCondLst>
                                            </p:cTn>
                                            <p:tgtEl>
                                              <p:spTgt spid="240"/>
                                            </p:tgtEl>
                                            <p:attrNameLst>
                                              <p:attrName>style.visibility</p:attrName>
                                            </p:attrNameLst>
                                          </p:cBhvr>
                                          <p:to>
                                            <p:strVal val="visible"/>
                                          </p:to>
                                        </p:set>
                                        <p:anim calcmode="lin" valueType="num">
                                          <p:cBhvr>
                                            <p:cTn id="128" dur="500" fill="hold"/>
                                            <p:tgtEl>
                                              <p:spTgt spid="240"/>
                                            </p:tgtEl>
                                            <p:attrNameLst>
                                              <p:attrName>ppt_w</p:attrName>
                                            </p:attrNameLst>
                                          </p:cBhvr>
                                          <p:tavLst>
                                            <p:tav tm="0">
                                              <p:val>
                                                <p:fltVal val="0"/>
                                              </p:val>
                                            </p:tav>
                                            <p:tav tm="100000">
                                              <p:val>
                                                <p:strVal val="#ppt_w"/>
                                              </p:val>
                                            </p:tav>
                                          </p:tavLst>
                                        </p:anim>
                                        <p:anim calcmode="lin" valueType="num">
                                          <p:cBhvr>
                                            <p:cTn id="129" dur="500" fill="hold"/>
                                            <p:tgtEl>
                                              <p:spTgt spid="240"/>
                                            </p:tgtEl>
                                            <p:attrNameLst>
                                              <p:attrName>ppt_h</p:attrName>
                                            </p:attrNameLst>
                                          </p:cBhvr>
                                          <p:tavLst>
                                            <p:tav tm="0">
                                              <p:val>
                                                <p:fltVal val="0"/>
                                              </p:val>
                                            </p:tav>
                                            <p:tav tm="100000">
                                              <p:val>
                                                <p:strVal val="#ppt_h"/>
                                              </p:val>
                                            </p:tav>
                                          </p:tavLst>
                                        </p:anim>
                                        <p:anim calcmode="lin" valueType="num">
                                          <p:cBhvr>
                                            <p:cTn id="130" dur="500" fill="hold"/>
                                            <p:tgtEl>
                                              <p:spTgt spid="240"/>
                                            </p:tgtEl>
                                            <p:attrNameLst>
                                              <p:attrName>ppt_x</p:attrName>
                                            </p:attrNameLst>
                                          </p:cBhvr>
                                          <p:tavLst>
                                            <p:tav tm="0">
                                              <p:val>
                                                <p:fltVal val="0.5"/>
                                              </p:val>
                                            </p:tav>
                                            <p:tav tm="100000">
                                              <p:val>
                                                <p:strVal val="#ppt_x"/>
                                              </p:val>
                                            </p:tav>
                                          </p:tavLst>
                                        </p:anim>
                                        <p:anim calcmode="lin" valueType="num">
                                          <p:cBhvr>
                                            <p:cTn id="131" dur="500" fill="hold"/>
                                            <p:tgtEl>
                                              <p:spTgt spid="240"/>
                                            </p:tgtEl>
                                            <p:attrNameLst>
                                              <p:attrName>ppt_y</p:attrName>
                                            </p:attrNameLst>
                                          </p:cBhvr>
                                          <p:tavLst>
                                            <p:tav tm="0">
                                              <p:val>
                                                <p:fltVal val="0.5"/>
                                              </p:val>
                                            </p:tav>
                                            <p:tav tm="100000">
                                              <p:val>
                                                <p:strVal val="#ppt_y"/>
                                              </p:val>
                                            </p:tav>
                                          </p:tavLst>
                                        </p:anim>
                                      </p:childTnLst>
                                    </p:cTn>
                                  </p:par>
                                  <p:par>
                                    <p:cTn id="132" presetID="23" presetClass="entr" presetSubtype="528" fill="hold" nodeType="withEffect">
                                      <p:stCondLst>
                                        <p:cond delay="600"/>
                                      </p:stCondLst>
                                      <p:childTnLst>
                                        <p:set>
                                          <p:cBhvr>
                                            <p:cTn id="133" dur="1" fill="hold">
                                              <p:stCondLst>
                                                <p:cond delay="0"/>
                                              </p:stCondLst>
                                            </p:cTn>
                                            <p:tgtEl>
                                              <p:spTgt spid="243"/>
                                            </p:tgtEl>
                                            <p:attrNameLst>
                                              <p:attrName>style.visibility</p:attrName>
                                            </p:attrNameLst>
                                          </p:cBhvr>
                                          <p:to>
                                            <p:strVal val="visible"/>
                                          </p:to>
                                        </p:set>
                                        <p:anim calcmode="lin" valueType="num">
                                          <p:cBhvr>
                                            <p:cTn id="134" dur="500" fill="hold"/>
                                            <p:tgtEl>
                                              <p:spTgt spid="243"/>
                                            </p:tgtEl>
                                            <p:attrNameLst>
                                              <p:attrName>ppt_w</p:attrName>
                                            </p:attrNameLst>
                                          </p:cBhvr>
                                          <p:tavLst>
                                            <p:tav tm="0">
                                              <p:val>
                                                <p:fltVal val="0"/>
                                              </p:val>
                                            </p:tav>
                                            <p:tav tm="100000">
                                              <p:val>
                                                <p:strVal val="#ppt_w"/>
                                              </p:val>
                                            </p:tav>
                                          </p:tavLst>
                                        </p:anim>
                                        <p:anim calcmode="lin" valueType="num">
                                          <p:cBhvr>
                                            <p:cTn id="135" dur="500" fill="hold"/>
                                            <p:tgtEl>
                                              <p:spTgt spid="243"/>
                                            </p:tgtEl>
                                            <p:attrNameLst>
                                              <p:attrName>ppt_h</p:attrName>
                                            </p:attrNameLst>
                                          </p:cBhvr>
                                          <p:tavLst>
                                            <p:tav tm="0">
                                              <p:val>
                                                <p:fltVal val="0"/>
                                              </p:val>
                                            </p:tav>
                                            <p:tav tm="100000">
                                              <p:val>
                                                <p:strVal val="#ppt_h"/>
                                              </p:val>
                                            </p:tav>
                                          </p:tavLst>
                                        </p:anim>
                                        <p:anim calcmode="lin" valueType="num">
                                          <p:cBhvr>
                                            <p:cTn id="136" dur="500" fill="hold"/>
                                            <p:tgtEl>
                                              <p:spTgt spid="243"/>
                                            </p:tgtEl>
                                            <p:attrNameLst>
                                              <p:attrName>ppt_x</p:attrName>
                                            </p:attrNameLst>
                                          </p:cBhvr>
                                          <p:tavLst>
                                            <p:tav tm="0">
                                              <p:val>
                                                <p:fltVal val="0.5"/>
                                              </p:val>
                                            </p:tav>
                                            <p:tav tm="100000">
                                              <p:val>
                                                <p:strVal val="#ppt_x"/>
                                              </p:val>
                                            </p:tav>
                                          </p:tavLst>
                                        </p:anim>
                                        <p:anim calcmode="lin" valueType="num">
                                          <p:cBhvr>
                                            <p:cTn id="137" dur="500" fill="hold"/>
                                            <p:tgtEl>
                                              <p:spTgt spid="243"/>
                                            </p:tgtEl>
                                            <p:attrNameLst>
                                              <p:attrName>ppt_y</p:attrName>
                                            </p:attrNameLst>
                                          </p:cBhvr>
                                          <p:tavLst>
                                            <p:tav tm="0">
                                              <p:val>
                                                <p:fltVal val="0.5"/>
                                              </p:val>
                                            </p:tav>
                                            <p:tav tm="100000">
                                              <p:val>
                                                <p:strVal val="#ppt_y"/>
                                              </p:val>
                                            </p:tav>
                                          </p:tavLst>
                                        </p:anim>
                                      </p:childTnLst>
                                    </p:cTn>
                                  </p:par>
                                  <p:par>
                                    <p:cTn id="138" presetID="23" presetClass="entr" presetSubtype="528" fill="hold" nodeType="withEffect">
                                      <p:stCondLst>
                                        <p:cond delay="300"/>
                                      </p:stCondLst>
                                      <p:childTnLst>
                                        <p:set>
                                          <p:cBhvr>
                                            <p:cTn id="139" dur="1" fill="hold">
                                              <p:stCondLst>
                                                <p:cond delay="0"/>
                                              </p:stCondLst>
                                            </p:cTn>
                                            <p:tgtEl>
                                              <p:spTgt spid="246"/>
                                            </p:tgtEl>
                                            <p:attrNameLst>
                                              <p:attrName>style.visibility</p:attrName>
                                            </p:attrNameLst>
                                          </p:cBhvr>
                                          <p:to>
                                            <p:strVal val="visible"/>
                                          </p:to>
                                        </p:set>
                                        <p:anim calcmode="lin" valueType="num">
                                          <p:cBhvr>
                                            <p:cTn id="140" dur="500" fill="hold"/>
                                            <p:tgtEl>
                                              <p:spTgt spid="246"/>
                                            </p:tgtEl>
                                            <p:attrNameLst>
                                              <p:attrName>ppt_w</p:attrName>
                                            </p:attrNameLst>
                                          </p:cBhvr>
                                          <p:tavLst>
                                            <p:tav tm="0">
                                              <p:val>
                                                <p:fltVal val="0"/>
                                              </p:val>
                                            </p:tav>
                                            <p:tav tm="100000">
                                              <p:val>
                                                <p:strVal val="#ppt_w"/>
                                              </p:val>
                                            </p:tav>
                                          </p:tavLst>
                                        </p:anim>
                                        <p:anim calcmode="lin" valueType="num">
                                          <p:cBhvr>
                                            <p:cTn id="141" dur="500" fill="hold"/>
                                            <p:tgtEl>
                                              <p:spTgt spid="246"/>
                                            </p:tgtEl>
                                            <p:attrNameLst>
                                              <p:attrName>ppt_h</p:attrName>
                                            </p:attrNameLst>
                                          </p:cBhvr>
                                          <p:tavLst>
                                            <p:tav tm="0">
                                              <p:val>
                                                <p:fltVal val="0"/>
                                              </p:val>
                                            </p:tav>
                                            <p:tav tm="100000">
                                              <p:val>
                                                <p:strVal val="#ppt_h"/>
                                              </p:val>
                                            </p:tav>
                                          </p:tavLst>
                                        </p:anim>
                                        <p:anim calcmode="lin" valueType="num">
                                          <p:cBhvr>
                                            <p:cTn id="142" dur="500" fill="hold"/>
                                            <p:tgtEl>
                                              <p:spTgt spid="246"/>
                                            </p:tgtEl>
                                            <p:attrNameLst>
                                              <p:attrName>ppt_x</p:attrName>
                                            </p:attrNameLst>
                                          </p:cBhvr>
                                          <p:tavLst>
                                            <p:tav tm="0">
                                              <p:val>
                                                <p:fltVal val="0.5"/>
                                              </p:val>
                                            </p:tav>
                                            <p:tav tm="100000">
                                              <p:val>
                                                <p:strVal val="#ppt_x"/>
                                              </p:val>
                                            </p:tav>
                                          </p:tavLst>
                                        </p:anim>
                                        <p:anim calcmode="lin" valueType="num">
                                          <p:cBhvr>
                                            <p:cTn id="143" dur="500" fill="hold"/>
                                            <p:tgtEl>
                                              <p:spTgt spid="246"/>
                                            </p:tgtEl>
                                            <p:attrNameLst>
                                              <p:attrName>ppt_y</p:attrName>
                                            </p:attrNameLst>
                                          </p:cBhvr>
                                          <p:tavLst>
                                            <p:tav tm="0">
                                              <p:val>
                                                <p:fltVal val="0.5"/>
                                              </p:val>
                                            </p:tav>
                                            <p:tav tm="100000">
                                              <p:val>
                                                <p:strVal val="#ppt_y"/>
                                              </p:val>
                                            </p:tav>
                                          </p:tavLst>
                                        </p:anim>
                                      </p:childTnLst>
                                    </p:cTn>
                                  </p:par>
                                  <p:par>
                                    <p:cTn id="144" presetID="23" presetClass="entr" presetSubtype="528" fill="hold" nodeType="withEffect">
                                      <p:stCondLst>
                                        <p:cond delay="600"/>
                                      </p:stCondLst>
                                      <p:childTnLst>
                                        <p:set>
                                          <p:cBhvr>
                                            <p:cTn id="145" dur="1" fill="hold">
                                              <p:stCondLst>
                                                <p:cond delay="0"/>
                                              </p:stCondLst>
                                            </p:cTn>
                                            <p:tgtEl>
                                              <p:spTgt spid="249"/>
                                            </p:tgtEl>
                                            <p:attrNameLst>
                                              <p:attrName>style.visibility</p:attrName>
                                            </p:attrNameLst>
                                          </p:cBhvr>
                                          <p:to>
                                            <p:strVal val="visible"/>
                                          </p:to>
                                        </p:set>
                                        <p:anim calcmode="lin" valueType="num">
                                          <p:cBhvr>
                                            <p:cTn id="146" dur="500" fill="hold"/>
                                            <p:tgtEl>
                                              <p:spTgt spid="249"/>
                                            </p:tgtEl>
                                            <p:attrNameLst>
                                              <p:attrName>ppt_w</p:attrName>
                                            </p:attrNameLst>
                                          </p:cBhvr>
                                          <p:tavLst>
                                            <p:tav tm="0">
                                              <p:val>
                                                <p:fltVal val="0"/>
                                              </p:val>
                                            </p:tav>
                                            <p:tav tm="100000">
                                              <p:val>
                                                <p:strVal val="#ppt_w"/>
                                              </p:val>
                                            </p:tav>
                                          </p:tavLst>
                                        </p:anim>
                                        <p:anim calcmode="lin" valueType="num">
                                          <p:cBhvr>
                                            <p:cTn id="147" dur="500" fill="hold"/>
                                            <p:tgtEl>
                                              <p:spTgt spid="249"/>
                                            </p:tgtEl>
                                            <p:attrNameLst>
                                              <p:attrName>ppt_h</p:attrName>
                                            </p:attrNameLst>
                                          </p:cBhvr>
                                          <p:tavLst>
                                            <p:tav tm="0">
                                              <p:val>
                                                <p:fltVal val="0"/>
                                              </p:val>
                                            </p:tav>
                                            <p:tav tm="100000">
                                              <p:val>
                                                <p:strVal val="#ppt_h"/>
                                              </p:val>
                                            </p:tav>
                                          </p:tavLst>
                                        </p:anim>
                                        <p:anim calcmode="lin" valueType="num">
                                          <p:cBhvr>
                                            <p:cTn id="148" dur="500" fill="hold"/>
                                            <p:tgtEl>
                                              <p:spTgt spid="249"/>
                                            </p:tgtEl>
                                            <p:attrNameLst>
                                              <p:attrName>ppt_x</p:attrName>
                                            </p:attrNameLst>
                                          </p:cBhvr>
                                          <p:tavLst>
                                            <p:tav tm="0">
                                              <p:val>
                                                <p:fltVal val="0.5"/>
                                              </p:val>
                                            </p:tav>
                                            <p:tav tm="100000">
                                              <p:val>
                                                <p:strVal val="#ppt_x"/>
                                              </p:val>
                                            </p:tav>
                                          </p:tavLst>
                                        </p:anim>
                                        <p:anim calcmode="lin" valueType="num">
                                          <p:cBhvr>
                                            <p:cTn id="149" dur="500" fill="hold"/>
                                            <p:tgtEl>
                                              <p:spTgt spid="249"/>
                                            </p:tgtEl>
                                            <p:attrNameLst>
                                              <p:attrName>ppt_y</p:attrName>
                                            </p:attrNameLst>
                                          </p:cBhvr>
                                          <p:tavLst>
                                            <p:tav tm="0">
                                              <p:val>
                                                <p:fltVal val="0.5"/>
                                              </p:val>
                                            </p:tav>
                                            <p:tav tm="100000">
                                              <p:val>
                                                <p:strVal val="#ppt_y"/>
                                              </p:val>
                                            </p:tav>
                                          </p:tavLst>
                                        </p:anim>
                                      </p:childTnLst>
                                    </p:cTn>
                                  </p:par>
                                  <p:par>
                                    <p:cTn id="150" presetID="23" presetClass="entr" presetSubtype="528" fill="hold" nodeType="withEffect">
                                      <p:stCondLst>
                                        <p:cond delay="600"/>
                                      </p:stCondLst>
                                      <p:childTnLst>
                                        <p:set>
                                          <p:cBhvr>
                                            <p:cTn id="151" dur="1" fill="hold">
                                              <p:stCondLst>
                                                <p:cond delay="0"/>
                                              </p:stCondLst>
                                            </p:cTn>
                                            <p:tgtEl>
                                              <p:spTgt spid="252"/>
                                            </p:tgtEl>
                                            <p:attrNameLst>
                                              <p:attrName>style.visibility</p:attrName>
                                            </p:attrNameLst>
                                          </p:cBhvr>
                                          <p:to>
                                            <p:strVal val="visible"/>
                                          </p:to>
                                        </p:set>
                                        <p:anim calcmode="lin" valueType="num">
                                          <p:cBhvr>
                                            <p:cTn id="152" dur="500" fill="hold"/>
                                            <p:tgtEl>
                                              <p:spTgt spid="252"/>
                                            </p:tgtEl>
                                            <p:attrNameLst>
                                              <p:attrName>ppt_w</p:attrName>
                                            </p:attrNameLst>
                                          </p:cBhvr>
                                          <p:tavLst>
                                            <p:tav tm="0">
                                              <p:val>
                                                <p:fltVal val="0"/>
                                              </p:val>
                                            </p:tav>
                                            <p:tav tm="100000">
                                              <p:val>
                                                <p:strVal val="#ppt_w"/>
                                              </p:val>
                                            </p:tav>
                                          </p:tavLst>
                                        </p:anim>
                                        <p:anim calcmode="lin" valueType="num">
                                          <p:cBhvr>
                                            <p:cTn id="153" dur="500" fill="hold"/>
                                            <p:tgtEl>
                                              <p:spTgt spid="252"/>
                                            </p:tgtEl>
                                            <p:attrNameLst>
                                              <p:attrName>ppt_h</p:attrName>
                                            </p:attrNameLst>
                                          </p:cBhvr>
                                          <p:tavLst>
                                            <p:tav tm="0">
                                              <p:val>
                                                <p:fltVal val="0"/>
                                              </p:val>
                                            </p:tav>
                                            <p:tav tm="100000">
                                              <p:val>
                                                <p:strVal val="#ppt_h"/>
                                              </p:val>
                                            </p:tav>
                                          </p:tavLst>
                                        </p:anim>
                                        <p:anim calcmode="lin" valueType="num">
                                          <p:cBhvr>
                                            <p:cTn id="154" dur="500" fill="hold"/>
                                            <p:tgtEl>
                                              <p:spTgt spid="252"/>
                                            </p:tgtEl>
                                            <p:attrNameLst>
                                              <p:attrName>ppt_x</p:attrName>
                                            </p:attrNameLst>
                                          </p:cBhvr>
                                          <p:tavLst>
                                            <p:tav tm="0">
                                              <p:val>
                                                <p:fltVal val="0.5"/>
                                              </p:val>
                                            </p:tav>
                                            <p:tav tm="100000">
                                              <p:val>
                                                <p:strVal val="#ppt_x"/>
                                              </p:val>
                                            </p:tav>
                                          </p:tavLst>
                                        </p:anim>
                                        <p:anim calcmode="lin" valueType="num">
                                          <p:cBhvr>
                                            <p:cTn id="155" dur="500" fill="hold"/>
                                            <p:tgtEl>
                                              <p:spTgt spid="252"/>
                                            </p:tgtEl>
                                            <p:attrNameLst>
                                              <p:attrName>ppt_y</p:attrName>
                                            </p:attrNameLst>
                                          </p:cBhvr>
                                          <p:tavLst>
                                            <p:tav tm="0">
                                              <p:val>
                                                <p:fltVal val="0.5"/>
                                              </p:val>
                                            </p:tav>
                                            <p:tav tm="100000">
                                              <p:val>
                                                <p:strVal val="#ppt_y"/>
                                              </p:val>
                                            </p:tav>
                                          </p:tavLst>
                                        </p:anim>
                                      </p:childTnLst>
                                    </p:cTn>
                                  </p:par>
                                  <p:par>
                                    <p:cTn id="156" presetID="26" presetClass="emph" presetSubtype="0" repeatCount="3000" fill="hold" nodeType="withEffect">
                                      <p:stCondLst>
                                        <p:cond delay="600"/>
                                      </p:stCondLst>
                                      <p:childTnLst>
                                        <p:animEffect transition="out" filter="fade">
                                          <p:cBhvr>
                                            <p:cTn id="157" dur="500" tmFilter="0, 0; .2, .5; .8, .5; 1, 0"/>
                                            <p:tgtEl>
                                              <p:spTgt spid="132"/>
                                            </p:tgtEl>
                                          </p:cBhvr>
                                        </p:animEffect>
                                        <p:animScale>
                                          <p:cBhvr>
                                            <p:cTn id="158" dur="250" autoRev="1" fill="hold"/>
                                            <p:tgtEl>
                                              <p:spTgt spid="132"/>
                                            </p:tgtEl>
                                          </p:cBhvr>
                                          <p:by x="105000" y="105000"/>
                                        </p:animScale>
                                      </p:childTnLst>
                                    </p:cTn>
                                  </p:par>
                                  <p:par>
                                    <p:cTn id="159" presetID="26" presetClass="emph" presetSubtype="0" repeatCount="3000" fill="hold" nodeType="withEffect">
                                      <p:stCondLst>
                                        <p:cond delay="710"/>
                                      </p:stCondLst>
                                      <p:childTnLst>
                                        <p:animEffect transition="out" filter="fade">
                                          <p:cBhvr>
                                            <p:cTn id="160" dur="500" tmFilter="0, 0; .2, .5; .8, .5; 1, 0"/>
                                            <p:tgtEl>
                                              <p:spTgt spid="237"/>
                                            </p:tgtEl>
                                          </p:cBhvr>
                                        </p:animEffect>
                                        <p:animScale>
                                          <p:cBhvr>
                                            <p:cTn id="161" dur="250" autoRev="1" fill="hold"/>
                                            <p:tgtEl>
                                              <p:spTgt spid="237"/>
                                            </p:tgtEl>
                                          </p:cBhvr>
                                          <p:by x="105000" y="105000"/>
                                        </p:animScale>
                                      </p:childTnLst>
                                    </p:cTn>
                                  </p:par>
                                  <p:par>
                                    <p:cTn id="162" presetID="26" presetClass="emph" presetSubtype="0" repeatCount="3000" fill="hold" nodeType="withEffect">
                                      <p:stCondLst>
                                        <p:cond delay="410"/>
                                      </p:stCondLst>
                                      <p:childTnLst>
                                        <p:animEffect transition="out" filter="fade">
                                          <p:cBhvr>
                                            <p:cTn id="163" dur="500" tmFilter="0, 0; .2, .5; .8, .5; 1, 0"/>
                                            <p:tgtEl>
                                              <p:spTgt spid="243"/>
                                            </p:tgtEl>
                                          </p:cBhvr>
                                        </p:animEffect>
                                        <p:animScale>
                                          <p:cBhvr>
                                            <p:cTn id="164" dur="250" autoRev="1" fill="hold"/>
                                            <p:tgtEl>
                                              <p:spTgt spid="243"/>
                                            </p:tgtEl>
                                          </p:cBhvr>
                                          <p:by x="105000" y="105000"/>
                                        </p:animScale>
                                      </p:childTnLst>
                                    </p:cTn>
                                  </p:par>
                                  <p:par>
                                    <p:cTn id="165" presetID="26" presetClass="emph" presetSubtype="0" repeatCount="3000" fill="hold" nodeType="withEffect">
                                      <p:stCondLst>
                                        <p:cond delay="810"/>
                                      </p:stCondLst>
                                      <p:childTnLst>
                                        <p:animEffect transition="out" filter="fade">
                                          <p:cBhvr>
                                            <p:cTn id="166" dur="500" tmFilter="0, 0; .2, .5; .8, .5; 1, 0"/>
                                            <p:tgtEl>
                                              <p:spTgt spid="246"/>
                                            </p:tgtEl>
                                          </p:cBhvr>
                                        </p:animEffect>
                                        <p:animScale>
                                          <p:cBhvr>
                                            <p:cTn id="167" dur="250" autoRev="1" fill="hold"/>
                                            <p:tgtEl>
                                              <p:spTgt spid="246"/>
                                            </p:tgtEl>
                                          </p:cBhvr>
                                          <p:by x="105000" y="105000"/>
                                        </p:animScale>
                                      </p:childTnLst>
                                    </p:cTn>
                                  </p:par>
                                </p:childTnLst>
                              </p:cTn>
                            </p:par>
                            <p:par>
                              <p:cTn id="168" fill="hold">
                                <p:stCondLst>
                                  <p:cond delay="12410"/>
                                </p:stCondLst>
                                <p:childTnLst>
                                  <p:par>
                                    <p:cTn id="169" presetID="10" presetClass="entr" presetSubtype="0" fill="hold" grpId="0" nodeType="afterEffect">
                                      <p:stCondLst>
                                        <p:cond delay="0"/>
                                      </p:stCondLst>
                                      <p:childTnLst>
                                        <p:set>
                                          <p:cBhvr>
                                            <p:cTn id="170" dur="1" fill="hold">
                                              <p:stCondLst>
                                                <p:cond delay="0"/>
                                              </p:stCondLst>
                                            </p:cTn>
                                            <p:tgtEl>
                                              <p:spTgt spid="255"/>
                                            </p:tgtEl>
                                            <p:attrNameLst>
                                              <p:attrName>style.visibility</p:attrName>
                                            </p:attrNameLst>
                                          </p:cBhvr>
                                          <p:to>
                                            <p:strVal val="visible"/>
                                          </p:to>
                                        </p:set>
                                        <p:animEffect transition="in" filter="fade">
                                          <p:cBhvr>
                                            <p:cTn id="17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126" grpId="0"/>
          <p:bldP spid="127" grpId="0"/>
          <p:bldP spid="2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2000" fill="hold"/>
                                            <p:tgtEl>
                                              <p:spTgt spid="215"/>
                                            </p:tgtEl>
                                            <p:attrNameLst>
                                              <p:attrName>ppt_x</p:attrName>
                                            </p:attrNameLst>
                                          </p:cBhvr>
                                          <p:tavLst>
                                            <p:tav tm="0">
                                              <p:val>
                                                <p:strVal val="#ppt_x"/>
                                              </p:val>
                                            </p:tav>
                                            <p:tav tm="100000">
                                              <p:val>
                                                <p:strVal val="#ppt_x"/>
                                              </p:val>
                                            </p:tav>
                                          </p:tavLst>
                                        </p:anim>
                                        <p:anim calcmode="lin" valueType="num">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cBhvr additive="base">
                                            <p:cTn id="11" dur="2000" fill="hold"/>
                                            <p:tgtEl>
                                              <p:spTgt spid="220"/>
                                            </p:tgtEl>
                                            <p:attrNameLst>
                                              <p:attrName>ppt_x</p:attrName>
                                            </p:attrNameLst>
                                          </p:cBhvr>
                                          <p:tavLst>
                                            <p:tav tm="0">
                                              <p:val>
                                                <p:strVal val="#ppt_x"/>
                                              </p:val>
                                            </p:tav>
                                            <p:tav tm="100000">
                                              <p:val>
                                                <p:strVal val="#ppt_x"/>
                                              </p:val>
                                            </p:tav>
                                          </p:tavLst>
                                        </p:anim>
                                        <p:anim calcmode="lin" valueType="num">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6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6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9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par>
                                    <p:cTn id="51" presetID="31" presetClass="entr" presetSubtype="0" fill="hold" nodeType="withEffect">
                                      <p:stCondLst>
                                        <p:cond delay="500"/>
                                      </p:stCondLst>
                                      <p:childTnLst>
                                        <p:set>
                                          <p:cBhvr>
                                            <p:cTn id="52" dur="1" fill="hold">
                                              <p:stCondLst>
                                                <p:cond delay="0"/>
                                              </p:stCondLst>
                                            </p:cTn>
                                            <p:tgtEl>
                                              <p:spTgt spid="100"/>
                                            </p:tgtEl>
                                            <p:attrNameLst>
                                              <p:attrName>style.visibility</p:attrName>
                                            </p:attrNameLst>
                                          </p:cBhvr>
                                          <p:to>
                                            <p:strVal val="visible"/>
                                          </p:to>
                                        </p:set>
                                        <p:anim calcmode="lin" valueType="num">
                                          <p:cBhvr>
                                            <p:cTn id="53" dur="1000" fill="hold"/>
                                            <p:tgtEl>
                                              <p:spTgt spid="100"/>
                                            </p:tgtEl>
                                            <p:attrNameLst>
                                              <p:attrName>ppt_w</p:attrName>
                                            </p:attrNameLst>
                                          </p:cBhvr>
                                          <p:tavLst>
                                            <p:tav tm="0">
                                              <p:val>
                                                <p:fltVal val="0"/>
                                              </p:val>
                                            </p:tav>
                                            <p:tav tm="100000">
                                              <p:val>
                                                <p:strVal val="#ppt_w"/>
                                              </p:val>
                                            </p:tav>
                                          </p:tavLst>
                                        </p:anim>
                                        <p:anim calcmode="lin" valueType="num">
                                          <p:cBhvr>
                                            <p:cTn id="54" dur="1000" fill="hold"/>
                                            <p:tgtEl>
                                              <p:spTgt spid="100"/>
                                            </p:tgtEl>
                                            <p:attrNameLst>
                                              <p:attrName>ppt_h</p:attrName>
                                            </p:attrNameLst>
                                          </p:cBhvr>
                                          <p:tavLst>
                                            <p:tav tm="0">
                                              <p:val>
                                                <p:fltVal val="0"/>
                                              </p:val>
                                            </p:tav>
                                            <p:tav tm="100000">
                                              <p:val>
                                                <p:strVal val="#ppt_h"/>
                                              </p:val>
                                            </p:tav>
                                          </p:tavLst>
                                        </p:anim>
                                        <p:anim calcmode="lin" valueType="num">
                                          <p:cBhvr>
                                            <p:cTn id="55" dur="1000" fill="hold"/>
                                            <p:tgtEl>
                                              <p:spTgt spid="100"/>
                                            </p:tgtEl>
                                            <p:attrNameLst>
                                              <p:attrName>style.rotation</p:attrName>
                                            </p:attrNameLst>
                                          </p:cBhvr>
                                          <p:tavLst>
                                            <p:tav tm="0">
                                              <p:val>
                                                <p:fltVal val="90"/>
                                              </p:val>
                                            </p:tav>
                                            <p:tav tm="100000">
                                              <p:val>
                                                <p:fltVal val="0"/>
                                              </p:val>
                                            </p:tav>
                                          </p:tavLst>
                                        </p:anim>
                                        <p:animEffect transition="in" filter="fade">
                                          <p:cBhvr>
                                            <p:cTn id="56" dur="1000"/>
                                            <p:tgtEl>
                                              <p:spTgt spid="100"/>
                                            </p:tgtEl>
                                          </p:cBhvr>
                                        </p:animEffect>
                                      </p:childTnLst>
                                    </p:cTn>
                                  </p:par>
                                </p:childTnLst>
                              </p:cTn>
                            </p:par>
                            <p:par>
                              <p:cTn id="57" fill="hold">
                                <p:stCondLst>
                                  <p:cond delay="8400"/>
                                </p:stCondLst>
                                <p:childTnLst>
                                  <p:par>
                                    <p:cTn id="58" presetID="10" presetClass="entr" presetSubtype="0" fill="hold" nodeType="after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fade">
                                          <p:cBhvr>
                                            <p:cTn id="60" dur="500"/>
                                            <p:tgtEl>
                                              <p:spTgt spid="1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700"/>
                                            <p:tgtEl>
                                              <p:spTgt spid="126"/>
                                            </p:tgtEl>
                                          </p:cBhvr>
                                        </p:animEffect>
                                      </p:childTnLst>
                                    </p:cTn>
                                  </p:par>
                                  <p:par>
                                    <p:cTn id="64" presetID="31" presetClass="entr" presetSubtype="0" fill="hold" nodeType="withEffect">
                                      <p:stCondLst>
                                        <p:cond delay="0"/>
                                      </p:stCondLst>
                                      <p:childTnLst>
                                        <p:set>
                                          <p:cBhvr>
                                            <p:cTn id="65" dur="1" fill="hold">
                                              <p:stCondLst>
                                                <p:cond delay="0"/>
                                              </p:stCondLst>
                                            </p:cTn>
                                            <p:tgtEl>
                                              <p:spTgt spid="106"/>
                                            </p:tgtEl>
                                            <p:attrNameLst>
                                              <p:attrName>style.visibility</p:attrName>
                                            </p:attrNameLst>
                                          </p:cBhvr>
                                          <p:to>
                                            <p:strVal val="visible"/>
                                          </p:to>
                                        </p:set>
                                        <p:anim calcmode="lin" valueType="num">
                                          <p:cBhvr>
                                            <p:cTn id="66" dur="1000" fill="hold"/>
                                            <p:tgtEl>
                                              <p:spTgt spid="106"/>
                                            </p:tgtEl>
                                            <p:attrNameLst>
                                              <p:attrName>ppt_w</p:attrName>
                                            </p:attrNameLst>
                                          </p:cBhvr>
                                          <p:tavLst>
                                            <p:tav tm="0">
                                              <p:val>
                                                <p:fltVal val="0"/>
                                              </p:val>
                                            </p:tav>
                                            <p:tav tm="100000">
                                              <p:val>
                                                <p:strVal val="#ppt_w"/>
                                              </p:val>
                                            </p:tav>
                                          </p:tavLst>
                                        </p:anim>
                                        <p:anim calcmode="lin" valueType="num">
                                          <p:cBhvr>
                                            <p:cTn id="67" dur="1000" fill="hold"/>
                                            <p:tgtEl>
                                              <p:spTgt spid="106"/>
                                            </p:tgtEl>
                                            <p:attrNameLst>
                                              <p:attrName>ppt_h</p:attrName>
                                            </p:attrNameLst>
                                          </p:cBhvr>
                                          <p:tavLst>
                                            <p:tav tm="0">
                                              <p:val>
                                                <p:fltVal val="0"/>
                                              </p:val>
                                            </p:tav>
                                            <p:tav tm="100000">
                                              <p:val>
                                                <p:strVal val="#ppt_h"/>
                                              </p:val>
                                            </p:tav>
                                          </p:tavLst>
                                        </p:anim>
                                        <p:anim calcmode="lin" valueType="num">
                                          <p:cBhvr>
                                            <p:cTn id="68" dur="1000" fill="hold"/>
                                            <p:tgtEl>
                                              <p:spTgt spid="106"/>
                                            </p:tgtEl>
                                            <p:attrNameLst>
                                              <p:attrName>style.rotation</p:attrName>
                                            </p:attrNameLst>
                                          </p:cBhvr>
                                          <p:tavLst>
                                            <p:tav tm="0">
                                              <p:val>
                                                <p:fltVal val="90"/>
                                              </p:val>
                                            </p:tav>
                                            <p:tav tm="100000">
                                              <p:val>
                                                <p:fltVal val="0"/>
                                              </p:val>
                                            </p:tav>
                                          </p:tavLst>
                                        </p:anim>
                                        <p:animEffect transition="in" filter="fade">
                                          <p:cBhvr>
                                            <p:cTn id="69" dur="1000"/>
                                            <p:tgtEl>
                                              <p:spTgt spid="106"/>
                                            </p:tgtEl>
                                          </p:cBhvr>
                                        </p:animEffect>
                                      </p:childTnLst>
                                    </p:cTn>
                                  </p:par>
                                </p:childTnLst>
                              </p:cTn>
                            </p:par>
                            <p:par>
                              <p:cTn id="70" fill="hold">
                                <p:stCondLst>
                                  <p:cond delay="9400"/>
                                </p:stCondLst>
                                <p:childTnLst>
                                  <p:par>
                                    <p:cTn id="71" presetID="10" presetClass="entr" presetSubtype="0" fill="hold" nodeType="afterEffect">
                                      <p:stCondLst>
                                        <p:cond delay="0"/>
                                      </p:stCondLst>
                                      <p:childTnLst>
                                        <p:set>
                                          <p:cBhvr>
                                            <p:cTn id="72" dur="1" fill="hold">
                                              <p:stCondLst>
                                                <p:cond delay="0"/>
                                              </p:stCondLst>
                                            </p:cTn>
                                            <p:tgtEl>
                                              <p:spTgt spid="119"/>
                                            </p:tgtEl>
                                            <p:attrNameLst>
                                              <p:attrName>style.visibility</p:attrName>
                                            </p:attrNameLst>
                                          </p:cBhvr>
                                          <p:to>
                                            <p:strVal val="visible"/>
                                          </p:to>
                                        </p:set>
                                        <p:animEffect transition="in" filter="fade">
                                          <p:cBhvr>
                                            <p:cTn id="73" dur="500"/>
                                            <p:tgtEl>
                                              <p:spTgt spid="119"/>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27"/>
                                            </p:tgtEl>
                                            <p:attrNameLst>
                                              <p:attrName>style.visibility</p:attrName>
                                            </p:attrNameLst>
                                          </p:cBhvr>
                                          <p:to>
                                            <p:strVal val="visible"/>
                                          </p:to>
                                        </p:set>
                                        <p:animEffect transition="in" filter="wipe(left)">
                                          <p:cBhvr>
                                            <p:cTn id="76" dur="700"/>
                                            <p:tgtEl>
                                              <p:spTgt spid="127"/>
                                            </p:tgtEl>
                                          </p:cBhvr>
                                        </p:animEffect>
                                      </p:childTnLst>
                                    </p:cTn>
                                  </p:par>
                                </p:childTnLst>
                              </p:cTn>
                            </p:par>
                            <p:par>
                              <p:cTn id="77" fill="hold">
                                <p:stCondLst>
                                  <p:cond delay="10100"/>
                                </p:stCondLst>
                                <p:childTnLst>
                                  <p:par>
                                    <p:cTn id="78" presetID="23" presetClass="entr" presetSubtype="528" fill="hold" nodeType="afterEffect">
                                      <p:stCondLst>
                                        <p:cond delay="0"/>
                                      </p:stCondLst>
                                      <p:childTnLst>
                                        <p:set>
                                          <p:cBhvr>
                                            <p:cTn id="79" dur="1" fill="hold">
                                              <p:stCondLst>
                                                <p:cond delay="0"/>
                                              </p:stCondLst>
                                            </p:cTn>
                                            <p:tgtEl>
                                              <p:spTgt spid="132"/>
                                            </p:tgtEl>
                                            <p:attrNameLst>
                                              <p:attrName>style.visibility</p:attrName>
                                            </p:attrNameLst>
                                          </p:cBhvr>
                                          <p:to>
                                            <p:strVal val="visible"/>
                                          </p:to>
                                        </p:set>
                                        <p:anim calcmode="lin" valueType="num">
                                          <p:cBhvr>
                                            <p:cTn id="80" dur="500" fill="hold"/>
                                            <p:tgtEl>
                                              <p:spTgt spid="132"/>
                                            </p:tgtEl>
                                            <p:attrNameLst>
                                              <p:attrName>ppt_w</p:attrName>
                                            </p:attrNameLst>
                                          </p:cBhvr>
                                          <p:tavLst>
                                            <p:tav tm="0">
                                              <p:val>
                                                <p:fltVal val="0"/>
                                              </p:val>
                                            </p:tav>
                                            <p:tav tm="100000">
                                              <p:val>
                                                <p:strVal val="#ppt_w"/>
                                              </p:val>
                                            </p:tav>
                                          </p:tavLst>
                                        </p:anim>
                                        <p:anim calcmode="lin" valueType="num">
                                          <p:cBhvr>
                                            <p:cTn id="81" dur="500" fill="hold"/>
                                            <p:tgtEl>
                                              <p:spTgt spid="132"/>
                                            </p:tgtEl>
                                            <p:attrNameLst>
                                              <p:attrName>ppt_h</p:attrName>
                                            </p:attrNameLst>
                                          </p:cBhvr>
                                          <p:tavLst>
                                            <p:tav tm="0">
                                              <p:val>
                                                <p:fltVal val="0"/>
                                              </p:val>
                                            </p:tav>
                                            <p:tav tm="100000">
                                              <p:val>
                                                <p:strVal val="#ppt_h"/>
                                              </p:val>
                                            </p:tav>
                                          </p:tavLst>
                                        </p:anim>
                                        <p:anim calcmode="lin" valueType="num">
                                          <p:cBhvr>
                                            <p:cTn id="82" dur="500" fill="hold"/>
                                            <p:tgtEl>
                                              <p:spTgt spid="132"/>
                                            </p:tgtEl>
                                            <p:attrNameLst>
                                              <p:attrName>ppt_x</p:attrName>
                                            </p:attrNameLst>
                                          </p:cBhvr>
                                          <p:tavLst>
                                            <p:tav tm="0">
                                              <p:val>
                                                <p:fltVal val="0.5"/>
                                              </p:val>
                                            </p:tav>
                                            <p:tav tm="100000">
                                              <p:val>
                                                <p:strVal val="#ppt_x"/>
                                              </p:val>
                                            </p:tav>
                                          </p:tavLst>
                                        </p:anim>
                                        <p:anim calcmode="lin" valueType="num">
                                          <p:cBhvr>
                                            <p:cTn id="83" dur="500" fill="hold"/>
                                            <p:tgtEl>
                                              <p:spTgt spid="132"/>
                                            </p:tgtEl>
                                            <p:attrNameLst>
                                              <p:attrName>ppt_y</p:attrName>
                                            </p:attrNameLst>
                                          </p:cBhvr>
                                          <p:tavLst>
                                            <p:tav tm="0">
                                              <p:val>
                                                <p:fltVal val="0.5"/>
                                              </p:val>
                                            </p:tav>
                                            <p:tav tm="100000">
                                              <p:val>
                                                <p:strVal val="#ppt_y"/>
                                              </p:val>
                                            </p:tav>
                                          </p:tavLst>
                                        </p:anim>
                                      </p:childTnLst>
                                    </p:cTn>
                                  </p:par>
                                  <p:par>
                                    <p:cTn id="84" presetID="23" presetClass="entr" presetSubtype="528" fill="hold" nodeType="withEffect">
                                      <p:stCondLst>
                                        <p:cond delay="300"/>
                                      </p:stCondLst>
                                      <p:childTnLst>
                                        <p:set>
                                          <p:cBhvr>
                                            <p:cTn id="85" dur="1" fill="hold">
                                              <p:stCondLst>
                                                <p:cond delay="0"/>
                                              </p:stCondLst>
                                            </p:cTn>
                                            <p:tgtEl>
                                              <p:spTgt spid="139"/>
                                            </p:tgtEl>
                                            <p:attrNameLst>
                                              <p:attrName>style.visibility</p:attrName>
                                            </p:attrNameLst>
                                          </p:cBhvr>
                                          <p:to>
                                            <p:strVal val="visible"/>
                                          </p:to>
                                        </p:set>
                                        <p:anim calcmode="lin" valueType="num">
                                          <p:cBhvr>
                                            <p:cTn id="86" dur="500" fill="hold"/>
                                            <p:tgtEl>
                                              <p:spTgt spid="139"/>
                                            </p:tgtEl>
                                            <p:attrNameLst>
                                              <p:attrName>ppt_w</p:attrName>
                                            </p:attrNameLst>
                                          </p:cBhvr>
                                          <p:tavLst>
                                            <p:tav tm="0">
                                              <p:val>
                                                <p:fltVal val="0"/>
                                              </p:val>
                                            </p:tav>
                                            <p:tav tm="100000">
                                              <p:val>
                                                <p:strVal val="#ppt_w"/>
                                              </p:val>
                                            </p:tav>
                                          </p:tavLst>
                                        </p:anim>
                                        <p:anim calcmode="lin" valueType="num">
                                          <p:cBhvr>
                                            <p:cTn id="87" dur="500" fill="hold"/>
                                            <p:tgtEl>
                                              <p:spTgt spid="139"/>
                                            </p:tgtEl>
                                            <p:attrNameLst>
                                              <p:attrName>ppt_h</p:attrName>
                                            </p:attrNameLst>
                                          </p:cBhvr>
                                          <p:tavLst>
                                            <p:tav tm="0">
                                              <p:val>
                                                <p:fltVal val="0"/>
                                              </p:val>
                                            </p:tav>
                                            <p:tav tm="100000">
                                              <p:val>
                                                <p:strVal val="#ppt_h"/>
                                              </p:val>
                                            </p:tav>
                                          </p:tavLst>
                                        </p:anim>
                                        <p:anim calcmode="lin" valueType="num">
                                          <p:cBhvr>
                                            <p:cTn id="88" dur="500" fill="hold"/>
                                            <p:tgtEl>
                                              <p:spTgt spid="139"/>
                                            </p:tgtEl>
                                            <p:attrNameLst>
                                              <p:attrName>ppt_x</p:attrName>
                                            </p:attrNameLst>
                                          </p:cBhvr>
                                          <p:tavLst>
                                            <p:tav tm="0">
                                              <p:val>
                                                <p:fltVal val="0.5"/>
                                              </p:val>
                                            </p:tav>
                                            <p:tav tm="100000">
                                              <p:val>
                                                <p:strVal val="#ppt_x"/>
                                              </p:val>
                                            </p:tav>
                                          </p:tavLst>
                                        </p:anim>
                                        <p:anim calcmode="lin" valueType="num">
                                          <p:cBhvr>
                                            <p:cTn id="89" dur="500" fill="hold"/>
                                            <p:tgtEl>
                                              <p:spTgt spid="139"/>
                                            </p:tgtEl>
                                            <p:attrNameLst>
                                              <p:attrName>ppt_y</p:attrName>
                                            </p:attrNameLst>
                                          </p:cBhvr>
                                          <p:tavLst>
                                            <p:tav tm="0">
                                              <p:val>
                                                <p:fltVal val="0.5"/>
                                              </p:val>
                                            </p:tav>
                                            <p:tav tm="100000">
                                              <p:val>
                                                <p:strVal val="#ppt_y"/>
                                              </p:val>
                                            </p:tav>
                                          </p:tavLst>
                                        </p:anim>
                                      </p:childTnLst>
                                    </p:cTn>
                                  </p:par>
                                  <p:par>
                                    <p:cTn id="90" presetID="23" presetClass="entr" presetSubtype="528" fill="hold" nodeType="withEffect">
                                      <p:stCondLst>
                                        <p:cond delay="700"/>
                                      </p:stCondLst>
                                      <p:childTnLst>
                                        <p:set>
                                          <p:cBhvr>
                                            <p:cTn id="91" dur="1" fill="hold">
                                              <p:stCondLst>
                                                <p:cond delay="0"/>
                                              </p:stCondLst>
                                            </p:cTn>
                                            <p:tgtEl>
                                              <p:spTgt spid="142"/>
                                            </p:tgtEl>
                                            <p:attrNameLst>
                                              <p:attrName>style.visibility</p:attrName>
                                            </p:attrNameLst>
                                          </p:cBhvr>
                                          <p:to>
                                            <p:strVal val="visible"/>
                                          </p:to>
                                        </p:set>
                                        <p:anim calcmode="lin" valueType="num">
                                          <p:cBhvr>
                                            <p:cTn id="92" dur="500" fill="hold"/>
                                            <p:tgtEl>
                                              <p:spTgt spid="142"/>
                                            </p:tgtEl>
                                            <p:attrNameLst>
                                              <p:attrName>ppt_w</p:attrName>
                                            </p:attrNameLst>
                                          </p:cBhvr>
                                          <p:tavLst>
                                            <p:tav tm="0">
                                              <p:val>
                                                <p:fltVal val="0"/>
                                              </p:val>
                                            </p:tav>
                                            <p:tav tm="100000">
                                              <p:val>
                                                <p:strVal val="#ppt_w"/>
                                              </p:val>
                                            </p:tav>
                                          </p:tavLst>
                                        </p:anim>
                                        <p:anim calcmode="lin" valueType="num">
                                          <p:cBhvr>
                                            <p:cTn id="93" dur="500" fill="hold"/>
                                            <p:tgtEl>
                                              <p:spTgt spid="142"/>
                                            </p:tgtEl>
                                            <p:attrNameLst>
                                              <p:attrName>ppt_h</p:attrName>
                                            </p:attrNameLst>
                                          </p:cBhvr>
                                          <p:tavLst>
                                            <p:tav tm="0">
                                              <p:val>
                                                <p:fltVal val="0"/>
                                              </p:val>
                                            </p:tav>
                                            <p:tav tm="100000">
                                              <p:val>
                                                <p:strVal val="#ppt_h"/>
                                              </p:val>
                                            </p:tav>
                                          </p:tavLst>
                                        </p:anim>
                                        <p:anim calcmode="lin" valueType="num">
                                          <p:cBhvr>
                                            <p:cTn id="94" dur="500" fill="hold"/>
                                            <p:tgtEl>
                                              <p:spTgt spid="142"/>
                                            </p:tgtEl>
                                            <p:attrNameLst>
                                              <p:attrName>ppt_x</p:attrName>
                                            </p:attrNameLst>
                                          </p:cBhvr>
                                          <p:tavLst>
                                            <p:tav tm="0">
                                              <p:val>
                                                <p:fltVal val="0.5"/>
                                              </p:val>
                                            </p:tav>
                                            <p:tav tm="100000">
                                              <p:val>
                                                <p:strVal val="#ppt_x"/>
                                              </p:val>
                                            </p:tav>
                                          </p:tavLst>
                                        </p:anim>
                                        <p:anim calcmode="lin" valueType="num">
                                          <p:cBhvr>
                                            <p:cTn id="95" dur="500" fill="hold"/>
                                            <p:tgtEl>
                                              <p:spTgt spid="142"/>
                                            </p:tgtEl>
                                            <p:attrNameLst>
                                              <p:attrName>ppt_y</p:attrName>
                                            </p:attrNameLst>
                                          </p:cBhvr>
                                          <p:tavLst>
                                            <p:tav tm="0">
                                              <p:val>
                                                <p:fltVal val="0.5"/>
                                              </p:val>
                                            </p:tav>
                                            <p:tav tm="100000">
                                              <p:val>
                                                <p:strVal val="#ppt_y"/>
                                              </p:val>
                                            </p:tav>
                                          </p:tavLst>
                                        </p:anim>
                                      </p:childTnLst>
                                    </p:cTn>
                                  </p:par>
                                  <p:par>
                                    <p:cTn id="96" presetID="23" presetClass="entr" presetSubtype="528" fill="hold" nodeType="withEffect">
                                      <p:stCondLst>
                                        <p:cond delay="300"/>
                                      </p:stCondLst>
                                      <p:childTnLst>
                                        <p:set>
                                          <p:cBhvr>
                                            <p:cTn id="97" dur="1" fill="hold">
                                              <p:stCondLst>
                                                <p:cond delay="0"/>
                                              </p:stCondLst>
                                            </p:cTn>
                                            <p:tgtEl>
                                              <p:spTgt spid="225"/>
                                            </p:tgtEl>
                                            <p:attrNameLst>
                                              <p:attrName>style.visibility</p:attrName>
                                            </p:attrNameLst>
                                          </p:cBhvr>
                                          <p:to>
                                            <p:strVal val="visible"/>
                                          </p:to>
                                        </p:set>
                                        <p:anim calcmode="lin" valueType="num">
                                          <p:cBhvr>
                                            <p:cTn id="98" dur="500" fill="hold"/>
                                            <p:tgtEl>
                                              <p:spTgt spid="225"/>
                                            </p:tgtEl>
                                            <p:attrNameLst>
                                              <p:attrName>ppt_w</p:attrName>
                                            </p:attrNameLst>
                                          </p:cBhvr>
                                          <p:tavLst>
                                            <p:tav tm="0">
                                              <p:val>
                                                <p:fltVal val="0"/>
                                              </p:val>
                                            </p:tav>
                                            <p:tav tm="100000">
                                              <p:val>
                                                <p:strVal val="#ppt_w"/>
                                              </p:val>
                                            </p:tav>
                                          </p:tavLst>
                                        </p:anim>
                                        <p:anim calcmode="lin" valueType="num">
                                          <p:cBhvr>
                                            <p:cTn id="99" dur="500" fill="hold"/>
                                            <p:tgtEl>
                                              <p:spTgt spid="225"/>
                                            </p:tgtEl>
                                            <p:attrNameLst>
                                              <p:attrName>ppt_h</p:attrName>
                                            </p:attrNameLst>
                                          </p:cBhvr>
                                          <p:tavLst>
                                            <p:tav tm="0">
                                              <p:val>
                                                <p:fltVal val="0"/>
                                              </p:val>
                                            </p:tav>
                                            <p:tav tm="100000">
                                              <p:val>
                                                <p:strVal val="#ppt_h"/>
                                              </p:val>
                                            </p:tav>
                                          </p:tavLst>
                                        </p:anim>
                                        <p:anim calcmode="lin" valueType="num">
                                          <p:cBhvr>
                                            <p:cTn id="100" dur="500" fill="hold"/>
                                            <p:tgtEl>
                                              <p:spTgt spid="225"/>
                                            </p:tgtEl>
                                            <p:attrNameLst>
                                              <p:attrName>ppt_x</p:attrName>
                                            </p:attrNameLst>
                                          </p:cBhvr>
                                          <p:tavLst>
                                            <p:tav tm="0">
                                              <p:val>
                                                <p:fltVal val="0.5"/>
                                              </p:val>
                                            </p:tav>
                                            <p:tav tm="100000">
                                              <p:val>
                                                <p:strVal val="#ppt_x"/>
                                              </p:val>
                                            </p:tav>
                                          </p:tavLst>
                                        </p:anim>
                                        <p:anim calcmode="lin" valueType="num">
                                          <p:cBhvr>
                                            <p:cTn id="101" dur="500" fill="hold"/>
                                            <p:tgtEl>
                                              <p:spTgt spid="225"/>
                                            </p:tgtEl>
                                            <p:attrNameLst>
                                              <p:attrName>ppt_y</p:attrName>
                                            </p:attrNameLst>
                                          </p:cBhvr>
                                          <p:tavLst>
                                            <p:tav tm="0">
                                              <p:val>
                                                <p:fltVal val="0.5"/>
                                              </p:val>
                                            </p:tav>
                                            <p:tav tm="100000">
                                              <p:val>
                                                <p:strVal val="#ppt_y"/>
                                              </p:val>
                                            </p:tav>
                                          </p:tavLst>
                                        </p:anim>
                                      </p:childTnLst>
                                    </p:cTn>
                                  </p:par>
                                  <p:par>
                                    <p:cTn id="102" presetID="23" presetClass="entr" presetSubtype="528" fill="hold" nodeType="withEffect">
                                      <p:stCondLst>
                                        <p:cond delay="100"/>
                                      </p:stCondLst>
                                      <p:childTnLst>
                                        <p:set>
                                          <p:cBhvr>
                                            <p:cTn id="103" dur="1" fill="hold">
                                              <p:stCondLst>
                                                <p:cond delay="0"/>
                                              </p:stCondLst>
                                            </p:cTn>
                                            <p:tgtEl>
                                              <p:spTgt spid="228"/>
                                            </p:tgtEl>
                                            <p:attrNameLst>
                                              <p:attrName>style.visibility</p:attrName>
                                            </p:attrNameLst>
                                          </p:cBhvr>
                                          <p:to>
                                            <p:strVal val="visible"/>
                                          </p:to>
                                        </p:set>
                                        <p:anim calcmode="lin" valueType="num">
                                          <p:cBhvr>
                                            <p:cTn id="104" dur="500" fill="hold"/>
                                            <p:tgtEl>
                                              <p:spTgt spid="228"/>
                                            </p:tgtEl>
                                            <p:attrNameLst>
                                              <p:attrName>ppt_w</p:attrName>
                                            </p:attrNameLst>
                                          </p:cBhvr>
                                          <p:tavLst>
                                            <p:tav tm="0">
                                              <p:val>
                                                <p:fltVal val="0"/>
                                              </p:val>
                                            </p:tav>
                                            <p:tav tm="100000">
                                              <p:val>
                                                <p:strVal val="#ppt_w"/>
                                              </p:val>
                                            </p:tav>
                                          </p:tavLst>
                                        </p:anim>
                                        <p:anim calcmode="lin" valueType="num">
                                          <p:cBhvr>
                                            <p:cTn id="105" dur="500" fill="hold"/>
                                            <p:tgtEl>
                                              <p:spTgt spid="228"/>
                                            </p:tgtEl>
                                            <p:attrNameLst>
                                              <p:attrName>ppt_h</p:attrName>
                                            </p:attrNameLst>
                                          </p:cBhvr>
                                          <p:tavLst>
                                            <p:tav tm="0">
                                              <p:val>
                                                <p:fltVal val="0"/>
                                              </p:val>
                                            </p:tav>
                                            <p:tav tm="100000">
                                              <p:val>
                                                <p:strVal val="#ppt_h"/>
                                              </p:val>
                                            </p:tav>
                                          </p:tavLst>
                                        </p:anim>
                                        <p:anim calcmode="lin" valueType="num">
                                          <p:cBhvr>
                                            <p:cTn id="106" dur="500" fill="hold"/>
                                            <p:tgtEl>
                                              <p:spTgt spid="228"/>
                                            </p:tgtEl>
                                            <p:attrNameLst>
                                              <p:attrName>ppt_x</p:attrName>
                                            </p:attrNameLst>
                                          </p:cBhvr>
                                          <p:tavLst>
                                            <p:tav tm="0">
                                              <p:val>
                                                <p:fltVal val="0.5"/>
                                              </p:val>
                                            </p:tav>
                                            <p:tav tm="100000">
                                              <p:val>
                                                <p:strVal val="#ppt_x"/>
                                              </p:val>
                                            </p:tav>
                                          </p:tavLst>
                                        </p:anim>
                                        <p:anim calcmode="lin" valueType="num">
                                          <p:cBhvr>
                                            <p:cTn id="107" dur="500" fill="hold"/>
                                            <p:tgtEl>
                                              <p:spTgt spid="228"/>
                                            </p:tgtEl>
                                            <p:attrNameLst>
                                              <p:attrName>ppt_y</p:attrName>
                                            </p:attrNameLst>
                                          </p:cBhvr>
                                          <p:tavLst>
                                            <p:tav tm="0">
                                              <p:val>
                                                <p:fltVal val="0.5"/>
                                              </p:val>
                                            </p:tav>
                                            <p:tav tm="100000">
                                              <p:val>
                                                <p:strVal val="#ppt_y"/>
                                              </p:val>
                                            </p:tav>
                                          </p:tavLst>
                                        </p:anim>
                                      </p:childTnLst>
                                    </p:cTn>
                                  </p:par>
                                  <p:par>
                                    <p:cTn id="108" presetID="23" presetClass="entr" presetSubtype="528" fill="hold" nodeType="withEffect">
                                      <p:stCondLst>
                                        <p:cond delay="600"/>
                                      </p:stCondLst>
                                      <p:childTnLst>
                                        <p:set>
                                          <p:cBhvr>
                                            <p:cTn id="109" dur="1" fill="hold">
                                              <p:stCondLst>
                                                <p:cond delay="0"/>
                                              </p:stCondLst>
                                            </p:cTn>
                                            <p:tgtEl>
                                              <p:spTgt spid="231"/>
                                            </p:tgtEl>
                                            <p:attrNameLst>
                                              <p:attrName>style.visibility</p:attrName>
                                            </p:attrNameLst>
                                          </p:cBhvr>
                                          <p:to>
                                            <p:strVal val="visible"/>
                                          </p:to>
                                        </p:set>
                                        <p:anim calcmode="lin" valueType="num">
                                          <p:cBhvr>
                                            <p:cTn id="110" dur="500" fill="hold"/>
                                            <p:tgtEl>
                                              <p:spTgt spid="231"/>
                                            </p:tgtEl>
                                            <p:attrNameLst>
                                              <p:attrName>ppt_w</p:attrName>
                                            </p:attrNameLst>
                                          </p:cBhvr>
                                          <p:tavLst>
                                            <p:tav tm="0">
                                              <p:val>
                                                <p:fltVal val="0"/>
                                              </p:val>
                                            </p:tav>
                                            <p:tav tm="100000">
                                              <p:val>
                                                <p:strVal val="#ppt_w"/>
                                              </p:val>
                                            </p:tav>
                                          </p:tavLst>
                                        </p:anim>
                                        <p:anim calcmode="lin" valueType="num">
                                          <p:cBhvr>
                                            <p:cTn id="111" dur="500" fill="hold"/>
                                            <p:tgtEl>
                                              <p:spTgt spid="231"/>
                                            </p:tgtEl>
                                            <p:attrNameLst>
                                              <p:attrName>ppt_h</p:attrName>
                                            </p:attrNameLst>
                                          </p:cBhvr>
                                          <p:tavLst>
                                            <p:tav tm="0">
                                              <p:val>
                                                <p:fltVal val="0"/>
                                              </p:val>
                                            </p:tav>
                                            <p:tav tm="100000">
                                              <p:val>
                                                <p:strVal val="#ppt_h"/>
                                              </p:val>
                                            </p:tav>
                                          </p:tavLst>
                                        </p:anim>
                                        <p:anim calcmode="lin" valueType="num">
                                          <p:cBhvr>
                                            <p:cTn id="112" dur="500" fill="hold"/>
                                            <p:tgtEl>
                                              <p:spTgt spid="231"/>
                                            </p:tgtEl>
                                            <p:attrNameLst>
                                              <p:attrName>ppt_x</p:attrName>
                                            </p:attrNameLst>
                                          </p:cBhvr>
                                          <p:tavLst>
                                            <p:tav tm="0">
                                              <p:val>
                                                <p:fltVal val="0.5"/>
                                              </p:val>
                                            </p:tav>
                                            <p:tav tm="100000">
                                              <p:val>
                                                <p:strVal val="#ppt_x"/>
                                              </p:val>
                                            </p:tav>
                                          </p:tavLst>
                                        </p:anim>
                                        <p:anim calcmode="lin" valueType="num">
                                          <p:cBhvr>
                                            <p:cTn id="113" dur="500" fill="hold"/>
                                            <p:tgtEl>
                                              <p:spTgt spid="231"/>
                                            </p:tgtEl>
                                            <p:attrNameLst>
                                              <p:attrName>ppt_y</p:attrName>
                                            </p:attrNameLst>
                                          </p:cBhvr>
                                          <p:tavLst>
                                            <p:tav tm="0">
                                              <p:val>
                                                <p:fltVal val="0.5"/>
                                              </p:val>
                                            </p:tav>
                                            <p:tav tm="100000">
                                              <p:val>
                                                <p:strVal val="#ppt_y"/>
                                              </p:val>
                                            </p:tav>
                                          </p:tavLst>
                                        </p:anim>
                                      </p:childTnLst>
                                    </p:cTn>
                                  </p:par>
                                  <p:par>
                                    <p:cTn id="114" presetID="23" presetClass="entr" presetSubtype="528" fill="hold" nodeType="withEffect">
                                      <p:stCondLst>
                                        <p:cond delay="300"/>
                                      </p:stCondLst>
                                      <p:childTnLst>
                                        <p:set>
                                          <p:cBhvr>
                                            <p:cTn id="115" dur="1" fill="hold">
                                              <p:stCondLst>
                                                <p:cond delay="0"/>
                                              </p:stCondLst>
                                            </p:cTn>
                                            <p:tgtEl>
                                              <p:spTgt spid="234"/>
                                            </p:tgtEl>
                                            <p:attrNameLst>
                                              <p:attrName>style.visibility</p:attrName>
                                            </p:attrNameLst>
                                          </p:cBhvr>
                                          <p:to>
                                            <p:strVal val="visible"/>
                                          </p:to>
                                        </p:set>
                                        <p:anim calcmode="lin" valueType="num">
                                          <p:cBhvr>
                                            <p:cTn id="116" dur="500" fill="hold"/>
                                            <p:tgtEl>
                                              <p:spTgt spid="234"/>
                                            </p:tgtEl>
                                            <p:attrNameLst>
                                              <p:attrName>ppt_w</p:attrName>
                                            </p:attrNameLst>
                                          </p:cBhvr>
                                          <p:tavLst>
                                            <p:tav tm="0">
                                              <p:val>
                                                <p:fltVal val="0"/>
                                              </p:val>
                                            </p:tav>
                                            <p:tav tm="100000">
                                              <p:val>
                                                <p:strVal val="#ppt_w"/>
                                              </p:val>
                                            </p:tav>
                                          </p:tavLst>
                                        </p:anim>
                                        <p:anim calcmode="lin" valueType="num">
                                          <p:cBhvr>
                                            <p:cTn id="117" dur="500" fill="hold"/>
                                            <p:tgtEl>
                                              <p:spTgt spid="234"/>
                                            </p:tgtEl>
                                            <p:attrNameLst>
                                              <p:attrName>ppt_h</p:attrName>
                                            </p:attrNameLst>
                                          </p:cBhvr>
                                          <p:tavLst>
                                            <p:tav tm="0">
                                              <p:val>
                                                <p:fltVal val="0"/>
                                              </p:val>
                                            </p:tav>
                                            <p:tav tm="100000">
                                              <p:val>
                                                <p:strVal val="#ppt_h"/>
                                              </p:val>
                                            </p:tav>
                                          </p:tavLst>
                                        </p:anim>
                                        <p:anim calcmode="lin" valueType="num">
                                          <p:cBhvr>
                                            <p:cTn id="118" dur="500" fill="hold"/>
                                            <p:tgtEl>
                                              <p:spTgt spid="234"/>
                                            </p:tgtEl>
                                            <p:attrNameLst>
                                              <p:attrName>ppt_x</p:attrName>
                                            </p:attrNameLst>
                                          </p:cBhvr>
                                          <p:tavLst>
                                            <p:tav tm="0">
                                              <p:val>
                                                <p:fltVal val="0.5"/>
                                              </p:val>
                                            </p:tav>
                                            <p:tav tm="100000">
                                              <p:val>
                                                <p:strVal val="#ppt_x"/>
                                              </p:val>
                                            </p:tav>
                                          </p:tavLst>
                                        </p:anim>
                                        <p:anim calcmode="lin" valueType="num">
                                          <p:cBhvr>
                                            <p:cTn id="119" dur="500" fill="hold"/>
                                            <p:tgtEl>
                                              <p:spTgt spid="234"/>
                                            </p:tgtEl>
                                            <p:attrNameLst>
                                              <p:attrName>ppt_y</p:attrName>
                                            </p:attrNameLst>
                                          </p:cBhvr>
                                          <p:tavLst>
                                            <p:tav tm="0">
                                              <p:val>
                                                <p:fltVal val="0.5"/>
                                              </p:val>
                                            </p:tav>
                                            <p:tav tm="100000">
                                              <p:val>
                                                <p:strVal val="#ppt_y"/>
                                              </p:val>
                                            </p:tav>
                                          </p:tavLst>
                                        </p:anim>
                                      </p:childTnLst>
                                    </p:cTn>
                                  </p:par>
                                  <p:par>
                                    <p:cTn id="120" presetID="23" presetClass="entr" presetSubtype="528" fill="hold" nodeType="withEffect">
                                      <p:stCondLst>
                                        <p:cond delay="300"/>
                                      </p:stCondLst>
                                      <p:childTnLst>
                                        <p:set>
                                          <p:cBhvr>
                                            <p:cTn id="121" dur="1" fill="hold">
                                              <p:stCondLst>
                                                <p:cond delay="0"/>
                                              </p:stCondLst>
                                            </p:cTn>
                                            <p:tgtEl>
                                              <p:spTgt spid="237"/>
                                            </p:tgtEl>
                                            <p:attrNameLst>
                                              <p:attrName>style.visibility</p:attrName>
                                            </p:attrNameLst>
                                          </p:cBhvr>
                                          <p:to>
                                            <p:strVal val="visible"/>
                                          </p:to>
                                        </p:set>
                                        <p:anim calcmode="lin" valueType="num">
                                          <p:cBhvr>
                                            <p:cTn id="122" dur="500" fill="hold"/>
                                            <p:tgtEl>
                                              <p:spTgt spid="237"/>
                                            </p:tgtEl>
                                            <p:attrNameLst>
                                              <p:attrName>ppt_w</p:attrName>
                                            </p:attrNameLst>
                                          </p:cBhvr>
                                          <p:tavLst>
                                            <p:tav tm="0">
                                              <p:val>
                                                <p:fltVal val="0"/>
                                              </p:val>
                                            </p:tav>
                                            <p:tav tm="100000">
                                              <p:val>
                                                <p:strVal val="#ppt_w"/>
                                              </p:val>
                                            </p:tav>
                                          </p:tavLst>
                                        </p:anim>
                                        <p:anim calcmode="lin" valueType="num">
                                          <p:cBhvr>
                                            <p:cTn id="123" dur="500" fill="hold"/>
                                            <p:tgtEl>
                                              <p:spTgt spid="237"/>
                                            </p:tgtEl>
                                            <p:attrNameLst>
                                              <p:attrName>ppt_h</p:attrName>
                                            </p:attrNameLst>
                                          </p:cBhvr>
                                          <p:tavLst>
                                            <p:tav tm="0">
                                              <p:val>
                                                <p:fltVal val="0"/>
                                              </p:val>
                                            </p:tav>
                                            <p:tav tm="100000">
                                              <p:val>
                                                <p:strVal val="#ppt_h"/>
                                              </p:val>
                                            </p:tav>
                                          </p:tavLst>
                                        </p:anim>
                                        <p:anim calcmode="lin" valueType="num">
                                          <p:cBhvr>
                                            <p:cTn id="124" dur="500" fill="hold"/>
                                            <p:tgtEl>
                                              <p:spTgt spid="237"/>
                                            </p:tgtEl>
                                            <p:attrNameLst>
                                              <p:attrName>ppt_x</p:attrName>
                                            </p:attrNameLst>
                                          </p:cBhvr>
                                          <p:tavLst>
                                            <p:tav tm="0">
                                              <p:val>
                                                <p:fltVal val="0.5"/>
                                              </p:val>
                                            </p:tav>
                                            <p:tav tm="100000">
                                              <p:val>
                                                <p:strVal val="#ppt_x"/>
                                              </p:val>
                                            </p:tav>
                                          </p:tavLst>
                                        </p:anim>
                                        <p:anim calcmode="lin" valueType="num">
                                          <p:cBhvr>
                                            <p:cTn id="125" dur="500" fill="hold"/>
                                            <p:tgtEl>
                                              <p:spTgt spid="237"/>
                                            </p:tgtEl>
                                            <p:attrNameLst>
                                              <p:attrName>ppt_y</p:attrName>
                                            </p:attrNameLst>
                                          </p:cBhvr>
                                          <p:tavLst>
                                            <p:tav tm="0">
                                              <p:val>
                                                <p:fltVal val="0.5"/>
                                              </p:val>
                                            </p:tav>
                                            <p:tav tm="100000">
                                              <p:val>
                                                <p:strVal val="#ppt_y"/>
                                              </p:val>
                                            </p:tav>
                                          </p:tavLst>
                                        </p:anim>
                                      </p:childTnLst>
                                    </p:cTn>
                                  </p:par>
                                  <p:par>
                                    <p:cTn id="126" presetID="23" presetClass="entr" presetSubtype="528" fill="hold" nodeType="withEffect">
                                      <p:stCondLst>
                                        <p:cond delay="600"/>
                                      </p:stCondLst>
                                      <p:childTnLst>
                                        <p:set>
                                          <p:cBhvr>
                                            <p:cTn id="127" dur="1" fill="hold">
                                              <p:stCondLst>
                                                <p:cond delay="0"/>
                                              </p:stCondLst>
                                            </p:cTn>
                                            <p:tgtEl>
                                              <p:spTgt spid="240"/>
                                            </p:tgtEl>
                                            <p:attrNameLst>
                                              <p:attrName>style.visibility</p:attrName>
                                            </p:attrNameLst>
                                          </p:cBhvr>
                                          <p:to>
                                            <p:strVal val="visible"/>
                                          </p:to>
                                        </p:set>
                                        <p:anim calcmode="lin" valueType="num">
                                          <p:cBhvr>
                                            <p:cTn id="128" dur="500" fill="hold"/>
                                            <p:tgtEl>
                                              <p:spTgt spid="240"/>
                                            </p:tgtEl>
                                            <p:attrNameLst>
                                              <p:attrName>ppt_w</p:attrName>
                                            </p:attrNameLst>
                                          </p:cBhvr>
                                          <p:tavLst>
                                            <p:tav tm="0">
                                              <p:val>
                                                <p:fltVal val="0"/>
                                              </p:val>
                                            </p:tav>
                                            <p:tav tm="100000">
                                              <p:val>
                                                <p:strVal val="#ppt_w"/>
                                              </p:val>
                                            </p:tav>
                                          </p:tavLst>
                                        </p:anim>
                                        <p:anim calcmode="lin" valueType="num">
                                          <p:cBhvr>
                                            <p:cTn id="129" dur="500" fill="hold"/>
                                            <p:tgtEl>
                                              <p:spTgt spid="240"/>
                                            </p:tgtEl>
                                            <p:attrNameLst>
                                              <p:attrName>ppt_h</p:attrName>
                                            </p:attrNameLst>
                                          </p:cBhvr>
                                          <p:tavLst>
                                            <p:tav tm="0">
                                              <p:val>
                                                <p:fltVal val="0"/>
                                              </p:val>
                                            </p:tav>
                                            <p:tav tm="100000">
                                              <p:val>
                                                <p:strVal val="#ppt_h"/>
                                              </p:val>
                                            </p:tav>
                                          </p:tavLst>
                                        </p:anim>
                                        <p:anim calcmode="lin" valueType="num">
                                          <p:cBhvr>
                                            <p:cTn id="130" dur="500" fill="hold"/>
                                            <p:tgtEl>
                                              <p:spTgt spid="240"/>
                                            </p:tgtEl>
                                            <p:attrNameLst>
                                              <p:attrName>ppt_x</p:attrName>
                                            </p:attrNameLst>
                                          </p:cBhvr>
                                          <p:tavLst>
                                            <p:tav tm="0">
                                              <p:val>
                                                <p:fltVal val="0.5"/>
                                              </p:val>
                                            </p:tav>
                                            <p:tav tm="100000">
                                              <p:val>
                                                <p:strVal val="#ppt_x"/>
                                              </p:val>
                                            </p:tav>
                                          </p:tavLst>
                                        </p:anim>
                                        <p:anim calcmode="lin" valueType="num">
                                          <p:cBhvr>
                                            <p:cTn id="131" dur="500" fill="hold"/>
                                            <p:tgtEl>
                                              <p:spTgt spid="240"/>
                                            </p:tgtEl>
                                            <p:attrNameLst>
                                              <p:attrName>ppt_y</p:attrName>
                                            </p:attrNameLst>
                                          </p:cBhvr>
                                          <p:tavLst>
                                            <p:tav tm="0">
                                              <p:val>
                                                <p:fltVal val="0.5"/>
                                              </p:val>
                                            </p:tav>
                                            <p:tav tm="100000">
                                              <p:val>
                                                <p:strVal val="#ppt_y"/>
                                              </p:val>
                                            </p:tav>
                                          </p:tavLst>
                                        </p:anim>
                                      </p:childTnLst>
                                    </p:cTn>
                                  </p:par>
                                  <p:par>
                                    <p:cTn id="132" presetID="23" presetClass="entr" presetSubtype="528" fill="hold" nodeType="withEffect">
                                      <p:stCondLst>
                                        <p:cond delay="600"/>
                                      </p:stCondLst>
                                      <p:childTnLst>
                                        <p:set>
                                          <p:cBhvr>
                                            <p:cTn id="133" dur="1" fill="hold">
                                              <p:stCondLst>
                                                <p:cond delay="0"/>
                                              </p:stCondLst>
                                            </p:cTn>
                                            <p:tgtEl>
                                              <p:spTgt spid="243"/>
                                            </p:tgtEl>
                                            <p:attrNameLst>
                                              <p:attrName>style.visibility</p:attrName>
                                            </p:attrNameLst>
                                          </p:cBhvr>
                                          <p:to>
                                            <p:strVal val="visible"/>
                                          </p:to>
                                        </p:set>
                                        <p:anim calcmode="lin" valueType="num">
                                          <p:cBhvr>
                                            <p:cTn id="134" dur="500" fill="hold"/>
                                            <p:tgtEl>
                                              <p:spTgt spid="243"/>
                                            </p:tgtEl>
                                            <p:attrNameLst>
                                              <p:attrName>ppt_w</p:attrName>
                                            </p:attrNameLst>
                                          </p:cBhvr>
                                          <p:tavLst>
                                            <p:tav tm="0">
                                              <p:val>
                                                <p:fltVal val="0"/>
                                              </p:val>
                                            </p:tav>
                                            <p:tav tm="100000">
                                              <p:val>
                                                <p:strVal val="#ppt_w"/>
                                              </p:val>
                                            </p:tav>
                                          </p:tavLst>
                                        </p:anim>
                                        <p:anim calcmode="lin" valueType="num">
                                          <p:cBhvr>
                                            <p:cTn id="135" dur="500" fill="hold"/>
                                            <p:tgtEl>
                                              <p:spTgt spid="243"/>
                                            </p:tgtEl>
                                            <p:attrNameLst>
                                              <p:attrName>ppt_h</p:attrName>
                                            </p:attrNameLst>
                                          </p:cBhvr>
                                          <p:tavLst>
                                            <p:tav tm="0">
                                              <p:val>
                                                <p:fltVal val="0"/>
                                              </p:val>
                                            </p:tav>
                                            <p:tav tm="100000">
                                              <p:val>
                                                <p:strVal val="#ppt_h"/>
                                              </p:val>
                                            </p:tav>
                                          </p:tavLst>
                                        </p:anim>
                                        <p:anim calcmode="lin" valueType="num">
                                          <p:cBhvr>
                                            <p:cTn id="136" dur="500" fill="hold"/>
                                            <p:tgtEl>
                                              <p:spTgt spid="243"/>
                                            </p:tgtEl>
                                            <p:attrNameLst>
                                              <p:attrName>ppt_x</p:attrName>
                                            </p:attrNameLst>
                                          </p:cBhvr>
                                          <p:tavLst>
                                            <p:tav tm="0">
                                              <p:val>
                                                <p:fltVal val="0.5"/>
                                              </p:val>
                                            </p:tav>
                                            <p:tav tm="100000">
                                              <p:val>
                                                <p:strVal val="#ppt_x"/>
                                              </p:val>
                                            </p:tav>
                                          </p:tavLst>
                                        </p:anim>
                                        <p:anim calcmode="lin" valueType="num">
                                          <p:cBhvr>
                                            <p:cTn id="137" dur="500" fill="hold"/>
                                            <p:tgtEl>
                                              <p:spTgt spid="243"/>
                                            </p:tgtEl>
                                            <p:attrNameLst>
                                              <p:attrName>ppt_y</p:attrName>
                                            </p:attrNameLst>
                                          </p:cBhvr>
                                          <p:tavLst>
                                            <p:tav tm="0">
                                              <p:val>
                                                <p:fltVal val="0.5"/>
                                              </p:val>
                                            </p:tav>
                                            <p:tav tm="100000">
                                              <p:val>
                                                <p:strVal val="#ppt_y"/>
                                              </p:val>
                                            </p:tav>
                                          </p:tavLst>
                                        </p:anim>
                                      </p:childTnLst>
                                    </p:cTn>
                                  </p:par>
                                  <p:par>
                                    <p:cTn id="138" presetID="23" presetClass="entr" presetSubtype="528" fill="hold" nodeType="withEffect">
                                      <p:stCondLst>
                                        <p:cond delay="300"/>
                                      </p:stCondLst>
                                      <p:childTnLst>
                                        <p:set>
                                          <p:cBhvr>
                                            <p:cTn id="139" dur="1" fill="hold">
                                              <p:stCondLst>
                                                <p:cond delay="0"/>
                                              </p:stCondLst>
                                            </p:cTn>
                                            <p:tgtEl>
                                              <p:spTgt spid="246"/>
                                            </p:tgtEl>
                                            <p:attrNameLst>
                                              <p:attrName>style.visibility</p:attrName>
                                            </p:attrNameLst>
                                          </p:cBhvr>
                                          <p:to>
                                            <p:strVal val="visible"/>
                                          </p:to>
                                        </p:set>
                                        <p:anim calcmode="lin" valueType="num">
                                          <p:cBhvr>
                                            <p:cTn id="140" dur="500" fill="hold"/>
                                            <p:tgtEl>
                                              <p:spTgt spid="246"/>
                                            </p:tgtEl>
                                            <p:attrNameLst>
                                              <p:attrName>ppt_w</p:attrName>
                                            </p:attrNameLst>
                                          </p:cBhvr>
                                          <p:tavLst>
                                            <p:tav tm="0">
                                              <p:val>
                                                <p:fltVal val="0"/>
                                              </p:val>
                                            </p:tav>
                                            <p:tav tm="100000">
                                              <p:val>
                                                <p:strVal val="#ppt_w"/>
                                              </p:val>
                                            </p:tav>
                                          </p:tavLst>
                                        </p:anim>
                                        <p:anim calcmode="lin" valueType="num">
                                          <p:cBhvr>
                                            <p:cTn id="141" dur="500" fill="hold"/>
                                            <p:tgtEl>
                                              <p:spTgt spid="246"/>
                                            </p:tgtEl>
                                            <p:attrNameLst>
                                              <p:attrName>ppt_h</p:attrName>
                                            </p:attrNameLst>
                                          </p:cBhvr>
                                          <p:tavLst>
                                            <p:tav tm="0">
                                              <p:val>
                                                <p:fltVal val="0"/>
                                              </p:val>
                                            </p:tav>
                                            <p:tav tm="100000">
                                              <p:val>
                                                <p:strVal val="#ppt_h"/>
                                              </p:val>
                                            </p:tav>
                                          </p:tavLst>
                                        </p:anim>
                                        <p:anim calcmode="lin" valueType="num">
                                          <p:cBhvr>
                                            <p:cTn id="142" dur="500" fill="hold"/>
                                            <p:tgtEl>
                                              <p:spTgt spid="246"/>
                                            </p:tgtEl>
                                            <p:attrNameLst>
                                              <p:attrName>ppt_x</p:attrName>
                                            </p:attrNameLst>
                                          </p:cBhvr>
                                          <p:tavLst>
                                            <p:tav tm="0">
                                              <p:val>
                                                <p:fltVal val="0.5"/>
                                              </p:val>
                                            </p:tav>
                                            <p:tav tm="100000">
                                              <p:val>
                                                <p:strVal val="#ppt_x"/>
                                              </p:val>
                                            </p:tav>
                                          </p:tavLst>
                                        </p:anim>
                                        <p:anim calcmode="lin" valueType="num">
                                          <p:cBhvr>
                                            <p:cTn id="143" dur="500" fill="hold"/>
                                            <p:tgtEl>
                                              <p:spTgt spid="246"/>
                                            </p:tgtEl>
                                            <p:attrNameLst>
                                              <p:attrName>ppt_y</p:attrName>
                                            </p:attrNameLst>
                                          </p:cBhvr>
                                          <p:tavLst>
                                            <p:tav tm="0">
                                              <p:val>
                                                <p:fltVal val="0.5"/>
                                              </p:val>
                                            </p:tav>
                                            <p:tav tm="100000">
                                              <p:val>
                                                <p:strVal val="#ppt_y"/>
                                              </p:val>
                                            </p:tav>
                                          </p:tavLst>
                                        </p:anim>
                                      </p:childTnLst>
                                    </p:cTn>
                                  </p:par>
                                  <p:par>
                                    <p:cTn id="144" presetID="23" presetClass="entr" presetSubtype="528" fill="hold" nodeType="withEffect">
                                      <p:stCondLst>
                                        <p:cond delay="600"/>
                                      </p:stCondLst>
                                      <p:childTnLst>
                                        <p:set>
                                          <p:cBhvr>
                                            <p:cTn id="145" dur="1" fill="hold">
                                              <p:stCondLst>
                                                <p:cond delay="0"/>
                                              </p:stCondLst>
                                            </p:cTn>
                                            <p:tgtEl>
                                              <p:spTgt spid="249"/>
                                            </p:tgtEl>
                                            <p:attrNameLst>
                                              <p:attrName>style.visibility</p:attrName>
                                            </p:attrNameLst>
                                          </p:cBhvr>
                                          <p:to>
                                            <p:strVal val="visible"/>
                                          </p:to>
                                        </p:set>
                                        <p:anim calcmode="lin" valueType="num">
                                          <p:cBhvr>
                                            <p:cTn id="146" dur="500" fill="hold"/>
                                            <p:tgtEl>
                                              <p:spTgt spid="249"/>
                                            </p:tgtEl>
                                            <p:attrNameLst>
                                              <p:attrName>ppt_w</p:attrName>
                                            </p:attrNameLst>
                                          </p:cBhvr>
                                          <p:tavLst>
                                            <p:tav tm="0">
                                              <p:val>
                                                <p:fltVal val="0"/>
                                              </p:val>
                                            </p:tav>
                                            <p:tav tm="100000">
                                              <p:val>
                                                <p:strVal val="#ppt_w"/>
                                              </p:val>
                                            </p:tav>
                                          </p:tavLst>
                                        </p:anim>
                                        <p:anim calcmode="lin" valueType="num">
                                          <p:cBhvr>
                                            <p:cTn id="147" dur="500" fill="hold"/>
                                            <p:tgtEl>
                                              <p:spTgt spid="249"/>
                                            </p:tgtEl>
                                            <p:attrNameLst>
                                              <p:attrName>ppt_h</p:attrName>
                                            </p:attrNameLst>
                                          </p:cBhvr>
                                          <p:tavLst>
                                            <p:tav tm="0">
                                              <p:val>
                                                <p:fltVal val="0"/>
                                              </p:val>
                                            </p:tav>
                                            <p:tav tm="100000">
                                              <p:val>
                                                <p:strVal val="#ppt_h"/>
                                              </p:val>
                                            </p:tav>
                                          </p:tavLst>
                                        </p:anim>
                                        <p:anim calcmode="lin" valueType="num">
                                          <p:cBhvr>
                                            <p:cTn id="148" dur="500" fill="hold"/>
                                            <p:tgtEl>
                                              <p:spTgt spid="249"/>
                                            </p:tgtEl>
                                            <p:attrNameLst>
                                              <p:attrName>ppt_x</p:attrName>
                                            </p:attrNameLst>
                                          </p:cBhvr>
                                          <p:tavLst>
                                            <p:tav tm="0">
                                              <p:val>
                                                <p:fltVal val="0.5"/>
                                              </p:val>
                                            </p:tav>
                                            <p:tav tm="100000">
                                              <p:val>
                                                <p:strVal val="#ppt_x"/>
                                              </p:val>
                                            </p:tav>
                                          </p:tavLst>
                                        </p:anim>
                                        <p:anim calcmode="lin" valueType="num">
                                          <p:cBhvr>
                                            <p:cTn id="149" dur="500" fill="hold"/>
                                            <p:tgtEl>
                                              <p:spTgt spid="249"/>
                                            </p:tgtEl>
                                            <p:attrNameLst>
                                              <p:attrName>ppt_y</p:attrName>
                                            </p:attrNameLst>
                                          </p:cBhvr>
                                          <p:tavLst>
                                            <p:tav tm="0">
                                              <p:val>
                                                <p:fltVal val="0.5"/>
                                              </p:val>
                                            </p:tav>
                                            <p:tav tm="100000">
                                              <p:val>
                                                <p:strVal val="#ppt_y"/>
                                              </p:val>
                                            </p:tav>
                                          </p:tavLst>
                                        </p:anim>
                                      </p:childTnLst>
                                    </p:cTn>
                                  </p:par>
                                  <p:par>
                                    <p:cTn id="150" presetID="23" presetClass="entr" presetSubtype="528" fill="hold" nodeType="withEffect">
                                      <p:stCondLst>
                                        <p:cond delay="600"/>
                                      </p:stCondLst>
                                      <p:childTnLst>
                                        <p:set>
                                          <p:cBhvr>
                                            <p:cTn id="151" dur="1" fill="hold">
                                              <p:stCondLst>
                                                <p:cond delay="0"/>
                                              </p:stCondLst>
                                            </p:cTn>
                                            <p:tgtEl>
                                              <p:spTgt spid="252"/>
                                            </p:tgtEl>
                                            <p:attrNameLst>
                                              <p:attrName>style.visibility</p:attrName>
                                            </p:attrNameLst>
                                          </p:cBhvr>
                                          <p:to>
                                            <p:strVal val="visible"/>
                                          </p:to>
                                        </p:set>
                                        <p:anim calcmode="lin" valueType="num">
                                          <p:cBhvr>
                                            <p:cTn id="152" dur="500" fill="hold"/>
                                            <p:tgtEl>
                                              <p:spTgt spid="252"/>
                                            </p:tgtEl>
                                            <p:attrNameLst>
                                              <p:attrName>ppt_w</p:attrName>
                                            </p:attrNameLst>
                                          </p:cBhvr>
                                          <p:tavLst>
                                            <p:tav tm="0">
                                              <p:val>
                                                <p:fltVal val="0"/>
                                              </p:val>
                                            </p:tav>
                                            <p:tav tm="100000">
                                              <p:val>
                                                <p:strVal val="#ppt_w"/>
                                              </p:val>
                                            </p:tav>
                                          </p:tavLst>
                                        </p:anim>
                                        <p:anim calcmode="lin" valueType="num">
                                          <p:cBhvr>
                                            <p:cTn id="153" dur="500" fill="hold"/>
                                            <p:tgtEl>
                                              <p:spTgt spid="252"/>
                                            </p:tgtEl>
                                            <p:attrNameLst>
                                              <p:attrName>ppt_h</p:attrName>
                                            </p:attrNameLst>
                                          </p:cBhvr>
                                          <p:tavLst>
                                            <p:tav tm="0">
                                              <p:val>
                                                <p:fltVal val="0"/>
                                              </p:val>
                                            </p:tav>
                                            <p:tav tm="100000">
                                              <p:val>
                                                <p:strVal val="#ppt_h"/>
                                              </p:val>
                                            </p:tav>
                                          </p:tavLst>
                                        </p:anim>
                                        <p:anim calcmode="lin" valueType="num">
                                          <p:cBhvr>
                                            <p:cTn id="154" dur="500" fill="hold"/>
                                            <p:tgtEl>
                                              <p:spTgt spid="252"/>
                                            </p:tgtEl>
                                            <p:attrNameLst>
                                              <p:attrName>ppt_x</p:attrName>
                                            </p:attrNameLst>
                                          </p:cBhvr>
                                          <p:tavLst>
                                            <p:tav tm="0">
                                              <p:val>
                                                <p:fltVal val="0.5"/>
                                              </p:val>
                                            </p:tav>
                                            <p:tav tm="100000">
                                              <p:val>
                                                <p:strVal val="#ppt_x"/>
                                              </p:val>
                                            </p:tav>
                                          </p:tavLst>
                                        </p:anim>
                                        <p:anim calcmode="lin" valueType="num">
                                          <p:cBhvr>
                                            <p:cTn id="155" dur="500" fill="hold"/>
                                            <p:tgtEl>
                                              <p:spTgt spid="252"/>
                                            </p:tgtEl>
                                            <p:attrNameLst>
                                              <p:attrName>ppt_y</p:attrName>
                                            </p:attrNameLst>
                                          </p:cBhvr>
                                          <p:tavLst>
                                            <p:tav tm="0">
                                              <p:val>
                                                <p:fltVal val="0.5"/>
                                              </p:val>
                                            </p:tav>
                                            <p:tav tm="100000">
                                              <p:val>
                                                <p:strVal val="#ppt_y"/>
                                              </p:val>
                                            </p:tav>
                                          </p:tavLst>
                                        </p:anim>
                                      </p:childTnLst>
                                    </p:cTn>
                                  </p:par>
                                  <p:par>
                                    <p:cTn id="156" presetID="26" presetClass="emph" presetSubtype="0" repeatCount="3000" fill="hold" nodeType="withEffect">
                                      <p:stCondLst>
                                        <p:cond delay="600"/>
                                      </p:stCondLst>
                                      <p:childTnLst>
                                        <p:animEffect transition="out" filter="fade">
                                          <p:cBhvr>
                                            <p:cTn id="157" dur="500" tmFilter="0, 0; .2, .5; .8, .5; 1, 0"/>
                                            <p:tgtEl>
                                              <p:spTgt spid="132"/>
                                            </p:tgtEl>
                                          </p:cBhvr>
                                        </p:animEffect>
                                        <p:animScale>
                                          <p:cBhvr>
                                            <p:cTn id="158" dur="250" autoRev="1" fill="hold"/>
                                            <p:tgtEl>
                                              <p:spTgt spid="132"/>
                                            </p:tgtEl>
                                          </p:cBhvr>
                                          <p:by x="105000" y="105000"/>
                                        </p:animScale>
                                      </p:childTnLst>
                                    </p:cTn>
                                  </p:par>
                                  <p:par>
                                    <p:cTn id="159" presetID="26" presetClass="emph" presetSubtype="0" repeatCount="3000" fill="hold" nodeType="withEffect">
                                      <p:stCondLst>
                                        <p:cond delay="710"/>
                                      </p:stCondLst>
                                      <p:childTnLst>
                                        <p:animEffect transition="out" filter="fade">
                                          <p:cBhvr>
                                            <p:cTn id="160" dur="500" tmFilter="0, 0; .2, .5; .8, .5; 1, 0"/>
                                            <p:tgtEl>
                                              <p:spTgt spid="237"/>
                                            </p:tgtEl>
                                          </p:cBhvr>
                                        </p:animEffect>
                                        <p:animScale>
                                          <p:cBhvr>
                                            <p:cTn id="161" dur="250" autoRev="1" fill="hold"/>
                                            <p:tgtEl>
                                              <p:spTgt spid="237"/>
                                            </p:tgtEl>
                                          </p:cBhvr>
                                          <p:by x="105000" y="105000"/>
                                        </p:animScale>
                                      </p:childTnLst>
                                    </p:cTn>
                                  </p:par>
                                  <p:par>
                                    <p:cTn id="162" presetID="26" presetClass="emph" presetSubtype="0" repeatCount="3000" fill="hold" nodeType="withEffect">
                                      <p:stCondLst>
                                        <p:cond delay="410"/>
                                      </p:stCondLst>
                                      <p:childTnLst>
                                        <p:animEffect transition="out" filter="fade">
                                          <p:cBhvr>
                                            <p:cTn id="163" dur="500" tmFilter="0, 0; .2, .5; .8, .5; 1, 0"/>
                                            <p:tgtEl>
                                              <p:spTgt spid="243"/>
                                            </p:tgtEl>
                                          </p:cBhvr>
                                        </p:animEffect>
                                        <p:animScale>
                                          <p:cBhvr>
                                            <p:cTn id="164" dur="250" autoRev="1" fill="hold"/>
                                            <p:tgtEl>
                                              <p:spTgt spid="243"/>
                                            </p:tgtEl>
                                          </p:cBhvr>
                                          <p:by x="105000" y="105000"/>
                                        </p:animScale>
                                      </p:childTnLst>
                                    </p:cTn>
                                  </p:par>
                                  <p:par>
                                    <p:cTn id="165" presetID="26" presetClass="emph" presetSubtype="0" repeatCount="3000" fill="hold" nodeType="withEffect">
                                      <p:stCondLst>
                                        <p:cond delay="810"/>
                                      </p:stCondLst>
                                      <p:childTnLst>
                                        <p:animEffect transition="out" filter="fade">
                                          <p:cBhvr>
                                            <p:cTn id="166" dur="500" tmFilter="0, 0; .2, .5; .8, .5; 1, 0"/>
                                            <p:tgtEl>
                                              <p:spTgt spid="246"/>
                                            </p:tgtEl>
                                          </p:cBhvr>
                                        </p:animEffect>
                                        <p:animScale>
                                          <p:cBhvr>
                                            <p:cTn id="167" dur="250" autoRev="1" fill="hold"/>
                                            <p:tgtEl>
                                              <p:spTgt spid="246"/>
                                            </p:tgtEl>
                                          </p:cBhvr>
                                          <p:by x="105000" y="105000"/>
                                        </p:animScale>
                                      </p:childTnLst>
                                    </p:cTn>
                                  </p:par>
                                </p:childTnLst>
                              </p:cTn>
                            </p:par>
                            <p:par>
                              <p:cTn id="168" fill="hold">
                                <p:stCondLst>
                                  <p:cond delay="12410"/>
                                </p:stCondLst>
                                <p:childTnLst>
                                  <p:par>
                                    <p:cTn id="169" presetID="10" presetClass="entr" presetSubtype="0" fill="hold" grpId="0" nodeType="afterEffect">
                                      <p:stCondLst>
                                        <p:cond delay="0"/>
                                      </p:stCondLst>
                                      <p:childTnLst>
                                        <p:set>
                                          <p:cBhvr>
                                            <p:cTn id="170" dur="1" fill="hold">
                                              <p:stCondLst>
                                                <p:cond delay="0"/>
                                              </p:stCondLst>
                                            </p:cTn>
                                            <p:tgtEl>
                                              <p:spTgt spid="255"/>
                                            </p:tgtEl>
                                            <p:attrNameLst>
                                              <p:attrName>style.visibility</p:attrName>
                                            </p:attrNameLst>
                                          </p:cBhvr>
                                          <p:to>
                                            <p:strVal val="visible"/>
                                          </p:to>
                                        </p:set>
                                        <p:animEffect transition="in" filter="fade">
                                          <p:cBhvr>
                                            <p:cTn id="17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126" grpId="0"/>
          <p:bldP spid="127" grpId="0"/>
          <p:bldP spid="25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1"/>
          </p:nvPr>
        </p:nvSpPr>
        <p:spPr>
          <a:xfrm>
            <a:off x="1950872" y="643087"/>
            <a:ext cx="7774199" cy="1143265"/>
          </a:xfrm>
        </p:spPr>
        <p:txBody>
          <a:bodyPr/>
          <a:lstStyle/>
          <a:p>
            <a:pPr>
              <a:buFontTx/>
              <a:buNone/>
            </a:pP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DRAM</a:t>
            </a:r>
            <a:r>
              <a:rPr lang="zh-CN" altLang="en-US" sz="2400" b="1">
                <a:latin typeface="黑体" panose="02010609060101010101" pitchFamily="49" charset="-122"/>
                <a:ea typeface="黑体" panose="02010609060101010101" pitchFamily="49" charset="-122"/>
              </a:rPr>
              <a:t>的刷新</a:t>
            </a:r>
          </a:p>
          <a:p>
            <a:pPr>
              <a:buFontTx/>
              <a:buNone/>
            </a:pPr>
            <a:r>
              <a:rPr lang="zh-CN" altLang="en-US" sz="2400">
                <a:latin typeface="黑体" panose="02010609060101010101" pitchFamily="49" charset="-122"/>
                <a:ea typeface="黑体" panose="02010609060101010101" pitchFamily="49" charset="-122"/>
              </a:rPr>
              <a:t>常见的刷新操作有集中式、分散式和异步式三种。</a:t>
            </a:r>
          </a:p>
          <a:p>
            <a:endParaRPr lang="zh-CN" altLang="en-US" smtClean="0"/>
          </a:p>
        </p:txBody>
      </p:sp>
      <p:sp>
        <p:nvSpPr>
          <p:cNvPr id="6148" name="Rectangle 2"/>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graphicFrame>
        <p:nvGraphicFramePr>
          <p:cNvPr id="6146" name="Object 1"/>
          <p:cNvGraphicFramePr>
            <a:graphicFrameLocks noChangeAspect="1"/>
          </p:cNvGraphicFramePr>
          <p:nvPr/>
        </p:nvGraphicFramePr>
        <p:xfrm>
          <a:off x="2236688" y="1500536"/>
          <a:ext cx="6502318" cy="5085939"/>
        </p:xfrm>
        <a:graphic>
          <a:graphicData uri="http://schemas.openxmlformats.org/presentationml/2006/ole">
            <mc:AlternateContent xmlns:mc="http://schemas.openxmlformats.org/markup-compatibility/2006">
              <mc:Choice xmlns:v="urn:schemas-microsoft-com:vml" Requires="v">
                <p:oleObj spid="_x0000_s20485" name="Visio" r:id="rId3" imgW="4002024" imgH="4313682" progId="Visio.Drawing.11">
                  <p:embed/>
                </p:oleObj>
              </mc:Choice>
              <mc:Fallback>
                <p:oleObj name="Visio" r:id="rId3" imgW="4002024" imgH="431368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688" y="1500536"/>
                        <a:ext cx="6502318" cy="5085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02918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1964442" y="1413570"/>
            <a:ext cx="8288668" cy="5359052"/>
          </a:xfrm>
        </p:spPr>
        <p:txBody>
          <a:bodyPr/>
          <a:lstStyle/>
          <a:p>
            <a:pPr>
              <a:lnSpc>
                <a:spcPct val="150000"/>
              </a:lnSpc>
              <a:buFontTx/>
              <a:buNone/>
            </a:pPr>
            <a:r>
              <a:rPr lang="en-US" altLang="zh-CN" sz="2400" dirty="0" smtClean="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．掩膜式只读存储器</a:t>
            </a:r>
            <a:r>
              <a:rPr lang="en-US" altLang="zh-CN" sz="2400" dirty="0">
                <a:latin typeface="黑体" panose="02010609060101010101" pitchFamily="49" charset="-122"/>
                <a:ea typeface="黑体" panose="02010609060101010101" pitchFamily="49" charset="-122"/>
              </a:rPr>
              <a:t>MROM</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MASK ROM</a:t>
            </a:r>
            <a:r>
              <a:rPr lang="zh-CN" altLang="en-US" sz="2400" dirty="0">
                <a:latin typeface="黑体" panose="02010609060101010101" pitchFamily="49" charset="-122"/>
                <a:ea typeface="黑体" panose="02010609060101010101" pitchFamily="49" charset="-122"/>
              </a:rPr>
              <a:t>）</a:t>
            </a:r>
          </a:p>
          <a:p>
            <a:pPr>
              <a:lnSpc>
                <a:spcPct val="150000"/>
              </a:lnSpc>
              <a:buFontTx/>
              <a:buNone/>
            </a:pPr>
            <a:r>
              <a:rPr lang="zh-CN" altLang="en-US" sz="2400" dirty="0">
                <a:latin typeface="黑体" panose="02010609060101010101" pitchFamily="49" charset="-122"/>
                <a:ea typeface="黑体" panose="02010609060101010101" pitchFamily="49" charset="-122"/>
              </a:rPr>
              <a:t>掩膜式只读存储器</a:t>
            </a:r>
            <a:r>
              <a:rPr lang="en-US" altLang="zh-CN" sz="2400" dirty="0">
                <a:latin typeface="黑体" panose="02010609060101010101" pitchFamily="49" charset="-122"/>
                <a:ea typeface="黑体" panose="02010609060101010101" pitchFamily="49" charset="-122"/>
              </a:rPr>
              <a:t>MROM</a:t>
            </a:r>
            <a:r>
              <a:rPr lang="zh-CN" altLang="en-US" sz="2400" dirty="0">
                <a:latin typeface="黑体" panose="02010609060101010101" pitchFamily="49" charset="-122"/>
                <a:ea typeface="黑体" panose="02010609060101010101" pitchFamily="49" charset="-122"/>
              </a:rPr>
              <a:t>的存储内容固定，是由生产厂家规模化生产的产品。</a:t>
            </a:r>
            <a:endParaRPr lang="en-US" altLang="zh-CN"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．可编程只读存储器</a:t>
            </a:r>
          </a:p>
          <a:p>
            <a:pPr>
              <a:lnSpc>
                <a:spcPct val="150000"/>
              </a:lnSpc>
              <a:buFontTx/>
              <a:buNone/>
            </a:pPr>
            <a:r>
              <a:rPr lang="zh-CN" altLang="en-US" sz="2400" dirty="0">
                <a:latin typeface="黑体" panose="02010609060101010101" pitchFamily="49" charset="-122"/>
                <a:ea typeface="黑体" panose="02010609060101010101" pitchFamily="49" charset="-122"/>
              </a:rPr>
              <a:t>可编程</a:t>
            </a:r>
            <a:r>
              <a:rPr lang="en-US" altLang="zh-CN" sz="2400" dirty="0">
                <a:latin typeface="黑体" panose="02010609060101010101" pitchFamily="49" charset="-122"/>
                <a:ea typeface="黑体" panose="02010609060101010101" pitchFamily="49" charset="-122"/>
              </a:rPr>
              <a:t>ROM</a:t>
            </a:r>
            <a:r>
              <a:rPr lang="zh-CN" altLang="en-US" sz="2400" dirty="0">
                <a:latin typeface="黑体" panose="02010609060101010101" pitchFamily="49" charset="-122"/>
                <a:ea typeface="黑体" panose="02010609060101010101" pitchFamily="49" charset="-122"/>
              </a:rPr>
              <a:t>有</a:t>
            </a:r>
            <a:r>
              <a:rPr lang="en-US" altLang="zh-CN" sz="2400" dirty="0">
                <a:latin typeface="黑体" panose="02010609060101010101" pitchFamily="49" charset="-122"/>
                <a:ea typeface="黑体" panose="02010609060101010101" pitchFamily="49" charset="-122"/>
              </a:rPr>
              <a:t>PROM</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EPROM</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E</a:t>
            </a:r>
            <a:r>
              <a:rPr lang="en-US" altLang="zh-CN" sz="2400" baseline="30000" dirty="0">
                <a:latin typeface="黑体" panose="02010609060101010101" pitchFamily="49" charset="-122"/>
                <a:ea typeface="黑体" panose="02010609060101010101" pitchFamily="49" charset="-122"/>
              </a:rPr>
              <a:t>2</a:t>
            </a:r>
            <a:r>
              <a:rPr lang="en-US" altLang="zh-CN" sz="2400" dirty="0">
                <a:latin typeface="黑体" panose="02010609060101010101" pitchFamily="49" charset="-122"/>
                <a:ea typeface="黑体" panose="02010609060101010101" pitchFamily="49" charset="-122"/>
              </a:rPr>
              <a:t>PROM</a:t>
            </a:r>
            <a:r>
              <a:rPr lang="zh-CN" altLang="en-US" sz="2400" dirty="0">
                <a:latin typeface="黑体" panose="02010609060101010101" pitchFamily="49" charset="-122"/>
                <a:ea typeface="黑体" panose="02010609060101010101" pitchFamily="49" charset="-122"/>
              </a:rPr>
              <a:t>三种。</a:t>
            </a:r>
          </a:p>
          <a:p>
            <a:pPr>
              <a:lnSpc>
                <a:spcPct val="150000"/>
              </a:lnSpc>
              <a:buFontTx/>
              <a:buNone/>
            </a:pPr>
            <a:r>
              <a:rPr lang="en-US" altLang="en-US"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．闪速存储器（</a:t>
            </a:r>
            <a:r>
              <a:rPr lang="en-US" altLang="en-US" sz="2400" dirty="0">
                <a:latin typeface="黑体" panose="02010609060101010101" pitchFamily="49" charset="-122"/>
                <a:ea typeface="黑体" panose="02010609060101010101" pitchFamily="49" charset="-122"/>
              </a:rPr>
              <a:t>Flash Memory</a:t>
            </a:r>
            <a:r>
              <a:rPr lang="zh-CN" altLang="en-US" sz="2400" dirty="0">
                <a:latin typeface="黑体" panose="02010609060101010101" pitchFamily="49" charset="-122"/>
                <a:ea typeface="黑体" panose="02010609060101010101" pitchFamily="49" charset="-122"/>
              </a:rPr>
              <a:t>）</a:t>
            </a:r>
          </a:p>
          <a:p>
            <a:pPr>
              <a:lnSpc>
                <a:spcPct val="150000"/>
              </a:lnSpc>
              <a:buFontTx/>
              <a:buNone/>
            </a:pPr>
            <a:r>
              <a:rPr lang="zh-CN" altLang="en-US" sz="2400" dirty="0">
                <a:latin typeface="黑体" panose="02010609060101010101" pitchFamily="49" charset="-122"/>
                <a:ea typeface="黑体" panose="02010609060101010101" pitchFamily="49" charset="-122"/>
              </a:rPr>
              <a:t>高密度、非易失的读写存储器，高密度意味着它具有很大的存储容量。</a:t>
            </a:r>
            <a:endParaRPr lang="en-US" altLang="zh-CN" sz="2400" dirty="0">
              <a:latin typeface="黑体" panose="02010609060101010101" pitchFamily="49" charset="-122"/>
              <a:ea typeface="黑体" panose="02010609060101010101" pitchFamily="49" charset="-122"/>
            </a:endParaRPr>
          </a:p>
          <a:p>
            <a:pPr>
              <a:lnSpc>
                <a:spcPct val="150000"/>
              </a:lnSpc>
            </a:pPr>
            <a:endParaRPr lang="zh-CN" altLang="en-US" dirty="0" smtClean="0"/>
          </a:p>
        </p:txBody>
      </p:sp>
      <p:sp>
        <p:nvSpPr>
          <p:cNvPr id="3" name="TextBox 13"/>
          <p:cNvSpPr txBox="1"/>
          <p:nvPr/>
        </p:nvSpPr>
        <p:spPr>
          <a:xfrm>
            <a:off x="2759186" y="684996"/>
            <a:ext cx="275995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只读存储器</a:t>
            </a:r>
            <a:r>
              <a:rPr lang="en-US" altLang="zh-CN" sz="2700" b="1" dirty="0" smtClean="0">
                <a:solidFill>
                  <a:schemeClr val="tx1">
                    <a:lumMod val="65000"/>
                    <a:lumOff val="35000"/>
                  </a:schemeClr>
                </a:solidFill>
                <a:latin typeface="微软雅黑"/>
                <a:ea typeface="微软雅黑"/>
              </a:rPr>
              <a:t>ROM</a:t>
            </a:r>
            <a:endParaRPr lang="en-US" altLang="zh-CN" sz="2700" b="1" dirty="0">
              <a:solidFill>
                <a:schemeClr val="tx1">
                  <a:lumMod val="65000"/>
                  <a:lumOff val="35000"/>
                </a:schemeClr>
              </a:solidFill>
              <a:latin typeface="微软雅黑"/>
              <a:ea typeface="微软雅黑"/>
            </a:endParaRPr>
          </a:p>
        </p:txBody>
      </p:sp>
      <p:grpSp>
        <p:nvGrpSpPr>
          <p:cNvPr id="4" name="组合 3"/>
          <p:cNvGrpSpPr/>
          <p:nvPr/>
        </p:nvGrpSpPr>
        <p:grpSpPr>
          <a:xfrm>
            <a:off x="1812043" y="578573"/>
            <a:ext cx="762000" cy="618973"/>
            <a:chOff x="371883" y="333450"/>
            <a:chExt cx="762000" cy="618973"/>
          </a:xfrm>
        </p:grpSpPr>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32483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2116843" y="1485578"/>
            <a:ext cx="5760641" cy="4149208"/>
          </a:xfrm>
        </p:spPr>
        <p:txBody>
          <a:bodyPr/>
          <a:lstStyle/>
          <a:p>
            <a:pPr>
              <a:lnSpc>
                <a:spcPct val="150000"/>
              </a:lnSpc>
              <a:buFontTx/>
              <a:buNone/>
            </a:pPr>
            <a:r>
              <a:rPr lang="en-US" altLang="zh-CN" sz="2400" dirty="0" smtClean="0">
                <a:latin typeface="黑体" panose="02010609060101010101" pitchFamily="49" charset="-122"/>
                <a:ea typeface="黑体" panose="02010609060101010101" pitchFamily="49" charset="-122"/>
              </a:rPr>
              <a:t>FPM DRAM</a:t>
            </a:r>
          </a:p>
          <a:p>
            <a:pPr>
              <a:lnSpc>
                <a:spcPct val="150000"/>
              </a:lnSpc>
              <a:buFontTx/>
              <a:buNone/>
            </a:pPr>
            <a:r>
              <a:rPr lang="en-US" altLang="zh-CN" sz="2400" dirty="0" smtClean="0">
                <a:latin typeface="黑体" panose="02010609060101010101" pitchFamily="49" charset="-122"/>
                <a:ea typeface="黑体" panose="02010609060101010101" pitchFamily="49" charset="-122"/>
              </a:rPr>
              <a:t>CDRAM</a:t>
            </a:r>
          </a:p>
          <a:p>
            <a:pPr>
              <a:lnSpc>
                <a:spcPct val="150000"/>
              </a:lnSpc>
              <a:buFontTx/>
              <a:buNone/>
            </a:pPr>
            <a:r>
              <a:rPr lang="en-US" altLang="zh-CN" sz="2400" dirty="0" smtClean="0">
                <a:latin typeface="黑体" panose="02010609060101010101" pitchFamily="49" charset="-122"/>
                <a:ea typeface="黑体" panose="02010609060101010101" pitchFamily="49" charset="-122"/>
              </a:rPr>
              <a:t>SDRAM</a:t>
            </a:r>
          </a:p>
          <a:p>
            <a:pPr>
              <a:lnSpc>
                <a:spcPct val="150000"/>
              </a:lnSpc>
              <a:buFontTx/>
              <a:buNone/>
            </a:pPr>
            <a:r>
              <a:rPr lang="en-US" altLang="zh-CN" sz="2400" dirty="0" smtClean="0">
                <a:latin typeface="黑体" panose="02010609060101010101" pitchFamily="49" charset="-122"/>
                <a:ea typeface="黑体" panose="02010609060101010101" pitchFamily="49" charset="-122"/>
              </a:rPr>
              <a:t>RDRAM</a:t>
            </a:r>
          </a:p>
          <a:p>
            <a:pPr>
              <a:lnSpc>
                <a:spcPct val="150000"/>
              </a:lnSpc>
              <a:buFontTx/>
              <a:buNone/>
            </a:pPr>
            <a:r>
              <a:rPr lang="en-US" altLang="zh-CN" sz="2400" dirty="0" smtClean="0">
                <a:latin typeface="黑体" panose="02010609060101010101" pitchFamily="49" charset="-122"/>
                <a:ea typeface="黑体" panose="02010609060101010101" pitchFamily="49" charset="-122"/>
              </a:rPr>
              <a:t>DDR </a:t>
            </a:r>
            <a:r>
              <a:rPr lang="en-US" altLang="zh-CN" sz="2400" dirty="0" smtClean="0">
                <a:latin typeface="黑体" panose="02010609060101010101" pitchFamily="49" charset="-122"/>
                <a:ea typeface="黑体" panose="02010609060101010101" pitchFamily="49" charset="-122"/>
              </a:rPr>
              <a:t>SDRAM</a:t>
            </a:r>
            <a:r>
              <a:rPr lang="zh-CN" altLang="en-US" sz="2400" dirty="0" smtClean="0">
                <a:latin typeface="黑体" panose="02010609060101010101" pitchFamily="49" charset="-122"/>
                <a:ea typeface="黑体" panose="02010609060101010101" pitchFamily="49" charset="-122"/>
              </a:rPr>
              <a:t>等新型存储器芯片。</a:t>
            </a:r>
            <a:r>
              <a:rPr lang="en-US" sz="2400" dirty="0" smtClean="0">
                <a:latin typeface="黑体" panose="02010609060101010101" pitchFamily="49" charset="-122"/>
                <a:ea typeface="黑体" panose="02010609060101010101" pitchFamily="49" charset="-122"/>
              </a:rPr>
              <a:t> </a:t>
            </a:r>
            <a:endParaRPr lang="zh-CN" altLang="en-US" sz="2400" dirty="0" smtClean="0">
              <a:latin typeface="黑体" panose="02010609060101010101" pitchFamily="49" charset="-122"/>
              <a:ea typeface="黑体" panose="02010609060101010101" pitchFamily="49" charset="-122"/>
            </a:endParaRPr>
          </a:p>
          <a:p>
            <a:endParaRPr lang="zh-CN" altLang="en-US" dirty="0" smtClean="0"/>
          </a:p>
        </p:txBody>
      </p:sp>
      <p:sp>
        <p:nvSpPr>
          <p:cNvPr id="3" name="TextBox 13"/>
          <p:cNvSpPr txBox="1"/>
          <p:nvPr/>
        </p:nvSpPr>
        <p:spPr>
          <a:xfrm>
            <a:off x="2759186" y="684996"/>
            <a:ext cx="275995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新型存储器芯片</a:t>
            </a:r>
            <a:endParaRPr lang="en-US" altLang="zh-CN" sz="2700" b="1" dirty="0">
              <a:solidFill>
                <a:schemeClr val="tx1">
                  <a:lumMod val="65000"/>
                  <a:lumOff val="35000"/>
                </a:schemeClr>
              </a:solidFill>
              <a:latin typeface="微软雅黑"/>
              <a:ea typeface="微软雅黑"/>
            </a:endParaRPr>
          </a:p>
        </p:txBody>
      </p:sp>
      <p:grpSp>
        <p:nvGrpSpPr>
          <p:cNvPr id="4" name="组合 3"/>
          <p:cNvGrpSpPr/>
          <p:nvPr/>
        </p:nvGrpSpPr>
        <p:grpSpPr>
          <a:xfrm>
            <a:off x="1812043" y="578573"/>
            <a:ext cx="762000" cy="618973"/>
            <a:chOff x="371883" y="333450"/>
            <a:chExt cx="762000" cy="618973"/>
          </a:xfrm>
        </p:grpSpPr>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67363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1815069" y="1341562"/>
            <a:ext cx="8717392" cy="5168508"/>
          </a:xfrm>
        </p:spPr>
        <p:txBody>
          <a:bodyPr/>
          <a:lstStyle/>
          <a:p>
            <a:pPr>
              <a:lnSpc>
                <a:spcPct val="150000"/>
              </a:lnSpc>
            </a:pPr>
            <a:r>
              <a:rPr lang="zh-CN" altLang="en-US" sz="2400" dirty="0" smtClean="0">
                <a:latin typeface="黑体" panose="02010609060101010101" pitchFamily="49" charset="-122"/>
                <a:ea typeface="黑体" panose="02010609060101010101" pitchFamily="49" charset="-122"/>
              </a:rPr>
              <a:t>使用</a:t>
            </a:r>
            <a:r>
              <a:rPr lang="zh-CN" altLang="en-US" sz="2400" dirty="0">
                <a:latin typeface="黑体" panose="02010609060101010101" pitchFamily="49" charset="-122"/>
                <a:ea typeface="黑体" panose="02010609060101010101" pitchFamily="49" charset="-122"/>
              </a:rPr>
              <a:t>多个芯片组成为存储器的技术称为存储器的扩展技术。</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如果只是扩展存储器存储元的个数，即扩展每个单元的数据位数，称为“位扩展”；</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如果只是扩展存储器存储单元的个数，称为“字扩展”；</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如果两者都要扩展，称为“字位扩展”</a:t>
            </a:r>
            <a:r>
              <a:rPr lang="zh-CN" altLang="en-US" sz="2400" dirty="0" smtClean="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主存储器同</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连接时，要完成地址线、数据线和控制线的连接，还要涉及芯片间的片选译码等。</a:t>
            </a:r>
          </a:p>
          <a:p>
            <a:endParaRPr lang="zh-CN" altLang="en-US" dirty="0" smtClean="0"/>
          </a:p>
        </p:txBody>
      </p:sp>
      <p:sp>
        <p:nvSpPr>
          <p:cNvPr id="3" name="TextBox 13"/>
          <p:cNvSpPr txBox="1"/>
          <p:nvPr/>
        </p:nvSpPr>
        <p:spPr>
          <a:xfrm>
            <a:off x="2759186" y="684996"/>
            <a:ext cx="275995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主存容量的扩展</a:t>
            </a:r>
          </a:p>
        </p:txBody>
      </p:sp>
      <p:grpSp>
        <p:nvGrpSpPr>
          <p:cNvPr id="4" name="组合 3"/>
          <p:cNvGrpSpPr/>
          <p:nvPr/>
        </p:nvGrpSpPr>
        <p:grpSpPr>
          <a:xfrm>
            <a:off x="1812043" y="578573"/>
            <a:ext cx="762000" cy="618973"/>
            <a:chOff x="371883" y="333450"/>
            <a:chExt cx="762000" cy="618973"/>
          </a:xfrm>
        </p:grpSpPr>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0765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2093780" y="928903"/>
            <a:ext cx="7774199" cy="4115753"/>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1. </a:t>
            </a:r>
            <a:r>
              <a:rPr lang="zh-CN" altLang="en-US" sz="2400" b="1">
                <a:latin typeface="黑体" panose="02010609060101010101" pitchFamily="49" charset="-122"/>
                <a:ea typeface="黑体" panose="02010609060101010101" pitchFamily="49" charset="-122"/>
              </a:rPr>
              <a:t>位扩展</a:t>
            </a:r>
            <a:r>
              <a:rPr lang="en-US" sz="2400" b="1">
                <a:latin typeface="黑体" panose="02010609060101010101" pitchFamily="49" charset="-122"/>
                <a:ea typeface="黑体" panose="02010609060101010101" pitchFamily="49" charset="-122"/>
              </a:rPr>
              <a:t>	</a:t>
            </a:r>
            <a:endParaRPr lang="zh-CN" altLang="en-US" sz="2400" b="1">
              <a:latin typeface="黑体" panose="02010609060101010101" pitchFamily="49" charset="-122"/>
              <a:ea typeface="黑体" panose="02010609060101010101" pitchFamily="49" charset="-122"/>
            </a:endParaRPr>
          </a:p>
          <a:p>
            <a:pPr>
              <a:lnSpc>
                <a:spcPct val="150000"/>
              </a:lnSpc>
            </a:pPr>
            <a:r>
              <a:rPr lang="zh-CN" altLang="en-US" sz="2400">
                <a:latin typeface="黑体" panose="02010609060101010101" pitchFamily="49" charset="-122"/>
                <a:ea typeface="黑体" panose="02010609060101010101" pitchFamily="49" charset="-122"/>
              </a:rPr>
              <a:t>当所选用的存储芯片的每个单元的数据位不能满足存储器所需的位数时，就要进行位扩展。</a:t>
            </a:r>
            <a:endParaRPr lang="en-US" altLang="zh-CN" sz="2400">
              <a:latin typeface="黑体" panose="02010609060101010101" pitchFamily="49" charset="-122"/>
              <a:ea typeface="黑体" panose="02010609060101010101" pitchFamily="49" charset="-122"/>
            </a:endParaRPr>
          </a:p>
          <a:p>
            <a:pPr>
              <a:lnSpc>
                <a:spcPct val="150000"/>
              </a:lnSpc>
            </a:pPr>
            <a:r>
              <a:rPr lang="zh-CN" altLang="en-US" sz="2400">
                <a:latin typeface="黑体" panose="02010609060101010101" pitchFamily="49" charset="-122"/>
                <a:ea typeface="黑体" panose="02010609060101010101" pitchFamily="49" charset="-122"/>
              </a:rPr>
              <a:t>位扩展的连接方式是将所有芯片的地址线、片选线、读</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写线对应连接，数据线分别引出。</a:t>
            </a:r>
          </a:p>
          <a:p>
            <a:endParaRPr lang="zh-CN" altLang="en-US" smtClean="0"/>
          </a:p>
        </p:txBody>
      </p:sp>
    </p:spTree>
    <p:extLst>
      <p:ext uri="{BB962C8B-B14F-4D97-AF65-F5344CB8AC3E}">
        <p14:creationId xmlns:p14="http://schemas.microsoft.com/office/powerpoint/2010/main" val="1389284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1665056" y="643088"/>
            <a:ext cx="8788847" cy="5573415"/>
          </a:xfrm>
        </p:spPr>
        <p:txBody>
          <a:bodyPr/>
          <a:lstStyle/>
          <a:p>
            <a:pPr>
              <a:lnSpc>
                <a:spcPct val="150000"/>
              </a:lnSpc>
              <a:buFontTx/>
              <a:buNone/>
            </a:pPr>
            <a:r>
              <a:rPr lang="zh-CN" altLang="en-US" sz="2400">
                <a:latin typeface="黑体" panose="02010609060101010101" pitchFamily="49" charset="-122"/>
                <a:ea typeface="黑体" panose="02010609060101010101" pitchFamily="49" charset="-122"/>
              </a:rPr>
              <a:t>例：用</a:t>
            </a:r>
            <a:r>
              <a:rPr lang="en-US" altLang="zh-CN" sz="2400">
                <a:latin typeface="黑体" panose="02010609060101010101" pitchFamily="49" charset="-122"/>
                <a:ea typeface="黑体" panose="02010609060101010101" pitchFamily="49" charset="-122"/>
              </a:rPr>
              <a:t>4K×2</a:t>
            </a:r>
            <a:r>
              <a:rPr lang="zh-CN" altLang="en-US" sz="2400">
                <a:latin typeface="黑体" panose="02010609060101010101" pitchFamily="49" charset="-122"/>
                <a:ea typeface="黑体" panose="02010609060101010101" pitchFamily="49" charset="-122"/>
              </a:rPr>
              <a:t>位的</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存储器芯片构成</a:t>
            </a:r>
            <a:r>
              <a:rPr lang="en-US" altLang="zh-CN" sz="2400">
                <a:latin typeface="黑体" panose="02010609060101010101" pitchFamily="49" charset="-122"/>
                <a:ea typeface="黑体" panose="02010609060101010101" pitchFamily="49" charset="-122"/>
              </a:rPr>
              <a:t>4K×8</a:t>
            </a:r>
            <a:r>
              <a:rPr lang="zh-CN" altLang="en-US" sz="2400">
                <a:latin typeface="黑体" panose="02010609060101010101" pitchFamily="49" charset="-122"/>
                <a:ea typeface="黑体" panose="02010609060101010101" pitchFamily="49" charset="-122"/>
              </a:rPr>
              <a:t>位的存储器，所需芯片数为（</a:t>
            </a:r>
            <a:r>
              <a:rPr lang="en-US" altLang="zh-CN" sz="2400">
                <a:latin typeface="黑体" panose="02010609060101010101" pitchFamily="49" charset="-122"/>
                <a:ea typeface="黑体" panose="02010609060101010101" pitchFamily="49" charset="-122"/>
              </a:rPr>
              <a:t>4K×8</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4K×2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片</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endParaRPr lang="en-US" altLang="zh-CN"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由于</a:t>
            </a:r>
            <a:r>
              <a:rPr lang="en-US" altLang="zh-CN" sz="2400">
                <a:latin typeface="黑体" panose="02010609060101010101" pitchFamily="49" charset="-122"/>
                <a:ea typeface="黑体" panose="02010609060101010101" pitchFamily="49" charset="-122"/>
              </a:rPr>
              <a:t>4K×2</a:t>
            </a:r>
            <a:r>
              <a:rPr lang="zh-CN" altLang="en-US" sz="2400">
                <a:latin typeface="黑体" panose="02010609060101010101" pitchFamily="49" charset="-122"/>
                <a:ea typeface="黑体" panose="02010609060101010101" pitchFamily="49" charset="-122"/>
              </a:rPr>
              <a:t>位的芯片有</a:t>
            </a:r>
            <a:r>
              <a:rPr lang="en-US" altLang="zh-CN" sz="2400">
                <a:latin typeface="黑体" panose="02010609060101010101" pitchFamily="49" charset="-122"/>
                <a:ea typeface="黑体" panose="02010609060101010101" pitchFamily="49" charset="-122"/>
              </a:rPr>
              <a:t>12</a:t>
            </a:r>
            <a:r>
              <a:rPr lang="zh-CN" altLang="en-US" sz="2400">
                <a:latin typeface="黑体" panose="02010609060101010101" pitchFamily="49" charset="-122"/>
                <a:ea typeface="黑体" panose="02010609060101010101" pitchFamily="49" charset="-122"/>
              </a:rPr>
              <a:t>条地址线</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11</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条数据线</a:t>
            </a:r>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1</a:t>
            </a:r>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个片选信号</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个读</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写控制信号</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，因此由</a:t>
            </a:r>
            <a:r>
              <a:rPr lang="en-US" altLang="zh-CN" sz="2400">
                <a:latin typeface="黑体" panose="02010609060101010101" pitchFamily="49" charset="-122"/>
                <a:ea typeface="黑体" panose="02010609060101010101" pitchFamily="49" charset="-122"/>
              </a:rPr>
              <a:t>4K×2</a:t>
            </a:r>
            <a:r>
              <a:rPr lang="zh-CN" altLang="en-US" sz="2400">
                <a:latin typeface="黑体" panose="02010609060101010101" pitchFamily="49" charset="-122"/>
                <a:ea typeface="黑体" panose="02010609060101010101" pitchFamily="49" charset="-122"/>
              </a:rPr>
              <a:t>位的</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存储器芯片构成的</a:t>
            </a:r>
            <a:r>
              <a:rPr lang="en-US" altLang="zh-CN" sz="2400">
                <a:latin typeface="黑体" panose="02010609060101010101" pitchFamily="49" charset="-122"/>
                <a:ea typeface="黑体" panose="02010609060101010101" pitchFamily="49" charset="-122"/>
              </a:rPr>
              <a:t>4K×8</a:t>
            </a:r>
            <a:r>
              <a:rPr lang="zh-CN" altLang="en-US" sz="2400">
                <a:latin typeface="黑体" panose="02010609060101010101" pitchFamily="49" charset="-122"/>
                <a:ea typeface="黑体" panose="02010609060101010101" pitchFamily="49" charset="-122"/>
              </a:rPr>
              <a:t>位存储器有</a:t>
            </a:r>
            <a:r>
              <a:rPr lang="en-US" altLang="zh-CN" sz="2400">
                <a:latin typeface="黑体" panose="02010609060101010101" pitchFamily="49" charset="-122"/>
                <a:ea typeface="黑体" panose="02010609060101010101" pitchFamily="49" charset="-122"/>
              </a:rPr>
              <a:t>12</a:t>
            </a:r>
            <a:r>
              <a:rPr lang="zh-CN" altLang="en-US" sz="2400">
                <a:latin typeface="黑体" panose="02010609060101010101" pitchFamily="49" charset="-122"/>
                <a:ea typeface="黑体" panose="02010609060101010101" pitchFamily="49" charset="-122"/>
              </a:rPr>
              <a:t>条地址线</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11</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条数据线</a:t>
            </a:r>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7</a:t>
            </a:r>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个片选信号</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个读</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写控制信号</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a:t>
            </a:r>
            <a:endParaRPr lang="en-US" altLang="zh-CN"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连接方式如图</a:t>
            </a:r>
            <a:r>
              <a:rPr lang="en-US" altLang="zh-CN" sz="2400">
                <a:latin typeface="黑体" panose="02010609060101010101" pitchFamily="49" charset="-122"/>
                <a:ea typeface="黑体" panose="02010609060101010101" pitchFamily="49" charset="-122"/>
              </a:rPr>
              <a:t>6.16</a:t>
            </a:r>
            <a:r>
              <a:rPr lang="zh-CN" altLang="en-US" sz="2400">
                <a:latin typeface="黑体" panose="02010609060101010101" pitchFamily="49" charset="-122"/>
                <a:ea typeface="黑体" panose="02010609060101010101" pitchFamily="49" charset="-122"/>
              </a:rPr>
              <a:t>所示。经过位扩展后，我们可以把经图（</a:t>
            </a:r>
            <a:r>
              <a:rPr lang="en-US" altLang="zh-CN" sz="2400">
                <a:latin typeface="黑体" panose="02010609060101010101" pitchFamily="49" charset="-122"/>
                <a:ea typeface="黑体" panose="02010609060101010101" pitchFamily="49" charset="-122"/>
              </a:rPr>
              <a:t>A</a:t>
            </a:r>
            <a:r>
              <a:rPr lang="zh-CN" altLang="en-US" sz="2400">
                <a:latin typeface="黑体" panose="02010609060101010101" pitchFamily="49" charset="-122"/>
                <a:ea typeface="黑体" panose="02010609060101010101" pitchFamily="49" charset="-122"/>
              </a:rPr>
              <a:t>）扩展后的存储器等效为一个</a:t>
            </a:r>
            <a:r>
              <a:rPr lang="en-US" altLang="zh-CN" sz="2400">
                <a:latin typeface="黑体" panose="02010609060101010101" pitchFamily="49" charset="-122"/>
                <a:ea typeface="黑体" panose="02010609060101010101" pitchFamily="49" charset="-122"/>
              </a:rPr>
              <a:t>4K×8</a:t>
            </a:r>
            <a:r>
              <a:rPr lang="zh-CN" altLang="en-US" sz="2400">
                <a:latin typeface="黑体" panose="02010609060101010101" pitchFamily="49" charset="-122"/>
                <a:ea typeface="黑体" panose="02010609060101010101" pitchFamily="49" charset="-122"/>
              </a:rPr>
              <a:t>位的存储器模块</a:t>
            </a: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如图</a:t>
            </a:r>
            <a:r>
              <a:rPr lang="en-US" altLang="zh-CN" sz="2400">
                <a:latin typeface="黑体" panose="02010609060101010101" pitchFamily="49" charset="-122"/>
                <a:ea typeface="黑体" panose="02010609060101010101" pitchFamily="49" charset="-122"/>
              </a:rPr>
              <a:t>6.16</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a:t>
            </a:r>
            <a:r>
              <a:rPr lang="zh-CN" altLang="en-US" sz="2400">
                <a:latin typeface="黑体" panose="02010609060101010101" pitchFamily="49" charset="-122"/>
                <a:ea typeface="黑体" panose="02010609060101010101" pitchFamily="49" charset="-122"/>
              </a:rPr>
              <a:t>）所示。</a:t>
            </a:r>
          </a:p>
          <a:p>
            <a:endParaRPr lang="zh-CN" altLang="en-US" smtClean="0"/>
          </a:p>
        </p:txBody>
      </p:sp>
    </p:spTree>
    <p:extLst>
      <p:ext uri="{BB962C8B-B14F-4D97-AF65-F5344CB8AC3E}">
        <p14:creationId xmlns:p14="http://schemas.microsoft.com/office/powerpoint/2010/main" val="1642900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graphicFrame>
        <p:nvGraphicFramePr>
          <p:cNvPr id="7170" name="Object 1"/>
          <p:cNvGraphicFramePr>
            <a:graphicFrameLocks noChangeAspect="1"/>
          </p:cNvGraphicFramePr>
          <p:nvPr/>
        </p:nvGraphicFramePr>
        <p:xfrm>
          <a:off x="1807964" y="928903"/>
          <a:ext cx="8520497" cy="4858874"/>
        </p:xfrm>
        <a:graphic>
          <a:graphicData uri="http://schemas.openxmlformats.org/presentationml/2006/ole">
            <mc:AlternateContent xmlns:mc="http://schemas.openxmlformats.org/markup-compatibility/2006">
              <mc:Choice xmlns:v="urn:schemas-microsoft-com:vml" Requires="v">
                <p:oleObj spid="_x0000_s21509" name="Visio" r:id="rId3" imgW="6027420" imgH="2928747" progId="Visio.Drawing.11">
                  <p:embed/>
                </p:oleObj>
              </mc:Choice>
              <mc:Fallback>
                <p:oleObj name="Visio" r:id="rId3" imgW="6027420" imgH="292874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964" y="928903"/>
                        <a:ext cx="8520497" cy="4858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9453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1950872" y="714541"/>
            <a:ext cx="8288668" cy="4858874"/>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2. </a:t>
            </a:r>
            <a:r>
              <a:rPr lang="zh-CN" altLang="en-US" sz="2400" b="1">
                <a:latin typeface="黑体" panose="02010609060101010101" pitchFamily="49" charset="-122"/>
                <a:ea typeface="黑体" panose="02010609060101010101" pitchFamily="49" charset="-122"/>
              </a:rPr>
              <a:t>字扩展</a:t>
            </a:r>
            <a:r>
              <a:rPr lang="en-US" sz="2400" b="1">
                <a:latin typeface="黑体" panose="02010609060101010101" pitchFamily="49" charset="-122"/>
                <a:ea typeface="黑体" panose="02010609060101010101" pitchFamily="49" charset="-122"/>
              </a:rPr>
              <a:t>	</a:t>
            </a:r>
            <a:endParaRPr lang="zh-CN" altLang="en-US" sz="2400" b="1">
              <a:latin typeface="黑体" panose="02010609060101010101" pitchFamily="49" charset="-122"/>
              <a:ea typeface="黑体" panose="02010609060101010101" pitchFamily="49" charset="-122"/>
            </a:endParaRPr>
          </a:p>
          <a:p>
            <a:pPr>
              <a:lnSpc>
                <a:spcPct val="150000"/>
              </a:lnSpc>
            </a:pPr>
            <a:r>
              <a:rPr lang="zh-CN" altLang="en-US" sz="2400">
                <a:latin typeface="黑体" panose="02010609060101010101" pitchFamily="49" charset="-122"/>
                <a:ea typeface="黑体" panose="02010609060101010101" pitchFamily="49" charset="-122"/>
              </a:rPr>
              <a:t>字扩展就是进行存储器容量的扩展，在进行位扩展时，存储器容量未增加，仅仅是扩展了一个存储单元的数据位。从另一个角度讲，即在位扩展后，存储器的地址线未增加，只增加了数据线。</a:t>
            </a:r>
            <a:endParaRPr lang="en-US" altLang="zh-CN" sz="2400">
              <a:latin typeface="黑体" panose="02010609060101010101" pitchFamily="49" charset="-122"/>
              <a:ea typeface="黑体" panose="02010609060101010101" pitchFamily="49" charset="-122"/>
            </a:endParaRPr>
          </a:p>
          <a:p>
            <a:pPr>
              <a:lnSpc>
                <a:spcPct val="150000"/>
              </a:lnSpc>
            </a:pPr>
            <a:r>
              <a:rPr lang="zh-CN" altLang="en-US" sz="2400">
                <a:latin typeface="黑体" panose="02010609060101010101" pitchFamily="49" charset="-122"/>
                <a:ea typeface="黑体" panose="02010609060101010101" pitchFamily="49" charset="-122"/>
              </a:rPr>
              <a:t>字扩展的连接方式是将所有芯片的地址线、数据线、读</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写线对应连接，每个芯片的片选线要用译码器将高位地址译码后分别连接。</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1189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1950872" y="714541"/>
            <a:ext cx="8360123" cy="5430507"/>
          </a:xfrm>
        </p:spPr>
        <p:txBody>
          <a:bodyPr/>
          <a:lstStyle/>
          <a:p>
            <a:pPr>
              <a:lnSpc>
                <a:spcPct val="150000"/>
              </a:lnSpc>
              <a:buFontTx/>
              <a:buNone/>
            </a:pPr>
            <a:r>
              <a:rPr lang="zh-CN" altLang="en-US" sz="2400">
                <a:latin typeface="黑体" panose="02010609060101010101" pitchFamily="49" charset="-122"/>
                <a:ea typeface="黑体" panose="02010609060101010101" pitchFamily="49" charset="-122"/>
              </a:rPr>
              <a:t>例：用</a:t>
            </a:r>
            <a:r>
              <a:rPr lang="en-US" altLang="zh-CN" sz="2400">
                <a:latin typeface="黑体" panose="02010609060101010101" pitchFamily="49" charset="-122"/>
                <a:ea typeface="黑体" panose="02010609060101010101" pitchFamily="49" charset="-122"/>
              </a:rPr>
              <a:t>4K×8</a:t>
            </a:r>
            <a:r>
              <a:rPr lang="zh-CN" altLang="en-US" sz="2400">
                <a:latin typeface="黑体" panose="02010609060101010101" pitchFamily="49" charset="-122"/>
                <a:ea typeface="黑体" panose="02010609060101010101" pitchFamily="49" charset="-122"/>
              </a:rPr>
              <a:t>位的</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存储器芯片构成</a:t>
            </a:r>
            <a:r>
              <a:rPr lang="en-US" altLang="zh-CN" sz="2400">
                <a:latin typeface="黑体" panose="02010609060101010101" pitchFamily="49" charset="-122"/>
                <a:ea typeface="黑体" panose="02010609060101010101" pitchFamily="49" charset="-122"/>
              </a:rPr>
              <a:t>16K×8</a:t>
            </a:r>
            <a:r>
              <a:rPr lang="zh-CN" altLang="en-US" sz="2400">
                <a:latin typeface="黑体" panose="02010609060101010101" pitchFamily="49" charset="-122"/>
                <a:ea typeface="黑体" panose="02010609060101010101" pitchFamily="49" charset="-122"/>
              </a:rPr>
              <a:t>位的存储器，所需芯片数为（</a:t>
            </a:r>
            <a:r>
              <a:rPr lang="en-US" altLang="zh-CN" sz="2400">
                <a:latin typeface="黑体" panose="02010609060101010101" pitchFamily="49" charset="-122"/>
                <a:ea typeface="黑体" panose="02010609060101010101" pitchFamily="49" charset="-122"/>
              </a:rPr>
              <a:t>16K×8</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4K×8</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片</a:t>
            </a: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a:t>
            </a:r>
            <a:endParaRPr lang="en-US" altLang="zh-CN"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从所要设计的</a:t>
            </a:r>
            <a:r>
              <a:rPr lang="en-US" altLang="zh-CN" sz="2400">
                <a:latin typeface="黑体" panose="02010609060101010101" pitchFamily="49" charset="-122"/>
                <a:ea typeface="黑体" panose="02010609060101010101" pitchFamily="49" charset="-122"/>
              </a:rPr>
              <a:t>16K×8</a:t>
            </a:r>
            <a:r>
              <a:rPr lang="zh-CN" altLang="en-US" sz="2400">
                <a:latin typeface="黑体" panose="02010609060101010101" pitchFamily="49" charset="-122"/>
                <a:ea typeface="黑体" panose="02010609060101010101" pitchFamily="49" charset="-122"/>
              </a:rPr>
              <a:t>位的存储器分析，它有</a:t>
            </a:r>
            <a:r>
              <a:rPr lang="en-US" altLang="zh-CN" sz="2400">
                <a:latin typeface="黑体" panose="02010609060101010101" pitchFamily="49" charset="-122"/>
                <a:ea typeface="黑体" panose="02010609060101010101" pitchFamily="49" charset="-122"/>
              </a:rPr>
              <a:t>14</a:t>
            </a:r>
            <a:r>
              <a:rPr lang="zh-CN" altLang="en-US" sz="2400">
                <a:latin typeface="黑体" panose="02010609060101010101" pitchFamily="49" charset="-122"/>
                <a:ea typeface="黑体" panose="02010609060101010101" pitchFamily="49" charset="-122"/>
              </a:rPr>
              <a:t>条地址线</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13</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条数据线</a:t>
            </a:r>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7</a:t>
            </a:r>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，而我们现在所用的</a:t>
            </a:r>
            <a:r>
              <a:rPr lang="en-US" altLang="zh-CN" sz="2400">
                <a:latin typeface="黑体" panose="02010609060101010101" pitchFamily="49" charset="-122"/>
                <a:ea typeface="黑体" panose="02010609060101010101" pitchFamily="49" charset="-122"/>
              </a:rPr>
              <a:t>4K×8</a:t>
            </a:r>
            <a:r>
              <a:rPr lang="zh-CN" altLang="en-US" sz="2400">
                <a:latin typeface="黑体" panose="02010609060101010101" pitchFamily="49" charset="-122"/>
                <a:ea typeface="黑体" panose="02010609060101010101" pitchFamily="49" charset="-122"/>
              </a:rPr>
              <a:t>位的</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存储器芯片的地址线是</a:t>
            </a:r>
            <a:r>
              <a:rPr lang="en-US" altLang="zh-CN" sz="2400">
                <a:latin typeface="黑体" panose="02010609060101010101" pitchFamily="49" charset="-122"/>
                <a:ea typeface="黑体" panose="02010609060101010101" pitchFamily="49" charset="-122"/>
              </a:rPr>
              <a:t>12</a:t>
            </a:r>
            <a:r>
              <a:rPr lang="zh-CN" altLang="en-US" sz="2400">
                <a:latin typeface="黑体" panose="02010609060101010101" pitchFamily="49" charset="-122"/>
                <a:ea typeface="黑体" panose="02010609060101010101" pitchFamily="49" charset="-122"/>
              </a:rPr>
              <a:t>条，为了构成</a:t>
            </a:r>
            <a:r>
              <a:rPr lang="en-US" altLang="zh-CN" sz="2400">
                <a:latin typeface="黑体" panose="02010609060101010101" pitchFamily="49" charset="-122"/>
                <a:ea typeface="黑体" panose="02010609060101010101" pitchFamily="49" charset="-122"/>
              </a:rPr>
              <a:t>16K×8</a:t>
            </a:r>
            <a:r>
              <a:rPr lang="zh-CN" altLang="en-US" sz="2400">
                <a:latin typeface="黑体" panose="02010609060101010101" pitchFamily="49" charset="-122"/>
                <a:ea typeface="黑体" panose="02010609060101010101" pitchFamily="49" charset="-122"/>
              </a:rPr>
              <a:t>位的存储器，需要</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个</a:t>
            </a:r>
            <a:r>
              <a:rPr lang="en-US" altLang="zh-CN" sz="2400">
                <a:latin typeface="黑体" panose="02010609060101010101" pitchFamily="49" charset="-122"/>
                <a:ea typeface="黑体" panose="02010609060101010101" pitchFamily="49" charset="-122"/>
              </a:rPr>
              <a:t>4K×8</a:t>
            </a:r>
            <a:r>
              <a:rPr lang="zh-CN" altLang="en-US" sz="2400">
                <a:latin typeface="黑体" panose="02010609060101010101" pitchFamily="49" charset="-122"/>
                <a:ea typeface="黑体" panose="02010609060101010101" pitchFamily="49" charset="-122"/>
              </a:rPr>
              <a:t>位的</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存储器芯片。</a:t>
            </a:r>
            <a:endParaRPr lang="en-US" altLang="zh-CN"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在进行字扩展时，用</a:t>
            </a:r>
            <a:r>
              <a:rPr lang="en-US" altLang="zh-CN" sz="2400">
                <a:latin typeface="黑体" panose="02010609060101010101" pitchFamily="49" charset="-122"/>
                <a:ea typeface="黑体" panose="02010609060101010101" pitchFamily="49" charset="-122"/>
              </a:rPr>
              <a:t>12</a:t>
            </a:r>
            <a:r>
              <a:rPr lang="zh-CN" altLang="en-US" sz="2400">
                <a:latin typeface="黑体" panose="02010609060101010101" pitchFamily="49" charset="-122"/>
                <a:ea typeface="黑体" panose="02010609060101010101" pitchFamily="49" charset="-122"/>
              </a:rPr>
              <a:t>条地址线</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11</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分别与每个</a:t>
            </a:r>
            <a:r>
              <a:rPr lang="en-US" altLang="zh-CN" sz="2400">
                <a:latin typeface="黑体" panose="02010609060101010101" pitchFamily="49" charset="-122"/>
                <a:ea typeface="黑体" panose="02010609060101010101" pitchFamily="49" charset="-122"/>
              </a:rPr>
              <a:t>4K×8</a:t>
            </a:r>
            <a:r>
              <a:rPr lang="zh-CN" altLang="en-US" sz="2400">
                <a:latin typeface="黑体" panose="02010609060101010101" pitchFamily="49" charset="-122"/>
                <a:ea typeface="黑体" panose="02010609060101010101" pitchFamily="49" charset="-122"/>
              </a:rPr>
              <a:t>位的</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存储器芯片连接，用两条高位地址线</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13</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12</a:t>
            </a:r>
            <a:r>
              <a:rPr lang="zh-CN" altLang="en-US" sz="2400">
                <a:latin typeface="黑体" panose="02010609060101010101" pitchFamily="49" charset="-122"/>
                <a:ea typeface="黑体" panose="02010609060101010101" pitchFamily="49" charset="-122"/>
              </a:rPr>
              <a:t>经过一个</a:t>
            </a:r>
            <a:r>
              <a:rPr lang="en-US" altLang="zh-CN" sz="2400">
                <a:latin typeface="黑体" panose="02010609060101010101" pitchFamily="49" charset="-122"/>
                <a:ea typeface="黑体" panose="02010609060101010101" pitchFamily="49" charset="-122"/>
              </a:rPr>
              <a:t>2-4</a:t>
            </a:r>
            <a:r>
              <a:rPr lang="zh-CN" altLang="en-US" sz="2400">
                <a:latin typeface="黑体" panose="02010609060101010101" pitchFamily="49" charset="-122"/>
                <a:ea typeface="黑体" panose="02010609060101010101" pitchFamily="49" charset="-122"/>
              </a:rPr>
              <a:t>译码器产生的译码信号分别与每个</a:t>
            </a:r>
            <a:r>
              <a:rPr lang="en-US" altLang="zh-CN" sz="2400">
                <a:latin typeface="黑体" panose="02010609060101010101" pitchFamily="49" charset="-122"/>
                <a:ea typeface="黑体" panose="02010609060101010101" pitchFamily="49" charset="-122"/>
              </a:rPr>
              <a:t>4K×8</a:t>
            </a:r>
            <a:r>
              <a:rPr lang="zh-CN" altLang="en-US" sz="2400">
                <a:latin typeface="黑体" panose="02010609060101010101" pitchFamily="49" charset="-122"/>
                <a:ea typeface="黑体" panose="02010609060101010101" pitchFamily="49" charset="-122"/>
              </a:rPr>
              <a:t>位的</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存储器芯片的片选信号连接，如图</a:t>
            </a:r>
            <a:r>
              <a:rPr lang="en-US" altLang="zh-CN" sz="2400">
                <a:latin typeface="黑体" panose="02010609060101010101" pitchFamily="49" charset="-122"/>
                <a:ea typeface="黑体" panose="02010609060101010101" pitchFamily="49" charset="-122"/>
              </a:rPr>
              <a:t>6.17</a:t>
            </a:r>
            <a:r>
              <a:rPr lang="zh-CN" altLang="en-US" sz="2400">
                <a:latin typeface="黑体" panose="02010609060101010101" pitchFamily="49" charset="-122"/>
                <a:ea typeface="黑体" panose="02010609060101010101" pitchFamily="49" charset="-122"/>
              </a:rPr>
              <a:t>所示。</a:t>
            </a:r>
          </a:p>
          <a:p>
            <a:endParaRPr lang="zh-CN" altLang="en-US" smtClean="0"/>
          </a:p>
        </p:txBody>
      </p:sp>
    </p:spTree>
    <p:extLst>
      <p:ext uri="{BB962C8B-B14F-4D97-AF65-F5344CB8AC3E}">
        <p14:creationId xmlns:p14="http://schemas.microsoft.com/office/powerpoint/2010/main" val="287607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graphicFrame>
        <p:nvGraphicFramePr>
          <p:cNvPr id="8194" name="Object 1"/>
          <p:cNvGraphicFramePr>
            <a:graphicFrameLocks noChangeAspect="1"/>
          </p:cNvGraphicFramePr>
          <p:nvPr/>
        </p:nvGraphicFramePr>
        <p:xfrm>
          <a:off x="2951229" y="785995"/>
          <a:ext cx="6502318" cy="5524190"/>
        </p:xfrm>
        <a:graphic>
          <a:graphicData uri="http://schemas.openxmlformats.org/presentationml/2006/ole">
            <mc:AlternateContent xmlns:mc="http://schemas.openxmlformats.org/markup-compatibility/2006">
              <mc:Choice xmlns:v="urn:schemas-microsoft-com:vml" Requires="v">
                <p:oleObj spid="_x0000_s22533" name="Visio" r:id="rId3" imgW="4621911" imgH="3923919" progId="Visio.Drawing.11">
                  <p:embed/>
                </p:oleObj>
              </mc:Choice>
              <mc:Fallback>
                <p:oleObj name="Visio" r:id="rId3" imgW="4621911" imgH="392391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1229" y="785995"/>
                        <a:ext cx="6502318" cy="5524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96982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4845870" y="2637706"/>
            <a:ext cx="6289896" cy="111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a:solidFill>
                  <a:schemeClr val="accent6"/>
                </a:solidFill>
                <a:latin typeface="Arial"/>
                <a:ea typeface="微软雅黑"/>
              </a:rPr>
              <a:t>存储器概述</a:t>
            </a: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7" name="Freeform 21"/>
          <p:cNvSpPr>
            <a:spLocks noEditPoints="1"/>
          </p:cNvSpPr>
          <p:nvPr/>
        </p:nvSpPr>
        <p:spPr bwMode="auto">
          <a:xfrm>
            <a:off x="2514525" y="2395355"/>
            <a:ext cx="1314580" cy="1361190"/>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accent6"/>
          </a:solidFill>
          <a:ln>
            <a:noFill/>
          </a:ln>
          <a:effectLst>
            <a:innerShdw blurRad="63500" dist="50800" dir="13500000">
              <a:prstClr val="black">
                <a:alpha val="50000"/>
              </a:prstClr>
            </a:innerShdw>
          </a:effectLst>
        </p:spPr>
        <p:txBody>
          <a:bodyPr vert="horz" wrap="square" lIns="121890" tIns="60945" rIns="121890" bIns="60945" numCol="1" anchor="t" anchorCtr="0" compatLnSpc="1">
            <a:prstTxWarp prst="textNoShape">
              <a:avLst/>
            </a:prstTxWarp>
          </a:bodyPr>
          <a:lstStyle/>
          <a:p>
            <a:endParaRPr lang="zh-CN" altLang="en-US">
              <a:solidFill>
                <a:srgbClr val="FF0000"/>
              </a:solidFill>
              <a:latin typeface="微软雅黑" pitchFamily="34" charset="-122"/>
              <a:ea typeface="微软雅黑" pitchFamily="34" charset="-122"/>
            </a:endParaRPr>
          </a:p>
        </p:txBody>
      </p:sp>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01</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1160716728"/>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500"/>
                                        <p:tgtEl>
                                          <p:spTgt spid="9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97" grpId="0" animBg="1"/>
      <p:bldP spid="104" grpId="0"/>
      <p:bldP spid="1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graphicFrame>
        <p:nvGraphicFramePr>
          <p:cNvPr id="9218" name="Object 1"/>
          <p:cNvGraphicFramePr>
            <a:graphicFrameLocks noChangeAspect="1"/>
          </p:cNvGraphicFramePr>
          <p:nvPr/>
        </p:nvGraphicFramePr>
        <p:xfrm>
          <a:off x="2522504" y="1286173"/>
          <a:ext cx="7018374" cy="4606404"/>
        </p:xfrm>
        <a:graphic>
          <a:graphicData uri="http://schemas.openxmlformats.org/presentationml/2006/ole">
            <mc:AlternateContent xmlns:mc="http://schemas.openxmlformats.org/markup-compatibility/2006">
              <mc:Choice xmlns:v="urn:schemas-microsoft-com:vml" Requires="v">
                <p:oleObj spid="_x0000_s23557" name="Visio" r:id="rId3" imgW="4295013" imgH="2820924" progId="Visio.Drawing.11">
                  <p:embed/>
                </p:oleObj>
              </mc:Choice>
              <mc:Fallback>
                <p:oleObj name="Visio" r:id="rId3" imgW="4295013" imgH="282092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2504" y="1286173"/>
                        <a:ext cx="7018374" cy="4606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993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2134765" y="1152794"/>
            <a:ext cx="8064897" cy="5249490"/>
          </a:xfrm>
        </p:spPr>
        <p:txBody>
          <a:bodyPr/>
          <a:lstStyle/>
          <a:p>
            <a:pPr>
              <a:lnSpc>
                <a:spcPct val="150000"/>
              </a:lnSpc>
              <a:buFontTx/>
              <a:buNone/>
            </a:pPr>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字位扩展</a:t>
            </a:r>
          </a:p>
          <a:p>
            <a:pPr>
              <a:lnSpc>
                <a:spcPct val="150000"/>
              </a:lnSpc>
              <a:buFontTx/>
              <a:buNone/>
            </a:pPr>
            <a:r>
              <a:rPr lang="zh-CN" altLang="en-US" sz="2400" dirty="0">
                <a:latin typeface="黑体" panose="02010609060101010101" pitchFamily="49" charset="-122"/>
                <a:ea typeface="黑体" panose="02010609060101010101" pitchFamily="49" charset="-122"/>
              </a:rPr>
              <a:t>当构成一个容量较大的存储器时，往往需要在字数（容量）方面和位数方面同时进行扩展，即位扩展和字扩展的结合，这种扩展方式称为字位扩展。</a:t>
            </a:r>
          </a:p>
        </p:txBody>
      </p:sp>
    </p:spTree>
    <p:extLst>
      <p:ext uri="{BB962C8B-B14F-4D97-AF65-F5344CB8AC3E}">
        <p14:creationId xmlns:p14="http://schemas.microsoft.com/office/powerpoint/2010/main" val="3197288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1736511" y="643087"/>
            <a:ext cx="8645938" cy="4115753"/>
          </a:xfrm>
        </p:spPr>
        <p:txBody>
          <a:bodyPr/>
          <a:lstStyle/>
          <a:p>
            <a:pPr latinLnBrk="1">
              <a:lnSpc>
                <a:spcPct val="150000"/>
              </a:lnSpc>
              <a:buFontTx/>
              <a:buNone/>
            </a:pPr>
            <a:r>
              <a:rPr lang="zh-CN" altLang="en-US" sz="2400" b="1" dirty="0" smtClean="0">
                <a:latin typeface="黑体" panose="02010609060101010101" pitchFamily="49" charset="-122"/>
                <a:ea typeface="黑体" panose="02010609060101010101" pitchFamily="49" charset="-122"/>
              </a:rPr>
              <a:t>例</a:t>
            </a:r>
            <a:r>
              <a:rPr lang="en-US" altLang="zh-CN" sz="2400" b="1"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具有</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条地址线（</a:t>
            </a: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15</a:t>
            </a: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条双向数据线（</a:t>
            </a:r>
            <a:r>
              <a:rPr lang="en-US" altLang="zh-CN" sz="2400" dirty="0">
                <a:latin typeface="黑体" panose="02010609060101010101" pitchFamily="49" charset="-122"/>
                <a:ea typeface="黑体" panose="02010609060101010101" pitchFamily="49" charset="-122"/>
              </a:rPr>
              <a:t>D</a:t>
            </a:r>
            <a:r>
              <a:rPr lang="en-US" altLang="zh-CN" sz="2400" baseline="-25000" dirty="0">
                <a:latin typeface="黑体" panose="02010609060101010101" pitchFamily="49" charset="-122"/>
                <a:ea typeface="黑体" panose="02010609060101010101" pitchFamily="49" charset="-122"/>
              </a:rPr>
              <a:t>15</a:t>
            </a:r>
            <a:r>
              <a:rPr lang="en-US" altLang="zh-CN" sz="2400" dirty="0">
                <a:latin typeface="黑体" panose="02010609060101010101" pitchFamily="49" charset="-122"/>
                <a:ea typeface="黑体" panose="02010609060101010101" pitchFamily="49" charset="-122"/>
              </a:rPr>
              <a:t>~D</a:t>
            </a:r>
            <a:r>
              <a:rPr lang="en-US" altLang="zh-CN" sz="2400" baseline="-250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），控制总线中与主存有关的信号有</a:t>
            </a:r>
            <a:r>
              <a:rPr 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允许访存，低电平有效</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读写控制，低电平为写，高电平为读</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。主存按字编址，其地址空间分配如下：</a:t>
            </a:r>
            <a:r>
              <a:rPr lang="en-US" altLang="zh-CN" sz="2400" dirty="0">
                <a:latin typeface="黑体" panose="02010609060101010101" pitchFamily="49" charset="-122"/>
                <a:ea typeface="黑体" panose="02010609060101010101" pitchFamily="49" charset="-122"/>
              </a:rPr>
              <a:t>0~1FFFH</a:t>
            </a:r>
            <a:r>
              <a:rPr lang="zh-CN" altLang="en-US" sz="2400" dirty="0">
                <a:latin typeface="黑体" panose="02010609060101010101" pitchFamily="49" charset="-122"/>
                <a:ea typeface="黑体" panose="02010609060101010101" pitchFamily="49" charset="-122"/>
              </a:rPr>
              <a:t>为系统程序区，由</a:t>
            </a:r>
            <a:r>
              <a:rPr lang="en-US" altLang="zh-CN" sz="2400" dirty="0">
                <a:latin typeface="黑体" panose="02010609060101010101" pitchFamily="49" charset="-122"/>
                <a:ea typeface="黑体" panose="02010609060101010101" pitchFamily="49" charset="-122"/>
              </a:rPr>
              <a:t>EPROM</a:t>
            </a:r>
            <a:r>
              <a:rPr lang="zh-CN" altLang="en-US" sz="2400" dirty="0">
                <a:latin typeface="黑体" panose="02010609060101010101" pitchFamily="49" charset="-122"/>
                <a:ea typeface="黑体" panose="02010609060101010101" pitchFamily="49" charset="-122"/>
              </a:rPr>
              <a:t>芯片组成，从</a:t>
            </a:r>
            <a:r>
              <a:rPr lang="en-US" altLang="zh-CN" sz="2400" dirty="0">
                <a:latin typeface="黑体" panose="02010609060101010101" pitchFamily="49" charset="-122"/>
                <a:ea typeface="黑体" panose="02010609060101010101" pitchFamily="49" charset="-122"/>
              </a:rPr>
              <a:t>2000H</a:t>
            </a:r>
            <a:r>
              <a:rPr lang="zh-CN" altLang="en-US" sz="2400" dirty="0">
                <a:latin typeface="黑体" panose="02010609060101010101" pitchFamily="49" charset="-122"/>
                <a:ea typeface="黑体" panose="02010609060101010101" pitchFamily="49" charset="-122"/>
              </a:rPr>
              <a:t>起共</a:t>
            </a:r>
            <a:r>
              <a:rPr lang="en-US" altLang="zh-CN" sz="2400" dirty="0">
                <a:latin typeface="黑体" panose="02010609060101010101" pitchFamily="49" charset="-122"/>
                <a:ea typeface="黑体" panose="02010609060101010101" pitchFamily="49" charset="-122"/>
              </a:rPr>
              <a:t>24K</a:t>
            </a:r>
            <a:r>
              <a:rPr lang="zh-CN" altLang="en-US" sz="2400" dirty="0">
                <a:latin typeface="黑体" panose="02010609060101010101" pitchFamily="49" charset="-122"/>
                <a:ea typeface="黑体" panose="02010609060101010101" pitchFamily="49" charset="-122"/>
              </a:rPr>
              <a:t>地址空间为用户程序区，最后（最大）</a:t>
            </a:r>
            <a:r>
              <a:rPr lang="en-US" altLang="zh-CN" sz="2400" dirty="0">
                <a:latin typeface="黑体" panose="02010609060101010101" pitchFamily="49" charset="-122"/>
                <a:ea typeface="黑体" panose="02010609060101010101" pitchFamily="49" charset="-122"/>
              </a:rPr>
              <a:t>4K</a:t>
            </a:r>
            <a:r>
              <a:rPr lang="zh-CN" altLang="en-US" sz="2400" dirty="0">
                <a:latin typeface="黑体" panose="02010609060101010101" pitchFamily="49" charset="-122"/>
                <a:ea typeface="黑体" panose="02010609060101010101" pitchFamily="49" charset="-122"/>
              </a:rPr>
              <a:t>地址空间为系统程序工作区。现有如下芯片：</a:t>
            </a:r>
          </a:p>
          <a:p>
            <a:pPr latinLnBrk="1">
              <a:lnSpc>
                <a:spcPct val="150000"/>
              </a:lnSpc>
              <a:buFontTx/>
              <a:buNone/>
            </a:pPr>
            <a:r>
              <a:rPr lang="en-US" altLang="zh-CN" sz="2400" dirty="0">
                <a:latin typeface="黑体" panose="02010609060101010101" pitchFamily="49" charset="-122"/>
                <a:ea typeface="黑体" panose="02010609060101010101" pitchFamily="49" charset="-122"/>
              </a:rPr>
              <a:t>EPROM</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4K×8</a:t>
            </a:r>
            <a:r>
              <a:rPr lang="zh-CN" altLang="en-US" sz="2400" dirty="0">
                <a:latin typeface="黑体" panose="02010609060101010101" pitchFamily="49" charset="-122"/>
                <a:ea typeface="黑体" panose="02010609060101010101" pitchFamily="49" charset="-122"/>
              </a:rPr>
              <a:t>位（仅有一个</a:t>
            </a: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端），</a:t>
            </a:r>
            <a:r>
              <a:rPr lang="en-US" altLang="zh-CN" sz="2400" dirty="0">
                <a:latin typeface="黑体" panose="02010609060101010101" pitchFamily="49" charset="-122"/>
                <a:ea typeface="黑体" panose="02010609060101010101" pitchFamily="49" charset="-122"/>
              </a:rPr>
              <a:t>8K×8</a:t>
            </a:r>
            <a:r>
              <a:rPr lang="zh-CN" altLang="en-US" sz="2400" dirty="0">
                <a:latin typeface="黑体" panose="02010609060101010101" pitchFamily="49" charset="-122"/>
                <a:ea typeface="黑体" panose="02010609060101010101" pitchFamily="49" charset="-122"/>
              </a:rPr>
              <a:t>位。</a:t>
            </a:r>
          </a:p>
          <a:p>
            <a:pPr latinLnBrk="1">
              <a:lnSpc>
                <a:spcPct val="150000"/>
              </a:lnSpc>
              <a:buFontTx/>
              <a:buNone/>
            </a:pPr>
            <a:r>
              <a:rPr lang="en-US" altLang="zh-CN" sz="2400" dirty="0">
                <a:latin typeface="黑体" panose="02010609060101010101" pitchFamily="49" charset="-122"/>
                <a:ea typeface="黑体" panose="02010609060101010101" pitchFamily="49" charset="-122"/>
              </a:rPr>
              <a:t>SRAM</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16K×1</a:t>
            </a:r>
            <a:r>
              <a:rPr lang="zh-CN" altLang="en-US" sz="2400" dirty="0">
                <a:latin typeface="黑体" panose="02010609060101010101" pitchFamily="49" charset="-122"/>
                <a:ea typeface="黑体" panose="02010609060101010101" pitchFamily="49" charset="-122"/>
              </a:rPr>
              <a:t>位，</a:t>
            </a:r>
            <a:r>
              <a:rPr lang="en-US" altLang="zh-CN" sz="2400" dirty="0">
                <a:latin typeface="黑体" panose="02010609060101010101" pitchFamily="49" charset="-122"/>
                <a:ea typeface="黑体" panose="02010609060101010101" pitchFamily="49" charset="-122"/>
              </a:rPr>
              <a:t>2K×8</a:t>
            </a:r>
            <a:r>
              <a:rPr lang="zh-CN" altLang="en-US" sz="2400" dirty="0">
                <a:latin typeface="黑体" panose="02010609060101010101" pitchFamily="49" charset="-122"/>
                <a:ea typeface="黑体" panose="02010609060101010101" pitchFamily="49" charset="-122"/>
              </a:rPr>
              <a:t>位，</a:t>
            </a:r>
            <a:r>
              <a:rPr lang="en-US" altLang="zh-CN" sz="2400" dirty="0">
                <a:latin typeface="黑体" panose="02010609060101010101" pitchFamily="49" charset="-122"/>
                <a:ea typeface="黑体" panose="02010609060101010101" pitchFamily="49" charset="-122"/>
              </a:rPr>
              <a:t>4K×8</a:t>
            </a:r>
            <a:r>
              <a:rPr lang="zh-CN" altLang="en-US" sz="2400" dirty="0">
                <a:latin typeface="黑体" panose="02010609060101010101" pitchFamily="49" charset="-122"/>
                <a:ea typeface="黑体" panose="02010609060101010101" pitchFamily="49" charset="-122"/>
              </a:rPr>
              <a:t>位，</a:t>
            </a:r>
            <a:r>
              <a:rPr lang="en-US" altLang="zh-CN" sz="2400" dirty="0">
                <a:latin typeface="黑体" panose="02010609060101010101" pitchFamily="49" charset="-122"/>
                <a:ea typeface="黑体" panose="02010609060101010101" pitchFamily="49" charset="-122"/>
              </a:rPr>
              <a:t>8K×8</a:t>
            </a:r>
            <a:r>
              <a:rPr lang="zh-CN" altLang="en-US" sz="2400" dirty="0">
                <a:latin typeface="黑体" panose="02010609060101010101" pitchFamily="49" charset="-122"/>
                <a:ea typeface="黑体" panose="02010609060101010101" pitchFamily="49" charset="-122"/>
              </a:rPr>
              <a:t>位。</a:t>
            </a:r>
          </a:p>
          <a:p>
            <a:pPr latinLnBrk="1">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）请选择适当的芯片，按要求设计主存储器；</a:t>
            </a:r>
          </a:p>
          <a:p>
            <a:pPr latinLnBrk="1">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）可选用</a:t>
            </a:r>
            <a:r>
              <a:rPr lang="en-US" altLang="zh-CN" sz="2400" dirty="0">
                <a:latin typeface="黑体" panose="02010609060101010101" pitchFamily="49" charset="-122"/>
                <a:ea typeface="黑体" panose="02010609060101010101" pitchFamily="49" charset="-122"/>
              </a:rPr>
              <a:t>3:8</a:t>
            </a:r>
            <a:r>
              <a:rPr lang="zh-CN" altLang="en-US" sz="2400" dirty="0">
                <a:latin typeface="黑体" panose="02010609060101010101" pitchFamily="49" charset="-122"/>
                <a:ea typeface="黑体" panose="02010609060101010101" pitchFamily="49" charset="-122"/>
              </a:rPr>
              <a:t>译码器，画出主存储器与总线逻辑连接图。</a:t>
            </a:r>
          </a:p>
          <a:p>
            <a:pPr>
              <a:lnSpc>
                <a:spcPct val="150000"/>
              </a:lnSpc>
              <a:buFontTx/>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19758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2022326" y="857448"/>
            <a:ext cx="8002852" cy="4115753"/>
          </a:xfrm>
        </p:spPr>
        <p:txBody>
          <a:bodyPr/>
          <a:lstStyle/>
          <a:p>
            <a:pPr latinLnBrk="1">
              <a:lnSpc>
                <a:spcPct val="150000"/>
              </a:lnSpc>
              <a:buFontTx/>
              <a:buNone/>
            </a:pPr>
            <a:r>
              <a:rPr lang="zh-CN" altLang="en-US" sz="2400" b="1">
                <a:latin typeface="黑体" panose="02010609060101010101" pitchFamily="49" charset="-122"/>
                <a:ea typeface="黑体" panose="02010609060101010101" pitchFamily="49" charset="-122"/>
              </a:rPr>
              <a:t>解：</a:t>
            </a:r>
            <a:endParaRPr lang="zh-CN" altLang="en-US" sz="2400">
              <a:latin typeface="黑体" panose="02010609060101010101" pitchFamily="49" charset="-122"/>
              <a:ea typeface="黑体" panose="02010609060101010101" pitchFamily="49" charset="-122"/>
            </a:endParaRPr>
          </a:p>
          <a:p>
            <a:pPr latinLnBrk="1">
              <a:lnSpc>
                <a:spcPct val="150000"/>
              </a:lnSpc>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）根据题意，主存空间为</a:t>
            </a:r>
            <a:r>
              <a:rPr lang="en-US" altLang="zh-CN" sz="2400">
                <a:latin typeface="黑体" panose="02010609060101010101" pitchFamily="49" charset="-122"/>
                <a:ea typeface="黑体" panose="02010609060101010101" pitchFamily="49" charset="-122"/>
              </a:rPr>
              <a:t>0000H~0FFFFH</a:t>
            </a:r>
            <a:r>
              <a:rPr lang="zh-CN" altLang="en-US" sz="2400">
                <a:latin typeface="黑体" panose="02010609060101010101" pitchFamily="49" charset="-122"/>
                <a:ea typeface="黑体" panose="02010609060101010101" pitchFamily="49" charset="-122"/>
              </a:rPr>
              <a:t>，共</a:t>
            </a:r>
            <a:r>
              <a:rPr lang="en-US" altLang="zh-CN" sz="2400">
                <a:latin typeface="黑体" panose="02010609060101010101" pitchFamily="49" charset="-122"/>
                <a:ea typeface="黑体" panose="02010609060101010101" pitchFamily="49" charset="-122"/>
              </a:rPr>
              <a:t>64KB</a:t>
            </a:r>
            <a:r>
              <a:rPr lang="zh-CN" altLang="en-US" sz="2400">
                <a:latin typeface="黑体" panose="02010609060101010101" pitchFamily="49" charset="-122"/>
                <a:ea typeface="黑体" panose="02010609060101010101" pitchFamily="49" charset="-122"/>
              </a:rPr>
              <a:t>，其空间分配及各存储空间设计时可选用的存储芯片如下表：</a:t>
            </a:r>
          </a:p>
          <a:p>
            <a:endParaRPr lang="zh-CN" altLang="en-US" smtClean="0"/>
          </a:p>
        </p:txBody>
      </p:sp>
      <p:graphicFrame>
        <p:nvGraphicFramePr>
          <p:cNvPr id="4" name="表格 3"/>
          <p:cNvGraphicFramePr>
            <a:graphicFrameLocks noGrp="1"/>
          </p:cNvGraphicFramePr>
          <p:nvPr/>
        </p:nvGraphicFramePr>
        <p:xfrm>
          <a:off x="3308499" y="3215432"/>
          <a:ext cx="6073594" cy="2267477"/>
        </p:xfrm>
        <a:graphic>
          <a:graphicData uri="http://schemas.openxmlformats.org/drawingml/2006/table">
            <a:tbl>
              <a:tblPr/>
              <a:tblGrid>
                <a:gridCol w="1840483"/>
                <a:gridCol w="1840483"/>
                <a:gridCol w="2392628"/>
              </a:tblGrid>
              <a:tr h="414434">
                <a:tc>
                  <a:txBody>
                    <a:bodyPr/>
                    <a:lstStyle/>
                    <a:p>
                      <a:pPr algn="ctr">
                        <a:spcAft>
                          <a:spcPts val="0"/>
                        </a:spcAft>
                      </a:pPr>
                      <a:r>
                        <a:rPr lang="zh-CN" sz="2000" kern="100" dirty="0">
                          <a:latin typeface="黑体" pitchFamily="2" charset="-122"/>
                          <a:ea typeface="黑体" pitchFamily="2" charset="-122"/>
                          <a:cs typeface="Times New Roman"/>
                        </a:rPr>
                        <a:t> 地址空间</a:t>
                      </a: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r>
                        <a:rPr lang="zh-CN" sz="2000" kern="100" dirty="0">
                          <a:latin typeface="黑体" pitchFamily="2" charset="-122"/>
                          <a:ea typeface="黑体" pitchFamily="2" charset="-122"/>
                          <a:cs typeface="Times New Roman"/>
                        </a:rPr>
                        <a:t>空间功能</a:t>
                      </a: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r>
                        <a:rPr lang="zh-CN" sz="2000" kern="100">
                          <a:latin typeface="黑体" pitchFamily="2" charset="-122"/>
                          <a:ea typeface="黑体" pitchFamily="2" charset="-122"/>
                          <a:cs typeface="Times New Roman"/>
                        </a:rPr>
                        <a:t>可选用的存储类型</a:t>
                      </a: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434">
                <a:tc>
                  <a:txBody>
                    <a:bodyPr/>
                    <a:lstStyle/>
                    <a:p>
                      <a:pPr algn="ctr" latinLnBrk="1">
                        <a:spcAft>
                          <a:spcPts val="0"/>
                        </a:spcAft>
                      </a:pPr>
                      <a:r>
                        <a:rPr lang="en-US" sz="2000" kern="100" dirty="0">
                          <a:latin typeface="黑体" pitchFamily="2" charset="-122"/>
                          <a:ea typeface="黑体" pitchFamily="2" charset="-122"/>
                          <a:cs typeface="Times New Roman"/>
                        </a:rPr>
                        <a:t>0000H~1FFFH</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r>
                        <a:rPr lang="zh-CN" sz="2000" kern="100" dirty="0">
                          <a:latin typeface="黑体" pitchFamily="2" charset="-122"/>
                          <a:ea typeface="黑体" pitchFamily="2" charset="-122"/>
                          <a:cs typeface="Times New Roman"/>
                        </a:rPr>
                        <a:t>系统程序区</a:t>
                      </a: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r>
                        <a:rPr lang="en-US" sz="2000" kern="100">
                          <a:latin typeface="黑体" pitchFamily="2" charset="-122"/>
                          <a:ea typeface="黑体" pitchFamily="2" charset="-122"/>
                          <a:cs typeface="Times New Roman"/>
                        </a:rPr>
                        <a:t>EPROM</a:t>
                      </a:r>
                      <a:endParaRPr lang="zh-CN" sz="2000" kern="10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434">
                <a:tc>
                  <a:txBody>
                    <a:bodyPr/>
                    <a:lstStyle/>
                    <a:p>
                      <a:pPr algn="ctr" latinLnBrk="1">
                        <a:spcAft>
                          <a:spcPts val="0"/>
                        </a:spcAft>
                      </a:pPr>
                      <a:r>
                        <a:rPr lang="en-US" sz="2000" kern="100">
                          <a:latin typeface="黑体" pitchFamily="2" charset="-122"/>
                          <a:ea typeface="黑体" pitchFamily="2" charset="-122"/>
                          <a:cs typeface="Times New Roman"/>
                        </a:rPr>
                        <a:t>2000H~7FFFH</a:t>
                      </a:r>
                      <a:endParaRPr lang="zh-CN" sz="2000" kern="10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r>
                        <a:rPr lang="zh-CN" sz="2000" kern="100" dirty="0">
                          <a:latin typeface="黑体" pitchFamily="2" charset="-122"/>
                          <a:ea typeface="黑体" pitchFamily="2" charset="-122"/>
                          <a:cs typeface="Times New Roman"/>
                        </a:rPr>
                        <a:t>用户程序区</a:t>
                      </a: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r>
                        <a:rPr lang="en-US" sz="2000" kern="100">
                          <a:latin typeface="黑体" pitchFamily="2" charset="-122"/>
                          <a:ea typeface="黑体" pitchFamily="2" charset="-122"/>
                          <a:cs typeface="Times New Roman"/>
                        </a:rPr>
                        <a:t>SRAM</a:t>
                      </a:r>
                      <a:endParaRPr lang="zh-CN" sz="2000" kern="10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434">
                <a:tc>
                  <a:txBody>
                    <a:bodyPr/>
                    <a:lstStyle/>
                    <a:p>
                      <a:pPr algn="ctr" latinLnBrk="1">
                        <a:spcAft>
                          <a:spcPts val="0"/>
                        </a:spcAft>
                      </a:pPr>
                      <a:r>
                        <a:rPr lang="en-US" sz="2000" kern="100">
                          <a:latin typeface="黑体" pitchFamily="2" charset="-122"/>
                          <a:ea typeface="黑体" pitchFamily="2" charset="-122"/>
                          <a:cs typeface="Times New Roman"/>
                        </a:rPr>
                        <a:t>8000H~7FFFH</a:t>
                      </a:r>
                      <a:endParaRPr lang="zh-CN" sz="2000" kern="10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r>
                        <a:rPr lang="zh-CN" sz="2000" kern="100" dirty="0">
                          <a:latin typeface="黑体" pitchFamily="2" charset="-122"/>
                          <a:ea typeface="黑体" pitchFamily="2" charset="-122"/>
                          <a:cs typeface="Times New Roman"/>
                        </a:rPr>
                        <a:t>保留</a:t>
                      </a: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endParaRPr lang="en-US"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741">
                <a:tc>
                  <a:txBody>
                    <a:bodyPr/>
                    <a:lstStyle/>
                    <a:p>
                      <a:pPr algn="ctr" latinLnBrk="1">
                        <a:spcAft>
                          <a:spcPts val="0"/>
                        </a:spcAft>
                      </a:pPr>
                      <a:r>
                        <a:rPr lang="en-US" sz="2000" kern="100">
                          <a:latin typeface="黑体" pitchFamily="2" charset="-122"/>
                          <a:ea typeface="黑体" pitchFamily="2" charset="-122"/>
                          <a:cs typeface="Times New Roman"/>
                        </a:rPr>
                        <a:t>0F000H~0FFFFH</a:t>
                      </a:r>
                      <a:endParaRPr lang="zh-CN" sz="2000" kern="10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r>
                        <a:rPr lang="zh-CN" sz="2000" kern="100">
                          <a:latin typeface="黑体" pitchFamily="2" charset="-122"/>
                          <a:ea typeface="黑体" pitchFamily="2" charset="-122"/>
                          <a:cs typeface="Times New Roman"/>
                        </a:rPr>
                        <a:t>系统程序工作区</a:t>
                      </a: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spcAft>
                          <a:spcPts val="0"/>
                        </a:spcAft>
                      </a:pPr>
                      <a:r>
                        <a:rPr lang="en-US" sz="2000" kern="100" dirty="0">
                          <a:latin typeface="黑体" pitchFamily="2" charset="-122"/>
                          <a:ea typeface="黑体" pitchFamily="2" charset="-122"/>
                          <a:cs typeface="Times New Roman"/>
                        </a:rPr>
                        <a:t>SRAM</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2523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a:xfrm>
            <a:off x="1950872" y="643088"/>
            <a:ext cx="8217215" cy="5216144"/>
          </a:xfrm>
        </p:spPr>
        <p:txBody>
          <a:bodyPr/>
          <a:lstStyle/>
          <a:p>
            <a:pPr>
              <a:lnSpc>
                <a:spcPct val="150000"/>
              </a:lnSpc>
              <a:buFontTx/>
              <a:buNone/>
            </a:pPr>
            <a:r>
              <a:rPr lang="zh-CN" altLang="en-US" sz="2400">
                <a:latin typeface="黑体" panose="02010609060101010101" pitchFamily="49" charset="-122"/>
                <a:ea typeface="黑体" panose="02010609060101010101" pitchFamily="49" charset="-122"/>
              </a:rPr>
              <a:t>依给定条件，可选用：</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片</a:t>
            </a:r>
            <a:r>
              <a:rPr lang="en-US" altLang="zh-CN" sz="2400">
                <a:latin typeface="黑体" panose="02010609060101010101" pitchFamily="49" charset="-122"/>
                <a:ea typeface="黑体" panose="02010609060101010101" pitchFamily="49" charset="-122"/>
              </a:rPr>
              <a:t>8K×8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EPROM</a:t>
            </a:r>
            <a:r>
              <a:rPr lang="zh-CN" altLang="en-US" sz="2400">
                <a:latin typeface="黑体" panose="02010609060101010101" pitchFamily="49" charset="-122"/>
                <a:ea typeface="黑体" panose="02010609060101010101" pitchFamily="49" charset="-122"/>
              </a:rPr>
              <a:t>，用于</a:t>
            </a:r>
            <a:r>
              <a:rPr lang="en-US" altLang="zh-CN" sz="2400">
                <a:latin typeface="黑体" panose="02010609060101010101" pitchFamily="49" charset="-122"/>
                <a:ea typeface="黑体" panose="02010609060101010101" pitchFamily="49" charset="-122"/>
              </a:rPr>
              <a:t>8K×16</a:t>
            </a:r>
            <a:r>
              <a:rPr lang="zh-CN" altLang="en-US" sz="2400">
                <a:latin typeface="黑体" panose="02010609060101010101" pitchFamily="49" charset="-122"/>
                <a:ea typeface="黑体" panose="02010609060101010101" pitchFamily="49" charset="-122"/>
              </a:rPr>
              <a:t>位系统程序区的设计；</a:t>
            </a: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片</a:t>
            </a:r>
            <a:r>
              <a:rPr lang="en-US" altLang="zh-CN" sz="2400">
                <a:latin typeface="黑体" panose="02010609060101010101" pitchFamily="49" charset="-122"/>
                <a:ea typeface="黑体" panose="02010609060101010101" pitchFamily="49" charset="-122"/>
              </a:rPr>
              <a:t>8K×8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，用于</a:t>
            </a:r>
            <a:r>
              <a:rPr lang="en-US" altLang="zh-CN" sz="2400">
                <a:latin typeface="黑体" panose="02010609060101010101" pitchFamily="49" charset="-122"/>
                <a:ea typeface="黑体" panose="02010609060101010101" pitchFamily="49" charset="-122"/>
              </a:rPr>
              <a:t>24K×16</a:t>
            </a:r>
            <a:r>
              <a:rPr lang="zh-CN" altLang="en-US" sz="2400">
                <a:latin typeface="黑体" panose="02010609060101010101" pitchFamily="49" charset="-122"/>
                <a:ea typeface="黑体" panose="02010609060101010101" pitchFamily="49" charset="-122"/>
              </a:rPr>
              <a:t>位的用户程序区设计；</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片</a:t>
            </a:r>
            <a:r>
              <a:rPr lang="en-US" altLang="zh-CN" sz="2400">
                <a:latin typeface="黑体" panose="02010609060101010101" pitchFamily="49" charset="-122"/>
                <a:ea typeface="黑体" panose="02010609060101010101" pitchFamily="49" charset="-122"/>
              </a:rPr>
              <a:t>4K×8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，用于</a:t>
            </a:r>
            <a:r>
              <a:rPr lang="en-US" altLang="zh-CN" sz="2400">
                <a:latin typeface="黑体" panose="02010609060101010101" pitchFamily="49" charset="-122"/>
                <a:ea typeface="黑体" panose="02010609060101010101" pitchFamily="49" charset="-122"/>
              </a:rPr>
              <a:t>4K×16</a:t>
            </a:r>
            <a:r>
              <a:rPr lang="zh-CN" altLang="en-US" sz="2400">
                <a:latin typeface="黑体" panose="02010609060101010101" pitchFamily="49" charset="-122"/>
                <a:ea typeface="黑体" panose="02010609060101010101" pitchFamily="49" charset="-122"/>
              </a:rPr>
              <a:t>位系统程序工作区的设计。</a:t>
            </a:r>
          </a:p>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）在各存储空间的设计中，首先根据所选用芯片进行位扩展，即</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片</a:t>
            </a:r>
            <a:r>
              <a:rPr lang="en-US" altLang="zh-CN" sz="2400">
                <a:latin typeface="黑体" panose="02010609060101010101" pitchFamily="49" charset="-122"/>
                <a:ea typeface="黑体" panose="02010609060101010101" pitchFamily="49" charset="-122"/>
              </a:rPr>
              <a:t>8K×8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EPROM</a:t>
            </a:r>
            <a:r>
              <a:rPr lang="zh-CN" altLang="en-US" sz="2400">
                <a:latin typeface="黑体" panose="02010609060101010101" pitchFamily="49" charset="-122"/>
                <a:ea typeface="黑体" panose="02010609060101010101" pitchFamily="49" charset="-122"/>
              </a:rPr>
              <a:t>芯片扩展成</a:t>
            </a:r>
            <a:r>
              <a:rPr lang="en-US" altLang="zh-CN" sz="2400">
                <a:latin typeface="黑体" panose="02010609060101010101" pitchFamily="49" charset="-122"/>
                <a:ea typeface="黑体" panose="02010609060101010101" pitchFamily="49" charset="-122"/>
              </a:rPr>
              <a:t>8K×16</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EPROM</a:t>
            </a:r>
            <a:r>
              <a:rPr lang="zh-CN" altLang="en-US" sz="2400">
                <a:latin typeface="黑体" panose="02010609060101010101" pitchFamily="49" charset="-122"/>
                <a:ea typeface="黑体" panose="02010609060101010101" pitchFamily="49" charset="-122"/>
              </a:rPr>
              <a:t>模块；</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片</a:t>
            </a:r>
            <a:r>
              <a:rPr lang="en-US" altLang="zh-CN" sz="2400">
                <a:latin typeface="黑体" panose="02010609060101010101" pitchFamily="49" charset="-122"/>
                <a:ea typeface="黑体" panose="02010609060101010101" pitchFamily="49" charset="-122"/>
              </a:rPr>
              <a:t>8K×8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芯片扩展成</a:t>
            </a:r>
            <a:r>
              <a:rPr lang="en-US" altLang="zh-CN" sz="2400">
                <a:latin typeface="黑体" panose="02010609060101010101" pitchFamily="49" charset="-122"/>
                <a:ea typeface="黑体" panose="02010609060101010101" pitchFamily="49" charset="-122"/>
              </a:rPr>
              <a:t>8K×16</a:t>
            </a:r>
            <a:r>
              <a:rPr lang="zh-CN" altLang="en-US" sz="2400">
                <a:latin typeface="黑体" panose="02010609060101010101" pitchFamily="49" charset="-122"/>
                <a:ea typeface="黑体" panose="02010609060101010101" pitchFamily="49" charset="-122"/>
              </a:rPr>
              <a:t>位的</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模块；</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片</a:t>
            </a:r>
            <a:r>
              <a:rPr lang="en-US" altLang="zh-CN" sz="2400">
                <a:latin typeface="黑体" panose="02010609060101010101" pitchFamily="49" charset="-122"/>
                <a:ea typeface="黑体" panose="02010609060101010101" pitchFamily="49" charset="-122"/>
              </a:rPr>
              <a:t>4K×8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芯片扩展成</a:t>
            </a:r>
            <a:r>
              <a:rPr lang="en-US" altLang="zh-CN" sz="2400">
                <a:latin typeface="黑体" panose="02010609060101010101" pitchFamily="49" charset="-122"/>
                <a:ea typeface="黑体" panose="02010609060101010101" pitchFamily="49" charset="-122"/>
              </a:rPr>
              <a:t>4K×16</a:t>
            </a:r>
            <a:r>
              <a:rPr lang="zh-CN" altLang="en-US" sz="2400">
                <a:latin typeface="黑体" panose="02010609060101010101" pitchFamily="49" charset="-122"/>
                <a:ea typeface="黑体" panose="02010609060101010101" pitchFamily="49" charset="-122"/>
              </a:rPr>
              <a:t>位的</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模块。各模块的位扩展图如图</a:t>
            </a:r>
            <a:r>
              <a:rPr lang="en-US" altLang="zh-CN" sz="2400">
                <a:latin typeface="黑体" panose="02010609060101010101" pitchFamily="49" charset="-122"/>
                <a:ea typeface="黑体" panose="02010609060101010101" pitchFamily="49" charset="-122"/>
              </a:rPr>
              <a:t>6.18</a:t>
            </a:r>
            <a:r>
              <a:rPr lang="zh-CN" altLang="en-US" sz="2400">
                <a:latin typeface="黑体" panose="02010609060101010101" pitchFamily="49" charset="-122"/>
                <a:ea typeface="黑体" panose="02010609060101010101" pitchFamily="49" charset="-122"/>
              </a:rPr>
              <a:t>所示。</a:t>
            </a:r>
          </a:p>
          <a:p>
            <a:endParaRPr lang="zh-CN" altLang="en-US" smtClean="0"/>
          </a:p>
        </p:txBody>
      </p:sp>
    </p:spTree>
    <p:extLst>
      <p:ext uri="{BB962C8B-B14F-4D97-AF65-F5344CB8AC3E}">
        <p14:creationId xmlns:p14="http://schemas.microsoft.com/office/powerpoint/2010/main" val="1734855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graphicFrame>
        <p:nvGraphicFramePr>
          <p:cNvPr id="10242" name="Object 1"/>
          <p:cNvGraphicFramePr>
            <a:graphicFrameLocks noChangeAspect="1"/>
          </p:cNvGraphicFramePr>
          <p:nvPr/>
        </p:nvGraphicFramePr>
        <p:xfrm>
          <a:off x="3379953" y="71455"/>
          <a:ext cx="5889401" cy="3072523"/>
        </p:xfrm>
        <a:graphic>
          <a:graphicData uri="http://schemas.openxmlformats.org/presentationml/2006/ole">
            <mc:AlternateContent xmlns:mc="http://schemas.openxmlformats.org/markup-compatibility/2006">
              <mc:Choice xmlns:v="urn:schemas-microsoft-com:vml" Requires="v">
                <p:oleObj spid="_x0000_s24584" name="Visio" r:id="rId3" imgW="4816983" imgH="2518410" progId="Visio.Drawing.11">
                  <p:embed/>
                </p:oleObj>
              </mc:Choice>
              <mc:Fallback>
                <p:oleObj name="Visio" r:id="rId3" imgW="4816983" imgH="251841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953" y="71455"/>
                        <a:ext cx="5889401" cy="30725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Rectangle 4"/>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graphicFrame>
        <p:nvGraphicFramePr>
          <p:cNvPr id="10243" name="Object 3"/>
          <p:cNvGraphicFramePr>
            <a:graphicFrameLocks noChangeAspect="1"/>
          </p:cNvGraphicFramePr>
          <p:nvPr/>
        </p:nvGraphicFramePr>
        <p:xfrm>
          <a:off x="3594316" y="3286886"/>
          <a:ext cx="5573415" cy="2902622"/>
        </p:xfrm>
        <a:graphic>
          <a:graphicData uri="http://schemas.openxmlformats.org/presentationml/2006/ole">
            <mc:AlternateContent xmlns:mc="http://schemas.openxmlformats.org/markup-compatibility/2006">
              <mc:Choice xmlns:v="urn:schemas-microsoft-com:vml" Requires="v">
                <p:oleObj spid="_x0000_s24585" name="Visio" r:id="rId5" imgW="4830318" imgH="2518410" progId="Visio.Drawing.11">
                  <p:embed/>
                </p:oleObj>
              </mc:Choice>
              <mc:Fallback>
                <p:oleObj name="Visio" r:id="rId5" imgW="4830318" imgH="251841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4316" y="3286886"/>
                        <a:ext cx="5573415" cy="2902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Rectangle 6"/>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spTree>
    <p:extLst>
      <p:ext uri="{BB962C8B-B14F-4D97-AF65-F5344CB8AC3E}">
        <p14:creationId xmlns:p14="http://schemas.microsoft.com/office/powerpoint/2010/main" val="100253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2522505" y="1071812"/>
          <a:ext cx="7262906" cy="4053825"/>
        </p:xfrm>
        <a:graphic>
          <a:graphicData uri="http://schemas.openxmlformats.org/presentationml/2006/ole">
            <mc:AlternateContent xmlns:mc="http://schemas.openxmlformats.org/markup-compatibility/2006">
              <mc:Choice xmlns:v="urn:schemas-microsoft-com:vml" Requires="v">
                <p:oleObj spid="_x0000_s25605" name="Visio" r:id="rId3" imgW="4830318" imgH="2700147" progId="Visio.Drawing.11">
                  <p:embed/>
                </p:oleObj>
              </mc:Choice>
              <mc:Fallback>
                <p:oleObj name="Visio" r:id="rId3" imgW="4830318" imgH="270014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2505" y="1071812"/>
                        <a:ext cx="7262906" cy="405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2839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graphicFrame>
        <p:nvGraphicFramePr>
          <p:cNvPr id="12290" name="Object 1"/>
          <p:cNvGraphicFramePr>
            <a:graphicFrameLocks noChangeAspect="1"/>
          </p:cNvGraphicFramePr>
          <p:nvPr/>
        </p:nvGraphicFramePr>
        <p:xfrm>
          <a:off x="3522861" y="714541"/>
          <a:ext cx="5859231" cy="5446385"/>
        </p:xfrm>
        <a:graphic>
          <a:graphicData uri="http://schemas.openxmlformats.org/presentationml/2006/ole">
            <mc:AlternateContent xmlns:mc="http://schemas.openxmlformats.org/markup-compatibility/2006">
              <mc:Choice xmlns:v="urn:schemas-microsoft-com:vml" Requires="v">
                <p:oleObj spid="_x0000_s26629" name="Visio" r:id="rId3" imgW="4735977" imgH="4399341" progId="Visio.Drawing.11">
                  <p:embed/>
                </p:oleObj>
              </mc:Choice>
              <mc:Fallback>
                <p:oleObj name="Visio" r:id="rId3" imgW="4735977" imgH="439934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2861" y="714541"/>
                        <a:ext cx="5859231" cy="5446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93145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456079" y="2784683"/>
            <a:ext cx="6007269"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5400" kern="0" dirty="0">
                <a:solidFill>
                  <a:srgbClr val="EA5E66"/>
                </a:solidFill>
                <a:latin typeface="Arial"/>
                <a:ea typeface="微软雅黑"/>
              </a:rPr>
              <a:t>高速缓冲存储技术</a:t>
            </a:r>
            <a:endParaRPr lang="zh-CN" altLang="en-US" sz="5400" kern="0" dirty="0">
              <a:solidFill>
                <a:srgbClr val="EA5E6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03</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1" name="组合 50"/>
          <p:cNvGrpSpPr/>
          <p:nvPr/>
        </p:nvGrpSpPr>
        <p:grpSpPr>
          <a:xfrm>
            <a:off x="2350790" y="2367417"/>
            <a:ext cx="1477153" cy="1477701"/>
            <a:chOff x="5699322" y="3963624"/>
            <a:chExt cx="132182" cy="132201"/>
          </a:xfrm>
          <a:solidFill>
            <a:srgbClr val="EA5E66"/>
          </a:solidFill>
        </p:grpSpPr>
        <p:sp>
          <p:nvSpPr>
            <p:cNvPr id="52"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sp>
          <p:nvSpPr>
            <p:cNvPr id="53"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84577767"/>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p:cNvSpPr>
          <p:nvPr>
            <p:ph idx="1"/>
          </p:nvPr>
        </p:nvSpPr>
        <p:spPr>
          <a:xfrm>
            <a:off x="2134766" y="765498"/>
            <a:ext cx="7992888" cy="5249490"/>
          </a:xfrm>
        </p:spPr>
        <p:txBody>
          <a:bodyPr/>
          <a:lstStyle/>
          <a:p>
            <a:pPr>
              <a:lnSpc>
                <a:spcPct val="150000"/>
              </a:lnSpc>
              <a:buFontTx/>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．程序的局部性</a:t>
            </a:r>
            <a:endParaRPr lang="en-US" altLang="zh-CN"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Cache</a:t>
            </a:r>
            <a:r>
              <a:rPr lang="zh-CN" altLang="en-US" sz="2400" dirty="0">
                <a:latin typeface="黑体" panose="02010609060101010101" pitchFamily="49" charset="-122"/>
                <a:ea typeface="黑体" panose="02010609060101010101" pitchFamily="49" charset="-122"/>
              </a:rPr>
              <a:t>就是利用程序的局部性原理，把程序中正在使用的部分存放在一个容量较小的缓冲存储器（</a:t>
            </a:r>
            <a:r>
              <a:rPr lang="en-US" altLang="zh-CN" sz="2400" dirty="0">
                <a:latin typeface="黑体" panose="02010609060101010101" pitchFamily="49" charset="-122"/>
                <a:ea typeface="黑体" panose="02010609060101010101" pitchFamily="49" charset="-122"/>
              </a:rPr>
              <a:t>Cache</a:t>
            </a:r>
            <a:r>
              <a:rPr lang="zh-CN" altLang="en-US" sz="2400" dirty="0">
                <a:latin typeface="黑体" panose="02010609060101010101" pitchFamily="49" charset="-122"/>
                <a:ea typeface="黑体" panose="02010609060101010101" pitchFamily="49" charset="-122"/>
              </a:rPr>
              <a:t>）中，使</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的访问操作绝大部分时间针对</a:t>
            </a:r>
            <a:r>
              <a:rPr lang="en-US" altLang="zh-CN" sz="2400" dirty="0">
                <a:latin typeface="黑体" panose="02010609060101010101" pitchFamily="49" charset="-122"/>
                <a:ea typeface="黑体" panose="02010609060101010101" pitchFamily="49" charset="-122"/>
              </a:rPr>
              <a:t>Cache</a:t>
            </a:r>
            <a:r>
              <a:rPr lang="zh-CN" altLang="en-US" sz="2400" dirty="0">
                <a:latin typeface="黑体" panose="02010609060101010101" pitchFamily="49" charset="-122"/>
                <a:ea typeface="黑体" panose="02010609060101010101" pitchFamily="49" charset="-122"/>
              </a:rPr>
              <a:t>进行，从而使程序的执行速度大大提高。</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79929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2134766" y="1629594"/>
            <a:ext cx="7926634" cy="4018931"/>
          </a:xfrm>
        </p:spPr>
        <p:txBody>
          <a:bodyPr/>
          <a:lstStyle/>
          <a:p>
            <a:pPr eaLnBrk="1" hangingPunct="1">
              <a:lnSpc>
                <a:spcPct val="110000"/>
              </a:lnSpc>
              <a:buFontTx/>
              <a:buNone/>
            </a:pPr>
            <a:r>
              <a:rPr lang="en-US" altLang="zh-CN" sz="2400" b="1" dirty="0"/>
              <a:t>1</a:t>
            </a:r>
            <a:r>
              <a:rPr lang="zh-CN" altLang="en-US" sz="2400" b="1" dirty="0"/>
              <a:t>．存储系统的发展</a:t>
            </a:r>
            <a:endParaRPr lang="en-US" altLang="zh-CN" sz="2400" dirty="0">
              <a:latin typeface="黑体" panose="02010609060101010101" pitchFamily="49" charset="-122"/>
              <a:ea typeface="黑体" panose="02010609060101010101" pitchFamily="49" charset="-122"/>
            </a:endParaRPr>
          </a:p>
          <a:p>
            <a:pPr eaLnBrk="1" hangingPunct="1">
              <a:lnSpc>
                <a:spcPct val="110000"/>
              </a:lnSpc>
            </a:pPr>
            <a:r>
              <a:rPr lang="en-US" altLang="zh-CN" sz="2400" dirty="0" smtClean="0">
                <a:latin typeface="黑体" panose="02010609060101010101" pitchFamily="49" charset="-122"/>
                <a:ea typeface="黑体" panose="02010609060101010101" pitchFamily="49" charset="-122"/>
              </a:rPr>
              <a:t>50</a:t>
            </a:r>
            <a:r>
              <a:rPr lang="zh-CN" altLang="en-US" sz="2400" dirty="0">
                <a:latin typeface="黑体" panose="02010609060101010101" pitchFamily="49" charset="-122"/>
                <a:ea typeface="黑体" panose="02010609060101010101" pitchFamily="49" charset="-122"/>
              </a:rPr>
              <a:t>年代中期，主要使用磁芯存储器作为主存</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eaLnBrk="1" hangingPunct="1">
              <a:lnSpc>
                <a:spcPct val="110000"/>
              </a:lnSpc>
            </a:pPr>
            <a:r>
              <a:rPr lang="en-US" altLang="zh-CN" sz="2400" dirty="0" smtClean="0">
                <a:latin typeface="黑体" panose="02010609060101010101" pitchFamily="49" charset="-122"/>
                <a:ea typeface="黑体" panose="02010609060101010101" pitchFamily="49" charset="-122"/>
              </a:rPr>
              <a:t>60</a:t>
            </a:r>
            <a:r>
              <a:rPr lang="zh-CN" altLang="en-US" sz="2400" dirty="0">
                <a:latin typeface="黑体" panose="02010609060101010101" pitchFamily="49" charset="-122"/>
                <a:ea typeface="黑体" panose="02010609060101010101" pitchFamily="49" charset="-122"/>
              </a:rPr>
              <a:t>年代中期以后，半导体存储器已取代</a:t>
            </a:r>
            <a:r>
              <a:rPr lang="zh-CN" altLang="en-US" sz="2400" dirty="0" smtClean="0">
                <a:latin typeface="黑体" panose="02010609060101010101" pitchFamily="49" charset="-122"/>
                <a:ea typeface="黑体" panose="02010609060101010101" pitchFamily="49" charset="-122"/>
              </a:rPr>
              <a:t>磁芯存储器</a:t>
            </a:r>
            <a:endParaRPr lang="en-US" altLang="zh-CN" sz="2400" dirty="0">
              <a:latin typeface="黑体" panose="02010609060101010101" pitchFamily="49" charset="-122"/>
              <a:ea typeface="黑体" panose="02010609060101010101" pitchFamily="49" charset="-122"/>
            </a:endParaRPr>
          </a:p>
          <a:p>
            <a:pPr eaLnBrk="1" hangingPunct="1">
              <a:lnSpc>
                <a:spcPct val="110000"/>
              </a:lnSpc>
            </a:pPr>
            <a:r>
              <a:rPr lang="en-US" altLang="zh-CN" sz="2400" dirty="0" smtClean="0">
                <a:latin typeface="黑体" panose="02010609060101010101" pitchFamily="49" charset="-122"/>
                <a:ea typeface="黑体" panose="02010609060101010101" pitchFamily="49" charset="-122"/>
              </a:rPr>
              <a:t>1968</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IBM- 360</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85</a:t>
            </a:r>
            <a:r>
              <a:rPr lang="zh-CN" altLang="en-US" sz="2400" dirty="0">
                <a:latin typeface="黑体" panose="02010609060101010101" pitchFamily="49" charset="-122"/>
                <a:ea typeface="黑体" panose="02010609060101010101" pitchFamily="49" charset="-122"/>
              </a:rPr>
              <a:t>最早采用了高速缓冲</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主存储器的存储层次</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eaLnBrk="1" hangingPunct="1">
              <a:lnSpc>
                <a:spcPct val="110000"/>
              </a:lnSpc>
            </a:pPr>
            <a:r>
              <a:rPr lang="en-US" altLang="zh-CN" sz="2400" dirty="0" smtClean="0">
                <a:latin typeface="黑体" panose="02010609060101010101" pitchFamily="49" charset="-122"/>
                <a:ea typeface="黑体" panose="02010609060101010101" pitchFamily="49" charset="-122"/>
              </a:rPr>
              <a:t>1970</a:t>
            </a:r>
            <a:r>
              <a:rPr lang="zh-CN" altLang="en-US" sz="2400" dirty="0">
                <a:latin typeface="黑体" panose="02010609060101010101" pitchFamily="49" charset="-122"/>
                <a:ea typeface="黑体" panose="02010609060101010101" pitchFamily="49" charset="-122"/>
              </a:rPr>
              <a:t>年，美国</a:t>
            </a:r>
            <a:r>
              <a:rPr lang="en-US" altLang="zh-CN" sz="2400" dirty="0">
                <a:latin typeface="黑体" panose="02010609060101010101" pitchFamily="49" charset="-122"/>
                <a:ea typeface="黑体" panose="02010609060101010101" pitchFamily="49" charset="-122"/>
              </a:rPr>
              <a:t>RCA</a:t>
            </a:r>
            <a:r>
              <a:rPr lang="zh-CN" altLang="en-US" sz="2400" dirty="0">
                <a:latin typeface="黑体" panose="02010609060101010101" pitchFamily="49" charset="-122"/>
                <a:ea typeface="黑体" panose="02010609060101010101" pitchFamily="49" charset="-122"/>
              </a:rPr>
              <a:t>公司研究成功虚拟存储器系统</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eaLnBrk="1" hangingPunct="1">
              <a:lnSpc>
                <a:spcPct val="110000"/>
              </a:lnSpc>
            </a:pPr>
            <a:r>
              <a:rPr lang="en-US" altLang="zh-CN" sz="2400" dirty="0" smtClean="0">
                <a:latin typeface="黑体" panose="02010609060101010101" pitchFamily="49" charset="-122"/>
                <a:ea typeface="黑体" panose="02010609060101010101" pitchFamily="49" charset="-122"/>
              </a:rPr>
              <a:t>IBM</a:t>
            </a:r>
            <a:r>
              <a:rPr lang="zh-CN" altLang="en-US" sz="2400" dirty="0">
                <a:latin typeface="黑体" panose="02010609060101010101" pitchFamily="49" charset="-122"/>
                <a:ea typeface="黑体" panose="02010609060101010101" pitchFamily="49" charset="-122"/>
              </a:rPr>
              <a:t>公司于</a:t>
            </a:r>
            <a:r>
              <a:rPr lang="en-US" altLang="zh-CN" sz="2400" dirty="0">
                <a:latin typeface="黑体" panose="02010609060101010101" pitchFamily="49" charset="-122"/>
                <a:ea typeface="黑体" panose="02010609060101010101" pitchFamily="49" charset="-122"/>
              </a:rPr>
              <a:t>1972</a:t>
            </a:r>
            <a:r>
              <a:rPr lang="zh-CN" altLang="en-US" sz="2400" dirty="0">
                <a:latin typeface="黑体" panose="02010609060101010101" pitchFamily="49" charset="-122"/>
                <a:ea typeface="黑体" panose="02010609060101010101" pitchFamily="49" charset="-122"/>
              </a:rPr>
              <a:t>年在</a:t>
            </a:r>
            <a:r>
              <a:rPr lang="en-US" altLang="zh-CN" sz="2400" dirty="0">
                <a:latin typeface="黑体" panose="02010609060101010101" pitchFamily="49" charset="-122"/>
                <a:ea typeface="黑体" panose="02010609060101010101" pitchFamily="49" charset="-122"/>
              </a:rPr>
              <a:t>IBM370</a:t>
            </a:r>
            <a:r>
              <a:rPr lang="zh-CN" altLang="en-US" sz="2400" dirty="0">
                <a:latin typeface="黑体" panose="02010609060101010101" pitchFamily="49" charset="-122"/>
                <a:ea typeface="黑体" panose="02010609060101010101" pitchFamily="49" charset="-122"/>
              </a:rPr>
              <a:t>系统上全面采用了虚拟存储技术。</a:t>
            </a:r>
          </a:p>
          <a:p>
            <a:pPr eaLnBrk="1" hangingPunct="1">
              <a:lnSpc>
                <a:spcPct val="110000"/>
              </a:lnSpc>
            </a:pPr>
            <a:endParaRPr lang="zh-CN" altLang="en-US" sz="2400" dirty="0">
              <a:latin typeface="黑体" panose="02010609060101010101" pitchFamily="49" charset="-122"/>
              <a:ea typeface="黑体" panose="02010609060101010101" pitchFamily="49" charset="-122"/>
            </a:endParaRPr>
          </a:p>
        </p:txBody>
      </p:sp>
      <p:sp>
        <p:nvSpPr>
          <p:cNvPr id="5" name="TextBox 13"/>
          <p:cNvSpPr txBox="1"/>
          <p:nvPr/>
        </p:nvSpPr>
        <p:spPr>
          <a:xfrm>
            <a:off x="2759186" y="684996"/>
            <a:ext cx="348003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存储器的发展及</a:t>
            </a:r>
            <a:r>
              <a:rPr lang="zh-CN" altLang="en-US" sz="2700" b="1" dirty="0" smtClean="0">
                <a:solidFill>
                  <a:schemeClr val="tx1">
                    <a:lumMod val="65000"/>
                    <a:lumOff val="35000"/>
                  </a:schemeClr>
                </a:solidFill>
                <a:latin typeface="微软雅黑"/>
                <a:ea typeface="微软雅黑"/>
              </a:rPr>
              <a:t>分类</a:t>
            </a:r>
            <a:endParaRPr lang="zh-CN" altLang="en-US" sz="2700" b="1" dirty="0">
              <a:solidFill>
                <a:schemeClr val="tx1">
                  <a:lumMod val="65000"/>
                  <a:lumOff val="35000"/>
                </a:schemeClr>
              </a:solidFill>
              <a:latin typeface="微软雅黑"/>
              <a:ea typeface="微软雅黑"/>
            </a:endParaRPr>
          </a:p>
        </p:txBody>
      </p:sp>
      <p:grpSp>
        <p:nvGrpSpPr>
          <p:cNvPr id="6" name="组合 5"/>
          <p:cNvGrpSpPr/>
          <p:nvPr/>
        </p:nvGrpSpPr>
        <p:grpSpPr>
          <a:xfrm>
            <a:off x="1812043" y="578573"/>
            <a:ext cx="762000" cy="618973"/>
            <a:chOff x="371883" y="333450"/>
            <a:chExt cx="762000" cy="618973"/>
          </a:xfrm>
        </p:grpSpPr>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1851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1736510" y="142909"/>
            <a:ext cx="8788846" cy="6216502"/>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的工作原理</a:t>
            </a:r>
            <a:endParaRPr lang="en-US" sz="2400">
              <a:latin typeface="黑体" panose="02010609060101010101" pitchFamily="49" charset="-122"/>
              <a:ea typeface="黑体" panose="02010609060101010101" pitchFamily="49" charset="-122"/>
            </a:endParaRPr>
          </a:p>
          <a:p>
            <a:pPr>
              <a:lnSpc>
                <a:spcPct val="150000"/>
              </a:lnSpc>
            </a:pP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与</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之间的数据交换以字为单位，而</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与主存之间的数据交换以块为单位，一个块由若干个字或字节组成，大小相等，常将</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的块称为</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行。在一个时间段内，</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的某行中存放着主存某块的全部信息，即</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的某一行是主存某块的副本</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或叫映像</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p>
          <a:p>
            <a:pPr>
              <a:lnSpc>
                <a:spcPct val="150000"/>
              </a:lnSpc>
            </a:pPr>
            <a:r>
              <a:rPr lang="zh-CN" altLang="en-US" sz="2400">
                <a:latin typeface="黑体" panose="02010609060101010101" pitchFamily="49" charset="-122"/>
                <a:ea typeface="黑体" panose="02010609060101010101" pitchFamily="49" charset="-122"/>
              </a:rPr>
              <a:t>当</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访问某一存储单元（按字访问）的内容时，通过地址总线向主存和</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同时发出访问请求，若访问的内容在</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中，表示命中，此时，终止内存访问；若访问的内容不在</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中，表示未命中，此时继续访问内存，并将含有所访问内存单元的相应内存块调入</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的某行。</a:t>
            </a:r>
          </a:p>
          <a:p>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48189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1522148" y="571633"/>
            <a:ext cx="9146117" cy="5573415"/>
          </a:xfrm>
        </p:spPr>
        <p:txBody>
          <a:bodyPr/>
          <a:lstStyle/>
          <a:p>
            <a:pPr>
              <a:lnSpc>
                <a:spcPct val="150000"/>
              </a:lnSpc>
              <a:buFontTx/>
              <a:buNone/>
            </a:pPr>
            <a:r>
              <a:rPr lang="en-US" altLang="zh-CN" sz="2400" b="1" dirty="0">
                <a:latin typeface="黑体" panose="02010609060101010101" pitchFamily="49" charset="-122"/>
                <a:ea typeface="黑体" panose="02010609060101010101" pitchFamily="49" charset="-122"/>
              </a:rPr>
              <a:t> </a:t>
            </a:r>
            <a:r>
              <a:rPr lang="en-US" altLang="zh-CN" sz="2801" b="1" dirty="0" smtClean="0">
                <a:latin typeface="黑体" panose="02010609060101010101" pitchFamily="49" charset="-122"/>
                <a:ea typeface="黑体" panose="02010609060101010101" pitchFamily="49" charset="-122"/>
              </a:rPr>
              <a:t> </a:t>
            </a:r>
            <a:r>
              <a:rPr lang="en-US" altLang="zh-CN" sz="2801" b="1" dirty="0">
                <a:latin typeface="黑体" panose="02010609060101010101" pitchFamily="49" charset="-122"/>
                <a:ea typeface="黑体" panose="02010609060101010101" pitchFamily="49" charset="-122"/>
              </a:rPr>
              <a:t>Cache</a:t>
            </a:r>
            <a:r>
              <a:rPr lang="zh-CN" altLang="en-US" sz="2801" b="1" dirty="0">
                <a:latin typeface="黑体" panose="02010609060101010101" pitchFamily="49" charset="-122"/>
                <a:ea typeface="黑体" panose="02010609060101010101" pitchFamily="49" charset="-122"/>
              </a:rPr>
              <a:t>的管理</a:t>
            </a:r>
          </a:p>
          <a:p>
            <a:pPr>
              <a:lnSpc>
                <a:spcPct val="150000"/>
              </a:lnSpc>
              <a:buFontTx/>
              <a:buNone/>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Cache</a:t>
            </a:r>
            <a:r>
              <a:rPr lang="zh-CN" altLang="en-US" sz="2400" b="1" dirty="0">
                <a:latin typeface="黑体" panose="02010609060101010101" pitchFamily="49" charset="-122"/>
                <a:ea typeface="黑体" panose="02010609060101010101" pitchFamily="49" charset="-122"/>
              </a:rPr>
              <a:t>的映射方式</a:t>
            </a:r>
          </a:p>
          <a:p>
            <a:pPr>
              <a:lnSpc>
                <a:spcPct val="150000"/>
              </a:lnSpc>
              <a:buFontTx/>
              <a:buNone/>
            </a:pPr>
            <a:r>
              <a:rPr lang="zh-CN" altLang="en-US" sz="2400" dirty="0">
                <a:latin typeface="黑体" panose="02010609060101010101" pitchFamily="49" charset="-122"/>
                <a:ea typeface="黑体" panose="02010609060101010101" pitchFamily="49" charset="-122"/>
              </a:rPr>
              <a:t>常用的</a:t>
            </a:r>
            <a:r>
              <a:rPr lang="en-US" altLang="zh-CN" sz="2400" dirty="0">
                <a:latin typeface="黑体" panose="02010609060101010101" pitchFamily="49" charset="-122"/>
                <a:ea typeface="黑体" panose="02010609060101010101" pitchFamily="49" charset="-122"/>
              </a:rPr>
              <a:t>Cache</a:t>
            </a:r>
            <a:r>
              <a:rPr lang="zh-CN" altLang="en-US" sz="2400" dirty="0">
                <a:latin typeface="黑体" panose="02010609060101010101" pitchFamily="49" charset="-122"/>
                <a:ea typeface="黑体" panose="02010609060101010101" pitchFamily="49" charset="-122"/>
              </a:rPr>
              <a:t>的地址映射有全相联方式、直接方式和组相联方式</a:t>
            </a:r>
          </a:p>
          <a:p>
            <a:pPr>
              <a:lnSpc>
                <a:spcPct val="150000"/>
              </a:lnSpc>
            </a:pPr>
            <a:r>
              <a:rPr lang="zh-CN" altLang="en-US" sz="2400" dirty="0">
                <a:latin typeface="黑体" panose="02010609060101010101" pitchFamily="49" charset="-122"/>
                <a:ea typeface="黑体" panose="02010609060101010101" pitchFamily="49" charset="-122"/>
              </a:rPr>
              <a:t>全相联映射方式是主存中一个块可以映射到</a:t>
            </a:r>
            <a:r>
              <a:rPr lang="en-US" altLang="zh-CN" sz="2400" dirty="0">
                <a:latin typeface="黑体" panose="02010609060101010101" pitchFamily="49" charset="-122"/>
                <a:ea typeface="黑体" panose="02010609060101010101" pitchFamily="49" charset="-122"/>
              </a:rPr>
              <a:t>Cache</a:t>
            </a:r>
            <a:r>
              <a:rPr lang="zh-CN" altLang="en-US" sz="2400" dirty="0">
                <a:latin typeface="黑体" panose="02010609060101010101" pitchFamily="49" charset="-122"/>
                <a:ea typeface="黑体" panose="02010609060101010101" pitchFamily="49" charset="-122"/>
              </a:rPr>
              <a:t>中的任意一行</a:t>
            </a:r>
          </a:p>
          <a:p>
            <a:pPr>
              <a:lnSpc>
                <a:spcPct val="150000"/>
              </a:lnSpc>
            </a:pPr>
            <a:r>
              <a:rPr lang="zh-CN" altLang="en-US" sz="2400" dirty="0">
                <a:latin typeface="黑体" panose="02010609060101010101" pitchFamily="49" charset="-122"/>
                <a:ea typeface="黑体" panose="02010609060101010101" pitchFamily="49" charset="-122"/>
              </a:rPr>
              <a:t>直接映射方式也是一种多对一的映射关系，与全相联映射方式的区别在于一个主存块只能映射到</a:t>
            </a:r>
            <a:r>
              <a:rPr lang="en-US" altLang="zh-CN" sz="2400" dirty="0">
                <a:latin typeface="黑体" panose="02010609060101010101" pitchFamily="49" charset="-122"/>
                <a:ea typeface="黑体" panose="02010609060101010101" pitchFamily="49" charset="-122"/>
              </a:rPr>
              <a:t>cache</a:t>
            </a:r>
            <a:r>
              <a:rPr lang="zh-CN" altLang="en-US" sz="2400" dirty="0">
                <a:latin typeface="黑体" panose="02010609060101010101" pitchFamily="49" charset="-122"/>
                <a:ea typeface="黑体" panose="02010609060101010101" pitchFamily="49" charset="-122"/>
              </a:rPr>
              <a:t>的一个特定行。直接映射方式的优点是硬件简单，成本低。缺点是每个主存块只有一个固定的行位置可存放，容易产生冲突。</a:t>
            </a:r>
          </a:p>
          <a:p>
            <a:pPr>
              <a:lnSpc>
                <a:spcPct val="150000"/>
              </a:lnSpc>
            </a:pPr>
            <a:r>
              <a:rPr lang="zh-CN" altLang="en-US" sz="2400" dirty="0">
                <a:latin typeface="黑体" panose="02010609060101010101" pitchFamily="49" charset="-122"/>
                <a:ea typeface="黑体" panose="02010609060101010101" pitchFamily="49" charset="-122"/>
              </a:rPr>
              <a:t>组相联映射方式是把主存按</a:t>
            </a:r>
            <a:r>
              <a:rPr lang="en-US" altLang="zh-CN" sz="2400" dirty="0">
                <a:latin typeface="黑体" panose="02010609060101010101" pitchFamily="49" charset="-122"/>
                <a:ea typeface="黑体" panose="02010609060101010101" pitchFamily="49" charset="-122"/>
              </a:rPr>
              <a:t>Cache</a:t>
            </a:r>
            <a:r>
              <a:rPr lang="zh-CN" altLang="en-US" sz="2400" dirty="0">
                <a:latin typeface="黑体" panose="02010609060101010101" pitchFamily="49" charset="-122"/>
                <a:ea typeface="黑体" panose="02010609060101010101" pitchFamily="49" charset="-122"/>
              </a:rPr>
              <a:t>的容量分区，主存中的各区和</a:t>
            </a:r>
            <a:r>
              <a:rPr lang="en-US" altLang="zh-CN" sz="2400" dirty="0">
                <a:latin typeface="黑体" panose="02010609060101010101" pitchFamily="49" charset="-122"/>
                <a:ea typeface="黑体" panose="02010609060101010101" pitchFamily="49" charset="-122"/>
              </a:rPr>
              <a:t>Cache</a:t>
            </a:r>
            <a:r>
              <a:rPr lang="zh-CN" altLang="en-US" sz="2400" dirty="0">
                <a:latin typeface="黑体" panose="02010609060101010101" pitchFamily="49" charset="-122"/>
                <a:ea typeface="黑体" panose="02010609060101010101" pitchFamily="49" charset="-122"/>
              </a:rPr>
              <a:t>再按同样大小划分成相等的组，组内再划分为块。</a:t>
            </a:r>
          </a:p>
          <a:p>
            <a:pPr>
              <a:lnSpc>
                <a:spcPct val="150000"/>
              </a:lnSpc>
            </a:pPr>
            <a:endParaRPr lang="zh-CN" altLang="en-US" dirty="0" smtClean="0"/>
          </a:p>
        </p:txBody>
      </p:sp>
    </p:spTree>
    <p:extLst>
      <p:ext uri="{BB962C8B-B14F-4D97-AF65-F5344CB8AC3E}">
        <p14:creationId xmlns:p14="http://schemas.microsoft.com/office/powerpoint/2010/main" val="2699253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2208107" y="928903"/>
            <a:ext cx="7774199" cy="5168508"/>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．替换策略</a:t>
            </a:r>
          </a:p>
          <a:p>
            <a:pPr>
              <a:lnSpc>
                <a:spcPct val="150000"/>
              </a:lnSpc>
            </a:pPr>
            <a:r>
              <a:rPr lang="zh-CN" altLang="en-US" sz="2400">
                <a:latin typeface="黑体" panose="02010609060101010101" pitchFamily="49" charset="-122"/>
                <a:ea typeface="黑体" panose="02010609060101010101" pitchFamily="49" charset="-122"/>
              </a:rPr>
              <a:t>选择替换策略的主要目的是获得较高的</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命中率，换句话说，要使得所访问的块不在</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中的次数为最小，使</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中尽可能地保存最新数据。</a:t>
            </a:r>
            <a:endParaRPr lang="en-US" altLang="zh-CN" sz="2400">
              <a:latin typeface="黑体" panose="02010609060101010101" pitchFamily="49" charset="-122"/>
              <a:ea typeface="黑体" panose="02010609060101010101" pitchFamily="49" charset="-122"/>
            </a:endParaRPr>
          </a:p>
          <a:p>
            <a:pPr>
              <a:lnSpc>
                <a:spcPct val="150000"/>
              </a:lnSpc>
            </a:pPr>
            <a:r>
              <a:rPr lang="zh-CN" altLang="en-US" sz="2400">
                <a:latin typeface="黑体" panose="02010609060101010101" pitchFamily="49" charset="-122"/>
                <a:ea typeface="黑体" panose="02010609060101010101" pitchFamily="49" charset="-122"/>
              </a:rPr>
              <a:t>目前常用的替换策略有最不经常使用（</a:t>
            </a:r>
            <a:r>
              <a:rPr lang="en-US" altLang="zh-CN" sz="2400">
                <a:latin typeface="黑体" panose="02010609060101010101" pitchFamily="49" charset="-122"/>
                <a:ea typeface="黑体" panose="02010609060101010101" pitchFamily="49" charset="-122"/>
              </a:rPr>
              <a:t>LFU</a:t>
            </a:r>
            <a:r>
              <a:rPr lang="zh-CN" altLang="en-US" sz="2400">
                <a:latin typeface="黑体" panose="02010609060101010101" pitchFamily="49" charset="-122"/>
                <a:ea typeface="黑体" panose="02010609060101010101" pitchFamily="49" charset="-122"/>
              </a:rPr>
              <a:t>）策略，最近最少使用策略和随机替换策略。</a:t>
            </a:r>
          </a:p>
          <a:p>
            <a:endParaRPr lang="zh-CN" altLang="en-US" smtClean="0"/>
          </a:p>
        </p:txBody>
      </p:sp>
    </p:spTree>
    <p:extLst>
      <p:ext uri="{BB962C8B-B14F-4D97-AF65-F5344CB8AC3E}">
        <p14:creationId xmlns:p14="http://schemas.microsoft.com/office/powerpoint/2010/main" val="655289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2093780" y="643087"/>
            <a:ext cx="7931399" cy="5168508"/>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）最不经常使用（</a:t>
            </a:r>
            <a:r>
              <a:rPr lang="en-US" altLang="zh-CN" sz="2400">
                <a:latin typeface="黑体" panose="02010609060101010101" pitchFamily="49" charset="-122"/>
                <a:ea typeface="黑体" panose="02010609060101010101" pitchFamily="49" charset="-122"/>
              </a:rPr>
              <a:t>LFU</a:t>
            </a:r>
            <a:r>
              <a:rPr lang="zh-CN" altLang="en-US" sz="2400">
                <a:latin typeface="黑体" panose="02010609060101010101" pitchFamily="49" charset="-122"/>
                <a:ea typeface="黑体" panose="02010609060101010101" pitchFamily="49" charset="-122"/>
              </a:rPr>
              <a:t>）策略</a:t>
            </a:r>
          </a:p>
          <a:p>
            <a:pPr>
              <a:lnSpc>
                <a:spcPct val="150000"/>
              </a:lnSpc>
              <a:buFontTx/>
              <a:buNone/>
            </a:pPr>
            <a:r>
              <a:rPr lang="zh-CN" altLang="en-US" sz="2400">
                <a:latin typeface="黑体" panose="02010609060101010101" pitchFamily="49" charset="-122"/>
                <a:ea typeface="黑体" panose="02010609060101010101" pitchFamily="49" charset="-122"/>
              </a:rPr>
              <a:t>将一段时间内被访问次数最少的</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行数据替换出去的方法称为</a:t>
            </a:r>
            <a:r>
              <a:rPr lang="en-US" altLang="zh-CN" sz="2400">
                <a:latin typeface="黑体" panose="02010609060101010101" pitchFamily="49" charset="-122"/>
                <a:ea typeface="黑体" panose="02010609060101010101" pitchFamily="49" charset="-122"/>
              </a:rPr>
              <a:t>LFU</a:t>
            </a:r>
            <a:r>
              <a:rPr lang="zh-CN" altLang="en-US" sz="2400">
                <a:latin typeface="黑体" panose="02010609060101010101" pitchFamily="49" charset="-122"/>
                <a:ea typeface="黑体" panose="02010609060101010101" pitchFamily="49" charset="-122"/>
              </a:rPr>
              <a:t>算法。</a:t>
            </a:r>
          </a:p>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）最近最少使用（</a:t>
            </a:r>
            <a:r>
              <a:rPr lang="en-US" altLang="zh-CN" sz="2400">
                <a:latin typeface="黑体" panose="02010609060101010101" pitchFamily="49" charset="-122"/>
                <a:ea typeface="黑体" panose="02010609060101010101" pitchFamily="49" charset="-122"/>
              </a:rPr>
              <a:t>LRU</a:t>
            </a:r>
            <a:r>
              <a:rPr lang="zh-CN" altLang="en-US" sz="2400">
                <a:latin typeface="黑体" panose="02010609060101010101" pitchFamily="49" charset="-122"/>
                <a:ea typeface="黑体" panose="02010609060101010101" pitchFamily="49" charset="-122"/>
              </a:rPr>
              <a:t>）策略</a:t>
            </a:r>
          </a:p>
          <a:p>
            <a:pPr>
              <a:lnSpc>
                <a:spcPct val="150000"/>
              </a:lnSpc>
              <a:buFontTx/>
              <a:buNone/>
            </a:pPr>
            <a:r>
              <a:rPr lang="en-US" altLang="zh-CN" sz="2400">
                <a:latin typeface="黑体" panose="02010609060101010101" pitchFamily="49" charset="-122"/>
                <a:ea typeface="黑体" panose="02010609060101010101" pitchFamily="49" charset="-122"/>
              </a:rPr>
              <a:t>LRU</a:t>
            </a:r>
            <a:r>
              <a:rPr lang="zh-CN" altLang="en-US" sz="2400">
                <a:latin typeface="黑体" panose="02010609060101010101" pitchFamily="49" charset="-122"/>
                <a:ea typeface="黑体" panose="02010609060101010101" pitchFamily="49" charset="-122"/>
              </a:rPr>
              <a:t>算法是将近期内长久未被访问的行替换出去。</a:t>
            </a:r>
          </a:p>
          <a:p>
            <a:pPr>
              <a:lnSpc>
                <a:spcPct val="150000"/>
              </a:lnSpc>
              <a:buFontTx/>
              <a:buNone/>
            </a:pPr>
            <a:r>
              <a:rPr lang="en-US" altLang="zh-CN" sz="2400">
                <a:latin typeface="黑体" panose="02010609060101010101" pitchFamily="49" charset="-122"/>
                <a:ea typeface="黑体" panose="02010609060101010101" pitchFamily="49" charset="-122"/>
              </a:rPr>
              <a:t>3) </a:t>
            </a:r>
            <a:r>
              <a:rPr lang="zh-CN" altLang="en-US" sz="2400">
                <a:latin typeface="黑体" panose="02010609060101010101" pitchFamily="49" charset="-122"/>
                <a:ea typeface="黑体" panose="02010609060101010101" pitchFamily="49" charset="-122"/>
              </a:rPr>
              <a:t>随机替换策略</a:t>
            </a:r>
          </a:p>
          <a:p>
            <a:pPr>
              <a:lnSpc>
                <a:spcPct val="150000"/>
              </a:lnSpc>
              <a:buFontTx/>
              <a:buNone/>
            </a:pPr>
            <a:r>
              <a:rPr lang="zh-CN" altLang="en-US" sz="2400">
                <a:latin typeface="黑体" panose="02010609060101010101" pitchFamily="49" charset="-122"/>
                <a:ea typeface="黑体" panose="02010609060101010101" pitchFamily="49" charset="-122"/>
              </a:rPr>
              <a:t>随机替换策略就是随机地选取</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的一行换出，这种策略硬件易于实现，且速度快于</a:t>
            </a:r>
            <a:r>
              <a:rPr lang="en-US" altLang="zh-CN" sz="2400">
                <a:latin typeface="黑体" panose="02010609060101010101" pitchFamily="49" charset="-122"/>
                <a:ea typeface="黑体" panose="02010609060101010101" pitchFamily="49" charset="-122"/>
              </a:rPr>
              <a:t>LFU</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LRU</a:t>
            </a:r>
            <a:r>
              <a:rPr lang="zh-CN" altLang="en-US" sz="2400">
                <a:latin typeface="黑体" panose="02010609060101010101" pitchFamily="49" charset="-122"/>
                <a:ea typeface="黑体" panose="02010609060101010101" pitchFamily="49" charset="-122"/>
              </a:rPr>
              <a:t>算法，其缺点是可能换出的行随后马上又要使用，从而降低</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命中率和工作效率。</a:t>
            </a:r>
          </a:p>
        </p:txBody>
      </p:sp>
    </p:spTree>
    <p:extLst>
      <p:ext uri="{BB962C8B-B14F-4D97-AF65-F5344CB8AC3E}">
        <p14:creationId xmlns:p14="http://schemas.microsoft.com/office/powerpoint/2010/main" val="3313856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3286893" y="1152794"/>
            <a:ext cx="3888433" cy="5249490"/>
          </a:xfrm>
        </p:spPr>
        <p:txBody>
          <a:bodyPr/>
          <a:lstStyle/>
          <a:p>
            <a:pPr>
              <a:lnSpc>
                <a:spcPct val="150000"/>
              </a:lnSpc>
              <a:buFontTx/>
              <a:buNone/>
            </a:pP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．写操作策略</a:t>
            </a:r>
          </a:p>
          <a:p>
            <a:pPr>
              <a:lnSpc>
                <a:spcPct val="150000"/>
              </a:lnSpc>
              <a:buFontTx/>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 写回法</a:t>
            </a:r>
          </a:p>
          <a:p>
            <a:pPr>
              <a:lnSpc>
                <a:spcPct val="150000"/>
              </a:lnSpc>
              <a:buFontTx/>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）全写法</a:t>
            </a:r>
          </a:p>
          <a:p>
            <a:pPr>
              <a:lnSpc>
                <a:spcPct val="150000"/>
              </a:lnSpc>
              <a:buFontTx/>
              <a:buNone/>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）写一次法</a:t>
            </a:r>
          </a:p>
          <a:p>
            <a:pPr>
              <a:lnSpc>
                <a:spcPct val="150000"/>
              </a:lnSpc>
              <a:buFontTx/>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71471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519142" y="2637706"/>
            <a:ext cx="5472608"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smtClean="0">
                <a:solidFill>
                  <a:srgbClr val="0099A9"/>
                </a:solidFill>
                <a:latin typeface="Arial"/>
                <a:ea typeface="微软雅黑"/>
              </a:rPr>
              <a:t>虚拟存储技术</a:t>
            </a:r>
            <a:endParaRPr lang="zh-CN" altLang="en-US" sz="6000" kern="0" dirty="0">
              <a:solidFill>
                <a:srgbClr val="0099A9"/>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04</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4" name="组合 53"/>
          <p:cNvGrpSpPr/>
          <p:nvPr/>
        </p:nvGrpSpPr>
        <p:grpSpPr>
          <a:xfrm>
            <a:off x="2524837" y="2227653"/>
            <a:ext cx="1449872" cy="1417567"/>
            <a:chOff x="5710238" y="3049588"/>
            <a:chExt cx="771526" cy="754062"/>
          </a:xfrm>
          <a:solidFill>
            <a:srgbClr val="0099A9"/>
          </a:solidFill>
        </p:grpSpPr>
        <p:sp>
          <p:nvSpPr>
            <p:cNvPr id="55"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6"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7"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8"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grpSp>
    </p:spTree>
    <p:extLst>
      <p:ext uri="{BB962C8B-B14F-4D97-AF65-F5344CB8AC3E}">
        <p14:creationId xmlns:p14="http://schemas.microsoft.com/office/powerpoint/2010/main" val="434717986"/>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2236688" y="1000357"/>
            <a:ext cx="7774199" cy="4115753"/>
          </a:xfrm>
        </p:spPr>
        <p:txBody>
          <a:bodyPr/>
          <a:lstStyle/>
          <a:p>
            <a:pPr>
              <a:lnSpc>
                <a:spcPct val="150000"/>
              </a:lnSpc>
              <a:buFontTx/>
              <a:buNone/>
            </a:pPr>
            <a:r>
              <a:rPr lang="en-US" altLang="zh-CN" sz="2801" b="1" dirty="0" smtClean="0">
                <a:latin typeface="黑体" panose="02010609060101010101" pitchFamily="49" charset="-122"/>
                <a:ea typeface="黑体" panose="02010609060101010101" pitchFamily="49" charset="-122"/>
              </a:rPr>
              <a:t>32</a:t>
            </a:r>
            <a:r>
              <a:rPr lang="zh-CN" altLang="en-US" sz="2801" b="1" dirty="0">
                <a:latin typeface="黑体" panose="02010609060101010101" pitchFamily="49" charset="-122"/>
                <a:ea typeface="黑体" panose="02010609060101010101" pitchFamily="49" charset="-122"/>
              </a:rPr>
              <a:t>位微处理器存储器系统简介</a:t>
            </a:r>
            <a:endParaRPr lang="en-US" altLang="zh-CN" sz="2801" b="1" dirty="0">
              <a:latin typeface="黑体" panose="02010609060101010101" pitchFamily="49" charset="-122"/>
              <a:ea typeface="黑体" panose="02010609060101010101" pitchFamily="49" charset="-122"/>
            </a:endParaRPr>
          </a:p>
          <a:p>
            <a:pPr>
              <a:lnSpc>
                <a:spcPct val="150000"/>
              </a:lnSpc>
              <a:buFontTx/>
              <a:buNone/>
            </a:pPr>
            <a:r>
              <a:rPr 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80486</a:t>
            </a:r>
            <a:r>
              <a:rPr lang="zh-CN" altLang="en-US" sz="2400" dirty="0">
                <a:latin typeface="黑体" panose="02010609060101010101" pitchFamily="49" charset="-122"/>
                <a:ea typeface="黑体" panose="02010609060101010101" pitchFamily="49" charset="-122"/>
              </a:rPr>
              <a:t>充分重视了对多任务操作系统的支持性。主要体现在两方面：一是从硬件上为任务之间的切换提供了良好的条件；二是支持容量极大的虚拟存储器，并且为了管理如此大的存储空间，采用片内两级管理。</a:t>
            </a:r>
          </a:p>
          <a:p>
            <a:endParaRPr lang="en-US" altLang="zh-CN" dirty="0" smtClean="0"/>
          </a:p>
          <a:p>
            <a:endParaRPr lang="zh-CN" altLang="en-US" dirty="0" smtClean="0"/>
          </a:p>
        </p:txBody>
      </p:sp>
    </p:spTree>
    <p:extLst>
      <p:ext uri="{BB962C8B-B14F-4D97-AF65-F5344CB8AC3E}">
        <p14:creationId xmlns:p14="http://schemas.microsoft.com/office/powerpoint/2010/main" val="1237792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1950872" y="714541"/>
            <a:ext cx="8360123" cy="5644869"/>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．虚拟存储技术</a:t>
            </a:r>
          </a:p>
          <a:p>
            <a:pPr>
              <a:lnSpc>
                <a:spcPct val="150000"/>
              </a:lnSpc>
            </a:pPr>
            <a:r>
              <a:rPr lang="zh-CN" altLang="en-US" sz="2400">
                <a:latin typeface="黑体" panose="02010609060101010101" pitchFamily="49" charset="-122"/>
                <a:ea typeface="黑体" panose="02010609060101010101" pitchFamily="49" charset="-122"/>
              </a:rPr>
              <a:t>虚拟存储技术的最终体现是建立一个虚拟存储器。虚拟存储器是相对物理存储器而言的，物理存储器指由地址总线直接访问的存储空间，其地址称物理地址。</a:t>
            </a:r>
            <a:endParaRPr lang="en-US" altLang="zh-CN" sz="2400">
              <a:latin typeface="黑体" panose="02010609060101010101" pitchFamily="49" charset="-122"/>
              <a:ea typeface="黑体" panose="02010609060101010101" pitchFamily="49" charset="-122"/>
            </a:endParaRPr>
          </a:p>
          <a:p>
            <a:pPr>
              <a:lnSpc>
                <a:spcPct val="150000"/>
              </a:lnSpc>
            </a:pPr>
            <a:r>
              <a:rPr lang="zh-CN" altLang="en-US" sz="2400">
                <a:latin typeface="黑体" panose="02010609060101010101" pitchFamily="49" charset="-122"/>
                <a:ea typeface="黑体" panose="02010609060101010101" pitchFamily="49" charset="-122"/>
              </a:rPr>
              <a:t>虚拟存储器机制由主存储器、辅助存储器和管理部件共同组建。通过管理软件，达到主存和辅存密切配合，使整个存储系统具有接近主存的速度和接近辅存的容量。这种技术不断改进完善，就形成了虚拟存储系统。</a:t>
            </a:r>
          </a:p>
          <a:p>
            <a:pPr>
              <a:lnSpc>
                <a:spcPct val="150000"/>
              </a:lnSpc>
            </a:pPr>
            <a:r>
              <a:rPr lang="zh-CN" altLang="en-US" sz="2400">
                <a:latin typeface="黑体" panose="02010609060101010101" pitchFamily="49" charset="-122"/>
                <a:ea typeface="黑体" panose="02010609060101010101" pitchFamily="49" charset="-122"/>
              </a:rPr>
              <a:t>按照对主存的划分方式，虚拟存储器有段式虚拟存储器和页式虚拟存储器两类。</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6791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1736510" y="714541"/>
            <a:ext cx="8574484" cy="5644869"/>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．片内两级存储管理</a:t>
            </a:r>
            <a:endParaRPr lang="en-US" altLang="zh-CN" sz="2400">
              <a:latin typeface="黑体" panose="02010609060101010101" pitchFamily="49" charset="-122"/>
              <a:ea typeface="黑体" panose="02010609060101010101" pitchFamily="49" charset="-122"/>
            </a:endParaRPr>
          </a:p>
          <a:p>
            <a:pPr>
              <a:lnSpc>
                <a:spcPct val="150000"/>
              </a:lnSpc>
            </a:pPr>
            <a:r>
              <a:rPr lang="en-US" altLang="zh-CN" sz="2400">
                <a:latin typeface="黑体" panose="02010609060101010101" pitchFamily="49" charset="-122"/>
                <a:ea typeface="黑体" panose="02010609060101010101" pitchFamily="49" charset="-122"/>
              </a:rPr>
              <a:t>MMU</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做在同一个芯片中，并使</a:t>
            </a:r>
            <a:r>
              <a:rPr lang="en-US" altLang="zh-CN" sz="2400">
                <a:latin typeface="黑体" panose="02010609060101010101" pitchFamily="49" charset="-122"/>
                <a:ea typeface="黑体" panose="02010609060101010101" pitchFamily="49" charset="-122"/>
              </a:rPr>
              <a:t>MMU</a:t>
            </a:r>
            <a:r>
              <a:rPr lang="zh-CN" altLang="en-US" sz="2400">
                <a:latin typeface="黑体" panose="02010609060101010101" pitchFamily="49" charset="-122"/>
                <a:ea typeface="黑体" panose="02010609060101010101" pitchFamily="49" charset="-122"/>
              </a:rPr>
              <a:t>能管理大容量的虚拟存储器。这种片内的</a:t>
            </a:r>
            <a:r>
              <a:rPr lang="en-US" altLang="zh-CN" sz="2400">
                <a:latin typeface="黑体" panose="02010609060101010101" pitchFamily="49" charset="-122"/>
                <a:ea typeface="黑体" panose="02010609060101010101" pitchFamily="49" charset="-122"/>
              </a:rPr>
              <a:t>MMU</a:t>
            </a:r>
            <a:r>
              <a:rPr lang="zh-CN" altLang="en-US" sz="2400">
                <a:latin typeface="黑体" panose="02010609060101010101" pitchFamily="49" charset="-122"/>
                <a:ea typeface="黑体" panose="02010609060101010101" pitchFamily="49" charset="-122"/>
              </a:rPr>
              <a:t>免去了通常片外</a:t>
            </a:r>
            <a:r>
              <a:rPr lang="en-US" altLang="zh-CN" sz="2400">
                <a:latin typeface="黑体" panose="02010609060101010101" pitchFamily="49" charset="-122"/>
                <a:ea typeface="黑体" panose="02010609060101010101" pitchFamily="49" charset="-122"/>
              </a:rPr>
              <a:t>MMU</a:t>
            </a:r>
            <a:r>
              <a:rPr lang="zh-CN" altLang="en-US" sz="2400">
                <a:latin typeface="黑体" panose="02010609060101010101" pitchFamily="49" charset="-122"/>
                <a:ea typeface="黑体" panose="02010609060101010101" pitchFamily="49" charset="-122"/>
              </a:rPr>
              <a:t>带来的种种延迟，而且，程序员可以使用的存储空间即逻辑地址空间大大超过物理地址空间，所以，极大地减少了存储空间出现的故障率，减轻了操作系统的负担。</a:t>
            </a:r>
          </a:p>
          <a:p>
            <a:pPr>
              <a:lnSpc>
                <a:spcPct val="150000"/>
              </a:lnSpc>
            </a:pPr>
            <a:r>
              <a:rPr lang="zh-CN" altLang="en-US" sz="2400">
                <a:latin typeface="黑体" panose="02010609060101010101" pitchFamily="49" charset="-122"/>
                <a:ea typeface="黑体" panose="02010609060101010101" pitchFamily="49" charset="-122"/>
              </a:rPr>
              <a:t>在两级存储管理中，段的大小可以选择，因此，可以随数据结构和代码模块的大小而确定，使用起来很灵活，另外，对每一段还可赋予属性和保护信息，从而可以有效地防止在多任务环境下各个模块对存储器的越权访问。</a:t>
            </a:r>
          </a:p>
          <a:p>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71638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2165235" y="1"/>
            <a:ext cx="7774199" cy="714540"/>
          </a:xfrm>
        </p:spPr>
        <p:txBody>
          <a:bodyPr/>
          <a:lstStyle/>
          <a:p>
            <a:r>
              <a:rPr lang="zh-CN" altLang="en-US" sz="4001">
                <a:latin typeface="黑体" panose="02010609060101010101" pitchFamily="49" charset="-122"/>
                <a:ea typeface="黑体" panose="02010609060101010101" pitchFamily="49" charset="-122"/>
              </a:rPr>
              <a:t>本  章  小</a:t>
            </a:r>
            <a:r>
              <a:rPr lang="en-US" sz="4001">
                <a:latin typeface="黑体" panose="02010609060101010101" pitchFamily="49" charset="-122"/>
                <a:ea typeface="黑体" panose="02010609060101010101" pitchFamily="49" charset="-122"/>
              </a:rPr>
              <a:t>   </a:t>
            </a:r>
            <a:r>
              <a:rPr lang="zh-CN" altLang="en-US" sz="4001">
                <a:latin typeface="黑体" panose="02010609060101010101" pitchFamily="49" charset="-122"/>
                <a:ea typeface="黑体" panose="02010609060101010101" pitchFamily="49" charset="-122"/>
              </a:rPr>
              <a:t>结</a:t>
            </a:r>
          </a:p>
        </p:txBody>
      </p:sp>
      <p:sp>
        <p:nvSpPr>
          <p:cNvPr id="55299" name="内容占位符 2"/>
          <p:cNvSpPr>
            <a:spLocks noGrp="1"/>
          </p:cNvSpPr>
          <p:nvPr>
            <p:ph idx="1"/>
          </p:nvPr>
        </p:nvSpPr>
        <p:spPr>
          <a:xfrm>
            <a:off x="1736511" y="857448"/>
            <a:ext cx="8717392" cy="4115753"/>
          </a:xfrm>
        </p:spPr>
        <p:txBody>
          <a:bodyPr/>
          <a:lstStyle/>
          <a:p>
            <a:pPr>
              <a:lnSpc>
                <a:spcPct val="150000"/>
              </a:lnSpc>
            </a:pPr>
            <a:r>
              <a:rPr lang="zh-CN" altLang="en-US" sz="2400">
                <a:latin typeface="黑体" panose="02010609060101010101" pitchFamily="49" charset="-122"/>
                <a:ea typeface="黑体" panose="02010609060101010101" pitchFamily="49" charset="-122"/>
              </a:rPr>
              <a:t>在介绍存储器基本概念（包括存储器的分类、存储器的分级结构以及存储器的主要性能指标等）的基础上，以如何构建存储器为主线，介绍了构成存储器的基本单位，即存储元。由此介绍了如何构建存储单元的方法，以及由存储单元构成存储阵列进而构成存储器的方法，紧接着介绍了存储器容量扩展的方法。</a:t>
            </a:r>
          </a:p>
          <a:p>
            <a:pPr>
              <a:lnSpc>
                <a:spcPct val="150000"/>
              </a:lnSpc>
            </a:pPr>
            <a:r>
              <a:rPr lang="zh-CN" altLang="en-US" sz="2400">
                <a:latin typeface="黑体" panose="02010609060101010101" pitchFamily="49" charset="-122"/>
                <a:ea typeface="黑体" panose="02010609060101010101" pitchFamily="49" charset="-122"/>
              </a:rPr>
              <a:t>对广泛使用</a:t>
            </a:r>
            <a:r>
              <a:rPr lang="en-US" altLang="zh-CN" sz="2400">
                <a:latin typeface="黑体" panose="02010609060101010101" pitchFamily="49" charset="-122"/>
                <a:ea typeface="黑体" panose="02010609060101010101" pitchFamily="49" charset="-122"/>
              </a:rPr>
              <a:t>SRAM</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DRAM</a:t>
            </a:r>
            <a:r>
              <a:rPr lang="zh-CN" altLang="en-US" sz="2400">
                <a:latin typeface="黑体" panose="02010609060101010101" pitchFamily="49" charset="-122"/>
                <a:ea typeface="黑体" panose="02010609060101010101" pitchFamily="49" charset="-122"/>
              </a:rPr>
              <a:t>而言，存储器扩展的思路和方法是相同的，前者速度比后者快，但集成度不如后者高，另外，</a:t>
            </a:r>
            <a:r>
              <a:rPr lang="en-US" altLang="zh-CN" sz="2400">
                <a:latin typeface="黑体" panose="02010609060101010101" pitchFamily="49" charset="-122"/>
                <a:ea typeface="黑体" panose="02010609060101010101" pitchFamily="49" charset="-122"/>
              </a:rPr>
              <a:t>DRAM</a:t>
            </a:r>
            <a:r>
              <a:rPr lang="zh-CN" altLang="en-US" sz="2400">
                <a:latin typeface="黑体" panose="02010609060101010101" pitchFamily="49" charset="-122"/>
                <a:ea typeface="黑体" panose="02010609060101010101" pitchFamily="49" charset="-122"/>
              </a:rPr>
              <a:t>存储器需要刷新。</a:t>
            </a:r>
          </a:p>
        </p:txBody>
      </p:sp>
    </p:spTree>
    <p:extLst>
      <p:ext uri="{BB962C8B-B14F-4D97-AF65-F5344CB8AC3E}">
        <p14:creationId xmlns:p14="http://schemas.microsoft.com/office/powerpoint/2010/main" val="3731456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2093780" y="0"/>
            <a:ext cx="7774199" cy="6073594"/>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．存储器分类</a:t>
            </a:r>
            <a:endParaRPr lang="en-US" altLang="zh-CN" sz="2400">
              <a:latin typeface="黑体" panose="02010609060101010101" pitchFamily="49" charset="-122"/>
              <a:ea typeface="黑体" panose="02010609060101010101" pitchFamily="49" charset="-122"/>
            </a:endParaRPr>
          </a:p>
          <a:p>
            <a:pPr>
              <a:lnSpc>
                <a:spcPct val="150000"/>
              </a:lnSpc>
              <a:buFontTx/>
              <a:buNone/>
            </a:pPr>
            <a:r>
              <a:rPr lang="en-US" altLang="zh-CN" sz="2400" b="1">
                <a:latin typeface="黑体" panose="02010609060101010101" pitchFamily="49" charset="-122"/>
                <a:ea typeface="黑体" panose="02010609060101010101" pitchFamily="49" charset="-122"/>
              </a:rPr>
              <a:t>(1) </a:t>
            </a:r>
            <a:r>
              <a:rPr lang="zh-CN" altLang="en-US" sz="2400" b="1">
                <a:latin typeface="黑体" panose="02010609060101010101" pitchFamily="49" charset="-122"/>
                <a:ea typeface="黑体" panose="02010609060101010101" pitchFamily="49" charset="-122"/>
              </a:rPr>
              <a:t>按功能分类</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）主存储器</a:t>
            </a:r>
            <a:endParaRPr lang="en-US" altLang="zh-CN"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）外部存储器</a:t>
            </a:r>
          </a:p>
          <a:p>
            <a:pPr>
              <a:lnSpc>
                <a:spcPct val="150000"/>
              </a:lnSpc>
              <a:buFontTx/>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）高速缓冲存储器</a:t>
            </a:r>
            <a:endParaRPr lang="en-US" altLang="zh-CN" sz="2400">
              <a:latin typeface="黑体" panose="02010609060101010101" pitchFamily="49" charset="-122"/>
              <a:ea typeface="黑体" panose="02010609060101010101" pitchFamily="49" charset="-122"/>
            </a:endParaRPr>
          </a:p>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）按存取方式分类</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）随机存取存储器</a:t>
            </a:r>
            <a:r>
              <a:rPr lang="en-US" altLang="zh-CN" sz="2400">
                <a:latin typeface="黑体" panose="02010609060101010101" pitchFamily="49" charset="-122"/>
                <a:ea typeface="黑体" panose="02010609060101010101" pitchFamily="49" charset="-122"/>
              </a:rPr>
              <a:t>RAM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Random Access Memory</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）只读存储器</a:t>
            </a:r>
            <a:r>
              <a:rPr lang="en-US" altLang="zh-CN" sz="2400">
                <a:latin typeface="黑体" panose="02010609060101010101" pitchFamily="49" charset="-122"/>
                <a:ea typeface="黑体" panose="02010609060101010101" pitchFamily="49" charset="-122"/>
              </a:rPr>
              <a:t>ROM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Read Only Memory</a:t>
            </a:r>
            <a:r>
              <a:rPr lang="zh-CN" altLang="en-US" sz="2400">
                <a:latin typeface="黑体" panose="02010609060101010101" pitchFamily="49" charset="-122"/>
                <a:ea typeface="黑体" panose="02010609060101010101" pitchFamily="49" charset="-122"/>
              </a:rPr>
              <a:t>）</a:t>
            </a:r>
            <a:endParaRPr lang="en-US" altLang="zh-CN"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）顺序存取存储器</a:t>
            </a:r>
            <a:r>
              <a:rPr lang="en-US" altLang="zh-CN" sz="2400">
                <a:latin typeface="黑体" panose="02010609060101010101" pitchFamily="49" charset="-122"/>
                <a:ea typeface="黑体" panose="02010609060101010101" pitchFamily="49" charset="-122"/>
              </a:rPr>
              <a:t>SAM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Sequential Access Memory</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）直接存取存储器</a:t>
            </a:r>
            <a:r>
              <a:rPr lang="en-US" altLang="zh-CN" sz="2400">
                <a:latin typeface="黑体" panose="02010609060101010101" pitchFamily="49" charset="-122"/>
                <a:ea typeface="黑体" panose="02010609060101010101" pitchFamily="49" charset="-122"/>
              </a:rPr>
              <a:t>DAM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Direct Access Memory</a:t>
            </a:r>
            <a:r>
              <a:rPr lang="zh-CN" altLang="en-US" sz="2400">
                <a:latin typeface="黑体" panose="02010609060101010101" pitchFamily="49" charset="-122"/>
                <a:ea typeface="黑体" panose="02010609060101010101" pitchFamily="49" charset="-122"/>
              </a:rPr>
              <a:t>）</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9209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2022327" y="857448"/>
            <a:ext cx="7774199" cy="4115753"/>
          </a:xfrm>
        </p:spPr>
        <p:txBody>
          <a:bodyPr/>
          <a:lstStyle/>
          <a:p>
            <a:pPr>
              <a:lnSpc>
                <a:spcPct val="150000"/>
              </a:lnSpc>
            </a:pPr>
            <a:r>
              <a:rPr lang="zh-CN" altLang="en-US" sz="2400">
                <a:latin typeface="黑体" panose="02010609060101010101" pitchFamily="49" charset="-122"/>
                <a:ea typeface="黑体" panose="02010609060101010101" pitchFamily="49" charset="-122"/>
              </a:rPr>
              <a:t>只读存储器和快闪存储器可在断电后也能保存原写入的数据。快闪存储器具有低功耗、高可靠性以及移动性等特点，是一种全新的存储器结构。</a:t>
            </a:r>
            <a:endParaRPr lang="en-US" sz="2400">
              <a:latin typeface="黑体" panose="02010609060101010101" pitchFamily="49" charset="-122"/>
              <a:ea typeface="黑体" panose="02010609060101010101" pitchFamily="49" charset="-122"/>
            </a:endParaRPr>
          </a:p>
          <a:p>
            <a:pPr>
              <a:lnSpc>
                <a:spcPct val="150000"/>
              </a:lnSpc>
            </a:pP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仅仅是一种高速缓冲存储器，是为提高计算机系统性能所采用的一种硬件解决方案。主存与</a:t>
            </a:r>
            <a:r>
              <a:rPr lang="en-US" altLang="zh-CN" sz="2400">
                <a:latin typeface="黑体" panose="02010609060101010101" pitchFamily="49" charset="-122"/>
                <a:ea typeface="黑体" panose="02010609060101010101" pitchFamily="49" charset="-122"/>
              </a:rPr>
              <a:t>Cache</a:t>
            </a:r>
            <a:r>
              <a:rPr lang="zh-CN" altLang="en-US" sz="2400">
                <a:latin typeface="黑体" panose="02010609060101010101" pitchFamily="49" charset="-122"/>
                <a:ea typeface="黑体" panose="02010609060101010101" pitchFamily="49" charset="-122"/>
              </a:rPr>
              <a:t>的地址映射有三种方案，其中组相联方式是全相联和直接映射的折衷方案，得到了广发应用。</a:t>
            </a:r>
          </a:p>
          <a:p>
            <a:pPr>
              <a:lnSpc>
                <a:spcPct val="150000"/>
              </a:lnSpc>
            </a:pPr>
            <a:r>
              <a:rPr lang="zh-CN" altLang="en-US" sz="2400">
                <a:latin typeface="黑体" panose="02010609060101010101" pitchFamily="49" charset="-122"/>
                <a:ea typeface="黑体" panose="02010609060101010101" pitchFamily="49" charset="-122"/>
              </a:rPr>
              <a:t>本章最后简单地介绍了</a:t>
            </a:r>
            <a:r>
              <a:rPr lang="en-US" altLang="zh-CN" sz="2400">
                <a:latin typeface="黑体" panose="02010609060101010101" pitchFamily="49" charset="-122"/>
                <a:ea typeface="黑体" panose="02010609060101010101" pitchFamily="49" charset="-122"/>
              </a:rPr>
              <a:t>80X86</a:t>
            </a:r>
            <a:r>
              <a:rPr lang="zh-CN" altLang="en-US" sz="2400">
                <a:latin typeface="黑体" panose="02010609060101010101" pitchFamily="49" charset="-122"/>
                <a:ea typeface="黑体" panose="02010609060101010101" pitchFamily="49" charset="-122"/>
              </a:rPr>
              <a:t>存储器的组织和虚拟存储管理技术。虚拟存储技术可大大提高存储系统的效率，增强系统的安全稳定性。</a:t>
            </a:r>
          </a:p>
          <a:p>
            <a:endParaRPr lang="zh-CN" altLang="en-US" smtClean="0"/>
          </a:p>
          <a:p>
            <a:endParaRPr lang="zh-CN" altLang="en-US" smtClean="0"/>
          </a:p>
        </p:txBody>
      </p:sp>
    </p:spTree>
    <p:extLst>
      <p:ext uri="{BB962C8B-B14F-4D97-AF65-F5344CB8AC3E}">
        <p14:creationId xmlns:p14="http://schemas.microsoft.com/office/powerpoint/2010/main" val="244275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1522148" y="571632"/>
            <a:ext cx="8788847" cy="6073594"/>
          </a:xfrm>
        </p:spPr>
        <p:txBody>
          <a:bodyPr/>
          <a:lstStyle/>
          <a:p>
            <a:pPr>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）按存储介质分类</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）磁芯存储器</a:t>
            </a:r>
          </a:p>
          <a:p>
            <a:pPr>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）半导体存储器</a:t>
            </a:r>
          </a:p>
          <a:p>
            <a:pPr>
              <a:buFontTx/>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）磁表面存储器</a:t>
            </a:r>
          </a:p>
          <a:p>
            <a:pPr>
              <a:buFontTx/>
              <a:buNone/>
            </a:pP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）光存储器</a:t>
            </a:r>
          </a:p>
          <a:p>
            <a:pPr>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4</a:t>
            </a:r>
            <a:r>
              <a:rPr lang="zh-CN" altLang="en-US" sz="2400" b="1">
                <a:latin typeface="黑体" panose="02010609060101010101" pitchFamily="49" charset="-122"/>
                <a:ea typeface="黑体" panose="02010609060101010101" pitchFamily="49" charset="-122"/>
              </a:rPr>
              <a:t>）按信息的可保存性分类</a:t>
            </a:r>
            <a:endParaRPr lang="zh-CN" altLang="en-US" sz="2400">
              <a:latin typeface="黑体" panose="02010609060101010101" pitchFamily="49" charset="-122"/>
              <a:ea typeface="黑体" panose="02010609060101010101" pitchFamily="49" charset="-122"/>
            </a:endParaRPr>
          </a:p>
          <a:p>
            <a:pPr>
              <a:buFontTx/>
              <a:buNone/>
            </a:pPr>
            <a:r>
              <a:rPr lang="zh-CN" altLang="en-US" sz="2400">
                <a:latin typeface="黑体" panose="02010609060101010101" pitchFamily="49" charset="-122"/>
                <a:ea typeface="黑体" panose="02010609060101010101" pitchFamily="49" charset="-122"/>
              </a:rPr>
              <a:t>断电后信息即消失的存储器，称为非永久记忆的存储器。断电后仍能保存信息的存储器，称为永久性记忆的存储器。磁性材料做成的存储器是永久性存储器，半导体读写存储器</a:t>
            </a:r>
            <a:r>
              <a:rPr lang="en-US" altLang="zh-CN" sz="2400">
                <a:latin typeface="黑体" panose="02010609060101010101" pitchFamily="49" charset="-122"/>
                <a:ea typeface="黑体" panose="02010609060101010101" pitchFamily="49" charset="-122"/>
              </a:rPr>
              <a:t>RAM</a:t>
            </a:r>
            <a:r>
              <a:rPr lang="zh-CN" altLang="en-US" sz="2400">
                <a:latin typeface="黑体" panose="02010609060101010101" pitchFamily="49" charset="-122"/>
                <a:ea typeface="黑体" panose="02010609060101010101" pitchFamily="49" charset="-122"/>
              </a:rPr>
              <a:t>是非永久性存储器。</a:t>
            </a:r>
            <a:r>
              <a:rPr lang="en-US" sz="2400">
                <a:latin typeface="黑体" panose="02010609060101010101" pitchFamily="49" charset="-122"/>
                <a:ea typeface="黑体" panose="02010609060101010101" pitchFamily="49" charset="-122"/>
              </a:rPr>
              <a:t> </a:t>
            </a:r>
            <a:endParaRPr lang="zh-CN" altLang="en-US" sz="2400">
              <a:latin typeface="黑体" panose="02010609060101010101" pitchFamily="49" charset="-122"/>
              <a:ea typeface="黑体" panose="02010609060101010101" pitchFamily="49" charset="-122"/>
            </a:endParaRPr>
          </a:p>
          <a:p>
            <a:pPr>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5</a:t>
            </a:r>
            <a:r>
              <a:rPr lang="zh-CN" altLang="en-US" sz="2400" b="1">
                <a:latin typeface="黑体" panose="02010609060101010101" pitchFamily="49" charset="-122"/>
                <a:ea typeface="黑体" panose="02010609060101010101" pitchFamily="49" charset="-122"/>
              </a:rPr>
              <a:t>）按串、并行存取方式分类</a:t>
            </a:r>
            <a:endParaRPr lang="zh-CN" altLang="en-US" sz="2400">
              <a:latin typeface="黑体" panose="02010609060101010101" pitchFamily="49" charset="-122"/>
              <a:ea typeface="黑体" panose="02010609060101010101" pitchFamily="49" charset="-122"/>
            </a:endParaRPr>
          </a:p>
          <a:p>
            <a:pPr>
              <a:buFontTx/>
              <a:buNone/>
            </a:pPr>
            <a:r>
              <a:rPr lang="zh-CN" altLang="en-US" sz="2400">
                <a:latin typeface="黑体" panose="02010609060101010101" pitchFamily="49" charset="-122"/>
                <a:ea typeface="黑体" panose="02010609060101010101" pitchFamily="49" charset="-122"/>
              </a:rPr>
              <a:t>目前使用的半导体存储器大多为并行存取方式，但也有以串行存取方式工作的存储器，如电耦合器件</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(CCD)</a:t>
            </a:r>
            <a:r>
              <a:rPr lang="zh-CN" altLang="en-US" sz="2400">
                <a:latin typeface="黑体" panose="02010609060101010101" pitchFamily="49" charset="-122"/>
                <a:ea typeface="黑体" panose="02010609060101010101" pitchFamily="49" charset="-122"/>
              </a:rPr>
              <a:t>、串行移位寄存器和镍延迟线构成的存储器等。</a:t>
            </a:r>
          </a:p>
        </p:txBody>
      </p:sp>
    </p:spTree>
    <p:extLst>
      <p:ext uri="{BB962C8B-B14F-4D97-AF65-F5344CB8AC3E}">
        <p14:creationId xmlns:p14="http://schemas.microsoft.com/office/powerpoint/2010/main" val="20670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2236688" y="1429081"/>
            <a:ext cx="7774199" cy="4115753"/>
          </a:xfrm>
        </p:spPr>
        <p:txBody>
          <a:bodyPr/>
          <a:lstStyle/>
          <a:p>
            <a:pPr>
              <a:lnSpc>
                <a:spcPct val="150000"/>
              </a:lnSpc>
              <a:buFontTx/>
              <a:buNone/>
            </a:pPr>
            <a:r>
              <a:rPr lang="en-US" altLang="zh-CN" sz="2400" b="1" dirty="0" smtClean="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．速度</a:t>
            </a:r>
          </a:p>
          <a:p>
            <a:pPr>
              <a:lnSpc>
                <a:spcPct val="150000"/>
              </a:lnSpc>
              <a:buFontTx/>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．存储容量</a:t>
            </a:r>
            <a:endParaRPr lang="en-US" altLang="zh-CN" sz="2400" dirty="0">
              <a:latin typeface="黑体" panose="02010609060101010101" pitchFamily="49" charset="-122"/>
              <a:ea typeface="黑体" panose="02010609060101010101" pitchFamily="49" charset="-122"/>
            </a:endParaRPr>
          </a:p>
          <a:p>
            <a:pPr>
              <a:lnSpc>
                <a:spcPct val="150000"/>
              </a:lnSpc>
              <a:buFontTx/>
              <a:buNone/>
            </a:pP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 存储带宽</a:t>
            </a:r>
          </a:p>
          <a:p>
            <a:pPr>
              <a:lnSpc>
                <a:spcPct val="150000"/>
              </a:lnSpc>
              <a:buFontTx/>
              <a:buNone/>
            </a:pP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．存储器的可靠性</a:t>
            </a:r>
          </a:p>
          <a:p>
            <a:endParaRPr lang="zh-CN" altLang="en-US" dirty="0" smtClean="0"/>
          </a:p>
        </p:txBody>
      </p:sp>
      <p:sp>
        <p:nvSpPr>
          <p:cNvPr id="3" name="TextBox 13"/>
          <p:cNvSpPr txBox="1"/>
          <p:nvPr/>
        </p:nvSpPr>
        <p:spPr>
          <a:xfrm>
            <a:off x="2759186" y="684996"/>
            <a:ext cx="348003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存储器</a:t>
            </a:r>
            <a:r>
              <a:rPr lang="zh-CN" altLang="en-US" sz="2700" b="1" dirty="0" smtClean="0">
                <a:solidFill>
                  <a:schemeClr val="tx1">
                    <a:lumMod val="65000"/>
                    <a:lumOff val="35000"/>
                  </a:schemeClr>
                </a:solidFill>
                <a:latin typeface="微软雅黑"/>
                <a:ea typeface="微软雅黑"/>
              </a:rPr>
              <a:t>的主要技术指标</a:t>
            </a:r>
            <a:endParaRPr lang="zh-CN" altLang="en-US" sz="2700" b="1" dirty="0">
              <a:solidFill>
                <a:schemeClr val="tx1">
                  <a:lumMod val="65000"/>
                  <a:lumOff val="35000"/>
                </a:schemeClr>
              </a:solidFill>
              <a:latin typeface="微软雅黑"/>
              <a:ea typeface="微软雅黑"/>
            </a:endParaRPr>
          </a:p>
        </p:txBody>
      </p:sp>
      <p:grpSp>
        <p:nvGrpSpPr>
          <p:cNvPr id="4" name="组合 3"/>
          <p:cNvGrpSpPr/>
          <p:nvPr/>
        </p:nvGrpSpPr>
        <p:grpSpPr>
          <a:xfrm>
            <a:off x="1812043" y="578573"/>
            <a:ext cx="762000" cy="618973"/>
            <a:chOff x="371883" y="333450"/>
            <a:chExt cx="762000" cy="618973"/>
          </a:xfrm>
        </p:grpSpPr>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84833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736867" y="1714898"/>
          <a:ext cx="5644868" cy="4797426"/>
        </p:xfrm>
        <a:graphic>
          <a:graphicData uri="http://schemas.openxmlformats.org/drawingml/2006/table">
            <a:tbl>
              <a:tblPr/>
              <a:tblGrid>
                <a:gridCol w="1751855"/>
                <a:gridCol w="975199"/>
                <a:gridCol w="1827770"/>
                <a:gridCol w="1090044"/>
              </a:tblGrid>
              <a:tr h="457306">
                <a:tc gridSpan="4">
                  <a:txBody>
                    <a:bodyPr/>
                    <a:lstStyle/>
                    <a:p>
                      <a:pPr indent="47625" algn="ctr">
                        <a:lnSpc>
                          <a:spcPct val="125000"/>
                        </a:lnSpc>
                        <a:spcAft>
                          <a:spcPts val="0"/>
                        </a:spcAft>
                      </a:pPr>
                      <a:r>
                        <a:rPr lang="zh-CN" sz="2400" kern="0" dirty="0">
                          <a:latin typeface="黑体" pitchFamily="2" charset="-122"/>
                          <a:ea typeface="黑体" pitchFamily="2" charset="-122"/>
                        </a:rPr>
                        <a:t>存储单元</a:t>
                      </a:r>
                      <a:endParaRPr lang="zh-CN" sz="24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57306">
                <a:tc>
                  <a:txBody>
                    <a:bodyPr/>
                    <a:lstStyle/>
                    <a:p>
                      <a:pPr algn="ctr">
                        <a:lnSpc>
                          <a:spcPct val="125000"/>
                        </a:lnSpc>
                        <a:spcAft>
                          <a:spcPts val="0"/>
                        </a:spcAft>
                      </a:pPr>
                      <a:r>
                        <a:rPr lang="zh-CN" sz="2000" kern="0" dirty="0">
                          <a:latin typeface="黑体" pitchFamily="2" charset="-122"/>
                          <a:ea typeface="黑体" pitchFamily="2" charset="-122"/>
                        </a:rPr>
                        <a:t>地址码</a:t>
                      </a:r>
                      <a:endParaRPr lang="zh-CN" sz="20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47625" algn="ctr" latinLnBrk="1">
                        <a:lnSpc>
                          <a:spcPct val="125000"/>
                        </a:lnSpc>
                        <a:spcAft>
                          <a:spcPts val="0"/>
                        </a:spcAft>
                      </a:pPr>
                      <a:r>
                        <a:rPr lang="zh-CN" sz="2400" kern="0" dirty="0">
                          <a:latin typeface="黑体" pitchFamily="2" charset="-122"/>
                          <a:ea typeface="黑体" pitchFamily="2" charset="-122"/>
                        </a:rPr>
                        <a:t>单元位数</a:t>
                      </a:r>
                      <a:r>
                        <a:rPr lang="en-US" sz="2400" kern="0" dirty="0">
                          <a:latin typeface="黑体" pitchFamily="2" charset="-122"/>
                          <a:ea typeface="黑体" pitchFamily="2" charset="-122"/>
                        </a:rPr>
                        <a:t>(bits)</a:t>
                      </a:r>
                      <a:endParaRPr lang="zh-CN" sz="24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306">
                <a:tc>
                  <a:txBody>
                    <a:bodyPr/>
                    <a:lstStyle/>
                    <a:p>
                      <a:pPr algn="ctr">
                        <a:lnSpc>
                          <a:spcPct val="125000"/>
                        </a:lnSpc>
                        <a:spcAft>
                          <a:spcPts val="0"/>
                        </a:spcAft>
                      </a:pPr>
                      <a:r>
                        <a:rPr lang="en-US" sz="2000" kern="0" dirty="0">
                          <a:latin typeface="黑体" pitchFamily="2" charset="-122"/>
                          <a:ea typeface="黑体" pitchFamily="2" charset="-122"/>
                        </a:rPr>
                        <a:t>0</a:t>
                      </a:r>
                      <a:endParaRPr lang="zh-CN" sz="20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r>
                        <a:rPr lang="en-US" sz="2400" kern="0">
                          <a:latin typeface="黑体" pitchFamily="2" charset="-122"/>
                          <a:ea typeface="黑体" pitchFamily="2" charset="-122"/>
                        </a:rPr>
                        <a:t>1</a:t>
                      </a:r>
                      <a:endParaRPr lang="zh-CN" sz="2400" kern="10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r>
                        <a:rPr lang="en-US" sz="2400" kern="0" dirty="0">
                          <a:latin typeface="黑体" pitchFamily="2" charset="-122"/>
                          <a:ea typeface="黑体" pitchFamily="2" charset="-122"/>
                        </a:rPr>
                        <a:t>….…</a:t>
                      </a:r>
                      <a:endParaRPr lang="zh-CN" sz="24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r>
                        <a:rPr lang="en-US" sz="2400" kern="0">
                          <a:latin typeface="黑体" pitchFamily="2" charset="-122"/>
                          <a:ea typeface="黑体" pitchFamily="2" charset="-122"/>
                        </a:rPr>
                        <a:t>m</a:t>
                      </a:r>
                      <a:endParaRPr lang="zh-CN" sz="2400" kern="10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306">
                <a:tc>
                  <a:txBody>
                    <a:bodyPr/>
                    <a:lstStyle/>
                    <a:p>
                      <a:pPr algn="ctr" latinLnBrk="1">
                        <a:lnSpc>
                          <a:spcPct val="125000"/>
                        </a:lnSpc>
                        <a:spcAft>
                          <a:spcPts val="0"/>
                        </a:spcAft>
                      </a:pPr>
                      <a:r>
                        <a:rPr lang="en-US" sz="2000" kern="0" dirty="0">
                          <a:latin typeface="黑体" pitchFamily="2" charset="-122"/>
                          <a:ea typeface="黑体" pitchFamily="2" charset="-122"/>
                        </a:rPr>
                        <a:t>1</a:t>
                      </a:r>
                      <a:endParaRPr lang="zh-CN" sz="20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r>
                        <a:rPr lang="en-US" sz="2400" kern="0">
                          <a:latin typeface="黑体" pitchFamily="2" charset="-122"/>
                          <a:ea typeface="黑体" pitchFamily="2" charset="-122"/>
                        </a:rPr>
                        <a:t>1</a:t>
                      </a:r>
                      <a:endParaRPr lang="zh-CN" sz="2400" kern="10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r>
                        <a:rPr lang="en-US" sz="2400" kern="0" dirty="0">
                          <a:latin typeface="黑体" pitchFamily="2" charset="-122"/>
                          <a:ea typeface="黑体" pitchFamily="2" charset="-122"/>
                        </a:rPr>
                        <a:t>….…</a:t>
                      </a:r>
                      <a:endParaRPr lang="zh-CN" sz="24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r>
                        <a:rPr lang="en-US" sz="2400" kern="0">
                          <a:latin typeface="黑体" pitchFamily="2" charset="-122"/>
                          <a:ea typeface="黑体" pitchFamily="2" charset="-122"/>
                        </a:rPr>
                        <a:t>m</a:t>
                      </a:r>
                      <a:endParaRPr lang="zh-CN" sz="2400" kern="10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6284">
                <a:tc>
                  <a:txBody>
                    <a:bodyPr/>
                    <a:lstStyle/>
                    <a:p>
                      <a:pPr algn="ctr">
                        <a:lnSpc>
                          <a:spcPts val="500"/>
                        </a:lnSpc>
                        <a:spcAft>
                          <a:spcPts val="0"/>
                        </a:spcAft>
                      </a:pPr>
                      <a:endParaRPr lang="en-US" sz="2000" kern="0" dirty="0">
                        <a:latin typeface="黑体" pitchFamily="2" charset="-122"/>
                        <a:ea typeface="黑体" pitchFamily="2" charset="-122"/>
                      </a:endParaRPr>
                    </a:p>
                    <a:p>
                      <a:pPr algn="ctr">
                        <a:lnSpc>
                          <a:spcPts val="500"/>
                        </a:lnSpc>
                        <a:spcAft>
                          <a:spcPts val="0"/>
                        </a:spcAft>
                      </a:pPr>
                      <a:r>
                        <a:rPr lang="en-US" sz="2000" kern="0" dirty="0">
                          <a:latin typeface="黑体" pitchFamily="2" charset="-122"/>
                          <a:ea typeface="黑体" pitchFamily="2" charset="-122"/>
                        </a:rPr>
                        <a:t>.</a:t>
                      </a:r>
                      <a:endParaRPr lang="zh-CN" sz="2000" kern="100" dirty="0">
                        <a:latin typeface="黑体" pitchFamily="2" charset="-122"/>
                        <a:ea typeface="黑体" pitchFamily="2" charset="-122"/>
                      </a:endParaRPr>
                    </a:p>
                    <a:p>
                      <a:pPr algn="ctr">
                        <a:lnSpc>
                          <a:spcPts val="500"/>
                        </a:lnSpc>
                        <a:spcAft>
                          <a:spcPts val="0"/>
                        </a:spcAft>
                      </a:pPr>
                      <a:r>
                        <a:rPr lang="en-US" sz="2000" kern="0" dirty="0">
                          <a:latin typeface="黑体" pitchFamily="2" charset="-122"/>
                          <a:ea typeface="黑体" pitchFamily="2" charset="-122"/>
                        </a:rPr>
                        <a:t>.</a:t>
                      </a:r>
                      <a:endParaRPr lang="zh-CN" sz="2000" kern="100" dirty="0">
                        <a:latin typeface="黑体" pitchFamily="2" charset="-122"/>
                        <a:ea typeface="黑体" pitchFamily="2" charset="-122"/>
                      </a:endParaRPr>
                    </a:p>
                    <a:p>
                      <a:pPr algn="ctr">
                        <a:lnSpc>
                          <a:spcPts val="500"/>
                        </a:lnSpc>
                        <a:spcAft>
                          <a:spcPts val="0"/>
                        </a:spcAft>
                      </a:pPr>
                      <a:r>
                        <a:rPr lang="en-US" sz="2000" kern="0" dirty="0">
                          <a:latin typeface="黑体" pitchFamily="2" charset="-122"/>
                          <a:ea typeface="黑体" pitchFamily="2" charset="-122"/>
                        </a:rPr>
                        <a:t>.</a:t>
                      </a:r>
                      <a:endParaRPr lang="zh-CN" sz="2000" kern="100" dirty="0">
                        <a:latin typeface="黑体" pitchFamily="2" charset="-122"/>
                        <a:ea typeface="黑体" pitchFamily="2" charset="-122"/>
                      </a:endParaRPr>
                    </a:p>
                    <a:p>
                      <a:pPr algn="ctr">
                        <a:lnSpc>
                          <a:spcPts val="500"/>
                        </a:lnSpc>
                        <a:spcAft>
                          <a:spcPts val="0"/>
                        </a:spcAft>
                      </a:pPr>
                      <a:r>
                        <a:rPr lang="en-US" sz="2000" kern="0" dirty="0">
                          <a:latin typeface="黑体" pitchFamily="2" charset="-122"/>
                          <a:ea typeface="黑体" pitchFamily="2" charset="-122"/>
                        </a:rPr>
                        <a:t>.</a:t>
                      </a:r>
                      <a:endParaRPr lang="zh-CN" sz="2000" kern="100" dirty="0">
                        <a:latin typeface="黑体" pitchFamily="2" charset="-122"/>
                        <a:ea typeface="黑体" pitchFamily="2" charset="-122"/>
                      </a:endParaRPr>
                    </a:p>
                    <a:p>
                      <a:pPr algn="ctr">
                        <a:lnSpc>
                          <a:spcPts val="500"/>
                        </a:lnSpc>
                        <a:spcAft>
                          <a:spcPts val="0"/>
                        </a:spcAft>
                      </a:pPr>
                      <a:r>
                        <a:rPr lang="en-US" sz="2000" kern="0" dirty="0">
                          <a:latin typeface="黑体" pitchFamily="2" charset="-122"/>
                          <a:ea typeface="黑体" pitchFamily="2" charset="-122"/>
                        </a:rPr>
                        <a:t>.</a:t>
                      </a:r>
                      <a:endParaRPr lang="zh-CN" sz="2000" kern="100" dirty="0">
                        <a:latin typeface="黑体" pitchFamily="2" charset="-122"/>
                        <a:ea typeface="黑体" pitchFamily="2" charset="-122"/>
                      </a:endParaRPr>
                    </a:p>
                    <a:p>
                      <a:pPr algn="ctr">
                        <a:lnSpc>
                          <a:spcPts val="500"/>
                        </a:lnSpc>
                        <a:spcAft>
                          <a:spcPts val="0"/>
                        </a:spcAft>
                      </a:pPr>
                      <a:r>
                        <a:rPr lang="en-US" sz="2000" kern="0" dirty="0">
                          <a:latin typeface="黑体" pitchFamily="2" charset="-122"/>
                          <a:ea typeface="黑体" pitchFamily="2" charset="-122"/>
                        </a:rPr>
                        <a:t>.</a:t>
                      </a:r>
                      <a:endParaRPr lang="zh-CN" sz="20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9050" indent="-19050" algn="ctr" latinLnBrk="1">
                        <a:lnSpc>
                          <a:spcPct val="125000"/>
                        </a:lnSpc>
                        <a:spcAft>
                          <a:spcPts val="0"/>
                        </a:spcAft>
                      </a:pPr>
                      <a:endParaRPr lang="en-US" sz="2400" kern="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endParaRPr lang="en-US" sz="2400" kern="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500"/>
                        </a:lnSpc>
                        <a:spcAft>
                          <a:spcPts val="0"/>
                        </a:spcAft>
                      </a:pPr>
                      <a:endParaRPr lang="en-US" sz="2400" kern="0">
                        <a:latin typeface="黑体" pitchFamily="2" charset="-122"/>
                        <a:ea typeface="黑体" pitchFamily="2" charset="-122"/>
                      </a:endParaRPr>
                    </a:p>
                    <a:p>
                      <a:pPr algn="ctr">
                        <a:lnSpc>
                          <a:spcPts val="500"/>
                        </a:lnSpc>
                        <a:spcAft>
                          <a:spcPts val="0"/>
                        </a:spcAft>
                      </a:pPr>
                      <a:r>
                        <a:rPr lang="en-US" sz="2400" kern="0">
                          <a:latin typeface="黑体" pitchFamily="2" charset="-122"/>
                          <a:ea typeface="黑体" pitchFamily="2" charset="-122"/>
                        </a:rPr>
                        <a:t>.</a:t>
                      </a:r>
                      <a:endParaRPr lang="zh-CN" sz="2400" kern="100">
                        <a:latin typeface="黑体" pitchFamily="2" charset="-122"/>
                        <a:ea typeface="黑体" pitchFamily="2" charset="-122"/>
                      </a:endParaRPr>
                    </a:p>
                    <a:p>
                      <a:pPr algn="ctr">
                        <a:lnSpc>
                          <a:spcPts val="500"/>
                        </a:lnSpc>
                        <a:spcAft>
                          <a:spcPts val="0"/>
                        </a:spcAft>
                      </a:pPr>
                      <a:r>
                        <a:rPr lang="en-US" sz="2400" kern="0">
                          <a:latin typeface="黑体" pitchFamily="2" charset="-122"/>
                          <a:ea typeface="黑体" pitchFamily="2" charset="-122"/>
                        </a:rPr>
                        <a:t>.</a:t>
                      </a:r>
                      <a:endParaRPr lang="zh-CN" sz="2400" kern="100">
                        <a:latin typeface="黑体" pitchFamily="2" charset="-122"/>
                        <a:ea typeface="黑体" pitchFamily="2" charset="-122"/>
                      </a:endParaRPr>
                    </a:p>
                    <a:p>
                      <a:pPr algn="ctr">
                        <a:lnSpc>
                          <a:spcPts val="500"/>
                        </a:lnSpc>
                        <a:spcAft>
                          <a:spcPts val="0"/>
                        </a:spcAft>
                      </a:pPr>
                      <a:r>
                        <a:rPr lang="en-US" sz="2400" kern="0">
                          <a:latin typeface="黑体" pitchFamily="2" charset="-122"/>
                          <a:ea typeface="黑体" pitchFamily="2" charset="-122"/>
                        </a:rPr>
                        <a:t>.</a:t>
                      </a:r>
                      <a:endParaRPr lang="zh-CN" sz="2400" kern="100">
                        <a:latin typeface="黑体" pitchFamily="2" charset="-122"/>
                        <a:ea typeface="黑体" pitchFamily="2" charset="-122"/>
                      </a:endParaRPr>
                    </a:p>
                    <a:p>
                      <a:pPr algn="ctr">
                        <a:lnSpc>
                          <a:spcPts val="500"/>
                        </a:lnSpc>
                        <a:spcAft>
                          <a:spcPts val="0"/>
                        </a:spcAft>
                      </a:pPr>
                      <a:r>
                        <a:rPr lang="en-US" sz="2400" kern="0">
                          <a:latin typeface="黑体" pitchFamily="2" charset="-122"/>
                          <a:ea typeface="黑体" pitchFamily="2" charset="-122"/>
                        </a:rPr>
                        <a:t>.</a:t>
                      </a:r>
                      <a:endParaRPr lang="zh-CN" sz="2400" kern="100">
                        <a:latin typeface="黑体" pitchFamily="2" charset="-122"/>
                        <a:ea typeface="黑体" pitchFamily="2" charset="-122"/>
                      </a:endParaRPr>
                    </a:p>
                    <a:p>
                      <a:pPr algn="ctr">
                        <a:lnSpc>
                          <a:spcPts val="500"/>
                        </a:lnSpc>
                        <a:spcAft>
                          <a:spcPts val="0"/>
                        </a:spcAft>
                      </a:pPr>
                      <a:r>
                        <a:rPr lang="en-US" sz="2400" kern="0">
                          <a:latin typeface="黑体" pitchFamily="2" charset="-122"/>
                          <a:ea typeface="黑体" pitchFamily="2" charset="-122"/>
                        </a:rPr>
                        <a:t>.</a:t>
                      </a:r>
                      <a:endParaRPr lang="zh-CN" sz="2400" kern="10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306">
                <a:tc>
                  <a:txBody>
                    <a:bodyPr/>
                    <a:lstStyle/>
                    <a:p>
                      <a:pPr algn="ctr" latinLnBrk="1">
                        <a:lnSpc>
                          <a:spcPct val="125000"/>
                        </a:lnSpc>
                        <a:spcAft>
                          <a:spcPts val="0"/>
                        </a:spcAft>
                      </a:pPr>
                      <a:r>
                        <a:rPr lang="en-US" sz="2000" kern="0" dirty="0">
                          <a:latin typeface="黑体" pitchFamily="2" charset="-122"/>
                          <a:ea typeface="黑体" pitchFamily="2" charset="-122"/>
                        </a:rPr>
                        <a:t>J-2</a:t>
                      </a:r>
                      <a:endParaRPr lang="zh-CN" sz="20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endParaRPr lang="en-US" sz="2400" kern="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endParaRPr lang="en-US" sz="2400" kern="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endParaRPr lang="en-US" sz="2400" kern="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306">
                <a:tc>
                  <a:txBody>
                    <a:bodyPr/>
                    <a:lstStyle/>
                    <a:p>
                      <a:pPr algn="ctr" latinLnBrk="1">
                        <a:lnSpc>
                          <a:spcPct val="125000"/>
                        </a:lnSpc>
                        <a:spcAft>
                          <a:spcPts val="0"/>
                        </a:spcAft>
                      </a:pPr>
                      <a:r>
                        <a:rPr lang="en-US" sz="2000" kern="0" dirty="0">
                          <a:latin typeface="黑体" pitchFamily="2" charset="-122"/>
                          <a:ea typeface="黑体" pitchFamily="2" charset="-122"/>
                        </a:rPr>
                        <a:t>J-1</a:t>
                      </a:r>
                      <a:endParaRPr lang="zh-CN" sz="20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r>
                        <a:rPr lang="en-US" sz="2400" kern="0">
                          <a:latin typeface="黑体" pitchFamily="2" charset="-122"/>
                          <a:ea typeface="黑体" pitchFamily="2" charset="-122"/>
                        </a:rPr>
                        <a:t>1</a:t>
                      </a:r>
                      <a:endParaRPr lang="zh-CN" sz="2400" kern="10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r>
                        <a:rPr lang="en-US" sz="2400" kern="0" dirty="0">
                          <a:latin typeface="黑体" pitchFamily="2" charset="-122"/>
                          <a:ea typeface="黑体" pitchFamily="2" charset="-122"/>
                        </a:rPr>
                        <a:t>….…</a:t>
                      </a:r>
                      <a:endParaRPr lang="zh-CN" sz="24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r>
                        <a:rPr lang="en-US" sz="2400" kern="0" dirty="0">
                          <a:latin typeface="黑体" pitchFamily="2" charset="-122"/>
                          <a:ea typeface="黑体" pitchFamily="2" charset="-122"/>
                        </a:rPr>
                        <a:t>m</a:t>
                      </a:r>
                      <a:endParaRPr lang="zh-CN" sz="24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306">
                <a:tc>
                  <a:txBody>
                    <a:bodyPr/>
                    <a:lstStyle/>
                    <a:p>
                      <a:pPr algn="ctr" latinLnBrk="1">
                        <a:lnSpc>
                          <a:spcPct val="125000"/>
                        </a:lnSpc>
                        <a:spcAft>
                          <a:spcPts val="0"/>
                        </a:spcAft>
                      </a:pPr>
                      <a:r>
                        <a:rPr lang="en-US" sz="2000" kern="0" dirty="0">
                          <a:latin typeface="黑体" pitchFamily="2" charset="-122"/>
                          <a:ea typeface="黑体" pitchFamily="2" charset="-122"/>
                        </a:rPr>
                        <a:t>J</a:t>
                      </a:r>
                      <a:endParaRPr lang="zh-CN" sz="20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r>
                        <a:rPr lang="en-US" sz="2400" kern="0">
                          <a:latin typeface="黑体" pitchFamily="2" charset="-122"/>
                          <a:ea typeface="黑体" pitchFamily="2" charset="-122"/>
                        </a:rPr>
                        <a:t>1</a:t>
                      </a:r>
                      <a:endParaRPr lang="zh-CN" sz="2400" kern="10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r>
                        <a:rPr lang="en-US" sz="2400" kern="0" dirty="0">
                          <a:latin typeface="黑体" pitchFamily="2" charset="-122"/>
                          <a:ea typeface="黑体" pitchFamily="2" charset="-122"/>
                        </a:rPr>
                        <a:t>….…</a:t>
                      </a:r>
                      <a:endParaRPr lang="zh-CN" sz="24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latinLnBrk="1">
                        <a:lnSpc>
                          <a:spcPct val="125000"/>
                        </a:lnSpc>
                        <a:spcAft>
                          <a:spcPts val="0"/>
                        </a:spcAft>
                      </a:pPr>
                      <a:r>
                        <a:rPr lang="en-US" sz="2400" kern="0" dirty="0">
                          <a:latin typeface="黑体" pitchFamily="2" charset="-122"/>
                          <a:ea typeface="黑体" pitchFamily="2" charset="-122"/>
                        </a:rPr>
                        <a:t>m</a:t>
                      </a:r>
                      <a:endParaRPr lang="zh-CN" sz="2400" kern="100" dirty="0">
                        <a:latin typeface="黑体" pitchFamily="2" charset="-122"/>
                        <a:ea typeface="黑体" pitchFamily="2" charset="-122"/>
                      </a:endParaRPr>
                    </a:p>
                  </a:txBody>
                  <a:tcPr marL="68596" marR="685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13"/>
          <p:cNvSpPr txBox="1"/>
          <p:nvPr/>
        </p:nvSpPr>
        <p:spPr>
          <a:xfrm>
            <a:off x="2759186" y="684996"/>
            <a:ext cx="348003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存储器的基本结构框架</a:t>
            </a:r>
          </a:p>
        </p:txBody>
      </p:sp>
      <p:grpSp>
        <p:nvGrpSpPr>
          <p:cNvPr id="6" name="组合 5"/>
          <p:cNvGrpSpPr/>
          <p:nvPr/>
        </p:nvGrpSpPr>
        <p:grpSpPr>
          <a:xfrm>
            <a:off x="1812043" y="578573"/>
            <a:ext cx="762000" cy="618973"/>
            <a:chOff x="371883" y="333450"/>
            <a:chExt cx="762000" cy="618973"/>
          </a:xfrm>
        </p:grpSpPr>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1124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Group 2"/>
          <p:cNvGrpSpPr>
            <a:grpSpLocks/>
          </p:cNvGrpSpPr>
          <p:nvPr/>
        </p:nvGrpSpPr>
        <p:grpSpPr bwMode="auto">
          <a:xfrm>
            <a:off x="3214886" y="1485578"/>
            <a:ext cx="4644513" cy="4858874"/>
            <a:chOff x="1872" y="5652"/>
            <a:chExt cx="2520" cy="4836"/>
          </a:xfrm>
        </p:grpSpPr>
        <p:grpSp>
          <p:nvGrpSpPr>
            <p:cNvPr id="24580" name="Group 3"/>
            <p:cNvGrpSpPr>
              <a:grpSpLocks/>
            </p:cNvGrpSpPr>
            <p:nvPr/>
          </p:nvGrpSpPr>
          <p:grpSpPr bwMode="auto">
            <a:xfrm>
              <a:off x="1872" y="5652"/>
              <a:ext cx="2520" cy="4212"/>
              <a:chOff x="1872" y="1752"/>
              <a:chExt cx="2520" cy="4212"/>
            </a:xfrm>
          </p:grpSpPr>
          <p:sp>
            <p:nvSpPr>
              <p:cNvPr id="24582" name="Rectangle 4"/>
              <p:cNvSpPr>
                <a:spLocks noChangeArrowheads="1"/>
              </p:cNvSpPr>
              <p:nvPr/>
            </p:nvSpPr>
            <p:spPr bwMode="auto">
              <a:xfrm>
                <a:off x="1872" y="1752"/>
                <a:ext cx="2520" cy="468"/>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eaLnBrk="1" hangingPunct="1"/>
                <a:r>
                  <a:rPr lang="zh-CN" altLang="en-US" sz="2400" b="0">
                    <a:latin typeface="黑体" panose="02010609060101010101" pitchFamily="49" charset="-122"/>
                    <a:ea typeface="黑体" panose="02010609060101010101" pitchFamily="49" charset="-122"/>
                  </a:rPr>
                  <a:t>寄存器</a:t>
                </a:r>
                <a:endParaRPr lang="zh-CN" altLang="en-US" sz="2400">
                  <a:latin typeface="黑体" panose="02010609060101010101" pitchFamily="49" charset="-122"/>
                  <a:ea typeface="黑体" panose="02010609060101010101" pitchFamily="49" charset="-122"/>
                </a:endParaRPr>
              </a:p>
            </p:txBody>
          </p:sp>
          <p:sp>
            <p:nvSpPr>
              <p:cNvPr id="24583" name="Rectangle 5"/>
              <p:cNvSpPr>
                <a:spLocks noChangeArrowheads="1"/>
              </p:cNvSpPr>
              <p:nvPr/>
            </p:nvSpPr>
            <p:spPr bwMode="auto">
              <a:xfrm>
                <a:off x="1872" y="2688"/>
                <a:ext cx="2520" cy="468"/>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eaLnBrk="1" hangingPunct="1"/>
                <a:r>
                  <a:rPr lang="zh-CN" altLang="en-US" sz="2400" b="0">
                    <a:latin typeface="黑体" panose="02010609060101010101" pitchFamily="49" charset="-122"/>
                    <a:ea typeface="黑体" panose="02010609060101010101" pitchFamily="49" charset="-122"/>
                  </a:rPr>
                  <a:t>高速缓冲存储器</a:t>
                </a:r>
                <a:endParaRPr lang="zh-CN" altLang="en-US" sz="2400">
                  <a:latin typeface="黑体" panose="02010609060101010101" pitchFamily="49" charset="-122"/>
                  <a:ea typeface="黑体" panose="02010609060101010101" pitchFamily="49" charset="-122"/>
                </a:endParaRPr>
              </a:p>
            </p:txBody>
          </p:sp>
          <p:sp>
            <p:nvSpPr>
              <p:cNvPr id="24584" name="Rectangle 6"/>
              <p:cNvSpPr>
                <a:spLocks noChangeArrowheads="1"/>
              </p:cNvSpPr>
              <p:nvPr/>
            </p:nvSpPr>
            <p:spPr bwMode="auto">
              <a:xfrm>
                <a:off x="1872" y="5496"/>
                <a:ext cx="2520" cy="468"/>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just" eaLnBrk="1" hangingPunct="1"/>
                <a:r>
                  <a:rPr lang="zh-CN" altLang="en-US" sz="2400" b="0">
                    <a:latin typeface="黑体" panose="02010609060101010101" pitchFamily="49" charset="-122"/>
                    <a:ea typeface="黑体" panose="02010609060101010101" pitchFamily="49" charset="-122"/>
                  </a:rPr>
                  <a:t>光盘                 磁带</a:t>
                </a:r>
              </a:p>
              <a:p>
                <a:pPr eaLnBrk="1" hangingPunct="1"/>
                <a:r>
                  <a:rPr lang="zh-CN" altLang="en-US" sz="900" b="0">
                    <a:latin typeface="Times New Roman" panose="02020603050405020304" pitchFamily="18" charset="0"/>
                  </a:rPr>
                  <a:t>		</a:t>
                </a:r>
              </a:p>
              <a:p>
                <a:pPr eaLnBrk="1" hangingPunct="1"/>
                <a:endParaRPr lang="zh-CN" altLang="zh-CN"/>
              </a:p>
            </p:txBody>
          </p:sp>
          <p:sp>
            <p:nvSpPr>
              <p:cNvPr id="24585" name="Rectangle 7"/>
              <p:cNvSpPr>
                <a:spLocks noChangeArrowheads="1"/>
              </p:cNvSpPr>
              <p:nvPr/>
            </p:nvSpPr>
            <p:spPr bwMode="auto">
              <a:xfrm>
                <a:off x="1872" y="4560"/>
                <a:ext cx="2520" cy="468"/>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eaLnBrk="1" hangingPunct="1"/>
                <a:r>
                  <a:rPr lang="zh-CN" altLang="en-US" sz="2400" b="0">
                    <a:latin typeface="黑体" panose="02010609060101010101" pitchFamily="49" charset="-122"/>
                    <a:ea typeface="黑体" panose="02010609060101010101" pitchFamily="49" charset="-122"/>
                  </a:rPr>
                  <a:t>硬盘</a:t>
                </a:r>
                <a:endParaRPr lang="zh-CN" altLang="en-US" sz="2400">
                  <a:latin typeface="黑体" panose="02010609060101010101" pitchFamily="49" charset="-122"/>
                  <a:ea typeface="黑体" panose="02010609060101010101" pitchFamily="49" charset="-122"/>
                </a:endParaRPr>
              </a:p>
            </p:txBody>
          </p:sp>
          <p:sp>
            <p:nvSpPr>
              <p:cNvPr id="24586" name="Rectangle 8"/>
              <p:cNvSpPr>
                <a:spLocks noChangeArrowheads="1"/>
              </p:cNvSpPr>
              <p:nvPr/>
            </p:nvSpPr>
            <p:spPr bwMode="auto">
              <a:xfrm>
                <a:off x="1872" y="3624"/>
                <a:ext cx="2520" cy="468"/>
              </a:xfrm>
              <a:prstGeom prst="rect">
                <a:avLst/>
              </a:prstGeom>
              <a:solidFill>
                <a:srgbClr val="FFFFFF"/>
              </a:solidFill>
              <a:ln w="9525">
                <a:solidFill>
                  <a:srgbClr val="000000"/>
                </a:solidFill>
                <a:miter lim="800000"/>
                <a:headEnd/>
                <a:tailEnd/>
              </a:ln>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eaLnBrk="1" hangingPunct="1"/>
                <a:r>
                  <a:rPr lang="zh-CN" altLang="en-US" sz="2400" b="0">
                    <a:latin typeface="黑体" panose="02010609060101010101" pitchFamily="49" charset="-122"/>
                    <a:ea typeface="黑体" panose="02010609060101010101" pitchFamily="49" charset="-122"/>
                  </a:rPr>
                  <a:t>主存储器</a:t>
                </a:r>
                <a:endParaRPr lang="zh-CN" altLang="en-US" sz="2400">
                  <a:latin typeface="黑体" panose="02010609060101010101" pitchFamily="49" charset="-122"/>
                  <a:ea typeface="黑体" panose="02010609060101010101" pitchFamily="49" charset="-122"/>
                </a:endParaRPr>
              </a:p>
            </p:txBody>
          </p:sp>
          <p:sp>
            <p:nvSpPr>
              <p:cNvPr id="24587" name="Line 9"/>
              <p:cNvSpPr>
                <a:spLocks noChangeShapeType="1"/>
              </p:cNvSpPr>
              <p:nvPr/>
            </p:nvSpPr>
            <p:spPr bwMode="auto">
              <a:xfrm>
                <a:off x="3132" y="549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8" name="Line 10"/>
              <p:cNvSpPr>
                <a:spLocks noChangeShapeType="1"/>
              </p:cNvSpPr>
              <p:nvPr/>
            </p:nvSpPr>
            <p:spPr bwMode="auto">
              <a:xfrm flipH="1">
                <a:off x="2592" y="222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9" name="Line 11"/>
              <p:cNvSpPr>
                <a:spLocks noChangeShapeType="1"/>
              </p:cNvSpPr>
              <p:nvPr/>
            </p:nvSpPr>
            <p:spPr bwMode="auto">
              <a:xfrm flipH="1" flipV="1">
                <a:off x="3672" y="315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0" name="Line 12"/>
              <p:cNvSpPr>
                <a:spLocks noChangeShapeType="1"/>
              </p:cNvSpPr>
              <p:nvPr/>
            </p:nvSpPr>
            <p:spPr bwMode="auto">
              <a:xfrm flipH="1" flipV="1">
                <a:off x="3672" y="222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1" name="Line 13"/>
              <p:cNvSpPr>
                <a:spLocks noChangeShapeType="1"/>
              </p:cNvSpPr>
              <p:nvPr/>
            </p:nvSpPr>
            <p:spPr bwMode="auto">
              <a:xfrm flipH="1">
                <a:off x="2412" y="502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2" name="Line 14"/>
              <p:cNvSpPr>
                <a:spLocks noChangeShapeType="1"/>
              </p:cNvSpPr>
              <p:nvPr/>
            </p:nvSpPr>
            <p:spPr bwMode="auto">
              <a:xfrm flipH="1">
                <a:off x="2592" y="409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3" name="Line 15"/>
              <p:cNvSpPr>
                <a:spLocks noChangeShapeType="1"/>
              </p:cNvSpPr>
              <p:nvPr/>
            </p:nvSpPr>
            <p:spPr bwMode="auto">
              <a:xfrm flipH="1">
                <a:off x="2592" y="315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4" name="Line 16"/>
              <p:cNvSpPr>
                <a:spLocks noChangeShapeType="1"/>
              </p:cNvSpPr>
              <p:nvPr/>
            </p:nvSpPr>
            <p:spPr bwMode="auto">
              <a:xfrm flipH="1" flipV="1">
                <a:off x="3852" y="502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5" name="Line 17"/>
              <p:cNvSpPr>
                <a:spLocks noChangeShapeType="1"/>
              </p:cNvSpPr>
              <p:nvPr/>
            </p:nvSpPr>
            <p:spPr bwMode="auto">
              <a:xfrm flipH="1" flipV="1">
                <a:off x="3672" y="409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6" name="Line 18"/>
              <p:cNvSpPr>
                <a:spLocks noChangeShapeType="1"/>
              </p:cNvSpPr>
              <p:nvPr/>
            </p:nvSpPr>
            <p:spPr bwMode="auto">
              <a:xfrm flipH="1" flipV="1">
                <a:off x="2772" y="502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Line 19"/>
              <p:cNvSpPr>
                <a:spLocks noChangeShapeType="1"/>
              </p:cNvSpPr>
              <p:nvPr/>
            </p:nvSpPr>
            <p:spPr bwMode="auto">
              <a:xfrm flipH="1">
                <a:off x="3492" y="502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581" name="Rectangle 20"/>
            <p:cNvSpPr>
              <a:spLocks noChangeArrowheads="1"/>
            </p:cNvSpPr>
            <p:nvPr/>
          </p:nvSpPr>
          <p:spPr bwMode="auto">
            <a:xfrm>
              <a:off x="1872" y="10020"/>
              <a:ext cx="25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eaLnBrk="1" hangingPunct="1"/>
              <a:r>
                <a:rPr lang="zh-CN" altLang="en-US" sz="2400" b="0" dirty="0" smtClean="0">
                  <a:latin typeface="黑体" panose="02010609060101010101" pitchFamily="49" charset="-122"/>
                  <a:ea typeface="黑体" panose="02010609060101010101" pitchFamily="49" charset="-122"/>
                </a:rPr>
                <a:t>存储器层次</a:t>
              </a:r>
              <a:r>
                <a:rPr lang="zh-CN" altLang="en-US" sz="2400" b="0" dirty="0">
                  <a:latin typeface="黑体" panose="02010609060101010101" pitchFamily="49" charset="-122"/>
                  <a:ea typeface="黑体" panose="02010609060101010101" pitchFamily="49" charset="-122"/>
                </a:rPr>
                <a:t>结构图</a:t>
              </a:r>
              <a:endParaRPr lang="zh-CN" altLang="en-US" sz="2400" dirty="0">
                <a:latin typeface="黑体" panose="02010609060101010101" pitchFamily="49" charset="-122"/>
                <a:ea typeface="黑体" panose="02010609060101010101" pitchFamily="49" charset="-122"/>
              </a:endParaRPr>
            </a:p>
          </p:txBody>
        </p:sp>
      </p:grpSp>
      <p:sp>
        <p:nvSpPr>
          <p:cNvPr id="23" name="TextBox 13"/>
          <p:cNvSpPr txBox="1"/>
          <p:nvPr/>
        </p:nvSpPr>
        <p:spPr>
          <a:xfrm>
            <a:off x="2759186" y="684996"/>
            <a:ext cx="4200116"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存储系统</a:t>
            </a:r>
            <a:r>
              <a:rPr lang="zh-CN" altLang="en-US" sz="2700" b="1" dirty="0">
                <a:solidFill>
                  <a:schemeClr val="tx1">
                    <a:lumMod val="65000"/>
                    <a:lumOff val="35000"/>
                  </a:schemeClr>
                </a:solidFill>
                <a:latin typeface="微软雅黑"/>
                <a:ea typeface="微软雅黑"/>
              </a:rPr>
              <a:t>的</a:t>
            </a:r>
            <a:r>
              <a:rPr lang="zh-CN" altLang="en-US" sz="2700" b="1" dirty="0" smtClean="0">
                <a:solidFill>
                  <a:schemeClr val="tx1">
                    <a:lumMod val="65000"/>
                    <a:lumOff val="35000"/>
                  </a:schemeClr>
                </a:solidFill>
                <a:latin typeface="微软雅黑"/>
                <a:ea typeface="微软雅黑"/>
              </a:rPr>
              <a:t>层次结构</a:t>
            </a:r>
            <a:endParaRPr lang="zh-CN" altLang="en-US" sz="2700" b="1" dirty="0">
              <a:solidFill>
                <a:schemeClr val="tx1">
                  <a:lumMod val="65000"/>
                  <a:lumOff val="35000"/>
                </a:schemeClr>
              </a:solidFill>
              <a:latin typeface="微软雅黑"/>
              <a:ea typeface="微软雅黑"/>
            </a:endParaRPr>
          </a:p>
        </p:txBody>
      </p:sp>
      <p:grpSp>
        <p:nvGrpSpPr>
          <p:cNvPr id="24" name="组合 23"/>
          <p:cNvGrpSpPr/>
          <p:nvPr/>
        </p:nvGrpSpPr>
        <p:grpSpPr>
          <a:xfrm>
            <a:off x="1812043" y="578573"/>
            <a:ext cx="762000" cy="618973"/>
            <a:chOff x="371883" y="333450"/>
            <a:chExt cx="762000" cy="618973"/>
          </a:xfrm>
        </p:grpSpPr>
        <p:pic>
          <p:nvPicPr>
            <p:cNvPr id="2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2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16064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10422</TotalTime>
  <Words>2802</Words>
  <Application>Microsoft Office PowerPoint</Application>
  <PresentationFormat>自定义</PresentationFormat>
  <Paragraphs>281</Paragraphs>
  <Slides>50</Slides>
  <Notes>6</Notes>
  <HiddenSlides>0</HiddenSlides>
  <MMClips>1</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1" baseType="lpstr">
      <vt:lpstr>黑体</vt:lpstr>
      <vt:lpstr>华文楷体</vt:lpstr>
      <vt:lpstr>隶书</vt:lpstr>
      <vt:lpstr>宋体</vt:lpstr>
      <vt:lpstr>微软雅黑</vt:lpstr>
      <vt:lpstr>Arial</vt:lpstr>
      <vt:lpstr>Calibri</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  章  小   结</vt:lpstr>
      <vt:lpstr>PowerPoint 演示文稿</vt:lpstr>
    </vt:vector>
  </TitlesOfParts>
  <Manager>hl81829782</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hl81829782</dc:creator>
  <cp:keywords>hl81829782</cp:keywords>
  <cp:lastModifiedBy>ying zhu</cp:lastModifiedBy>
  <cp:revision>891</cp:revision>
  <dcterms:created xsi:type="dcterms:W3CDTF">2015-04-24T01:01:13Z</dcterms:created>
  <dcterms:modified xsi:type="dcterms:W3CDTF">2017-08-03T00:22:03Z</dcterms:modified>
  <cp:category>hl81829782</cp:category>
  <cp:contentStatus>hl81829782</cp:contentStatus>
</cp:coreProperties>
</file>